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99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416" r:id="rId11"/>
    <p:sldId id="417" r:id="rId12"/>
    <p:sldId id="385" r:id="rId13"/>
    <p:sldId id="407" r:id="rId14"/>
    <p:sldId id="386" r:id="rId15"/>
    <p:sldId id="387" r:id="rId16"/>
    <p:sldId id="388" r:id="rId17"/>
    <p:sldId id="408" r:id="rId18"/>
    <p:sldId id="389" r:id="rId19"/>
    <p:sldId id="390" r:id="rId20"/>
    <p:sldId id="391" r:id="rId21"/>
    <p:sldId id="392" r:id="rId22"/>
    <p:sldId id="409" r:id="rId23"/>
    <p:sldId id="413" r:id="rId24"/>
    <p:sldId id="418" r:id="rId25"/>
    <p:sldId id="411" r:id="rId26"/>
    <p:sldId id="398" r:id="rId27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AC784A"/>
    <a:srgbClr val="996633"/>
    <a:srgbClr val="FFFFAA"/>
    <a:srgbClr val="2A40E2"/>
    <a:srgbClr val="233AE1"/>
    <a:srgbClr val="1C31CA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6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315" tIns="46997" rIns="92315" bIns="46997">
            <a:prstTxWarp prst="textNoShape">
              <a:avLst/>
            </a:prstTxWarp>
            <a:spAutoFit/>
          </a:bodyPr>
          <a:lstStyle/>
          <a:p>
            <a:pPr algn="ctr" defTabSz="917575" eaLnBrk="0" hangingPunct="0">
              <a:lnSpc>
                <a:spcPct val="90000"/>
              </a:lnSpc>
              <a:defRPr/>
            </a:pPr>
            <a:r>
              <a:rPr lang="en-US" sz="1300" b="0">
                <a:ea typeface="+mn-ea"/>
                <a:cs typeface="+mn-cs"/>
              </a:rPr>
              <a:t>Page </a:t>
            </a:r>
            <a:fld id="{9A6767D9-BCC6-064E-B242-CE6B453AFCCD}" type="slidenum">
              <a:rPr lang="en-US" sz="1300" b="0">
                <a:ea typeface="+mn-ea"/>
                <a:cs typeface="+mn-cs"/>
              </a:rPr>
              <a:pPr algn="ctr" defTabSz="917575" eaLnBrk="0" hangingPunct="0">
                <a:lnSpc>
                  <a:spcPct val="90000"/>
                </a:lnSpc>
                <a:defRPr/>
              </a:pPr>
              <a:t>‹#›</a:t>
            </a:fld>
            <a:endParaRPr lang="en-US" sz="1300" b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7340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315" tIns="46997" rIns="92315" bIns="46997">
            <a:prstTxWarp prst="textNoShape">
              <a:avLst/>
            </a:prstTxWarp>
            <a:spAutoFit/>
          </a:bodyPr>
          <a:lstStyle/>
          <a:p>
            <a:pPr algn="ctr" defTabSz="917575" eaLnBrk="0" hangingPunct="0">
              <a:lnSpc>
                <a:spcPct val="90000"/>
              </a:lnSpc>
              <a:defRPr/>
            </a:pPr>
            <a:r>
              <a:rPr lang="en-US" sz="1300" b="0">
                <a:ea typeface="+mn-ea"/>
                <a:cs typeface="+mn-cs"/>
              </a:rPr>
              <a:t>Page </a:t>
            </a:r>
            <a:fld id="{233FDD58-6666-4247-B14D-B4E03044C0AC}" type="slidenum">
              <a:rPr lang="en-US" sz="1300" b="0">
                <a:ea typeface="+mn-ea"/>
                <a:cs typeface="+mn-cs"/>
              </a:rPr>
              <a:pPr algn="ctr" defTabSz="917575" eaLnBrk="0" hangingPunct="0">
                <a:lnSpc>
                  <a:spcPct val="90000"/>
                </a:lnSpc>
                <a:defRPr/>
              </a:pPr>
              <a:t>‹#›</a:t>
            </a:fld>
            <a:endParaRPr lang="en-US" sz="1300" b="0">
              <a:ea typeface="+mn-ea"/>
              <a:cs typeface="+mn-cs"/>
            </a:endParaRPr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3339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omic Sans MS" charset="0"/>
              </a:rPr>
              <a:t>What is typical file size today? Video, MP3</a:t>
            </a:r>
            <a:r>
              <a:rPr lang="ja-JP" altLang="en-US">
                <a:latin typeface="Comic Sans MS" charset="0"/>
              </a:rPr>
              <a:t>’</a:t>
            </a:r>
            <a:r>
              <a:rPr lang="en-US" altLang="ja-JP">
                <a:latin typeface="Comic Sans MS" charset="0"/>
              </a:rPr>
              <a:t>s, …</a:t>
            </a:r>
          </a:p>
          <a:p>
            <a:r>
              <a:rPr lang="en-US">
                <a:latin typeface="Comic Sans MS" charset="0"/>
              </a:rPr>
              <a:t>Xerox was the first company to grow to $1billion/yr in a decade – 1960 copier market was $10M/yr, 1970 was $1B/yr</a:t>
            </a:r>
          </a:p>
          <a:p>
            <a:r>
              <a:rPr lang="en-US">
                <a:latin typeface="Comic Sans MS" charset="0"/>
              </a:rPr>
              <a:t>1970</a:t>
            </a:r>
            <a:r>
              <a:rPr lang="ja-JP" altLang="en-US">
                <a:latin typeface="Comic Sans MS" charset="0"/>
              </a:rPr>
              <a:t>’</a:t>
            </a:r>
            <a:r>
              <a:rPr lang="en-US" altLang="ja-JP">
                <a:latin typeface="Comic Sans MS" charset="0"/>
              </a:rPr>
              <a:t>s Xerox PARC invents: PC, Ethernet, laser printer, mouse, bitmap display, windows, pull-down menu, …</a:t>
            </a:r>
          </a:p>
          <a:p>
            <a:r>
              <a:rPr lang="en-US">
                <a:latin typeface="Comic Sans MS" charset="0"/>
              </a:rPr>
              <a:t>Marketing said max PC market was $10M/yr (so ignore it)</a:t>
            </a:r>
          </a:p>
          <a:p>
            <a:r>
              <a:rPr lang="en-US">
                <a:latin typeface="Comic Sans MS" charset="0"/>
              </a:rPr>
              <a:t>Jobs and Wozniak start Apple, second company to go from 0 to $1B/yr in a decade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619" y="6397625"/>
            <a:ext cx="991075" cy="3052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8" tIns="44445" rIns="90478" bIns="44445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 b="0" dirty="0" err="1">
                <a:solidFill>
                  <a:srgbClr val="2A40E2"/>
                </a:solidFill>
                <a:latin typeface="Helvetica" charset="0"/>
              </a:rPr>
              <a:t>Lec</a:t>
            </a:r>
            <a:r>
              <a:rPr lang="en-US" sz="1400" b="0" dirty="0" smtClean="0">
                <a:solidFill>
                  <a:srgbClr val="2A40E2"/>
                </a:solidFill>
                <a:latin typeface="Helvetica" charset="0"/>
              </a:rPr>
              <a:t> 14.</a:t>
            </a:r>
            <a:fld id="{5A203657-FDC8-3640-AA20-2C1D0E31AAB3}" type="slidenum">
              <a:rPr lang="en-US" sz="1400" b="0">
                <a:solidFill>
                  <a:srgbClr val="2A40E2"/>
                </a:solidFill>
                <a:latin typeface="Helvetica" charset="0"/>
              </a:rPr>
              <a:pPr algn="ctr" eaLnBrk="0" hangingPunct="0"/>
              <a:t>‹#›</a:t>
            </a:fld>
            <a:endParaRPr lang="en-US" sz="1400" b="0" dirty="0">
              <a:solidFill>
                <a:srgbClr val="2A40E2"/>
              </a:solidFill>
              <a:latin typeface="Helvetica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633923" cy="30776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0" dirty="0" smtClean="0">
                <a:solidFill>
                  <a:srgbClr val="2A40E2"/>
                </a:solidFill>
                <a:latin typeface="Helvetica" charset="0"/>
              </a:rPr>
              <a:t>10/17</a:t>
            </a:r>
            <a:endParaRPr lang="en-US" sz="1400" b="0" dirty="0">
              <a:solidFill>
                <a:srgbClr val="2A40E2"/>
              </a:solidFill>
              <a:latin typeface="Helvetica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164398" y="6396038"/>
            <a:ext cx="2931602" cy="30776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1400" b="0" dirty="0" smtClean="0">
                <a:solidFill>
                  <a:srgbClr val="2A40E2"/>
                </a:solidFill>
                <a:latin typeface="Helvetica" charset="0"/>
                <a:ea typeface="+mn-ea"/>
                <a:cs typeface="+mn-cs"/>
              </a:rPr>
              <a:t>Ion </a:t>
            </a:r>
            <a:r>
              <a:rPr lang="en-US" sz="1400" b="0" dirty="0">
                <a:solidFill>
                  <a:srgbClr val="2A40E2"/>
                </a:solidFill>
                <a:latin typeface="Helvetica" charset="0"/>
                <a:ea typeface="+mn-ea"/>
                <a:cs typeface="+mn-cs"/>
              </a:rPr>
              <a:t>Stoica CS162 ©UCB </a:t>
            </a:r>
            <a:r>
              <a:rPr lang="en-US" sz="1400" b="0" dirty="0" smtClean="0">
                <a:solidFill>
                  <a:srgbClr val="2A40E2"/>
                </a:solidFill>
                <a:latin typeface="Helvetica" charset="0"/>
                <a:ea typeface="+mn-ea"/>
                <a:cs typeface="+mn-cs"/>
              </a:rPr>
              <a:t>Fall 2012</a:t>
            </a:r>
            <a:endParaRPr lang="en-US" sz="1400" b="0" dirty="0">
              <a:solidFill>
                <a:srgbClr val="2A40E2"/>
              </a:solidFill>
              <a:latin typeface="Helvetica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297" r:id="rId2"/>
    <p:sldLayoutId id="2147484298" r:id="rId3"/>
    <p:sldLayoutId id="2147484299" r:id="rId4"/>
    <p:sldLayoutId id="2147484300" r:id="rId5"/>
    <p:sldLayoutId id="2147484301" r:id="rId6"/>
    <p:sldLayoutId id="2147484302" r:id="rId7"/>
    <p:sldLayoutId id="2147484303" r:id="rId8"/>
    <p:sldLayoutId id="2147484304" r:id="rId9"/>
    <p:sldLayoutId id="2147484305" r:id="rId10"/>
    <p:sldLayoutId id="2147484306" r:id="rId11"/>
    <p:sldLayoutId id="2147484307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ＭＳ Ｐゴシック" charset="-128"/>
          <a:cs typeface="ＭＳ Ｐゴシック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848600" cy="2895600"/>
          </a:xfrm>
        </p:spPr>
        <p:txBody>
          <a:bodyPr/>
          <a:lstStyle/>
          <a:p>
            <a:r>
              <a:rPr lang="en-US" sz="3000" dirty="0" smtClean="0">
                <a:latin typeface="Helvetica" charset="0"/>
              </a:rPr>
              <a:t>CS162</a:t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>Operating Systems and</a:t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>Systems Programming</a:t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>Lecture 14</a:t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/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>File Systems </a:t>
            </a:r>
            <a:r>
              <a:rPr lang="en-US" sz="3000" smtClean="0">
                <a:latin typeface="Helvetica" charset="0"/>
              </a:rPr>
              <a:t>(cont’d),</a:t>
            </a:r>
            <a:br>
              <a:rPr lang="en-US" sz="3000" smtClean="0">
                <a:latin typeface="Helvetica" charset="0"/>
              </a:rPr>
            </a:br>
            <a:r>
              <a:rPr lang="en-US" sz="3000" smtClean="0">
                <a:latin typeface="Helvetica" charset="0"/>
              </a:rPr>
              <a:t>Key </a:t>
            </a:r>
            <a:r>
              <a:rPr lang="en-US" sz="3000" dirty="0" smtClean="0">
                <a:latin typeface="Helvetica" charset="0"/>
              </a:rPr>
              <a:t>Value Storage Systems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</p:spPr>
        <p:txBody>
          <a:bodyPr/>
          <a:lstStyle/>
          <a:p>
            <a:pPr marL="285750" indent="-285750"/>
            <a:r>
              <a:rPr lang="en-US" dirty="0" smtClean="0">
                <a:latin typeface="Helvetica" charset="0"/>
              </a:rPr>
              <a:t>October 17, 2012</a:t>
            </a:r>
          </a:p>
          <a:p>
            <a:pPr marL="285750" indent="-285750"/>
            <a:r>
              <a:rPr lang="en-US" dirty="0" smtClean="0">
                <a:latin typeface="Helvetica" charset="0"/>
              </a:rPr>
              <a:t>Ion Stoica</a:t>
            </a:r>
          </a:p>
          <a:p>
            <a:pPr marL="285750" indent="-285750"/>
            <a:r>
              <a:rPr lang="en-US" dirty="0" smtClean="0">
                <a:latin typeface="Helvetica" charset="0"/>
              </a:rPr>
              <a:t>http://inst.eecs.berkeley.edu/~cs162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720138" y="4368800"/>
            <a:ext cx="185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000" b="0">
              <a:latin typeface="Helvetica" charset="0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2578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Q1: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With FAT, pointers are maintained in the data blocks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Q2: True _  False _  Unix file system is more efficient than FAT for random access</a:t>
            </a:r>
          </a:p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Q3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The “Skip Sector Positioning” technique allows reading consecutive blocks on a track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Q4: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Maintaining the free blocks in a list is more efficient than using a bitmap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Q5: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In Unix, accessing randomly data in a large file is on average slower than in a small file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  <a:buFontTx/>
              <a:buNone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  <a:buFontTx/>
              <a:buNone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  <a:buFontTx/>
              <a:buNone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Quiz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14.1: File Systems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4882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2578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Q1: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With FAT, pointers are maintained in the data blocks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Q2: True _  False _  Unix file system is more efficient than FAT for random access</a:t>
            </a:r>
          </a:p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Q3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The “Skip Sector Positioning” technique allows reading consecutive blocks on a track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Q4: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Maintaining the free blocks in a list is more efficient than using a bitmap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Q5: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In Unix, accessing randomly data in a large file is on average slower than in a small file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  <a:buFontTx/>
              <a:buNone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  <a:buFontTx/>
              <a:buNone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  <a:buFontTx/>
              <a:buNone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Quiz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14.1: File Systems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52762" y="91440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Helvetica" charset="0"/>
                <a:cs typeface="Helvetica" charset="0"/>
              </a:rPr>
              <a:t>X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84362" y="175895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Helvetica" charset="0"/>
                <a:cs typeface="Helvetica" charset="0"/>
              </a:rPr>
              <a:t>X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0" y="264795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Helvetica" charset="0"/>
                <a:cs typeface="Helvetica" charset="0"/>
              </a:rPr>
              <a:t>X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52762" y="348615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Helvetica" charset="0"/>
                <a:cs typeface="Helvetica" charset="0"/>
              </a:rPr>
              <a:t>X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86188" y="4343400"/>
            <a:ext cx="413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Helvetica" charset="0"/>
                <a:cs typeface="Helvetica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6849800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How do we actually access files?</a:t>
            </a:r>
          </a:p>
        </p:txBody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5867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All information about a file contained in its file header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UNIX calls this an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 err="1">
                <a:latin typeface="Helvetica" pitchFamily="-83" charset="0"/>
                <a:ea typeface="ＭＳ Ｐゴシック" pitchFamily="-83" charset="-128"/>
              </a:rPr>
              <a:t>inode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endParaRPr lang="en-US" altLang="ja-JP" dirty="0">
              <a:latin typeface="Helvetica" pitchFamily="-83" charset="0"/>
              <a:ea typeface="ＭＳ Ｐゴシック" pitchFamily="-83" charset="-128"/>
            </a:endParaRP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Inodes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 are global resources identified by index (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 err="1">
                <a:latin typeface="Helvetica" pitchFamily="-83" charset="0"/>
                <a:ea typeface="ＭＳ Ｐゴシック" pitchFamily="-83" charset="-128"/>
              </a:rPr>
              <a:t>inumber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)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Once you load the header structure, all </a:t>
            </a: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blocks 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of </a:t>
            </a: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file 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are locatable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endParaRPr lang="en-US" dirty="0" smtClean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Question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: how does the user ask for a particular file?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One option: user specifies an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 by a number (index).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Imagine: open(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14553344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)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Better option: specify by textual name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Have to map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name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inumber</a:t>
            </a:r>
            <a:endParaRPr lang="en-US" dirty="0">
              <a:latin typeface="Helvetica" pitchFamily="-83" charset="0"/>
              <a:ea typeface="ＭＳ Ｐゴシック" pitchFamily="-83" charset="-128"/>
              <a:sym typeface="Symbol" pitchFamily="-83" charset="2"/>
            </a:endParaRP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Another option: Icon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This is how Apple made its money.  Graphical user interfaces. Point to a file and </a:t>
            </a: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click</a:t>
            </a: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9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9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9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9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9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9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9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97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97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97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97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97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97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Naming</a:t>
            </a:r>
            <a:endParaRPr lang="en-US" dirty="0">
              <a:latin typeface="Helvetica" pitchFamily="-83" charset="0"/>
              <a:ea typeface="ＭＳ Ｐゴシック" pitchFamily="-83" charset="-128"/>
            </a:endParaRPr>
          </a:p>
        </p:txBody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60198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dirty="0" smtClean="0">
                <a:solidFill>
                  <a:schemeClr val="hlink"/>
                </a:solidFill>
                <a:latin typeface="Helvetica" pitchFamily="-83" charset="0"/>
                <a:ea typeface="ＭＳ Ｐゴシック" pitchFamily="-83" charset="-128"/>
              </a:rPr>
              <a:t>Naming (name resolution):</a:t>
            </a: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 process 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by which a system translates from user-visible names to system resources</a:t>
            </a:r>
          </a:p>
          <a:p>
            <a:pPr lvl="1">
              <a:lnSpc>
                <a:spcPct val="110000"/>
              </a:lnSpc>
              <a:spcBef>
                <a:spcPct val="10000"/>
              </a:spcBef>
            </a:pPr>
            <a:endParaRPr lang="en-US" dirty="0" smtClean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In 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the case of files, need to translate from strings (textual names) or icons to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inumbers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/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inodes</a:t>
            </a: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 lvl="1">
              <a:lnSpc>
                <a:spcPct val="110000"/>
              </a:lnSpc>
              <a:spcBef>
                <a:spcPct val="10000"/>
              </a:spcBef>
            </a:pPr>
            <a:endParaRPr lang="en-US" dirty="0" smtClean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For 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global file systems, data may be spread over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globe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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need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 to translate from strings or icons to some combination of physical server location and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inumber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 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  <a:sym typeface="Symbol" pitchFamily="-83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18137471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Directories</a:t>
            </a:r>
          </a:p>
        </p:txBody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838200"/>
            <a:ext cx="8597900" cy="6019800"/>
          </a:xfrm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 dirty="0">
                <a:solidFill>
                  <a:schemeClr val="hlink"/>
                </a:solidFill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Directory</a:t>
            </a: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: a relation used for naming</a:t>
            </a:r>
          </a:p>
          <a:p>
            <a:pPr lvl="1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Just a table of (file name,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inumber</a:t>
            </a: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) pairs</a:t>
            </a:r>
          </a:p>
          <a:p>
            <a:pPr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  <a:sym typeface="Symbol" pitchFamily="-83" charset="2"/>
            </a:endParaRPr>
          </a:p>
          <a:p>
            <a:pPr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How are directories constructed?</a:t>
            </a:r>
          </a:p>
          <a:p>
            <a:pPr lvl="1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Directories often stored in files</a:t>
            </a:r>
          </a:p>
          <a:p>
            <a:pPr lvl="2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Reuse of existing mechanism</a:t>
            </a:r>
          </a:p>
          <a:p>
            <a:pPr lvl="2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Directory named by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inode</a:t>
            </a: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/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inumber</a:t>
            </a: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 like other files</a:t>
            </a:r>
          </a:p>
          <a:p>
            <a:pPr lvl="1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Needs to be quickly searchable</a:t>
            </a:r>
          </a:p>
          <a:p>
            <a:pPr lvl="2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Options: Simple list or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Hashtable</a:t>
            </a: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 lvl="2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Can be cached into memory in easier form to search</a:t>
            </a:r>
          </a:p>
          <a:p>
            <a:pPr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How are directories modified?</a:t>
            </a:r>
          </a:p>
          <a:p>
            <a:pPr lvl="1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Originally, direct read/write of special file</a:t>
            </a:r>
          </a:p>
          <a:p>
            <a:pPr lvl="1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System calls for manipulation: </a:t>
            </a:r>
            <a:r>
              <a:rPr lang="en-US" dirty="0" err="1">
                <a:latin typeface="Courier New" pitchFamily="-83" charset="0"/>
                <a:ea typeface="ＭＳ Ｐゴシック" pitchFamily="-83" charset="-128"/>
              </a:rPr>
              <a:t>mkdir</a:t>
            </a:r>
            <a:r>
              <a:rPr lang="en-US" dirty="0">
                <a:latin typeface="Comic Sans MS" pitchFamily="-83" charset="0"/>
                <a:ea typeface="ＭＳ Ｐゴシック" pitchFamily="-83" charset="-128"/>
              </a:rPr>
              <a:t>, </a:t>
            </a:r>
            <a:r>
              <a:rPr lang="en-US" dirty="0" err="1">
                <a:latin typeface="Courier New" pitchFamily="-83" charset="0"/>
                <a:ea typeface="ＭＳ Ｐゴシック" pitchFamily="-83" charset="-128"/>
              </a:rPr>
              <a:t>rmdir</a:t>
            </a:r>
            <a:endParaRPr lang="en-US" dirty="0">
              <a:latin typeface="Courier New" pitchFamily="-83" charset="0"/>
              <a:ea typeface="ＭＳ Ｐゴシック" pitchFamily="-83" charset="-128"/>
            </a:endParaRPr>
          </a:p>
          <a:p>
            <a:pPr lvl="1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Ties to file creation/destruction</a:t>
            </a:r>
          </a:p>
          <a:p>
            <a:pPr lvl="2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On creating a file by name, new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 grabbed and associated with new file in particular directory</a:t>
            </a: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Directory Organization</a:t>
            </a:r>
          </a:p>
        </p:txBody>
      </p:sp>
      <p:sp>
        <p:nvSpPr>
          <p:cNvPr id="903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05800" cy="5105400"/>
          </a:xfrm>
        </p:spPr>
        <p:txBody>
          <a:bodyPr/>
          <a:lstStyle/>
          <a:p>
            <a:r>
              <a:rPr lang="en-US" dirty="0">
                <a:latin typeface="Helvetica" pitchFamily="-83" charset="0"/>
                <a:ea typeface="ＭＳ Ｐゴシック" pitchFamily="-83" charset="-128"/>
              </a:rPr>
              <a:t>Directories organized into a hierarchical structure</a:t>
            </a:r>
          </a:p>
          <a:p>
            <a:pPr lvl="1"/>
            <a:r>
              <a:rPr lang="en-US" dirty="0">
                <a:latin typeface="Helvetica" pitchFamily="-83" charset="0"/>
                <a:ea typeface="ＭＳ Ｐゴシック" pitchFamily="-83" charset="-128"/>
              </a:rPr>
              <a:t>Seems standard, but in early 70’s it wasn’t</a:t>
            </a:r>
          </a:p>
          <a:p>
            <a:pPr lvl="1"/>
            <a:r>
              <a:rPr lang="en-US" dirty="0">
                <a:latin typeface="Helvetica" pitchFamily="-83" charset="0"/>
                <a:ea typeface="ＭＳ Ｐゴシック" pitchFamily="-83" charset="-128"/>
              </a:rPr>
              <a:t>Permits much easier organization of data structures</a:t>
            </a:r>
          </a:p>
          <a:p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r>
              <a:rPr lang="en-US" dirty="0">
                <a:latin typeface="Helvetica" pitchFamily="-83" charset="0"/>
                <a:ea typeface="ＭＳ Ｐゴシック" pitchFamily="-83" charset="-128"/>
              </a:rPr>
              <a:t>Entries in directory can be either files or directories</a:t>
            </a:r>
          </a:p>
          <a:p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r>
              <a:rPr lang="en-US" dirty="0">
                <a:latin typeface="Helvetica" pitchFamily="-83" charset="0"/>
                <a:ea typeface="ＭＳ Ｐゴシック" pitchFamily="-83" charset="-128"/>
              </a:rPr>
              <a:t>Files named by ordered set (e.g., </a:t>
            </a:r>
            <a:r>
              <a:rPr lang="en-US" dirty="0">
                <a:latin typeface="Courier New" pitchFamily="-83" charset="0"/>
                <a:ea typeface="Courier New" pitchFamily="-83" charset="0"/>
                <a:cs typeface="Courier New" pitchFamily="-83" charset="0"/>
              </a:rPr>
              <a:t>/programs/p/list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Directory Structure</a:t>
            </a:r>
          </a:p>
        </p:txBody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114800"/>
            <a:ext cx="8915400" cy="2514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Not really a hierarchy!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Many systems allow directory structure to be organized as an acyclic graph or even a (potentially) cyclic graph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Hard Links: different names for the same file</a:t>
            </a:r>
          </a:p>
          <a:p>
            <a:pPr lvl="2">
              <a:spcBef>
                <a:spcPct val="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Multiple directory entries point at the same file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Soft Links: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shortcut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 pointers to other files</a:t>
            </a:r>
          </a:p>
          <a:p>
            <a:pPr lvl="2">
              <a:spcBef>
                <a:spcPct val="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Implemented by storing the logical name of actual </a:t>
            </a: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file</a:t>
            </a:r>
            <a:endParaRPr lang="en-US" dirty="0">
              <a:latin typeface="Helvetica" pitchFamily="-83" charset="0"/>
              <a:ea typeface="ＭＳ Ｐゴシック" pitchFamily="-83" charset="-128"/>
            </a:endParaRPr>
          </a:p>
        </p:txBody>
      </p:sp>
      <p:pic>
        <p:nvPicPr>
          <p:cNvPr id="904196" name="Picture 4"/>
          <p:cNvPicPr>
            <a:picLocks noChangeAspect="1" noChangeArrowheads="1"/>
          </p:cNvPicPr>
          <p:nvPr/>
        </p:nvPicPr>
        <p:blipFill>
          <a:blip r:embed="rId3"/>
          <a:srcRect l="620" t="10770" r="1062" b="11035"/>
          <a:stretch>
            <a:fillRect/>
          </a:stretch>
        </p:blipFill>
        <p:spPr bwMode="auto">
          <a:xfrm>
            <a:off x="2286000" y="931862"/>
            <a:ext cx="5338882" cy="318293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0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0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41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Directory Structure</a:t>
            </a:r>
          </a:p>
        </p:txBody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191000"/>
            <a:ext cx="8915400" cy="22098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hlink"/>
                </a:solidFill>
                <a:latin typeface="Helvetica" pitchFamily="-83" charset="0"/>
                <a:ea typeface="ＭＳ Ｐゴシック" pitchFamily="-83" charset="-128"/>
              </a:rPr>
              <a:t>Name </a:t>
            </a:r>
            <a:r>
              <a:rPr lang="en-US" dirty="0">
                <a:solidFill>
                  <a:schemeClr val="hlink"/>
                </a:solidFill>
                <a:latin typeface="Helvetica" pitchFamily="-83" charset="0"/>
                <a:ea typeface="ＭＳ Ｐゴシック" pitchFamily="-83" charset="-128"/>
              </a:rPr>
              <a:t>Resolution: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 The process of converting a logical name into a physical resource (like a file)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Traverse succession of directories until reach target file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Global file system: May be spread across the network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 l="620" t="10770" r="1062" b="11035"/>
          <a:stretch>
            <a:fillRect/>
          </a:stretch>
        </p:blipFill>
        <p:spPr bwMode="auto">
          <a:xfrm>
            <a:off x="2286000" y="931862"/>
            <a:ext cx="5338882" cy="318293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7009270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41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Directory Structure (Con’t)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486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How many disk accesses to resolve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Courier New" pitchFamily="-83" charset="0"/>
                <a:ea typeface="Courier New" pitchFamily="-83" charset="0"/>
                <a:cs typeface="Courier New" pitchFamily="-83" charset="0"/>
              </a:rPr>
              <a:t>/my/book/count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Read in file header for root (fixed spot on disk)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Read in first data block for root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Table of file name/index pairs.  Search linearly – ok since directories typically very small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Read in file header for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my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endParaRPr lang="en-US" altLang="ja-JP" dirty="0">
              <a:latin typeface="Helvetica" pitchFamily="-83" charset="0"/>
              <a:ea typeface="ＭＳ Ｐゴシック" pitchFamily="-83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Read in first data block for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my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; search for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book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endParaRPr lang="en-US" altLang="ja-JP" dirty="0">
              <a:latin typeface="Helvetica" pitchFamily="-83" charset="0"/>
              <a:ea typeface="ＭＳ Ｐゴシック" pitchFamily="-83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Read in file header for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book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endParaRPr lang="en-US" altLang="ja-JP" dirty="0">
              <a:latin typeface="Helvetica" pitchFamily="-83" charset="0"/>
              <a:ea typeface="ＭＳ Ｐゴシック" pitchFamily="-83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Read in first data block for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book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; search for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count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endParaRPr lang="en-US" altLang="ja-JP" dirty="0">
              <a:latin typeface="Helvetica" pitchFamily="-83" charset="0"/>
              <a:ea typeface="ＭＳ Ｐゴシック" pitchFamily="-83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Read in file header for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count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endParaRPr lang="en-US" altLang="ja-JP" dirty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dirty="0">
              <a:solidFill>
                <a:schemeClr val="hlink"/>
              </a:solidFill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chemeClr val="hlink"/>
                </a:solidFill>
                <a:latin typeface="Helvetica" pitchFamily="-83" charset="0"/>
                <a:ea typeface="ＭＳ Ｐゴシック" pitchFamily="-83" charset="-128"/>
              </a:rPr>
              <a:t>Current working directory: 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Per-address-space pointer to a directory (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) used for resolving file names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Allows user to specify relative filename instead of absolute path (say CWD=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Courier New" pitchFamily="-83" charset="0"/>
                <a:ea typeface="Courier New" pitchFamily="-83" charset="0"/>
                <a:cs typeface="Courier New" pitchFamily="-83" charset="0"/>
              </a:rPr>
              <a:t>/my/book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 can resolve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count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Where are inodes stored?</a:t>
            </a:r>
          </a:p>
        </p:txBody>
      </p:sp>
      <p:sp>
        <p:nvSpPr>
          <p:cNvPr id="898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In early UNIX and DOS/Windows’ FAT file system, headers stored in special array in outermost cylinders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Header not stored anywhere near the data blocks. To read a small file, seek to get header, seek back to data.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Fixed size, set when disk is formatted. At formatting time, a fixed number of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inodes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 were created (They were each given a unique number, called an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 err="1">
                <a:latin typeface="Helvetica" pitchFamily="-83" charset="0"/>
                <a:ea typeface="ＭＳ Ｐゴシック" pitchFamily="-83" charset="-128"/>
              </a:rPr>
              <a:t>inumber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)</a:t>
            </a:r>
            <a:endParaRPr lang="en-US" dirty="0">
              <a:latin typeface="Helvetica" pitchFamily="-83" charset="0"/>
              <a:ea typeface="ＭＳ Ｐゴシック" pitchFamily="-83" charset="-128"/>
            </a:endParaRP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8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8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98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8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98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98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805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5334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Recap: File </a:t>
            </a:r>
            <a:r>
              <a:rPr lang="en-US" dirty="0">
                <a:latin typeface="Helvetica" charset="0"/>
              </a:rPr>
              <a:t>System Goals</a:t>
            </a:r>
          </a:p>
        </p:txBody>
      </p:sp>
      <p:sp>
        <p:nvSpPr>
          <p:cNvPr id="95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3429000"/>
          </a:xfrm>
        </p:spPr>
        <p:txBody>
          <a:bodyPr/>
          <a:lstStyle/>
          <a:p>
            <a:pPr>
              <a:lnSpc>
                <a:spcPct val="250000"/>
              </a:lnSpc>
              <a:spcBef>
                <a:spcPct val="0"/>
              </a:spcBef>
            </a:pPr>
            <a:r>
              <a:rPr lang="en-US">
                <a:latin typeface="Helvetica" charset="0"/>
              </a:rPr>
              <a:t>Maximize sequential performance</a:t>
            </a:r>
          </a:p>
          <a:p>
            <a:pPr>
              <a:lnSpc>
                <a:spcPct val="250000"/>
              </a:lnSpc>
              <a:spcBef>
                <a:spcPct val="0"/>
              </a:spcBef>
            </a:pPr>
            <a:r>
              <a:rPr lang="en-US">
                <a:latin typeface="Helvetica" charset="0"/>
              </a:rPr>
              <a:t>Efiicient random access to file</a:t>
            </a:r>
          </a:p>
          <a:p>
            <a:pPr>
              <a:lnSpc>
                <a:spcPct val="250000"/>
              </a:lnSpc>
              <a:spcBef>
                <a:spcPct val="0"/>
              </a:spcBef>
            </a:pPr>
            <a:r>
              <a:rPr lang="en-US">
                <a:latin typeface="Helvetica" charset="0"/>
              </a:rPr>
              <a:t>Easy management of files (growth, truncation, etc)</a:t>
            </a:r>
          </a:p>
        </p:txBody>
      </p:sp>
    </p:spTree>
    <p:extLst>
      <p:ext uri="{BB962C8B-B14F-4D97-AF65-F5344CB8AC3E}">
        <p14:creationId xmlns:p14="http://schemas.microsoft.com/office/powerpoint/2010/main" val="2908686768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Where are inodes stored?</a:t>
            </a:r>
          </a:p>
        </p:txBody>
      </p:sp>
      <p:sp>
        <p:nvSpPr>
          <p:cNvPr id="898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534400" cy="5105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Later versions of UNIX moved the header information to be closer to the data blocks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Often,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 for file stored in same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cylinder group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 as parent directory of the file (makes an </a:t>
            </a:r>
            <a:r>
              <a:rPr lang="en-US" altLang="ja-JP" dirty="0" err="1">
                <a:latin typeface="Courier New" pitchFamily="-83" charset="0"/>
                <a:ea typeface="Courier New" pitchFamily="-83" charset="0"/>
                <a:cs typeface="Courier New" pitchFamily="-83" charset="0"/>
              </a:rPr>
              <a:t>ls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 of that directory run fast).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Pros: </a:t>
            </a:r>
          </a:p>
          <a:p>
            <a:pPr lvl="2"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UNIX BSD 4.2 puts a portion of the file header array on each cylinder.  For small directories, can fit all data, file headers, etc. in same cylinder </a:t>
            </a: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 no seeks!</a:t>
            </a:r>
          </a:p>
          <a:p>
            <a:pPr lvl="2"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File headers much smaller than whole block (a few hundred bytes), so multiple headers fetched from disk at same time</a:t>
            </a:r>
          </a:p>
          <a:p>
            <a:pPr lvl="2"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Reliability: whatever happens to the disk, you can find many of the files (even if directories disconnected)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Part of the Fast File System (FFS)</a:t>
            </a:r>
          </a:p>
          <a:p>
            <a:pPr lvl="2"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General optimization to avoid seeks</a:t>
            </a: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8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8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8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8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8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8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8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98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98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98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98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98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98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98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8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8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805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4495800"/>
            <a:ext cx="8458200" cy="19812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Open system call:</a:t>
            </a: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Resolves file name, finds file control block (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)</a:t>
            </a: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Makes entries in per-process and system-wide tables</a:t>
            </a: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Returns index (called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file handle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) in open-file table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110000"/>
              </a:lnSpc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110000"/>
              </a:lnSpc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110000"/>
              </a:lnSpc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110000"/>
              </a:lnSpc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</p:txBody>
      </p:sp>
      <p:pic>
        <p:nvPicPr>
          <p:cNvPr id="908291" name="Picture 3"/>
          <p:cNvPicPr>
            <a:picLocks noChangeAspect="1" noChangeArrowheads="1"/>
          </p:cNvPicPr>
          <p:nvPr/>
        </p:nvPicPr>
        <p:blipFill>
          <a:blip r:embed="rId3"/>
          <a:srcRect l="4422" t="1373" r="3906" b="58607"/>
          <a:stretch>
            <a:fillRect/>
          </a:stretch>
        </p:blipFill>
        <p:spPr bwMode="auto">
          <a:xfrm>
            <a:off x="389021" y="1295400"/>
            <a:ext cx="8373979" cy="2743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In-Memory File System Structures</a:t>
            </a:r>
            <a:endParaRPr lang="en-US" sz="1800">
              <a:latin typeface="Helvetica" pitchFamily="-83" charset="0"/>
              <a:ea typeface="ＭＳ Ｐゴシック" pitchFamily="-83" charset="-128"/>
            </a:endParaRP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08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08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4495800"/>
            <a:ext cx="8458200" cy="14478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Read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/write system calls:</a:t>
            </a: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Use file handle to locate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</a:t>
            </a: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Perform appropriate reads or writes </a:t>
            </a: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In-Memory File System Structures</a:t>
            </a:r>
            <a:endParaRPr lang="en-US" sz="1800">
              <a:latin typeface="Helvetica" pitchFamily="-83" charset="0"/>
              <a:ea typeface="ＭＳ Ｐゴシック" pitchFamily="-83" charset="-128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 l="4407" t="55060" r="3938" b="4959"/>
          <a:stretch>
            <a:fillRect/>
          </a:stretch>
        </p:blipFill>
        <p:spPr bwMode="auto">
          <a:xfrm>
            <a:off x="381000" y="1295399"/>
            <a:ext cx="8458200" cy="277178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8220102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2578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Q1: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A hard-link is a pointer to other file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Q2: True _  False _  </a:t>
            </a:r>
            <a:r>
              <a:rPr lang="en-US" altLang="ko-KR" dirty="0" err="1" smtClean="0">
                <a:latin typeface="Helvetica" charset="0"/>
                <a:ea typeface="굴림" charset="0"/>
                <a:cs typeface="굴림" charset="0"/>
              </a:rPr>
              <a:t>inumber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 is the id of a block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Q3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Typically, d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irectories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are stored as files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Q4: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Storing file headers on the outermost cylinders minimizes the seek time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FontTx/>
              <a:buNone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FontTx/>
              <a:buNone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Quiz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14.1: File Systems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6892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2578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Q1: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A hard-link is a pointer to other file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Q2: True _  False _  </a:t>
            </a:r>
            <a:r>
              <a:rPr lang="en-US" altLang="ko-KR" dirty="0" err="1" smtClean="0">
                <a:latin typeface="Helvetica" charset="0"/>
                <a:ea typeface="굴림" charset="0"/>
                <a:cs typeface="굴림" charset="0"/>
              </a:rPr>
              <a:t>inumber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 is the id of a block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Q3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Typically, directories are stored as files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Q4: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Storing file headers on the outermost cylinders minimizes the seek time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FontTx/>
              <a:buNone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FontTx/>
              <a:buNone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Quiz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14.1: File Systems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52762" y="91440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Helvetica" charset="0"/>
                <a:cs typeface="Helvetica" charset="0"/>
              </a:rPr>
              <a:t>X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52762" y="142875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Helvetica" charset="0"/>
                <a:cs typeface="Helvetica" charset="0"/>
              </a:rPr>
              <a:t>X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28800" y="190500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Helvetica" charset="0"/>
                <a:cs typeface="Helvetica" charset="0"/>
              </a:rPr>
              <a:t>X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0" y="241935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Helvetica" charset="0"/>
                <a:cs typeface="Helvetica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6899723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File System Summary (1/</a:t>
            </a:r>
            <a:r>
              <a:rPr lang="en-US" dirty="0">
                <a:latin typeface="Helvetica" charset="0"/>
              </a:rPr>
              <a:t>2)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15400" cy="59436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>
                <a:latin typeface="Helvetica" charset="0"/>
              </a:rPr>
              <a:t>File System: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>
                <a:latin typeface="Helvetica" charset="0"/>
              </a:rPr>
              <a:t>Transforms blocks into Files and Directories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>
                <a:latin typeface="Helvetica" charset="0"/>
              </a:rPr>
              <a:t>Optimize for access and usage patterns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>
                <a:latin typeface="Helvetica" charset="0"/>
              </a:rPr>
              <a:t>Maximize sequential access, allow efficient random access</a:t>
            </a: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endParaRPr lang="en-US" dirty="0" smtClean="0">
              <a:latin typeface="Helvetica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 smtClean="0">
                <a:latin typeface="Helvetica" charset="0"/>
              </a:rPr>
              <a:t>File </a:t>
            </a:r>
            <a:r>
              <a:rPr lang="en-US" dirty="0">
                <a:latin typeface="Helvetica" charset="0"/>
              </a:rPr>
              <a:t>(and directory) defined by header, called “</a:t>
            </a:r>
            <a:r>
              <a:rPr lang="en-US" altLang="ja-JP" dirty="0" err="1">
                <a:latin typeface="Helvetica" charset="0"/>
              </a:rPr>
              <a:t>inode</a:t>
            </a:r>
            <a:r>
              <a:rPr lang="en-US" dirty="0">
                <a:latin typeface="Helvetica" charset="0"/>
              </a:rPr>
              <a:t>”</a:t>
            </a:r>
            <a:endParaRPr lang="en-US" altLang="ja-JP" dirty="0">
              <a:latin typeface="Helvetica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endParaRPr lang="en-US" dirty="0" smtClean="0">
              <a:latin typeface="Helvetica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 smtClean="0">
                <a:latin typeface="Helvetica" charset="0"/>
              </a:rPr>
              <a:t>Multilevel </a:t>
            </a:r>
            <a:r>
              <a:rPr lang="en-US" dirty="0">
                <a:latin typeface="Helvetica" charset="0"/>
              </a:rPr>
              <a:t>Indexed Scheme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 err="1">
                <a:latin typeface="Helvetica" charset="0"/>
              </a:rPr>
              <a:t>Inode</a:t>
            </a:r>
            <a:r>
              <a:rPr lang="en-US" dirty="0">
                <a:latin typeface="Helvetica" charset="0"/>
              </a:rPr>
              <a:t> contains file info, direct pointers to blocks, 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>
                <a:latin typeface="Helvetica" charset="0"/>
              </a:rPr>
              <a:t>indirect blocks, doubly indirect, etc..</a:t>
            </a: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endParaRPr lang="en-US" dirty="0">
              <a:latin typeface="Helvetica" charset="0"/>
              <a:sym typeface="Symbol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  <a:buFontTx/>
              <a:buNone/>
            </a:pPr>
            <a:endParaRPr lang="en-US" dirty="0">
              <a:latin typeface="Helvetica" charset="0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446907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File System Summary 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(2/2)</a:t>
            </a:r>
          </a:p>
        </p:txBody>
      </p:sp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4864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4.2 BSD Multilevel index files</a:t>
            </a:r>
          </a:p>
          <a:p>
            <a:pPr lvl="1">
              <a:spcBef>
                <a:spcPct val="5000"/>
              </a:spcBef>
            </a:pP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 contains pointers to actual blocks, indirect blocks, double indirect blocks, etc. </a:t>
            </a:r>
          </a:p>
          <a:p>
            <a:pPr lvl="1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Optimizations for sequential access: start new files in open ranges of free blocks, rotational Optimization</a:t>
            </a:r>
          </a:p>
          <a:p>
            <a:pPr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Naming: act of translating from user-visible names to actual system resources</a:t>
            </a:r>
          </a:p>
          <a:p>
            <a:pPr lvl="1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Directories used for naming for local file systems</a:t>
            </a:r>
          </a:p>
          <a:p>
            <a:pPr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 marL="0" indent="0">
              <a:spcBef>
                <a:spcPct val="5000"/>
              </a:spcBef>
              <a:buNone/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Recap: Linked Allocation</a:t>
            </a:r>
            <a:endParaRPr lang="en-US" sz="1800" dirty="0">
              <a:latin typeface="Helvetica" charset="0"/>
            </a:endParaRPr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3400"/>
            <a:ext cx="9296400" cy="2438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latin typeface="Helvetica" charset="0"/>
              </a:rPr>
              <a:t>MSDOS links pages together to create a file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Helvetica" charset="0"/>
              </a:rPr>
              <a:t>Links not in pages, but in the File Allocation Table (FAT)</a:t>
            </a:r>
          </a:p>
          <a:p>
            <a:pPr lvl="2">
              <a:spcBef>
                <a:spcPct val="0"/>
              </a:spcBef>
            </a:pPr>
            <a:r>
              <a:rPr lang="en-US" dirty="0">
                <a:latin typeface="Helvetica" charset="0"/>
              </a:rPr>
              <a:t>FAT contains an entry for each block on the disk</a:t>
            </a:r>
          </a:p>
          <a:p>
            <a:pPr lvl="2">
              <a:spcBef>
                <a:spcPct val="0"/>
              </a:spcBef>
            </a:pPr>
            <a:r>
              <a:rPr lang="en-US" dirty="0">
                <a:latin typeface="Helvetica" charset="0"/>
              </a:rPr>
              <a:t>FAT Entries corresponding to blocks of file linked together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Helvetica" charset="0"/>
              </a:rPr>
              <a:t>Access properties:</a:t>
            </a:r>
          </a:p>
          <a:p>
            <a:pPr lvl="2">
              <a:spcBef>
                <a:spcPct val="0"/>
              </a:spcBef>
            </a:pPr>
            <a:r>
              <a:rPr lang="en-US" dirty="0">
                <a:latin typeface="Helvetica" charset="0"/>
              </a:rPr>
              <a:t>Sequential access expensive unless FAT cached in memory</a:t>
            </a:r>
          </a:p>
          <a:p>
            <a:pPr lvl="2">
              <a:spcBef>
                <a:spcPct val="0"/>
              </a:spcBef>
            </a:pPr>
            <a:r>
              <a:rPr lang="en-US" dirty="0">
                <a:latin typeface="Helvetica" charset="0"/>
              </a:rPr>
              <a:t>Random </a:t>
            </a:r>
            <a:r>
              <a:rPr lang="en-US" i="1" dirty="0" smtClean="0">
                <a:latin typeface="Helvetica" charset="0"/>
              </a:rPr>
              <a:t>really</a:t>
            </a:r>
            <a:r>
              <a:rPr lang="en-US" dirty="0" smtClean="0">
                <a:latin typeface="Helvetica" charset="0"/>
              </a:rPr>
              <a:t> </a:t>
            </a:r>
            <a:r>
              <a:rPr lang="en-US" dirty="0">
                <a:latin typeface="Helvetica" charset="0"/>
              </a:rPr>
              <a:t>expensive if FAT not </a:t>
            </a:r>
            <a:r>
              <a:rPr lang="en-US" dirty="0" smtClean="0">
                <a:latin typeface="Helvetica" charset="0"/>
              </a:rPr>
              <a:t>cached</a:t>
            </a:r>
            <a:endParaRPr lang="en-US" dirty="0">
              <a:latin typeface="Helvetica" charset="0"/>
            </a:endParaRPr>
          </a:p>
        </p:txBody>
      </p:sp>
      <p:pic>
        <p:nvPicPr>
          <p:cNvPr id="900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7" t="587" r="7326" b="896"/>
          <a:stretch>
            <a:fillRect/>
          </a:stretch>
        </p:blipFill>
        <p:spPr bwMode="auto">
          <a:xfrm>
            <a:off x="2362200" y="609600"/>
            <a:ext cx="4267200" cy="369411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214773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0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0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0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0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0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0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0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0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0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0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88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6" t="948" r="4706" b="948"/>
          <a:stretch>
            <a:fillRect/>
          </a:stretch>
        </p:blipFill>
        <p:spPr bwMode="auto">
          <a:xfrm>
            <a:off x="4953000" y="704850"/>
            <a:ext cx="4114800" cy="333375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Multilevel Indexed Files (UNIX 4.1) 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8991600" cy="6019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10000"/>
              </a:spcBef>
              <a:defRPr/>
            </a:pPr>
            <a:r>
              <a:rPr lang="en-US" dirty="0">
                <a:latin typeface="Helvetica" charset="0"/>
              </a:rPr>
              <a:t>Multilevel Indexed Files: </a:t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 (from UNIX 4.1 BSD)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defRPr/>
            </a:pPr>
            <a:r>
              <a:rPr lang="en-US" dirty="0">
                <a:latin typeface="Helvetica" charset="0"/>
              </a:rPr>
              <a:t>Key idea: efficient for small </a:t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files, but still allow big files</a:t>
            </a:r>
          </a:p>
          <a:p>
            <a:pPr lvl="1">
              <a:spcBef>
                <a:spcPct val="10000"/>
              </a:spcBef>
              <a:defRPr/>
            </a:pPr>
            <a:endParaRPr lang="en-US" dirty="0">
              <a:latin typeface="Helvetica" charset="0"/>
            </a:endParaRPr>
          </a:p>
          <a:p>
            <a:pPr lvl="2">
              <a:spcBef>
                <a:spcPct val="10000"/>
              </a:spcBef>
              <a:defRPr/>
            </a:pPr>
            <a:endParaRPr lang="en-US" dirty="0">
              <a:latin typeface="Helvetica" charset="0"/>
            </a:endParaRPr>
          </a:p>
          <a:p>
            <a:pPr marL="0" indent="0">
              <a:lnSpc>
                <a:spcPct val="80000"/>
              </a:lnSpc>
              <a:spcBef>
                <a:spcPct val="10000"/>
              </a:spcBef>
              <a:buFontTx/>
              <a:buNone/>
              <a:defRPr/>
            </a:pPr>
            <a:endParaRPr lang="en-US" dirty="0">
              <a:latin typeface="Helvetica" charset="0"/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  <a:defRPr/>
            </a:pPr>
            <a:endParaRPr lang="en-US" dirty="0">
              <a:latin typeface="Helvetica" charset="0"/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  <a:defRPr/>
            </a:pPr>
            <a:endParaRPr lang="en-US" dirty="0">
              <a:latin typeface="Helvetica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dirty="0">
                <a:latin typeface="Helvetica" charset="0"/>
              </a:rPr>
              <a:t>File </a:t>
            </a:r>
            <a:r>
              <a:rPr lang="en-US" dirty="0" err="1">
                <a:latin typeface="Helvetica" charset="0"/>
              </a:rPr>
              <a:t>hdr</a:t>
            </a:r>
            <a:r>
              <a:rPr lang="en-US" dirty="0">
                <a:latin typeface="Helvetica" charset="0"/>
              </a:rPr>
              <a:t> contains 13 pointers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dirty="0">
                <a:latin typeface="Helvetica" charset="0"/>
              </a:rPr>
              <a:t>Fixed size table, pointers not all equivalent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dirty="0">
                <a:latin typeface="Helvetica" charset="0"/>
              </a:rPr>
              <a:t>This header is called an </a:t>
            </a:r>
            <a:r>
              <a:rPr lang="ja-JP" altLang="en-US" dirty="0" smtClean="0">
                <a:latin typeface="Helvetica" charset="0"/>
              </a:rPr>
              <a:t>“</a:t>
            </a:r>
            <a:r>
              <a:rPr lang="en-US" altLang="ja-JP" dirty="0" err="1" smtClean="0">
                <a:latin typeface="Helvetica" charset="0"/>
              </a:rPr>
              <a:t>inode</a:t>
            </a:r>
            <a:r>
              <a:rPr lang="ja-JP" altLang="en-US" dirty="0" smtClean="0">
                <a:latin typeface="Helvetica" charset="0"/>
              </a:rPr>
              <a:t>”</a:t>
            </a:r>
            <a:r>
              <a:rPr lang="en-US" altLang="ja-JP" dirty="0" smtClean="0">
                <a:latin typeface="Helvetica" charset="0"/>
              </a:rPr>
              <a:t> </a:t>
            </a:r>
            <a:r>
              <a:rPr lang="en-US" altLang="ja-JP" dirty="0">
                <a:latin typeface="Helvetica" charset="0"/>
              </a:rPr>
              <a:t>in UNIX</a:t>
            </a:r>
          </a:p>
          <a:p>
            <a:pPr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dirty="0">
                <a:latin typeface="Helvetica" charset="0"/>
              </a:rPr>
              <a:t>File Header format: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dirty="0">
                <a:latin typeface="Helvetica" charset="0"/>
              </a:rPr>
              <a:t>First 10 pointers are to data blocks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dirty="0" err="1">
                <a:latin typeface="Helvetica" charset="0"/>
              </a:rPr>
              <a:t>Ptr</a:t>
            </a:r>
            <a:r>
              <a:rPr lang="en-US" dirty="0">
                <a:latin typeface="Helvetica" charset="0"/>
              </a:rPr>
              <a:t> 11 points to </a:t>
            </a:r>
            <a:r>
              <a:rPr lang="ja-JP" altLang="en-US" dirty="0">
                <a:latin typeface="Helvetica" charset="0"/>
              </a:rPr>
              <a:t>“</a:t>
            </a:r>
            <a:r>
              <a:rPr lang="en-US" altLang="ja-JP" dirty="0">
                <a:latin typeface="Helvetica" charset="0"/>
              </a:rPr>
              <a:t>indirect block</a:t>
            </a:r>
            <a:r>
              <a:rPr lang="ja-JP" altLang="en-US" dirty="0">
                <a:latin typeface="Helvetica" charset="0"/>
              </a:rPr>
              <a:t>”</a:t>
            </a:r>
            <a:r>
              <a:rPr lang="en-US" altLang="ja-JP" dirty="0">
                <a:latin typeface="Helvetica" charset="0"/>
              </a:rPr>
              <a:t> containing 256 block </a:t>
            </a:r>
            <a:r>
              <a:rPr lang="en-US" altLang="ja-JP" dirty="0" err="1">
                <a:latin typeface="Helvetica" charset="0"/>
              </a:rPr>
              <a:t>ptrs</a:t>
            </a:r>
            <a:endParaRPr lang="en-US" altLang="ja-JP" dirty="0">
              <a:latin typeface="Helvetica" charset="0"/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dirty="0">
                <a:latin typeface="Helvetica" charset="0"/>
              </a:rPr>
              <a:t>Pointer 12 points to </a:t>
            </a:r>
            <a:r>
              <a:rPr lang="ja-JP" altLang="en-US" dirty="0">
                <a:latin typeface="Helvetica" charset="0"/>
              </a:rPr>
              <a:t>“</a:t>
            </a:r>
            <a:r>
              <a:rPr lang="en-US" altLang="ja-JP" dirty="0">
                <a:latin typeface="Helvetica" charset="0"/>
              </a:rPr>
              <a:t>doubly indirect block</a:t>
            </a:r>
            <a:r>
              <a:rPr lang="ja-JP" altLang="en-US" dirty="0">
                <a:latin typeface="Helvetica" charset="0"/>
              </a:rPr>
              <a:t>”</a:t>
            </a:r>
            <a:r>
              <a:rPr lang="en-US" altLang="ja-JP" dirty="0">
                <a:latin typeface="Helvetica" charset="0"/>
              </a:rPr>
              <a:t> containing 256 indirect block </a:t>
            </a:r>
            <a:r>
              <a:rPr lang="en-US" altLang="ja-JP" dirty="0" err="1">
                <a:latin typeface="Helvetica" charset="0"/>
              </a:rPr>
              <a:t>ptrs</a:t>
            </a:r>
            <a:r>
              <a:rPr lang="en-US" altLang="ja-JP" dirty="0">
                <a:latin typeface="Helvetica" charset="0"/>
              </a:rPr>
              <a:t> for total of 64K blocks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dirty="0">
                <a:latin typeface="Helvetica" charset="0"/>
              </a:rPr>
              <a:t>Pointer 13 points to a triply indirect block (16M blocks)</a:t>
            </a:r>
          </a:p>
        </p:txBody>
      </p:sp>
    </p:spTree>
    <p:extLst>
      <p:ext uri="{BB962C8B-B14F-4D97-AF65-F5344CB8AC3E}">
        <p14:creationId xmlns:p14="http://schemas.microsoft.com/office/powerpoint/2010/main" val="3586320041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8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8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8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8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88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8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8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88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88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88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88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88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888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888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888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888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88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533400"/>
          </a:xfrm>
        </p:spPr>
        <p:txBody>
          <a:bodyPr/>
          <a:lstStyle/>
          <a:p>
            <a:r>
              <a:rPr lang="en-US">
                <a:latin typeface="Helvetica" charset="0"/>
              </a:rPr>
              <a:t>Multilevel Indexed Files (UNIX 4.1): Discussion </a:t>
            </a:r>
          </a:p>
        </p:txBody>
      </p:sp>
      <p:sp>
        <p:nvSpPr>
          <p:cNvPr id="908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r>
              <a:rPr lang="en-US">
                <a:latin typeface="Helvetica" charset="0"/>
              </a:rPr>
              <a:t>Basic technique places an upper limit on file size that is approximately 16Gbytes</a:t>
            </a:r>
          </a:p>
          <a:p>
            <a:pPr lvl="1"/>
            <a:r>
              <a:rPr lang="en-US">
                <a:latin typeface="Helvetica" charset="0"/>
              </a:rPr>
              <a:t>Designers thought this was bigger than anything anyone would need.  Much bigger than a disk at the time…</a:t>
            </a:r>
          </a:p>
          <a:p>
            <a:pPr lvl="1"/>
            <a:r>
              <a:rPr lang="en-US">
                <a:latin typeface="Helvetica" charset="0"/>
              </a:rPr>
              <a:t>Fallacy: today, Facebook gets hundreds of TBs of logs every day!</a:t>
            </a:r>
          </a:p>
          <a:p>
            <a:endParaRPr lang="en-US">
              <a:latin typeface="Helvetica" charset="0"/>
            </a:endParaRPr>
          </a:p>
          <a:p>
            <a:r>
              <a:rPr lang="en-US">
                <a:latin typeface="Helvetica" charset="0"/>
              </a:rPr>
              <a:t>Pointers get filled in dynamically: need to allocate indirect block only when file grows &gt; 10 blocks </a:t>
            </a:r>
          </a:p>
          <a:p>
            <a:pPr lvl="1"/>
            <a:r>
              <a:rPr lang="en-US">
                <a:latin typeface="Helvetica" charset="0"/>
              </a:rPr>
              <a:t>On small files, no indirection needed</a:t>
            </a:r>
          </a:p>
          <a:p>
            <a:pPr lvl="1"/>
            <a:endParaRPr lang="en-US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30715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8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8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8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8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8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8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08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08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8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8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Example of Multilevel Indexed Files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>
                <a:latin typeface="Helvetica" charset="0"/>
              </a:rPr>
              <a:t>Sample file in multilevel </a:t>
            </a:r>
            <a:br>
              <a:rPr lang="en-US">
                <a:latin typeface="Helvetica" charset="0"/>
              </a:rPr>
            </a:br>
            <a:r>
              <a:rPr lang="en-US">
                <a:latin typeface="Helvetica" charset="0"/>
              </a:rPr>
              <a:t>indexed format: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>
                <a:latin typeface="Helvetica" charset="0"/>
              </a:rPr>
              <a:t>How many accesses for </a:t>
            </a:r>
            <a:br>
              <a:rPr lang="en-US">
                <a:latin typeface="Helvetica" charset="0"/>
              </a:rPr>
            </a:br>
            <a:r>
              <a:rPr lang="en-US">
                <a:latin typeface="Helvetica" charset="0"/>
              </a:rPr>
              <a:t>block #23? (assume file </a:t>
            </a:r>
            <a:br>
              <a:rPr lang="en-US">
                <a:latin typeface="Helvetica" charset="0"/>
              </a:rPr>
            </a:br>
            <a:r>
              <a:rPr lang="en-US">
                <a:latin typeface="Helvetica" charset="0"/>
              </a:rPr>
              <a:t>header accessed on open)?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>
                <a:latin typeface="Helvetica" charset="0"/>
              </a:rPr>
              <a:t>Two: One for indirect block, </a:t>
            </a:r>
            <a:br>
              <a:rPr lang="en-US">
                <a:latin typeface="Helvetica" charset="0"/>
              </a:rPr>
            </a:br>
            <a:r>
              <a:rPr lang="en-US">
                <a:latin typeface="Helvetica" charset="0"/>
              </a:rPr>
              <a:t>one for data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>
                <a:latin typeface="Helvetica" charset="0"/>
              </a:rPr>
              <a:t>How about block #5?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>
                <a:latin typeface="Helvetica" charset="0"/>
              </a:rPr>
              <a:t>One: One for data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>
                <a:latin typeface="Helvetica" charset="0"/>
              </a:rPr>
              <a:t>Block #340?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>
                <a:latin typeface="Helvetica" charset="0"/>
              </a:rPr>
              <a:t>Three: double indirect block, </a:t>
            </a:r>
            <a:br>
              <a:rPr lang="en-US">
                <a:latin typeface="Helvetica" charset="0"/>
              </a:rPr>
            </a:br>
            <a:r>
              <a:rPr lang="en-US">
                <a:latin typeface="Helvetica" charset="0"/>
              </a:rPr>
              <a:t>indirect block, and data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>
                <a:latin typeface="Helvetica" charset="0"/>
              </a:rPr>
              <a:t>UNIX 4.1 Pros and cons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>
                <a:latin typeface="Helvetica" charset="0"/>
              </a:rPr>
              <a:t>Pros: 	Simple (more or less)</a:t>
            </a:r>
            <a:br>
              <a:rPr lang="en-US">
                <a:latin typeface="Helvetica" charset="0"/>
              </a:rPr>
            </a:br>
            <a:r>
              <a:rPr lang="en-US">
                <a:latin typeface="Helvetica" charset="0"/>
              </a:rPr>
              <a:t>	Files can easily expand (up to a point)</a:t>
            </a:r>
            <a:br>
              <a:rPr lang="en-US">
                <a:latin typeface="Helvetica" charset="0"/>
              </a:rPr>
            </a:br>
            <a:r>
              <a:rPr lang="en-US">
                <a:latin typeface="Helvetica" charset="0"/>
              </a:rPr>
              <a:t>	Small files particularly cheap and easy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>
                <a:solidFill>
                  <a:schemeClr val="hlink"/>
                </a:solidFill>
                <a:latin typeface="Helvetica" charset="0"/>
              </a:rPr>
              <a:t>Cons:	Lots of seeks</a:t>
            </a:r>
            <a:br>
              <a:rPr lang="en-US">
                <a:solidFill>
                  <a:schemeClr val="hlink"/>
                </a:solidFill>
                <a:latin typeface="Helvetica" charset="0"/>
              </a:rPr>
            </a:br>
            <a:r>
              <a:rPr lang="en-US">
                <a:solidFill>
                  <a:schemeClr val="hlink"/>
                </a:solidFill>
                <a:latin typeface="Helvetica" charset="0"/>
              </a:rPr>
              <a:t>	Very large files must read many indirect blocks (four</a:t>
            </a:r>
            <a:br>
              <a:rPr lang="en-US">
                <a:solidFill>
                  <a:schemeClr val="hlink"/>
                </a:solidFill>
                <a:latin typeface="Helvetica" charset="0"/>
              </a:rPr>
            </a:br>
            <a:r>
              <a:rPr lang="en-US">
                <a:solidFill>
                  <a:schemeClr val="hlink"/>
                </a:solidFill>
                <a:latin typeface="Helvetica" charset="0"/>
              </a:rPr>
              <a:t> 	I/O</a:t>
            </a:r>
            <a:r>
              <a:rPr lang="ja-JP" altLang="en-US">
                <a:solidFill>
                  <a:schemeClr val="hlink"/>
                </a:solidFill>
                <a:latin typeface="Helvetica" charset="0"/>
              </a:rPr>
              <a:t>’</a:t>
            </a:r>
            <a:r>
              <a:rPr lang="en-US" altLang="ja-JP">
                <a:solidFill>
                  <a:schemeClr val="hlink"/>
                </a:solidFill>
                <a:latin typeface="Helvetica" charset="0"/>
              </a:rPr>
              <a:t>s per block!)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541463" algn="l"/>
              </a:tabLst>
            </a:pPr>
            <a:endParaRPr lang="en-US">
              <a:solidFill>
                <a:schemeClr val="hlink"/>
              </a:solidFill>
              <a:latin typeface="Helvetica" charset="0"/>
            </a:endParaRPr>
          </a:p>
        </p:txBody>
      </p:sp>
      <p:pic>
        <p:nvPicPr>
          <p:cNvPr id="88986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6" t="948" r="4706" b="948"/>
          <a:stretch>
            <a:fillRect/>
          </a:stretch>
        </p:blipFill>
        <p:spPr bwMode="auto">
          <a:xfrm>
            <a:off x="4876800" y="762000"/>
            <a:ext cx="4114800" cy="333375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992493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98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UNIX BSD 4.2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991600" cy="6172200"/>
          </a:xfrm>
        </p:spPr>
        <p:txBody>
          <a:bodyPr/>
          <a:lstStyle/>
          <a:p>
            <a:pPr>
              <a:spcBef>
                <a:spcPct val="15000"/>
              </a:spcBef>
            </a:pPr>
            <a:r>
              <a:rPr lang="en-US">
                <a:latin typeface="Helvetica" charset="0"/>
              </a:rPr>
              <a:t>Same as BSD 4.1 (same file header and triply indirect blocks), except incorporated ideas from Cray-1 DEMOS:</a:t>
            </a:r>
          </a:p>
          <a:p>
            <a:pPr lvl="1">
              <a:spcBef>
                <a:spcPct val="15000"/>
              </a:spcBef>
            </a:pPr>
            <a:r>
              <a:rPr lang="en-US">
                <a:latin typeface="Helvetica" charset="0"/>
              </a:rPr>
              <a:t>Uses bitmap allocation in place of freelist</a:t>
            </a:r>
          </a:p>
          <a:p>
            <a:pPr lvl="1">
              <a:spcBef>
                <a:spcPct val="15000"/>
              </a:spcBef>
            </a:pPr>
            <a:r>
              <a:rPr lang="en-US">
                <a:latin typeface="Helvetica" charset="0"/>
              </a:rPr>
              <a:t>Attempt to allocate files contiguously</a:t>
            </a:r>
          </a:p>
          <a:p>
            <a:pPr lvl="1">
              <a:spcBef>
                <a:spcPct val="15000"/>
              </a:spcBef>
            </a:pPr>
            <a:r>
              <a:rPr lang="en-US">
                <a:latin typeface="Helvetica" charset="0"/>
              </a:rPr>
              <a:t>10% reserved disk space (mentioned next slide)</a:t>
            </a:r>
          </a:p>
          <a:p>
            <a:pPr lvl="1">
              <a:spcBef>
                <a:spcPct val="15000"/>
              </a:spcBef>
            </a:pPr>
            <a:r>
              <a:rPr lang="en-US">
                <a:latin typeface="Helvetica" charset="0"/>
              </a:rPr>
              <a:t>Skip-sector positioning (mentioned in two slides)</a:t>
            </a:r>
          </a:p>
          <a:p>
            <a:pPr>
              <a:spcBef>
                <a:spcPct val="15000"/>
              </a:spcBef>
            </a:pPr>
            <a:endParaRPr lang="en-US">
              <a:latin typeface="Helvetica" charset="0"/>
            </a:endParaRPr>
          </a:p>
          <a:p>
            <a:pPr>
              <a:spcBef>
                <a:spcPct val="15000"/>
              </a:spcBef>
            </a:pPr>
            <a:r>
              <a:rPr lang="en-US">
                <a:latin typeface="Helvetica" charset="0"/>
              </a:rPr>
              <a:t>Problem: When create a file, don</a:t>
            </a:r>
            <a:r>
              <a:rPr lang="ja-JP" altLang="en-US">
                <a:latin typeface="Helvetica" charset="0"/>
              </a:rPr>
              <a:t>’</a:t>
            </a:r>
            <a:r>
              <a:rPr lang="en-US" altLang="ja-JP">
                <a:latin typeface="Helvetica" charset="0"/>
              </a:rPr>
              <a:t>t know how big it will become (in UNIX, most writes are by appending)</a:t>
            </a:r>
          </a:p>
          <a:p>
            <a:pPr lvl="1">
              <a:spcBef>
                <a:spcPct val="15000"/>
              </a:spcBef>
            </a:pPr>
            <a:r>
              <a:rPr lang="en-US">
                <a:latin typeface="Helvetica" charset="0"/>
              </a:rPr>
              <a:t>How much contiguous space do you allocate for a file?</a:t>
            </a:r>
          </a:p>
          <a:p>
            <a:pPr lvl="1">
              <a:spcBef>
                <a:spcPct val="15000"/>
              </a:spcBef>
            </a:pPr>
            <a:r>
              <a:rPr lang="en-US">
                <a:latin typeface="Helvetica" charset="0"/>
              </a:rPr>
              <a:t>In BSD 4.2, just find some range of free blocks</a:t>
            </a:r>
          </a:p>
          <a:p>
            <a:pPr lvl="2">
              <a:spcBef>
                <a:spcPct val="15000"/>
              </a:spcBef>
            </a:pPr>
            <a:r>
              <a:rPr lang="en-US">
                <a:latin typeface="Helvetica" charset="0"/>
              </a:rPr>
              <a:t>Put each new file at the front of different range</a:t>
            </a:r>
          </a:p>
          <a:p>
            <a:pPr lvl="2">
              <a:spcBef>
                <a:spcPct val="15000"/>
              </a:spcBef>
            </a:pPr>
            <a:r>
              <a:rPr lang="en-US">
                <a:latin typeface="Helvetica" charset="0"/>
              </a:rPr>
              <a:t>To expand a file, you first try successive blocks in bitmap, then choose new range of blocks</a:t>
            </a:r>
          </a:p>
          <a:p>
            <a:pPr lvl="1">
              <a:spcBef>
                <a:spcPct val="15000"/>
              </a:spcBef>
            </a:pPr>
            <a:r>
              <a:rPr lang="en-US">
                <a:latin typeface="Helvetica" charset="0"/>
              </a:rPr>
              <a:t>Also in BSD 4.2: store files from same directory near each other</a:t>
            </a:r>
          </a:p>
        </p:txBody>
      </p:sp>
    </p:spTree>
    <p:extLst>
      <p:ext uri="{BB962C8B-B14F-4D97-AF65-F5344CB8AC3E}">
        <p14:creationId xmlns:p14="http://schemas.microsoft.com/office/powerpoint/2010/main" val="2576751593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4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4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4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4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4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4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4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4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42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42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42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42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42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42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How to Deal with Full Disks?</a:t>
            </a:r>
          </a:p>
        </p:txBody>
      </p:sp>
      <p:sp>
        <p:nvSpPr>
          <p:cNvPr id="89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8674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>
                <a:latin typeface="Helvetica" charset="0"/>
              </a:rPr>
              <a:t>In many systems, disks are always full</a:t>
            </a:r>
          </a:p>
          <a:p>
            <a:pPr lvl="1">
              <a:spcBef>
                <a:spcPct val="25000"/>
              </a:spcBef>
            </a:pPr>
            <a:r>
              <a:rPr lang="en-US">
                <a:latin typeface="Helvetica" charset="0"/>
              </a:rPr>
              <a:t>EECS department growth: 300 GB to 1TB in a year (now 10s TB)</a:t>
            </a:r>
          </a:p>
          <a:p>
            <a:pPr lvl="1">
              <a:spcBef>
                <a:spcPct val="25000"/>
              </a:spcBef>
            </a:pPr>
            <a:r>
              <a:rPr lang="en-US">
                <a:latin typeface="Helvetica" charset="0"/>
              </a:rPr>
              <a:t>How to fix?  Announce disk space is low, so please delete files?</a:t>
            </a:r>
          </a:p>
          <a:p>
            <a:pPr lvl="2">
              <a:spcBef>
                <a:spcPct val="25000"/>
              </a:spcBef>
            </a:pPr>
            <a:r>
              <a:rPr lang="en-US">
                <a:latin typeface="Helvetica" charset="0"/>
              </a:rPr>
              <a:t>Don</a:t>
            </a:r>
            <a:r>
              <a:rPr lang="ja-JP" altLang="en-US">
                <a:latin typeface="Helvetica" charset="0"/>
              </a:rPr>
              <a:t>’</a:t>
            </a:r>
            <a:r>
              <a:rPr lang="en-US" altLang="ja-JP">
                <a:latin typeface="Helvetica" charset="0"/>
              </a:rPr>
              <a:t>t really work: people try to store their data faster</a:t>
            </a:r>
          </a:p>
          <a:p>
            <a:pPr lvl="1">
              <a:spcBef>
                <a:spcPct val="25000"/>
              </a:spcBef>
            </a:pPr>
            <a:r>
              <a:rPr lang="en-US">
                <a:latin typeface="Helvetica" charset="0"/>
              </a:rPr>
              <a:t>Sidebar: Perhaps we are getting out of this mode with new disks… However, let</a:t>
            </a:r>
            <a:r>
              <a:rPr lang="ja-JP" altLang="en-US">
                <a:latin typeface="Helvetica" charset="0"/>
              </a:rPr>
              <a:t>’</a:t>
            </a:r>
            <a:r>
              <a:rPr lang="en-US" altLang="ja-JP">
                <a:latin typeface="Helvetica" charset="0"/>
              </a:rPr>
              <a:t>s assume disks are full for now</a:t>
            </a:r>
          </a:p>
          <a:p>
            <a:pPr>
              <a:spcBef>
                <a:spcPct val="25000"/>
              </a:spcBef>
            </a:pPr>
            <a:r>
              <a:rPr lang="en-US">
                <a:latin typeface="Helvetica" charset="0"/>
              </a:rPr>
              <a:t>Solution:</a:t>
            </a:r>
          </a:p>
          <a:p>
            <a:pPr lvl="1">
              <a:spcBef>
                <a:spcPct val="25000"/>
              </a:spcBef>
            </a:pPr>
            <a:r>
              <a:rPr lang="en-US">
                <a:latin typeface="Helvetica" charset="0"/>
              </a:rPr>
              <a:t>Don</a:t>
            </a:r>
            <a:r>
              <a:rPr lang="ja-JP" altLang="en-US">
                <a:latin typeface="Helvetica" charset="0"/>
              </a:rPr>
              <a:t>’</a:t>
            </a:r>
            <a:r>
              <a:rPr lang="en-US" altLang="ja-JP">
                <a:latin typeface="Helvetica" charset="0"/>
              </a:rPr>
              <a:t>t let disks get completely full: reserve portion</a:t>
            </a:r>
          </a:p>
          <a:p>
            <a:pPr lvl="2">
              <a:spcBef>
                <a:spcPct val="25000"/>
              </a:spcBef>
            </a:pPr>
            <a:r>
              <a:rPr lang="en-US">
                <a:latin typeface="Helvetica" charset="0"/>
              </a:rPr>
              <a:t>Free count = # blocks free in bitmap</a:t>
            </a:r>
          </a:p>
          <a:p>
            <a:pPr lvl="2">
              <a:spcBef>
                <a:spcPct val="25000"/>
              </a:spcBef>
            </a:pPr>
            <a:r>
              <a:rPr lang="en-US">
                <a:latin typeface="Helvetica" charset="0"/>
              </a:rPr>
              <a:t>Scheme: Don</a:t>
            </a:r>
            <a:r>
              <a:rPr lang="ja-JP" altLang="en-US">
                <a:latin typeface="Helvetica" charset="0"/>
              </a:rPr>
              <a:t>’</a:t>
            </a:r>
            <a:r>
              <a:rPr lang="en-US" altLang="ja-JP">
                <a:latin typeface="Helvetica" charset="0"/>
              </a:rPr>
              <a:t>t allocate data if count &lt; reserve</a:t>
            </a:r>
          </a:p>
          <a:p>
            <a:pPr lvl="1">
              <a:spcBef>
                <a:spcPct val="25000"/>
              </a:spcBef>
            </a:pPr>
            <a:r>
              <a:rPr lang="en-US">
                <a:latin typeface="Helvetica" charset="0"/>
              </a:rPr>
              <a:t>How much reserve do you need?</a:t>
            </a:r>
          </a:p>
          <a:p>
            <a:pPr lvl="2">
              <a:spcBef>
                <a:spcPct val="25000"/>
              </a:spcBef>
            </a:pPr>
            <a:r>
              <a:rPr lang="en-US">
                <a:latin typeface="Helvetica" charset="0"/>
              </a:rPr>
              <a:t>In practice, 10% seems like enough</a:t>
            </a:r>
          </a:p>
          <a:p>
            <a:pPr lvl="1">
              <a:spcBef>
                <a:spcPct val="25000"/>
              </a:spcBef>
            </a:pPr>
            <a:r>
              <a:rPr lang="en-US">
                <a:latin typeface="Helvetica" charset="0"/>
              </a:rPr>
              <a:t>Tradeoff: pay for more disk, get contiguous allocation</a:t>
            </a:r>
          </a:p>
          <a:p>
            <a:pPr lvl="2">
              <a:spcBef>
                <a:spcPct val="25000"/>
              </a:spcBef>
            </a:pPr>
            <a:r>
              <a:rPr lang="en-US">
                <a:latin typeface="Helvetica" charset="0"/>
              </a:rPr>
              <a:t>Since seeks so expensive for performance, this is a very good tradeoff</a:t>
            </a:r>
          </a:p>
        </p:txBody>
      </p:sp>
    </p:spTree>
    <p:extLst>
      <p:ext uri="{BB962C8B-B14F-4D97-AF65-F5344CB8AC3E}">
        <p14:creationId xmlns:p14="http://schemas.microsoft.com/office/powerpoint/2010/main" val="247796048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9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9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9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9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9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9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9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9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9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92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92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92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92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92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92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929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929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929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929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29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533400"/>
          </a:xfrm>
        </p:spPr>
        <p:txBody>
          <a:bodyPr/>
          <a:lstStyle/>
          <a:p>
            <a:r>
              <a:rPr lang="en-US">
                <a:latin typeface="Helvetica" charset="0"/>
              </a:rPr>
              <a:t>Attack of the Rotational Delay</a:t>
            </a:r>
          </a:p>
        </p:txBody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latin typeface="Helvetica" charset="0"/>
              </a:rPr>
              <a:t>Problem: Missing blocks due to rotational delay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Helvetica" charset="0"/>
              </a:rPr>
              <a:t>Issue: Read one block, do processing, and read next block.  In meantime, disk has continued turning: missed next block! 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endParaRPr lang="en-US" dirty="0">
              <a:latin typeface="Helvetica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</a:pPr>
            <a:endParaRPr lang="en-US" dirty="0">
              <a:latin typeface="Helvetica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</a:pPr>
            <a:endParaRPr lang="en-US" dirty="0">
              <a:latin typeface="Helvetica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</a:pPr>
            <a:endParaRPr lang="en-US" dirty="0">
              <a:latin typeface="Helvetica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</a:pPr>
            <a:endParaRPr lang="en-US" dirty="0">
              <a:latin typeface="Helvetica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</a:pPr>
            <a:endParaRPr lang="en-US" dirty="0">
              <a:latin typeface="Helvetica" charset="0"/>
            </a:endParaRPr>
          </a:p>
          <a:p>
            <a:pPr lvl="1">
              <a:spcBef>
                <a:spcPct val="0"/>
              </a:spcBef>
            </a:pPr>
            <a:r>
              <a:rPr lang="en-US" dirty="0">
                <a:latin typeface="Helvetica" charset="0"/>
              </a:rPr>
              <a:t>Solution 1: Skip sector positioning (</a:t>
            </a:r>
            <a:r>
              <a:rPr lang="ja-JP" altLang="en-US" dirty="0">
                <a:latin typeface="Helvetica" charset="0"/>
              </a:rPr>
              <a:t>“</a:t>
            </a:r>
            <a:r>
              <a:rPr lang="en-US" altLang="ja-JP" dirty="0">
                <a:latin typeface="Helvetica" charset="0"/>
              </a:rPr>
              <a:t>interleaving</a:t>
            </a:r>
            <a:r>
              <a:rPr lang="ja-JP" altLang="en-US" dirty="0">
                <a:latin typeface="Helvetica" charset="0"/>
              </a:rPr>
              <a:t>”</a:t>
            </a:r>
            <a:r>
              <a:rPr lang="en-US" altLang="ja-JP" dirty="0">
                <a:latin typeface="Helvetica" charset="0"/>
              </a:rPr>
              <a:t>)</a:t>
            </a:r>
          </a:p>
          <a:p>
            <a:pPr lvl="2">
              <a:spcBef>
                <a:spcPct val="20000"/>
              </a:spcBef>
            </a:pPr>
            <a:r>
              <a:rPr lang="en-US" dirty="0">
                <a:latin typeface="Helvetica" charset="0"/>
              </a:rPr>
              <a:t>Place the blocks from one file on every other block of a track: give time for processing to overlap rotation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Helvetica" charset="0"/>
              </a:rPr>
              <a:t>Solution 2: Read ahead: read next block right after first, even if application hasn’t asked for it yet</a:t>
            </a:r>
          </a:p>
          <a:p>
            <a:pPr lvl="2">
              <a:spcBef>
                <a:spcPct val="0"/>
              </a:spcBef>
            </a:pPr>
            <a:r>
              <a:rPr lang="en-US" dirty="0">
                <a:latin typeface="Helvetica" charset="0"/>
              </a:rPr>
              <a:t>This can be done either by OS (read ahead) </a:t>
            </a:r>
          </a:p>
          <a:p>
            <a:pPr lvl="2">
              <a:spcBef>
                <a:spcPct val="0"/>
              </a:spcBef>
            </a:pPr>
            <a:r>
              <a:rPr lang="en-US" dirty="0">
                <a:latin typeface="Helvetica" charset="0"/>
              </a:rPr>
              <a:t>By disk itself (track buffers). Many disk controllers have internal RAM that allows them to read a complete track</a:t>
            </a:r>
          </a:p>
          <a:p>
            <a:pPr>
              <a:spcBef>
                <a:spcPct val="0"/>
              </a:spcBef>
            </a:pPr>
            <a:r>
              <a:rPr lang="en-US" dirty="0">
                <a:latin typeface="Helvetica" charset="0"/>
              </a:rPr>
              <a:t>Important </a:t>
            </a:r>
            <a:r>
              <a:rPr lang="en-US" dirty="0" smtClean="0">
                <a:latin typeface="Helvetica" charset="0"/>
              </a:rPr>
              <a:t>aside</a:t>
            </a:r>
            <a:r>
              <a:rPr lang="en-US" dirty="0">
                <a:latin typeface="Helvetica" charset="0"/>
              </a:rPr>
              <a:t>: Modern </a:t>
            </a:r>
            <a:r>
              <a:rPr lang="en-US" dirty="0" err="1">
                <a:latin typeface="Helvetica" charset="0"/>
              </a:rPr>
              <a:t>disks+controllers</a:t>
            </a:r>
            <a:r>
              <a:rPr lang="en-US" dirty="0">
                <a:latin typeface="Helvetica" charset="0"/>
              </a:rPr>
              <a:t> do many complex things </a:t>
            </a:r>
            <a:r>
              <a:rPr lang="ja-JP" altLang="en-US" dirty="0">
                <a:latin typeface="Helvetica" charset="0"/>
              </a:rPr>
              <a:t>“</a:t>
            </a:r>
            <a:r>
              <a:rPr lang="en-US" altLang="ja-JP" dirty="0">
                <a:latin typeface="Helvetica" charset="0"/>
              </a:rPr>
              <a:t>under the covers</a:t>
            </a:r>
            <a:r>
              <a:rPr lang="ja-JP" altLang="en-US" dirty="0">
                <a:latin typeface="Helvetica" charset="0"/>
              </a:rPr>
              <a:t>”</a:t>
            </a:r>
            <a:endParaRPr lang="en-US" altLang="ja-JP" dirty="0">
              <a:latin typeface="Helvetica" charset="0"/>
            </a:endParaRPr>
          </a:p>
          <a:p>
            <a:pPr lvl="1">
              <a:spcBef>
                <a:spcPct val="0"/>
              </a:spcBef>
            </a:pPr>
            <a:r>
              <a:rPr lang="en-US" dirty="0">
                <a:solidFill>
                  <a:schemeClr val="hlink"/>
                </a:solidFill>
                <a:latin typeface="Helvetica" charset="0"/>
              </a:rPr>
              <a:t>Track buffers, elevator algorithms, bad block filtering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895350" y="1524000"/>
            <a:ext cx="2990850" cy="1549400"/>
            <a:chOff x="240" y="480"/>
            <a:chExt cx="1884" cy="976"/>
          </a:xfrm>
        </p:grpSpPr>
        <p:sp>
          <p:nvSpPr>
            <p:cNvPr id="77833" name="Line 12"/>
            <p:cNvSpPr>
              <a:spLocks noChangeShapeType="1"/>
            </p:cNvSpPr>
            <p:nvPr/>
          </p:nvSpPr>
          <p:spPr bwMode="auto">
            <a:xfrm>
              <a:off x="1056" y="624"/>
              <a:ext cx="370" cy="1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4" name="Rectangle 13"/>
            <p:cNvSpPr>
              <a:spLocks noChangeArrowheads="1"/>
            </p:cNvSpPr>
            <p:nvPr/>
          </p:nvSpPr>
          <p:spPr bwMode="auto">
            <a:xfrm>
              <a:off x="240" y="480"/>
              <a:ext cx="85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0">
                  <a:latin typeface="Helvetica" charset="0"/>
                  <a:cs typeface="Helvetica" charset="0"/>
                </a:rPr>
                <a:t>Skip Sector</a:t>
              </a:r>
            </a:p>
          </p:txBody>
        </p:sp>
        <p:grpSp>
          <p:nvGrpSpPr>
            <p:cNvPr id="77835" name="Group 23"/>
            <p:cNvGrpSpPr>
              <a:grpSpLocks/>
            </p:cNvGrpSpPr>
            <p:nvPr/>
          </p:nvGrpSpPr>
          <p:grpSpPr bwMode="auto">
            <a:xfrm>
              <a:off x="1392" y="624"/>
              <a:ext cx="732" cy="731"/>
              <a:chOff x="1392" y="624"/>
              <a:chExt cx="732" cy="731"/>
            </a:xfrm>
          </p:grpSpPr>
          <p:sp>
            <p:nvSpPr>
              <p:cNvPr id="77837" name="AutoShape 17"/>
              <p:cNvSpPr>
                <a:spLocks noChangeArrowheads="1"/>
              </p:cNvSpPr>
              <p:nvPr/>
            </p:nvSpPr>
            <p:spPr bwMode="auto">
              <a:xfrm rot="2028194">
                <a:off x="1393" y="624"/>
                <a:ext cx="731" cy="73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45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713" y="18608"/>
                    </a:moveTo>
                    <a:cubicBezTo>
                      <a:pt x="6434" y="18560"/>
                      <a:pt x="2991" y="15078"/>
                      <a:pt x="2991" y="10800"/>
                    </a:cubicBezTo>
                    <a:cubicBezTo>
                      <a:pt x="2991" y="6487"/>
                      <a:pt x="6487" y="2991"/>
                      <a:pt x="10800" y="2991"/>
                    </a:cubicBezTo>
                    <a:cubicBezTo>
                      <a:pt x="15112" y="2991"/>
                      <a:pt x="18609" y="6487"/>
                      <a:pt x="18609" y="10800"/>
                    </a:cubicBezTo>
                    <a:cubicBezTo>
                      <a:pt x="18609" y="15078"/>
                      <a:pt x="15165" y="18560"/>
                      <a:pt x="10886" y="18608"/>
                    </a:cubicBezTo>
                    <a:lnTo>
                      <a:pt x="10920" y="21599"/>
                    </a:lnTo>
                    <a:cubicBezTo>
                      <a:pt x="16837" y="21533"/>
                      <a:pt x="21600" y="16717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6717"/>
                      <a:pt x="4762" y="21533"/>
                      <a:pt x="10679" y="21599"/>
                    </a:cubicBezTo>
                    <a:lnTo>
                      <a:pt x="10713" y="18608"/>
                    </a:lnTo>
                    <a:close/>
                  </a:path>
                </a:pathLst>
              </a:custGeom>
              <a:solidFill>
                <a:srgbClr val="00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77838" name="AutoShape 16"/>
              <p:cNvSpPr>
                <a:spLocks noChangeArrowheads="1"/>
              </p:cNvSpPr>
              <p:nvPr/>
            </p:nvSpPr>
            <p:spPr bwMode="auto">
              <a:xfrm rot="-9015458">
                <a:off x="1393" y="672"/>
                <a:ext cx="731" cy="68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98 w 21600"/>
                  <a:gd name="T13" fmla="*/ 0 h 21600"/>
                  <a:gd name="T14" fmla="*/ 16902 w 21600"/>
                  <a:gd name="T15" fmla="*/ 442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7685" y="3743"/>
                    </a:moveTo>
                    <a:cubicBezTo>
                      <a:pt x="8666" y="3310"/>
                      <a:pt x="9727" y="3086"/>
                      <a:pt x="10800" y="3087"/>
                    </a:cubicBezTo>
                    <a:cubicBezTo>
                      <a:pt x="11872" y="3087"/>
                      <a:pt x="12933" y="3310"/>
                      <a:pt x="13914" y="3743"/>
                    </a:cubicBezTo>
                    <a:lnTo>
                      <a:pt x="15161" y="919"/>
                    </a:lnTo>
                    <a:cubicBezTo>
                      <a:pt x="13787" y="313"/>
                      <a:pt x="12301" y="-1"/>
                      <a:pt x="10799" y="0"/>
                    </a:cubicBezTo>
                    <a:cubicBezTo>
                      <a:pt x="9298" y="0"/>
                      <a:pt x="7812" y="313"/>
                      <a:pt x="6438" y="919"/>
                    </a:cubicBezTo>
                    <a:lnTo>
                      <a:pt x="7685" y="3743"/>
                    </a:lnTo>
                    <a:close/>
                  </a:path>
                </a:pathLst>
              </a:custGeom>
              <a:solidFill>
                <a:srgbClr val="FF66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77839" name="AutoShape 18"/>
              <p:cNvSpPr>
                <a:spLocks noChangeArrowheads="1"/>
              </p:cNvSpPr>
              <p:nvPr/>
            </p:nvSpPr>
            <p:spPr bwMode="auto">
              <a:xfrm rot="7164154">
                <a:off x="1392" y="624"/>
                <a:ext cx="731" cy="73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98 w 21600"/>
                  <a:gd name="T13" fmla="*/ 0 h 21600"/>
                  <a:gd name="T14" fmla="*/ 16902 w 21600"/>
                  <a:gd name="T15" fmla="*/ 443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7685" y="3743"/>
                    </a:moveTo>
                    <a:cubicBezTo>
                      <a:pt x="8666" y="3310"/>
                      <a:pt x="9727" y="3086"/>
                      <a:pt x="10800" y="3087"/>
                    </a:cubicBezTo>
                    <a:cubicBezTo>
                      <a:pt x="11872" y="3087"/>
                      <a:pt x="12933" y="3310"/>
                      <a:pt x="13914" y="3743"/>
                    </a:cubicBezTo>
                    <a:lnTo>
                      <a:pt x="15161" y="919"/>
                    </a:lnTo>
                    <a:cubicBezTo>
                      <a:pt x="13787" y="313"/>
                      <a:pt x="12301" y="-1"/>
                      <a:pt x="10799" y="0"/>
                    </a:cubicBezTo>
                    <a:cubicBezTo>
                      <a:pt x="9298" y="0"/>
                      <a:pt x="7812" y="313"/>
                      <a:pt x="6438" y="919"/>
                    </a:cubicBezTo>
                    <a:lnTo>
                      <a:pt x="7685" y="3743"/>
                    </a:lnTo>
                    <a:close/>
                  </a:path>
                </a:pathLst>
              </a:custGeom>
              <a:solidFill>
                <a:srgbClr val="FF66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77840" name="AutoShape 19"/>
              <p:cNvSpPr>
                <a:spLocks noChangeArrowheads="1"/>
              </p:cNvSpPr>
              <p:nvPr/>
            </p:nvSpPr>
            <p:spPr bwMode="auto">
              <a:xfrm rot="2078935">
                <a:off x="1393" y="624"/>
                <a:ext cx="731" cy="73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98 w 21600"/>
                  <a:gd name="T13" fmla="*/ 0 h 21600"/>
                  <a:gd name="T14" fmla="*/ 16902 w 21600"/>
                  <a:gd name="T15" fmla="*/ 443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7685" y="3743"/>
                    </a:moveTo>
                    <a:cubicBezTo>
                      <a:pt x="8666" y="3310"/>
                      <a:pt x="9727" y="3086"/>
                      <a:pt x="10800" y="3087"/>
                    </a:cubicBezTo>
                    <a:cubicBezTo>
                      <a:pt x="11872" y="3087"/>
                      <a:pt x="12933" y="3310"/>
                      <a:pt x="13914" y="3743"/>
                    </a:cubicBezTo>
                    <a:lnTo>
                      <a:pt x="15161" y="919"/>
                    </a:lnTo>
                    <a:cubicBezTo>
                      <a:pt x="13787" y="313"/>
                      <a:pt x="12301" y="-1"/>
                      <a:pt x="10799" y="0"/>
                    </a:cubicBezTo>
                    <a:cubicBezTo>
                      <a:pt x="9298" y="0"/>
                      <a:pt x="7812" y="313"/>
                      <a:pt x="6438" y="919"/>
                    </a:cubicBezTo>
                    <a:lnTo>
                      <a:pt x="7685" y="3743"/>
                    </a:lnTo>
                    <a:close/>
                  </a:path>
                </a:pathLst>
              </a:custGeom>
              <a:solidFill>
                <a:srgbClr val="FF66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77841" name="AutoShape 20"/>
              <p:cNvSpPr>
                <a:spLocks noChangeArrowheads="1"/>
              </p:cNvSpPr>
              <p:nvPr/>
            </p:nvSpPr>
            <p:spPr bwMode="auto">
              <a:xfrm rot="-3261611">
                <a:off x="1393" y="624"/>
                <a:ext cx="731" cy="73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98 w 21600"/>
                  <a:gd name="T13" fmla="*/ 0 h 21600"/>
                  <a:gd name="T14" fmla="*/ 16902 w 21600"/>
                  <a:gd name="T15" fmla="*/ 443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7685" y="3743"/>
                    </a:moveTo>
                    <a:cubicBezTo>
                      <a:pt x="8666" y="3310"/>
                      <a:pt x="9727" y="3086"/>
                      <a:pt x="10800" y="3087"/>
                    </a:cubicBezTo>
                    <a:cubicBezTo>
                      <a:pt x="11872" y="3087"/>
                      <a:pt x="12933" y="3310"/>
                      <a:pt x="13914" y="3743"/>
                    </a:cubicBezTo>
                    <a:lnTo>
                      <a:pt x="15161" y="919"/>
                    </a:lnTo>
                    <a:cubicBezTo>
                      <a:pt x="13787" y="313"/>
                      <a:pt x="12301" y="-1"/>
                      <a:pt x="10799" y="0"/>
                    </a:cubicBezTo>
                    <a:cubicBezTo>
                      <a:pt x="9298" y="0"/>
                      <a:pt x="7812" y="313"/>
                      <a:pt x="6438" y="919"/>
                    </a:cubicBezTo>
                    <a:lnTo>
                      <a:pt x="7685" y="3743"/>
                    </a:lnTo>
                    <a:close/>
                  </a:path>
                </a:pathLst>
              </a:custGeom>
              <a:solidFill>
                <a:srgbClr val="FF66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</p:grpSp>
        <p:sp>
          <p:nvSpPr>
            <p:cNvPr id="77836" name="Freeform 22"/>
            <p:cNvSpPr>
              <a:spLocks/>
            </p:cNvSpPr>
            <p:nvPr/>
          </p:nvSpPr>
          <p:spPr bwMode="auto">
            <a:xfrm>
              <a:off x="1056" y="672"/>
              <a:ext cx="528" cy="784"/>
            </a:xfrm>
            <a:custGeom>
              <a:avLst/>
              <a:gdLst>
                <a:gd name="T0" fmla="*/ 0 w 528"/>
                <a:gd name="T1" fmla="*/ 0 h 784"/>
                <a:gd name="T2" fmla="*/ 144 w 528"/>
                <a:gd name="T3" fmla="*/ 672 h 784"/>
                <a:gd name="T4" fmla="*/ 528 w 528"/>
                <a:gd name="T5" fmla="*/ 672 h 784"/>
                <a:gd name="T6" fmla="*/ 0 60000 65536"/>
                <a:gd name="T7" fmla="*/ 0 60000 65536"/>
                <a:gd name="T8" fmla="*/ 0 60000 65536"/>
                <a:gd name="T9" fmla="*/ 0 w 528"/>
                <a:gd name="T10" fmla="*/ 0 h 784"/>
                <a:gd name="T11" fmla="*/ 528 w 528"/>
                <a:gd name="T12" fmla="*/ 784 h 7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784">
                  <a:moveTo>
                    <a:pt x="0" y="0"/>
                  </a:moveTo>
                  <a:cubicBezTo>
                    <a:pt x="28" y="280"/>
                    <a:pt x="56" y="560"/>
                    <a:pt x="144" y="672"/>
                  </a:cubicBezTo>
                  <a:cubicBezTo>
                    <a:pt x="232" y="784"/>
                    <a:pt x="380" y="728"/>
                    <a:pt x="528" y="67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4495800" y="1752600"/>
            <a:ext cx="4238625" cy="1282700"/>
            <a:chOff x="3024" y="576"/>
            <a:chExt cx="2670" cy="808"/>
          </a:xfrm>
        </p:grpSpPr>
        <p:sp>
          <p:nvSpPr>
            <p:cNvPr id="77829" name="AutoShape 30"/>
            <p:cNvSpPr>
              <a:spLocks noChangeArrowheads="1"/>
            </p:cNvSpPr>
            <p:nvPr/>
          </p:nvSpPr>
          <p:spPr bwMode="auto">
            <a:xfrm>
              <a:off x="3024" y="576"/>
              <a:ext cx="737" cy="7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5 w 21600"/>
                <a:gd name="T25" fmla="*/ 3155 h 21600"/>
                <a:gd name="T26" fmla="*/ 18435 w 21600"/>
                <a:gd name="T27" fmla="*/ 184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097" y="10800"/>
                  </a:moveTo>
                  <a:cubicBezTo>
                    <a:pt x="3097" y="15054"/>
                    <a:pt x="6546" y="18503"/>
                    <a:pt x="10800" y="18503"/>
                  </a:cubicBezTo>
                  <a:cubicBezTo>
                    <a:pt x="15054" y="18503"/>
                    <a:pt x="18503" y="15054"/>
                    <a:pt x="18503" y="10800"/>
                  </a:cubicBezTo>
                  <a:cubicBezTo>
                    <a:pt x="18503" y="6546"/>
                    <a:pt x="15054" y="3097"/>
                    <a:pt x="10800" y="3097"/>
                  </a:cubicBezTo>
                  <a:cubicBezTo>
                    <a:pt x="6546" y="3097"/>
                    <a:pt x="3097" y="6546"/>
                    <a:pt x="3097" y="10800"/>
                  </a:cubicBezTo>
                  <a:close/>
                </a:path>
              </a:pathLst>
            </a:cu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77830" name="Rectangle 31"/>
            <p:cNvSpPr>
              <a:spLocks noChangeArrowheads="1"/>
            </p:cNvSpPr>
            <p:nvPr/>
          </p:nvSpPr>
          <p:spPr bwMode="auto">
            <a:xfrm>
              <a:off x="4272" y="816"/>
              <a:ext cx="1104" cy="144"/>
            </a:xfrm>
            <a:prstGeom prst="rect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</a:pPr>
              <a:endParaRPr lang="en-US" b="0">
                <a:latin typeface="Helvetica" charset="0"/>
                <a:cs typeface="Helvetica" charset="0"/>
              </a:endParaRPr>
            </a:p>
          </p:txBody>
        </p:sp>
        <p:sp>
          <p:nvSpPr>
            <p:cNvPr id="77831" name="Text Box 32"/>
            <p:cNvSpPr txBox="1">
              <a:spLocks noChangeArrowheads="1"/>
            </p:cNvSpPr>
            <p:nvPr/>
          </p:nvSpPr>
          <p:spPr bwMode="auto">
            <a:xfrm>
              <a:off x="4124" y="1008"/>
              <a:ext cx="1570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sz="1800" b="0">
                  <a:latin typeface="Helvetica" charset="0"/>
                  <a:cs typeface="Helvetica" charset="0"/>
                </a:rPr>
                <a:t>Track Buffer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sz="1800" b="0">
                  <a:latin typeface="Helvetica" charset="0"/>
                  <a:cs typeface="Helvetica" charset="0"/>
                </a:rPr>
                <a:t>(Holds complete track)</a:t>
              </a:r>
            </a:p>
          </p:txBody>
        </p:sp>
        <p:sp>
          <p:nvSpPr>
            <p:cNvPr id="77832" name="AutoShape 33"/>
            <p:cNvSpPr>
              <a:spLocks noChangeArrowheads="1"/>
            </p:cNvSpPr>
            <p:nvPr/>
          </p:nvSpPr>
          <p:spPr bwMode="auto">
            <a:xfrm>
              <a:off x="3888" y="816"/>
              <a:ext cx="288" cy="192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</a:pPr>
              <a:endParaRPr lang="en-US" b="0">
                <a:latin typeface="Helvetica" charset="0"/>
                <a:cs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5597763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94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94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94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94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94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94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4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4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949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949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949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949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4979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64015</TotalTime>
  <Pages>60</Pages>
  <Words>2142</Words>
  <Application>Microsoft Macintosh PowerPoint</Application>
  <PresentationFormat>On-screen Show (4:3)</PresentationFormat>
  <Paragraphs>245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</vt:lpstr>
      <vt:lpstr>CS162 Operating Systems and Systems Programming Lecture 14  File Systems (cont’d), Key Value Storage Systems</vt:lpstr>
      <vt:lpstr>Recap: File System Goals</vt:lpstr>
      <vt:lpstr>Recap: Linked Allocation</vt:lpstr>
      <vt:lpstr>Multilevel Indexed Files (UNIX 4.1) </vt:lpstr>
      <vt:lpstr>Multilevel Indexed Files (UNIX 4.1): Discussion </vt:lpstr>
      <vt:lpstr>Example of Multilevel Indexed Files</vt:lpstr>
      <vt:lpstr>UNIX BSD 4.2</vt:lpstr>
      <vt:lpstr>How to Deal with Full Disks?</vt:lpstr>
      <vt:lpstr>Attack of the Rotational Delay</vt:lpstr>
      <vt:lpstr>Quiz 14.1: File Systems</vt:lpstr>
      <vt:lpstr>Quiz 14.1: File Systems</vt:lpstr>
      <vt:lpstr>How do we actually access files?</vt:lpstr>
      <vt:lpstr>Naming</vt:lpstr>
      <vt:lpstr>Directories</vt:lpstr>
      <vt:lpstr>Directory Organization</vt:lpstr>
      <vt:lpstr>Directory Structure</vt:lpstr>
      <vt:lpstr>Directory Structure</vt:lpstr>
      <vt:lpstr>Directory Structure (Con’t)</vt:lpstr>
      <vt:lpstr>Where are inodes stored?</vt:lpstr>
      <vt:lpstr>Where are inodes stored?</vt:lpstr>
      <vt:lpstr>In-Memory File System Structures</vt:lpstr>
      <vt:lpstr>In-Memory File System Structures</vt:lpstr>
      <vt:lpstr>Quiz 14.1: File Systems</vt:lpstr>
      <vt:lpstr>Quiz 14.1: File Systems</vt:lpstr>
      <vt:lpstr>File System Summary (1/2)</vt:lpstr>
      <vt:lpstr>File System Summary (2/2)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Ion Stoica</cp:lastModifiedBy>
  <cp:revision>1595</cp:revision>
  <cp:lastPrinted>2012-03-13T05:17:26Z</cp:lastPrinted>
  <dcterms:created xsi:type="dcterms:W3CDTF">2012-10-10T05:57:58Z</dcterms:created>
  <dcterms:modified xsi:type="dcterms:W3CDTF">2012-10-18T01:18:11Z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