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lsx" ContentType="application/vnd.openxmlformats-officedocument.spreadsheetml.shee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charts/chart3.xml" ContentType="application/vnd.openxmlformats-officedocument.drawingml.chart+xml"/>
  <Override PartName="/ppt/slides/slide52.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charts/chart1.xml" ContentType="application/vnd.openxmlformats-officedocument.drawingml.chart+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8"/>
  </p:notesMasterIdLst>
  <p:sldIdLst>
    <p:sldId id="256" r:id="rId2"/>
    <p:sldId id="257" r:id="rId3"/>
    <p:sldId id="259" r:id="rId4"/>
    <p:sldId id="260" r:id="rId5"/>
    <p:sldId id="261" r:id="rId6"/>
    <p:sldId id="262" r:id="rId7"/>
    <p:sldId id="263" r:id="rId8"/>
    <p:sldId id="264" r:id="rId9"/>
    <p:sldId id="266" r:id="rId10"/>
    <p:sldId id="281" r:id="rId11"/>
    <p:sldId id="282" r:id="rId12"/>
    <p:sldId id="283" r:id="rId13"/>
    <p:sldId id="284" r:id="rId14"/>
    <p:sldId id="267" r:id="rId15"/>
    <p:sldId id="299" r:id="rId16"/>
    <p:sldId id="270" r:id="rId17"/>
    <p:sldId id="268" r:id="rId18"/>
    <p:sldId id="271" r:id="rId19"/>
    <p:sldId id="300" r:id="rId20"/>
    <p:sldId id="272" r:id="rId21"/>
    <p:sldId id="273" r:id="rId22"/>
    <p:sldId id="274" r:id="rId23"/>
    <p:sldId id="276" r:id="rId24"/>
    <p:sldId id="277" r:id="rId25"/>
    <p:sldId id="278" r:id="rId26"/>
    <p:sldId id="279" r:id="rId27"/>
    <p:sldId id="280" r:id="rId28"/>
    <p:sldId id="301" r:id="rId29"/>
    <p:sldId id="285" r:id="rId30"/>
    <p:sldId id="286" r:id="rId31"/>
    <p:sldId id="287" r:id="rId32"/>
    <p:sldId id="288" r:id="rId33"/>
    <p:sldId id="289" r:id="rId34"/>
    <p:sldId id="290" r:id="rId35"/>
    <p:sldId id="291" r:id="rId36"/>
    <p:sldId id="303" r:id="rId37"/>
    <p:sldId id="292" r:id="rId38"/>
    <p:sldId id="293" r:id="rId39"/>
    <p:sldId id="294" r:id="rId40"/>
    <p:sldId id="295" r:id="rId41"/>
    <p:sldId id="296" r:id="rId42"/>
    <p:sldId id="319" r:id="rId43"/>
    <p:sldId id="305" r:id="rId44"/>
    <p:sldId id="306" r:id="rId45"/>
    <p:sldId id="307" r:id="rId46"/>
    <p:sldId id="308" r:id="rId47"/>
    <p:sldId id="309" r:id="rId48"/>
    <p:sldId id="311" r:id="rId49"/>
    <p:sldId id="312" r:id="rId50"/>
    <p:sldId id="313" r:id="rId51"/>
    <p:sldId id="314" r:id="rId52"/>
    <p:sldId id="315" r:id="rId53"/>
    <p:sldId id="316" r:id="rId54"/>
    <p:sldId id="317" r:id="rId55"/>
    <p:sldId id="318" r:id="rId56"/>
    <p:sldId id="297"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7" d="100"/>
          <a:sy n="117" d="100"/>
        </p:scale>
        <p:origin x="-6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areaChart>
        <c:grouping val="standard"/>
        <c:ser>
          <c:idx val="0"/>
          <c:order val="0"/>
          <c:tx>
            <c:strRef>
              <c:f>Sheet1!$B$1</c:f>
              <c:strCache>
                <c:ptCount val="1"/>
                <c:pt idx="0">
                  <c:v>Series 1</c:v>
                </c:pt>
              </c:strCache>
            </c:strRef>
          </c:tx>
          <c:cat>
            <c:numRef>
              <c:f>Sheet1!$A$2:$A$13</c:f>
              <c:numCache>
                <c:formatCode>0.00</c:formatCode>
                <c:ptCount val="12"/>
                <c:pt idx="0">
                  <c:v>0.0</c:v>
                </c:pt>
                <c:pt idx="1">
                  <c:v>1.0</c:v>
                </c:pt>
                <c:pt idx="2">
                  <c:v>2.0</c:v>
                </c:pt>
                <c:pt idx="3">
                  <c:v>3.0</c:v>
                </c:pt>
                <c:pt idx="4">
                  <c:v>4.0</c:v>
                </c:pt>
                <c:pt idx="5">
                  <c:v>5.0</c:v>
                </c:pt>
                <c:pt idx="6">
                  <c:v>6.0</c:v>
                </c:pt>
                <c:pt idx="7">
                  <c:v>7.0</c:v>
                </c:pt>
                <c:pt idx="8">
                  <c:v>8.0</c:v>
                </c:pt>
                <c:pt idx="9">
                  <c:v>9.0</c:v>
                </c:pt>
                <c:pt idx="10">
                  <c:v>10.0</c:v>
                </c:pt>
                <c:pt idx="11">
                  <c:v>11.0</c:v>
                </c:pt>
              </c:numCache>
            </c:numRef>
          </c:cat>
          <c:val>
            <c:numRef>
              <c:f>Sheet1!$B$2:$B$13</c:f>
              <c:numCache>
                <c:formatCode>0%</c:formatCode>
                <c:ptCount val="12"/>
                <c:pt idx="0">
                  <c:v>0.333333333333333</c:v>
                </c:pt>
                <c:pt idx="1">
                  <c:v>0.333333333333333</c:v>
                </c:pt>
                <c:pt idx="2">
                  <c:v>0.2</c:v>
                </c:pt>
                <c:pt idx="3">
                  <c:v>0.0</c:v>
                </c:pt>
                <c:pt idx="4">
                  <c:v>0.0</c:v>
                </c:pt>
                <c:pt idx="5">
                  <c:v>0.0</c:v>
                </c:pt>
                <c:pt idx="6">
                  <c:v>0.333333333333333</c:v>
                </c:pt>
                <c:pt idx="7">
                  <c:v>0.333333333333333</c:v>
                </c:pt>
                <c:pt idx="8">
                  <c:v>0.333333333333333</c:v>
                </c:pt>
                <c:pt idx="9">
                  <c:v>0.333333333333333</c:v>
                </c:pt>
                <c:pt idx="10">
                  <c:v>0.333333333333333</c:v>
                </c:pt>
                <c:pt idx="11">
                  <c:v>0.0</c:v>
                </c:pt>
              </c:numCache>
            </c:numRef>
          </c:val>
        </c:ser>
        <c:dLbls/>
        <c:axId val="190390776"/>
        <c:axId val="250097272"/>
      </c:areaChart>
      <c:catAx>
        <c:axId val="190390776"/>
        <c:scaling>
          <c:orientation val="minMax"/>
        </c:scaling>
        <c:axPos val="b"/>
        <c:numFmt formatCode="0.00" sourceLinked="1"/>
        <c:tickLblPos val="none"/>
        <c:crossAx val="250097272"/>
        <c:crosses val="autoZero"/>
        <c:auto val="1"/>
        <c:lblAlgn val="ctr"/>
        <c:lblOffset val="100"/>
      </c:catAx>
      <c:valAx>
        <c:axId val="250097272"/>
        <c:scaling>
          <c:orientation val="minMax"/>
          <c:max val="0.333334"/>
          <c:min val="0.0"/>
        </c:scaling>
        <c:axPos val="l"/>
        <c:majorGridlines/>
        <c:numFmt formatCode="0%" sourceLinked="1"/>
        <c:tickLblPos val="nextTo"/>
        <c:crossAx val="190390776"/>
        <c:crosses val="autoZero"/>
        <c:crossBetween val="midCat"/>
        <c:majorUnit val="0.1666"/>
      </c:valAx>
    </c:plotArea>
    <c:plotVisOnly val="1"/>
    <c:dispBlanksAs val="zero"/>
  </c:chart>
  <c:txPr>
    <a:bodyPr/>
    <a:lstStyle/>
    <a:p>
      <a:pPr>
        <a:defRPr sz="17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areaChart>
        <c:grouping val="standard"/>
        <c:ser>
          <c:idx val="0"/>
          <c:order val="0"/>
          <c:tx>
            <c:strRef>
              <c:f>Sheet1!$B$1</c:f>
              <c:strCache>
                <c:ptCount val="1"/>
                <c:pt idx="0">
                  <c:v>Series 1</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noFill/>
              <a:prstDash val="solid"/>
            </a:ln>
            <a:effectLst/>
          </c:spPr>
          <c:cat>
            <c:numRef>
              <c:f>Sheet1!$A$2:$A$14</c:f>
              <c:numCache>
                <c:formatCode>0.00</c:formatCode>
                <c:ptCount val="13"/>
                <c:pt idx="0">
                  <c:v>0.0</c:v>
                </c:pt>
                <c:pt idx="1">
                  <c:v>1.0</c:v>
                </c:pt>
                <c:pt idx="2">
                  <c:v>2.0</c:v>
                </c:pt>
                <c:pt idx="3">
                  <c:v>3.0</c:v>
                </c:pt>
                <c:pt idx="4">
                  <c:v>4.0</c:v>
                </c:pt>
                <c:pt idx="5">
                  <c:v>5.0</c:v>
                </c:pt>
                <c:pt idx="6">
                  <c:v>6.0</c:v>
                </c:pt>
                <c:pt idx="7">
                  <c:v>7.0</c:v>
                </c:pt>
                <c:pt idx="8">
                  <c:v>8.0</c:v>
                </c:pt>
                <c:pt idx="9">
                  <c:v>9.0</c:v>
                </c:pt>
                <c:pt idx="10">
                  <c:v>10.0</c:v>
                </c:pt>
                <c:pt idx="11">
                  <c:v>11.0</c:v>
                </c:pt>
              </c:numCache>
            </c:numRef>
          </c:cat>
          <c:val>
            <c:numRef>
              <c:f>Sheet1!$B$2:$B$14</c:f>
              <c:numCache>
                <c:formatCode>0%</c:formatCode>
                <c:ptCount val="13"/>
                <c:pt idx="0">
                  <c:v>0.0</c:v>
                </c:pt>
                <c:pt idx="1">
                  <c:v>0.0</c:v>
                </c:pt>
                <c:pt idx="2">
                  <c:v>0.333333333333333</c:v>
                </c:pt>
                <c:pt idx="3">
                  <c:v>0.333333333333333</c:v>
                </c:pt>
                <c:pt idx="4">
                  <c:v>0.333333333333333</c:v>
                </c:pt>
                <c:pt idx="5">
                  <c:v>0.333333333333333</c:v>
                </c:pt>
                <c:pt idx="6">
                  <c:v>0.333333333333333</c:v>
                </c:pt>
                <c:pt idx="7">
                  <c:v>0.333333333333333</c:v>
                </c:pt>
                <c:pt idx="8">
                  <c:v>0.333333333333333</c:v>
                </c:pt>
                <c:pt idx="9">
                  <c:v>0.166666666666667</c:v>
                </c:pt>
                <c:pt idx="10">
                  <c:v>0.0</c:v>
                </c:pt>
                <c:pt idx="11">
                  <c:v>0.0</c:v>
                </c:pt>
              </c:numCache>
            </c:numRef>
          </c:val>
        </c:ser>
        <c:dLbls/>
        <c:axId val="315422184"/>
        <c:axId val="324742904"/>
      </c:areaChart>
      <c:catAx>
        <c:axId val="315422184"/>
        <c:scaling>
          <c:orientation val="minMax"/>
        </c:scaling>
        <c:axPos val="b"/>
        <c:numFmt formatCode="0.00" sourceLinked="1"/>
        <c:tickLblPos val="none"/>
        <c:crossAx val="324742904"/>
        <c:crosses val="autoZero"/>
        <c:auto val="1"/>
        <c:lblAlgn val="ctr"/>
        <c:lblOffset val="100"/>
      </c:catAx>
      <c:valAx>
        <c:axId val="324742904"/>
        <c:scaling>
          <c:orientation val="minMax"/>
          <c:max val="0.3334"/>
          <c:min val="0.0"/>
        </c:scaling>
        <c:axPos val="l"/>
        <c:majorGridlines/>
        <c:numFmt formatCode="0%" sourceLinked="1"/>
        <c:tickLblPos val="nextTo"/>
        <c:crossAx val="315422184"/>
        <c:crosses val="autoZero"/>
        <c:crossBetween val="midCat"/>
        <c:majorUnit val="0.1667"/>
      </c:valAx>
    </c:plotArea>
    <c:plotVisOnly val="1"/>
    <c:dispBlanksAs val="zero"/>
  </c:chart>
  <c:txPr>
    <a:bodyPr/>
    <a:lstStyle/>
    <a:p>
      <a:pPr>
        <a:defRPr sz="17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areaChart>
        <c:grouping val="standard"/>
        <c:ser>
          <c:idx val="0"/>
          <c:order val="0"/>
          <c:tx>
            <c:strRef>
              <c:f>Sheet1!$B$1</c:f>
              <c:strCache>
                <c:ptCount val="1"/>
                <c:pt idx="0">
                  <c:v>Series 1</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noFill/>
              <a:prstDash val="solid"/>
            </a:ln>
            <a:effectLst>
              <a:outerShdw blurRad="40000" dist="23000" dir="5400000" rotWithShape="0">
                <a:srgbClr val="000000">
                  <a:alpha val="35000"/>
                </a:srgbClr>
              </a:outerShdw>
            </a:effectLst>
          </c:spPr>
          <c:cat>
            <c:numRef>
              <c:f>Sheet1!$A$2:$A$13</c:f>
              <c:numCache>
                <c:formatCode>0.00</c:formatCode>
                <c:ptCount val="12"/>
                <c:pt idx="0">
                  <c:v>0.0</c:v>
                </c:pt>
                <c:pt idx="1">
                  <c:v>1.0</c:v>
                </c:pt>
                <c:pt idx="2">
                  <c:v>2.0</c:v>
                </c:pt>
                <c:pt idx="3">
                  <c:v>3.0</c:v>
                </c:pt>
                <c:pt idx="4">
                  <c:v>4.0</c:v>
                </c:pt>
                <c:pt idx="5">
                  <c:v>5.0</c:v>
                </c:pt>
                <c:pt idx="6">
                  <c:v>6.0</c:v>
                </c:pt>
                <c:pt idx="7">
                  <c:v>7.0</c:v>
                </c:pt>
                <c:pt idx="8">
                  <c:v>8.0</c:v>
                </c:pt>
                <c:pt idx="9">
                  <c:v>9.0</c:v>
                </c:pt>
                <c:pt idx="10">
                  <c:v>10.0</c:v>
                </c:pt>
                <c:pt idx="11">
                  <c:v>11.0</c:v>
                </c:pt>
              </c:numCache>
            </c:numRef>
          </c:cat>
          <c:val>
            <c:numRef>
              <c:f>Sheet1!$B$2:$B$13</c:f>
              <c:numCache>
                <c:formatCode>0%</c:formatCode>
                <c:ptCount val="12"/>
                <c:pt idx="0">
                  <c:v>0.1</c:v>
                </c:pt>
                <c:pt idx="1">
                  <c:v>0.1</c:v>
                </c:pt>
                <c:pt idx="2">
                  <c:v>0.1</c:v>
                </c:pt>
                <c:pt idx="3">
                  <c:v>0.1</c:v>
                </c:pt>
                <c:pt idx="4">
                  <c:v>0.1</c:v>
                </c:pt>
                <c:pt idx="5">
                  <c:v>0.0</c:v>
                </c:pt>
                <c:pt idx="6">
                  <c:v>0.0</c:v>
                </c:pt>
                <c:pt idx="7">
                  <c:v>0.1</c:v>
                </c:pt>
                <c:pt idx="8">
                  <c:v>0.1</c:v>
                </c:pt>
                <c:pt idx="9">
                  <c:v>0.1</c:v>
                </c:pt>
                <c:pt idx="10">
                  <c:v>0.333333333333333</c:v>
                </c:pt>
                <c:pt idx="11">
                  <c:v>0.333333333333333</c:v>
                </c:pt>
              </c:numCache>
            </c:numRef>
          </c:val>
        </c:ser>
        <c:dLbls/>
        <c:axId val="276966120"/>
        <c:axId val="276911560"/>
      </c:areaChart>
      <c:catAx>
        <c:axId val="276966120"/>
        <c:scaling>
          <c:orientation val="minMax"/>
        </c:scaling>
        <c:axPos val="b"/>
        <c:numFmt formatCode="0.00" sourceLinked="1"/>
        <c:tickLblPos val="none"/>
        <c:crossAx val="276911560"/>
        <c:crosses val="autoZero"/>
        <c:auto val="1"/>
        <c:lblAlgn val="ctr"/>
        <c:lblOffset val="100"/>
      </c:catAx>
      <c:valAx>
        <c:axId val="276911560"/>
        <c:scaling>
          <c:orientation val="minMax"/>
          <c:max val="0.33334"/>
          <c:min val="0.0"/>
        </c:scaling>
        <c:axPos val="l"/>
        <c:majorGridlines/>
        <c:numFmt formatCode="0%" sourceLinked="1"/>
        <c:tickLblPos val="nextTo"/>
        <c:crossAx val="276966120"/>
        <c:crosses val="autoZero"/>
        <c:crossBetween val="midCat"/>
        <c:majorUnit val="0.16667"/>
      </c:valAx>
    </c:plotArea>
    <c:plotVisOnly val="1"/>
    <c:dispBlanksAs val="zero"/>
  </c:chart>
  <c:txPr>
    <a:bodyPr/>
    <a:lstStyle/>
    <a:p>
      <a:pPr>
        <a:defRPr sz="17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areaChart>
        <c:grouping val="stacked"/>
        <c:ser>
          <c:idx val="0"/>
          <c:order val="0"/>
          <c:tx>
            <c:strRef>
              <c:f>Sheet1!$B$1</c:f>
              <c:strCache>
                <c:ptCount val="1"/>
                <c:pt idx="0">
                  <c:v>Series 1</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noFill/>
              <a:prstDash val="solid"/>
            </a:ln>
            <a:effectLst>
              <a:outerShdw blurRad="40000" dist="23000" dir="5400000" rotWithShape="0">
                <a:srgbClr val="000000">
                  <a:alpha val="35000"/>
                </a:srgbClr>
              </a:outerShdw>
            </a:effectLst>
          </c:spPr>
          <c:cat>
            <c:numRef>
              <c:f>Sheet1!$A$2:$A$13</c:f>
              <c:numCache>
                <c:formatCode>0.00</c:formatCode>
                <c:ptCount val="12"/>
                <c:pt idx="0">
                  <c:v>0.0</c:v>
                </c:pt>
                <c:pt idx="1">
                  <c:v>1.0</c:v>
                </c:pt>
                <c:pt idx="2">
                  <c:v>2.0</c:v>
                </c:pt>
                <c:pt idx="3">
                  <c:v>3.0</c:v>
                </c:pt>
                <c:pt idx="4">
                  <c:v>4.0</c:v>
                </c:pt>
                <c:pt idx="5">
                  <c:v>5.0</c:v>
                </c:pt>
                <c:pt idx="6">
                  <c:v>6.0</c:v>
                </c:pt>
                <c:pt idx="7">
                  <c:v>7.0</c:v>
                </c:pt>
                <c:pt idx="8">
                  <c:v>8.0</c:v>
                </c:pt>
                <c:pt idx="9">
                  <c:v>9.0</c:v>
                </c:pt>
                <c:pt idx="10">
                  <c:v>10.0</c:v>
                </c:pt>
                <c:pt idx="11">
                  <c:v>11.0</c:v>
                </c:pt>
              </c:numCache>
            </c:numRef>
          </c:cat>
          <c:val>
            <c:numRef>
              <c:f>Sheet1!$B$2:$B$13</c:f>
              <c:numCache>
                <c:formatCode>0%</c:formatCode>
                <c:ptCount val="12"/>
                <c:pt idx="0">
                  <c:v>0.1</c:v>
                </c:pt>
                <c:pt idx="1">
                  <c:v>0.1</c:v>
                </c:pt>
                <c:pt idx="2">
                  <c:v>0.1</c:v>
                </c:pt>
                <c:pt idx="3">
                  <c:v>0.1</c:v>
                </c:pt>
                <c:pt idx="4">
                  <c:v>0.1</c:v>
                </c:pt>
                <c:pt idx="5">
                  <c:v>0.0</c:v>
                </c:pt>
                <c:pt idx="6">
                  <c:v>0.0</c:v>
                </c:pt>
                <c:pt idx="7">
                  <c:v>0.1</c:v>
                </c:pt>
                <c:pt idx="8">
                  <c:v>0.1</c:v>
                </c:pt>
                <c:pt idx="9">
                  <c:v>0.1</c:v>
                </c:pt>
                <c:pt idx="10">
                  <c:v>1.0</c:v>
                </c:pt>
                <c:pt idx="11">
                  <c:v>0.266666666666667</c:v>
                </c:pt>
              </c:numCache>
            </c:numRef>
          </c:val>
        </c:ser>
        <c:ser>
          <c:idx val="1"/>
          <c:order val="1"/>
          <c:tx>
            <c:strRef>
              <c:f>Sheet1!$C$1</c:f>
              <c:strCache>
                <c:ptCount val="1"/>
                <c:pt idx="0">
                  <c:v>Series 2</c:v>
                </c:pt>
              </c:strCache>
            </c:strRef>
          </c:tx>
          <c:spPr>
            <a:ln w="25400">
              <a:noFill/>
            </a:ln>
          </c:spPr>
          <c:cat>
            <c:numRef>
              <c:f>Sheet1!$A$2:$A$13</c:f>
              <c:numCache>
                <c:formatCode>0.00</c:formatCode>
                <c:ptCount val="12"/>
                <c:pt idx="0">
                  <c:v>0.0</c:v>
                </c:pt>
                <c:pt idx="1">
                  <c:v>1.0</c:v>
                </c:pt>
                <c:pt idx="2">
                  <c:v>2.0</c:v>
                </c:pt>
                <c:pt idx="3">
                  <c:v>3.0</c:v>
                </c:pt>
                <c:pt idx="4">
                  <c:v>4.0</c:v>
                </c:pt>
                <c:pt idx="5">
                  <c:v>5.0</c:v>
                </c:pt>
                <c:pt idx="6">
                  <c:v>6.0</c:v>
                </c:pt>
                <c:pt idx="7">
                  <c:v>7.0</c:v>
                </c:pt>
                <c:pt idx="8">
                  <c:v>8.0</c:v>
                </c:pt>
                <c:pt idx="9">
                  <c:v>9.0</c:v>
                </c:pt>
                <c:pt idx="10">
                  <c:v>10.0</c:v>
                </c:pt>
                <c:pt idx="11">
                  <c:v>11.0</c:v>
                </c:pt>
              </c:numCache>
            </c:numRef>
          </c:cat>
          <c:val>
            <c:numRef>
              <c:f>Sheet1!$C$2:$C$13</c:f>
              <c:numCache>
                <c:formatCode>0%</c:formatCode>
                <c:ptCount val="12"/>
                <c:pt idx="0">
                  <c:v>0.0</c:v>
                </c:pt>
                <c:pt idx="1">
                  <c:v>0.0</c:v>
                </c:pt>
                <c:pt idx="2">
                  <c:v>0.9</c:v>
                </c:pt>
                <c:pt idx="3">
                  <c:v>0.833333333333333</c:v>
                </c:pt>
                <c:pt idx="4">
                  <c:v>0.9</c:v>
                </c:pt>
                <c:pt idx="5">
                  <c:v>0.566666666666667</c:v>
                </c:pt>
                <c:pt idx="6">
                  <c:v>0.0</c:v>
                </c:pt>
                <c:pt idx="7">
                  <c:v>0.0</c:v>
                </c:pt>
                <c:pt idx="8">
                  <c:v>0.0</c:v>
                </c:pt>
                <c:pt idx="9">
                  <c:v>0.0</c:v>
                </c:pt>
                <c:pt idx="10">
                  <c:v>0.0</c:v>
                </c:pt>
                <c:pt idx="11">
                  <c:v>0.0</c:v>
                </c:pt>
              </c:numCache>
            </c:numRef>
          </c:val>
        </c:ser>
        <c:ser>
          <c:idx val="2"/>
          <c:order val="2"/>
          <c:tx>
            <c:strRef>
              <c:f>Sheet1!$D$1</c:f>
              <c:strCache>
                <c:ptCount val="1"/>
                <c:pt idx="0">
                  <c:v>Series 3</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noFill/>
              <a:prstDash val="solid"/>
            </a:ln>
            <a:effectLst>
              <a:outerShdw blurRad="40000" dist="23000" dir="5400000" rotWithShape="0">
                <a:srgbClr val="000000">
                  <a:alpha val="35000"/>
                </a:srgbClr>
              </a:outerShdw>
            </a:effectLst>
          </c:spPr>
          <c:cat>
            <c:numRef>
              <c:f>Sheet1!$A$2:$A$13</c:f>
              <c:numCache>
                <c:formatCode>0.00</c:formatCode>
                <c:ptCount val="12"/>
                <c:pt idx="0">
                  <c:v>0.0</c:v>
                </c:pt>
                <c:pt idx="1">
                  <c:v>1.0</c:v>
                </c:pt>
                <c:pt idx="2">
                  <c:v>2.0</c:v>
                </c:pt>
                <c:pt idx="3">
                  <c:v>3.0</c:v>
                </c:pt>
                <c:pt idx="4">
                  <c:v>4.0</c:v>
                </c:pt>
                <c:pt idx="5">
                  <c:v>5.0</c:v>
                </c:pt>
                <c:pt idx="6">
                  <c:v>6.0</c:v>
                </c:pt>
                <c:pt idx="7">
                  <c:v>7.0</c:v>
                </c:pt>
                <c:pt idx="8">
                  <c:v>8.0</c:v>
                </c:pt>
                <c:pt idx="9">
                  <c:v>9.0</c:v>
                </c:pt>
                <c:pt idx="10">
                  <c:v>10.0</c:v>
                </c:pt>
                <c:pt idx="11">
                  <c:v>11.0</c:v>
                </c:pt>
              </c:numCache>
            </c:numRef>
          </c:cat>
          <c:val>
            <c:numRef>
              <c:f>Sheet1!$D$2:$D$13</c:f>
              <c:numCache>
                <c:formatCode>0%</c:formatCode>
                <c:ptCount val="12"/>
                <c:pt idx="0">
                  <c:v>0.9</c:v>
                </c:pt>
                <c:pt idx="1">
                  <c:v>0.883333333333333</c:v>
                </c:pt>
                <c:pt idx="2">
                  <c:v>0.0</c:v>
                </c:pt>
                <c:pt idx="3">
                  <c:v>0.0</c:v>
                </c:pt>
                <c:pt idx="4">
                  <c:v>0.0</c:v>
                </c:pt>
                <c:pt idx="5">
                  <c:v>0.0</c:v>
                </c:pt>
                <c:pt idx="6">
                  <c:v>1.0</c:v>
                </c:pt>
                <c:pt idx="7">
                  <c:v>0.9</c:v>
                </c:pt>
                <c:pt idx="8">
                  <c:v>0.9</c:v>
                </c:pt>
                <c:pt idx="9">
                  <c:v>0.0</c:v>
                </c:pt>
                <c:pt idx="10">
                  <c:v>0.0</c:v>
                </c:pt>
                <c:pt idx="11">
                  <c:v>0.0</c:v>
                </c:pt>
              </c:numCache>
            </c:numRef>
          </c:val>
        </c:ser>
        <c:dLbls/>
        <c:axId val="277053080"/>
        <c:axId val="277056280"/>
      </c:areaChart>
      <c:catAx>
        <c:axId val="277053080"/>
        <c:scaling>
          <c:orientation val="minMax"/>
        </c:scaling>
        <c:axPos val="b"/>
        <c:numFmt formatCode="0.00" sourceLinked="1"/>
        <c:tickLblPos val="none"/>
        <c:crossAx val="277056280"/>
        <c:crosses val="autoZero"/>
        <c:auto val="1"/>
        <c:lblAlgn val="ctr"/>
        <c:lblOffset val="100"/>
      </c:catAx>
      <c:valAx>
        <c:axId val="277056280"/>
        <c:scaling>
          <c:orientation val="minMax"/>
          <c:max val="1.0"/>
        </c:scaling>
        <c:axPos val="l"/>
        <c:majorGridlines/>
        <c:numFmt formatCode="0%" sourceLinked="1"/>
        <c:tickLblPos val="nextTo"/>
        <c:crossAx val="277053080"/>
        <c:crosses val="autoZero"/>
        <c:crossBetween val="midCat"/>
        <c:majorUnit val="0.5"/>
      </c:valAx>
    </c:plotArea>
    <c:plotVisOnly val="1"/>
    <c:dispBlanksAs val="zero"/>
  </c:chart>
  <c:txPr>
    <a:bodyPr/>
    <a:lstStyle/>
    <a:p>
      <a:pPr>
        <a:defRPr sz="17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E483A-6105-454E-B80F-018999E31531}" type="datetimeFigureOut">
              <a:rPr lang="en-US" smtClean="0"/>
              <a:pPr/>
              <a:t>11/26/12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489200-889F-FC46-B503-4F88F9F03A9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30459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Partial failures, network and computers</a:t>
            </a:r>
          </a:p>
          <a:p>
            <a:r>
              <a:rPr lang="en-US" dirty="0" smtClean="0"/>
              <a:t>Asynchrony, network, computers, </a:t>
            </a:r>
            <a:endParaRPr lang="en-US" dirty="0"/>
          </a:p>
        </p:txBody>
      </p:sp>
      <p:sp>
        <p:nvSpPr>
          <p:cNvPr id="4" name="Slide Number Placeholder 3"/>
          <p:cNvSpPr>
            <a:spLocks noGrp="1"/>
          </p:cNvSpPr>
          <p:nvPr>
            <p:ph type="sldNum" sz="quarter" idx="10"/>
          </p:nvPr>
        </p:nvSpPr>
        <p:spPr/>
        <p:txBody>
          <a:bodyPr/>
          <a:lstStyle/>
          <a:p>
            <a:fld id="{C5489200-889F-FC46-B503-4F88F9F03A94}"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225617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BDDA4F-92DD-EE43-B924-68501CF44CD9}" type="slidenum">
              <a:rPr lang="en-US" sz="1200"/>
              <a:pPr eaLnBrk="1" hangingPunct="1"/>
              <a:t>31</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My point in putting in the java code isn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too actually walk through it.  It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just to show that you have to hand code a fair amount of java</a:t>
            </a:r>
            <a:r>
              <a:rPr lang="en-US" altLang="ja-JP">
                <a:latin typeface="ヒラギノ角ゴ Pro W3" charset="0"/>
                <a:ea typeface="ＭＳ Ｐゴシック" charset="0"/>
                <a:cs typeface="ＭＳ Ｐゴシック" charset="0"/>
              </a:rPr>
              <a:t>.  </a:t>
            </a:r>
            <a:r>
              <a:rPr lang="en-US" altLang="ja-JP">
                <a:latin typeface="Arial" charset="0"/>
                <a:ea typeface="ＭＳ Ｐゴシック" charset="0"/>
                <a:cs typeface="ＭＳ Ｐゴシック" charset="0"/>
              </a:rPr>
              <a:t>That way I can just point and say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look how much java you</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d have to write to accomplish this</a:t>
            </a:r>
            <a:r>
              <a:rPr lang="ja-JP" altLang="en-US">
                <a:latin typeface="Arial" charset="0"/>
                <a:ea typeface="ＭＳ Ｐゴシック" charset="0"/>
                <a:cs typeface="ＭＳ Ｐゴシック" charset="0"/>
              </a:rPr>
              <a:t>”</a:t>
            </a:r>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82D01E-144E-1347-9DE7-203BE7A36BCD}" type="slidenum">
              <a:rPr lang="en-US" sz="1200"/>
              <a:pPr eaLnBrk="1" hangingPunct="1"/>
              <a:t>32</a:t>
            </a:fld>
            <a:endParaRPr lang="en-US"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Rather than using capital letters, which makes Pig Latin look like SQL, I added Eclipse style highlighting instead.  Hopefully this makes clear what are the key words without making it look like a Matisse painting.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710BB-A7C6-D44B-ADDC-F47A4BF6620F}" type="slidenum">
              <a:rPr lang="en-US" sz="1200"/>
              <a:pPr eaLnBrk="1" hangingPunct="1"/>
              <a:t>33</a:t>
            </a:fld>
            <a:endParaRPr 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No need to think about how many map reduce jobs this decomposes into, or connecting data flows between map reduces jobs, or even that this is taking place on top of map reduce at all.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2DF4B4-121F-1043-B42D-4E2C4B6BF053}" type="slidenum">
              <a:rPr lang="en-US" sz="1200"/>
              <a:pPr eaLnBrk="1" hangingPunct="1"/>
              <a:t>34</a:t>
            </a:fld>
            <a:endParaRPr 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No need to think about how many map reduce jobs this decomposes into, or connecting data flows between map reduces jobs, or even that this is taking place on top of map reduce at all.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latin typeface="Arial" charset="0"/>
              <a:ea typeface="ＭＳ Ｐゴシック" charset="0"/>
              <a:cs typeface="ＭＳ Ｐゴシック" charset="0"/>
            </a:endParaRP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C8720D-F295-8040-A668-3A498C7DD0C5}" type="slidenum">
              <a:rPr lang="en-US" sz="1200">
                <a:cs typeface="Arial" charset="0"/>
              </a:rPr>
              <a:pPr eaLnBrk="1" hangingPunct="1"/>
              <a:t>37</a:t>
            </a:fld>
            <a:endParaRPr lang="en-US" sz="120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latin typeface="Arial" charset="0"/>
              <a:ea typeface="ＭＳ Ｐゴシック" charset="0"/>
              <a:cs typeface="ＭＳ Ｐゴシック" charset="0"/>
            </a:endParaRPr>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006C34-9491-2040-9426-B6BE8E8FE03A}" type="slidenum">
              <a:rPr lang="en-US" sz="1200">
                <a:cs typeface="Arial" charset="0"/>
              </a:rPr>
              <a:pPr eaLnBrk="1" hangingPunct="1"/>
              <a:t>38</a:t>
            </a:fld>
            <a:endParaRPr lang="en-US" sz="120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Each iteration is, for example, a MapReduce job</a:t>
            </a:r>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1FB72B-7968-C342-8B2A-03F3B55BBEAA}" type="slidenum">
              <a:rPr lang="en-US" sz="1200">
                <a:cs typeface="Arial" charset="0"/>
              </a:rPr>
              <a:pPr eaLnBrk="1" hangingPunct="1"/>
              <a:t>39</a:t>
            </a:fld>
            <a:endParaRPr lang="en-US" sz="120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r>
              <a:rPr lang="en-US" dirty="0">
                <a:ea typeface="ＭＳ Ｐゴシック" charset="-128"/>
                <a:cs typeface="ＭＳ Ｐゴシック" charset="-128"/>
              </a:rPr>
              <a:t>Just mention briefly that there are things MR and Dryad can’t do, and that there are competing implementations; perhaps also note the need to share resources with other data center services here?</a:t>
            </a:r>
          </a:p>
          <a:p>
            <a:pPr eaLnBrk="1" hangingPunct="1"/>
            <a:endParaRPr lang="en-US" dirty="0">
              <a:ea typeface="ＭＳ Ｐゴシック" charset="-128"/>
              <a:cs typeface="ＭＳ Ｐゴシック" charset="-128"/>
            </a:endParaRPr>
          </a:p>
          <a:p>
            <a:pPr eaLnBrk="1" hangingPunct="1"/>
            <a:r>
              <a:rPr lang="en-US" dirty="0">
                <a:ea typeface="ＭＳ Ｐゴシック" charset="-128"/>
                <a:cs typeface="ＭＳ Ｐゴシック" charset="-128"/>
              </a:rPr>
              <a:t>The excitement surrounding cluster computing frameworks like </a:t>
            </a:r>
            <a:r>
              <a:rPr lang="en-US" dirty="0" err="1">
                <a:ea typeface="ＭＳ Ｐゴシック" charset="-128"/>
                <a:cs typeface="ＭＳ Ｐゴシック" charset="-128"/>
              </a:rPr>
              <a:t>Hadoop</a:t>
            </a:r>
            <a:r>
              <a:rPr lang="en-US" dirty="0">
                <a:ea typeface="ＭＳ Ｐゴシック" charset="-128"/>
                <a:cs typeface="ＭＳ Ｐゴシック" charset="-128"/>
              </a:rPr>
              <a:t> continues to accelerate. (e.g. EC2 </a:t>
            </a:r>
            <a:r>
              <a:rPr lang="en-US" dirty="0" err="1">
                <a:ea typeface="ＭＳ Ｐゴシック" charset="-128"/>
                <a:cs typeface="ＭＳ Ｐゴシック" charset="-128"/>
              </a:rPr>
              <a:t>Hadoop</a:t>
            </a:r>
            <a:r>
              <a:rPr lang="en-US" dirty="0">
                <a:ea typeface="ＭＳ Ｐゴシック" charset="-128"/>
                <a:cs typeface="ＭＳ Ｐゴシック" charset="-128"/>
              </a:rPr>
              <a:t> and Dryad in Azure)</a:t>
            </a:r>
          </a:p>
          <a:p>
            <a:pPr eaLnBrk="1" hangingPunct="1"/>
            <a:endParaRPr lang="en-US" dirty="0">
              <a:ea typeface="ＭＳ Ｐゴシック" charset="-128"/>
              <a:cs typeface="ＭＳ Ｐゴシック" charset="-128"/>
            </a:endParaRPr>
          </a:p>
          <a:p>
            <a:pPr eaLnBrk="1" hangingPunct="1"/>
            <a:r>
              <a:rPr lang="en-US" dirty="0">
                <a:ea typeface="ＭＳ Ｐゴシック" charset="-128"/>
                <a:cs typeface="ＭＳ Ｐゴシック" charset="-128"/>
              </a:rPr>
              <a:t>Startups, enterprises, and us researchers are bursting with ideas to improve these already existing frameworks. But more importantly as we encounter the limitations of MR, we’re making a shopping list of what we want in next generation frameworks, new abstractions, programming models, even new implementations of existing models (e.g. </a:t>
            </a:r>
            <a:r>
              <a:rPr lang="en-US" dirty="0" err="1">
                <a:ea typeface="ＭＳ Ｐゴシック" charset="-128"/>
                <a:cs typeface="ＭＳ Ｐゴシック" charset="-128"/>
              </a:rPr>
              <a:t>Erlang</a:t>
            </a:r>
            <a:r>
              <a:rPr lang="en-US" dirty="0">
                <a:ea typeface="ＭＳ Ｐゴシック" charset="-128"/>
                <a:cs typeface="ＭＳ Ｐゴシック" charset="-128"/>
              </a:rPr>
              <a:t> MR called Disco).</a:t>
            </a:r>
          </a:p>
          <a:p>
            <a:pPr eaLnBrk="1" hangingPunct="1"/>
            <a:endParaRPr lang="en-US" dirty="0">
              <a:ea typeface="ＭＳ Ｐゴシック" charset="-128"/>
              <a:cs typeface="ＭＳ Ｐゴシック" charset="-128"/>
            </a:endParaRPr>
          </a:p>
          <a:p>
            <a:pPr eaLnBrk="1" hangingPunct="1"/>
            <a:r>
              <a:rPr lang="en-US" dirty="0">
                <a:ea typeface="ＭＳ Ｐゴシック" charset="-128"/>
                <a:cs typeface="ＭＳ Ｐゴシック" charset="-128"/>
              </a:rPr>
              <a:t>We believe that no single framework can best facilitate this innovation, but instead that people will want to run existing and new frameworks on the same physical clusters at the same time.</a:t>
            </a:r>
          </a:p>
        </p:txBody>
      </p:sp>
      <p:sp>
        <p:nvSpPr>
          <p:cNvPr id="19460" name="Slide Number Placeholder 3"/>
          <p:cNvSpPr>
            <a:spLocks noGrp="1"/>
          </p:cNvSpPr>
          <p:nvPr>
            <p:ph type="sldNum" sz="quarter" idx="5"/>
          </p:nvPr>
        </p:nvSpPr>
        <p:spPr bwMode="auto">
          <a:noFill/>
          <a:ln>
            <a:miter lim="800000"/>
            <a:headEnd/>
            <a:tailEnd/>
          </a:ln>
        </p:spPr>
        <p:txBody>
          <a:bodyPr/>
          <a:lstStyle/>
          <a:p>
            <a:fld id="{BD765F1C-EC8B-5B4A-9BE2-B8CF74E175EA}" type="slidenum">
              <a:rPr lang="en-US"/>
              <a:pPr/>
              <a:t>43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r>
              <a:rPr lang="en-US" dirty="0">
                <a:ea typeface="ＭＳ Ｐゴシック" charset="-128"/>
                <a:cs typeface="ＭＳ Ｐゴシック" charset="-128"/>
              </a:rPr>
              <a:t>Just mention briefly that there are things MR and Dryad can’t do, and that there are competing implementations; perhaps also note the need to share resources with other data center services here?</a:t>
            </a:r>
          </a:p>
          <a:p>
            <a:pPr eaLnBrk="1" hangingPunct="1"/>
            <a:endParaRPr lang="en-US" dirty="0">
              <a:ea typeface="ＭＳ Ｐゴシック" charset="-128"/>
              <a:cs typeface="ＭＳ Ｐゴシック" charset="-128"/>
            </a:endParaRPr>
          </a:p>
          <a:p>
            <a:pPr eaLnBrk="1" hangingPunct="1"/>
            <a:r>
              <a:rPr lang="en-US" dirty="0">
                <a:ea typeface="ＭＳ Ｐゴシック" charset="-128"/>
                <a:cs typeface="ＭＳ Ｐゴシック" charset="-128"/>
              </a:rPr>
              <a:t>The excitement surrounding cluster computing frameworks like </a:t>
            </a:r>
            <a:r>
              <a:rPr lang="en-US" dirty="0" err="1">
                <a:ea typeface="ＭＳ Ｐゴシック" charset="-128"/>
                <a:cs typeface="ＭＳ Ｐゴシック" charset="-128"/>
              </a:rPr>
              <a:t>Hadoop</a:t>
            </a:r>
            <a:r>
              <a:rPr lang="en-US" dirty="0">
                <a:ea typeface="ＭＳ Ｐゴシック" charset="-128"/>
                <a:cs typeface="ＭＳ Ｐゴシック" charset="-128"/>
              </a:rPr>
              <a:t> continues to accelerate. (e.g. EC2 </a:t>
            </a:r>
            <a:r>
              <a:rPr lang="en-US" dirty="0" err="1">
                <a:ea typeface="ＭＳ Ｐゴシック" charset="-128"/>
                <a:cs typeface="ＭＳ Ｐゴシック" charset="-128"/>
              </a:rPr>
              <a:t>Hadoop</a:t>
            </a:r>
            <a:r>
              <a:rPr lang="en-US" dirty="0">
                <a:ea typeface="ＭＳ Ｐゴシック" charset="-128"/>
                <a:cs typeface="ＭＳ Ｐゴシック" charset="-128"/>
              </a:rPr>
              <a:t> and Dryad in Azure)</a:t>
            </a:r>
          </a:p>
          <a:p>
            <a:pPr eaLnBrk="1" hangingPunct="1"/>
            <a:endParaRPr lang="en-US" dirty="0">
              <a:ea typeface="ＭＳ Ｐゴシック" charset="-128"/>
              <a:cs typeface="ＭＳ Ｐゴシック" charset="-128"/>
            </a:endParaRPr>
          </a:p>
          <a:p>
            <a:pPr eaLnBrk="1" hangingPunct="1"/>
            <a:r>
              <a:rPr lang="en-US" dirty="0">
                <a:ea typeface="ＭＳ Ｐゴシック" charset="-128"/>
                <a:cs typeface="ＭＳ Ｐゴシック" charset="-128"/>
              </a:rPr>
              <a:t>Startups, enterprises, and us researchers are bursting with ideas to improve these already existing frameworks. But more importantly as we encounter the limitations of MR, we’re making a shopping list of what we want in next generation frameworks, new abstractions, programming models, even new implementations of existing models (e.g. </a:t>
            </a:r>
            <a:r>
              <a:rPr lang="en-US" dirty="0" err="1">
                <a:ea typeface="ＭＳ Ｐゴシック" charset="-128"/>
                <a:cs typeface="ＭＳ Ｐゴシック" charset="-128"/>
              </a:rPr>
              <a:t>Erlang</a:t>
            </a:r>
            <a:r>
              <a:rPr lang="en-US" dirty="0">
                <a:ea typeface="ＭＳ Ｐゴシック" charset="-128"/>
                <a:cs typeface="ＭＳ Ｐゴシック" charset="-128"/>
              </a:rPr>
              <a:t> MR called Disco).</a:t>
            </a:r>
          </a:p>
          <a:p>
            <a:pPr eaLnBrk="1" hangingPunct="1"/>
            <a:endParaRPr lang="en-US" dirty="0">
              <a:ea typeface="ＭＳ Ｐゴシック" charset="-128"/>
              <a:cs typeface="ＭＳ Ｐゴシック" charset="-128"/>
            </a:endParaRPr>
          </a:p>
          <a:p>
            <a:pPr eaLnBrk="1" hangingPunct="1"/>
            <a:r>
              <a:rPr lang="en-US" dirty="0">
                <a:ea typeface="ＭＳ Ｐゴシック" charset="-128"/>
                <a:cs typeface="ＭＳ Ｐゴシック" charset="-128"/>
              </a:rPr>
              <a:t>We believe that no single framework can best facilitate this innovation, but instead that people will want to run existing and new frameworks on the same physical clusters at the same time.</a:t>
            </a:r>
          </a:p>
        </p:txBody>
      </p:sp>
      <p:sp>
        <p:nvSpPr>
          <p:cNvPr id="19460" name="Slide Number Placeholder 3"/>
          <p:cNvSpPr>
            <a:spLocks noGrp="1"/>
          </p:cNvSpPr>
          <p:nvPr>
            <p:ph type="sldNum" sz="quarter" idx="5"/>
          </p:nvPr>
        </p:nvSpPr>
        <p:spPr bwMode="auto">
          <a:noFill/>
          <a:ln>
            <a:miter lim="800000"/>
            <a:headEnd/>
            <a:tailEnd/>
          </a:ln>
        </p:spPr>
        <p:txBody>
          <a:bodyPr/>
          <a:lstStyle/>
          <a:p>
            <a:fld id="{BD765F1C-EC8B-5B4A-9BE2-B8CF74E175EA}" type="slidenum">
              <a:rPr lang="en-US"/>
              <a:pPr/>
              <a:t>44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that frameworks</a:t>
            </a:r>
            <a:r>
              <a:rPr lang="en-US" baseline="0" dirty="0" smtClean="0"/>
              <a:t> are developed independently</a:t>
            </a:r>
          </a:p>
          <a:p>
            <a:r>
              <a:rPr lang="en-US" baseline="0" dirty="0" smtClean="0"/>
              <a:t>Say multiple jobs -&gt; demand varies over time</a:t>
            </a:r>
          </a:p>
          <a:p>
            <a:r>
              <a:rPr lang="en-US" b="1" baseline="0" dirty="0" smtClean="0"/>
              <a:t>Mention this is what current schedulers do</a:t>
            </a:r>
          </a:p>
          <a:p>
            <a:r>
              <a:rPr lang="en-US" baseline="0" dirty="0" smtClean="0"/>
              <a:t>Number of nodes can be decreased with better utilization</a:t>
            </a:r>
            <a:endParaRPr lang="en-US" dirty="0"/>
          </a:p>
        </p:txBody>
      </p:sp>
      <p:sp>
        <p:nvSpPr>
          <p:cNvPr id="4" name="Slide Number Placeholder 3"/>
          <p:cNvSpPr>
            <a:spLocks noGrp="1"/>
          </p:cNvSpPr>
          <p:nvPr>
            <p:ph type="sldNum" sz="quarter" idx="10"/>
          </p:nvPr>
        </p:nvSpPr>
        <p:spPr/>
        <p:txBody>
          <a:bodyPr/>
          <a:lstStyle/>
          <a:p>
            <a:fld id="{6EEEA009-9284-F845-B846-7541AB1CD6D4}" type="slidenum">
              <a:rPr lang="en-US" smtClean="0"/>
              <a:pPr/>
              <a:t>45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833145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latin typeface="Arial" charset="0"/>
              <a:ea typeface="ＭＳ Ｐゴシック" charset="0"/>
              <a:cs typeface="ＭＳ Ｐゴシック"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A573A1-00EA-8743-978A-F687FA6239DE}" type="slidenum">
              <a:rPr lang="en-US" sz="1200"/>
              <a:pPr eaLnBrk="1" hangingPunct="1"/>
              <a:t>16</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r>
              <a:rPr lang="en-US" dirty="0" smtClean="0">
                <a:ea typeface="ＭＳ Ｐゴシック" charset="-128"/>
                <a:cs typeface="ＭＳ Ｐゴシック" charset="-128"/>
              </a:rPr>
              <a:t>Before and after </a:t>
            </a:r>
            <a:r>
              <a:rPr lang="en-US" dirty="0" err="1" smtClean="0">
                <a:ea typeface="ＭＳ Ｐゴシック" charset="-128"/>
                <a:cs typeface="ＭＳ Ｐゴシック" charset="-128"/>
              </a:rPr>
              <a:t>pics</a:t>
            </a:r>
            <a:endParaRPr lang="en-US" dirty="0">
              <a:ea typeface="ＭＳ Ｐゴシック" charset="-128"/>
              <a:cs typeface="ＭＳ Ｐゴシック"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6CD0D0AD-405C-7946-AC93-630177807A68}" type="slidenum">
              <a:rPr lang="en-US"/>
              <a:pPr/>
              <a:t>46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r>
              <a:rPr lang="en-US" dirty="0" smtClean="0">
                <a:ea typeface="ＭＳ Ｐゴシック" charset="-128"/>
                <a:cs typeface="ＭＳ Ｐゴシック" charset="-128"/>
              </a:rPr>
              <a:t>Simplify cluster management?</a:t>
            </a:r>
            <a:endParaRPr lang="en-US" dirty="0">
              <a:ea typeface="ＭＳ Ｐゴシック" charset="-128"/>
              <a:cs typeface="ＭＳ Ｐゴシック"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6CD0D0AD-405C-7946-AC93-630177807A68}" type="slidenum">
              <a:rPr lang="en-US"/>
              <a:pPr/>
              <a:t>47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Assumptions</a:t>
            </a:r>
          </a:p>
          <a:p>
            <a:pPr marL="171450" indent="-171450">
              <a:buFontTx/>
              <a:buChar char="-"/>
            </a:pPr>
            <a:r>
              <a:rPr lang="en-US" dirty="0" smtClean="0"/>
              <a:t>Shared</a:t>
            </a:r>
            <a:r>
              <a:rPr lang="en-US" baseline="0" dirty="0" smtClean="0"/>
              <a:t> storage</a:t>
            </a:r>
          </a:p>
          <a:p>
            <a:pPr marL="171450" indent="-171450">
              <a:buFontTx/>
              <a:buChar char="-"/>
            </a:pPr>
            <a:r>
              <a:rPr lang="en-US" baseline="0" dirty="0" smtClean="0"/>
              <a:t>Not all tasks require full node</a:t>
            </a:r>
          </a:p>
          <a:p>
            <a:pPr marL="171450" indent="-171450">
              <a:buFontTx/>
              <a:buChar char="-"/>
            </a:pPr>
            <a:r>
              <a:rPr lang="en-US" baseline="0" dirty="0" smtClean="0"/>
              <a:t>Not all nodes identical</a:t>
            </a:r>
          </a:p>
          <a:p>
            <a:pPr marL="0" indent="0">
              <a:buFontTx/>
              <a:buNone/>
            </a:pPr>
            <a:r>
              <a:rPr lang="en-US" baseline="0" dirty="0" smtClean="0"/>
              <a:t>We have achieved these goals and it’s been deployed</a:t>
            </a:r>
            <a:endParaRPr lang="en-US" dirty="0"/>
          </a:p>
        </p:txBody>
      </p:sp>
      <p:sp>
        <p:nvSpPr>
          <p:cNvPr id="4" name="Slide Number Placeholder 3"/>
          <p:cNvSpPr>
            <a:spLocks noGrp="1"/>
          </p:cNvSpPr>
          <p:nvPr>
            <p:ph type="sldNum" sz="quarter" idx="10"/>
          </p:nvPr>
        </p:nvSpPr>
        <p:spPr/>
        <p:txBody>
          <a:bodyPr/>
          <a:lstStyle/>
          <a:p>
            <a:fld id="{6EEEA009-9284-F845-B846-7541AB1CD6D4}" type="slidenum">
              <a:rPr lang="en-US" smtClean="0"/>
              <a:pPr/>
              <a:t>48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4162234"/>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short tasks</a:t>
            </a:r>
            <a:endParaRPr lang="en-US" dirty="0"/>
          </a:p>
        </p:txBody>
      </p:sp>
      <p:sp>
        <p:nvSpPr>
          <p:cNvPr id="4" name="Slide Number Placeholder 3"/>
          <p:cNvSpPr>
            <a:spLocks noGrp="1"/>
          </p:cNvSpPr>
          <p:nvPr>
            <p:ph type="sldNum" sz="quarter" idx="10"/>
          </p:nvPr>
        </p:nvSpPr>
        <p:spPr/>
        <p:txBody>
          <a:bodyPr/>
          <a:lstStyle/>
          <a:p>
            <a:fld id="{6EEEA009-9284-F845-B846-7541AB1CD6D4}" type="slidenum">
              <a:rPr lang="en-US" smtClean="0"/>
              <a:pPr/>
              <a:t>50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2661565"/>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b="1" dirty="0">
              <a:ea typeface="ＭＳ Ｐゴシック" charset="-128"/>
              <a:cs typeface="ＭＳ Ｐゴシック"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FD55C25F-DA0F-A84D-84F3-22BC0DD7FF3F}" type="slidenum">
              <a:rPr lang="en-US"/>
              <a:pPr/>
              <a:t>51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dirty="0" smtClean="0">
                <a:ea typeface="ＭＳ Ｐゴシック" charset="-128"/>
                <a:cs typeface="ＭＳ Ｐゴシック" charset="-128"/>
              </a:rPr>
              <a:t>Still need a</a:t>
            </a:r>
            <a:r>
              <a:rPr lang="en-US" baseline="0" dirty="0" smtClean="0">
                <a:ea typeface="ＭＳ Ｐゴシック" charset="-128"/>
                <a:cs typeface="ＭＳ Ｐゴシック" charset="-128"/>
              </a:rPr>
              <a:t> language for describing resources, but that’s fundamentally easier</a:t>
            </a:r>
          </a:p>
          <a:p>
            <a:r>
              <a:rPr lang="en-US" b="0" baseline="0" dirty="0" smtClean="0">
                <a:ea typeface="ＭＳ Ｐゴシック" charset="-128"/>
                <a:cs typeface="ＭＳ Ｐゴシック" charset="-128"/>
              </a:rPr>
              <a:t>No southwest</a:t>
            </a:r>
            <a:endParaRPr lang="en-US" b="0" dirty="0">
              <a:ea typeface="ＭＳ Ｐゴシック" charset="-128"/>
              <a:cs typeface="ＭＳ Ｐゴシック"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FD55C25F-DA0F-A84D-84F3-22BC0DD7FF3F}" type="slidenum">
              <a:rPr lang="en-US"/>
              <a:pPr/>
              <a:t>52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about separation</a:t>
            </a:r>
            <a:r>
              <a:rPr lang="en-US" baseline="0" dirty="0" smtClean="0"/>
              <a:t> of inter-framework and intra-framework</a:t>
            </a:r>
            <a:endParaRPr lang="en-US" dirty="0"/>
          </a:p>
        </p:txBody>
      </p:sp>
      <p:sp>
        <p:nvSpPr>
          <p:cNvPr id="4" name="Slide Number Placeholder 3"/>
          <p:cNvSpPr>
            <a:spLocks noGrp="1"/>
          </p:cNvSpPr>
          <p:nvPr>
            <p:ph type="sldNum" sz="quarter" idx="10"/>
          </p:nvPr>
        </p:nvSpPr>
        <p:spPr/>
        <p:txBody>
          <a:bodyPr/>
          <a:lstStyle/>
          <a:p>
            <a:fld id="{6EEEA009-9284-F845-B846-7541AB1CD6D4}" type="slidenum">
              <a:rPr lang="en-US" smtClean="0"/>
              <a:pPr/>
              <a:t>55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534750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block: throughput, smaller metadata</a:t>
            </a:r>
            <a:r>
              <a:rPr lang="en-US" baseline="0" dirty="0" smtClean="0"/>
              <a:t> to central</a:t>
            </a:r>
          </a:p>
          <a:p>
            <a:r>
              <a:rPr lang="en-US" baseline="0" dirty="0" smtClean="0"/>
              <a:t>Stripe: would take forever to read</a:t>
            </a:r>
          </a:p>
          <a:p>
            <a:endParaRPr lang="en-US" dirty="0"/>
          </a:p>
        </p:txBody>
      </p:sp>
      <p:sp>
        <p:nvSpPr>
          <p:cNvPr id="4" name="Slide Number Placeholder 3"/>
          <p:cNvSpPr>
            <a:spLocks noGrp="1"/>
          </p:cNvSpPr>
          <p:nvPr>
            <p:ph type="sldNum" sz="quarter" idx="10"/>
          </p:nvPr>
        </p:nvSpPr>
        <p:spPr/>
        <p:txBody>
          <a:bodyPr/>
          <a:lstStyle/>
          <a:p>
            <a:fld id="{C5489200-889F-FC46-B503-4F88F9F03A94}"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179336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block: throughput, smaller metadata</a:t>
            </a:r>
            <a:r>
              <a:rPr lang="en-US" baseline="0" dirty="0" smtClean="0"/>
              <a:t> to central</a:t>
            </a:r>
          </a:p>
          <a:p>
            <a:r>
              <a:rPr lang="en-US" baseline="0" dirty="0" smtClean="0"/>
              <a:t>Stripe: would take forever to read</a:t>
            </a:r>
          </a:p>
          <a:p>
            <a:endParaRPr lang="en-US" dirty="0"/>
          </a:p>
        </p:txBody>
      </p:sp>
      <p:sp>
        <p:nvSpPr>
          <p:cNvPr id="4" name="Slide Number Placeholder 3"/>
          <p:cNvSpPr>
            <a:spLocks noGrp="1"/>
          </p:cNvSpPr>
          <p:nvPr>
            <p:ph type="sldNum" sz="quarter" idx="10"/>
          </p:nvPr>
        </p:nvSpPr>
        <p:spPr/>
        <p:txBody>
          <a:bodyPr/>
          <a:lstStyle/>
          <a:p>
            <a:fld id="{C5489200-889F-FC46-B503-4F88F9F03A94}"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179336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latin typeface="Arial" charset="0"/>
              <a:ea typeface="ＭＳ Ｐゴシック" charset="0"/>
              <a:cs typeface="ＭＳ Ｐゴシック"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E3B76A-7C9F-0549-8011-530900BFF9D1}" type="slidenum">
              <a:rPr lang="en-US" sz="1200"/>
              <a:pPr eaLnBrk="1" hangingPunct="1"/>
              <a:t>22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Transparent: not a single line of code</a:t>
            </a:r>
          </a:p>
        </p:txBody>
      </p:sp>
      <p:sp>
        <p:nvSpPr>
          <p:cNvPr id="4" name="Slide Number Placeholder 3"/>
          <p:cNvSpPr>
            <a:spLocks noGrp="1"/>
          </p:cNvSpPr>
          <p:nvPr>
            <p:ph type="sldNum" sz="quarter" idx="10"/>
          </p:nvPr>
        </p:nvSpPr>
        <p:spPr/>
        <p:txBody>
          <a:bodyPr/>
          <a:lstStyle/>
          <a:p>
            <a:fld id="{C5489200-889F-FC46-B503-4F88F9F03A94}"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833432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Transparent: not a single line of code</a:t>
            </a:r>
          </a:p>
          <a:p>
            <a:r>
              <a:rPr lang="en-US" dirty="0" smtClean="0"/>
              <a:t>Scaling:</a:t>
            </a:r>
            <a:r>
              <a:rPr lang="en-US" baseline="0" dirty="0" smtClean="0"/>
              <a:t> can run on 1 KB file, can run on 1 PB file, can run on 1 machine, can run on 1000</a:t>
            </a:r>
          </a:p>
          <a:p>
            <a:r>
              <a:rPr lang="en-US" dirty="0" smtClean="0"/>
              <a:t>Restriction:</a:t>
            </a:r>
            <a:r>
              <a:rPr lang="en-US" baseline="0" dirty="0" smtClean="0"/>
              <a:t> Monte-</a:t>
            </a:r>
            <a:r>
              <a:rPr lang="en-US" baseline="0" dirty="0" err="1" smtClean="0"/>
              <a:t>carlo</a:t>
            </a:r>
            <a:r>
              <a:rPr lang="en-US" baseline="0" dirty="0" smtClean="0"/>
              <a:t> simulation</a:t>
            </a:r>
            <a:endParaRPr lang="en-US" dirty="0"/>
          </a:p>
        </p:txBody>
      </p:sp>
      <p:sp>
        <p:nvSpPr>
          <p:cNvPr id="4" name="Slide Number Placeholder 3"/>
          <p:cNvSpPr>
            <a:spLocks noGrp="1"/>
          </p:cNvSpPr>
          <p:nvPr>
            <p:ph type="sldNum" sz="quarter" idx="10"/>
          </p:nvPr>
        </p:nvSpPr>
        <p:spPr/>
        <p:txBody>
          <a:bodyPr/>
          <a:lstStyle/>
          <a:p>
            <a:fld id="{C5489200-889F-FC46-B503-4F88F9F03A94}"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833432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Expressitivity</a:t>
            </a:r>
            <a:r>
              <a:rPr lang="en-US" baseline="0" dirty="0" smtClean="0"/>
              <a:t>; can however do graph </a:t>
            </a:r>
            <a:r>
              <a:rPr lang="en-US" baseline="0" dirty="0" err="1" smtClean="0"/>
              <a:t>algos</a:t>
            </a:r>
            <a:r>
              <a:rPr lang="en-US" baseline="0" dirty="0" smtClean="0"/>
              <a:t>, even simulate other parallel models (PRAM and BSP</a:t>
            </a:r>
            <a:endParaRPr lang="en-US" dirty="0"/>
          </a:p>
        </p:txBody>
      </p:sp>
      <p:sp>
        <p:nvSpPr>
          <p:cNvPr id="4" name="Slide Number Placeholder 3"/>
          <p:cNvSpPr>
            <a:spLocks noGrp="1"/>
          </p:cNvSpPr>
          <p:nvPr>
            <p:ph type="sldNum" sz="quarter" idx="10"/>
          </p:nvPr>
        </p:nvSpPr>
        <p:spPr/>
        <p:txBody>
          <a:bodyPr/>
          <a:lstStyle/>
          <a:p>
            <a:fld id="{C5489200-889F-FC46-B503-4F88F9F03A94}"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833432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CEB09A-A06C-0347-BB0F-2698F00C1746}" type="slidenum">
              <a:rPr lang="en-US" sz="1200"/>
              <a:pPr eaLnBrk="1" hangingPunct="1"/>
              <a:t>30</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BA2DDC-14AC-5B4D-AB55-91F498850EE9}" type="datetimeFigureOut">
              <a:rPr lang="en-US" smtClean="0"/>
              <a:pPr/>
              <a:t>11/26/12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F8703-D7B4-5C4C-B98B-4407B3FF677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122840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A2DDC-14AC-5B4D-AB55-91F498850EE9}" type="datetimeFigureOut">
              <a:rPr lang="en-US" smtClean="0"/>
              <a:pPr/>
              <a:t>11/26/12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F8703-D7B4-5C4C-B98B-4407B3FF677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34629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A2DDC-14AC-5B4D-AB55-91F498850EE9}" type="datetimeFigureOut">
              <a:rPr lang="en-US" smtClean="0"/>
              <a:pPr/>
              <a:t>11/26/12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F8703-D7B4-5C4C-B98B-4407B3FF677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969428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A2DDC-14AC-5B4D-AB55-91F498850EE9}" type="datetimeFigureOut">
              <a:rPr lang="en-US" smtClean="0"/>
              <a:pPr/>
              <a:t>11/26/12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F8703-D7B4-5C4C-B98B-4407B3FF677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706616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A2DDC-14AC-5B4D-AB55-91F498850EE9}" type="datetimeFigureOut">
              <a:rPr lang="en-US" smtClean="0"/>
              <a:pPr/>
              <a:t>11/26/12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F8703-D7B4-5C4C-B98B-4407B3FF677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651156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BA2DDC-14AC-5B4D-AB55-91F498850EE9}" type="datetimeFigureOut">
              <a:rPr lang="en-US" smtClean="0"/>
              <a:pPr/>
              <a:t>11/26/12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F8703-D7B4-5C4C-B98B-4407B3FF677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179339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A2DDC-14AC-5B4D-AB55-91F498850EE9}" type="datetimeFigureOut">
              <a:rPr lang="en-US" smtClean="0"/>
              <a:pPr/>
              <a:t>11/26/12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F8703-D7B4-5C4C-B98B-4407B3FF677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526906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A2DDC-14AC-5B4D-AB55-91F498850EE9}" type="datetimeFigureOut">
              <a:rPr lang="en-US" smtClean="0"/>
              <a:pPr/>
              <a:t>11/26/12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F8703-D7B4-5C4C-B98B-4407B3FF677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062722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A2DDC-14AC-5B4D-AB55-91F498850EE9}" type="datetimeFigureOut">
              <a:rPr lang="en-US" smtClean="0"/>
              <a:pPr/>
              <a:t>11/26/12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F8703-D7B4-5C4C-B98B-4407B3FF677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198994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A2DDC-14AC-5B4D-AB55-91F498850EE9}" type="datetimeFigureOut">
              <a:rPr lang="en-US" smtClean="0"/>
              <a:pPr/>
              <a:t>11/26/12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F8703-D7B4-5C4C-B98B-4407B3FF677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69176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A2DDC-14AC-5B4D-AB55-91F498850EE9}" type="datetimeFigureOut">
              <a:rPr lang="en-US" smtClean="0"/>
              <a:pPr/>
              <a:t>11/26/12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F8703-D7B4-5C4C-B98B-4407B3FF677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57816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A2DDC-14AC-5B4D-AB55-91F498850EE9}" type="datetimeFigureOut">
              <a:rPr lang="en-US" smtClean="0"/>
              <a:pPr/>
              <a:t>11/26/12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F8703-D7B4-5C4C-B98B-4407B3FF677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711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lig@cs.berkeley.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park-project.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Cloud Computing</a:t>
            </a:r>
            <a:endParaRPr lang="en-US" dirty="0"/>
          </a:p>
        </p:txBody>
      </p:sp>
      <p:sp>
        <p:nvSpPr>
          <p:cNvPr id="3" name="Subtitle 2"/>
          <p:cNvSpPr>
            <a:spLocks noGrp="1"/>
          </p:cNvSpPr>
          <p:nvPr>
            <p:ph type="subTitle" idx="1"/>
          </p:nvPr>
        </p:nvSpPr>
        <p:spPr/>
        <p:txBody>
          <a:bodyPr/>
          <a:lstStyle/>
          <a:p>
            <a:r>
              <a:rPr lang="en-US" dirty="0" smtClean="0"/>
              <a:t>Ali </a:t>
            </a:r>
            <a:r>
              <a:rPr lang="en-US" dirty="0" err="1" smtClean="0"/>
              <a:t>Ghodsi</a:t>
            </a:r>
            <a:endParaRPr lang="en-US" dirty="0" smtClean="0"/>
          </a:p>
          <a:p>
            <a:r>
              <a:rPr lang="en-US" dirty="0" smtClean="0"/>
              <a:t>UC Berkeley, </a:t>
            </a:r>
            <a:r>
              <a:rPr lang="en-US" dirty="0" err="1" smtClean="0"/>
              <a:t>AMPLab</a:t>
            </a:r>
            <a:endParaRPr lang="en-US" dirty="0" smtClean="0"/>
          </a:p>
          <a:p>
            <a:r>
              <a:rPr lang="en-US" dirty="0" smtClean="0">
                <a:hlinkClick r:id="rId2"/>
              </a:rPr>
              <a:t>alig@cs.berkeley.edu</a:t>
            </a:r>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279712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Datacenter is the new Computer</a:t>
            </a:r>
            <a:endParaRPr lang="en-US" dirty="0"/>
          </a:p>
        </p:txBody>
      </p:sp>
      <p:pic>
        <p:nvPicPr>
          <p:cNvPr id="4" name="Content Placeholder 3"/>
          <p:cNvPicPr>
            <a:picLocks noGrp="1" noChangeAspect="1"/>
          </p:cNvPicPr>
          <p:nvPr>
            <p:ph idx="1"/>
          </p:nvPr>
        </p:nvPicPr>
        <p:blipFill>
          <a:blip r:embed="rId2"/>
          <a:srcRect l="-62646" r="-62646"/>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988171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Datacenter OS</a:t>
            </a:r>
            <a:endParaRPr lang="en-US" dirty="0"/>
          </a:p>
        </p:txBody>
      </p:sp>
      <p:sp>
        <p:nvSpPr>
          <p:cNvPr id="3" name="Content Placeholder 2"/>
          <p:cNvSpPr>
            <a:spLocks noGrp="1"/>
          </p:cNvSpPr>
          <p:nvPr>
            <p:ph idx="1"/>
          </p:nvPr>
        </p:nvSpPr>
        <p:spPr/>
        <p:txBody>
          <a:bodyPr/>
          <a:lstStyle/>
          <a:p>
            <a:r>
              <a:rPr lang="en-US" dirty="0" smtClean="0"/>
              <a:t>If the datacenter is the new computer</a:t>
            </a:r>
          </a:p>
          <a:p>
            <a:pPr lvl="1"/>
            <a:r>
              <a:rPr lang="en-US" dirty="0" smtClean="0"/>
              <a:t>what is it’s </a:t>
            </a:r>
            <a:r>
              <a:rPr lang="en-US" b="1" dirty="0" smtClean="0">
                <a:solidFill>
                  <a:srgbClr val="FF0000"/>
                </a:solidFill>
              </a:rPr>
              <a:t>operating system</a:t>
            </a:r>
            <a:r>
              <a:rPr lang="en-US" dirty="0" smtClean="0"/>
              <a:t>?</a:t>
            </a:r>
          </a:p>
          <a:p>
            <a:pPr lvl="1"/>
            <a:r>
              <a:rPr lang="en-US" dirty="0" smtClean="0"/>
              <a:t>NB: not talking of a host OS</a:t>
            </a:r>
          </a:p>
          <a:p>
            <a:pPr lvl="1"/>
            <a:endParaRPr lang="en-US" dirty="0"/>
          </a:p>
          <a:p>
            <a:endParaRPr lang="en-US" dirty="0"/>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71358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Classical</a:t>
            </a:r>
            <a:r>
              <a:rPr lang="en-US" dirty="0" smtClean="0">
                <a:solidFill>
                  <a:srgbClr val="008000"/>
                </a:solidFill>
              </a:rPr>
              <a:t> </a:t>
            </a:r>
            <a:r>
              <a:rPr lang="en-US" dirty="0" smtClean="0"/>
              <a:t>Operating Systems</a:t>
            </a:r>
            <a:endParaRPr lang="en-US" dirty="0"/>
          </a:p>
        </p:txBody>
      </p:sp>
      <p:sp>
        <p:nvSpPr>
          <p:cNvPr id="3" name="Content Placeholder 2"/>
          <p:cNvSpPr>
            <a:spLocks noGrp="1"/>
          </p:cNvSpPr>
          <p:nvPr>
            <p:ph idx="1"/>
          </p:nvPr>
        </p:nvSpPr>
        <p:spPr/>
        <p:txBody>
          <a:bodyPr/>
          <a:lstStyle/>
          <a:p>
            <a:r>
              <a:rPr lang="en-US" dirty="0" smtClean="0"/>
              <a:t>Data sharing</a:t>
            </a:r>
          </a:p>
          <a:p>
            <a:pPr lvl="1"/>
            <a:r>
              <a:rPr lang="en-US" dirty="0" smtClean="0"/>
              <a:t>IPC, files, pipes, …</a:t>
            </a:r>
          </a:p>
          <a:p>
            <a:pPr lvl="1"/>
            <a:endParaRPr lang="en-US" dirty="0"/>
          </a:p>
          <a:p>
            <a:r>
              <a:rPr lang="en-US" dirty="0" smtClean="0"/>
              <a:t>Programming Abstractions</a:t>
            </a:r>
          </a:p>
          <a:p>
            <a:pPr lvl="1"/>
            <a:r>
              <a:rPr lang="en-US" dirty="0" smtClean="0"/>
              <a:t>Libraries (</a:t>
            </a:r>
            <a:r>
              <a:rPr lang="en-US" dirty="0" err="1" smtClean="0"/>
              <a:t>libc</a:t>
            </a:r>
            <a:r>
              <a:rPr lang="en-US" dirty="0" smtClean="0"/>
              <a:t>), system calls, …</a:t>
            </a:r>
          </a:p>
          <a:p>
            <a:pPr lvl="1"/>
            <a:endParaRPr lang="en-US" dirty="0"/>
          </a:p>
          <a:p>
            <a:r>
              <a:rPr lang="en-US" dirty="0"/>
              <a:t>Multiplexing of resources</a:t>
            </a:r>
          </a:p>
          <a:p>
            <a:pPr lvl="1"/>
            <a:r>
              <a:rPr lang="en-US" dirty="0"/>
              <a:t>Time sharing, virtual memory, …</a:t>
            </a:r>
          </a:p>
          <a:p>
            <a:pPr lvl="1"/>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496898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Datacenter Operating System</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Data sharing</a:t>
            </a:r>
          </a:p>
          <a:p>
            <a:pPr lvl="1"/>
            <a:r>
              <a:rPr lang="en-US" dirty="0" smtClean="0"/>
              <a:t>Google File System, </a:t>
            </a:r>
            <a:r>
              <a:rPr lang="en-US" dirty="0" smtClean="0">
                <a:solidFill>
                  <a:schemeClr val="bg1">
                    <a:lumMod val="50000"/>
                  </a:schemeClr>
                </a:solidFill>
              </a:rPr>
              <a:t>key/value stores</a:t>
            </a:r>
          </a:p>
          <a:p>
            <a:pPr lvl="1"/>
            <a:endParaRPr lang="en-US" dirty="0"/>
          </a:p>
          <a:p>
            <a:r>
              <a:rPr lang="en-US" dirty="0" smtClean="0"/>
              <a:t>Programming Abstractions</a:t>
            </a:r>
          </a:p>
          <a:p>
            <a:pPr lvl="1"/>
            <a:r>
              <a:rPr lang="en-US" dirty="0" smtClean="0"/>
              <a:t>Google </a:t>
            </a:r>
            <a:r>
              <a:rPr lang="en-US" dirty="0" err="1" smtClean="0"/>
              <a:t>MapReduce</a:t>
            </a:r>
            <a:r>
              <a:rPr lang="en-US" dirty="0" smtClean="0"/>
              <a:t>, PIG, Hive, Spark</a:t>
            </a:r>
            <a:endParaRPr lang="en-US" dirty="0" smtClean="0">
              <a:solidFill>
                <a:srgbClr val="7F7F7F"/>
              </a:solidFill>
            </a:endParaRPr>
          </a:p>
          <a:p>
            <a:pPr lvl="1"/>
            <a:endParaRPr lang="en-US" dirty="0"/>
          </a:p>
          <a:p>
            <a:r>
              <a:rPr lang="en-US" dirty="0"/>
              <a:t>Multiplexing of resources</a:t>
            </a:r>
          </a:p>
          <a:p>
            <a:pPr lvl="1"/>
            <a:r>
              <a:rPr lang="en-US" dirty="0" err="1" smtClean="0"/>
              <a:t>Mesos</a:t>
            </a:r>
            <a:r>
              <a:rPr lang="en-US" dirty="0" smtClean="0">
                <a:solidFill>
                  <a:srgbClr val="7F7F7F"/>
                </a:solidFill>
              </a:rPr>
              <a:t>, YARN, </a:t>
            </a:r>
            <a:r>
              <a:rPr lang="en-US" dirty="0" err="1" smtClean="0">
                <a:solidFill>
                  <a:srgbClr val="7F7F7F"/>
                </a:solidFill>
              </a:rPr>
              <a:t>ZooKeeper</a:t>
            </a:r>
            <a:r>
              <a:rPr lang="en-US" dirty="0" smtClean="0">
                <a:solidFill>
                  <a:srgbClr val="7F7F7F"/>
                </a:solidFill>
              </a:rPr>
              <a:t>, </a:t>
            </a:r>
            <a:r>
              <a:rPr lang="en-US" dirty="0" err="1" smtClean="0">
                <a:solidFill>
                  <a:srgbClr val="7F7F7F"/>
                </a:solidFill>
              </a:rPr>
              <a:t>BookKeeper</a:t>
            </a:r>
            <a:r>
              <a:rPr lang="en-US" dirty="0" smtClean="0">
                <a:solidFill>
                  <a:srgbClr val="7F7F7F"/>
                </a:solidFill>
              </a:rPr>
              <a:t>…</a:t>
            </a:r>
            <a:endParaRPr lang="en-US" dirty="0">
              <a:solidFill>
                <a:srgbClr val="7F7F7F"/>
              </a:solidFill>
            </a:endParaRPr>
          </a:p>
          <a:p>
            <a:pPr lvl="1"/>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975302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Infrastructure</a:t>
            </a:r>
            <a:endParaRPr lang="en-US" dirty="0"/>
          </a:p>
        </p:txBody>
      </p:sp>
      <p:sp>
        <p:nvSpPr>
          <p:cNvPr id="3" name="Content Placeholder 2"/>
          <p:cNvSpPr>
            <a:spLocks noGrp="1"/>
          </p:cNvSpPr>
          <p:nvPr>
            <p:ph idx="1"/>
          </p:nvPr>
        </p:nvSpPr>
        <p:spPr>
          <a:xfrm>
            <a:off x="416234" y="1600200"/>
            <a:ext cx="8514402" cy="5131495"/>
          </a:xfrm>
        </p:spPr>
        <p:txBody>
          <a:bodyPr>
            <a:normAutofit fontScale="85000" lnSpcReduction="10000"/>
          </a:bodyPr>
          <a:lstStyle/>
          <a:p>
            <a:r>
              <a:rPr lang="en-US" dirty="0" smtClean="0"/>
              <a:t>Google File System (GFS), 2003</a:t>
            </a:r>
          </a:p>
          <a:p>
            <a:pPr lvl="1"/>
            <a:r>
              <a:rPr lang="en-US" dirty="0" smtClean="0">
                <a:latin typeface="Palatino Linotype" charset="0"/>
              </a:rPr>
              <a:t>Distributed File System for entire </a:t>
            </a:r>
            <a:br>
              <a:rPr lang="en-US" dirty="0" smtClean="0">
                <a:latin typeface="Palatino Linotype" charset="0"/>
              </a:rPr>
            </a:br>
            <a:r>
              <a:rPr lang="en-US" dirty="0" smtClean="0">
                <a:latin typeface="Palatino Linotype" charset="0"/>
              </a:rPr>
              <a:t>cluster</a:t>
            </a:r>
          </a:p>
          <a:p>
            <a:pPr lvl="1"/>
            <a:r>
              <a:rPr lang="en-US" dirty="0" smtClean="0">
                <a:latin typeface="Palatino Linotype" charset="0"/>
              </a:rPr>
              <a:t>Single namespace</a:t>
            </a:r>
            <a:endParaRPr lang="en-US" dirty="0">
              <a:latin typeface="Palatino Linotype" charset="0"/>
            </a:endParaRPr>
          </a:p>
          <a:p>
            <a:endParaRPr lang="en-US" dirty="0" smtClean="0"/>
          </a:p>
          <a:p>
            <a:r>
              <a:rPr lang="en-US" dirty="0" smtClean="0"/>
              <a:t>Google </a:t>
            </a:r>
            <a:r>
              <a:rPr lang="en-US" dirty="0" err="1" smtClean="0"/>
              <a:t>MapReduce</a:t>
            </a:r>
            <a:r>
              <a:rPr lang="en-US" dirty="0" smtClean="0"/>
              <a:t> (MR), 2004</a:t>
            </a:r>
          </a:p>
          <a:p>
            <a:pPr lvl="1"/>
            <a:r>
              <a:rPr lang="en-US" dirty="0" smtClean="0">
                <a:latin typeface="Palatino Linotype" charset="0"/>
              </a:rPr>
              <a:t>Runs queries/jobs on data</a:t>
            </a:r>
            <a:endParaRPr lang="en-US" dirty="0">
              <a:latin typeface="Palatino Linotype" charset="0"/>
            </a:endParaRPr>
          </a:p>
          <a:p>
            <a:pPr lvl="1"/>
            <a:r>
              <a:rPr lang="en-US" dirty="0">
                <a:latin typeface="Palatino Linotype" charset="0"/>
              </a:rPr>
              <a:t>Manages work distribution &amp; </a:t>
            </a:r>
            <a:r>
              <a:rPr lang="en-US" dirty="0" smtClean="0">
                <a:latin typeface="Palatino Linotype" charset="0"/>
              </a:rPr>
              <a:t>fault-</a:t>
            </a:r>
            <a:br>
              <a:rPr lang="en-US" dirty="0" smtClean="0">
                <a:latin typeface="Palatino Linotype" charset="0"/>
              </a:rPr>
            </a:br>
            <a:r>
              <a:rPr lang="en-US" dirty="0" smtClean="0">
                <a:latin typeface="Palatino Linotype" charset="0"/>
              </a:rPr>
              <a:t>tolerance</a:t>
            </a:r>
            <a:endParaRPr lang="en-US" dirty="0">
              <a:latin typeface="Palatino Linotype" charset="0"/>
            </a:endParaRPr>
          </a:p>
          <a:p>
            <a:pPr lvl="1"/>
            <a:r>
              <a:rPr lang="en-US" dirty="0" err="1">
                <a:latin typeface="Palatino Linotype" charset="0"/>
              </a:rPr>
              <a:t>Colocated</a:t>
            </a:r>
            <a:r>
              <a:rPr lang="en-US" dirty="0">
                <a:latin typeface="Palatino Linotype" charset="0"/>
              </a:rPr>
              <a:t> with file system</a:t>
            </a:r>
          </a:p>
          <a:p>
            <a:endParaRPr lang="en-US" dirty="0" smtClean="0"/>
          </a:p>
          <a:p>
            <a:r>
              <a:rPr lang="en-US" dirty="0" smtClean="0"/>
              <a:t>Open source versions </a:t>
            </a:r>
            <a:r>
              <a:rPr lang="en-US" dirty="0" err="1" smtClean="0"/>
              <a:t>Hadoop</a:t>
            </a:r>
            <a:r>
              <a:rPr lang="en-US" dirty="0" smtClean="0"/>
              <a:t> DFS and </a:t>
            </a:r>
            <a:r>
              <a:rPr lang="en-US" dirty="0" err="1" smtClean="0"/>
              <a:t>Hadoop</a:t>
            </a:r>
            <a:r>
              <a:rPr lang="en-US" dirty="0" smtClean="0"/>
              <a:t> MR </a:t>
            </a:r>
            <a:endParaRPr lang="en-US" dirty="0"/>
          </a:p>
        </p:txBody>
      </p:sp>
      <p:pic>
        <p:nvPicPr>
          <p:cNvPr id="4" name="Picture 3"/>
          <p:cNvPicPr>
            <a:picLocks noChangeAspect="1"/>
          </p:cNvPicPr>
          <p:nvPr/>
        </p:nvPicPr>
        <p:blipFill>
          <a:blip r:embed="rId2"/>
          <a:stretch>
            <a:fillRect/>
          </a:stretch>
        </p:blipFill>
        <p:spPr>
          <a:xfrm>
            <a:off x="6431688" y="1417638"/>
            <a:ext cx="3345574" cy="2028355"/>
          </a:xfrm>
          <a:prstGeom prst="rect">
            <a:avLst/>
          </a:prstGeom>
        </p:spPr>
      </p:pic>
      <p:pic>
        <p:nvPicPr>
          <p:cNvPr id="5" name="Picture 4"/>
          <p:cNvPicPr>
            <a:picLocks noChangeAspect="1"/>
          </p:cNvPicPr>
          <p:nvPr/>
        </p:nvPicPr>
        <p:blipFill>
          <a:blip r:embed="rId3"/>
          <a:stretch>
            <a:fillRect/>
          </a:stretch>
        </p:blipFill>
        <p:spPr>
          <a:xfrm>
            <a:off x="6431688" y="3440962"/>
            <a:ext cx="3325503" cy="226665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820001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Google File System (GFS)</a:t>
            </a:r>
            <a:br>
              <a:rPr lang="en-US" dirty="0" smtClean="0"/>
            </a:br>
            <a:r>
              <a:rPr lang="en-US" dirty="0" err="1" smtClean="0"/>
              <a:t>Hadoop</a:t>
            </a:r>
            <a:r>
              <a:rPr lang="en-US" dirty="0" smtClean="0"/>
              <a:t> Distributed File System (HDFS)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3201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rmAutofit/>
          </a:bodyPr>
          <a:lstStyle/>
          <a:p>
            <a:pPr eaLnBrk="1" hangingPunct="1"/>
            <a:r>
              <a:rPr lang="en-US" dirty="0" smtClean="0">
                <a:latin typeface="Palatino Linotype" charset="0"/>
              </a:rPr>
              <a:t>GFS/HDFS Architecture</a:t>
            </a:r>
            <a:endParaRPr lang="en-US" dirty="0">
              <a:latin typeface="Palatino Linotype" charset="0"/>
            </a:endParaRPr>
          </a:p>
        </p:txBody>
      </p:sp>
      <p:sp>
        <p:nvSpPr>
          <p:cNvPr id="30722" name="Content Placeholder 2"/>
          <p:cNvSpPr>
            <a:spLocks noGrp="1"/>
          </p:cNvSpPr>
          <p:nvPr>
            <p:ph idx="1"/>
          </p:nvPr>
        </p:nvSpPr>
        <p:spPr>
          <a:xfrm>
            <a:off x="457200" y="1600200"/>
            <a:ext cx="4724400" cy="4525963"/>
          </a:xfrm>
        </p:spPr>
        <p:txBody>
          <a:bodyPr>
            <a:normAutofit/>
          </a:bodyPr>
          <a:lstStyle/>
          <a:p>
            <a:pPr eaLnBrk="1" hangingPunct="1"/>
            <a:r>
              <a:rPr lang="en-US" sz="2600" dirty="0">
                <a:latin typeface="Palatino Linotype" charset="0"/>
              </a:rPr>
              <a:t>Files split into </a:t>
            </a:r>
            <a:r>
              <a:rPr lang="en-US" sz="2600" dirty="0" smtClean="0">
                <a:latin typeface="Palatino Linotype" charset="0"/>
              </a:rPr>
              <a:t>blocks</a:t>
            </a:r>
            <a:endParaRPr lang="en-US" sz="2600" dirty="0">
              <a:latin typeface="Palatino Linotype" charset="0"/>
            </a:endParaRPr>
          </a:p>
          <a:p>
            <a:pPr eaLnBrk="1" hangingPunct="1"/>
            <a:endParaRPr lang="en-US" sz="2600" dirty="0" smtClean="0">
              <a:latin typeface="Palatino Linotype" charset="0"/>
            </a:endParaRPr>
          </a:p>
          <a:p>
            <a:pPr eaLnBrk="1" hangingPunct="1"/>
            <a:r>
              <a:rPr lang="en-US" sz="2600" dirty="0" smtClean="0">
                <a:latin typeface="Palatino Linotype" charset="0"/>
              </a:rPr>
              <a:t>Blocks </a:t>
            </a:r>
            <a:r>
              <a:rPr lang="en-US" sz="2600" dirty="0">
                <a:latin typeface="Palatino Linotype" charset="0"/>
              </a:rPr>
              <a:t>replicated across several </a:t>
            </a:r>
            <a:r>
              <a:rPr lang="en-US" sz="2600" i="1" dirty="0" err="1" smtClean="0">
                <a:solidFill>
                  <a:srgbClr val="FF0000"/>
                </a:solidFill>
                <a:latin typeface="Palatino Linotype" charset="0"/>
              </a:rPr>
              <a:t>datanodes</a:t>
            </a:r>
            <a:endParaRPr lang="en-US" sz="2600" i="1" dirty="0">
              <a:solidFill>
                <a:srgbClr val="FF0000"/>
              </a:solidFill>
              <a:latin typeface="Palatino Linotype" charset="0"/>
            </a:endParaRPr>
          </a:p>
          <a:p>
            <a:pPr eaLnBrk="1" hangingPunct="1"/>
            <a:endParaRPr lang="en-US" sz="2600" dirty="0" smtClean="0">
              <a:latin typeface="Palatino Linotype" charset="0"/>
            </a:endParaRPr>
          </a:p>
          <a:p>
            <a:pPr eaLnBrk="1" hangingPunct="1"/>
            <a:r>
              <a:rPr lang="en-US" sz="2600" i="1" dirty="0" err="1" smtClean="0">
                <a:solidFill>
                  <a:srgbClr val="FF0000"/>
                </a:solidFill>
                <a:latin typeface="Palatino Linotype" charset="0"/>
              </a:rPr>
              <a:t>Namenode</a:t>
            </a:r>
            <a:r>
              <a:rPr lang="en-US" sz="2600" dirty="0" smtClean="0">
                <a:solidFill>
                  <a:srgbClr val="FF0000"/>
                </a:solidFill>
                <a:latin typeface="Palatino Linotype" charset="0"/>
              </a:rPr>
              <a:t> </a:t>
            </a:r>
            <a:r>
              <a:rPr lang="en-US" sz="2600" dirty="0">
                <a:latin typeface="Palatino Linotype" charset="0"/>
              </a:rPr>
              <a:t>stores metadata (file names, locations, </a:t>
            </a:r>
            <a:r>
              <a:rPr lang="en-US" sz="2600" dirty="0" err="1">
                <a:latin typeface="Palatino Linotype" charset="0"/>
              </a:rPr>
              <a:t>etc</a:t>
            </a:r>
            <a:r>
              <a:rPr lang="en-US" sz="2600" dirty="0">
                <a:latin typeface="Palatino Linotype" charset="0"/>
              </a:rPr>
              <a:t>)</a:t>
            </a:r>
          </a:p>
          <a:p>
            <a:pPr eaLnBrk="1" hangingPunct="1"/>
            <a:endParaRPr lang="en-US" sz="2600" dirty="0" smtClean="0">
              <a:latin typeface="Palatino Linotype" charset="0"/>
            </a:endParaRPr>
          </a:p>
        </p:txBody>
      </p:sp>
      <p:sp>
        <p:nvSpPr>
          <p:cNvPr id="170" name="Cloud Callout 169"/>
          <p:cNvSpPr>
            <a:spLocks noChangeArrowheads="1"/>
          </p:cNvSpPr>
          <p:nvPr/>
        </p:nvSpPr>
        <p:spPr bwMode="auto">
          <a:xfrm rot="5582684">
            <a:off x="7300119" y="2169319"/>
            <a:ext cx="1455737" cy="898525"/>
          </a:xfrm>
          <a:prstGeom prst="cloudCallout">
            <a:avLst>
              <a:gd name="adj1" fmla="val -15972"/>
              <a:gd name="adj2" fmla="val 95903"/>
            </a:avLst>
          </a:prstGeom>
          <a:solidFill>
            <a:srgbClr val="FFFFFF"/>
          </a:solidFill>
          <a:ln w="9525">
            <a:solidFill>
              <a:srgbClr val="484848"/>
            </a:solidFill>
            <a:round/>
            <a:headEnd/>
            <a:tailEnd/>
          </a:ln>
          <a:effectLst>
            <a:outerShdw blurRad="63500" dist="20320" dir="20099927" rotWithShape="0">
              <a:srgbClr val="000000">
                <a:alpha val="37999"/>
              </a:srgbClr>
            </a:outerShdw>
          </a:effectLst>
        </p:spPr>
        <p:txBody>
          <a:bodyPr/>
          <a:lstStyle/>
          <a:p>
            <a:pPr>
              <a:defRPr/>
            </a:pPr>
            <a:endParaRPr lang="en-US" sz="1600">
              <a:cs typeface="Arial" charset="0"/>
            </a:endParaRPr>
          </a:p>
        </p:txBody>
      </p:sp>
      <p:pic>
        <p:nvPicPr>
          <p:cNvPr id="30724" name="Picture 91" descr="j0431637.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16650" y="2274888"/>
            <a:ext cx="1047750" cy="10112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30725" name="Group 10"/>
          <p:cNvGrpSpPr>
            <a:grpSpLocks/>
          </p:cNvGrpSpPr>
          <p:nvPr/>
        </p:nvGrpSpPr>
        <p:grpSpPr bwMode="auto">
          <a:xfrm>
            <a:off x="7578725" y="4214813"/>
            <a:ext cx="798513" cy="746125"/>
            <a:chOff x="7391400" y="3581400"/>
            <a:chExt cx="1258782" cy="1158425"/>
          </a:xfrm>
        </p:grpSpPr>
        <p:pic>
          <p:nvPicPr>
            <p:cNvPr id="30758" name="Picture 93" descr="j0431637.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91400" y="3581400"/>
              <a:ext cx="1258782" cy="1158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4" name="Can 173"/>
            <p:cNvSpPr>
              <a:spLocks noChangeArrowheads="1"/>
            </p:cNvSpPr>
            <p:nvPr/>
          </p:nvSpPr>
          <p:spPr bwMode="auto">
            <a:xfrm>
              <a:off x="8064586" y="4278919"/>
              <a:ext cx="430438" cy="414075"/>
            </a:xfrm>
            <a:prstGeom prst="can">
              <a:avLst>
                <a:gd name="adj" fmla="val 25000"/>
              </a:avLst>
            </a:prstGeom>
            <a:gradFill rotWithShape="1">
              <a:gsLst>
                <a:gs pos="0">
                  <a:srgbClr val="00C800"/>
                </a:gs>
                <a:gs pos="100000">
                  <a:srgbClr val="94FF94"/>
                </a:gs>
              </a:gsLst>
              <a:lin ang="16200000"/>
            </a:gradFill>
            <a:ln w="9525">
              <a:solidFill>
                <a:srgbClr val="00AE00"/>
              </a:solidFill>
              <a:round/>
              <a:headEnd/>
              <a:tailEnd/>
            </a:ln>
            <a:effectLst>
              <a:outerShdw blurRad="63500" dist="23000" dir="5400000" rotWithShape="0">
                <a:srgbClr val="000000">
                  <a:alpha val="34999"/>
                </a:srgbClr>
              </a:outerShdw>
            </a:effectLst>
          </p:spPr>
          <p:txBody>
            <a:bodyPr anchor="ctr"/>
            <a:lstStyle/>
            <a:p>
              <a:pPr algn="ctr" eaLnBrk="0" fontAlgn="auto" hangingPunct="0">
                <a:spcBef>
                  <a:spcPct val="50000"/>
                </a:spcBef>
                <a:spcAft>
                  <a:spcPts val="0"/>
                </a:spcAft>
                <a:defRPr/>
              </a:pPr>
              <a:endParaRPr lang="en-US" kern="0">
                <a:solidFill>
                  <a:srgbClr val="FFFFFF"/>
                </a:solidFill>
                <a:latin typeface="Comic Sans MS"/>
                <a:ea typeface="ＭＳ Ｐゴシック" pitchFamily="-105" charset="-128"/>
                <a:cs typeface="ＭＳ Ｐゴシック" pitchFamily="-105" charset="-128"/>
              </a:endParaRPr>
            </a:p>
          </p:txBody>
        </p:sp>
      </p:grpSp>
      <p:grpSp>
        <p:nvGrpSpPr>
          <p:cNvPr id="30726" name="Group 16"/>
          <p:cNvGrpSpPr>
            <a:grpSpLocks/>
          </p:cNvGrpSpPr>
          <p:nvPr/>
        </p:nvGrpSpPr>
        <p:grpSpPr bwMode="auto">
          <a:xfrm>
            <a:off x="6780213" y="4200525"/>
            <a:ext cx="798512" cy="746125"/>
            <a:chOff x="7391400" y="3581400"/>
            <a:chExt cx="1258782" cy="1158425"/>
          </a:xfrm>
        </p:grpSpPr>
        <p:pic>
          <p:nvPicPr>
            <p:cNvPr id="30756" name="Picture 93" descr="j0431637.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91400" y="3581400"/>
              <a:ext cx="1258782" cy="1158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7" name="Can 176"/>
            <p:cNvSpPr>
              <a:spLocks noChangeArrowheads="1"/>
            </p:cNvSpPr>
            <p:nvPr/>
          </p:nvSpPr>
          <p:spPr bwMode="auto">
            <a:xfrm>
              <a:off x="8064585" y="4278921"/>
              <a:ext cx="430439" cy="414075"/>
            </a:xfrm>
            <a:prstGeom prst="can">
              <a:avLst>
                <a:gd name="adj" fmla="val 25000"/>
              </a:avLst>
            </a:prstGeom>
            <a:gradFill rotWithShape="1">
              <a:gsLst>
                <a:gs pos="0">
                  <a:srgbClr val="00C800"/>
                </a:gs>
                <a:gs pos="100000">
                  <a:srgbClr val="94FF94"/>
                </a:gs>
              </a:gsLst>
              <a:lin ang="16200000"/>
            </a:gradFill>
            <a:ln w="9525">
              <a:solidFill>
                <a:srgbClr val="00AE00"/>
              </a:solidFill>
              <a:round/>
              <a:headEnd/>
              <a:tailEnd/>
            </a:ln>
            <a:effectLst>
              <a:outerShdw blurRad="63500" dist="23000" dir="5400000" rotWithShape="0">
                <a:srgbClr val="000000">
                  <a:alpha val="34999"/>
                </a:srgbClr>
              </a:outerShdw>
            </a:effectLst>
          </p:spPr>
          <p:txBody>
            <a:bodyPr anchor="ctr"/>
            <a:lstStyle/>
            <a:p>
              <a:pPr algn="ctr" eaLnBrk="0" fontAlgn="auto" hangingPunct="0">
                <a:spcBef>
                  <a:spcPct val="50000"/>
                </a:spcBef>
                <a:spcAft>
                  <a:spcPts val="0"/>
                </a:spcAft>
                <a:defRPr/>
              </a:pPr>
              <a:endParaRPr lang="en-US" kern="0">
                <a:solidFill>
                  <a:srgbClr val="FFFFFF"/>
                </a:solidFill>
                <a:latin typeface="Comic Sans MS"/>
                <a:ea typeface="ＭＳ Ｐゴシック" pitchFamily="-105" charset="-128"/>
                <a:cs typeface="ＭＳ Ｐゴシック" pitchFamily="-105" charset="-128"/>
              </a:endParaRPr>
            </a:p>
          </p:txBody>
        </p:sp>
      </p:grpSp>
      <p:grpSp>
        <p:nvGrpSpPr>
          <p:cNvPr id="30727" name="Group 19"/>
          <p:cNvGrpSpPr>
            <a:grpSpLocks/>
          </p:cNvGrpSpPr>
          <p:nvPr/>
        </p:nvGrpSpPr>
        <p:grpSpPr bwMode="auto">
          <a:xfrm>
            <a:off x="5980113" y="4206875"/>
            <a:ext cx="800100" cy="747713"/>
            <a:chOff x="7391400" y="3581400"/>
            <a:chExt cx="1258782" cy="1158425"/>
          </a:xfrm>
        </p:grpSpPr>
        <p:pic>
          <p:nvPicPr>
            <p:cNvPr id="30754" name="Picture 93" descr="j0431637.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91400" y="3581400"/>
              <a:ext cx="1258782" cy="1158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0" name="Can 179"/>
            <p:cNvSpPr>
              <a:spLocks noChangeArrowheads="1"/>
            </p:cNvSpPr>
            <p:nvPr/>
          </p:nvSpPr>
          <p:spPr bwMode="auto">
            <a:xfrm>
              <a:off x="8065747" y="4279898"/>
              <a:ext cx="429584" cy="413196"/>
            </a:xfrm>
            <a:prstGeom prst="can">
              <a:avLst>
                <a:gd name="adj" fmla="val 25000"/>
              </a:avLst>
            </a:prstGeom>
            <a:gradFill rotWithShape="1">
              <a:gsLst>
                <a:gs pos="0">
                  <a:srgbClr val="00C800"/>
                </a:gs>
                <a:gs pos="100000">
                  <a:srgbClr val="94FF94"/>
                </a:gs>
              </a:gsLst>
              <a:lin ang="16200000"/>
            </a:gradFill>
            <a:ln w="9525">
              <a:solidFill>
                <a:srgbClr val="00AE00"/>
              </a:solidFill>
              <a:round/>
              <a:headEnd/>
              <a:tailEnd/>
            </a:ln>
            <a:effectLst>
              <a:outerShdw blurRad="63500" dist="23000" dir="5400000" rotWithShape="0">
                <a:srgbClr val="000000">
                  <a:alpha val="34999"/>
                </a:srgbClr>
              </a:outerShdw>
            </a:effectLst>
          </p:spPr>
          <p:txBody>
            <a:bodyPr anchor="ctr"/>
            <a:lstStyle/>
            <a:p>
              <a:pPr algn="ctr" eaLnBrk="0" fontAlgn="auto" hangingPunct="0">
                <a:spcBef>
                  <a:spcPct val="50000"/>
                </a:spcBef>
                <a:spcAft>
                  <a:spcPts val="0"/>
                </a:spcAft>
                <a:defRPr/>
              </a:pPr>
              <a:endParaRPr lang="en-US" kern="0">
                <a:solidFill>
                  <a:srgbClr val="FFFFFF"/>
                </a:solidFill>
                <a:latin typeface="Comic Sans MS"/>
                <a:ea typeface="ＭＳ Ｐゴシック" pitchFamily="-105" charset="-128"/>
                <a:cs typeface="ＭＳ Ｐゴシック" pitchFamily="-105" charset="-128"/>
              </a:endParaRPr>
            </a:p>
          </p:txBody>
        </p:sp>
      </p:grpSp>
      <p:grpSp>
        <p:nvGrpSpPr>
          <p:cNvPr id="30728" name="Group 22"/>
          <p:cNvGrpSpPr>
            <a:grpSpLocks/>
          </p:cNvGrpSpPr>
          <p:nvPr/>
        </p:nvGrpSpPr>
        <p:grpSpPr bwMode="auto">
          <a:xfrm>
            <a:off x="5181600" y="4200525"/>
            <a:ext cx="798513" cy="746125"/>
            <a:chOff x="7391400" y="3581400"/>
            <a:chExt cx="1258782" cy="1158425"/>
          </a:xfrm>
        </p:grpSpPr>
        <p:pic>
          <p:nvPicPr>
            <p:cNvPr id="30752" name="Picture 93" descr="j0431637.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91400" y="3581400"/>
              <a:ext cx="1258782" cy="1158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3" name="Can 182"/>
            <p:cNvSpPr>
              <a:spLocks noChangeArrowheads="1"/>
            </p:cNvSpPr>
            <p:nvPr/>
          </p:nvSpPr>
          <p:spPr bwMode="auto">
            <a:xfrm>
              <a:off x="8064586" y="4278921"/>
              <a:ext cx="430438" cy="414075"/>
            </a:xfrm>
            <a:prstGeom prst="can">
              <a:avLst>
                <a:gd name="adj" fmla="val 25000"/>
              </a:avLst>
            </a:prstGeom>
            <a:gradFill rotWithShape="1">
              <a:gsLst>
                <a:gs pos="0">
                  <a:srgbClr val="00C800"/>
                </a:gs>
                <a:gs pos="100000">
                  <a:srgbClr val="94FF94"/>
                </a:gs>
              </a:gsLst>
              <a:lin ang="16200000"/>
            </a:gradFill>
            <a:ln w="9525">
              <a:solidFill>
                <a:srgbClr val="00AE00"/>
              </a:solidFill>
              <a:round/>
              <a:headEnd/>
              <a:tailEnd/>
            </a:ln>
            <a:effectLst>
              <a:outerShdw blurRad="63500" dist="23000" dir="5400000" rotWithShape="0">
                <a:srgbClr val="000000">
                  <a:alpha val="34999"/>
                </a:srgbClr>
              </a:outerShdw>
            </a:effectLst>
          </p:spPr>
          <p:txBody>
            <a:bodyPr anchor="ctr"/>
            <a:lstStyle/>
            <a:p>
              <a:pPr algn="ctr" eaLnBrk="0" fontAlgn="auto" hangingPunct="0">
                <a:spcBef>
                  <a:spcPct val="50000"/>
                </a:spcBef>
                <a:spcAft>
                  <a:spcPts val="0"/>
                </a:spcAft>
                <a:defRPr/>
              </a:pPr>
              <a:endParaRPr lang="en-US" kern="0">
                <a:solidFill>
                  <a:srgbClr val="FFFFFF"/>
                </a:solidFill>
                <a:latin typeface="Comic Sans MS"/>
                <a:ea typeface="ＭＳ Ｐゴシック" pitchFamily="-105" charset="-128"/>
                <a:cs typeface="ＭＳ Ｐゴシック" pitchFamily="-105" charset="-128"/>
              </a:endParaRPr>
            </a:p>
          </p:txBody>
        </p:sp>
      </p:grpSp>
      <p:sp>
        <p:nvSpPr>
          <p:cNvPr id="184" name="TextBox 25"/>
          <p:cNvSpPr txBox="1">
            <a:spLocks noChangeArrowheads="1"/>
          </p:cNvSpPr>
          <p:nvPr/>
        </p:nvSpPr>
        <p:spPr bwMode="auto">
          <a:xfrm>
            <a:off x="5943600" y="1752600"/>
            <a:ext cx="1474788" cy="400050"/>
          </a:xfrm>
          <a:prstGeom prst="rect">
            <a:avLst/>
          </a:prstGeom>
          <a:noFill/>
          <a:ln w="9525">
            <a:noFill/>
            <a:miter lim="800000"/>
            <a:headEnd/>
            <a:tailEnd/>
          </a:ln>
        </p:spPr>
        <p:txBody>
          <a:bodyPr>
            <a:spAutoFit/>
          </a:bodyPr>
          <a:lstStyle/>
          <a:p>
            <a:pPr algn="ctr" eaLnBrk="0" fontAlgn="auto" hangingPunct="0">
              <a:spcBef>
                <a:spcPct val="50000"/>
              </a:spcBef>
              <a:spcAft>
                <a:spcPts val="0"/>
              </a:spcAft>
              <a:defRPr/>
            </a:pPr>
            <a:r>
              <a:rPr lang="en-US" sz="2000" kern="0" dirty="0" err="1">
                <a:solidFill>
                  <a:sysClr val="windowText" lastClr="000000"/>
                </a:solidFill>
                <a:latin typeface="Palatino Linotype"/>
                <a:ea typeface="+mn-ea"/>
                <a:cs typeface="Palatino Linotype"/>
              </a:rPr>
              <a:t>Namenode</a:t>
            </a:r>
            <a:endParaRPr lang="en-US" sz="2000" kern="0" dirty="0">
              <a:solidFill>
                <a:sysClr val="windowText" lastClr="000000"/>
              </a:solidFill>
              <a:latin typeface="Palatino Linotype"/>
              <a:ea typeface="+mn-ea"/>
              <a:cs typeface="Palatino Linotype"/>
            </a:endParaRPr>
          </a:p>
        </p:txBody>
      </p:sp>
      <p:sp>
        <p:nvSpPr>
          <p:cNvPr id="185" name="TextBox 26"/>
          <p:cNvSpPr txBox="1">
            <a:spLocks noChangeArrowheads="1"/>
          </p:cNvSpPr>
          <p:nvPr/>
        </p:nvSpPr>
        <p:spPr bwMode="auto">
          <a:xfrm>
            <a:off x="6024563" y="3790016"/>
            <a:ext cx="1524000" cy="400050"/>
          </a:xfrm>
          <a:prstGeom prst="rect">
            <a:avLst/>
          </a:prstGeom>
          <a:noFill/>
          <a:ln w="9525">
            <a:noFill/>
            <a:miter lim="800000"/>
            <a:headEnd/>
            <a:tailEnd/>
          </a:ln>
        </p:spPr>
        <p:txBody>
          <a:bodyPr>
            <a:spAutoFit/>
          </a:bodyPr>
          <a:lstStyle/>
          <a:p>
            <a:pPr algn="ctr" eaLnBrk="0" fontAlgn="auto" hangingPunct="0">
              <a:spcBef>
                <a:spcPct val="50000"/>
              </a:spcBef>
              <a:spcAft>
                <a:spcPts val="0"/>
              </a:spcAft>
              <a:defRPr/>
            </a:pPr>
            <a:r>
              <a:rPr lang="en-US" sz="2000" kern="0" dirty="0" err="1">
                <a:solidFill>
                  <a:sysClr val="windowText" lastClr="000000"/>
                </a:solidFill>
                <a:latin typeface="Palatino Linotype"/>
                <a:ea typeface="+mn-ea"/>
                <a:cs typeface="Palatino Linotype"/>
              </a:rPr>
              <a:t>Datanodes</a:t>
            </a:r>
            <a:endParaRPr lang="en-US" sz="2000" kern="0" dirty="0">
              <a:solidFill>
                <a:sysClr val="windowText" lastClr="000000"/>
              </a:solidFill>
              <a:latin typeface="Palatino Linotype"/>
              <a:ea typeface="+mn-ea"/>
              <a:cs typeface="Palatino Linotype"/>
            </a:endParaRPr>
          </a:p>
        </p:txBody>
      </p:sp>
      <p:cxnSp>
        <p:nvCxnSpPr>
          <p:cNvPr id="30731" name="Straight Connector 185"/>
          <p:cNvCxnSpPr>
            <a:cxnSpLocks noChangeShapeType="1"/>
          </p:cNvCxnSpPr>
          <p:nvPr/>
        </p:nvCxnSpPr>
        <p:spPr bwMode="auto">
          <a:xfrm rot="5400000">
            <a:off x="5683250" y="3419475"/>
            <a:ext cx="754063" cy="639763"/>
          </a:xfrm>
          <a:prstGeom prst="line">
            <a:avLst/>
          </a:prstGeom>
          <a:noFill/>
          <a:ln w="19050">
            <a:solidFill>
              <a:srgbClr val="919191"/>
            </a:solidFill>
            <a:prstDash val="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30732" name="Straight Connector 186"/>
          <p:cNvCxnSpPr>
            <a:cxnSpLocks noChangeShapeType="1"/>
          </p:cNvCxnSpPr>
          <p:nvPr/>
        </p:nvCxnSpPr>
        <p:spPr bwMode="auto">
          <a:xfrm rot="5400000">
            <a:off x="6083300" y="3659188"/>
            <a:ext cx="754063" cy="160337"/>
          </a:xfrm>
          <a:prstGeom prst="line">
            <a:avLst/>
          </a:prstGeom>
          <a:noFill/>
          <a:ln w="19050">
            <a:solidFill>
              <a:srgbClr val="919191"/>
            </a:solidFill>
            <a:prstDash val="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30733" name="Straight Connector 187"/>
          <p:cNvCxnSpPr>
            <a:cxnSpLocks noChangeShapeType="1"/>
          </p:cNvCxnSpPr>
          <p:nvPr/>
        </p:nvCxnSpPr>
        <p:spPr bwMode="auto">
          <a:xfrm rot="16200000" flipH="1">
            <a:off x="6482556" y="3659982"/>
            <a:ext cx="754063" cy="158750"/>
          </a:xfrm>
          <a:prstGeom prst="line">
            <a:avLst/>
          </a:prstGeom>
          <a:noFill/>
          <a:ln w="19050">
            <a:solidFill>
              <a:srgbClr val="919191"/>
            </a:solidFill>
            <a:prstDash val="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30734" name="Straight Connector 188"/>
          <p:cNvCxnSpPr>
            <a:cxnSpLocks noChangeShapeType="1"/>
          </p:cNvCxnSpPr>
          <p:nvPr/>
        </p:nvCxnSpPr>
        <p:spPr bwMode="auto">
          <a:xfrm>
            <a:off x="6938963" y="3279775"/>
            <a:ext cx="879475" cy="836613"/>
          </a:xfrm>
          <a:prstGeom prst="line">
            <a:avLst/>
          </a:prstGeom>
          <a:noFill/>
          <a:ln w="19050">
            <a:solidFill>
              <a:srgbClr val="919191"/>
            </a:solidFill>
            <a:prstDash val="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nvGrpSpPr>
          <p:cNvPr id="3" name="Group 2"/>
          <p:cNvGrpSpPr/>
          <p:nvPr/>
        </p:nvGrpSpPr>
        <p:grpSpPr>
          <a:xfrm>
            <a:off x="5421313" y="5064125"/>
            <a:ext cx="2716212" cy="679450"/>
            <a:chOff x="5421313" y="5064125"/>
            <a:chExt cx="2716212" cy="679450"/>
          </a:xfrm>
        </p:grpSpPr>
        <p:sp>
          <p:nvSpPr>
            <p:cNvPr id="194" name="Rounded Rectangle 193"/>
            <p:cNvSpPr>
              <a:spLocks noChangeArrowheads="1"/>
            </p:cNvSpPr>
            <p:nvPr/>
          </p:nvSpPr>
          <p:spPr bwMode="auto">
            <a:xfrm>
              <a:off x="5421313" y="5064125"/>
              <a:ext cx="319087" cy="203200"/>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1</a:t>
              </a:r>
            </a:p>
          </p:txBody>
        </p:sp>
        <p:sp>
          <p:nvSpPr>
            <p:cNvPr id="195" name="Rounded Rectangle 194"/>
            <p:cNvSpPr>
              <a:spLocks noChangeArrowheads="1"/>
            </p:cNvSpPr>
            <p:nvPr/>
          </p:nvSpPr>
          <p:spPr bwMode="auto">
            <a:xfrm>
              <a:off x="5421313" y="5300663"/>
              <a:ext cx="319087" cy="204787"/>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2</a:t>
              </a:r>
            </a:p>
          </p:txBody>
        </p:sp>
        <p:sp>
          <p:nvSpPr>
            <p:cNvPr id="196" name="Rounded Rectangle 195"/>
            <p:cNvSpPr>
              <a:spLocks noChangeArrowheads="1"/>
            </p:cNvSpPr>
            <p:nvPr/>
          </p:nvSpPr>
          <p:spPr bwMode="auto">
            <a:xfrm>
              <a:off x="5421313" y="5540375"/>
              <a:ext cx="319087" cy="203200"/>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4</a:t>
              </a:r>
            </a:p>
          </p:txBody>
        </p:sp>
        <p:sp>
          <p:nvSpPr>
            <p:cNvPr id="197" name="Rounded Rectangle 196"/>
            <p:cNvSpPr>
              <a:spLocks noChangeArrowheads="1"/>
            </p:cNvSpPr>
            <p:nvPr/>
          </p:nvSpPr>
          <p:spPr bwMode="auto">
            <a:xfrm>
              <a:off x="6219825" y="5064125"/>
              <a:ext cx="320675" cy="203200"/>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2</a:t>
              </a:r>
            </a:p>
          </p:txBody>
        </p:sp>
        <p:sp>
          <p:nvSpPr>
            <p:cNvPr id="198" name="Rounded Rectangle 197"/>
            <p:cNvSpPr>
              <a:spLocks noChangeArrowheads="1"/>
            </p:cNvSpPr>
            <p:nvPr/>
          </p:nvSpPr>
          <p:spPr bwMode="auto">
            <a:xfrm>
              <a:off x="6219825" y="5300663"/>
              <a:ext cx="320675" cy="204787"/>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1</a:t>
              </a:r>
            </a:p>
          </p:txBody>
        </p:sp>
        <p:sp>
          <p:nvSpPr>
            <p:cNvPr id="199" name="Rounded Rectangle 198"/>
            <p:cNvSpPr>
              <a:spLocks noChangeArrowheads="1"/>
            </p:cNvSpPr>
            <p:nvPr/>
          </p:nvSpPr>
          <p:spPr bwMode="auto">
            <a:xfrm>
              <a:off x="6219825" y="5540375"/>
              <a:ext cx="320675" cy="203200"/>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3</a:t>
              </a:r>
            </a:p>
          </p:txBody>
        </p:sp>
        <p:sp>
          <p:nvSpPr>
            <p:cNvPr id="200" name="Rounded Rectangle 199"/>
            <p:cNvSpPr>
              <a:spLocks noChangeArrowheads="1"/>
            </p:cNvSpPr>
            <p:nvPr/>
          </p:nvSpPr>
          <p:spPr bwMode="auto">
            <a:xfrm>
              <a:off x="7019925" y="5064125"/>
              <a:ext cx="319088" cy="203200"/>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1</a:t>
              </a:r>
            </a:p>
          </p:txBody>
        </p:sp>
        <p:sp>
          <p:nvSpPr>
            <p:cNvPr id="201" name="Rounded Rectangle 200"/>
            <p:cNvSpPr>
              <a:spLocks noChangeArrowheads="1"/>
            </p:cNvSpPr>
            <p:nvPr/>
          </p:nvSpPr>
          <p:spPr bwMode="auto">
            <a:xfrm>
              <a:off x="7019925" y="5300663"/>
              <a:ext cx="319088" cy="204787"/>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4</a:t>
              </a:r>
            </a:p>
          </p:txBody>
        </p:sp>
        <p:sp>
          <p:nvSpPr>
            <p:cNvPr id="202" name="Rounded Rectangle 201"/>
            <p:cNvSpPr>
              <a:spLocks noChangeArrowheads="1"/>
            </p:cNvSpPr>
            <p:nvPr/>
          </p:nvSpPr>
          <p:spPr bwMode="auto">
            <a:xfrm>
              <a:off x="7019925" y="5540375"/>
              <a:ext cx="319088" cy="203200"/>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3</a:t>
              </a:r>
            </a:p>
          </p:txBody>
        </p:sp>
        <p:sp>
          <p:nvSpPr>
            <p:cNvPr id="203" name="Rounded Rectangle 202"/>
            <p:cNvSpPr>
              <a:spLocks noChangeArrowheads="1"/>
            </p:cNvSpPr>
            <p:nvPr/>
          </p:nvSpPr>
          <p:spPr bwMode="auto">
            <a:xfrm>
              <a:off x="7818438" y="5064125"/>
              <a:ext cx="319087" cy="203200"/>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3</a:t>
              </a:r>
            </a:p>
          </p:txBody>
        </p:sp>
        <p:sp>
          <p:nvSpPr>
            <p:cNvPr id="204" name="Rounded Rectangle 203"/>
            <p:cNvSpPr>
              <a:spLocks noChangeArrowheads="1"/>
            </p:cNvSpPr>
            <p:nvPr/>
          </p:nvSpPr>
          <p:spPr bwMode="auto">
            <a:xfrm>
              <a:off x="7818438" y="5300663"/>
              <a:ext cx="319087" cy="204787"/>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2</a:t>
              </a:r>
            </a:p>
          </p:txBody>
        </p:sp>
        <p:sp>
          <p:nvSpPr>
            <p:cNvPr id="205" name="Rounded Rectangle 204"/>
            <p:cNvSpPr>
              <a:spLocks noChangeArrowheads="1"/>
            </p:cNvSpPr>
            <p:nvPr/>
          </p:nvSpPr>
          <p:spPr bwMode="auto">
            <a:xfrm>
              <a:off x="7818438" y="5540375"/>
              <a:ext cx="319087" cy="203200"/>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4</a:t>
              </a:r>
            </a:p>
          </p:txBody>
        </p:sp>
      </p:grpSp>
      <p:grpSp>
        <p:nvGrpSpPr>
          <p:cNvPr id="2" name="Group 1"/>
          <p:cNvGrpSpPr/>
          <p:nvPr/>
        </p:nvGrpSpPr>
        <p:grpSpPr>
          <a:xfrm>
            <a:off x="7712075" y="1979613"/>
            <a:ext cx="692150" cy="1192212"/>
            <a:chOff x="7712075" y="1979613"/>
            <a:chExt cx="692150" cy="1192212"/>
          </a:xfrm>
        </p:grpSpPr>
        <p:sp>
          <p:nvSpPr>
            <p:cNvPr id="190" name="Rounded Rectangle 189"/>
            <p:cNvSpPr>
              <a:spLocks noChangeArrowheads="1"/>
            </p:cNvSpPr>
            <p:nvPr/>
          </p:nvSpPr>
          <p:spPr bwMode="auto">
            <a:xfrm>
              <a:off x="7907338" y="2290763"/>
              <a:ext cx="320675" cy="203200"/>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1</a:t>
              </a:r>
            </a:p>
          </p:txBody>
        </p:sp>
        <p:sp>
          <p:nvSpPr>
            <p:cNvPr id="191" name="Rounded Rectangle 190"/>
            <p:cNvSpPr>
              <a:spLocks noChangeArrowheads="1"/>
            </p:cNvSpPr>
            <p:nvPr/>
          </p:nvSpPr>
          <p:spPr bwMode="auto">
            <a:xfrm>
              <a:off x="7907338" y="2514600"/>
              <a:ext cx="320675" cy="204788"/>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2</a:t>
              </a:r>
            </a:p>
          </p:txBody>
        </p:sp>
        <p:sp>
          <p:nvSpPr>
            <p:cNvPr id="192" name="Rounded Rectangle 191"/>
            <p:cNvSpPr>
              <a:spLocks noChangeArrowheads="1"/>
            </p:cNvSpPr>
            <p:nvPr/>
          </p:nvSpPr>
          <p:spPr bwMode="auto">
            <a:xfrm>
              <a:off x="7907338" y="2741613"/>
              <a:ext cx="320675" cy="204787"/>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3</a:t>
              </a:r>
            </a:p>
          </p:txBody>
        </p:sp>
        <p:sp>
          <p:nvSpPr>
            <p:cNvPr id="193" name="Rounded Rectangle 192"/>
            <p:cNvSpPr>
              <a:spLocks noChangeArrowheads="1"/>
            </p:cNvSpPr>
            <p:nvPr/>
          </p:nvSpPr>
          <p:spPr bwMode="auto">
            <a:xfrm>
              <a:off x="7907338" y="2967038"/>
              <a:ext cx="320675" cy="204787"/>
            </a:xfrm>
            <a:prstGeom prst="roundRect">
              <a:avLst>
                <a:gd name="adj" fmla="val 16667"/>
              </a:avLst>
            </a:prstGeom>
            <a:gradFill rotWithShape="1">
              <a:gsLst>
                <a:gs pos="0">
                  <a:srgbClr val="9CFB9C"/>
                </a:gs>
                <a:gs pos="35001">
                  <a:srgbClr val="BAFBBA"/>
                </a:gs>
                <a:gs pos="100000">
                  <a:srgbClr val="E4FFE4"/>
                </a:gs>
              </a:gsLst>
              <a:lin ang="16200000" scaled="1"/>
            </a:gradFill>
            <a:ln w="9525">
              <a:solidFill>
                <a:srgbClr val="00AE00"/>
              </a:solidFill>
              <a:round/>
              <a:headEnd/>
              <a:tailEnd/>
            </a:ln>
            <a:effectLst>
              <a:outerShdw blurRad="63500" dist="20000" dir="5400000" rotWithShape="0">
                <a:srgbClr val="000000">
                  <a:alpha val="37999"/>
                </a:srgbClr>
              </a:outerShdw>
            </a:effectLst>
          </p:spPr>
          <p:txBody>
            <a:bodyPr anchor="ctr"/>
            <a:lstStyle/>
            <a:p>
              <a:pPr algn="ctr" eaLnBrk="0" fontAlgn="auto" hangingPunct="0">
                <a:spcBef>
                  <a:spcPct val="50000"/>
                </a:spcBef>
                <a:spcAft>
                  <a:spcPts val="0"/>
                </a:spcAft>
                <a:defRPr/>
              </a:pPr>
              <a:r>
                <a:rPr lang="en-US" sz="1600" kern="0" dirty="0">
                  <a:solidFill>
                    <a:srgbClr val="000000"/>
                  </a:solidFill>
                  <a:latin typeface="Palatino Linotype"/>
                  <a:ea typeface="ＭＳ Ｐゴシック" pitchFamily="-105" charset="-128"/>
                  <a:cs typeface="Palatino Linotype"/>
                </a:rPr>
                <a:t>4</a:t>
              </a:r>
            </a:p>
          </p:txBody>
        </p:sp>
        <p:sp>
          <p:nvSpPr>
            <p:cNvPr id="206" name="TextBox 78"/>
            <p:cNvSpPr txBox="1">
              <a:spLocks noChangeArrowheads="1"/>
            </p:cNvSpPr>
            <p:nvPr/>
          </p:nvSpPr>
          <p:spPr bwMode="auto">
            <a:xfrm>
              <a:off x="7712075" y="1979613"/>
              <a:ext cx="692150" cy="339725"/>
            </a:xfrm>
            <a:prstGeom prst="rect">
              <a:avLst/>
            </a:prstGeom>
            <a:noFill/>
            <a:ln w="9525">
              <a:noFill/>
              <a:miter lim="800000"/>
              <a:headEnd/>
              <a:tailEnd/>
            </a:ln>
          </p:spPr>
          <p:txBody>
            <a:bodyPr>
              <a:spAutoFit/>
            </a:bodyPr>
            <a:lstStyle/>
            <a:p>
              <a:pPr algn="ctr" eaLnBrk="0" fontAlgn="auto" hangingPunct="0">
                <a:spcBef>
                  <a:spcPct val="50000"/>
                </a:spcBef>
                <a:spcAft>
                  <a:spcPts val="0"/>
                </a:spcAft>
                <a:defRPr/>
              </a:pPr>
              <a:r>
                <a:rPr lang="en-US" sz="1600" kern="0" dirty="0">
                  <a:solidFill>
                    <a:sysClr val="windowText" lastClr="000000"/>
                  </a:solidFill>
                  <a:latin typeface="Palatino Linotype"/>
                  <a:ea typeface="+mn-ea"/>
                  <a:cs typeface="Palatino Linotype"/>
                </a:rPr>
                <a:t>File1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7203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GFS/HDFS Insights </a:t>
            </a:r>
            <a:endParaRPr lang="en-US" dirty="0"/>
          </a:p>
        </p:txBody>
      </p:sp>
      <p:sp>
        <p:nvSpPr>
          <p:cNvPr id="3" name="Content Placeholder 2"/>
          <p:cNvSpPr>
            <a:spLocks noGrp="1"/>
          </p:cNvSpPr>
          <p:nvPr>
            <p:ph idx="1"/>
          </p:nvPr>
        </p:nvSpPr>
        <p:spPr>
          <a:xfrm>
            <a:off x="388925" y="1600200"/>
            <a:ext cx="8686800" cy="4598968"/>
          </a:xfrm>
        </p:spPr>
        <p:txBody>
          <a:bodyPr>
            <a:normAutofit fontScale="92500" lnSpcReduction="10000"/>
          </a:bodyPr>
          <a:lstStyle/>
          <a:p>
            <a:r>
              <a:rPr lang="en-US" i="1" dirty="0" smtClean="0">
                <a:solidFill>
                  <a:srgbClr val="008000"/>
                </a:solidFill>
              </a:rPr>
              <a:t>Petabyte</a:t>
            </a:r>
            <a:r>
              <a:rPr lang="en-US" dirty="0" smtClean="0"/>
              <a:t> storage</a:t>
            </a:r>
          </a:p>
          <a:p>
            <a:pPr lvl="1"/>
            <a:r>
              <a:rPr lang="en-US" dirty="0" smtClean="0"/>
              <a:t>Large block sizes (128 MB)</a:t>
            </a:r>
          </a:p>
          <a:p>
            <a:pPr lvl="1"/>
            <a:r>
              <a:rPr lang="en-US" dirty="0" smtClean="0"/>
              <a:t>Less metadata about blocks enables centralized architecture</a:t>
            </a:r>
          </a:p>
          <a:p>
            <a:pPr lvl="1"/>
            <a:r>
              <a:rPr lang="en-US" dirty="0" smtClean="0"/>
              <a:t>Big blocks allow high throughput sequential reads/writes</a:t>
            </a:r>
          </a:p>
          <a:p>
            <a:endParaRPr lang="en-US" dirty="0"/>
          </a:p>
          <a:p>
            <a:r>
              <a:rPr lang="en-US" dirty="0"/>
              <a:t>D</a:t>
            </a:r>
            <a:r>
              <a:rPr lang="en-US" dirty="0" smtClean="0"/>
              <a:t>ata </a:t>
            </a:r>
            <a:r>
              <a:rPr lang="en-US" i="1" dirty="0" smtClean="0">
                <a:solidFill>
                  <a:srgbClr val="008000"/>
                </a:solidFill>
              </a:rPr>
              <a:t>striped</a:t>
            </a:r>
            <a:r>
              <a:rPr lang="en-US" dirty="0" smtClean="0"/>
              <a:t> on hundreds/thousands of servers</a:t>
            </a:r>
          </a:p>
          <a:p>
            <a:pPr lvl="1">
              <a:defRPr/>
            </a:pPr>
            <a:r>
              <a:rPr lang="en-US" dirty="0"/>
              <a:t>Scan 100 TB on 1 node @ 50 MB/s = 24 days</a:t>
            </a:r>
          </a:p>
          <a:p>
            <a:pPr lvl="1">
              <a:defRPr/>
            </a:pPr>
            <a:r>
              <a:rPr lang="en-US" dirty="0"/>
              <a:t>Scan on 1000-node cluster = 35 </a:t>
            </a:r>
            <a:r>
              <a:rPr lang="en-US" dirty="0" smtClean="0"/>
              <a:t>minutes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58375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GFS/HDFS Insights (2) </a:t>
            </a:r>
            <a:endParaRPr lang="en-US" dirty="0"/>
          </a:p>
        </p:txBody>
      </p:sp>
      <p:sp>
        <p:nvSpPr>
          <p:cNvPr id="3" name="Content Placeholder 2"/>
          <p:cNvSpPr>
            <a:spLocks noGrp="1"/>
          </p:cNvSpPr>
          <p:nvPr>
            <p:ph idx="1"/>
          </p:nvPr>
        </p:nvSpPr>
        <p:spPr>
          <a:xfrm>
            <a:off x="457200" y="1682131"/>
            <a:ext cx="8229600" cy="4448764"/>
          </a:xfrm>
        </p:spPr>
        <p:txBody>
          <a:bodyPr>
            <a:normAutofit fontScale="92500" lnSpcReduction="20000"/>
          </a:bodyPr>
          <a:lstStyle/>
          <a:p>
            <a:r>
              <a:rPr lang="en-US" i="1" dirty="0" smtClean="0">
                <a:solidFill>
                  <a:srgbClr val="008000"/>
                </a:solidFill>
              </a:rPr>
              <a:t>Failures</a:t>
            </a:r>
            <a:r>
              <a:rPr lang="en-US" dirty="0" smtClean="0">
                <a:solidFill>
                  <a:srgbClr val="008000"/>
                </a:solidFill>
              </a:rPr>
              <a:t> </a:t>
            </a:r>
            <a:r>
              <a:rPr lang="en-US" dirty="0" smtClean="0"/>
              <a:t>will be the norm</a:t>
            </a:r>
          </a:p>
          <a:p>
            <a:pPr lvl="1"/>
            <a:r>
              <a:rPr lang="en-US" dirty="0">
                <a:latin typeface="Palatino Linotype"/>
                <a:ea typeface="ＭＳ Ｐゴシック" charset="0"/>
                <a:cs typeface="Palatino Linotype"/>
              </a:rPr>
              <a:t>Mean time between failures for 1 node = 3 years</a:t>
            </a:r>
          </a:p>
          <a:p>
            <a:pPr lvl="1"/>
            <a:r>
              <a:rPr lang="en-US" dirty="0">
                <a:latin typeface="Palatino Linotype"/>
                <a:ea typeface="ＭＳ Ｐゴシック" charset="0"/>
                <a:cs typeface="Palatino Linotype"/>
              </a:rPr>
              <a:t>Mean time between failures for 1000 nodes = 1 day</a:t>
            </a:r>
          </a:p>
          <a:p>
            <a:pPr marL="0" indent="0">
              <a:buNone/>
            </a:pPr>
            <a:endParaRPr lang="en-US" dirty="0" smtClean="0"/>
          </a:p>
          <a:p>
            <a:r>
              <a:rPr lang="en-US" dirty="0" smtClean="0"/>
              <a:t>Use </a:t>
            </a:r>
            <a:r>
              <a:rPr lang="en-US" i="1" dirty="0" smtClean="0">
                <a:solidFill>
                  <a:srgbClr val="008000"/>
                </a:solidFill>
              </a:rPr>
              <a:t>commodity</a:t>
            </a:r>
            <a:r>
              <a:rPr lang="en-US" dirty="0" smtClean="0"/>
              <a:t> hardware</a:t>
            </a:r>
          </a:p>
          <a:p>
            <a:pPr lvl="1"/>
            <a:r>
              <a:rPr lang="en-US" dirty="0" smtClean="0"/>
              <a:t>Failures are the norm anyway, buy cheaper hardware</a:t>
            </a:r>
          </a:p>
          <a:p>
            <a:pPr lvl="1"/>
            <a:endParaRPr lang="en-US" dirty="0"/>
          </a:p>
          <a:p>
            <a:r>
              <a:rPr lang="en-US" dirty="0" smtClean="0"/>
              <a:t>No complicated consistency models</a:t>
            </a:r>
          </a:p>
          <a:p>
            <a:pPr lvl="1"/>
            <a:r>
              <a:rPr lang="en-US" dirty="0" smtClean="0"/>
              <a:t>Single writer, append-only data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38616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MapReduce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42795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of Cloud Computing</a:t>
            </a:r>
            <a:endParaRPr lang="en-US" dirty="0"/>
          </a:p>
        </p:txBody>
      </p:sp>
      <p:sp>
        <p:nvSpPr>
          <p:cNvPr id="3" name="Content Placeholder 2"/>
          <p:cNvSpPr>
            <a:spLocks noGrp="1"/>
          </p:cNvSpPr>
          <p:nvPr>
            <p:ph idx="1"/>
          </p:nvPr>
        </p:nvSpPr>
        <p:spPr/>
        <p:txBody>
          <a:bodyPr>
            <a:normAutofit lnSpcReduction="10000"/>
          </a:bodyPr>
          <a:lstStyle/>
          <a:p>
            <a:r>
              <a:rPr lang="en-US" dirty="0" smtClean="0"/>
              <a:t>1990: Heyday or parallel computing, multi-processors</a:t>
            </a:r>
          </a:p>
          <a:p>
            <a:pPr lvl="1"/>
            <a:r>
              <a:rPr lang="en-US" dirty="0" smtClean="0"/>
              <a:t>Cannot make computers faster, they’ll overheat, cannot make transistors smaller, etc.</a:t>
            </a:r>
          </a:p>
          <a:p>
            <a:pPr lvl="1"/>
            <a:r>
              <a:rPr lang="en-US" dirty="0" smtClean="0"/>
              <a:t>Multiprocessors the only way to go</a:t>
            </a:r>
          </a:p>
          <a:p>
            <a:pPr lvl="1"/>
            <a:endParaRPr lang="en-US" dirty="0"/>
          </a:p>
          <a:p>
            <a:r>
              <a:rPr lang="en-US" dirty="0" smtClean="0"/>
              <a:t>But computers continued doubling in speed</a:t>
            </a:r>
          </a:p>
          <a:p>
            <a:pPr lvl="1"/>
            <a:r>
              <a:rPr lang="en-US" dirty="0" smtClean="0"/>
              <a:t>Smaller transistors, better cooling, …</a:t>
            </a:r>
          </a:p>
          <a:p>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978787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4200" dirty="0" err="1">
                <a:latin typeface="Palatino Linotype" charset="0"/>
              </a:rPr>
              <a:t>MapReduce</a:t>
            </a:r>
            <a:r>
              <a:rPr lang="en-US" sz="4200" dirty="0">
                <a:latin typeface="Palatino Linotype" charset="0"/>
              </a:rPr>
              <a:t> </a:t>
            </a:r>
            <a:r>
              <a:rPr lang="en-US" sz="4200" dirty="0" smtClean="0">
                <a:latin typeface="Palatino Linotype" charset="0"/>
              </a:rPr>
              <a:t>Model</a:t>
            </a:r>
            <a:endParaRPr lang="en-US" sz="4200" dirty="0">
              <a:latin typeface="Palatino Linotype" charset="0"/>
            </a:endParaRPr>
          </a:p>
        </p:txBody>
      </p:sp>
      <p:sp>
        <p:nvSpPr>
          <p:cNvPr id="32770" name="Content Placeholder 2"/>
          <p:cNvSpPr>
            <a:spLocks noGrp="1"/>
          </p:cNvSpPr>
          <p:nvPr>
            <p:ph idx="1"/>
          </p:nvPr>
        </p:nvSpPr>
        <p:spPr>
          <a:xfrm>
            <a:off x="228600" y="1600200"/>
            <a:ext cx="8686800" cy="4525963"/>
          </a:xfrm>
        </p:spPr>
        <p:txBody>
          <a:bodyPr>
            <a:normAutofit lnSpcReduction="10000"/>
          </a:bodyPr>
          <a:lstStyle/>
          <a:p>
            <a:pPr eaLnBrk="1" hangingPunct="1"/>
            <a:r>
              <a:rPr lang="en-US" sz="2800" dirty="0">
                <a:solidFill>
                  <a:srgbClr val="000000"/>
                </a:solidFill>
                <a:latin typeface="Palatino Linotype" charset="0"/>
              </a:rPr>
              <a:t>Data type: key-value</a:t>
            </a:r>
            <a:r>
              <a:rPr lang="en-US" sz="2800" i="1" dirty="0">
                <a:solidFill>
                  <a:srgbClr val="000000"/>
                </a:solidFill>
                <a:latin typeface="Palatino Linotype" charset="0"/>
              </a:rPr>
              <a:t> </a:t>
            </a:r>
            <a:r>
              <a:rPr lang="en-US" sz="2800" b="1" dirty="0">
                <a:solidFill>
                  <a:srgbClr val="008000"/>
                </a:solidFill>
                <a:latin typeface="Palatino Linotype" charset="0"/>
              </a:rPr>
              <a:t>records</a:t>
            </a:r>
          </a:p>
          <a:p>
            <a:pPr eaLnBrk="1" hangingPunct="1"/>
            <a:endParaRPr lang="en-US" sz="2800" dirty="0">
              <a:solidFill>
                <a:srgbClr val="000000"/>
              </a:solidFill>
              <a:latin typeface="Palatino Linotype" charset="0"/>
            </a:endParaRPr>
          </a:p>
          <a:p>
            <a:pPr eaLnBrk="1" hangingPunct="1"/>
            <a:r>
              <a:rPr lang="en-US" sz="2800" b="1" dirty="0">
                <a:solidFill>
                  <a:srgbClr val="FF0000"/>
                </a:solidFill>
                <a:latin typeface="Palatino Linotype" charset="0"/>
              </a:rPr>
              <a:t>Map</a:t>
            </a:r>
            <a:r>
              <a:rPr lang="en-US" sz="2800" dirty="0">
                <a:solidFill>
                  <a:srgbClr val="FF0000"/>
                </a:solidFill>
                <a:latin typeface="Palatino Linotype" charset="0"/>
              </a:rPr>
              <a:t> </a:t>
            </a:r>
            <a:r>
              <a:rPr lang="en-US" sz="2800" dirty="0">
                <a:solidFill>
                  <a:srgbClr val="000000"/>
                </a:solidFill>
                <a:latin typeface="Palatino Linotype" charset="0"/>
              </a:rPr>
              <a:t>function:</a:t>
            </a:r>
          </a:p>
          <a:p>
            <a:pPr algn="ctr" eaLnBrk="1" hangingPunct="1">
              <a:buFont typeface="Arial" charset="0"/>
              <a:buNone/>
            </a:pPr>
            <a:r>
              <a:rPr lang="en-US" sz="2800" dirty="0">
                <a:solidFill>
                  <a:srgbClr val="000000"/>
                </a:solidFill>
                <a:latin typeface="Palatino Linotype" charset="0"/>
              </a:rPr>
              <a:t>(K</a:t>
            </a:r>
            <a:r>
              <a:rPr lang="en-US" sz="2800" baseline="-25000" dirty="0">
                <a:solidFill>
                  <a:srgbClr val="000000"/>
                </a:solidFill>
                <a:latin typeface="Palatino Linotype" charset="0"/>
              </a:rPr>
              <a:t>in</a:t>
            </a:r>
            <a:r>
              <a:rPr lang="en-US" sz="2800" dirty="0">
                <a:solidFill>
                  <a:srgbClr val="000000"/>
                </a:solidFill>
                <a:latin typeface="Palatino Linotype" charset="0"/>
              </a:rPr>
              <a:t>, V</a:t>
            </a:r>
            <a:r>
              <a:rPr lang="en-US" sz="2800" baseline="-25000" dirty="0">
                <a:solidFill>
                  <a:srgbClr val="000000"/>
                </a:solidFill>
                <a:latin typeface="Palatino Linotype" charset="0"/>
              </a:rPr>
              <a:t>in</a:t>
            </a:r>
            <a:r>
              <a:rPr lang="en-US" sz="2800" dirty="0">
                <a:solidFill>
                  <a:srgbClr val="000000"/>
                </a:solidFill>
                <a:latin typeface="Palatino Linotype" charset="0"/>
              </a:rPr>
              <a:t>) </a:t>
            </a:r>
            <a:r>
              <a:rPr lang="en-US" sz="2800" dirty="0">
                <a:solidFill>
                  <a:srgbClr val="000000"/>
                </a:solidFill>
                <a:latin typeface="Wingdings" charset="0"/>
                <a:cs typeface="Wingdings" charset="0"/>
              </a:rPr>
              <a:t></a:t>
            </a:r>
            <a:r>
              <a:rPr lang="en-US" sz="2800" dirty="0">
                <a:solidFill>
                  <a:srgbClr val="000000"/>
                </a:solidFill>
                <a:latin typeface="Palatino Linotype" charset="0"/>
              </a:rPr>
              <a:t> list(</a:t>
            </a:r>
            <a:r>
              <a:rPr lang="en-US" sz="2800" dirty="0" err="1">
                <a:solidFill>
                  <a:srgbClr val="000000"/>
                </a:solidFill>
                <a:latin typeface="Palatino Linotype" charset="0"/>
              </a:rPr>
              <a:t>K</a:t>
            </a:r>
            <a:r>
              <a:rPr lang="en-US" sz="2800" baseline="-25000" dirty="0" err="1">
                <a:solidFill>
                  <a:srgbClr val="000000"/>
                </a:solidFill>
                <a:latin typeface="Palatino Linotype" charset="0"/>
              </a:rPr>
              <a:t>inter</a:t>
            </a:r>
            <a:r>
              <a:rPr lang="en-US" sz="2800" dirty="0">
                <a:solidFill>
                  <a:srgbClr val="000000"/>
                </a:solidFill>
                <a:latin typeface="Palatino Linotype" charset="0"/>
              </a:rPr>
              <a:t>, </a:t>
            </a:r>
            <a:r>
              <a:rPr lang="en-US" sz="2800" dirty="0" err="1">
                <a:solidFill>
                  <a:srgbClr val="000000"/>
                </a:solidFill>
                <a:latin typeface="Palatino Linotype" charset="0"/>
              </a:rPr>
              <a:t>V</a:t>
            </a:r>
            <a:r>
              <a:rPr lang="en-US" sz="2800" baseline="-25000" dirty="0" err="1">
                <a:solidFill>
                  <a:srgbClr val="000000"/>
                </a:solidFill>
                <a:latin typeface="Palatino Linotype" charset="0"/>
              </a:rPr>
              <a:t>inter</a:t>
            </a:r>
            <a:r>
              <a:rPr lang="en-US" sz="2800" dirty="0">
                <a:solidFill>
                  <a:srgbClr val="000000"/>
                </a:solidFill>
                <a:latin typeface="Palatino Linotype" charset="0"/>
              </a:rPr>
              <a:t>)</a:t>
            </a:r>
          </a:p>
          <a:p>
            <a:pPr eaLnBrk="1" hangingPunct="1"/>
            <a:endParaRPr lang="en-US" sz="2800" dirty="0" smtClean="0">
              <a:solidFill>
                <a:srgbClr val="000000"/>
              </a:solidFill>
              <a:latin typeface="Palatino Linotype" charset="0"/>
            </a:endParaRPr>
          </a:p>
          <a:p>
            <a:pPr eaLnBrk="1" hangingPunct="1"/>
            <a:r>
              <a:rPr lang="en-US" sz="2800" dirty="0" smtClean="0">
                <a:solidFill>
                  <a:srgbClr val="000000"/>
                </a:solidFill>
                <a:latin typeface="Palatino Linotype" charset="0"/>
              </a:rPr>
              <a:t>Group all identical </a:t>
            </a:r>
            <a:r>
              <a:rPr lang="en-US" sz="2800" dirty="0" err="1" smtClean="0">
                <a:solidFill>
                  <a:srgbClr val="000000"/>
                </a:solidFill>
                <a:latin typeface="Palatino Linotype" charset="0"/>
              </a:rPr>
              <a:t>K</a:t>
            </a:r>
            <a:r>
              <a:rPr lang="en-US" sz="2800" baseline="-25000" dirty="0" err="1" smtClean="0">
                <a:solidFill>
                  <a:srgbClr val="000000"/>
                </a:solidFill>
                <a:latin typeface="Palatino Linotype" charset="0"/>
              </a:rPr>
              <a:t>inter</a:t>
            </a:r>
            <a:r>
              <a:rPr lang="en-US" sz="2800" dirty="0" smtClean="0">
                <a:solidFill>
                  <a:srgbClr val="000000"/>
                </a:solidFill>
                <a:latin typeface="Palatino Linotype" charset="0"/>
              </a:rPr>
              <a:t> values and pass to reducer</a:t>
            </a:r>
          </a:p>
          <a:p>
            <a:pPr eaLnBrk="1" hangingPunct="1"/>
            <a:endParaRPr lang="en-US" sz="2800" dirty="0" smtClean="0">
              <a:solidFill>
                <a:srgbClr val="000000"/>
              </a:solidFill>
              <a:latin typeface="Palatino Linotype" charset="0"/>
            </a:endParaRPr>
          </a:p>
          <a:p>
            <a:pPr eaLnBrk="1" hangingPunct="1"/>
            <a:r>
              <a:rPr lang="en-US" sz="2800" b="1" dirty="0" smtClean="0">
                <a:solidFill>
                  <a:srgbClr val="FF0000"/>
                </a:solidFill>
                <a:latin typeface="Palatino Linotype" charset="0"/>
              </a:rPr>
              <a:t>Reduce</a:t>
            </a:r>
            <a:r>
              <a:rPr lang="en-US" sz="2800" dirty="0" smtClean="0">
                <a:solidFill>
                  <a:srgbClr val="FF0000"/>
                </a:solidFill>
                <a:latin typeface="Palatino Linotype" charset="0"/>
              </a:rPr>
              <a:t> </a:t>
            </a:r>
            <a:r>
              <a:rPr lang="en-US" sz="2800" dirty="0">
                <a:solidFill>
                  <a:srgbClr val="000000"/>
                </a:solidFill>
                <a:latin typeface="Palatino Linotype" charset="0"/>
              </a:rPr>
              <a:t>function:</a:t>
            </a:r>
          </a:p>
          <a:p>
            <a:pPr algn="ctr" eaLnBrk="1" hangingPunct="1">
              <a:buFont typeface="Arial" charset="0"/>
              <a:buNone/>
            </a:pPr>
            <a:r>
              <a:rPr lang="en-US" sz="2800" dirty="0">
                <a:solidFill>
                  <a:srgbClr val="000000"/>
                </a:solidFill>
                <a:latin typeface="Palatino Linotype" charset="0"/>
              </a:rPr>
              <a:t>(</a:t>
            </a:r>
            <a:r>
              <a:rPr lang="en-US" sz="2800" dirty="0" err="1">
                <a:solidFill>
                  <a:srgbClr val="000000"/>
                </a:solidFill>
                <a:latin typeface="Palatino Linotype" charset="0"/>
              </a:rPr>
              <a:t>K</a:t>
            </a:r>
            <a:r>
              <a:rPr lang="en-US" sz="2800" baseline="-25000" dirty="0" err="1">
                <a:solidFill>
                  <a:srgbClr val="000000"/>
                </a:solidFill>
                <a:latin typeface="Palatino Linotype" charset="0"/>
              </a:rPr>
              <a:t>inter</a:t>
            </a:r>
            <a:r>
              <a:rPr lang="en-US" sz="2800" dirty="0">
                <a:solidFill>
                  <a:srgbClr val="000000"/>
                </a:solidFill>
                <a:latin typeface="Palatino Linotype" charset="0"/>
              </a:rPr>
              <a:t>, list(</a:t>
            </a:r>
            <a:r>
              <a:rPr lang="en-US" sz="2800" dirty="0" err="1">
                <a:solidFill>
                  <a:srgbClr val="000000"/>
                </a:solidFill>
                <a:latin typeface="Palatino Linotype" charset="0"/>
              </a:rPr>
              <a:t>V</a:t>
            </a:r>
            <a:r>
              <a:rPr lang="en-US" sz="2800" baseline="-25000" dirty="0" err="1">
                <a:solidFill>
                  <a:srgbClr val="000000"/>
                </a:solidFill>
                <a:latin typeface="Palatino Linotype" charset="0"/>
              </a:rPr>
              <a:t>inter</a:t>
            </a:r>
            <a:r>
              <a:rPr lang="en-US" sz="2800" dirty="0">
                <a:solidFill>
                  <a:srgbClr val="000000"/>
                </a:solidFill>
                <a:latin typeface="Palatino Linotype" charset="0"/>
              </a:rPr>
              <a:t>)) </a:t>
            </a:r>
            <a:r>
              <a:rPr lang="en-US" sz="2800" dirty="0">
                <a:solidFill>
                  <a:srgbClr val="000000"/>
                </a:solidFill>
                <a:latin typeface="Wingdings" charset="0"/>
                <a:cs typeface="Wingdings" charset="0"/>
              </a:rPr>
              <a:t></a:t>
            </a:r>
            <a:r>
              <a:rPr lang="en-US" sz="2800" dirty="0">
                <a:solidFill>
                  <a:srgbClr val="000000"/>
                </a:solidFill>
                <a:latin typeface="Palatino Linotype" charset="0"/>
              </a:rPr>
              <a:t> list(</a:t>
            </a:r>
            <a:r>
              <a:rPr lang="en-US" sz="2800" dirty="0" err="1">
                <a:solidFill>
                  <a:srgbClr val="000000"/>
                </a:solidFill>
                <a:latin typeface="Palatino Linotype" charset="0"/>
              </a:rPr>
              <a:t>K</a:t>
            </a:r>
            <a:r>
              <a:rPr lang="en-US" sz="2800" baseline="-25000" dirty="0" err="1">
                <a:solidFill>
                  <a:srgbClr val="000000"/>
                </a:solidFill>
                <a:latin typeface="Palatino Linotype" charset="0"/>
              </a:rPr>
              <a:t>out</a:t>
            </a:r>
            <a:r>
              <a:rPr lang="en-US" sz="2800" dirty="0">
                <a:solidFill>
                  <a:srgbClr val="000000"/>
                </a:solidFill>
                <a:latin typeface="Palatino Linotype" charset="0"/>
              </a:rPr>
              <a:t>, </a:t>
            </a:r>
            <a:r>
              <a:rPr lang="en-US" sz="2800" dirty="0" err="1">
                <a:solidFill>
                  <a:srgbClr val="000000"/>
                </a:solidFill>
                <a:latin typeface="Palatino Linotype" charset="0"/>
              </a:rPr>
              <a:t>V</a:t>
            </a:r>
            <a:r>
              <a:rPr lang="en-US" sz="2800" baseline="-25000" dirty="0" err="1">
                <a:solidFill>
                  <a:srgbClr val="000000"/>
                </a:solidFill>
                <a:latin typeface="Palatino Linotype" charset="0"/>
              </a:rPr>
              <a:t>out</a:t>
            </a:r>
            <a:r>
              <a:rPr lang="en-US" sz="2800" dirty="0">
                <a:solidFill>
                  <a:srgbClr val="000000"/>
                </a:solidFill>
                <a:latin typeface="Palatino Linotype" charset="0"/>
              </a:rPr>
              <a:t>)</a:t>
            </a:r>
          </a:p>
          <a:p>
            <a:pPr eaLnBrk="1" hangingPunct="1"/>
            <a:endParaRPr lang="en-US" sz="2800" dirty="0">
              <a:solidFill>
                <a:srgbClr val="000000"/>
              </a:solidFill>
              <a:latin typeface="Palatino Linotyp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9887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a:latin typeface="Palatino Linotype" charset="0"/>
              </a:rPr>
              <a:t>Example: Word Count</a:t>
            </a:r>
          </a:p>
        </p:txBody>
      </p:sp>
      <p:sp>
        <p:nvSpPr>
          <p:cNvPr id="33794" name="Rectangle 3"/>
          <p:cNvSpPr>
            <a:spLocks noChangeArrowheads="1"/>
          </p:cNvSpPr>
          <p:nvPr/>
        </p:nvSpPr>
        <p:spPr bwMode="auto">
          <a:xfrm>
            <a:off x="609600" y="1828800"/>
            <a:ext cx="8001000" cy="44935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600" dirty="0" smtClean="0">
                <a:latin typeface="Palatino Linotype"/>
                <a:cs typeface="Palatino Linotype"/>
              </a:rPr>
              <a:t>Input: key is filename, value is a line in input file</a:t>
            </a:r>
          </a:p>
          <a:p>
            <a:endParaRPr lang="en-US" sz="2600" dirty="0">
              <a:latin typeface="Palatino Linotype"/>
              <a:cs typeface="Palatino Linotype"/>
            </a:endParaRPr>
          </a:p>
          <a:p>
            <a:r>
              <a:rPr lang="en-US" sz="2600" b="1" dirty="0" err="1" smtClean="0">
                <a:latin typeface="Consolas" charset="0"/>
                <a:cs typeface="Consolas" charset="0"/>
              </a:rPr>
              <a:t>def</a:t>
            </a:r>
            <a:r>
              <a:rPr lang="en-US" sz="2600" b="1" dirty="0" smtClean="0">
                <a:latin typeface="Consolas" charset="0"/>
                <a:cs typeface="Consolas" charset="0"/>
              </a:rPr>
              <a:t> </a:t>
            </a:r>
            <a:r>
              <a:rPr lang="en-US" sz="2600" dirty="0">
                <a:latin typeface="Consolas" charset="0"/>
                <a:cs typeface="Consolas" charset="0"/>
              </a:rPr>
              <a:t>mapper</a:t>
            </a:r>
            <a:r>
              <a:rPr lang="en-US" sz="2600" dirty="0" smtClean="0">
                <a:latin typeface="Consolas" charset="0"/>
                <a:cs typeface="Consolas" charset="0"/>
              </a:rPr>
              <a:t>(file, line</a:t>
            </a:r>
            <a:r>
              <a:rPr lang="en-US" sz="2600" dirty="0">
                <a:latin typeface="Consolas" charset="0"/>
                <a:cs typeface="Consolas" charset="0"/>
              </a:rPr>
              <a:t>):</a:t>
            </a:r>
          </a:p>
          <a:p>
            <a:r>
              <a:rPr lang="en-US" sz="2600" dirty="0">
                <a:latin typeface="Consolas" charset="0"/>
                <a:cs typeface="Consolas" charset="0"/>
              </a:rPr>
              <a:t>    </a:t>
            </a:r>
            <a:r>
              <a:rPr lang="en-US" sz="2600" b="1" dirty="0" err="1">
                <a:latin typeface="Consolas" charset="0"/>
                <a:cs typeface="Consolas" charset="0"/>
              </a:rPr>
              <a:t>foreach</a:t>
            </a:r>
            <a:r>
              <a:rPr lang="en-US" sz="2600" dirty="0">
                <a:latin typeface="Consolas" charset="0"/>
                <a:cs typeface="Consolas" charset="0"/>
              </a:rPr>
              <a:t> word </a:t>
            </a:r>
            <a:r>
              <a:rPr lang="en-US" sz="2600" b="1" dirty="0">
                <a:latin typeface="Consolas" charset="0"/>
                <a:cs typeface="Consolas" charset="0"/>
              </a:rPr>
              <a:t>in </a:t>
            </a:r>
            <a:r>
              <a:rPr lang="en-US" sz="2600" dirty="0" err="1">
                <a:latin typeface="Consolas" charset="0"/>
                <a:cs typeface="Consolas" charset="0"/>
              </a:rPr>
              <a:t>line.split</a:t>
            </a:r>
            <a:r>
              <a:rPr lang="en-US" sz="2600" dirty="0">
                <a:latin typeface="Consolas" charset="0"/>
                <a:cs typeface="Consolas" charset="0"/>
              </a:rPr>
              <a:t>():</a:t>
            </a:r>
          </a:p>
          <a:p>
            <a:r>
              <a:rPr lang="en-US" sz="2600" dirty="0">
                <a:latin typeface="Consolas" charset="0"/>
                <a:cs typeface="Consolas" charset="0"/>
              </a:rPr>
              <a:t>        output(word, 1)</a:t>
            </a:r>
          </a:p>
          <a:p>
            <a:endParaRPr lang="en-US" sz="2600" dirty="0">
              <a:latin typeface="Consolas" charset="0"/>
              <a:cs typeface="Consolas" charset="0"/>
            </a:endParaRPr>
          </a:p>
          <a:p>
            <a:r>
              <a:rPr lang="en-US" sz="2600" dirty="0" smtClean="0">
                <a:cs typeface="Palatino Linotype"/>
              </a:rPr>
              <a:t>Intermediate: key</a:t>
            </a:r>
            <a:r>
              <a:rPr lang="en-US" sz="2600" dirty="0">
                <a:cs typeface="Palatino Linotype"/>
              </a:rPr>
              <a:t> </a:t>
            </a:r>
            <a:r>
              <a:rPr lang="en-US" sz="2600" dirty="0" smtClean="0">
                <a:cs typeface="Palatino Linotype"/>
              </a:rPr>
              <a:t>is a word, value</a:t>
            </a:r>
            <a:r>
              <a:rPr lang="en-US" sz="2600" dirty="0">
                <a:cs typeface="Palatino Linotype"/>
              </a:rPr>
              <a:t> </a:t>
            </a:r>
            <a:r>
              <a:rPr lang="en-US" sz="2600" dirty="0" smtClean="0">
                <a:cs typeface="Palatino Linotype"/>
              </a:rPr>
              <a:t>is 1</a:t>
            </a:r>
            <a:endParaRPr lang="en-US" sz="2600" dirty="0">
              <a:cs typeface="Palatino Linotype"/>
            </a:endParaRPr>
          </a:p>
          <a:p>
            <a:endParaRPr lang="en-US" sz="2600" dirty="0">
              <a:latin typeface="Consolas" charset="0"/>
              <a:cs typeface="Consolas" charset="0"/>
            </a:endParaRPr>
          </a:p>
          <a:p>
            <a:r>
              <a:rPr lang="en-US" sz="2600" b="1" dirty="0" err="1">
                <a:latin typeface="Consolas" charset="0"/>
                <a:cs typeface="Consolas" charset="0"/>
              </a:rPr>
              <a:t>def</a:t>
            </a:r>
            <a:r>
              <a:rPr lang="en-US" sz="2600" b="1" dirty="0">
                <a:latin typeface="Consolas" charset="0"/>
                <a:cs typeface="Consolas" charset="0"/>
              </a:rPr>
              <a:t> </a:t>
            </a:r>
            <a:r>
              <a:rPr lang="en-US" sz="2600" dirty="0">
                <a:latin typeface="Consolas" charset="0"/>
                <a:cs typeface="Consolas" charset="0"/>
              </a:rPr>
              <a:t>reducer(key, values):</a:t>
            </a:r>
          </a:p>
          <a:p>
            <a:r>
              <a:rPr lang="en-US" sz="2600" dirty="0">
                <a:latin typeface="Consolas" charset="0"/>
                <a:cs typeface="Consolas" charset="0"/>
              </a:rPr>
              <a:t>    output(key, sum(values))</a:t>
            </a:r>
          </a:p>
          <a:p>
            <a:endParaRPr lang="en-US" sz="2600" dirty="0">
              <a:latin typeface="Consolas" charset="0"/>
              <a:cs typeface="Consola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14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atin typeface="Palatino Linotype" charset="0"/>
              </a:rPr>
              <a:t>Word Count Execution</a:t>
            </a:r>
          </a:p>
        </p:txBody>
      </p:sp>
      <p:sp>
        <p:nvSpPr>
          <p:cNvPr id="128" name="Folded Corner 127"/>
          <p:cNvSpPr>
            <a:spLocks noChangeArrowheads="1"/>
          </p:cNvSpPr>
          <p:nvPr/>
        </p:nvSpPr>
        <p:spPr bwMode="auto">
          <a:xfrm rot="10800000">
            <a:off x="381000" y="2090440"/>
            <a:ext cx="1143000" cy="4648200"/>
          </a:xfrm>
          <a:prstGeom prst="foldedCorner">
            <a:avLst>
              <a:gd name="adj" fmla="val 16667"/>
            </a:avLst>
          </a:prstGeom>
          <a:gradFill rotWithShape="1">
            <a:gsLst>
              <a:gs pos="0">
                <a:srgbClr val="DAFDA7"/>
              </a:gs>
              <a:gs pos="35001">
                <a:srgbClr val="E4FDC2"/>
              </a:gs>
              <a:gs pos="100000">
                <a:srgbClr val="F5FFE6"/>
              </a:gs>
            </a:gsLst>
            <a:lin ang="16200000" scaled="1"/>
          </a:gradFill>
          <a:ln w="9525">
            <a:solidFill>
              <a:srgbClr val="98B954"/>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mn-ea"/>
              <a:cs typeface="+mn-cs"/>
            </a:endParaRPr>
          </a:p>
        </p:txBody>
      </p:sp>
      <p:sp>
        <p:nvSpPr>
          <p:cNvPr id="34820" name="TextBox 108"/>
          <p:cNvSpPr txBox="1">
            <a:spLocks noChangeArrowheads="1"/>
          </p:cNvSpPr>
          <p:nvPr/>
        </p:nvSpPr>
        <p:spPr bwMode="auto">
          <a:xfrm>
            <a:off x="381000" y="2434928"/>
            <a:ext cx="1143000" cy="923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Palatino Linotype" charset="0"/>
                <a:cs typeface="Palatino Linotype" charset="0"/>
              </a:rPr>
              <a:t>the quick</a:t>
            </a:r>
          </a:p>
          <a:p>
            <a:pPr algn="ctr" eaLnBrk="1" hangingPunct="1"/>
            <a:r>
              <a:rPr lang="en-US" sz="1800">
                <a:latin typeface="Palatino Linotype" charset="0"/>
                <a:cs typeface="Palatino Linotype" charset="0"/>
              </a:rPr>
              <a:t>brown fox</a:t>
            </a:r>
          </a:p>
        </p:txBody>
      </p:sp>
      <p:sp>
        <p:nvSpPr>
          <p:cNvPr id="34821" name="TextBox 109"/>
          <p:cNvSpPr txBox="1">
            <a:spLocks noChangeArrowheads="1"/>
          </p:cNvSpPr>
          <p:nvPr/>
        </p:nvSpPr>
        <p:spPr bwMode="auto">
          <a:xfrm>
            <a:off x="358775" y="4008140"/>
            <a:ext cx="1198563" cy="923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Palatino Linotype" charset="0"/>
                <a:cs typeface="Palatino Linotype" charset="0"/>
              </a:rPr>
              <a:t>the fox ate the mouse</a:t>
            </a:r>
          </a:p>
        </p:txBody>
      </p:sp>
      <p:sp>
        <p:nvSpPr>
          <p:cNvPr id="34822" name="TextBox 110"/>
          <p:cNvSpPr txBox="1">
            <a:spLocks noChangeArrowheads="1"/>
          </p:cNvSpPr>
          <p:nvPr/>
        </p:nvSpPr>
        <p:spPr bwMode="auto">
          <a:xfrm>
            <a:off x="374650" y="5533728"/>
            <a:ext cx="1149350" cy="923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Palatino Linotype" charset="0"/>
                <a:cs typeface="Palatino Linotype" charset="0"/>
              </a:rPr>
              <a:t>how now</a:t>
            </a:r>
          </a:p>
          <a:p>
            <a:pPr algn="ctr" eaLnBrk="1" hangingPunct="1"/>
            <a:r>
              <a:rPr lang="en-US" sz="1800">
                <a:latin typeface="Palatino Linotype" charset="0"/>
                <a:cs typeface="Palatino Linotype" charset="0"/>
              </a:rPr>
              <a:t>brown cow</a:t>
            </a:r>
          </a:p>
        </p:txBody>
      </p:sp>
      <p:grpSp>
        <p:nvGrpSpPr>
          <p:cNvPr id="9" name="Group 8"/>
          <p:cNvGrpSpPr/>
          <p:nvPr/>
        </p:nvGrpSpPr>
        <p:grpSpPr>
          <a:xfrm>
            <a:off x="3124200" y="2865934"/>
            <a:ext cx="3733800" cy="3114551"/>
            <a:chOff x="3124200" y="2865934"/>
            <a:chExt cx="3733800" cy="3114551"/>
          </a:xfrm>
        </p:grpSpPr>
        <p:sp>
          <p:nvSpPr>
            <p:cNvPr id="154" name="Rounded Rectangle 153"/>
            <p:cNvSpPr>
              <a:spLocks noChangeArrowheads="1"/>
            </p:cNvSpPr>
            <p:nvPr/>
          </p:nvSpPr>
          <p:spPr bwMode="auto">
            <a:xfrm>
              <a:off x="5791200" y="3174418"/>
              <a:ext cx="1066800" cy="455612"/>
            </a:xfrm>
            <a:prstGeom prst="roundRect">
              <a:avLst>
                <a:gd name="adj" fmla="val 16667"/>
              </a:avLst>
            </a:prstGeom>
            <a:gradFill rotWithShape="1">
              <a:gsLst>
                <a:gs pos="0">
                  <a:srgbClr val="D1403C"/>
                </a:gs>
                <a:gs pos="100000">
                  <a:srgbClr val="FF9A99"/>
                </a:gs>
              </a:gsLst>
              <a:lin ang="16200000"/>
            </a:gradFill>
            <a:ln w="9525">
              <a:solidFill>
                <a:srgbClr val="BE4B48"/>
              </a:solidFill>
              <a:round/>
              <a:headEnd/>
              <a:tailEnd/>
            </a:ln>
            <a:effectLst>
              <a:outerShdw blurRad="63500" dist="23000" dir="5400000" rotWithShape="0">
                <a:srgbClr val="000000">
                  <a:alpha val="34999"/>
                </a:srgbClr>
              </a:outerShdw>
            </a:effectLst>
          </p:spPr>
          <p:txBody>
            <a:bodyPr anchor="ctr"/>
            <a:lstStyle/>
            <a:p>
              <a:pPr algn="ctr">
                <a:defRPr/>
              </a:pPr>
              <a:r>
                <a:rPr lang="en-US" sz="2000" dirty="0">
                  <a:solidFill>
                    <a:schemeClr val="lt1"/>
                  </a:solidFill>
                  <a:latin typeface="+mn-lt"/>
                  <a:ea typeface="+mn-ea"/>
                  <a:cs typeface="+mn-cs"/>
                </a:rPr>
                <a:t>Reduce</a:t>
              </a:r>
            </a:p>
          </p:txBody>
        </p:sp>
        <p:sp>
          <p:nvSpPr>
            <p:cNvPr id="155" name="Rounded Rectangle 154"/>
            <p:cNvSpPr>
              <a:spLocks noChangeArrowheads="1"/>
            </p:cNvSpPr>
            <p:nvPr/>
          </p:nvSpPr>
          <p:spPr bwMode="auto">
            <a:xfrm>
              <a:off x="5791200" y="5524873"/>
              <a:ext cx="1066800" cy="455612"/>
            </a:xfrm>
            <a:prstGeom prst="roundRect">
              <a:avLst>
                <a:gd name="adj" fmla="val 16667"/>
              </a:avLst>
            </a:prstGeom>
            <a:gradFill rotWithShape="1">
              <a:gsLst>
                <a:gs pos="0">
                  <a:srgbClr val="D1403C"/>
                </a:gs>
                <a:gs pos="100000">
                  <a:srgbClr val="FF9A99"/>
                </a:gs>
              </a:gsLst>
              <a:lin ang="16200000"/>
            </a:gradFill>
            <a:ln w="9525">
              <a:solidFill>
                <a:srgbClr val="BE4B48"/>
              </a:solidFill>
              <a:round/>
              <a:headEnd/>
              <a:tailEnd/>
            </a:ln>
            <a:effectLst>
              <a:outerShdw blurRad="63500" dist="23000" dir="5400000" rotWithShape="0">
                <a:srgbClr val="000000">
                  <a:alpha val="34999"/>
                </a:srgbClr>
              </a:outerShdw>
            </a:effectLst>
          </p:spPr>
          <p:txBody>
            <a:bodyPr anchor="ctr"/>
            <a:lstStyle/>
            <a:p>
              <a:pPr algn="ctr">
                <a:defRPr/>
              </a:pPr>
              <a:r>
                <a:rPr lang="en-US" sz="2000" dirty="0">
                  <a:solidFill>
                    <a:schemeClr val="lt1"/>
                  </a:solidFill>
                  <a:latin typeface="+mn-lt"/>
                  <a:ea typeface="+mn-ea"/>
                  <a:cs typeface="+mn-cs"/>
                </a:rPr>
                <a:t>Reduce</a:t>
              </a:r>
            </a:p>
          </p:txBody>
        </p:sp>
        <p:cxnSp>
          <p:nvCxnSpPr>
            <p:cNvPr id="34833" name="Straight Arrow Connector 155"/>
            <p:cNvCxnSpPr>
              <a:cxnSpLocks noChangeShapeType="1"/>
              <a:stCxn id="127" idx="3"/>
            </p:cNvCxnSpPr>
            <p:nvPr/>
          </p:nvCxnSpPr>
          <p:spPr bwMode="auto">
            <a:xfrm>
              <a:off x="3124200" y="2865934"/>
              <a:ext cx="2667000" cy="334466"/>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34834" name="Straight Arrow Connector 158"/>
            <p:cNvCxnSpPr>
              <a:cxnSpLocks noChangeShapeType="1"/>
              <a:stCxn id="127" idx="3"/>
            </p:cNvCxnSpPr>
            <p:nvPr/>
          </p:nvCxnSpPr>
          <p:spPr bwMode="auto">
            <a:xfrm>
              <a:off x="3124200" y="2865934"/>
              <a:ext cx="2667000" cy="2696666"/>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34835" name="Straight Arrow Connector 161"/>
            <p:cNvCxnSpPr>
              <a:cxnSpLocks noChangeShapeType="1"/>
              <a:stCxn id="135" idx="3"/>
            </p:cNvCxnSpPr>
            <p:nvPr/>
          </p:nvCxnSpPr>
          <p:spPr bwMode="auto">
            <a:xfrm flipV="1">
              <a:off x="3124200" y="3581400"/>
              <a:ext cx="2667000" cy="2385715"/>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34836" name="Straight Arrow Connector 162"/>
            <p:cNvCxnSpPr>
              <a:cxnSpLocks noChangeShapeType="1"/>
              <a:stCxn id="133" idx="3"/>
              <a:endCxn id="155" idx="1"/>
            </p:cNvCxnSpPr>
            <p:nvPr/>
          </p:nvCxnSpPr>
          <p:spPr bwMode="auto">
            <a:xfrm>
              <a:off x="3124200" y="4419303"/>
              <a:ext cx="2667000" cy="1333376"/>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34837" name="Straight Arrow Connector 163"/>
            <p:cNvCxnSpPr>
              <a:cxnSpLocks noChangeShapeType="1"/>
              <a:stCxn id="133" idx="3"/>
              <a:endCxn id="154" idx="1"/>
            </p:cNvCxnSpPr>
            <p:nvPr/>
          </p:nvCxnSpPr>
          <p:spPr bwMode="auto">
            <a:xfrm flipV="1">
              <a:off x="3124200" y="3402224"/>
              <a:ext cx="2667000" cy="1017079"/>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34838" name="Straight Arrow Connector 164"/>
            <p:cNvCxnSpPr>
              <a:cxnSpLocks noChangeShapeType="1"/>
              <a:stCxn id="135" idx="3"/>
            </p:cNvCxnSpPr>
            <p:nvPr/>
          </p:nvCxnSpPr>
          <p:spPr bwMode="auto">
            <a:xfrm flipV="1">
              <a:off x="3124200" y="5867400"/>
              <a:ext cx="2667000" cy="99715"/>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grpSp>
        <p:nvGrpSpPr>
          <p:cNvPr id="8" name="Group 7"/>
          <p:cNvGrpSpPr/>
          <p:nvPr/>
        </p:nvGrpSpPr>
        <p:grpSpPr>
          <a:xfrm>
            <a:off x="2894075" y="2076153"/>
            <a:ext cx="1610928" cy="3899792"/>
            <a:chOff x="2894075" y="2076153"/>
            <a:chExt cx="1610928" cy="3899792"/>
          </a:xfrm>
        </p:grpSpPr>
        <p:sp>
          <p:nvSpPr>
            <p:cNvPr id="34846" name="TextBox 205"/>
            <p:cNvSpPr txBox="1">
              <a:spLocks noChangeArrowheads="1"/>
            </p:cNvSpPr>
            <p:nvPr/>
          </p:nvSpPr>
          <p:spPr bwMode="auto">
            <a:xfrm>
              <a:off x="3235325" y="2076153"/>
              <a:ext cx="987425" cy="830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latin typeface="Palatino Linotype" charset="0"/>
                  <a:cs typeface="Palatino Linotype" charset="0"/>
                </a:rPr>
                <a:t>the, 1</a:t>
              </a:r>
            </a:p>
            <a:p>
              <a:pPr algn="ctr" eaLnBrk="1" hangingPunct="1"/>
              <a:r>
                <a:rPr lang="en-US" sz="1600" dirty="0">
                  <a:latin typeface="Palatino Linotype" charset="0"/>
                  <a:cs typeface="Palatino Linotype" charset="0"/>
                </a:rPr>
                <a:t>brown, 1</a:t>
              </a:r>
            </a:p>
            <a:p>
              <a:pPr algn="ctr" eaLnBrk="1" hangingPunct="1"/>
              <a:r>
                <a:rPr lang="en-US" sz="1600" dirty="0">
                  <a:latin typeface="Palatino Linotype" charset="0"/>
                  <a:cs typeface="Palatino Linotype" charset="0"/>
                </a:rPr>
                <a:t>fox, 1</a:t>
              </a:r>
            </a:p>
          </p:txBody>
        </p:sp>
        <p:sp>
          <p:nvSpPr>
            <p:cNvPr id="34847" name="TextBox 206"/>
            <p:cNvSpPr txBox="1">
              <a:spLocks noChangeArrowheads="1"/>
            </p:cNvSpPr>
            <p:nvPr/>
          </p:nvSpPr>
          <p:spPr bwMode="auto">
            <a:xfrm>
              <a:off x="3249989" y="2911476"/>
              <a:ext cx="893763"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latin typeface="Palatino Linotype" charset="0"/>
                  <a:cs typeface="Palatino Linotype" charset="0"/>
                </a:rPr>
                <a:t>quick, 1</a:t>
              </a:r>
            </a:p>
          </p:txBody>
        </p:sp>
        <p:sp>
          <p:nvSpPr>
            <p:cNvPr id="34848" name="TextBox 208"/>
            <p:cNvSpPr txBox="1">
              <a:spLocks noChangeArrowheads="1"/>
            </p:cNvSpPr>
            <p:nvPr/>
          </p:nvSpPr>
          <p:spPr bwMode="auto">
            <a:xfrm>
              <a:off x="3067063" y="3467448"/>
              <a:ext cx="676275" cy="831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latin typeface="Palatino Linotype" charset="0"/>
                  <a:cs typeface="Palatino Linotype" charset="0"/>
                </a:rPr>
                <a:t>the, 1</a:t>
              </a:r>
            </a:p>
            <a:p>
              <a:pPr algn="ctr" eaLnBrk="1" hangingPunct="1"/>
              <a:r>
                <a:rPr lang="en-US" sz="1600" dirty="0">
                  <a:latin typeface="Palatino Linotype" charset="0"/>
                  <a:cs typeface="Palatino Linotype" charset="0"/>
                </a:rPr>
                <a:t>fox, 1</a:t>
              </a:r>
            </a:p>
            <a:p>
              <a:pPr algn="ctr" eaLnBrk="1" hangingPunct="1"/>
              <a:r>
                <a:rPr lang="en-US" sz="1600" dirty="0">
                  <a:latin typeface="Palatino Linotype" charset="0"/>
                  <a:cs typeface="Palatino Linotype" charset="0"/>
                </a:rPr>
                <a:t>the, 1</a:t>
              </a:r>
            </a:p>
          </p:txBody>
        </p:sp>
        <p:sp>
          <p:nvSpPr>
            <p:cNvPr id="34849" name="TextBox 209"/>
            <p:cNvSpPr txBox="1">
              <a:spLocks noChangeArrowheads="1"/>
            </p:cNvSpPr>
            <p:nvPr/>
          </p:nvSpPr>
          <p:spPr bwMode="auto">
            <a:xfrm>
              <a:off x="2894075" y="4946688"/>
              <a:ext cx="987425" cy="830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latin typeface="Palatino Linotype" charset="0"/>
                  <a:cs typeface="Palatino Linotype" charset="0"/>
                </a:rPr>
                <a:t>how, 1</a:t>
              </a:r>
            </a:p>
            <a:p>
              <a:pPr algn="ctr" eaLnBrk="1" hangingPunct="1"/>
              <a:r>
                <a:rPr lang="en-US" sz="1600" dirty="0">
                  <a:latin typeface="Palatino Linotype" charset="0"/>
                  <a:cs typeface="Palatino Linotype" charset="0"/>
                </a:rPr>
                <a:t>now, 1</a:t>
              </a:r>
            </a:p>
            <a:p>
              <a:pPr algn="ctr" eaLnBrk="1" hangingPunct="1"/>
              <a:r>
                <a:rPr lang="en-US" sz="1600" dirty="0">
                  <a:latin typeface="Palatino Linotype" charset="0"/>
                  <a:cs typeface="Palatino Linotype" charset="0"/>
                </a:rPr>
                <a:t>brown, 1</a:t>
              </a:r>
            </a:p>
          </p:txBody>
        </p:sp>
        <p:sp>
          <p:nvSpPr>
            <p:cNvPr id="34850" name="TextBox 210"/>
            <p:cNvSpPr txBox="1">
              <a:spLocks noChangeArrowheads="1"/>
            </p:cNvSpPr>
            <p:nvPr/>
          </p:nvSpPr>
          <p:spPr bwMode="auto">
            <a:xfrm>
              <a:off x="3512815" y="4177472"/>
              <a:ext cx="992188" cy="584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latin typeface="Palatino Linotype" charset="0"/>
                  <a:cs typeface="Palatino Linotype" charset="0"/>
                </a:rPr>
                <a:t>ate, 1</a:t>
              </a:r>
            </a:p>
            <a:p>
              <a:pPr algn="ctr" eaLnBrk="1" hangingPunct="1"/>
              <a:r>
                <a:rPr lang="en-US" sz="1600" dirty="0">
                  <a:latin typeface="Palatino Linotype" charset="0"/>
                  <a:cs typeface="Palatino Linotype" charset="0"/>
                </a:rPr>
                <a:t>mouse, 1</a:t>
              </a:r>
            </a:p>
          </p:txBody>
        </p:sp>
        <p:sp>
          <p:nvSpPr>
            <p:cNvPr id="34851" name="TextBox 211"/>
            <p:cNvSpPr txBox="1">
              <a:spLocks noChangeArrowheads="1"/>
            </p:cNvSpPr>
            <p:nvPr/>
          </p:nvSpPr>
          <p:spPr bwMode="auto">
            <a:xfrm>
              <a:off x="3324547" y="5636220"/>
              <a:ext cx="746125" cy="339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latin typeface="Palatino Linotype" charset="0"/>
                  <a:cs typeface="Palatino Linotype" charset="0"/>
                </a:rPr>
                <a:t>cow, 1</a:t>
              </a:r>
            </a:p>
          </p:txBody>
        </p:sp>
      </p:grpSp>
      <p:sp>
        <p:nvSpPr>
          <p:cNvPr id="34852" name="TextBox 217"/>
          <p:cNvSpPr txBox="1">
            <a:spLocks noChangeArrowheads="1"/>
          </p:cNvSpPr>
          <p:nvPr/>
        </p:nvSpPr>
        <p:spPr bwMode="auto">
          <a:xfrm>
            <a:off x="609600" y="1458913"/>
            <a:ext cx="839893"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latin typeface="Palatino Linotype" charset="0"/>
                <a:cs typeface="Palatino Linotype" charset="0"/>
              </a:rPr>
              <a:t>Input</a:t>
            </a:r>
          </a:p>
        </p:txBody>
      </p:sp>
      <p:sp>
        <p:nvSpPr>
          <p:cNvPr id="34853" name="TextBox 218"/>
          <p:cNvSpPr txBox="1">
            <a:spLocks noChangeArrowheads="1"/>
          </p:cNvSpPr>
          <p:nvPr/>
        </p:nvSpPr>
        <p:spPr bwMode="auto">
          <a:xfrm>
            <a:off x="2362200" y="1458913"/>
            <a:ext cx="726055"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latin typeface="Palatino Linotype" charset="0"/>
                <a:cs typeface="Palatino Linotype" charset="0"/>
              </a:rPr>
              <a:t>Map</a:t>
            </a:r>
          </a:p>
        </p:txBody>
      </p:sp>
      <p:sp>
        <p:nvSpPr>
          <p:cNvPr id="34854" name="TextBox 219"/>
          <p:cNvSpPr txBox="1">
            <a:spLocks noChangeArrowheads="1"/>
          </p:cNvSpPr>
          <p:nvPr/>
        </p:nvSpPr>
        <p:spPr bwMode="auto">
          <a:xfrm>
            <a:off x="3670300" y="1458913"/>
            <a:ext cx="1845778"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latin typeface="Palatino Linotype" charset="0"/>
                <a:cs typeface="Palatino Linotype" charset="0"/>
              </a:rPr>
              <a:t>Shuffle &amp; Sort</a:t>
            </a:r>
          </a:p>
        </p:txBody>
      </p:sp>
      <p:sp>
        <p:nvSpPr>
          <p:cNvPr id="34855" name="TextBox 220"/>
          <p:cNvSpPr txBox="1">
            <a:spLocks noChangeArrowheads="1"/>
          </p:cNvSpPr>
          <p:nvPr/>
        </p:nvSpPr>
        <p:spPr bwMode="auto">
          <a:xfrm>
            <a:off x="5791200" y="1458913"/>
            <a:ext cx="1051415"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latin typeface="Palatino Linotype" charset="0"/>
                <a:cs typeface="Palatino Linotype" charset="0"/>
              </a:rPr>
              <a:t>Reduce</a:t>
            </a:r>
          </a:p>
        </p:txBody>
      </p:sp>
      <p:sp>
        <p:nvSpPr>
          <p:cNvPr id="34856" name="TextBox 221"/>
          <p:cNvSpPr txBox="1">
            <a:spLocks noChangeArrowheads="1"/>
          </p:cNvSpPr>
          <p:nvPr/>
        </p:nvSpPr>
        <p:spPr bwMode="auto">
          <a:xfrm>
            <a:off x="7732713" y="1458913"/>
            <a:ext cx="1039142"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latin typeface="Palatino Linotype" charset="0"/>
                <a:cs typeface="Palatino Linotype" charset="0"/>
              </a:rPr>
              <a:t>Output</a:t>
            </a:r>
          </a:p>
        </p:txBody>
      </p:sp>
      <p:grpSp>
        <p:nvGrpSpPr>
          <p:cNvPr id="7" name="Group 6"/>
          <p:cNvGrpSpPr/>
          <p:nvPr/>
        </p:nvGrpSpPr>
        <p:grpSpPr>
          <a:xfrm>
            <a:off x="381000" y="2090440"/>
            <a:ext cx="2743200" cy="4648200"/>
            <a:chOff x="381000" y="2090440"/>
            <a:chExt cx="2743200" cy="4648200"/>
          </a:xfrm>
        </p:grpSpPr>
        <p:cxnSp>
          <p:nvCxnSpPr>
            <p:cNvPr id="34819" name="Straight Arrow Connector 454"/>
            <p:cNvCxnSpPr>
              <a:cxnSpLocks noChangeShapeType="1"/>
              <a:stCxn id="116" idx="2"/>
              <a:endCxn id="127" idx="1"/>
            </p:cNvCxnSpPr>
            <p:nvPr/>
          </p:nvCxnSpPr>
          <p:spPr bwMode="auto">
            <a:xfrm rot="10800000" flipH="1" flipV="1">
              <a:off x="1676400" y="2865140"/>
              <a:ext cx="609600" cy="0"/>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116" name="Right Bracket 115"/>
            <p:cNvSpPr/>
            <p:nvPr/>
          </p:nvSpPr>
          <p:spPr bwMode="auto">
            <a:xfrm>
              <a:off x="1524000" y="2090440"/>
              <a:ext cx="152400" cy="1549400"/>
            </a:xfrm>
            <a:prstGeom prst="rightBracket">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20" name="Right Bracket 119"/>
            <p:cNvSpPr/>
            <p:nvPr/>
          </p:nvSpPr>
          <p:spPr bwMode="auto">
            <a:xfrm>
              <a:off x="1524000" y="3639840"/>
              <a:ext cx="152400" cy="1549400"/>
            </a:xfrm>
            <a:prstGeom prst="rightBracket">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21" name="Right Bracket 120"/>
            <p:cNvSpPr/>
            <p:nvPr/>
          </p:nvSpPr>
          <p:spPr bwMode="auto">
            <a:xfrm>
              <a:off x="1524000" y="5189240"/>
              <a:ext cx="152400" cy="1549400"/>
            </a:xfrm>
            <a:prstGeom prst="rightBracket">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4826" name="Straight Arrow Connector 124"/>
            <p:cNvCxnSpPr>
              <a:cxnSpLocks noChangeShapeType="1"/>
              <a:stCxn id="120" idx="2"/>
              <a:endCxn id="133" idx="1"/>
            </p:cNvCxnSpPr>
            <p:nvPr/>
          </p:nvCxnSpPr>
          <p:spPr bwMode="auto">
            <a:xfrm rot="10800000" flipH="1" flipV="1">
              <a:off x="1676400" y="4414540"/>
              <a:ext cx="609600" cy="4763"/>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127" name="Rounded Rectangle 126"/>
            <p:cNvSpPr>
              <a:spLocks noChangeArrowheads="1"/>
            </p:cNvSpPr>
            <p:nvPr/>
          </p:nvSpPr>
          <p:spPr bwMode="auto">
            <a:xfrm>
              <a:off x="2286000" y="2638128"/>
              <a:ext cx="838200" cy="455612"/>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2000" dirty="0">
                  <a:solidFill>
                    <a:schemeClr val="lt1"/>
                  </a:solidFill>
                  <a:latin typeface="+mn-lt"/>
                  <a:ea typeface="+mn-ea"/>
                  <a:cs typeface="+mn-cs"/>
                </a:rPr>
                <a:t>Map</a:t>
              </a:r>
            </a:p>
          </p:txBody>
        </p:sp>
        <p:sp>
          <p:nvSpPr>
            <p:cNvPr id="133" name="Rounded Rectangle 132"/>
            <p:cNvSpPr>
              <a:spLocks noChangeArrowheads="1"/>
            </p:cNvSpPr>
            <p:nvPr/>
          </p:nvSpPr>
          <p:spPr bwMode="auto">
            <a:xfrm>
              <a:off x="2286000" y="4187528"/>
              <a:ext cx="838200" cy="463550"/>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2000" dirty="0">
                  <a:solidFill>
                    <a:schemeClr val="lt1"/>
                  </a:solidFill>
                  <a:latin typeface="+mn-lt"/>
                  <a:ea typeface="+mn-ea"/>
                  <a:cs typeface="+mn-cs"/>
                </a:rPr>
                <a:t>Map</a:t>
              </a:r>
            </a:p>
          </p:txBody>
        </p:sp>
        <p:sp>
          <p:nvSpPr>
            <p:cNvPr id="135" name="Rounded Rectangle 134"/>
            <p:cNvSpPr>
              <a:spLocks noChangeArrowheads="1"/>
            </p:cNvSpPr>
            <p:nvPr/>
          </p:nvSpPr>
          <p:spPr bwMode="auto">
            <a:xfrm>
              <a:off x="2286000" y="5738515"/>
              <a:ext cx="838200" cy="457200"/>
            </a:xfrm>
            <a:prstGeom prst="roundRect">
              <a:avLst>
                <a:gd name="adj" fmla="val 16667"/>
              </a:avLst>
            </a:prstGeom>
            <a:gradFill rotWithShape="1">
              <a:gsLst>
                <a:gs pos="0">
                  <a:srgbClr val="3F80CD"/>
                </a:gs>
                <a:gs pos="100000">
                  <a:srgbClr val="9BC1FF"/>
                </a:gs>
              </a:gsLst>
              <a:lin ang="16200000"/>
            </a:gradFill>
            <a:ln w="9525">
              <a:solidFill>
                <a:srgbClr val="4A7EBB"/>
              </a:solidFill>
              <a:round/>
              <a:headEnd/>
              <a:tailEnd/>
            </a:ln>
            <a:effectLst>
              <a:outerShdw blurRad="63500" dist="23000" dir="5400000" rotWithShape="0">
                <a:srgbClr val="000000">
                  <a:alpha val="34999"/>
                </a:srgbClr>
              </a:outerShdw>
            </a:effectLst>
          </p:spPr>
          <p:txBody>
            <a:bodyPr anchor="ctr"/>
            <a:lstStyle/>
            <a:p>
              <a:pPr algn="ctr">
                <a:defRPr/>
              </a:pPr>
              <a:r>
                <a:rPr lang="en-US" sz="2000" dirty="0">
                  <a:solidFill>
                    <a:schemeClr val="lt1"/>
                  </a:solidFill>
                  <a:latin typeface="+mn-lt"/>
                  <a:ea typeface="+mn-ea"/>
                  <a:cs typeface="+mn-cs"/>
                </a:rPr>
                <a:t>Map</a:t>
              </a:r>
            </a:p>
          </p:txBody>
        </p:sp>
        <p:cxnSp>
          <p:nvCxnSpPr>
            <p:cNvPr id="34830" name="Straight Arrow Connector 135"/>
            <p:cNvCxnSpPr>
              <a:cxnSpLocks noChangeShapeType="1"/>
              <a:stCxn id="121" idx="2"/>
              <a:endCxn id="135" idx="1"/>
            </p:cNvCxnSpPr>
            <p:nvPr/>
          </p:nvCxnSpPr>
          <p:spPr bwMode="auto">
            <a:xfrm rot="10800000" flipH="1" flipV="1">
              <a:off x="1676400" y="5963940"/>
              <a:ext cx="609600" cy="3175"/>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44" name="Straight Connector 43"/>
            <p:cNvCxnSpPr/>
            <p:nvPr/>
          </p:nvCxnSpPr>
          <p:spPr>
            <a:xfrm rot="10800000">
              <a:off x="381000" y="3643015"/>
              <a:ext cx="1143000" cy="1588"/>
            </a:xfrm>
            <a:prstGeom prst="line">
              <a:avLst/>
            </a:prstGeom>
            <a:ln w="9525" cap="flat" cmpd="sng" algn="ctr">
              <a:solidFill>
                <a:schemeClr val="accent3"/>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381000" y="5189240"/>
              <a:ext cx="1143000" cy="1588"/>
            </a:xfrm>
            <a:prstGeom prst="line">
              <a:avLst/>
            </a:prstGeom>
            <a:ln w="9525" cap="flat" cmpd="sng" algn="ctr">
              <a:solidFill>
                <a:schemeClr val="accent3"/>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6858000" y="2090440"/>
            <a:ext cx="1828800" cy="4648200"/>
            <a:chOff x="6858000" y="2090440"/>
            <a:chExt cx="1828800" cy="4648200"/>
          </a:xfrm>
        </p:grpSpPr>
        <p:cxnSp>
          <p:nvCxnSpPr>
            <p:cNvPr id="34839" name="Straight Arrow Connector 182"/>
            <p:cNvCxnSpPr>
              <a:cxnSpLocks noChangeShapeType="1"/>
              <a:stCxn id="154" idx="3"/>
              <a:endCxn id="188" idx="2"/>
            </p:cNvCxnSpPr>
            <p:nvPr/>
          </p:nvCxnSpPr>
          <p:spPr bwMode="auto">
            <a:xfrm flipV="1">
              <a:off x="6858000" y="3234234"/>
              <a:ext cx="533400" cy="167990"/>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34840" name="Straight Arrow Connector 183"/>
            <p:cNvCxnSpPr>
              <a:cxnSpLocks noChangeShapeType="1"/>
              <a:stCxn id="155" idx="3"/>
              <a:endCxn id="189" idx="2"/>
            </p:cNvCxnSpPr>
            <p:nvPr/>
          </p:nvCxnSpPr>
          <p:spPr bwMode="auto">
            <a:xfrm flipV="1">
              <a:off x="6858000" y="5558334"/>
              <a:ext cx="533400" cy="194345"/>
            </a:xfrm>
            <a:prstGeom prst="straightConnector1">
              <a:avLst/>
            </a:prstGeom>
            <a:noFill/>
            <a:ln w="15875">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185" name="Folded Corner 184"/>
            <p:cNvSpPr>
              <a:spLocks noChangeArrowheads="1"/>
            </p:cNvSpPr>
            <p:nvPr/>
          </p:nvSpPr>
          <p:spPr bwMode="auto">
            <a:xfrm rot="10800000">
              <a:off x="7543800" y="2090440"/>
              <a:ext cx="1143000" cy="4648200"/>
            </a:xfrm>
            <a:prstGeom prst="foldedCorner">
              <a:avLst>
                <a:gd name="adj" fmla="val 16667"/>
              </a:avLst>
            </a:prstGeom>
            <a:gradFill rotWithShape="1">
              <a:gsLst>
                <a:gs pos="0">
                  <a:srgbClr val="DAFDA7"/>
                </a:gs>
                <a:gs pos="35001">
                  <a:srgbClr val="E4FDC2"/>
                </a:gs>
                <a:gs pos="100000">
                  <a:srgbClr val="F5FFE6"/>
                </a:gs>
              </a:gsLst>
              <a:lin ang="16200000" scaled="1"/>
            </a:gradFill>
            <a:ln w="9525">
              <a:solidFill>
                <a:srgbClr val="98B954"/>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mn-ea"/>
                <a:cs typeface="+mn-cs"/>
              </a:endParaRPr>
            </a:p>
          </p:txBody>
        </p:sp>
        <p:sp>
          <p:nvSpPr>
            <p:cNvPr id="34842" name="TextBox 185"/>
            <p:cNvSpPr txBox="1">
              <a:spLocks noChangeArrowheads="1"/>
            </p:cNvSpPr>
            <p:nvPr/>
          </p:nvSpPr>
          <p:spPr bwMode="auto">
            <a:xfrm>
              <a:off x="7543800" y="2482553"/>
              <a:ext cx="1143000" cy="1476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Palatino Linotype" charset="0"/>
                  <a:cs typeface="Palatino Linotype" charset="0"/>
                </a:rPr>
                <a:t>brown, 2</a:t>
              </a:r>
            </a:p>
            <a:p>
              <a:pPr algn="ctr" eaLnBrk="1" hangingPunct="1"/>
              <a:r>
                <a:rPr lang="en-US" sz="1800">
                  <a:latin typeface="Palatino Linotype" charset="0"/>
                  <a:cs typeface="Palatino Linotype" charset="0"/>
                </a:rPr>
                <a:t>fox, 2</a:t>
              </a:r>
            </a:p>
            <a:p>
              <a:pPr algn="ctr" eaLnBrk="1" hangingPunct="1"/>
              <a:r>
                <a:rPr lang="en-US" sz="1800">
                  <a:latin typeface="Palatino Linotype" charset="0"/>
                  <a:cs typeface="Palatino Linotype" charset="0"/>
                </a:rPr>
                <a:t>how, 1</a:t>
              </a:r>
            </a:p>
            <a:p>
              <a:pPr algn="ctr" eaLnBrk="1" hangingPunct="1"/>
              <a:r>
                <a:rPr lang="en-US" sz="1800">
                  <a:latin typeface="Palatino Linotype" charset="0"/>
                  <a:cs typeface="Palatino Linotype" charset="0"/>
                </a:rPr>
                <a:t>now, 1</a:t>
              </a:r>
            </a:p>
            <a:p>
              <a:pPr algn="ctr" eaLnBrk="1" hangingPunct="1"/>
              <a:r>
                <a:rPr lang="en-US" sz="1800">
                  <a:latin typeface="Palatino Linotype" charset="0"/>
                  <a:cs typeface="Palatino Linotype" charset="0"/>
                </a:rPr>
                <a:t>the, 3</a:t>
              </a:r>
            </a:p>
          </p:txBody>
        </p:sp>
        <p:sp>
          <p:nvSpPr>
            <p:cNvPr id="34843" name="TextBox 186"/>
            <p:cNvSpPr txBox="1">
              <a:spLocks noChangeArrowheads="1"/>
            </p:cNvSpPr>
            <p:nvPr/>
          </p:nvSpPr>
          <p:spPr bwMode="auto">
            <a:xfrm>
              <a:off x="7543800" y="4933653"/>
              <a:ext cx="1143000" cy="1200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Palatino Linotype" charset="0"/>
                  <a:cs typeface="Palatino Linotype" charset="0"/>
                </a:rPr>
                <a:t>ate, 1</a:t>
              </a:r>
            </a:p>
            <a:p>
              <a:pPr algn="ctr" eaLnBrk="1" hangingPunct="1"/>
              <a:r>
                <a:rPr lang="en-US" sz="1800">
                  <a:latin typeface="Palatino Linotype" charset="0"/>
                  <a:cs typeface="Palatino Linotype" charset="0"/>
                </a:rPr>
                <a:t>cow, 1</a:t>
              </a:r>
            </a:p>
            <a:p>
              <a:pPr algn="ctr" eaLnBrk="1" hangingPunct="1"/>
              <a:r>
                <a:rPr lang="en-US" sz="1800">
                  <a:latin typeface="Palatino Linotype" charset="0"/>
                  <a:cs typeface="Palatino Linotype" charset="0"/>
                </a:rPr>
                <a:t>mouse, 1</a:t>
              </a:r>
            </a:p>
            <a:p>
              <a:pPr algn="ctr" eaLnBrk="1" hangingPunct="1"/>
              <a:r>
                <a:rPr lang="en-US" sz="1800">
                  <a:latin typeface="Palatino Linotype" charset="0"/>
                  <a:cs typeface="Palatino Linotype" charset="0"/>
                </a:rPr>
                <a:t>quick, 1</a:t>
              </a:r>
            </a:p>
          </p:txBody>
        </p:sp>
        <p:sp>
          <p:nvSpPr>
            <p:cNvPr id="188" name="Right Bracket 187"/>
            <p:cNvSpPr/>
            <p:nvPr/>
          </p:nvSpPr>
          <p:spPr bwMode="auto">
            <a:xfrm flipH="1">
              <a:off x="7391400" y="2090440"/>
              <a:ext cx="152400" cy="2287588"/>
            </a:xfrm>
            <a:prstGeom prst="rightBracket">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89" name="Right Bracket 188"/>
            <p:cNvSpPr/>
            <p:nvPr/>
          </p:nvSpPr>
          <p:spPr bwMode="auto">
            <a:xfrm flipH="1">
              <a:off x="7391400" y="4378028"/>
              <a:ext cx="152400" cy="2360612"/>
            </a:xfrm>
            <a:prstGeom prst="rightBracket">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46" name="Straight Connector 45"/>
            <p:cNvCxnSpPr/>
            <p:nvPr/>
          </p:nvCxnSpPr>
          <p:spPr>
            <a:xfrm rot="10800000">
              <a:off x="7543800" y="4376440"/>
              <a:ext cx="1143000" cy="1588"/>
            </a:xfrm>
            <a:prstGeom prst="line">
              <a:avLst/>
            </a:prstGeom>
            <a:ln w="9525" cap="flat" cmpd="sng" algn="ctr">
              <a:solidFill>
                <a:schemeClr val="accent3"/>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5445125" y="1802024"/>
            <a:ext cx="2342208" cy="3912695"/>
            <a:chOff x="5445125" y="1802024"/>
            <a:chExt cx="2342208" cy="3912695"/>
          </a:xfrm>
        </p:grpSpPr>
        <p:sp>
          <p:nvSpPr>
            <p:cNvPr id="47" name="TextBox 205"/>
            <p:cNvSpPr txBox="1">
              <a:spLocks noChangeArrowheads="1"/>
            </p:cNvSpPr>
            <p:nvPr/>
          </p:nvSpPr>
          <p:spPr bwMode="auto">
            <a:xfrm>
              <a:off x="5445125" y="1802024"/>
              <a:ext cx="2081167" cy="15696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latin typeface="Consolas"/>
                  <a:cs typeface="Consolas"/>
                </a:rPr>
                <a:t>k</a:t>
              </a:r>
              <a:r>
                <a:rPr lang="en-US" sz="1600" dirty="0">
                  <a:latin typeface="Palatino Linotype" charset="0"/>
                  <a:cs typeface="Palatino Linotype" charset="0"/>
                </a:rPr>
                <a:t>: brown,  </a:t>
              </a:r>
              <a:r>
                <a:rPr lang="en-US" sz="1600" b="1" dirty="0">
                  <a:latin typeface="Consolas"/>
                  <a:cs typeface="Consolas"/>
                </a:rPr>
                <a:t>v</a:t>
              </a:r>
              <a:r>
                <a:rPr lang="en-US" sz="1600" dirty="0">
                  <a:latin typeface="Palatino Linotype" charset="0"/>
                  <a:cs typeface="Palatino Linotype" charset="0"/>
                </a:rPr>
                <a:t>: [1,1]</a:t>
              </a:r>
            </a:p>
            <a:p>
              <a:pPr eaLnBrk="1" hangingPunct="1"/>
              <a:r>
                <a:rPr lang="en-US" sz="1600" b="1" dirty="0">
                  <a:latin typeface="Consolas"/>
                  <a:cs typeface="Consolas"/>
                </a:rPr>
                <a:t>k</a:t>
              </a:r>
              <a:r>
                <a:rPr lang="en-US" sz="1600" dirty="0">
                  <a:latin typeface="Palatino Linotype" charset="0"/>
                  <a:cs typeface="Palatino Linotype" charset="0"/>
                </a:rPr>
                <a:t>: fox,  </a:t>
              </a:r>
              <a:r>
                <a:rPr lang="en-US" sz="1600" b="1" dirty="0">
                  <a:latin typeface="Consolas"/>
                  <a:cs typeface="Consolas"/>
                </a:rPr>
                <a:t>v</a:t>
              </a:r>
              <a:r>
                <a:rPr lang="en-US" sz="1600" dirty="0">
                  <a:latin typeface="Palatino Linotype" charset="0"/>
                  <a:cs typeface="Palatino Linotype" charset="0"/>
                </a:rPr>
                <a:t>: [1,1]</a:t>
              </a:r>
            </a:p>
            <a:p>
              <a:pPr eaLnBrk="1" hangingPunct="1"/>
              <a:r>
                <a:rPr lang="en-US" sz="1600" b="1" dirty="0">
                  <a:latin typeface="Consolas"/>
                  <a:cs typeface="Consolas"/>
                </a:rPr>
                <a:t>k</a:t>
              </a:r>
              <a:r>
                <a:rPr lang="en-US" sz="1600" dirty="0">
                  <a:latin typeface="Palatino Linotype" charset="0"/>
                  <a:cs typeface="Palatino Linotype" charset="0"/>
                </a:rPr>
                <a:t>: how,  </a:t>
              </a:r>
              <a:r>
                <a:rPr lang="en-US" sz="1600" b="1" dirty="0">
                  <a:latin typeface="Consolas"/>
                  <a:cs typeface="Consolas"/>
                </a:rPr>
                <a:t>v</a:t>
              </a:r>
              <a:r>
                <a:rPr lang="en-US" sz="1600" dirty="0">
                  <a:latin typeface="Palatino Linotype" charset="0"/>
                  <a:cs typeface="Palatino Linotype" charset="0"/>
                </a:rPr>
                <a:t>: [1]</a:t>
              </a:r>
            </a:p>
            <a:p>
              <a:pPr eaLnBrk="1" hangingPunct="1"/>
              <a:r>
                <a:rPr lang="en-US" sz="1600" b="1" dirty="0">
                  <a:latin typeface="Consolas"/>
                  <a:cs typeface="Consolas"/>
                </a:rPr>
                <a:t>k</a:t>
              </a:r>
              <a:r>
                <a:rPr lang="en-US" sz="1600" dirty="0">
                  <a:latin typeface="Palatino Linotype" charset="0"/>
                  <a:cs typeface="Palatino Linotype" charset="0"/>
                </a:rPr>
                <a:t>: now,  </a:t>
              </a:r>
              <a:r>
                <a:rPr lang="en-US" sz="1600" b="1" dirty="0">
                  <a:latin typeface="Consolas"/>
                  <a:cs typeface="Consolas"/>
                </a:rPr>
                <a:t>v</a:t>
              </a:r>
              <a:r>
                <a:rPr lang="en-US" sz="1600" dirty="0">
                  <a:latin typeface="Palatino Linotype" charset="0"/>
                  <a:cs typeface="Palatino Linotype" charset="0"/>
                </a:rPr>
                <a:t>: [1]</a:t>
              </a:r>
            </a:p>
            <a:p>
              <a:pPr eaLnBrk="1" hangingPunct="1"/>
              <a:r>
                <a:rPr lang="en-US" sz="1600" b="1" dirty="0" smtClean="0">
                  <a:latin typeface="Consolas"/>
                  <a:cs typeface="Consolas"/>
                </a:rPr>
                <a:t>k</a:t>
              </a:r>
              <a:r>
                <a:rPr lang="en-US" sz="1600" dirty="0" smtClean="0">
                  <a:latin typeface="Palatino Linotype" charset="0"/>
                  <a:cs typeface="Palatino Linotype" charset="0"/>
                </a:rPr>
                <a:t>: the  </a:t>
              </a:r>
              <a:r>
                <a:rPr lang="en-US" sz="1600" b="1" dirty="0" smtClean="0">
                  <a:latin typeface="Consolas"/>
                  <a:cs typeface="Consolas"/>
                </a:rPr>
                <a:t>v</a:t>
              </a:r>
              <a:r>
                <a:rPr lang="en-US" sz="1600" dirty="0" smtClean="0">
                  <a:latin typeface="Palatino Linotype" charset="0"/>
                  <a:cs typeface="Palatino Linotype" charset="0"/>
                </a:rPr>
                <a:t>: [1,1,1]</a:t>
              </a:r>
              <a:endParaRPr lang="en-US" sz="1600" dirty="0">
                <a:latin typeface="Palatino Linotype" charset="0"/>
                <a:cs typeface="Palatino Linotype" charset="0"/>
              </a:endParaRPr>
            </a:p>
            <a:p>
              <a:pPr eaLnBrk="1" hangingPunct="1"/>
              <a:endParaRPr lang="en-US" sz="1600" dirty="0">
                <a:latin typeface="Palatino Linotype" charset="0"/>
                <a:cs typeface="Palatino Linotype" charset="0"/>
              </a:endParaRPr>
            </a:p>
          </p:txBody>
        </p:sp>
        <p:sp>
          <p:nvSpPr>
            <p:cNvPr id="53" name="TextBox 205"/>
            <p:cNvSpPr txBox="1">
              <a:spLocks noChangeArrowheads="1"/>
            </p:cNvSpPr>
            <p:nvPr/>
          </p:nvSpPr>
          <p:spPr bwMode="auto">
            <a:xfrm>
              <a:off x="5706166" y="4391280"/>
              <a:ext cx="2081167" cy="132343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latin typeface="Consolas"/>
                  <a:cs typeface="Consolas"/>
                </a:rPr>
                <a:t>k</a:t>
              </a:r>
              <a:r>
                <a:rPr lang="en-US" sz="1600" dirty="0" smtClean="0">
                  <a:latin typeface="Palatino Linotype" charset="0"/>
                  <a:cs typeface="Palatino Linotype" charset="0"/>
                </a:rPr>
                <a:t>: ate </a:t>
              </a:r>
              <a:r>
                <a:rPr lang="en-US" sz="1600" b="1" dirty="0" smtClean="0">
                  <a:latin typeface="Consolas"/>
                  <a:cs typeface="Consolas"/>
                </a:rPr>
                <a:t>v</a:t>
              </a:r>
              <a:r>
                <a:rPr lang="en-US" sz="1600" dirty="0" smtClean="0">
                  <a:latin typeface="Palatino Linotype" charset="0"/>
                  <a:cs typeface="Palatino Linotype" charset="0"/>
                </a:rPr>
                <a:t>: [1]</a:t>
              </a:r>
              <a:endParaRPr lang="en-US" sz="1600" dirty="0">
                <a:latin typeface="Palatino Linotype" charset="0"/>
                <a:cs typeface="Palatino Linotype" charset="0"/>
              </a:endParaRPr>
            </a:p>
            <a:p>
              <a:pPr eaLnBrk="1" hangingPunct="1"/>
              <a:r>
                <a:rPr lang="en-US" sz="1600" b="1" dirty="0">
                  <a:latin typeface="Consolas"/>
                  <a:cs typeface="Consolas"/>
                </a:rPr>
                <a:t>k</a:t>
              </a:r>
              <a:r>
                <a:rPr lang="en-US" sz="1600" dirty="0" smtClean="0">
                  <a:latin typeface="Palatino Linotype" charset="0"/>
                  <a:cs typeface="Palatino Linotype" charset="0"/>
                </a:rPr>
                <a:t>: cow,  </a:t>
              </a:r>
              <a:r>
                <a:rPr lang="en-US" sz="1600" b="1" dirty="0" smtClean="0">
                  <a:latin typeface="Consolas"/>
                  <a:cs typeface="Consolas"/>
                </a:rPr>
                <a:t>v</a:t>
              </a:r>
              <a:r>
                <a:rPr lang="en-US" sz="1600" dirty="0" smtClean="0">
                  <a:latin typeface="Palatino Linotype" charset="0"/>
                  <a:cs typeface="Palatino Linotype" charset="0"/>
                </a:rPr>
                <a:t>: [1]</a:t>
              </a:r>
              <a:endParaRPr lang="en-US" sz="1600" dirty="0">
                <a:latin typeface="Palatino Linotype" charset="0"/>
                <a:cs typeface="Palatino Linotype" charset="0"/>
              </a:endParaRPr>
            </a:p>
            <a:p>
              <a:pPr eaLnBrk="1" hangingPunct="1"/>
              <a:r>
                <a:rPr lang="en-US" sz="1600" b="1" dirty="0" smtClean="0">
                  <a:latin typeface="Consolas"/>
                  <a:cs typeface="Consolas"/>
                </a:rPr>
                <a:t>k</a:t>
              </a:r>
              <a:r>
                <a:rPr lang="en-US" sz="1600" dirty="0" smtClean="0">
                  <a:latin typeface="Palatino Linotype" charset="0"/>
                  <a:cs typeface="Palatino Linotype" charset="0"/>
                </a:rPr>
                <a:t>: mouse,  </a:t>
              </a:r>
              <a:r>
                <a:rPr lang="en-US" sz="1600" b="1" dirty="0" smtClean="0">
                  <a:latin typeface="Consolas"/>
                  <a:cs typeface="Consolas"/>
                </a:rPr>
                <a:t>v</a:t>
              </a:r>
              <a:r>
                <a:rPr lang="en-US" sz="1600" dirty="0" smtClean="0">
                  <a:latin typeface="Palatino Linotype" charset="0"/>
                  <a:cs typeface="Palatino Linotype" charset="0"/>
                </a:rPr>
                <a:t>: [1]</a:t>
              </a:r>
            </a:p>
            <a:p>
              <a:pPr eaLnBrk="1" hangingPunct="1"/>
              <a:r>
                <a:rPr lang="en-US" sz="1600" b="1" dirty="0">
                  <a:latin typeface="Consolas"/>
                  <a:cs typeface="Consolas"/>
                </a:rPr>
                <a:t>k</a:t>
              </a:r>
              <a:r>
                <a:rPr lang="en-US" sz="1600" dirty="0">
                  <a:latin typeface="Palatino Linotype" charset="0"/>
                  <a:cs typeface="Palatino Linotype" charset="0"/>
                </a:rPr>
                <a:t>: </a:t>
              </a:r>
              <a:r>
                <a:rPr lang="en-US" sz="1600" dirty="0" smtClean="0">
                  <a:latin typeface="Palatino Linotype" charset="0"/>
                  <a:cs typeface="Palatino Linotype" charset="0"/>
                </a:rPr>
                <a:t>quick,  </a:t>
              </a:r>
              <a:r>
                <a:rPr lang="en-US" sz="1600" b="1" dirty="0" smtClean="0">
                  <a:latin typeface="Consolas"/>
                  <a:cs typeface="Consolas"/>
                </a:rPr>
                <a:t>v</a:t>
              </a:r>
              <a:r>
                <a:rPr lang="en-US" sz="1600" dirty="0">
                  <a:latin typeface="Palatino Linotype" charset="0"/>
                  <a:cs typeface="Palatino Linotype" charset="0"/>
                </a:rPr>
                <a:t>: [</a:t>
              </a:r>
              <a:r>
                <a:rPr lang="en-US" sz="1600" dirty="0" smtClean="0">
                  <a:latin typeface="Palatino Linotype" charset="0"/>
                  <a:cs typeface="Palatino Linotype" charset="0"/>
                </a:rPr>
                <a:t>1]</a:t>
              </a:r>
              <a:endParaRPr lang="en-US" sz="1600" dirty="0">
                <a:latin typeface="Palatino Linotype" charset="0"/>
                <a:cs typeface="Palatino Linotype" charset="0"/>
              </a:endParaRPr>
            </a:p>
            <a:p>
              <a:pPr eaLnBrk="1" hangingPunct="1"/>
              <a:endParaRPr lang="en-US" sz="1600" dirty="0">
                <a:latin typeface="Palatino Linotype" charset="0"/>
                <a:cs typeface="Palatino Linotype" charset="0"/>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124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3" grpId="0"/>
      <p:bldP spid="34854" grpId="0"/>
      <p:bldP spid="34855" grpId="0"/>
      <p:bldP spid="3485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Palatino Linotype" charset="0"/>
              </a:rPr>
              <a:t>What is MapReduce Used For?</a:t>
            </a:r>
          </a:p>
        </p:txBody>
      </p:sp>
      <p:sp>
        <p:nvSpPr>
          <p:cNvPr id="3" name="Content Placeholder 2"/>
          <p:cNvSpPr>
            <a:spLocks noGrp="1"/>
          </p:cNvSpPr>
          <p:nvPr>
            <p:ph idx="1"/>
          </p:nvPr>
        </p:nvSpPr>
        <p:spPr>
          <a:xfrm>
            <a:off x="457200" y="1600200"/>
            <a:ext cx="8229600" cy="4994950"/>
          </a:xfrm>
        </p:spPr>
        <p:txBody>
          <a:bodyPr rtlCol="0">
            <a:normAutofit fontScale="85000" lnSpcReduction="20000"/>
          </a:bodyPr>
          <a:lstStyle/>
          <a:p>
            <a:pPr eaLnBrk="1" fontAlgn="auto" hangingPunct="1">
              <a:spcAft>
                <a:spcPts val="0"/>
              </a:spcAft>
              <a:buFont typeface="Arial"/>
              <a:buChar char="•"/>
              <a:defRPr/>
            </a:pPr>
            <a:r>
              <a:rPr lang="en-US" dirty="0" smtClean="0">
                <a:ea typeface="+mn-ea"/>
                <a:cs typeface="+mn-cs"/>
              </a:rPr>
              <a:t>At </a:t>
            </a:r>
            <a:r>
              <a:rPr lang="en-US" b="1" dirty="0" smtClean="0">
                <a:solidFill>
                  <a:srgbClr val="008000"/>
                </a:solidFill>
                <a:ea typeface="+mn-ea"/>
                <a:cs typeface="+mn-cs"/>
              </a:rPr>
              <a:t>Google</a:t>
            </a:r>
            <a:r>
              <a:rPr lang="en-US" dirty="0" smtClean="0">
                <a:ea typeface="+mn-ea"/>
                <a:cs typeface="+mn-cs"/>
              </a:rPr>
              <a:t>:</a:t>
            </a:r>
          </a:p>
          <a:p>
            <a:pPr lvl="1" eaLnBrk="1" fontAlgn="auto" hangingPunct="1">
              <a:spcAft>
                <a:spcPts val="0"/>
              </a:spcAft>
              <a:buFont typeface="Arial"/>
              <a:buChar char="–"/>
              <a:defRPr/>
            </a:pPr>
            <a:r>
              <a:rPr lang="en-US" dirty="0" smtClean="0">
                <a:ea typeface="+mn-ea"/>
              </a:rPr>
              <a:t>Index building for Google Search</a:t>
            </a:r>
          </a:p>
          <a:p>
            <a:pPr lvl="1" eaLnBrk="1" fontAlgn="auto" hangingPunct="1">
              <a:spcAft>
                <a:spcPts val="0"/>
              </a:spcAft>
              <a:buFont typeface="Arial"/>
              <a:buChar char="–"/>
              <a:defRPr/>
            </a:pPr>
            <a:r>
              <a:rPr lang="en-US" dirty="0" smtClean="0">
                <a:ea typeface="+mn-ea"/>
              </a:rPr>
              <a:t>Article clustering for Google News</a:t>
            </a:r>
          </a:p>
          <a:p>
            <a:pPr lvl="1" eaLnBrk="1" fontAlgn="auto" hangingPunct="1">
              <a:spcAft>
                <a:spcPts val="0"/>
              </a:spcAft>
              <a:buFont typeface="Arial"/>
              <a:buChar char="–"/>
              <a:defRPr/>
            </a:pPr>
            <a:r>
              <a:rPr lang="en-US" dirty="0" smtClean="0">
                <a:ea typeface="+mn-ea"/>
              </a:rPr>
              <a:t>Statistical machine translation</a:t>
            </a: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en-US" dirty="0" smtClean="0">
                <a:ea typeface="+mn-ea"/>
                <a:cs typeface="+mn-cs"/>
              </a:rPr>
              <a:t>At </a:t>
            </a:r>
            <a:r>
              <a:rPr lang="en-US" b="1" dirty="0" smtClean="0">
                <a:solidFill>
                  <a:srgbClr val="008000"/>
                </a:solidFill>
                <a:ea typeface="+mn-ea"/>
                <a:cs typeface="+mn-cs"/>
              </a:rPr>
              <a:t>Yahoo!</a:t>
            </a:r>
            <a:r>
              <a:rPr lang="en-US" dirty="0" smtClean="0">
                <a:ea typeface="+mn-ea"/>
                <a:cs typeface="+mn-cs"/>
              </a:rPr>
              <a:t>:</a:t>
            </a:r>
          </a:p>
          <a:p>
            <a:pPr lvl="1" eaLnBrk="1" fontAlgn="auto" hangingPunct="1">
              <a:spcAft>
                <a:spcPts val="0"/>
              </a:spcAft>
              <a:buFont typeface="Arial"/>
              <a:buChar char="–"/>
              <a:defRPr/>
            </a:pPr>
            <a:r>
              <a:rPr lang="en-US" dirty="0" smtClean="0">
                <a:ea typeface="+mn-ea"/>
              </a:rPr>
              <a:t>Index building for Yahoo! Search</a:t>
            </a:r>
          </a:p>
          <a:p>
            <a:pPr lvl="1" eaLnBrk="1" fontAlgn="auto" hangingPunct="1">
              <a:spcAft>
                <a:spcPts val="0"/>
              </a:spcAft>
              <a:buFont typeface="Arial"/>
              <a:buChar char="–"/>
              <a:defRPr/>
            </a:pPr>
            <a:r>
              <a:rPr lang="en-US" dirty="0" smtClean="0">
                <a:ea typeface="+mn-ea"/>
              </a:rPr>
              <a:t>Spam detection for Yahoo! Mail</a:t>
            </a: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en-US" dirty="0" smtClean="0">
                <a:ea typeface="+mn-ea"/>
                <a:cs typeface="+mn-cs"/>
              </a:rPr>
              <a:t>At </a:t>
            </a:r>
            <a:r>
              <a:rPr lang="en-US" b="1" dirty="0" smtClean="0">
                <a:solidFill>
                  <a:srgbClr val="008000"/>
                </a:solidFill>
                <a:ea typeface="+mn-ea"/>
                <a:cs typeface="+mn-cs"/>
              </a:rPr>
              <a:t>Facebook</a:t>
            </a:r>
            <a:r>
              <a:rPr lang="en-US" dirty="0" smtClean="0">
                <a:ea typeface="+mn-ea"/>
                <a:cs typeface="+mn-cs"/>
              </a:rPr>
              <a:t>:</a:t>
            </a:r>
          </a:p>
          <a:p>
            <a:pPr lvl="1" eaLnBrk="1" fontAlgn="auto" hangingPunct="1">
              <a:spcAft>
                <a:spcPts val="0"/>
              </a:spcAft>
              <a:buFont typeface="Arial"/>
              <a:buChar char="–"/>
              <a:defRPr/>
            </a:pPr>
            <a:r>
              <a:rPr lang="en-US" dirty="0" smtClean="0">
                <a:ea typeface="+mn-ea"/>
              </a:rPr>
              <a:t>Data mining</a:t>
            </a:r>
          </a:p>
          <a:p>
            <a:pPr lvl="1" eaLnBrk="1" fontAlgn="auto" hangingPunct="1">
              <a:spcAft>
                <a:spcPts val="0"/>
              </a:spcAft>
              <a:buFont typeface="Arial"/>
              <a:buChar char="–"/>
              <a:defRPr/>
            </a:pPr>
            <a:r>
              <a:rPr lang="en-US" dirty="0" smtClean="0">
                <a:ea typeface="+mn-ea"/>
              </a:rPr>
              <a:t>Ad optimization</a:t>
            </a:r>
          </a:p>
          <a:p>
            <a:pPr lvl="1" eaLnBrk="1" fontAlgn="auto" hangingPunct="1">
              <a:spcAft>
                <a:spcPts val="0"/>
              </a:spcAft>
              <a:buFont typeface="Arial"/>
              <a:buChar char="–"/>
              <a:defRPr/>
            </a:pPr>
            <a:r>
              <a:rPr lang="en-US" dirty="0" smtClean="0">
                <a:ea typeface="+mn-ea"/>
              </a:rPr>
              <a:t>Spam detection</a:t>
            </a:r>
          </a:p>
          <a:p>
            <a:pPr lvl="1" eaLnBrk="1" fontAlgn="auto" hangingPunct="1">
              <a:spcAft>
                <a:spcPts val="0"/>
              </a:spcAft>
              <a:buFont typeface="Arial"/>
              <a:buChar char="–"/>
              <a:defRPr/>
            </a:pPr>
            <a:endParaRPr lang="en-US" dirty="0" smtClean="0">
              <a:ea typeface="+mn-e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6005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Model Insights</a:t>
            </a:r>
            <a:endParaRPr lang="en-US" dirty="0"/>
          </a:p>
        </p:txBody>
      </p:sp>
      <p:sp>
        <p:nvSpPr>
          <p:cNvPr id="3" name="Content Placeholder 2"/>
          <p:cNvSpPr>
            <a:spLocks noGrp="1"/>
          </p:cNvSpPr>
          <p:nvPr>
            <p:ph idx="1"/>
          </p:nvPr>
        </p:nvSpPr>
        <p:spPr/>
        <p:txBody>
          <a:bodyPr/>
          <a:lstStyle/>
          <a:p>
            <a:r>
              <a:rPr lang="en-US" dirty="0" smtClean="0"/>
              <a:t>Restricted model</a:t>
            </a:r>
          </a:p>
          <a:p>
            <a:pPr lvl="1"/>
            <a:r>
              <a:rPr lang="en-US" dirty="0" smtClean="0"/>
              <a:t>Same</a:t>
            </a:r>
            <a:r>
              <a:rPr lang="en-US" b="1" dirty="0" smtClean="0"/>
              <a:t> </a:t>
            </a:r>
            <a:r>
              <a:rPr lang="en-US" b="1" dirty="0" smtClean="0">
                <a:solidFill>
                  <a:srgbClr val="008000"/>
                </a:solidFill>
              </a:rPr>
              <a:t>fine-grained operation </a:t>
            </a:r>
            <a:r>
              <a:rPr lang="en-US" dirty="0" smtClean="0"/>
              <a:t>(m &amp; r) repeated on big data</a:t>
            </a:r>
          </a:p>
          <a:p>
            <a:pPr lvl="1"/>
            <a:r>
              <a:rPr lang="en-US" dirty="0" smtClean="0"/>
              <a:t>Operations must be </a:t>
            </a:r>
            <a:r>
              <a:rPr lang="en-US" b="1" dirty="0" smtClean="0">
                <a:solidFill>
                  <a:srgbClr val="008000"/>
                </a:solidFill>
              </a:rPr>
              <a:t>deterministic</a:t>
            </a:r>
          </a:p>
          <a:p>
            <a:pPr lvl="1"/>
            <a:r>
              <a:rPr lang="en-US" dirty="0" smtClean="0"/>
              <a:t>Operations must have </a:t>
            </a:r>
            <a:r>
              <a:rPr lang="en-US" b="1" dirty="0" smtClean="0">
                <a:solidFill>
                  <a:srgbClr val="008000"/>
                </a:solidFill>
              </a:rPr>
              <a:t>no side effects</a:t>
            </a:r>
          </a:p>
          <a:p>
            <a:pPr lvl="1"/>
            <a:r>
              <a:rPr lang="en-US" dirty="0" smtClean="0"/>
              <a:t>Only communication is through the shuffle</a:t>
            </a:r>
          </a:p>
          <a:p>
            <a:pPr lvl="1"/>
            <a:r>
              <a:rPr lang="en-US" dirty="0" smtClean="0"/>
              <a:t>Operation (m &amp; r) output saved (on disk)</a:t>
            </a:r>
          </a:p>
          <a:p>
            <a:endParaRPr lang="en-US" dirty="0"/>
          </a:p>
          <a:p>
            <a:endParaRPr lang="en-US" dirty="0" smtClean="0"/>
          </a:p>
        </p:txBody>
      </p:sp>
      <p:sp>
        <p:nvSpPr>
          <p:cNvPr id="4" name="TextBox 3"/>
          <p:cNvSpPr txBox="1"/>
          <p:nvPr/>
        </p:nvSpPr>
        <p:spPr>
          <a:xfrm>
            <a:off x="-1174365" y="501122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761276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MapReduce</a:t>
            </a:r>
            <a:r>
              <a:rPr lang="en-US" dirty="0" smtClean="0"/>
              <a:t> pros</a:t>
            </a:r>
            <a:endParaRPr lang="en-US" dirty="0"/>
          </a:p>
        </p:txBody>
      </p:sp>
      <p:sp>
        <p:nvSpPr>
          <p:cNvPr id="3" name="Content Placeholder 2"/>
          <p:cNvSpPr>
            <a:spLocks noGrp="1"/>
          </p:cNvSpPr>
          <p:nvPr>
            <p:ph idx="1"/>
          </p:nvPr>
        </p:nvSpPr>
        <p:spPr/>
        <p:txBody>
          <a:bodyPr>
            <a:normAutofit/>
          </a:bodyPr>
          <a:lstStyle/>
          <a:p>
            <a:r>
              <a:rPr lang="en-US" dirty="0" smtClean="0"/>
              <a:t>Distribution is completely </a:t>
            </a:r>
            <a:r>
              <a:rPr lang="en-US" b="1" dirty="0" smtClean="0">
                <a:solidFill>
                  <a:srgbClr val="008000"/>
                </a:solidFill>
              </a:rPr>
              <a:t>transparent</a:t>
            </a:r>
            <a:endParaRPr lang="en-US" dirty="0"/>
          </a:p>
          <a:p>
            <a:pPr lvl="1"/>
            <a:r>
              <a:rPr lang="en-US" dirty="0" smtClean="0"/>
              <a:t>Not a single line of distributed programming</a:t>
            </a:r>
          </a:p>
          <a:p>
            <a:pPr lvl="1"/>
            <a:endParaRPr lang="en-US" dirty="0"/>
          </a:p>
          <a:p>
            <a:r>
              <a:rPr lang="en-US" dirty="0" smtClean="0"/>
              <a:t>Automatic </a:t>
            </a:r>
            <a:r>
              <a:rPr lang="en-US" b="1" dirty="0" smtClean="0">
                <a:solidFill>
                  <a:srgbClr val="008000"/>
                </a:solidFill>
              </a:rPr>
              <a:t>fault-tolerance</a:t>
            </a:r>
          </a:p>
          <a:p>
            <a:pPr lvl="1"/>
            <a:r>
              <a:rPr lang="en-US" dirty="0" smtClean="0"/>
              <a:t>Determinism enables running failed tasks somewhere else again</a:t>
            </a:r>
          </a:p>
          <a:p>
            <a:pPr lvl="1"/>
            <a:r>
              <a:rPr lang="en-US" dirty="0" smtClean="0"/>
              <a:t>Saved intermediate data enables just re-running failed reducers</a:t>
            </a:r>
          </a:p>
          <a:p>
            <a:pPr lvl="1"/>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55386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MapReduce</a:t>
            </a:r>
            <a:r>
              <a:rPr lang="en-US" dirty="0" smtClean="0"/>
              <a:t> pros</a:t>
            </a:r>
            <a:endParaRPr lang="en-US" dirty="0"/>
          </a:p>
        </p:txBody>
      </p:sp>
      <p:sp>
        <p:nvSpPr>
          <p:cNvPr id="3" name="Content Placeholder 2"/>
          <p:cNvSpPr>
            <a:spLocks noGrp="1"/>
          </p:cNvSpPr>
          <p:nvPr>
            <p:ph idx="1"/>
          </p:nvPr>
        </p:nvSpPr>
        <p:spPr/>
        <p:txBody>
          <a:bodyPr>
            <a:normAutofit/>
          </a:bodyPr>
          <a:lstStyle/>
          <a:p>
            <a:r>
              <a:rPr lang="en-US" dirty="0" smtClean="0"/>
              <a:t>Automatic </a:t>
            </a:r>
            <a:r>
              <a:rPr lang="en-US" b="1" dirty="0" smtClean="0">
                <a:solidFill>
                  <a:srgbClr val="008000"/>
                </a:solidFill>
              </a:rPr>
              <a:t>scaling</a:t>
            </a:r>
          </a:p>
          <a:p>
            <a:pPr lvl="1"/>
            <a:r>
              <a:rPr lang="en-US" dirty="0" smtClean="0"/>
              <a:t>As operations as side-effect free, they can be distributed to any number of machines dynamically</a:t>
            </a:r>
          </a:p>
          <a:p>
            <a:pPr lvl="1"/>
            <a:endParaRPr lang="en-US" dirty="0" smtClean="0"/>
          </a:p>
          <a:p>
            <a:r>
              <a:rPr lang="en-US" dirty="0" smtClean="0"/>
              <a:t>Automatic </a:t>
            </a:r>
            <a:r>
              <a:rPr lang="en-US" b="1" dirty="0" smtClean="0">
                <a:solidFill>
                  <a:srgbClr val="008000"/>
                </a:solidFill>
              </a:rPr>
              <a:t>load-balancing</a:t>
            </a:r>
          </a:p>
          <a:p>
            <a:pPr lvl="1"/>
            <a:r>
              <a:rPr lang="en-US" dirty="0" smtClean="0"/>
              <a:t>Move tasks and speculatively execute duplicate copies of slow tasks (</a:t>
            </a:r>
            <a:r>
              <a:rPr lang="en-US" i="1" dirty="0" smtClean="0"/>
              <a:t>stragglers)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74172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MapReduce</a:t>
            </a:r>
            <a:r>
              <a:rPr lang="en-US" dirty="0" smtClean="0"/>
              <a:t> cons</a:t>
            </a:r>
            <a:endParaRPr lang="en-US" dirty="0"/>
          </a:p>
        </p:txBody>
      </p:sp>
      <p:sp>
        <p:nvSpPr>
          <p:cNvPr id="3" name="Content Placeholder 2"/>
          <p:cNvSpPr>
            <a:spLocks noGrp="1"/>
          </p:cNvSpPr>
          <p:nvPr>
            <p:ph idx="1"/>
          </p:nvPr>
        </p:nvSpPr>
        <p:spPr/>
        <p:txBody>
          <a:bodyPr>
            <a:normAutofit lnSpcReduction="10000"/>
          </a:bodyPr>
          <a:lstStyle/>
          <a:p>
            <a:r>
              <a:rPr lang="en-US" dirty="0" smtClean="0"/>
              <a:t>Restricted programming model</a:t>
            </a:r>
          </a:p>
          <a:p>
            <a:pPr lvl="1"/>
            <a:r>
              <a:rPr lang="en-US" dirty="0" smtClean="0"/>
              <a:t>Not always natural to express problems in</a:t>
            </a:r>
          </a:p>
          <a:p>
            <a:pPr lvl="1"/>
            <a:r>
              <a:rPr lang="en-US" dirty="0" smtClean="0"/>
              <a:t>Low-level coding necessary</a:t>
            </a:r>
          </a:p>
          <a:p>
            <a:pPr lvl="1"/>
            <a:r>
              <a:rPr lang="en-US" dirty="0" smtClean="0"/>
              <a:t>Little support for iterative jobs</a:t>
            </a:r>
          </a:p>
          <a:p>
            <a:pPr lvl="1"/>
            <a:r>
              <a:rPr lang="en-US" dirty="0" smtClean="0"/>
              <a:t>High-latency (batch processing)</a:t>
            </a:r>
          </a:p>
          <a:p>
            <a:pPr lvl="1"/>
            <a:endParaRPr lang="en-US" dirty="0"/>
          </a:p>
          <a:p>
            <a:r>
              <a:rPr lang="en-US" dirty="0" smtClean="0"/>
              <a:t>Addressed by follow-up research</a:t>
            </a:r>
          </a:p>
          <a:p>
            <a:pPr lvl="1"/>
            <a:r>
              <a:rPr lang="en-US" b="1" dirty="0" smtClean="0">
                <a:solidFill>
                  <a:srgbClr val="FF0000"/>
                </a:solidFill>
              </a:rPr>
              <a:t>Pig</a:t>
            </a:r>
            <a:r>
              <a:rPr lang="en-US" dirty="0" smtClean="0">
                <a:solidFill>
                  <a:srgbClr val="FF0000"/>
                </a:solidFill>
              </a:rPr>
              <a:t> </a:t>
            </a:r>
            <a:r>
              <a:rPr lang="en-US" dirty="0" smtClean="0"/>
              <a:t>and </a:t>
            </a:r>
            <a:r>
              <a:rPr lang="en-US" b="1" dirty="0" smtClean="0">
                <a:solidFill>
                  <a:srgbClr val="FF0000"/>
                </a:solidFill>
              </a:rPr>
              <a:t>Hive</a:t>
            </a:r>
            <a:r>
              <a:rPr lang="en-US" dirty="0" smtClean="0"/>
              <a:t> for high-level coding</a:t>
            </a:r>
          </a:p>
          <a:p>
            <a:pPr lvl="1"/>
            <a:r>
              <a:rPr lang="en-US" b="1" dirty="0" smtClean="0">
                <a:solidFill>
                  <a:srgbClr val="FF0000"/>
                </a:solidFill>
              </a:rPr>
              <a:t>Spark</a:t>
            </a:r>
            <a:r>
              <a:rPr lang="en-US" dirty="0" smtClean="0"/>
              <a:t> for iterative and low-latency jobs</a:t>
            </a:r>
          </a:p>
          <a:p>
            <a:pPr lvl="1"/>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74172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PIG &amp; Hive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42795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9" name="Picture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54900" y="4114800"/>
            <a:ext cx="1873250" cy="266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5537" name="Title 1"/>
          <p:cNvSpPr>
            <a:spLocks noGrp="1"/>
          </p:cNvSpPr>
          <p:nvPr>
            <p:ph type="title"/>
          </p:nvPr>
        </p:nvSpPr>
        <p:spPr/>
        <p:txBody>
          <a:bodyPr/>
          <a:lstStyle/>
          <a:p>
            <a:pPr eaLnBrk="1" hangingPunct="1"/>
            <a:r>
              <a:rPr lang="en-US">
                <a:latin typeface="Palatino Linotype" charset="0"/>
              </a:rPr>
              <a:t>Pig</a:t>
            </a:r>
          </a:p>
        </p:txBody>
      </p:sp>
      <p:sp>
        <p:nvSpPr>
          <p:cNvPr id="65538" name="Content Placeholder 2"/>
          <p:cNvSpPr>
            <a:spLocks noGrp="1"/>
          </p:cNvSpPr>
          <p:nvPr>
            <p:ph idx="1"/>
          </p:nvPr>
        </p:nvSpPr>
        <p:spPr/>
        <p:txBody>
          <a:bodyPr>
            <a:normAutofit/>
          </a:bodyPr>
          <a:lstStyle/>
          <a:p>
            <a:pPr eaLnBrk="1" hangingPunct="1"/>
            <a:r>
              <a:rPr lang="en-US" dirty="0" smtClean="0">
                <a:latin typeface="Palatino Linotype" charset="0"/>
              </a:rPr>
              <a:t>High-level language:</a:t>
            </a:r>
            <a:endParaRPr lang="en-US" dirty="0">
              <a:latin typeface="Palatino Linotype" charset="0"/>
            </a:endParaRPr>
          </a:p>
          <a:p>
            <a:pPr lvl="1" eaLnBrk="1" hangingPunct="1"/>
            <a:r>
              <a:rPr lang="en-US" dirty="0">
                <a:latin typeface="Palatino Linotype" charset="0"/>
              </a:rPr>
              <a:t>Expresses sequences of </a:t>
            </a:r>
            <a:r>
              <a:rPr lang="en-US" dirty="0" err="1">
                <a:latin typeface="Palatino Linotype" charset="0"/>
              </a:rPr>
              <a:t>MapReduce</a:t>
            </a:r>
            <a:r>
              <a:rPr lang="en-US" dirty="0">
                <a:latin typeface="Palatino Linotype" charset="0"/>
              </a:rPr>
              <a:t> jobs</a:t>
            </a:r>
          </a:p>
          <a:p>
            <a:pPr lvl="1" eaLnBrk="1" hangingPunct="1"/>
            <a:r>
              <a:rPr lang="en-US" dirty="0" smtClean="0">
                <a:latin typeface="Palatino Linotype" charset="0"/>
              </a:rPr>
              <a:t>Provides </a:t>
            </a:r>
            <a:r>
              <a:rPr lang="en-US" dirty="0">
                <a:latin typeface="Palatino Linotype" charset="0"/>
              </a:rPr>
              <a:t>relational (SQL) operators</a:t>
            </a:r>
            <a:br>
              <a:rPr lang="en-US" dirty="0">
                <a:latin typeface="Palatino Linotype" charset="0"/>
              </a:rPr>
            </a:br>
            <a:r>
              <a:rPr lang="en-US" dirty="0">
                <a:latin typeface="Palatino Linotype" charset="0"/>
              </a:rPr>
              <a:t>(JOIN, GROUP BY, </a:t>
            </a:r>
            <a:r>
              <a:rPr lang="en-US" dirty="0" err="1">
                <a:latin typeface="Palatino Linotype" charset="0"/>
              </a:rPr>
              <a:t>etc</a:t>
            </a:r>
            <a:r>
              <a:rPr lang="en-US" dirty="0">
                <a:latin typeface="Palatino Linotype" charset="0"/>
              </a:rPr>
              <a:t>)</a:t>
            </a:r>
          </a:p>
          <a:p>
            <a:pPr lvl="1" eaLnBrk="1" hangingPunct="1"/>
            <a:r>
              <a:rPr lang="en-US" dirty="0">
                <a:latin typeface="Palatino Linotype" charset="0"/>
              </a:rPr>
              <a:t>Easy to plug in Java </a:t>
            </a:r>
            <a:r>
              <a:rPr lang="en-US" dirty="0" smtClean="0">
                <a:latin typeface="Palatino Linotype" charset="0"/>
              </a:rPr>
              <a:t>functions</a:t>
            </a:r>
          </a:p>
          <a:p>
            <a:pPr lvl="1" eaLnBrk="1" hangingPunct="1"/>
            <a:endParaRPr lang="en-US" dirty="0">
              <a:latin typeface="Palatino Linotype" charset="0"/>
            </a:endParaRPr>
          </a:p>
          <a:p>
            <a:r>
              <a:rPr lang="en-US" dirty="0">
                <a:latin typeface="Palatino Linotype" charset="0"/>
              </a:rPr>
              <a:t>Started at Yahoo! Research</a:t>
            </a:r>
          </a:p>
          <a:p>
            <a:pPr lvl="1"/>
            <a:r>
              <a:rPr lang="en-US" dirty="0">
                <a:latin typeface="Palatino Linotype" charset="0"/>
              </a:rPr>
              <a:t>Runs about 50% of Yahoo!</a:t>
            </a:r>
            <a:r>
              <a:rPr lang="en-US" altLang="ja-JP" dirty="0">
                <a:latin typeface="Palatino Linotype" charset="0"/>
              </a:rPr>
              <a:t>’s jobs</a:t>
            </a:r>
          </a:p>
          <a:p>
            <a:endParaRPr lang="en-US" dirty="0">
              <a:latin typeface="Palatino Linotype" charset="0"/>
            </a:endParaRPr>
          </a:p>
          <a:p>
            <a:endParaRPr lang="en-US" dirty="0">
              <a:latin typeface="Palatino Linotyp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2994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Multi-core Revolution</a:t>
            </a:r>
            <a:endParaRPr lang="en-US" dirty="0"/>
          </a:p>
        </p:txBody>
      </p:sp>
      <p:sp>
        <p:nvSpPr>
          <p:cNvPr id="3" name="Content Placeholder 2"/>
          <p:cNvSpPr>
            <a:spLocks noGrp="1"/>
          </p:cNvSpPr>
          <p:nvPr>
            <p:ph idx="1"/>
          </p:nvPr>
        </p:nvSpPr>
        <p:spPr/>
        <p:txBody>
          <a:bodyPr/>
          <a:lstStyle/>
          <a:p>
            <a:r>
              <a:rPr lang="en-US" dirty="0" smtClean="0"/>
              <a:t>15-20 years later than predicted, </a:t>
            </a:r>
            <a:br>
              <a:rPr lang="en-US" dirty="0" smtClean="0"/>
            </a:br>
            <a:r>
              <a:rPr lang="en-US" dirty="0" smtClean="0"/>
              <a:t>we have hit the performance wall</a:t>
            </a:r>
          </a:p>
          <a:p>
            <a:endParaRPr lang="en-US" dirty="0"/>
          </a:p>
        </p:txBody>
      </p:sp>
      <p:pic>
        <p:nvPicPr>
          <p:cNvPr id="5" name="Picture 4"/>
          <p:cNvPicPr>
            <a:picLocks noChangeAspect="1"/>
          </p:cNvPicPr>
          <p:nvPr/>
        </p:nvPicPr>
        <p:blipFill>
          <a:blip r:embed="rId2"/>
          <a:stretch>
            <a:fillRect/>
          </a:stretch>
        </p:blipFill>
        <p:spPr>
          <a:xfrm>
            <a:off x="2614244" y="2771944"/>
            <a:ext cx="3694555" cy="369455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187073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57200" y="301948"/>
            <a:ext cx="8229600" cy="1143000"/>
          </a:xfrm>
        </p:spPr>
        <p:txBody>
          <a:bodyPr/>
          <a:lstStyle/>
          <a:p>
            <a:pPr eaLnBrk="1" hangingPunct="1"/>
            <a:r>
              <a:rPr lang="en-US">
                <a:latin typeface="Palatino Linotype" charset="0"/>
              </a:rPr>
              <a:t>An Example Problem</a:t>
            </a:r>
            <a:endParaRPr lang="en-US">
              <a:solidFill>
                <a:srgbClr val="FFBC1B"/>
              </a:solidFill>
              <a:latin typeface="Palatino Linotype" charset="0"/>
            </a:endParaRPr>
          </a:p>
        </p:txBody>
      </p:sp>
      <p:sp>
        <p:nvSpPr>
          <p:cNvPr id="66562" name="Rectangle 3"/>
          <p:cNvSpPr>
            <a:spLocks noGrp="1" noChangeArrowheads="1"/>
          </p:cNvSpPr>
          <p:nvPr>
            <p:ph idx="1"/>
          </p:nvPr>
        </p:nvSpPr>
        <p:spPr>
          <a:xfrm>
            <a:off x="304800" y="1646238"/>
            <a:ext cx="4038600" cy="4525962"/>
          </a:xfrm>
        </p:spPr>
        <p:txBody>
          <a:bodyPr/>
          <a:lstStyle/>
          <a:p>
            <a:pPr eaLnBrk="1" hangingPunct="1">
              <a:buFontTx/>
              <a:buNone/>
            </a:pPr>
            <a:r>
              <a:rPr lang="en-US" sz="3000">
                <a:latin typeface="Palatino Linotype" charset="0"/>
              </a:rPr>
              <a:t>    Suppose you have user data in one file, website data in another, and you need to find the top 5 most visited pages by users aged 18-25.</a:t>
            </a:r>
          </a:p>
        </p:txBody>
      </p:sp>
      <p:sp>
        <p:nvSpPr>
          <p:cNvPr id="66563" name="Text Box 22"/>
          <p:cNvSpPr txBox="1">
            <a:spLocks noChangeArrowheads="1"/>
          </p:cNvSpPr>
          <p:nvPr/>
        </p:nvSpPr>
        <p:spPr bwMode="auto">
          <a:xfrm>
            <a:off x="4670425" y="1897063"/>
            <a:ext cx="1425575" cy="366712"/>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Load Users</a:t>
            </a:r>
          </a:p>
        </p:txBody>
      </p:sp>
      <p:sp>
        <p:nvSpPr>
          <p:cNvPr id="66564" name="Text Box 23"/>
          <p:cNvSpPr txBox="1">
            <a:spLocks noChangeArrowheads="1"/>
          </p:cNvSpPr>
          <p:nvPr/>
        </p:nvSpPr>
        <p:spPr bwMode="auto">
          <a:xfrm>
            <a:off x="7239000" y="1905000"/>
            <a:ext cx="1425575"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Load Pages</a:t>
            </a:r>
          </a:p>
        </p:txBody>
      </p:sp>
      <p:sp>
        <p:nvSpPr>
          <p:cNvPr id="66565" name="Text Box 24"/>
          <p:cNvSpPr txBox="1">
            <a:spLocks noChangeArrowheads="1"/>
          </p:cNvSpPr>
          <p:nvPr/>
        </p:nvSpPr>
        <p:spPr bwMode="auto">
          <a:xfrm>
            <a:off x="4648200" y="2590800"/>
            <a:ext cx="15240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Filter by age</a:t>
            </a:r>
          </a:p>
        </p:txBody>
      </p:sp>
      <p:sp>
        <p:nvSpPr>
          <p:cNvPr id="66566" name="Text Box 25"/>
          <p:cNvSpPr txBox="1">
            <a:spLocks noChangeArrowheads="1"/>
          </p:cNvSpPr>
          <p:nvPr/>
        </p:nvSpPr>
        <p:spPr bwMode="auto">
          <a:xfrm>
            <a:off x="6019800" y="3352800"/>
            <a:ext cx="16002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Join on name</a:t>
            </a:r>
          </a:p>
        </p:txBody>
      </p:sp>
      <p:sp>
        <p:nvSpPr>
          <p:cNvPr id="66567" name="Text Box 26"/>
          <p:cNvSpPr txBox="1">
            <a:spLocks noChangeArrowheads="1"/>
          </p:cNvSpPr>
          <p:nvPr/>
        </p:nvSpPr>
        <p:spPr bwMode="auto">
          <a:xfrm>
            <a:off x="6019800" y="3962400"/>
            <a:ext cx="16002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Group on url</a:t>
            </a:r>
          </a:p>
        </p:txBody>
      </p:sp>
      <p:sp>
        <p:nvSpPr>
          <p:cNvPr id="66568" name="Text Box 27"/>
          <p:cNvSpPr txBox="1">
            <a:spLocks noChangeArrowheads="1"/>
          </p:cNvSpPr>
          <p:nvPr/>
        </p:nvSpPr>
        <p:spPr bwMode="auto">
          <a:xfrm>
            <a:off x="6096000" y="4572000"/>
            <a:ext cx="1425575"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Count clicks</a:t>
            </a:r>
          </a:p>
        </p:txBody>
      </p:sp>
      <p:sp>
        <p:nvSpPr>
          <p:cNvPr id="66569" name="Text Box 28"/>
          <p:cNvSpPr txBox="1">
            <a:spLocks noChangeArrowheads="1"/>
          </p:cNvSpPr>
          <p:nvPr/>
        </p:nvSpPr>
        <p:spPr bwMode="auto">
          <a:xfrm>
            <a:off x="5867400" y="5181600"/>
            <a:ext cx="18288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Order by clicks</a:t>
            </a:r>
          </a:p>
        </p:txBody>
      </p:sp>
      <p:sp>
        <p:nvSpPr>
          <p:cNvPr id="66570" name="Text Box 29"/>
          <p:cNvSpPr txBox="1">
            <a:spLocks noChangeArrowheads="1"/>
          </p:cNvSpPr>
          <p:nvPr/>
        </p:nvSpPr>
        <p:spPr bwMode="auto">
          <a:xfrm>
            <a:off x="6172200" y="5791200"/>
            <a:ext cx="13716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Take top 5</a:t>
            </a:r>
          </a:p>
        </p:txBody>
      </p:sp>
      <p:sp>
        <p:nvSpPr>
          <p:cNvPr id="66571" name="Line 30"/>
          <p:cNvSpPr>
            <a:spLocks noChangeShapeType="1"/>
          </p:cNvSpPr>
          <p:nvPr/>
        </p:nvSpPr>
        <p:spPr bwMode="auto">
          <a:xfrm>
            <a:off x="5334000" y="2286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66572" name="Line 31"/>
          <p:cNvSpPr>
            <a:spLocks noChangeShapeType="1"/>
          </p:cNvSpPr>
          <p:nvPr/>
        </p:nvSpPr>
        <p:spPr bwMode="auto">
          <a:xfrm>
            <a:off x="6781800" y="3733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66573" name="Line 33"/>
          <p:cNvSpPr>
            <a:spLocks noChangeShapeType="1"/>
          </p:cNvSpPr>
          <p:nvPr/>
        </p:nvSpPr>
        <p:spPr bwMode="auto">
          <a:xfrm>
            <a:off x="5334000" y="2971800"/>
            <a:ext cx="0" cy="228600"/>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66574" name="Line 34"/>
          <p:cNvSpPr>
            <a:spLocks noChangeShapeType="1"/>
          </p:cNvSpPr>
          <p:nvPr/>
        </p:nvSpPr>
        <p:spPr bwMode="auto">
          <a:xfrm>
            <a:off x="5334000" y="3200400"/>
            <a:ext cx="2667000" cy="0"/>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66575" name="Line 35"/>
          <p:cNvSpPr>
            <a:spLocks noChangeShapeType="1"/>
          </p:cNvSpPr>
          <p:nvPr/>
        </p:nvSpPr>
        <p:spPr bwMode="auto">
          <a:xfrm flipV="1">
            <a:off x="8001000" y="2286000"/>
            <a:ext cx="0" cy="914400"/>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66576" name="Line 36"/>
          <p:cNvSpPr>
            <a:spLocks noChangeShapeType="1"/>
          </p:cNvSpPr>
          <p:nvPr/>
        </p:nvSpPr>
        <p:spPr bwMode="auto">
          <a:xfrm>
            <a:off x="6781800" y="32004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66577" name="Line 37"/>
          <p:cNvSpPr>
            <a:spLocks noChangeShapeType="1"/>
          </p:cNvSpPr>
          <p:nvPr/>
        </p:nvSpPr>
        <p:spPr bwMode="auto">
          <a:xfrm>
            <a:off x="6781800" y="4343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66578" name="Line 38"/>
          <p:cNvSpPr>
            <a:spLocks noChangeShapeType="1"/>
          </p:cNvSpPr>
          <p:nvPr/>
        </p:nvSpPr>
        <p:spPr bwMode="auto">
          <a:xfrm flipH="1">
            <a:off x="6781800" y="4953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66579" name="Line 39"/>
          <p:cNvSpPr>
            <a:spLocks noChangeShapeType="1"/>
          </p:cNvSpPr>
          <p:nvPr/>
        </p:nvSpPr>
        <p:spPr bwMode="auto">
          <a:xfrm flipH="1">
            <a:off x="6781800" y="556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66580" name="TextBox 21"/>
          <p:cNvSpPr txBox="1">
            <a:spLocks noChangeArrowheads="1"/>
          </p:cNvSpPr>
          <p:nvPr/>
        </p:nvSpPr>
        <p:spPr bwMode="auto">
          <a:xfrm>
            <a:off x="2557463" y="6535738"/>
            <a:ext cx="6586537" cy="246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t>Example from http://wiki.apache.org/pig-data/attachments/PigTalksPapers/attachments/ApacheConEurope09.ppt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0589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57200" y="76200"/>
            <a:ext cx="8229600" cy="1143000"/>
          </a:xfrm>
        </p:spPr>
        <p:txBody>
          <a:bodyPr/>
          <a:lstStyle/>
          <a:p>
            <a:pPr eaLnBrk="1" hangingPunct="1"/>
            <a:r>
              <a:rPr lang="en-US">
                <a:latin typeface="Palatino Linotype" charset="0"/>
              </a:rPr>
              <a:t>In MapReduce</a:t>
            </a:r>
            <a:endParaRPr lang="en-US">
              <a:solidFill>
                <a:schemeClr val="accent2"/>
              </a:solidFill>
              <a:latin typeface="Palatino Linotype" charset="0"/>
            </a:endParaRPr>
          </a:p>
        </p:txBody>
      </p:sp>
      <p:sp>
        <p:nvSpPr>
          <p:cNvPr id="68610" name="TextBox 4"/>
          <p:cNvSpPr txBox="1">
            <a:spLocks noChangeArrowheads="1"/>
          </p:cNvSpPr>
          <p:nvPr/>
        </p:nvSpPr>
        <p:spPr bwMode="auto">
          <a:xfrm>
            <a:off x="2557463" y="6611938"/>
            <a:ext cx="6586537" cy="246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t>Example from http://wiki.apache.org/pig-data/attachments/PigTalksPapers/attachments/ApacheConEurope09.ppt</a:t>
            </a:r>
          </a:p>
        </p:txBody>
      </p:sp>
      <p:pic>
        <p:nvPicPr>
          <p:cNvPr id="68611" name="Picture 5" descr="Untitled.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9550" y="1219200"/>
            <a:ext cx="8770938" cy="5345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7436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Text Box 4"/>
          <p:cNvSpPr txBox="1">
            <a:spLocks noChangeArrowheads="1"/>
          </p:cNvSpPr>
          <p:nvPr/>
        </p:nvSpPr>
        <p:spPr bwMode="auto">
          <a:xfrm>
            <a:off x="773113" y="1570038"/>
            <a:ext cx="8059737" cy="4154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a:latin typeface="Consolas" charset="0"/>
                <a:cs typeface="Consolas" charset="0"/>
              </a:rPr>
              <a:t>Users    = </a:t>
            </a:r>
            <a:r>
              <a:rPr lang="en-US" sz="2200">
                <a:solidFill>
                  <a:srgbClr val="FF0000"/>
                </a:solidFill>
                <a:latin typeface="Consolas" charset="0"/>
                <a:cs typeface="Consolas" charset="0"/>
              </a:rPr>
              <a:t>load</a:t>
            </a:r>
            <a:r>
              <a:rPr lang="en-US" sz="2200">
                <a:latin typeface="Consolas" charset="0"/>
                <a:cs typeface="Consolas" charset="0"/>
              </a:rPr>
              <a:t> </a:t>
            </a:r>
            <a:r>
              <a:rPr lang="ja-JP" altLang="en-US" sz="2200">
                <a:solidFill>
                  <a:srgbClr val="0000FF"/>
                </a:solidFill>
                <a:latin typeface="Consolas" charset="0"/>
                <a:cs typeface="Consolas" charset="0"/>
              </a:rPr>
              <a:t>‘</a:t>
            </a:r>
            <a:r>
              <a:rPr lang="en-US" altLang="ja-JP" sz="2200">
                <a:solidFill>
                  <a:srgbClr val="0000FF"/>
                </a:solidFill>
                <a:latin typeface="Consolas" charset="0"/>
                <a:cs typeface="Consolas" charset="0"/>
              </a:rPr>
              <a:t>users</a:t>
            </a:r>
            <a:r>
              <a:rPr lang="ja-JP" altLang="en-US" sz="2200">
                <a:solidFill>
                  <a:srgbClr val="0000FF"/>
                </a:solidFill>
                <a:latin typeface="Consolas" charset="0"/>
                <a:cs typeface="Consolas" charset="0"/>
              </a:rPr>
              <a:t>’</a:t>
            </a:r>
            <a:r>
              <a:rPr lang="en-US" altLang="ja-JP" sz="2200">
                <a:latin typeface="Consolas" charset="0"/>
                <a:cs typeface="Consolas" charset="0"/>
              </a:rPr>
              <a:t> </a:t>
            </a:r>
            <a:r>
              <a:rPr lang="en-US" altLang="ja-JP" sz="2200">
                <a:solidFill>
                  <a:srgbClr val="FF0000"/>
                </a:solidFill>
                <a:latin typeface="Consolas" charset="0"/>
                <a:cs typeface="Consolas" charset="0"/>
              </a:rPr>
              <a:t>as</a:t>
            </a:r>
            <a:r>
              <a:rPr lang="en-US" altLang="ja-JP" sz="2200">
                <a:latin typeface="Consolas" charset="0"/>
                <a:cs typeface="Consolas" charset="0"/>
              </a:rPr>
              <a:t> (name, age);</a:t>
            </a:r>
            <a:br>
              <a:rPr lang="en-US" altLang="ja-JP" sz="2200">
                <a:latin typeface="Consolas" charset="0"/>
                <a:cs typeface="Consolas" charset="0"/>
              </a:rPr>
            </a:br>
            <a:r>
              <a:rPr lang="en-US" altLang="ja-JP" sz="2200">
                <a:latin typeface="Consolas" charset="0"/>
                <a:cs typeface="Consolas" charset="0"/>
              </a:rPr>
              <a:t>Filtered = </a:t>
            </a:r>
            <a:r>
              <a:rPr lang="en-US" altLang="ja-JP" sz="2200">
                <a:solidFill>
                  <a:srgbClr val="FF0000"/>
                </a:solidFill>
                <a:latin typeface="Consolas" charset="0"/>
                <a:cs typeface="Consolas" charset="0"/>
              </a:rPr>
              <a:t>filter</a:t>
            </a:r>
            <a:r>
              <a:rPr lang="en-US" altLang="ja-JP" sz="2200">
                <a:latin typeface="Consolas" charset="0"/>
                <a:cs typeface="Consolas" charset="0"/>
              </a:rPr>
              <a:t> Users </a:t>
            </a:r>
            <a:r>
              <a:rPr lang="en-US" altLang="ja-JP" sz="2200">
                <a:solidFill>
                  <a:srgbClr val="FF0000"/>
                </a:solidFill>
                <a:latin typeface="Consolas" charset="0"/>
                <a:cs typeface="Consolas" charset="0"/>
              </a:rPr>
              <a:t>by</a:t>
            </a:r>
            <a:r>
              <a:rPr lang="en-US" altLang="ja-JP" sz="2200">
                <a:latin typeface="Consolas" charset="0"/>
                <a:cs typeface="Consolas" charset="0"/>
              </a:rPr>
              <a:t> </a:t>
            </a:r>
            <a:br>
              <a:rPr lang="en-US" altLang="ja-JP" sz="2200">
                <a:latin typeface="Consolas" charset="0"/>
                <a:cs typeface="Consolas" charset="0"/>
              </a:rPr>
            </a:br>
            <a:r>
              <a:rPr lang="en-US" altLang="ja-JP" sz="2200">
                <a:latin typeface="Consolas" charset="0"/>
                <a:cs typeface="Consolas" charset="0"/>
              </a:rPr>
              <a:t>                  age &gt;= 18 </a:t>
            </a:r>
            <a:r>
              <a:rPr lang="en-US" altLang="ja-JP" sz="2200">
                <a:solidFill>
                  <a:srgbClr val="FF0000"/>
                </a:solidFill>
                <a:latin typeface="Consolas" charset="0"/>
                <a:cs typeface="Consolas" charset="0"/>
              </a:rPr>
              <a:t>and</a:t>
            </a:r>
            <a:r>
              <a:rPr lang="en-US" altLang="ja-JP" sz="2200">
                <a:latin typeface="Consolas" charset="0"/>
                <a:cs typeface="Consolas" charset="0"/>
              </a:rPr>
              <a:t> age &lt;= 25; </a:t>
            </a:r>
            <a:br>
              <a:rPr lang="en-US" altLang="ja-JP" sz="2200">
                <a:latin typeface="Consolas" charset="0"/>
                <a:cs typeface="Consolas" charset="0"/>
              </a:rPr>
            </a:br>
            <a:r>
              <a:rPr lang="en-US" altLang="ja-JP" sz="2200">
                <a:latin typeface="Consolas" charset="0"/>
                <a:cs typeface="Consolas" charset="0"/>
              </a:rPr>
              <a:t>Pages    = </a:t>
            </a:r>
            <a:r>
              <a:rPr lang="en-US" altLang="ja-JP" sz="2200">
                <a:solidFill>
                  <a:srgbClr val="FF0000"/>
                </a:solidFill>
                <a:latin typeface="Consolas" charset="0"/>
                <a:cs typeface="Consolas" charset="0"/>
              </a:rPr>
              <a:t>load</a:t>
            </a:r>
            <a:r>
              <a:rPr lang="en-US" altLang="ja-JP" sz="2200">
                <a:latin typeface="Consolas" charset="0"/>
                <a:cs typeface="Consolas" charset="0"/>
              </a:rPr>
              <a:t> </a:t>
            </a:r>
            <a:r>
              <a:rPr lang="ja-JP" altLang="en-US" sz="2200">
                <a:latin typeface="Consolas" charset="0"/>
                <a:cs typeface="Consolas" charset="0"/>
              </a:rPr>
              <a:t>‘</a:t>
            </a:r>
            <a:r>
              <a:rPr lang="en-US" altLang="ja-JP" sz="2200">
                <a:latin typeface="Consolas" charset="0"/>
                <a:cs typeface="Consolas" charset="0"/>
              </a:rPr>
              <a:t>pages</a:t>
            </a:r>
            <a:r>
              <a:rPr lang="ja-JP" altLang="en-US" sz="2200">
                <a:latin typeface="Consolas" charset="0"/>
                <a:cs typeface="Consolas" charset="0"/>
              </a:rPr>
              <a:t>’</a:t>
            </a:r>
            <a:r>
              <a:rPr lang="en-US" altLang="ja-JP" sz="2200">
                <a:latin typeface="Consolas" charset="0"/>
                <a:cs typeface="Consolas" charset="0"/>
              </a:rPr>
              <a:t> </a:t>
            </a:r>
            <a:r>
              <a:rPr lang="en-US" altLang="ja-JP" sz="2200">
                <a:solidFill>
                  <a:srgbClr val="FF0000"/>
                </a:solidFill>
                <a:latin typeface="Consolas" charset="0"/>
                <a:cs typeface="Consolas" charset="0"/>
              </a:rPr>
              <a:t>as</a:t>
            </a:r>
            <a:r>
              <a:rPr lang="en-US" altLang="ja-JP" sz="2200">
                <a:latin typeface="Consolas" charset="0"/>
                <a:cs typeface="Consolas" charset="0"/>
              </a:rPr>
              <a:t> (user, url);</a:t>
            </a:r>
            <a:br>
              <a:rPr lang="en-US" altLang="ja-JP" sz="2200">
                <a:latin typeface="Consolas" charset="0"/>
                <a:cs typeface="Consolas" charset="0"/>
              </a:rPr>
            </a:br>
            <a:r>
              <a:rPr lang="en-US" altLang="ja-JP" sz="2200">
                <a:latin typeface="Consolas" charset="0"/>
                <a:cs typeface="Consolas" charset="0"/>
              </a:rPr>
              <a:t>Joined   = </a:t>
            </a:r>
            <a:r>
              <a:rPr lang="en-US" altLang="ja-JP" sz="2200">
                <a:solidFill>
                  <a:srgbClr val="FF0000"/>
                </a:solidFill>
                <a:latin typeface="Consolas" charset="0"/>
                <a:cs typeface="Consolas" charset="0"/>
              </a:rPr>
              <a:t>join</a:t>
            </a:r>
            <a:r>
              <a:rPr lang="en-US" altLang="ja-JP" sz="2200">
                <a:latin typeface="Consolas" charset="0"/>
                <a:cs typeface="Consolas" charset="0"/>
              </a:rPr>
              <a:t> Filtered </a:t>
            </a:r>
            <a:r>
              <a:rPr lang="en-US" altLang="ja-JP" sz="2200">
                <a:solidFill>
                  <a:srgbClr val="FF0000"/>
                </a:solidFill>
                <a:latin typeface="Consolas" charset="0"/>
                <a:cs typeface="Consolas" charset="0"/>
              </a:rPr>
              <a:t>by</a:t>
            </a:r>
            <a:r>
              <a:rPr lang="en-US" altLang="ja-JP" sz="2200">
                <a:latin typeface="Consolas" charset="0"/>
                <a:cs typeface="Consolas" charset="0"/>
              </a:rPr>
              <a:t> name, Pages </a:t>
            </a:r>
            <a:r>
              <a:rPr lang="en-US" altLang="ja-JP" sz="2200">
                <a:solidFill>
                  <a:srgbClr val="FF0000"/>
                </a:solidFill>
                <a:latin typeface="Consolas" charset="0"/>
                <a:cs typeface="Consolas" charset="0"/>
              </a:rPr>
              <a:t>by</a:t>
            </a:r>
            <a:r>
              <a:rPr lang="en-US" altLang="ja-JP" sz="2200">
                <a:latin typeface="Consolas" charset="0"/>
                <a:cs typeface="Consolas" charset="0"/>
              </a:rPr>
              <a:t> user;</a:t>
            </a:r>
            <a:br>
              <a:rPr lang="en-US" altLang="ja-JP" sz="2200">
                <a:latin typeface="Consolas" charset="0"/>
                <a:cs typeface="Consolas" charset="0"/>
              </a:rPr>
            </a:br>
            <a:r>
              <a:rPr lang="en-US" altLang="ja-JP" sz="2200">
                <a:latin typeface="Consolas" charset="0"/>
                <a:cs typeface="Consolas" charset="0"/>
              </a:rPr>
              <a:t>Grouped  = </a:t>
            </a:r>
            <a:r>
              <a:rPr lang="en-US" altLang="ja-JP" sz="2200">
                <a:solidFill>
                  <a:srgbClr val="FF0000"/>
                </a:solidFill>
                <a:latin typeface="Consolas" charset="0"/>
                <a:cs typeface="Consolas" charset="0"/>
              </a:rPr>
              <a:t>group</a:t>
            </a:r>
            <a:r>
              <a:rPr lang="en-US" altLang="ja-JP" sz="2200">
                <a:latin typeface="Consolas" charset="0"/>
                <a:cs typeface="Consolas" charset="0"/>
              </a:rPr>
              <a:t> Joined </a:t>
            </a:r>
            <a:r>
              <a:rPr lang="en-US" altLang="ja-JP" sz="2200">
                <a:solidFill>
                  <a:srgbClr val="FF0000"/>
                </a:solidFill>
                <a:latin typeface="Consolas" charset="0"/>
                <a:cs typeface="Consolas" charset="0"/>
              </a:rPr>
              <a:t>by</a:t>
            </a:r>
            <a:r>
              <a:rPr lang="en-US" altLang="ja-JP" sz="2200">
                <a:latin typeface="Consolas" charset="0"/>
                <a:cs typeface="Consolas" charset="0"/>
              </a:rPr>
              <a:t> url;</a:t>
            </a:r>
            <a:br>
              <a:rPr lang="en-US" altLang="ja-JP" sz="2200">
                <a:latin typeface="Consolas" charset="0"/>
                <a:cs typeface="Consolas" charset="0"/>
              </a:rPr>
            </a:br>
            <a:r>
              <a:rPr lang="en-US" altLang="ja-JP" sz="2200">
                <a:latin typeface="Consolas" charset="0"/>
                <a:cs typeface="Consolas" charset="0"/>
              </a:rPr>
              <a:t>Summed   = </a:t>
            </a:r>
            <a:r>
              <a:rPr lang="en-US" altLang="ja-JP" sz="2200">
                <a:solidFill>
                  <a:srgbClr val="FF0000"/>
                </a:solidFill>
                <a:latin typeface="Consolas" charset="0"/>
                <a:cs typeface="Consolas" charset="0"/>
              </a:rPr>
              <a:t>foreach</a:t>
            </a:r>
            <a:r>
              <a:rPr lang="en-US" altLang="ja-JP" sz="2200">
                <a:latin typeface="Consolas" charset="0"/>
                <a:cs typeface="Consolas" charset="0"/>
              </a:rPr>
              <a:t> Grouped </a:t>
            </a:r>
            <a:r>
              <a:rPr lang="en-US" altLang="ja-JP" sz="2200">
                <a:solidFill>
                  <a:srgbClr val="FF0000"/>
                </a:solidFill>
                <a:latin typeface="Consolas" charset="0"/>
                <a:cs typeface="Consolas" charset="0"/>
              </a:rPr>
              <a:t>generate</a:t>
            </a:r>
            <a:r>
              <a:rPr lang="en-US" altLang="ja-JP" sz="2200">
                <a:latin typeface="Consolas" charset="0"/>
                <a:cs typeface="Consolas" charset="0"/>
              </a:rPr>
              <a:t> group,</a:t>
            </a:r>
            <a:br>
              <a:rPr lang="en-US" altLang="ja-JP" sz="2200">
                <a:latin typeface="Consolas" charset="0"/>
                <a:cs typeface="Consolas" charset="0"/>
              </a:rPr>
            </a:br>
            <a:r>
              <a:rPr lang="en-US" altLang="ja-JP" sz="2200">
                <a:latin typeface="Consolas" charset="0"/>
                <a:cs typeface="Consolas" charset="0"/>
              </a:rPr>
              <a:t>                   </a:t>
            </a:r>
            <a:r>
              <a:rPr lang="en-US" altLang="ja-JP" sz="2200">
                <a:solidFill>
                  <a:srgbClr val="FF0000"/>
                </a:solidFill>
                <a:latin typeface="Consolas" charset="0"/>
                <a:cs typeface="Consolas" charset="0"/>
              </a:rPr>
              <a:t>count</a:t>
            </a:r>
            <a:r>
              <a:rPr lang="en-US" altLang="ja-JP" sz="2200">
                <a:latin typeface="Consolas" charset="0"/>
                <a:cs typeface="Consolas" charset="0"/>
              </a:rPr>
              <a:t>(Joined) </a:t>
            </a:r>
            <a:r>
              <a:rPr lang="en-US" altLang="ja-JP" sz="2200">
                <a:solidFill>
                  <a:srgbClr val="FF0000"/>
                </a:solidFill>
                <a:latin typeface="Consolas" charset="0"/>
                <a:cs typeface="Consolas" charset="0"/>
              </a:rPr>
              <a:t>as</a:t>
            </a:r>
            <a:r>
              <a:rPr lang="en-US" altLang="ja-JP" sz="2200">
                <a:latin typeface="Consolas" charset="0"/>
                <a:cs typeface="Consolas" charset="0"/>
              </a:rPr>
              <a:t> clicks;</a:t>
            </a:r>
            <a:br>
              <a:rPr lang="en-US" altLang="ja-JP" sz="2200">
                <a:latin typeface="Consolas" charset="0"/>
                <a:cs typeface="Consolas" charset="0"/>
              </a:rPr>
            </a:br>
            <a:r>
              <a:rPr lang="en-US" altLang="ja-JP" sz="2200">
                <a:latin typeface="Consolas" charset="0"/>
                <a:cs typeface="Consolas" charset="0"/>
              </a:rPr>
              <a:t>Sorted   = </a:t>
            </a:r>
            <a:r>
              <a:rPr lang="en-US" altLang="ja-JP" sz="2200">
                <a:solidFill>
                  <a:srgbClr val="FF0000"/>
                </a:solidFill>
                <a:latin typeface="Consolas" charset="0"/>
                <a:cs typeface="Consolas" charset="0"/>
              </a:rPr>
              <a:t>order</a:t>
            </a:r>
            <a:r>
              <a:rPr lang="en-US" altLang="ja-JP" sz="2200">
                <a:latin typeface="Consolas" charset="0"/>
                <a:cs typeface="Consolas" charset="0"/>
              </a:rPr>
              <a:t> Summed </a:t>
            </a:r>
            <a:r>
              <a:rPr lang="en-US" altLang="ja-JP" sz="2200">
                <a:solidFill>
                  <a:srgbClr val="FF0000"/>
                </a:solidFill>
                <a:latin typeface="Consolas" charset="0"/>
                <a:cs typeface="Consolas" charset="0"/>
              </a:rPr>
              <a:t>by</a:t>
            </a:r>
            <a:r>
              <a:rPr lang="en-US" altLang="ja-JP" sz="2200">
                <a:latin typeface="Consolas" charset="0"/>
                <a:cs typeface="Consolas" charset="0"/>
              </a:rPr>
              <a:t> clicks </a:t>
            </a:r>
            <a:r>
              <a:rPr lang="en-US" altLang="ja-JP" sz="2200">
                <a:solidFill>
                  <a:srgbClr val="FF0000"/>
                </a:solidFill>
                <a:latin typeface="Consolas" charset="0"/>
                <a:cs typeface="Consolas" charset="0"/>
              </a:rPr>
              <a:t>desc</a:t>
            </a:r>
            <a:r>
              <a:rPr lang="en-US" altLang="ja-JP" sz="2200">
                <a:latin typeface="Consolas" charset="0"/>
                <a:cs typeface="Consolas" charset="0"/>
              </a:rPr>
              <a:t>;</a:t>
            </a:r>
            <a:br>
              <a:rPr lang="en-US" altLang="ja-JP" sz="2200">
                <a:latin typeface="Consolas" charset="0"/>
                <a:cs typeface="Consolas" charset="0"/>
              </a:rPr>
            </a:br>
            <a:r>
              <a:rPr lang="en-US" altLang="ja-JP" sz="2200">
                <a:latin typeface="Consolas" charset="0"/>
                <a:cs typeface="Consolas" charset="0"/>
              </a:rPr>
              <a:t>Top5     = </a:t>
            </a:r>
            <a:r>
              <a:rPr lang="en-US" altLang="ja-JP" sz="2200">
                <a:solidFill>
                  <a:srgbClr val="FF0000"/>
                </a:solidFill>
                <a:latin typeface="Consolas" charset="0"/>
                <a:cs typeface="Consolas" charset="0"/>
              </a:rPr>
              <a:t>limit</a:t>
            </a:r>
            <a:r>
              <a:rPr lang="en-US" altLang="ja-JP" sz="2200">
                <a:latin typeface="Consolas" charset="0"/>
                <a:cs typeface="Consolas" charset="0"/>
              </a:rPr>
              <a:t> Sorted 5;</a:t>
            </a:r>
          </a:p>
          <a:p>
            <a:r>
              <a:rPr lang="en-US" sz="2200">
                <a:latin typeface="Consolas" charset="0"/>
                <a:cs typeface="Consolas" charset="0"/>
              </a:rPr>
              <a:t/>
            </a:r>
            <a:br>
              <a:rPr lang="en-US" sz="2200">
                <a:latin typeface="Consolas" charset="0"/>
                <a:cs typeface="Consolas" charset="0"/>
              </a:rPr>
            </a:br>
            <a:r>
              <a:rPr lang="en-US" sz="2200">
                <a:solidFill>
                  <a:srgbClr val="FF0000"/>
                </a:solidFill>
                <a:latin typeface="Consolas" charset="0"/>
                <a:cs typeface="Consolas" charset="0"/>
              </a:rPr>
              <a:t>store</a:t>
            </a:r>
            <a:r>
              <a:rPr lang="en-US" sz="2200">
                <a:latin typeface="Consolas" charset="0"/>
                <a:cs typeface="Consolas" charset="0"/>
              </a:rPr>
              <a:t> Top5 </a:t>
            </a:r>
            <a:r>
              <a:rPr lang="en-US" sz="2200">
                <a:solidFill>
                  <a:srgbClr val="FF0000"/>
                </a:solidFill>
                <a:latin typeface="Consolas" charset="0"/>
                <a:cs typeface="Consolas" charset="0"/>
              </a:rPr>
              <a:t>into</a:t>
            </a:r>
            <a:r>
              <a:rPr lang="en-US" sz="2200">
                <a:latin typeface="Consolas" charset="0"/>
                <a:cs typeface="Consolas" charset="0"/>
              </a:rPr>
              <a:t> </a:t>
            </a:r>
            <a:r>
              <a:rPr lang="ja-JP" altLang="en-US" sz="2200">
                <a:solidFill>
                  <a:srgbClr val="0000FF"/>
                </a:solidFill>
                <a:latin typeface="Consolas" charset="0"/>
                <a:cs typeface="Consolas" charset="0"/>
              </a:rPr>
              <a:t>‘</a:t>
            </a:r>
            <a:r>
              <a:rPr lang="en-US" altLang="ja-JP" sz="2200">
                <a:solidFill>
                  <a:srgbClr val="0000FF"/>
                </a:solidFill>
                <a:latin typeface="Consolas" charset="0"/>
                <a:cs typeface="Consolas" charset="0"/>
              </a:rPr>
              <a:t>top5sites</a:t>
            </a:r>
            <a:r>
              <a:rPr lang="ja-JP" altLang="en-US" sz="2200">
                <a:solidFill>
                  <a:srgbClr val="0000FF"/>
                </a:solidFill>
                <a:latin typeface="Consolas" charset="0"/>
                <a:cs typeface="Consolas" charset="0"/>
              </a:rPr>
              <a:t>’</a:t>
            </a:r>
            <a:r>
              <a:rPr lang="en-US" altLang="ja-JP" sz="2200">
                <a:latin typeface="Consolas" charset="0"/>
                <a:cs typeface="Consolas" charset="0"/>
              </a:rPr>
              <a:t>;</a:t>
            </a:r>
            <a:endParaRPr lang="en-US" sz="2200">
              <a:latin typeface="Consolas" charset="0"/>
              <a:cs typeface="Consolas" charset="0"/>
            </a:endParaRPr>
          </a:p>
        </p:txBody>
      </p:sp>
      <p:sp>
        <p:nvSpPr>
          <p:cNvPr id="70658" name="Rectangle 2"/>
          <p:cNvSpPr>
            <a:spLocks noGrp="1" noChangeArrowheads="1"/>
          </p:cNvSpPr>
          <p:nvPr>
            <p:ph type="title"/>
          </p:nvPr>
        </p:nvSpPr>
        <p:spPr>
          <a:xfrm>
            <a:off x="0" y="152400"/>
            <a:ext cx="9144000" cy="1143000"/>
          </a:xfrm>
        </p:spPr>
        <p:txBody>
          <a:bodyPr/>
          <a:lstStyle/>
          <a:p>
            <a:pPr eaLnBrk="1" hangingPunct="1"/>
            <a:r>
              <a:rPr lang="en-US">
                <a:latin typeface="Palatino Linotype" charset="0"/>
              </a:rPr>
              <a:t>In Pig Latin</a:t>
            </a:r>
            <a:endParaRPr lang="en-US">
              <a:solidFill>
                <a:schemeClr val="accent2"/>
              </a:solidFill>
              <a:latin typeface="Palatino Linotype" charset="0"/>
            </a:endParaRPr>
          </a:p>
        </p:txBody>
      </p:sp>
      <p:sp>
        <p:nvSpPr>
          <p:cNvPr id="70659" name="TextBox 5"/>
          <p:cNvSpPr txBox="1">
            <a:spLocks noChangeArrowheads="1"/>
          </p:cNvSpPr>
          <p:nvPr/>
        </p:nvSpPr>
        <p:spPr bwMode="auto">
          <a:xfrm>
            <a:off x="2557463" y="6535738"/>
            <a:ext cx="6586537" cy="246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t>Example from http://wiki.apache.org/pig-data/attachments/PigTalksPapers/attachments/ApacheConEurope09.ppt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7482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atin typeface="Palatino Linotype" charset="0"/>
              </a:rPr>
              <a:t>Translation to MapReduce</a:t>
            </a:r>
            <a:endParaRPr lang="en-US">
              <a:solidFill>
                <a:schemeClr val="accent2"/>
              </a:solidFill>
              <a:latin typeface="Palatino Linotype" charset="0"/>
            </a:endParaRPr>
          </a:p>
        </p:txBody>
      </p:sp>
      <p:sp>
        <p:nvSpPr>
          <p:cNvPr id="72706" name="Text Box 9"/>
          <p:cNvSpPr txBox="1">
            <a:spLocks noChangeArrowheads="1"/>
          </p:cNvSpPr>
          <p:nvPr/>
        </p:nvSpPr>
        <p:spPr bwMode="auto">
          <a:xfrm>
            <a:off x="533400" y="1447800"/>
            <a:ext cx="8366125"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Palatino Linotype" charset="0"/>
                <a:cs typeface="Palatino Linotype" charset="0"/>
              </a:rPr>
              <a:t>Notice how naturally the components of the  job translate into Pig Latin.</a:t>
            </a:r>
          </a:p>
        </p:txBody>
      </p:sp>
      <p:sp>
        <p:nvSpPr>
          <p:cNvPr id="72707" name="Text Box 10"/>
          <p:cNvSpPr txBox="1">
            <a:spLocks noChangeArrowheads="1"/>
          </p:cNvSpPr>
          <p:nvPr/>
        </p:nvSpPr>
        <p:spPr bwMode="auto">
          <a:xfrm>
            <a:off x="631825" y="2125663"/>
            <a:ext cx="1425575" cy="366712"/>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Load Users</a:t>
            </a:r>
          </a:p>
        </p:txBody>
      </p:sp>
      <p:sp>
        <p:nvSpPr>
          <p:cNvPr id="72708" name="Text Box 11"/>
          <p:cNvSpPr txBox="1">
            <a:spLocks noChangeArrowheads="1"/>
          </p:cNvSpPr>
          <p:nvPr/>
        </p:nvSpPr>
        <p:spPr bwMode="auto">
          <a:xfrm>
            <a:off x="3200400" y="2133600"/>
            <a:ext cx="1425575"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Load Pages</a:t>
            </a:r>
          </a:p>
        </p:txBody>
      </p:sp>
      <p:sp>
        <p:nvSpPr>
          <p:cNvPr id="72709" name="Text Box 12"/>
          <p:cNvSpPr txBox="1">
            <a:spLocks noChangeArrowheads="1"/>
          </p:cNvSpPr>
          <p:nvPr/>
        </p:nvSpPr>
        <p:spPr bwMode="auto">
          <a:xfrm>
            <a:off x="609600" y="2819400"/>
            <a:ext cx="15240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Filter by age</a:t>
            </a:r>
          </a:p>
        </p:txBody>
      </p:sp>
      <p:sp>
        <p:nvSpPr>
          <p:cNvPr id="72710" name="Text Box 13"/>
          <p:cNvSpPr txBox="1">
            <a:spLocks noChangeArrowheads="1"/>
          </p:cNvSpPr>
          <p:nvPr/>
        </p:nvSpPr>
        <p:spPr bwMode="auto">
          <a:xfrm>
            <a:off x="1981200" y="3581400"/>
            <a:ext cx="16002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Join on name</a:t>
            </a:r>
          </a:p>
        </p:txBody>
      </p:sp>
      <p:sp>
        <p:nvSpPr>
          <p:cNvPr id="72711" name="Text Box 14"/>
          <p:cNvSpPr txBox="1">
            <a:spLocks noChangeArrowheads="1"/>
          </p:cNvSpPr>
          <p:nvPr/>
        </p:nvSpPr>
        <p:spPr bwMode="auto">
          <a:xfrm>
            <a:off x="1981200" y="4191000"/>
            <a:ext cx="16002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Group on url</a:t>
            </a:r>
          </a:p>
        </p:txBody>
      </p:sp>
      <p:sp>
        <p:nvSpPr>
          <p:cNvPr id="72712" name="Text Box 15"/>
          <p:cNvSpPr txBox="1">
            <a:spLocks noChangeArrowheads="1"/>
          </p:cNvSpPr>
          <p:nvPr/>
        </p:nvSpPr>
        <p:spPr bwMode="auto">
          <a:xfrm>
            <a:off x="2057400" y="4800600"/>
            <a:ext cx="1425575"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Count clicks</a:t>
            </a:r>
          </a:p>
        </p:txBody>
      </p:sp>
      <p:sp>
        <p:nvSpPr>
          <p:cNvPr id="72713" name="Text Box 16"/>
          <p:cNvSpPr txBox="1">
            <a:spLocks noChangeArrowheads="1"/>
          </p:cNvSpPr>
          <p:nvPr/>
        </p:nvSpPr>
        <p:spPr bwMode="auto">
          <a:xfrm>
            <a:off x="1828800" y="5410200"/>
            <a:ext cx="18288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Order by clicks</a:t>
            </a:r>
          </a:p>
        </p:txBody>
      </p:sp>
      <p:sp>
        <p:nvSpPr>
          <p:cNvPr id="72714" name="Text Box 17"/>
          <p:cNvSpPr txBox="1">
            <a:spLocks noChangeArrowheads="1"/>
          </p:cNvSpPr>
          <p:nvPr/>
        </p:nvSpPr>
        <p:spPr bwMode="auto">
          <a:xfrm>
            <a:off x="2133600" y="6019800"/>
            <a:ext cx="13716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Take top 5</a:t>
            </a:r>
          </a:p>
        </p:txBody>
      </p:sp>
      <p:sp>
        <p:nvSpPr>
          <p:cNvPr id="72715" name="Line 18"/>
          <p:cNvSpPr>
            <a:spLocks noChangeShapeType="1"/>
          </p:cNvSpPr>
          <p:nvPr/>
        </p:nvSpPr>
        <p:spPr bwMode="auto">
          <a:xfrm>
            <a:off x="1295400" y="2514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16" name="Line 19"/>
          <p:cNvSpPr>
            <a:spLocks noChangeShapeType="1"/>
          </p:cNvSpPr>
          <p:nvPr/>
        </p:nvSpPr>
        <p:spPr bwMode="auto">
          <a:xfrm>
            <a:off x="2743200" y="3962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17" name="Line 20"/>
          <p:cNvSpPr>
            <a:spLocks noChangeShapeType="1"/>
          </p:cNvSpPr>
          <p:nvPr/>
        </p:nvSpPr>
        <p:spPr bwMode="auto">
          <a:xfrm>
            <a:off x="1295400" y="3200400"/>
            <a:ext cx="0" cy="228600"/>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18" name="Line 21"/>
          <p:cNvSpPr>
            <a:spLocks noChangeShapeType="1"/>
          </p:cNvSpPr>
          <p:nvPr/>
        </p:nvSpPr>
        <p:spPr bwMode="auto">
          <a:xfrm>
            <a:off x="1295400" y="3429000"/>
            <a:ext cx="2667000" cy="0"/>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19" name="Line 22"/>
          <p:cNvSpPr>
            <a:spLocks noChangeShapeType="1"/>
          </p:cNvSpPr>
          <p:nvPr/>
        </p:nvSpPr>
        <p:spPr bwMode="auto">
          <a:xfrm flipV="1">
            <a:off x="3962400" y="2514600"/>
            <a:ext cx="0" cy="914400"/>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20" name="Line 23"/>
          <p:cNvSpPr>
            <a:spLocks noChangeShapeType="1"/>
          </p:cNvSpPr>
          <p:nvPr/>
        </p:nvSpPr>
        <p:spPr bwMode="auto">
          <a:xfrm>
            <a:off x="2743200" y="3429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21" name="Line 24"/>
          <p:cNvSpPr>
            <a:spLocks noChangeShapeType="1"/>
          </p:cNvSpPr>
          <p:nvPr/>
        </p:nvSpPr>
        <p:spPr bwMode="auto">
          <a:xfrm>
            <a:off x="2743200" y="4572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22" name="Line 25"/>
          <p:cNvSpPr>
            <a:spLocks noChangeShapeType="1"/>
          </p:cNvSpPr>
          <p:nvPr/>
        </p:nvSpPr>
        <p:spPr bwMode="auto">
          <a:xfrm flipH="1">
            <a:off x="2743200" y="5181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23" name="Line 26"/>
          <p:cNvSpPr>
            <a:spLocks noChangeShapeType="1"/>
          </p:cNvSpPr>
          <p:nvPr/>
        </p:nvSpPr>
        <p:spPr bwMode="auto">
          <a:xfrm flipH="1">
            <a:off x="2743200" y="5791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24" name="Text Box 27"/>
          <p:cNvSpPr txBox="1">
            <a:spLocks noChangeArrowheads="1"/>
          </p:cNvSpPr>
          <p:nvPr/>
        </p:nvSpPr>
        <p:spPr bwMode="auto">
          <a:xfrm>
            <a:off x="4953000" y="2514600"/>
            <a:ext cx="3810000" cy="30464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Consolas" charset="0"/>
                <a:cs typeface="Consolas" charset="0"/>
              </a:rPr>
              <a:t>Users = </a:t>
            </a:r>
            <a:r>
              <a:rPr lang="en-US">
                <a:solidFill>
                  <a:srgbClr val="FF0000"/>
                </a:solidFill>
                <a:latin typeface="Consolas" charset="0"/>
                <a:cs typeface="Consolas" charset="0"/>
              </a:rPr>
              <a:t>load</a:t>
            </a:r>
            <a:r>
              <a:rPr lang="en-US">
                <a:latin typeface="Consolas" charset="0"/>
                <a:cs typeface="Consolas" charset="0"/>
              </a:rPr>
              <a:t> …</a:t>
            </a:r>
            <a:br>
              <a:rPr lang="en-US">
                <a:latin typeface="Consolas" charset="0"/>
                <a:cs typeface="Consolas" charset="0"/>
              </a:rPr>
            </a:br>
            <a:r>
              <a:rPr lang="en-US">
                <a:latin typeface="Consolas" charset="0"/>
                <a:cs typeface="Consolas" charset="0"/>
              </a:rPr>
              <a:t>Filtered = </a:t>
            </a:r>
            <a:r>
              <a:rPr lang="en-US">
                <a:solidFill>
                  <a:srgbClr val="FF0000"/>
                </a:solidFill>
                <a:latin typeface="Consolas" charset="0"/>
                <a:cs typeface="Consolas" charset="0"/>
              </a:rPr>
              <a:t>filter</a:t>
            </a:r>
            <a:r>
              <a:rPr lang="en-US">
                <a:latin typeface="Consolas" charset="0"/>
                <a:cs typeface="Consolas" charset="0"/>
              </a:rPr>
              <a:t> … </a:t>
            </a:r>
            <a:br>
              <a:rPr lang="en-US">
                <a:latin typeface="Consolas" charset="0"/>
                <a:cs typeface="Consolas" charset="0"/>
              </a:rPr>
            </a:br>
            <a:r>
              <a:rPr lang="en-US">
                <a:latin typeface="Consolas" charset="0"/>
                <a:cs typeface="Consolas" charset="0"/>
              </a:rPr>
              <a:t>Pages = </a:t>
            </a:r>
            <a:r>
              <a:rPr lang="en-US">
                <a:solidFill>
                  <a:srgbClr val="FF0000"/>
                </a:solidFill>
                <a:latin typeface="Consolas" charset="0"/>
                <a:cs typeface="Consolas" charset="0"/>
              </a:rPr>
              <a:t>load</a:t>
            </a:r>
            <a:r>
              <a:rPr lang="en-US">
                <a:latin typeface="Consolas" charset="0"/>
                <a:cs typeface="Consolas" charset="0"/>
              </a:rPr>
              <a:t> …</a:t>
            </a:r>
            <a:br>
              <a:rPr lang="en-US">
                <a:latin typeface="Consolas" charset="0"/>
                <a:cs typeface="Consolas" charset="0"/>
              </a:rPr>
            </a:br>
            <a:r>
              <a:rPr lang="en-US">
                <a:latin typeface="Consolas" charset="0"/>
                <a:cs typeface="Consolas" charset="0"/>
              </a:rPr>
              <a:t>Joined = </a:t>
            </a:r>
            <a:r>
              <a:rPr lang="en-US">
                <a:solidFill>
                  <a:srgbClr val="FF0000"/>
                </a:solidFill>
                <a:latin typeface="Consolas" charset="0"/>
                <a:cs typeface="Consolas" charset="0"/>
              </a:rPr>
              <a:t>join</a:t>
            </a:r>
            <a:r>
              <a:rPr lang="en-US">
                <a:latin typeface="Consolas" charset="0"/>
                <a:cs typeface="Consolas" charset="0"/>
              </a:rPr>
              <a:t> …</a:t>
            </a:r>
            <a:br>
              <a:rPr lang="en-US">
                <a:latin typeface="Consolas" charset="0"/>
                <a:cs typeface="Consolas" charset="0"/>
              </a:rPr>
            </a:br>
            <a:r>
              <a:rPr lang="en-US">
                <a:latin typeface="Consolas" charset="0"/>
                <a:cs typeface="Consolas" charset="0"/>
              </a:rPr>
              <a:t>Grouped = </a:t>
            </a:r>
            <a:r>
              <a:rPr lang="en-US">
                <a:solidFill>
                  <a:srgbClr val="FF0000"/>
                </a:solidFill>
                <a:latin typeface="Consolas" charset="0"/>
                <a:cs typeface="Consolas" charset="0"/>
              </a:rPr>
              <a:t>group</a:t>
            </a:r>
            <a:r>
              <a:rPr lang="en-US">
                <a:latin typeface="Consolas" charset="0"/>
                <a:cs typeface="Consolas" charset="0"/>
              </a:rPr>
              <a:t> …</a:t>
            </a:r>
            <a:br>
              <a:rPr lang="en-US">
                <a:latin typeface="Consolas" charset="0"/>
                <a:cs typeface="Consolas" charset="0"/>
              </a:rPr>
            </a:br>
            <a:r>
              <a:rPr lang="en-US">
                <a:latin typeface="Consolas" charset="0"/>
                <a:cs typeface="Consolas" charset="0"/>
              </a:rPr>
              <a:t>Summed = … </a:t>
            </a:r>
            <a:r>
              <a:rPr lang="en-US">
                <a:solidFill>
                  <a:srgbClr val="FF0000"/>
                </a:solidFill>
                <a:latin typeface="Consolas" charset="0"/>
                <a:cs typeface="Consolas" charset="0"/>
              </a:rPr>
              <a:t>count</a:t>
            </a:r>
            <a:r>
              <a:rPr lang="en-US">
                <a:latin typeface="Consolas" charset="0"/>
                <a:cs typeface="Consolas" charset="0"/>
              </a:rPr>
              <a:t>()…</a:t>
            </a:r>
            <a:br>
              <a:rPr lang="en-US">
                <a:latin typeface="Consolas" charset="0"/>
                <a:cs typeface="Consolas" charset="0"/>
              </a:rPr>
            </a:br>
            <a:r>
              <a:rPr lang="en-US">
                <a:latin typeface="Consolas" charset="0"/>
                <a:cs typeface="Consolas" charset="0"/>
              </a:rPr>
              <a:t>Sorted = </a:t>
            </a:r>
            <a:r>
              <a:rPr lang="en-US">
                <a:solidFill>
                  <a:srgbClr val="FF0000"/>
                </a:solidFill>
                <a:latin typeface="Consolas" charset="0"/>
                <a:cs typeface="Consolas" charset="0"/>
              </a:rPr>
              <a:t>order</a:t>
            </a:r>
            <a:r>
              <a:rPr lang="en-US">
                <a:latin typeface="Consolas" charset="0"/>
                <a:cs typeface="Consolas" charset="0"/>
              </a:rPr>
              <a:t> …</a:t>
            </a:r>
            <a:br>
              <a:rPr lang="en-US">
                <a:latin typeface="Consolas" charset="0"/>
                <a:cs typeface="Consolas" charset="0"/>
              </a:rPr>
            </a:br>
            <a:r>
              <a:rPr lang="en-US">
                <a:latin typeface="Consolas" charset="0"/>
                <a:cs typeface="Consolas" charset="0"/>
              </a:rPr>
              <a:t>Top5 = </a:t>
            </a:r>
            <a:r>
              <a:rPr lang="en-US">
                <a:solidFill>
                  <a:srgbClr val="FF0000"/>
                </a:solidFill>
                <a:latin typeface="Consolas" charset="0"/>
                <a:cs typeface="Consolas" charset="0"/>
              </a:rPr>
              <a:t>limit</a:t>
            </a:r>
            <a:r>
              <a:rPr lang="en-US">
                <a:latin typeface="Consolas" charset="0"/>
                <a:cs typeface="Consolas" charset="0"/>
              </a:rPr>
              <a:t> …</a:t>
            </a:r>
            <a:endParaRPr lang="en-US" sz="4800">
              <a:latin typeface="Consolas" charset="0"/>
              <a:cs typeface="Consolas" charset="0"/>
            </a:endParaRPr>
          </a:p>
        </p:txBody>
      </p:sp>
      <p:sp>
        <p:nvSpPr>
          <p:cNvPr id="72725" name="Line 36"/>
          <p:cNvSpPr>
            <a:spLocks noChangeShapeType="1"/>
          </p:cNvSpPr>
          <p:nvPr/>
        </p:nvSpPr>
        <p:spPr bwMode="auto">
          <a:xfrm>
            <a:off x="2057400" y="2362200"/>
            <a:ext cx="2895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26" name="Line 37"/>
          <p:cNvSpPr>
            <a:spLocks noChangeShapeType="1"/>
          </p:cNvSpPr>
          <p:nvPr/>
        </p:nvSpPr>
        <p:spPr bwMode="auto">
          <a:xfrm>
            <a:off x="2133600" y="3048000"/>
            <a:ext cx="2895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27" name="Line 38"/>
          <p:cNvSpPr>
            <a:spLocks noChangeShapeType="1"/>
          </p:cNvSpPr>
          <p:nvPr/>
        </p:nvSpPr>
        <p:spPr bwMode="auto">
          <a:xfrm>
            <a:off x="4191000" y="25146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28" name="Line 39"/>
          <p:cNvSpPr>
            <a:spLocks noChangeShapeType="1"/>
          </p:cNvSpPr>
          <p:nvPr/>
        </p:nvSpPr>
        <p:spPr bwMode="auto">
          <a:xfrm>
            <a:off x="3581400" y="38100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29" name="Line 40"/>
          <p:cNvSpPr>
            <a:spLocks noChangeShapeType="1"/>
          </p:cNvSpPr>
          <p:nvPr/>
        </p:nvSpPr>
        <p:spPr bwMode="auto">
          <a:xfrm flipV="1">
            <a:off x="3581400" y="4191000"/>
            <a:ext cx="1447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30" name="Line 41"/>
          <p:cNvSpPr>
            <a:spLocks noChangeShapeType="1"/>
          </p:cNvSpPr>
          <p:nvPr/>
        </p:nvSpPr>
        <p:spPr bwMode="auto">
          <a:xfrm flipV="1">
            <a:off x="3505200" y="4572000"/>
            <a:ext cx="1524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31" name="Line 42"/>
          <p:cNvSpPr>
            <a:spLocks noChangeShapeType="1"/>
          </p:cNvSpPr>
          <p:nvPr/>
        </p:nvSpPr>
        <p:spPr bwMode="auto">
          <a:xfrm flipV="1">
            <a:off x="3657600" y="4953000"/>
            <a:ext cx="1371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32" name="Line 43"/>
          <p:cNvSpPr>
            <a:spLocks noChangeShapeType="1"/>
          </p:cNvSpPr>
          <p:nvPr/>
        </p:nvSpPr>
        <p:spPr bwMode="auto">
          <a:xfrm flipV="1">
            <a:off x="3505200" y="5334000"/>
            <a:ext cx="14478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2733" name="TextBox 30"/>
          <p:cNvSpPr txBox="1">
            <a:spLocks noChangeArrowheads="1"/>
          </p:cNvSpPr>
          <p:nvPr/>
        </p:nvSpPr>
        <p:spPr bwMode="auto">
          <a:xfrm>
            <a:off x="2557463" y="6535738"/>
            <a:ext cx="6586537" cy="246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t>Example from http://wiki.apache.org/pig-data/attachments/PigTalksPapers/attachments/ApacheConEurope09.ppt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8242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Rounded Rectangle 31"/>
          <p:cNvSpPr/>
          <p:nvPr/>
        </p:nvSpPr>
        <p:spPr>
          <a:xfrm>
            <a:off x="1447800" y="5334000"/>
            <a:ext cx="2514600" cy="11366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1" name="Rounded Rectangle 30"/>
          <p:cNvSpPr/>
          <p:nvPr/>
        </p:nvSpPr>
        <p:spPr>
          <a:xfrm>
            <a:off x="1447800" y="4121150"/>
            <a:ext cx="2514600" cy="1136650"/>
          </a:xfrm>
          <a:prstGeom prst="roundRect">
            <a:avLst/>
          </a:prstGeom>
          <a:ln>
            <a:solidFill>
              <a:srgbClr val="008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0" name="Rounded Rectangle 29"/>
          <p:cNvSpPr/>
          <p:nvPr/>
        </p:nvSpPr>
        <p:spPr>
          <a:xfrm>
            <a:off x="477838" y="1981200"/>
            <a:ext cx="4267200" cy="2051050"/>
          </a:xfrm>
          <a:prstGeom prst="roundRect">
            <a:avLst/>
          </a:prstGeom>
          <a:ln>
            <a:solidFill>
              <a:srgbClr val="B10006"/>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74756" name="Rectangle 2"/>
          <p:cNvSpPr>
            <a:spLocks noGrp="1" noChangeArrowheads="1"/>
          </p:cNvSpPr>
          <p:nvPr>
            <p:ph type="title"/>
          </p:nvPr>
        </p:nvSpPr>
        <p:spPr/>
        <p:txBody>
          <a:bodyPr/>
          <a:lstStyle/>
          <a:p>
            <a:pPr eaLnBrk="1" hangingPunct="1"/>
            <a:r>
              <a:rPr lang="en-US">
                <a:latin typeface="Palatino Linotype" charset="0"/>
              </a:rPr>
              <a:t>Translation to MapReduce</a:t>
            </a:r>
            <a:endParaRPr lang="en-US">
              <a:solidFill>
                <a:schemeClr val="accent2"/>
              </a:solidFill>
              <a:latin typeface="Palatino Linotype" charset="0"/>
            </a:endParaRPr>
          </a:p>
        </p:txBody>
      </p:sp>
      <p:sp>
        <p:nvSpPr>
          <p:cNvPr id="74757" name="Text Box 9"/>
          <p:cNvSpPr txBox="1">
            <a:spLocks noChangeArrowheads="1"/>
          </p:cNvSpPr>
          <p:nvPr/>
        </p:nvSpPr>
        <p:spPr bwMode="auto">
          <a:xfrm>
            <a:off x="533400" y="1447800"/>
            <a:ext cx="8366125"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Palatino Linotype" charset="0"/>
                <a:cs typeface="Palatino Linotype" charset="0"/>
              </a:rPr>
              <a:t>Notice how naturally the components of the  job translate into Pig Latin.</a:t>
            </a:r>
          </a:p>
        </p:txBody>
      </p:sp>
      <p:sp>
        <p:nvSpPr>
          <p:cNvPr id="74758" name="Text Box 10"/>
          <p:cNvSpPr txBox="1">
            <a:spLocks noChangeArrowheads="1"/>
          </p:cNvSpPr>
          <p:nvPr/>
        </p:nvSpPr>
        <p:spPr bwMode="auto">
          <a:xfrm>
            <a:off x="631825" y="2125663"/>
            <a:ext cx="1425575" cy="366712"/>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Load Users</a:t>
            </a:r>
          </a:p>
        </p:txBody>
      </p:sp>
      <p:sp>
        <p:nvSpPr>
          <p:cNvPr id="74759" name="Text Box 11"/>
          <p:cNvSpPr txBox="1">
            <a:spLocks noChangeArrowheads="1"/>
          </p:cNvSpPr>
          <p:nvPr/>
        </p:nvSpPr>
        <p:spPr bwMode="auto">
          <a:xfrm>
            <a:off x="3200400" y="2133600"/>
            <a:ext cx="1425575"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Load Pages</a:t>
            </a:r>
          </a:p>
        </p:txBody>
      </p:sp>
      <p:sp>
        <p:nvSpPr>
          <p:cNvPr id="74760" name="Text Box 12"/>
          <p:cNvSpPr txBox="1">
            <a:spLocks noChangeArrowheads="1"/>
          </p:cNvSpPr>
          <p:nvPr/>
        </p:nvSpPr>
        <p:spPr bwMode="auto">
          <a:xfrm>
            <a:off x="609600" y="2819400"/>
            <a:ext cx="15240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Filter by age</a:t>
            </a:r>
          </a:p>
        </p:txBody>
      </p:sp>
      <p:sp>
        <p:nvSpPr>
          <p:cNvPr id="74761" name="Text Box 13"/>
          <p:cNvSpPr txBox="1">
            <a:spLocks noChangeArrowheads="1"/>
          </p:cNvSpPr>
          <p:nvPr/>
        </p:nvSpPr>
        <p:spPr bwMode="auto">
          <a:xfrm>
            <a:off x="1981200" y="3581400"/>
            <a:ext cx="16002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Join on name</a:t>
            </a:r>
          </a:p>
        </p:txBody>
      </p:sp>
      <p:sp>
        <p:nvSpPr>
          <p:cNvPr id="74762" name="Text Box 14"/>
          <p:cNvSpPr txBox="1">
            <a:spLocks noChangeArrowheads="1"/>
          </p:cNvSpPr>
          <p:nvPr/>
        </p:nvSpPr>
        <p:spPr bwMode="auto">
          <a:xfrm>
            <a:off x="1981200" y="4191000"/>
            <a:ext cx="16002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Group on url</a:t>
            </a:r>
          </a:p>
        </p:txBody>
      </p:sp>
      <p:sp>
        <p:nvSpPr>
          <p:cNvPr id="74763" name="Text Box 15"/>
          <p:cNvSpPr txBox="1">
            <a:spLocks noChangeArrowheads="1"/>
          </p:cNvSpPr>
          <p:nvPr/>
        </p:nvSpPr>
        <p:spPr bwMode="auto">
          <a:xfrm>
            <a:off x="2057400" y="4800600"/>
            <a:ext cx="1425575"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Count clicks</a:t>
            </a:r>
          </a:p>
        </p:txBody>
      </p:sp>
      <p:sp>
        <p:nvSpPr>
          <p:cNvPr id="74764" name="Text Box 16"/>
          <p:cNvSpPr txBox="1">
            <a:spLocks noChangeArrowheads="1"/>
          </p:cNvSpPr>
          <p:nvPr/>
        </p:nvSpPr>
        <p:spPr bwMode="auto">
          <a:xfrm>
            <a:off x="1828800" y="5410200"/>
            <a:ext cx="18288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Order by clicks</a:t>
            </a:r>
          </a:p>
        </p:txBody>
      </p:sp>
      <p:sp>
        <p:nvSpPr>
          <p:cNvPr id="74765" name="Text Box 17"/>
          <p:cNvSpPr txBox="1">
            <a:spLocks noChangeArrowheads="1"/>
          </p:cNvSpPr>
          <p:nvPr/>
        </p:nvSpPr>
        <p:spPr bwMode="auto">
          <a:xfrm>
            <a:off x="2133600" y="6019800"/>
            <a:ext cx="1371600" cy="366713"/>
          </a:xfrm>
          <a:prstGeom prst="rect">
            <a:avLst/>
          </a:prstGeom>
          <a:solidFill>
            <a:srgbClr val="00CC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Take top 5</a:t>
            </a:r>
          </a:p>
        </p:txBody>
      </p:sp>
      <p:sp>
        <p:nvSpPr>
          <p:cNvPr id="74766" name="Line 18"/>
          <p:cNvSpPr>
            <a:spLocks noChangeShapeType="1"/>
          </p:cNvSpPr>
          <p:nvPr/>
        </p:nvSpPr>
        <p:spPr bwMode="auto">
          <a:xfrm>
            <a:off x="1295400" y="2514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67" name="Line 19"/>
          <p:cNvSpPr>
            <a:spLocks noChangeShapeType="1"/>
          </p:cNvSpPr>
          <p:nvPr/>
        </p:nvSpPr>
        <p:spPr bwMode="auto">
          <a:xfrm>
            <a:off x="2743200" y="3962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68" name="Line 20"/>
          <p:cNvSpPr>
            <a:spLocks noChangeShapeType="1"/>
          </p:cNvSpPr>
          <p:nvPr/>
        </p:nvSpPr>
        <p:spPr bwMode="auto">
          <a:xfrm>
            <a:off x="1295400" y="3200400"/>
            <a:ext cx="0" cy="228600"/>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69" name="Line 21"/>
          <p:cNvSpPr>
            <a:spLocks noChangeShapeType="1"/>
          </p:cNvSpPr>
          <p:nvPr/>
        </p:nvSpPr>
        <p:spPr bwMode="auto">
          <a:xfrm>
            <a:off x="1295400" y="3429000"/>
            <a:ext cx="2667000" cy="0"/>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70" name="Line 22"/>
          <p:cNvSpPr>
            <a:spLocks noChangeShapeType="1"/>
          </p:cNvSpPr>
          <p:nvPr/>
        </p:nvSpPr>
        <p:spPr bwMode="auto">
          <a:xfrm flipV="1">
            <a:off x="3962400" y="2514600"/>
            <a:ext cx="0" cy="914400"/>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71" name="Line 23"/>
          <p:cNvSpPr>
            <a:spLocks noChangeShapeType="1"/>
          </p:cNvSpPr>
          <p:nvPr/>
        </p:nvSpPr>
        <p:spPr bwMode="auto">
          <a:xfrm>
            <a:off x="2743200" y="3429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72" name="Line 24"/>
          <p:cNvSpPr>
            <a:spLocks noChangeShapeType="1"/>
          </p:cNvSpPr>
          <p:nvPr/>
        </p:nvSpPr>
        <p:spPr bwMode="auto">
          <a:xfrm>
            <a:off x="2743200" y="4572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73" name="Line 25"/>
          <p:cNvSpPr>
            <a:spLocks noChangeShapeType="1"/>
          </p:cNvSpPr>
          <p:nvPr/>
        </p:nvSpPr>
        <p:spPr bwMode="auto">
          <a:xfrm flipH="1">
            <a:off x="2743200" y="5181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74" name="Line 26"/>
          <p:cNvSpPr>
            <a:spLocks noChangeShapeType="1"/>
          </p:cNvSpPr>
          <p:nvPr/>
        </p:nvSpPr>
        <p:spPr bwMode="auto">
          <a:xfrm flipH="1">
            <a:off x="2743200" y="5791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75" name="Text Box 27"/>
          <p:cNvSpPr txBox="1">
            <a:spLocks noChangeArrowheads="1"/>
          </p:cNvSpPr>
          <p:nvPr/>
        </p:nvSpPr>
        <p:spPr bwMode="auto">
          <a:xfrm>
            <a:off x="4953000" y="2514600"/>
            <a:ext cx="3810000" cy="30464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Consolas" charset="0"/>
                <a:cs typeface="Consolas" charset="0"/>
              </a:rPr>
              <a:t>Users = </a:t>
            </a:r>
            <a:r>
              <a:rPr lang="en-US">
                <a:solidFill>
                  <a:srgbClr val="FF0000"/>
                </a:solidFill>
                <a:latin typeface="Consolas" charset="0"/>
                <a:cs typeface="Consolas" charset="0"/>
              </a:rPr>
              <a:t>load</a:t>
            </a:r>
            <a:r>
              <a:rPr lang="en-US">
                <a:latin typeface="Consolas" charset="0"/>
                <a:cs typeface="Consolas" charset="0"/>
              </a:rPr>
              <a:t> …</a:t>
            </a:r>
            <a:br>
              <a:rPr lang="en-US">
                <a:latin typeface="Consolas" charset="0"/>
                <a:cs typeface="Consolas" charset="0"/>
              </a:rPr>
            </a:br>
            <a:r>
              <a:rPr lang="en-US">
                <a:latin typeface="Consolas" charset="0"/>
                <a:cs typeface="Consolas" charset="0"/>
              </a:rPr>
              <a:t>Filtered = </a:t>
            </a:r>
            <a:r>
              <a:rPr lang="en-US">
                <a:solidFill>
                  <a:srgbClr val="FF0000"/>
                </a:solidFill>
                <a:latin typeface="Consolas" charset="0"/>
                <a:cs typeface="Consolas" charset="0"/>
              </a:rPr>
              <a:t>filter</a:t>
            </a:r>
            <a:r>
              <a:rPr lang="en-US">
                <a:latin typeface="Consolas" charset="0"/>
                <a:cs typeface="Consolas" charset="0"/>
              </a:rPr>
              <a:t> … </a:t>
            </a:r>
            <a:br>
              <a:rPr lang="en-US">
                <a:latin typeface="Consolas" charset="0"/>
                <a:cs typeface="Consolas" charset="0"/>
              </a:rPr>
            </a:br>
            <a:r>
              <a:rPr lang="en-US">
                <a:latin typeface="Consolas" charset="0"/>
                <a:cs typeface="Consolas" charset="0"/>
              </a:rPr>
              <a:t>Pages = </a:t>
            </a:r>
            <a:r>
              <a:rPr lang="en-US">
                <a:solidFill>
                  <a:srgbClr val="FF0000"/>
                </a:solidFill>
                <a:latin typeface="Consolas" charset="0"/>
                <a:cs typeface="Consolas" charset="0"/>
              </a:rPr>
              <a:t>load</a:t>
            </a:r>
            <a:r>
              <a:rPr lang="en-US">
                <a:latin typeface="Consolas" charset="0"/>
                <a:cs typeface="Consolas" charset="0"/>
              </a:rPr>
              <a:t> …</a:t>
            </a:r>
            <a:br>
              <a:rPr lang="en-US">
                <a:latin typeface="Consolas" charset="0"/>
                <a:cs typeface="Consolas" charset="0"/>
              </a:rPr>
            </a:br>
            <a:r>
              <a:rPr lang="en-US">
                <a:latin typeface="Consolas" charset="0"/>
                <a:cs typeface="Consolas" charset="0"/>
              </a:rPr>
              <a:t>Joined = </a:t>
            </a:r>
            <a:r>
              <a:rPr lang="en-US">
                <a:solidFill>
                  <a:srgbClr val="FF0000"/>
                </a:solidFill>
                <a:latin typeface="Consolas" charset="0"/>
                <a:cs typeface="Consolas" charset="0"/>
              </a:rPr>
              <a:t>join</a:t>
            </a:r>
            <a:r>
              <a:rPr lang="en-US">
                <a:latin typeface="Consolas" charset="0"/>
                <a:cs typeface="Consolas" charset="0"/>
              </a:rPr>
              <a:t> …</a:t>
            </a:r>
            <a:br>
              <a:rPr lang="en-US">
                <a:latin typeface="Consolas" charset="0"/>
                <a:cs typeface="Consolas" charset="0"/>
              </a:rPr>
            </a:br>
            <a:r>
              <a:rPr lang="en-US">
                <a:latin typeface="Consolas" charset="0"/>
                <a:cs typeface="Consolas" charset="0"/>
              </a:rPr>
              <a:t>Grouped = </a:t>
            </a:r>
            <a:r>
              <a:rPr lang="en-US">
                <a:solidFill>
                  <a:srgbClr val="FF0000"/>
                </a:solidFill>
                <a:latin typeface="Consolas" charset="0"/>
                <a:cs typeface="Consolas" charset="0"/>
              </a:rPr>
              <a:t>group</a:t>
            </a:r>
            <a:r>
              <a:rPr lang="en-US">
                <a:latin typeface="Consolas" charset="0"/>
                <a:cs typeface="Consolas" charset="0"/>
              </a:rPr>
              <a:t> …</a:t>
            </a:r>
            <a:br>
              <a:rPr lang="en-US">
                <a:latin typeface="Consolas" charset="0"/>
                <a:cs typeface="Consolas" charset="0"/>
              </a:rPr>
            </a:br>
            <a:r>
              <a:rPr lang="en-US">
                <a:latin typeface="Consolas" charset="0"/>
                <a:cs typeface="Consolas" charset="0"/>
              </a:rPr>
              <a:t>Summed = … </a:t>
            </a:r>
            <a:r>
              <a:rPr lang="en-US">
                <a:solidFill>
                  <a:srgbClr val="FF0000"/>
                </a:solidFill>
                <a:latin typeface="Consolas" charset="0"/>
                <a:cs typeface="Consolas" charset="0"/>
              </a:rPr>
              <a:t>count</a:t>
            </a:r>
            <a:r>
              <a:rPr lang="en-US">
                <a:latin typeface="Consolas" charset="0"/>
                <a:cs typeface="Consolas" charset="0"/>
              </a:rPr>
              <a:t>()…</a:t>
            </a:r>
            <a:br>
              <a:rPr lang="en-US">
                <a:latin typeface="Consolas" charset="0"/>
                <a:cs typeface="Consolas" charset="0"/>
              </a:rPr>
            </a:br>
            <a:r>
              <a:rPr lang="en-US">
                <a:latin typeface="Consolas" charset="0"/>
                <a:cs typeface="Consolas" charset="0"/>
              </a:rPr>
              <a:t>Sorted = </a:t>
            </a:r>
            <a:r>
              <a:rPr lang="en-US">
                <a:solidFill>
                  <a:srgbClr val="FF0000"/>
                </a:solidFill>
                <a:latin typeface="Consolas" charset="0"/>
                <a:cs typeface="Consolas" charset="0"/>
              </a:rPr>
              <a:t>order</a:t>
            </a:r>
            <a:r>
              <a:rPr lang="en-US">
                <a:latin typeface="Consolas" charset="0"/>
                <a:cs typeface="Consolas" charset="0"/>
              </a:rPr>
              <a:t> …</a:t>
            </a:r>
            <a:br>
              <a:rPr lang="en-US">
                <a:latin typeface="Consolas" charset="0"/>
                <a:cs typeface="Consolas" charset="0"/>
              </a:rPr>
            </a:br>
            <a:r>
              <a:rPr lang="en-US">
                <a:latin typeface="Consolas" charset="0"/>
                <a:cs typeface="Consolas" charset="0"/>
              </a:rPr>
              <a:t>Top5 = </a:t>
            </a:r>
            <a:r>
              <a:rPr lang="en-US">
                <a:solidFill>
                  <a:srgbClr val="FF0000"/>
                </a:solidFill>
                <a:latin typeface="Consolas" charset="0"/>
                <a:cs typeface="Consolas" charset="0"/>
              </a:rPr>
              <a:t>limit</a:t>
            </a:r>
            <a:r>
              <a:rPr lang="en-US">
                <a:latin typeface="Consolas" charset="0"/>
                <a:cs typeface="Consolas" charset="0"/>
              </a:rPr>
              <a:t> …</a:t>
            </a:r>
            <a:endParaRPr lang="en-US" sz="4800">
              <a:latin typeface="Consolas" charset="0"/>
              <a:cs typeface="Consolas" charset="0"/>
            </a:endParaRPr>
          </a:p>
        </p:txBody>
      </p:sp>
      <p:sp>
        <p:nvSpPr>
          <p:cNvPr id="74776" name="Line 36"/>
          <p:cNvSpPr>
            <a:spLocks noChangeShapeType="1"/>
          </p:cNvSpPr>
          <p:nvPr/>
        </p:nvSpPr>
        <p:spPr bwMode="auto">
          <a:xfrm>
            <a:off x="2057400" y="2362200"/>
            <a:ext cx="2895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77" name="Line 37"/>
          <p:cNvSpPr>
            <a:spLocks noChangeShapeType="1"/>
          </p:cNvSpPr>
          <p:nvPr/>
        </p:nvSpPr>
        <p:spPr bwMode="auto">
          <a:xfrm>
            <a:off x="2133600" y="3048000"/>
            <a:ext cx="2895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78" name="Line 38"/>
          <p:cNvSpPr>
            <a:spLocks noChangeShapeType="1"/>
          </p:cNvSpPr>
          <p:nvPr/>
        </p:nvSpPr>
        <p:spPr bwMode="auto">
          <a:xfrm>
            <a:off x="4191000" y="25146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79" name="Line 39"/>
          <p:cNvSpPr>
            <a:spLocks noChangeShapeType="1"/>
          </p:cNvSpPr>
          <p:nvPr/>
        </p:nvSpPr>
        <p:spPr bwMode="auto">
          <a:xfrm>
            <a:off x="3581400" y="38100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80" name="Line 40"/>
          <p:cNvSpPr>
            <a:spLocks noChangeShapeType="1"/>
          </p:cNvSpPr>
          <p:nvPr/>
        </p:nvSpPr>
        <p:spPr bwMode="auto">
          <a:xfrm flipV="1">
            <a:off x="3581400" y="4191000"/>
            <a:ext cx="1447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81" name="Line 41"/>
          <p:cNvSpPr>
            <a:spLocks noChangeShapeType="1"/>
          </p:cNvSpPr>
          <p:nvPr/>
        </p:nvSpPr>
        <p:spPr bwMode="auto">
          <a:xfrm flipV="1">
            <a:off x="3505200" y="4572000"/>
            <a:ext cx="1524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82" name="Line 42"/>
          <p:cNvSpPr>
            <a:spLocks noChangeShapeType="1"/>
          </p:cNvSpPr>
          <p:nvPr/>
        </p:nvSpPr>
        <p:spPr bwMode="auto">
          <a:xfrm flipV="1">
            <a:off x="3657600" y="4953000"/>
            <a:ext cx="1371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83" name="Line 43"/>
          <p:cNvSpPr>
            <a:spLocks noChangeShapeType="1"/>
          </p:cNvSpPr>
          <p:nvPr/>
        </p:nvSpPr>
        <p:spPr bwMode="auto">
          <a:xfrm flipV="1">
            <a:off x="3505200" y="5334000"/>
            <a:ext cx="14478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en-US"/>
          </a:p>
        </p:txBody>
      </p:sp>
      <p:sp>
        <p:nvSpPr>
          <p:cNvPr id="74784" name="TextBox 32"/>
          <p:cNvSpPr txBox="1">
            <a:spLocks noChangeArrowheads="1"/>
          </p:cNvSpPr>
          <p:nvPr/>
        </p:nvSpPr>
        <p:spPr bwMode="auto">
          <a:xfrm>
            <a:off x="76200" y="3962400"/>
            <a:ext cx="7493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800000"/>
                </a:solidFill>
              </a:rPr>
              <a:t>Job 1</a:t>
            </a:r>
          </a:p>
        </p:txBody>
      </p:sp>
      <p:sp>
        <p:nvSpPr>
          <p:cNvPr id="74785" name="TextBox 33"/>
          <p:cNvSpPr txBox="1">
            <a:spLocks noChangeArrowheads="1"/>
          </p:cNvSpPr>
          <p:nvPr/>
        </p:nvSpPr>
        <p:spPr bwMode="auto">
          <a:xfrm>
            <a:off x="685800" y="4506913"/>
            <a:ext cx="749300"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8000"/>
                </a:solidFill>
              </a:rPr>
              <a:t>Job 2</a:t>
            </a:r>
          </a:p>
        </p:txBody>
      </p:sp>
      <p:sp>
        <p:nvSpPr>
          <p:cNvPr id="74786" name="Rectangle 34"/>
          <p:cNvSpPr>
            <a:spLocks noChangeArrowheads="1"/>
          </p:cNvSpPr>
          <p:nvPr/>
        </p:nvSpPr>
        <p:spPr bwMode="auto">
          <a:xfrm>
            <a:off x="685800" y="5715000"/>
            <a:ext cx="7493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a:solidFill>
                  <a:srgbClr val="000090"/>
                </a:solidFill>
              </a:rPr>
              <a:t>Job 3</a:t>
            </a:r>
          </a:p>
        </p:txBody>
      </p:sp>
      <p:sp>
        <p:nvSpPr>
          <p:cNvPr id="74787" name="TextBox 35"/>
          <p:cNvSpPr txBox="1">
            <a:spLocks noChangeArrowheads="1"/>
          </p:cNvSpPr>
          <p:nvPr/>
        </p:nvSpPr>
        <p:spPr bwMode="auto">
          <a:xfrm>
            <a:off x="2557463" y="6535738"/>
            <a:ext cx="6586537" cy="246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t>Example from http://wiki.apache.org/pig-data/attachments/PigTalksPapers/attachments/ApacheConEurope09.ppt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7287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1" name="Picture 5" descr="Screen shot 2010-01-25 at 7.30.00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45250" y="4329113"/>
            <a:ext cx="2470150" cy="23002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6802" name="Title 1"/>
          <p:cNvSpPr>
            <a:spLocks noGrp="1"/>
          </p:cNvSpPr>
          <p:nvPr>
            <p:ph type="title"/>
          </p:nvPr>
        </p:nvSpPr>
        <p:spPr/>
        <p:txBody>
          <a:bodyPr/>
          <a:lstStyle/>
          <a:p>
            <a:pPr eaLnBrk="1" hangingPunct="1"/>
            <a:r>
              <a:rPr lang="en-US">
                <a:latin typeface="Palatino Linotype" charset="0"/>
              </a:rPr>
              <a:t>Hive</a:t>
            </a:r>
          </a:p>
        </p:txBody>
      </p:sp>
      <p:sp>
        <p:nvSpPr>
          <p:cNvPr id="76803" name="Content Placeholder 2"/>
          <p:cNvSpPr>
            <a:spLocks noGrp="1"/>
          </p:cNvSpPr>
          <p:nvPr>
            <p:ph idx="1"/>
          </p:nvPr>
        </p:nvSpPr>
        <p:spPr>
          <a:xfrm>
            <a:off x="457200" y="1371600"/>
            <a:ext cx="7239000" cy="4754563"/>
          </a:xfrm>
        </p:spPr>
        <p:txBody>
          <a:bodyPr/>
          <a:lstStyle/>
          <a:p>
            <a:pPr eaLnBrk="1" hangingPunct="1"/>
            <a:r>
              <a:rPr lang="en-US" altLang="ja-JP" sz="3000" dirty="0" smtClean="0">
                <a:latin typeface="Palatino Linotype" charset="0"/>
              </a:rPr>
              <a:t>Relational </a:t>
            </a:r>
            <a:r>
              <a:rPr lang="en-US" altLang="ja-JP" sz="3000" dirty="0">
                <a:latin typeface="Palatino Linotype" charset="0"/>
              </a:rPr>
              <a:t>database built on </a:t>
            </a:r>
            <a:r>
              <a:rPr lang="en-US" altLang="ja-JP" sz="3000" dirty="0" err="1">
                <a:latin typeface="Palatino Linotype" charset="0"/>
              </a:rPr>
              <a:t>Hadoop</a:t>
            </a:r>
            <a:endParaRPr lang="en-US" altLang="ja-JP" sz="3000" dirty="0">
              <a:latin typeface="Palatino Linotype" charset="0"/>
            </a:endParaRPr>
          </a:p>
          <a:p>
            <a:pPr lvl="1" eaLnBrk="1" hangingPunct="1"/>
            <a:r>
              <a:rPr lang="en-US" sz="2600" dirty="0">
                <a:latin typeface="Palatino Linotype" charset="0"/>
              </a:rPr>
              <a:t>Maintains table schemas</a:t>
            </a:r>
          </a:p>
          <a:p>
            <a:pPr lvl="1" eaLnBrk="1" hangingPunct="1"/>
            <a:r>
              <a:rPr lang="en-US" sz="2600" dirty="0">
                <a:latin typeface="Palatino Linotype" charset="0"/>
              </a:rPr>
              <a:t>SQL-like query language (which can also call </a:t>
            </a:r>
            <a:r>
              <a:rPr lang="en-US" sz="2600" dirty="0" err="1">
                <a:latin typeface="Palatino Linotype" charset="0"/>
              </a:rPr>
              <a:t>Hadoop</a:t>
            </a:r>
            <a:r>
              <a:rPr lang="en-US" sz="2600" dirty="0">
                <a:latin typeface="Palatino Linotype" charset="0"/>
              </a:rPr>
              <a:t> Streaming scripts)</a:t>
            </a:r>
          </a:p>
          <a:p>
            <a:pPr lvl="1" eaLnBrk="1" hangingPunct="1"/>
            <a:r>
              <a:rPr lang="en-US" sz="2600" dirty="0">
                <a:latin typeface="Palatino Linotype" charset="0"/>
              </a:rPr>
              <a:t>Supports table partitioning,</a:t>
            </a:r>
            <a:br>
              <a:rPr lang="en-US" sz="2600" dirty="0">
                <a:latin typeface="Palatino Linotype" charset="0"/>
              </a:rPr>
            </a:br>
            <a:r>
              <a:rPr lang="en-US" sz="2600" dirty="0">
                <a:latin typeface="Palatino Linotype" charset="0"/>
              </a:rPr>
              <a:t>complex data types, sampling,</a:t>
            </a:r>
            <a:br>
              <a:rPr lang="en-US" sz="2600" dirty="0">
                <a:latin typeface="Palatino Linotype" charset="0"/>
              </a:rPr>
            </a:br>
            <a:r>
              <a:rPr lang="en-US" sz="2600" dirty="0">
                <a:latin typeface="Palatino Linotype" charset="0"/>
              </a:rPr>
              <a:t>some query </a:t>
            </a:r>
            <a:r>
              <a:rPr lang="en-US" sz="2600" dirty="0" smtClean="0">
                <a:latin typeface="Palatino Linotype" charset="0"/>
              </a:rPr>
              <a:t>optimization</a:t>
            </a:r>
          </a:p>
          <a:p>
            <a:pPr lvl="1" eaLnBrk="1" hangingPunct="1"/>
            <a:endParaRPr lang="en-US" sz="2600" dirty="0">
              <a:latin typeface="Palatino Linotype" charset="0"/>
            </a:endParaRPr>
          </a:p>
          <a:p>
            <a:r>
              <a:rPr lang="en-US" sz="3000" dirty="0">
                <a:latin typeface="Palatino Linotype" charset="0"/>
              </a:rPr>
              <a:t>Developed at Facebook</a:t>
            </a:r>
          </a:p>
          <a:p>
            <a:pPr lvl="1"/>
            <a:r>
              <a:rPr lang="en-US" sz="2600" dirty="0">
                <a:latin typeface="Palatino Linotype" charset="0"/>
              </a:rPr>
              <a:t>Used for most Facebook jobs</a:t>
            </a:r>
          </a:p>
          <a:p>
            <a:endParaRPr lang="en-US" sz="3000" dirty="0">
              <a:latin typeface="Palatino Linotyp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6562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Spark</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42795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a:latin typeface="Palatino Linotype" charset="0"/>
              </a:rPr>
              <a:t>Spark Motivation</a:t>
            </a:r>
          </a:p>
        </p:txBody>
      </p:sp>
      <p:sp>
        <p:nvSpPr>
          <p:cNvPr id="83970" name="Content Placeholder 2"/>
          <p:cNvSpPr>
            <a:spLocks noGrp="1"/>
          </p:cNvSpPr>
          <p:nvPr>
            <p:ph idx="1"/>
          </p:nvPr>
        </p:nvSpPr>
        <p:spPr/>
        <p:txBody>
          <a:bodyPr/>
          <a:lstStyle/>
          <a:p>
            <a:pPr marL="0" indent="0">
              <a:buFont typeface="Arial" charset="0"/>
              <a:buNone/>
            </a:pPr>
            <a:r>
              <a:rPr lang="en-US">
                <a:latin typeface="Palatino Linotype" charset="0"/>
              </a:rPr>
              <a:t>Complex jobs, interactive queries and online processing all need one thing that MR lacks:</a:t>
            </a:r>
          </a:p>
          <a:p>
            <a:pPr marL="0" indent="0" algn="ctr">
              <a:buFont typeface="Arial" charset="0"/>
              <a:buNone/>
            </a:pPr>
            <a:r>
              <a:rPr lang="en-US">
                <a:latin typeface="Palatino Linotype" charset="0"/>
              </a:rPr>
              <a:t>Efficient primitives for </a:t>
            </a:r>
            <a:r>
              <a:rPr lang="en-US" b="1">
                <a:latin typeface="Palatino Linotype" charset="0"/>
              </a:rPr>
              <a:t>data sharing</a:t>
            </a:r>
            <a:endParaRPr lang="en-US">
              <a:latin typeface="Palatino Linotype" charset="0"/>
            </a:endParaRPr>
          </a:p>
        </p:txBody>
      </p:sp>
      <p:grpSp>
        <p:nvGrpSpPr>
          <p:cNvPr id="93" name="Group 92"/>
          <p:cNvGrpSpPr>
            <a:grpSpLocks/>
          </p:cNvGrpSpPr>
          <p:nvPr/>
        </p:nvGrpSpPr>
        <p:grpSpPr bwMode="auto">
          <a:xfrm>
            <a:off x="304800" y="4051300"/>
            <a:ext cx="2347913" cy="1998663"/>
            <a:chOff x="381000" y="4426799"/>
            <a:chExt cx="2457458" cy="2126775"/>
          </a:xfrm>
        </p:grpSpPr>
        <p:sp>
          <p:nvSpPr>
            <p:cNvPr id="4" name="Rectangle 3"/>
            <p:cNvSpPr/>
            <p:nvPr/>
          </p:nvSpPr>
          <p:spPr>
            <a:xfrm>
              <a:off x="1192862" y="4426799"/>
              <a:ext cx="438209" cy="1498851"/>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2000" dirty="0"/>
                <a:t>Stage 1</a:t>
              </a:r>
            </a:p>
          </p:txBody>
        </p:sp>
        <p:sp>
          <p:nvSpPr>
            <p:cNvPr id="8" name="Can 7"/>
            <p:cNvSpPr/>
            <p:nvPr/>
          </p:nvSpPr>
          <p:spPr>
            <a:xfrm>
              <a:off x="381000" y="4823775"/>
              <a:ext cx="603149" cy="706109"/>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dirty="0"/>
            </a:p>
          </p:txBody>
        </p:sp>
        <p:sp>
          <p:nvSpPr>
            <p:cNvPr id="9" name="Rectangle 8"/>
            <p:cNvSpPr/>
            <p:nvPr/>
          </p:nvSpPr>
          <p:spPr>
            <a:xfrm>
              <a:off x="1803222" y="4426799"/>
              <a:ext cx="438209" cy="1498851"/>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2000" dirty="0"/>
                <a:t>Stage 2</a:t>
              </a:r>
            </a:p>
          </p:txBody>
        </p:sp>
        <p:sp>
          <p:nvSpPr>
            <p:cNvPr id="10" name="Rectangle 9"/>
            <p:cNvSpPr/>
            <p:nvPr/>
          </p:nvSpPr>
          <p:spPr>
            <a:xfrm>
              <a:off x="2400249" y="4426799"/>
              <a:ext cx="438209" cy="1498851"/>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2000" dirty="0"/>
                <a:t>Stage 3</a:t>
              </a:r>
            </a:p>
          </p:txBody>
        </p:sp>
        <p:cxnSp>
          <p:nvCxnSpPr>
            <p:cNvPr id="83998" name="Straight Arrow Connector 454"/>
            <p:cNvCxnSpPr>
              <a:cxnSpLocks noChangeShapeType="1"/>
            </p:cNvCxnSpPr>
            <p:nvPr/>
          </p:nvCxnSpPr>
          <p:spPr bwMode="auto">
            <a:xfrm>
              <a:off x="984522" y="5176224"/>
              <a:ext cx="208340" cy="1"/>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3999" name="Straight Arrow Connector 454"/>
            <p:cNvCxnSpPr>
              <a:cxnSpLocks noChangeShapeType="1"/>
              <a:stCxn id="9" idx="3"/>
              <a:endCxn id="10" idx="1"/>
            </p:cNvCxnSpPr>
            <p:nvPr/>
          </p:nvCxnSpPr>
          <p:spPr bwMode="auto">
            <a:xfrm>
              <a:off x="2241431" y="5176225"/>
              <a:ext cx="158818" cy="0"/>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4000" name="Straight Arrow Connector 454"/>
            <p:cNvCxnSpPr>
              <a:cxnSpLocks noChangeShapeType="1"/>
              <a:stCxn id="4" idx="3"/>
              <a:endCxn id="9" idx="1"/>
            </p:cNvCxnSpPr>
            <p:nvPr/>
          </p:nvCxnSpPr>
          <p:spPr bwMode="auto">
            <a:xfrm>
              <a:off x="1631071" y="5176225"/>
              <a:ext cx="172151" cy="0"/>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90" name="TextBox 89"/>
            <p:cNvSpPr txBox="1"/>
            <p:nvPr/>
          </p:nvSpPr>
          <p:spPr>
            <a:xfrm>
              <a:off x="869501" y="6078892"/>
              <a:ext cx="1726369" cy="474682"/>
            </a:xfrm>
            <a:prstGeom prst="rect">
              <a:avLst/>
            </a:prstGeom>
            <a:noFill/>
          </p:spPr>
          <p:txBody>
            <a:bodyPr wrap="none">
              <a:spAutoFit/>
            </a:bodyPr>
            <a:lstStyle/>
            <a:p>
              <a:pPr>
                <a:defRPr/>
              </a:pPr>
              <a:r>
                <a:rPr lang="en-US" sz="2300" dirty="0">
                  <a:latin typeface="+mn-lt"/>
                </a:rPr>
                <a:t>Iterative job</a:t>
              </a:r>
            </a:p>
          </p:txBody>
        </p:sp>
      </p:grpSp>
      <p:grpSp>
        <p:nvGrpSpPr>
          <p:cNvPr id="11" name="Group 10"/>
          <p:cNvGrpSpPr>
            <a:grpSpLocks/>
          </p:cNvGrpSpPr>
          <p:nvPr/>
        </p:nvGrpSpPr>
        <p:grpSpPr bwMode="auto">
          <a:xfrm>
            <a:off x="3314700" y="4040188"/>
            <a:ext cx="2397125" cy="2009775"/>
            <a:chOff x="3315082" y="4417552"/>
            <a:chExt cx="2396090" cy="2009894"/>
          </a:xfrm>
        </p:grpSpPr>
        <p:sp>
          <p:nvSpPr>
            <p:cNvPr id="12" name="Can 11"/>
            <p:cNvSpPr/>
            <p:nvPr/>
          </p:nvSpPr>
          <p:spPr>
            <a:xfrm>
              <a:off x="3524542" y="4800162"/>
              <a:ext cx="577601" cy="663614"/>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dirty="0"/>
            </a:p>
          </p:txBody>
        </p:sp>
        <p:sp>
          <p:nvSpPr>
            <p:cNvPr id="13" name="Rectangle 12"/>
            <p:cNvSpPr/>
            <p:nvPr/>
          </p:nvSpPr>
          <p:spPr>
            <a:xfrm>
              <a:off x="4409984" y="4417552"/>
              <a:ext cx="1137747" cy="360383"/>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50" dirty="0"/>
                <a:t>Query 1</a:t>
              </a:r>
            </a:p>
          </p:txBody>
        </p:sp>
        <p:sp>
          <p:nvSpPr>
            <p:cNvPr id="15" name="Rectangle 14"/>
            <p:cNvSpPr/>
            <p:nvPr/>
          </p:nvSpPr>
          <p:spPr>
            <a:xfrm>
              <a:off x="4409984" y="4952571"/>
              <a:ext cx="1137747" cy="360384"/>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50" dirty="0"/>
                <a:t>Query 2</a:t>
              </a:r>
            </a:p>
          </p:txBody>
        </p:sp>
        <p:sp>
          <p:nvSpPr>
            <p:cNvPr id="16" name="Rectangle 15"/>
            <p:cNvSpPr/>
            <p:nvPr/>
          </p:nvSpPr>
          <p:spPr>
            <a:xfrm>
              <a:off x="4409984" y="5481240"/>
              <a:ext cx="1137747" cy="360383"/>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50" dirty="0"/>
                <a:t>Query 3</a:t>
              </a:r>
            </a:p>
          </p:txBody>
        </p:sp>
        <p:cxnSp>
          <p:nvCxnSpPr>
            <p:cNvPr id="83990" name="Straight Arrow Connector 454"/>
            <p:cNvCxnSpPr>
              <a:cxnSpLocks noChangeShapeType="1"/>
              <a:endCxn id="13" idx="1"/>
            </p:cNvCxnSpPr>
            <p:nvPr/>
          </p:nvCxnSpPr>
          <p:spPr bwMode="auto">
            <a:xfrm flipV="1">
              <a:off x="4101377" y="4597992"/>
              <a:ext cx="309381" cy="413296"/>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3991" name="Straight Arrow Connector 454"/>
            <p:cNvCxnSpPr>
              <a:cxnSpLocks noChangeShapeType="1"/>
              <a:stCxn id="12" idx="4"/>
              <a:endCxn id="15" idx="1"/>
            </p:cNvCxnSpPr>
            <p:nvPr/>
          </p:nvCxnSpPr>
          <p:spPr bwMode="auto">
            <a:xfrm>
              <a:off x="4101377" y="5132334"/>
              <a:ext cx="309382" cy="961"/>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3992" name="Straight Arrow Connector 454"/>
            <p:cNvCxnSpPr>
              <a:cxnSpLocks noChangeShapeType="1"/>
              <a:endCxn id="16" idx="1"/>
            </p:cNvCxnSpPr>
            <p:nvPr/>
          </p:nvCxnSpPr>
          <p:spPr bwMode="auto">
            <a:xfrm>
              <a:off x="4101377" y="5278062"/>
              <a:ext cx="309381" cy="383566"/>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91" name="TextBox 90"/>
            <p:cNvSpPr txBox="1"/>
            <p:nvPr/>
          </p:nvSpPr>
          <p:spPr>
            <a:xfrm>
              <a:off x="3315082" y="5981332"/>
              <a:ext cx="2396090" cy="446114"/>
            </a:xfrm>
            <a:prstGeom prst="rect">
              <a:avLst/>
            </a:prstGeom>
            <a:noFill/>
          </p:spPr>
          <p:txBody>
            <a:bodyPr wrap="none">
              <a:spAutoFit/>
            </a:bodyPr>
            <a:lstStyle/>
            <a:p>
              <a:pPr>
                <a:defRPr/>
              </a:pPr>
              <a:r>
                <a:rPr lang="en-US" sz="2300" dirty="0">
                  <a:latin typeface="+mn-lt"/>
                </a:rPr>
                <a:t>Interactive mining</a:t>
              </a:r>
            </a:p>
          </p:txBody>
        </p:sp>
      </p:grpSp>
      <p:grpSp>
        <p:nvGrpSpPr>
          <p:cNvPr id="98" name="Group 97"/>
          <p:cNvGrpSpPr>
            <a:grpSpLocks/>
          </p:cNvGrpSpPr>
          <p:nvPr/>
        </p:nvGrpSpPr>
        <p:grpSpPr bwMode="auto">
          <a:xfrm>
            <a:off x="6389688" y="3886200"/>
            <a:ext cx="2451100" cy="2163763"/>
            <a:chOff x="6316405" y="4251831"/>
            <a:chExt cx="2565113" cy="2301743"/>
          </a:xfrm>
        </p:grpSpPr>
        <p:sp>
          <p:nvSpPr>
            <p:cNvPr id="40" name="Can 39"/>
            <p:cNvSpPr/>
            <p:nvPr/>
          </p:nvSpPr>
          <p:spPr>
            <a:xfrm>
              <a:off x="6457619" y="5016827"/>
              <a:ext cx="515016" cy="604566"/>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dirty="0"/>
            </a:p>
          </p:txBody>
        </p:sp>
        <p:sp>
          <p:nvSpPr>
            <p:cNvPr id="48" name="Rectangle 47"/>
            <p:cNvSpPr/>
            <p:nvPr/>
          </p:nvSpPr>
          <p:spPr>
            <a:xfrm>
              <a:off x="7138413" y="4821124"/>
              <a:ext cx="438209" cy="1003176"/>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2000" dirty="0"/>
                <a:t>Job 1</a:t>
              </a:r>
            </a:p>
          </p:txBody>
        </p:sp>
        <p:sp>
          <p:nvSpPr>
            <p:cNvPr id="49" name="Can 48"/>
            <p:cNvSpPr/>
            <p:nvPr/>
          </p:nvSpPr>
          <p:spPr>
            <a:xfrm>
              <a:off x="7168673" y="4251831"/>
              <a:ext cx="378786" cy="359701"/>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dirty="0"/>
            </a:p>
          </p:txBody>
        </p:sp>
        <p:cxnSp>
          <p:nvCxnSpPr>
            <p:cNvPr id="83977" name="Straight Arrow Connector 454"/>
            <p:cNvCxnSpPr>
              <a:cxnSpLocks noChangeShapeType="1"/>
              <a:stCxn id="49" idx="3"/>
              <a:endCxn id="48" idx="0"/>
            </p:cNvCxnSpPr>
            <p:nvPr/>
          </p:nvCxnSpPr>
          <p:spPr bwMode="auto">
            <a:xfrm>
              <a:off x="7357518" y="4611419"/>
              <a:ext cx="0" cy="209705"/>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51" name="Rectangle 50"/>
            <p:cNvSpPr/>
            <p:nvPr/>
          </p:nvSpPr>
          <p:spPr>
            <a:xfrm>
              <a:off x="7753749" y="4821124"/>
              <a:ext cx="438209" cy="1003176"/>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2000" dirty="0"/>
                <a:t>Job 2</a:t>
              </a:r>
            </a:p>
          </p:txBody>
        </p:sp>
        <p:sp>
          <p:nvSpPr>
            <p:cNvPr id="52" name="Can 51"/>
            <p:cNvSpPr/>
            <p:nvPr/>
          </p:nvSpPr>
          <p:spPr>
            <a:xfrm>
              <a:off x="7783370" y="4251831"/>
              <a:ext cx="378786" cy="359701"/>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dirty="0"/>
            </a:p>
          </p:txBody>
        </p:sp>
        <p:cxnSp>
          <p:nvCxnSpPr>
            <p:cNvPr id="83980" name="Straight Arrow Connector 454"/>
            <p:cNvCxnSpPr>
              <a:cxnSpLocks noChangeShapeType="1"/>
              <a:stCxn id="52" idx="3"/>
              <a:endCxn id="51" idx="0"/>
            </p:cNvCxnSpPr>
            <p:nvPr/>
          </p:nvCxnSpPr>
          <p:spPr bwMode="auto">
            <a:xfrm>
              <a:off x="7972854" y="4611419"/>
              <a:ext cx="0" cy="209705"/>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3981" name="Straight Arrow Connector 454"/>
            <p:cNvCxnSpPr>
              <a:cxnSpLocks noChangeShapeType="1"/>
              <a:endCxn id="48" idx="1"/>
            </p:cNvCxnSpPr>
            <p:nvPr/>
          </p:nvCxnSpPr>
          <p:spPr bwMode="auto">
            <a:xfrm>
              <a:off x="6972758" y="5322712"/>
              <a:ext cx="165655" cy="0"/>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3982" name="Straight Arrow Connector 454"/>
            <p:cNvCxnSpPr>
              <a:cxnSpLocks noChangeShapeType="1"/>
              <a:stCxn id="48" idx="3"/>
              <a:endCxn id="51" idx="1"/>
            </p:cNvCxnSpPr>
            <p:nvPr/>
          </p:nvCxnSpPr>
          <p:spPr bwMode="auto">
            <a:xfrm>
              <a:off x="7576622" y="5322712"/>
              <a:ext cx="177127" cy="0"/>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3983" name="Straight Arrow Connector 454"/>
            <p:cNvCxnSpPr>
              <a:cxnSpLocks noChangeShapeType="1"/>
            </p:cNvCxnSpPr>
            <p:nvPr/>
          </p:nvCxnSpPr>
          <p:spPr bwMode="auto">
            <a:xfrm>
              <a:off x="8194223" y="5331206"/>
              <a:ext cx="202273" cy="0"/>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83984" name="TextBox 79"/>
            <p:cNvSpPr txBox="1">
              <a:spLocks noChangeArrowheads="1"/>
            </p:cNvSpPr>
            <p:nvPr/>
          </p:nvSpPr>
          <p:spPr bwMode="auto">
            <a:xfrm>
              <a:off x="8358777" y="5047492"/>
              <a:ext cx="441146"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a:t>
              </a:r>
            </a:p>
          </p:txBody>
        </p:sp>
        <p:sp>
          <p:nvSpPr>
            <p:cNvPr id="92" name="TextBox 91"/>
            <p:cNvSpPr txBox="1"/>
            <p:nvPr/>
          </p:nvSpPr>
          <p:spPr>
            <a:xfrm>
              <a:off x="6316405" y="6079040"/>
              <a:ext cx="2565113" cy="474534"/>
            </a:xfrm>
            <a:prstGeom prst="rect">
              <a:avLst/>
            </a:prstGeom>
            <a:noFill/>
          </p:spPr>
          <p:txBody>
            <a:bodyPr wrap="none">
              <a:spAutoFit/>
            </a:bodyPr>
            <a:lstStyle/>
            <a:p>
              <a:pPr>
                <a:defRPr/>
              </a:pPr>
              <a:r>
                <a:rPr lang="en-US" sz="2300" dirty="0">
                  <a:latin typeface="+mn-lt"/>
                </a:rPr>
                <a:t>Stream processing</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2805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atin typeface="Palatino Linotype" charset="0"/>
              </a:rPr>
              <a:t>Spark Motivation</a:t>
            </a:r>
          </a:p>
        </p:txBody>
      </p:sp>
      <p:sp>
        <p:nvSpPr>
          <p:cNvPr id="84994" name="Content Placeholder 2"/>
          <p:cNvSpPr>
            <a:spLocks noGrp="1"/>
          </p:cNvSpPr>
          <p:nvPr>
            <p:ph idx="1"/>
          </p:nvPr>
        </p:nvSpPr>
        <p:spPr/>
        <p:txBody>
          <a:bodyPr/>
          <a:lstStyle/>
          <a:p>
            <a:pPr marL="0" indent="0">
              <a:buFont typeface="Arial" charset="0"/>
              <a:buNone/>
            </a:pPr>
            <a:r>
              <a:rPr lang="en-US">
                <a:latin typeface="Palatino Linotype" charset="0"/>
              </a:rPr>
              <a:t>Complex jobs, interactive queries and online processing all need one thing that MR lacks:</a:t>
            </a:r>
          </a:p>
          <a:p>
            <a:pPr marL="0" indent="0" algn="ctr">
              <a:buFont typeface="Arial" charset="0"/>
              <a:buNone/>
            </a:pPr>
            <a:r>
              <a:rPr lang="en-US">
                <a:latin typeface="Palatino Linotype" charset="0"/>
              </a:rPr>
              <a:t>Efficient primitives for </a:t>
            </a:r>
            <a:r>
              <a:rPr lang="en-US" b="1">
                <a:latin typeface="Palatino Linotype" charset="0"/>
              </a:rPr>
              <a:t>data sharing</a:t>
            </a:r>
            <a:endParaRPr lang="en-US">
              <a:latin typeface="Palatino Linotype" charset="0"/>
            </a:endParaRPr>
          </a:p>
        </p:txBody>
      </p:sp>
      <p:grpSp>
        <p:nvGrpSpPr>
          <p:cNvPr id="84995" name="Group 92"/>
          <p:cNvGrpSpPr>
            <a:grpSpLocks/>
          </p:cNvGrpSpPr>
          <p:nvPr/>
        </p:nvGrpSpPr>
        <p:grpSpPr bwMode="auto">
          <a:xfrm>
            <a:off x="304800" y="4051300"/>
            <a:ext cx="2347913" cy="1998663"/>
            <a:chOff x="381000" y="4426799"/>
            <a:chExt cx="2457458" cy="2126775"/>
          </a:xfrm>
        </p:grpSpPr>
        <p:sp>
          <p:nvSpPr>
            <p:cNvPr id="4" name="Rectangle 3"/>
            <p:cNvSpPr/>
            <p:nvPr/>
          </p:nvSpPr>
          <p:spPr>
            <a:xfrm>
              <a:off x="1192862" y="4426799"/>
              <a:ext cx="438209" cy="1498851"/>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2000" dirty="0"/>
                <a:t>Stage 1</a:t>
              </a:r>
            </a:p>
          </p:txBody>
        </p:sp>
        <p:sp>
          <p:nvSpPr>
            <p:cNvPr id="8" name="Can 7"/>
            <p:cNvSpPr/>
            <p:nvPr/>
          </p:nvSpPr>
          <p:spPr>
            <a:xfrm>
              <a:off x="381000" y="4823775"/>
              <a:ext cx="603149" cy="706109"/>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dirty="0"/>
            </a:p>
          </p:txBody>
        </p:sp>
        <p:sp>
          <p:nvSpPr>
            <p:cNvPr id="9" name="Rectangle 8"/>
            <p:cNvSpPr/>
            <p:nvPr/>
          </p:nvSpPr>
          <p:spPr>
            <a:xfrm>
              <a:off x="1803222" y="4426799"/>
              <a:ext cx="438209" cy="1498851"/>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2000" dirty="0"/>
                <a:t>Stage 2</a:t>
              </a:r>
            </a:p>
          </p:txBody>
        </p:sp>
        <p:sp>
          <p:nvSpPr>
            <p:cNvPr id="10" name="Rectangle 9"/>
            <p:cNvSpPr/>
            <p:nvPr/>
          </p:nvSpPr>
          <p:spPr>
            <a:xfrm>
              <a:off x="2400249" y="4426799"/>
              <a:ext cx="438209" cy="1498851"/>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2000" dirty="0"/>
                <a:t>Stage 3</a:t>
              </a:r>
            </a:p>
          </p:txBody>
        </p:sp>
        <p:cxnSp>
          <p:nvCxnSpPr>
            <p:cNvPr id="85024" name="Straight Arrow Connector 454"/>
            <p:cNvCxnSpPr>
              <a:cxnSpLocks noChangeShapeType="1"/>
            </p:cNvCxnSpPr>
            <p:nvPr/>
          </p:nvCxnSpPr>
          <p:spPr bwMode="auto">
            <a:xfrm>
              <a:off x="984522" y="5176224"/>
              <a:ext cx="208340" cy="1"/>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5025" name="Straight Arrow Connector 454"/>
            <p:cNvCxnSpPr>
              <a:cxnSpLocks noChangeShapeType="1"/>
              <a:stCxn id="9" idx="3"/>
              <a:endCxn id="10" idx="1"/>
            </p:cNvCxnSpPr>
            <p:nvPr/>
          </p:nvCxnSpPr>
          <p:spPr bwMode="auto">
            <a:xfrm>
              <a:off x="2241431" y="5176225"/>
              <a:ext cx="158818" cy="0"/>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5026" name="Straight Arrow Connector 454"/>
            <p:cNvCxnSpPr>
              <a:cxnSpLocks noChangeShapeType="1"/>
              <a:stCxn id="4" idx="3"/>
              <a:endCxn id="9" idx="1"/>
            </p:cNvCxnSpPr>
            <p:nvPr/>
          </p:nvCxnSpPr>
          <p:spPr bwMode="auto">
            <a:xfrm>
              <a:off x="1631071" y="5176225"/>
              <a:ext cx="172151" cy="0"/>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90" name="TextBox 89"/>
            <p:cNvSpPr txBox="1"/>
            <p:nvPr/>
          </p:nvSpPr>
          <p:spPr>
            <a:xfrm>
              <a:off x="869501" y="6078892"/>
              <a:ext cx="1726369" cy="474682"/>
            </a:xfrm>
            <a:prstGeom prst="rect">
              <a:avLst/>
            </a:prstGeom>
            <a:noFill/>
          </p:spPr>
          <p:txBody>
            <a:bodyPr wrap="none">
              <a:spAutoFit/>
            </a:bodyPr>
            <a:lstStyle/>
            <a:p>
              <a:pPr>
                <a:defRPr/>
              </a:pPr>
              <a:r>
                <a:rPr lang="en-US" sz="2300" dirty="0">
                  <a:latin typeface="+mn-lt"/>
                </a:rPr>
                <a:t>Iterative job</a:t>
              </a:r>
            </a:p>
          </p:txBody>
        </p:sp>
      </p:grpSp>
      <p:grpSp>
        <p:nvGrpSpPr>
          <p:cNvPr id="84996" name="Group 96"/>
          <p:cNvGrpSpPr>
            <a:grpSpLocks/>
          </p:cNvGrpSpPr>
          <p:nvPr/>
        </p:nvGrpSpPr>
        <p:grpSpPr bwMode="auto">
          <a:xfrm>
            <a:off x="3314700" y="4040188"/>
            <a:ext cx="2397125" cy="2009775"/>
            <a:chOff x="3338469" y="4416055"/>
            <a:chExt cx="2507687" cy="2137519"/>
          </a:xfrm>
        </p:grpSpPr>
        <p:sp>
          <p:nvSpPr>
            <p:cNvPr id="12" name="Can 11"/>
            <p:cNvSpPr/>
            <p:nvPr/>
          </p:nvSpPr>
          <p:spPr>
            <a:xfrm>
              <a:off x="3557684" y="4822960"/>
              <a:ext cx="604502" cy="705753"/>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dirty="0"/>
            </a:p>
          </p:txBody>
        </p:sp>
        <p:sp>
          <p:nvSpPr>
            <p:cNvPr id="13" name="Rectangle 12"/>
            <p:cNvSpPr/>
            <p:nvPr/>
          </p:nvSpPr>
          <p:spPr>
            <a:xfrm>
              <a:off x="4484366" y="4416055"/>
              <a:ext cx="1190737" cy="383267"/>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50" dirty="0"/>
                <a:t>Query 1</a:t>
              </a:r>
            </a:p>
          </p:txBody>
        </p:sp>
        <p:sp>
          <p:nvSpPr>
            <p:cNvPr id="15" name="Rectangle 14"/>
            <p:cNvSpPr/>
            <p:nvPr/>
          </p:nvSpPr>
          <p:spPr>
            <a:xfrm>
              <a:off x="4484366" y="4985046"/>
              <a:ext cx="1190737" cy="383268"/>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50" dirty="0"/>
                <a:t>Query 2</a:t>
              </a:r>
            </a:p>
          </p:txBody>
        </p:sp>
        <p:sp>
          <p:nvSpPr>
            <p:cNvPr id="16" name="Rectangle 15"/>
            <p:cNvSpPr/>
            <p:nvPr/>
          </p:nvSpPr>
          <p:spPr>
            <a:xfrm>
              <a:off x="4484366" y="5547285"/>
              <a:ext cx="1190737" cy="383267"/>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50" dirty="0"/>
                <a:t>Query 3</a:t>
              </a:r>
            </a:p>
          </p:txBody>
        </p:sp>
        <p:cxnSp>
          <p:nvCxnSpPr>
            <p:cNvPr id="85016" name="Straight Arrow Connector 454"/>
            <p:cNvCxnSpPr>
              <a:cxnSpLocks noChangeShapeType="1"/>
              <a:stCxn id="12" idx="4"/>
              <a:endCxn id="13" idx="1"/>
            </p:cNvCxnSpPr>
            <p:nvPr/>
          </p:nvCxnSpPr>
          <p:spPr bwMode="auto">
            <a:xfrm flipV="1">
              <a:off x="4161385" y="4607953"/>
              <a:ext cx="323791" cy="568271"/>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5017" name="Straight Arrow Connector 454"/>
            <p:cNvCxnSpPr>
              <a:cxnSpLocks noChangeShapeType="1"/>
              <a:stCxn id="12" idx="4"/>
              <a:endCxn id="15" idx="1"/>
            </p:cNvCxnSpPr>
            <p:nvPr/>
          </p:nvCxnSpPr>
          <p:spPr bwMode="auto">
            <a:xfrm>
              <a:off x="4161385" y="5176224"/>
              <a:ext cx="323791" cy="1022"/>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5018" name="Straight Arrow Connector 454"/>
            <p:cNvCxnSpPr>
              <a:cxnSpLocks noChangeShapeType="1"/>
              <a:stCxn id="12" idx="4"/>
              <a:endCxn id="16" idx="1"/>
            </p:cNvCxnSpPr>
            <p:nvPr/>
          </p:nvCxnSpPr>
          <p:spPr bwMode="auto">
            <a:xfrm>
              <a:off x="4161385" y="5176224"/>
              <a:ext cx="323791" cy="562904"/>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91" name="TextBox 90"/>
            <p:cNvSpPr txBox="1"/>
            <p:nvPr/>
          </p:nvSpPr>
          <p:spPr>
            <a:xfrm>
              <a:off x="3338469" y="6079132"/>
              <a:ext cx="2507687" cy="474442"/>
            </a:xfrm>
            <a:prstGeom prst="rect">
              <a:avLst/>
            </a:prstGeom>
            <a:noFill/>
          </p:spPr>
          <p:txBody>
            <a:bodyPr wrap="none">
              <a:spAutoFit/>
            </a:bodyPr>
            <a:lstStyle/>
            <a:p>
              <a:pPr>
                <a:defRPr/>
              </a:pPr>
              <a:r>
                <a:rPr lang="en-US" sz="2300" dirty="0">
                  <a:latin typeface="+mn-lt"/>
                </a:rPr>
                <a:t>Interactive mining</a:t>
              </a:r>
            </a:p>
          </p:txBody>
        </p:sp>
      </p:grpSp>
      <p:grpSp>
        <p:nvGrpSpPr>
          <p:cNvPr id="84997" name="Group 97"/>
          <p:cNvGrpSpPr>
            <a:grpSpLocks/>
          </p:cNvGrpSpPr>
          <p:nvPr/>
        </p:nvGrpSpPr>
        <p:grpSpPr bwMode="auto">
          <a:xfrm>
            <a:off x="6389688" y="3886200"/>
            <a:ext cx="2451100" cy="2163763"/>
            <a:chOff x="6316405" y="4251831"/>
            <a:chExt cx="2565113" cy="2301743"/>
          </a:xfrm>
        </p:grpSpPr>
        <p:sp>
          <p:nvSpPr>
            <p:cNvPr id="40" name="Can 39"/>
            <p:cNvSpPr/>
            <p:nvPr/>
          </p:nvSpPr>
          <p:spPr>
            <a:xfrm>
              <a:off x="6457619" y="5016827"/>
              <a:ext cx="515016" cy="604566"/>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dirty="0"/>
            </a:p>
          </p:txBody>
        </p:sp>
        <p:sp>
          <p:nvSpPr>
            <p:cNvPr id="48" name="Rectangle 47"/>
            <p:cNvSpPr/>
            <p:nvPr/>
          </p:nvSpPr>
          <p:spPr>
            <a:xfrm>
              <a:off x="7138413" y="4821124"/>
              <a:ext cx="438209" cy="1003176"/>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2000" dirty="0"/>
                <a:t>Job 1</a:t>
              </a:r>
            </a:p>
          </p:txBody>
        </p:sp>
        <p:sp>
          <p:nvSpPr>
            <p:cNvPr id="49" name="Can 48"/>
            <p:cNvSpPr/>
            <p:nvPr/>
          </p:nvSpPr>
          <p:spPr>
            <a:xfrm>
              <a:off x="7168673" y="4251831"/>
              <a:ext cx="378786" cy="359701"/>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dirty="0"/>
            </a:p>
          </p:txBody>
        </p:sp>
        <p:cxnSp>
          <p:nvCxnSpPr>
            <p:cNvPr id="85003" name="Straight Arrow Connector 454"/>
            <p:cNvCxnSpPr>
              <a:cxnSpLocks noChangeShapeType="1"/>
              <a:stCxn id="49" idx="3"/>
              <a:endCxn id="48" idx="0"/>
            </p:cNvCxnSpPr>
            <p:nvPr/>
          </p:nvCxnSpPr>
          <p:spPr bwMode="auto">
            <a:xfrm>
              <a:off x="7357518" y="4611419"/>
              <a:ext cx="0" cy="209705"/>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51" name="Rectangle 50"/>
            <p:cNvSpPr/>
            <p:nvPr/>
          </p:nvSpPr>
          <p:spPr>
            <a:xfrm>
              <a:off x="7753749" y="4821124"/>
              <a:ext cx="438209" cy="1003176"/>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2000" dirty="0"/>
                <a:t>Job 2</a:t>
              </a:r>
            </a:p>
          </p:txBody>
        </p:sp>
        <p:sp>
          <p:nvSpPr>
            <p:cNvPr id="52" name="Can 51"/>
            <p:cNvSpPr/>
            <p:nvPr/>
          </p:nvSpPr>
          <p:spPr>
            <a:xfrm>
              <a:off x="7783370" y="4251831"/>
              <a:ext cx="378786" cy="359701"/>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000" dirty="0"/>
            </a:p>
          </p:txBody>
        </p:sp>
        <p:cxnSp>
          <p:nvCxnSpPr>
            <p:cNvPr id="85006" name="Straight Arrow Connector 454"/>
            <p:cNvCxnSpPr>
              <a:cxnSpLocks noChangeShapeType="1"/>
              <a:stCxn id="52" idx="3"/>
              <a:endCxn id="51" idx="0"/>
            </p:cNvCxnSpPr>
            <p:nvPr/>
          </p:nvCxnSpPr>
          <p:spPr bwMode="auto">
            <a:xfrm>
              <a:off x="7972854" y="4611419"/>
              <a:ext cx="0" cy="209705"/>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5007" name="Straight Arrow Connector 454"/>
            <p:cNvCxnSpPr>
              <a:cxnSpLocks noChangeShapeType="1"/>
              <a:endCxn id="48" idx="1"/>
            </p:cNvCxnSpPr>
            <p:nvPr/>
          </p:nvCxnSpPr>
          <p:spPr bwMode="auto">
            <a:xfrm>
              <a:off x="6972758" y="5322712"/>
              <a:ext cx="165655" cy="0"/>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5008" name="Straight Arrow Connector 454"/>
            <p:cNvCxnSpPr>
              <a:cxnSpLocks noChangeShapeType="1"/>
              <a:stCxn id="48" idx="3"/>
              <a:endCxn id="51" idx="1"/>
            </p:cNvCxnSpPr>
            <p:nvPr/>
          </p:nvCxnSpPr>
          <p:spPr bwMode="auto">
            <a:xfrm>
              <a:off x="7576622" y="5322712"/>
              <a:ext cx="177127" cy="0"/>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5009" name="Straight Arrow Connector 454"/>
            <p:cNvCxnSpPr>
              <a:cxnSpLocks noChangeShapeType="1"/>
            </p:cNvCxnSpPr>
            <p:nvPr/>
          </p:nvCxnSpPr>
          <p:spPr bwMode="auto">
            <a:xfrm>
              <a:off x="8194223" y="5331206"/>
              <a:ext cx="202273" cy="0"/>
            </a:xfrm>
            <a:prstGeom prst="straightConnector1">
              <a:avLst/>
            </a:prstGeom>
            <a:noFill/>
            <a:ln w="19050">
              <a:solidFill>
                <a:srgbClr val="000000"/>
              </a:solidFill>
              <a:round/>
              <a:headEnd type="none" w="sm" len="sm"/>
              <a:tailEnd type="triangle" w="lg"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85010" name="TextBox 79"/>
            <p:cNvSpPr txBox="1">
              <a:spLocks noChangeArrowheads="1"/>
            </p:cNvSpPr>
            <p:nvPr/>
          </p:nvSpPr>
          <p:spPr bwMode="auto">
            <a:xfrm>
              <a:off x="8358777" y="5047492"/>
              <a:ext cx="441146"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a:t>
              </a:r>
            </a:p>
          </p:txBody>
        </p:sp>
        <p:sp>
          <p:nvSpPr>
            <p:cNvPr id="92" name="TextBox 91"/>
            <p:cNvSpPr txBox="1"/>
            <p:nvPr/>
          </p:nvSpPr>
          <p:spPr>
            <a:xfrm>
              <a:off x="6316405" y="6079040"/>
              <a:ext cx="2565113" cy="474534"/>
            </a:xfrm>
            <a:prstGeom prst="rect">
              <a:avLst/>
            </a:prstGeom>
            <a:noFill/>
          </p:spPr>
          <p:txBody>
            <a:bodyPr wrap="none">
              <a:spAutoFit/>
            </a:bodyPr>
            <a:lstStyle/>
            <a:p>
              <a:pPr>
                <a:defRPr/>
              </a:pPr>
              <a:r>
                <a:rPr lang="en-US" sz="2300" dirty="0">
                  <a:latin typeface="+mn-lt"/>
                </a:rPr>
                <a:t>Stream processing</a:t>
              </a:r>
            </a:p>
          </p:txBody>
        </p:sp>
      </p:grpSp>
      <p:sp>
        <p:nvSpPr>
          <p:cNvPr id="35" name="Rectangle 34"/>
          <p:cNvSpPr/>
          <p:nvPr/>
        </p:nvSpPr>
        <p:spPr>
          <a:xfrm>
            <a:off x="0" y="3962400"/>
            <a:ext cx="9144000" cy="2895600"/>
          </a:xfrm>
          <a:prstGeom prst="rect">
            <a:avLst/>
          </a:prstGeom>
          <a:solidFill>
            <a:schemeClr val="bg1">
              <a:alpha val="5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6" name="Rounded Rectangle 35"/>
          <p:cNvSpPr/>
          <p:nvPr/>
        </p:nvSpPr>
        <p:spPr>
          <a:xfrm>
            <a:off x="304800" y="4233863"/>
            <a:ext cx="8535988" cy="1409700"/>
          </a:xfrm>
          <a:prstGeom prst="roundRect">
            <a:avLst>
              <a:gd name="adj" fmla="val 10339"/>
            </a:avLst>
          </a:prstGeom>
          <a:solidFill>
            <a:schemeClr val="accent2">
              <a:lumMod val="20000"/>
              <a:lumOff val="80000"/>
            </a:schemeClr>
          </a:solidFill>
          <a:ln>
            <a:headEnd type="none" w="med" len="med"/>
            <a:tailEnd type="none"/>
          </a:ln>
        </p:spPr>
        <p:style>
          <a:lnRef idx="2">
            <a:schemeClr val="accent2"/>
          </a:lnRef>
          <a:fillRef idx="1">
            <a:schemeClr val="lt1"/>
          </a:fillRef>
          <a:effectRef idx="0">
            <a:schemeClr val="accent2"/>
          </a:effectRef>
          <a:fontRef idx="minor">
            <a:schemeClr val="dk1"/>
          </a:fontRef>
        </p:style>
        <p:txBody>
          <a:bodyPr tIns="0" anchor="ctr"/>
          <a:lstStyle/>
          <a:p>
            <a:pPr algn="ctr">
              <a:defRPr/>
            </a:pPr>
            <a:r>
              <a:rPr lang="en-US" sz="3100" b="1" dirty="0"/>
              <a:t>Problem:</a:t>
            </a:r>
            <a:r>
              <a:rPr lang="en-US" sz="3100" dirty="0"/>
              <a:t> in MR, only way to share data across jobs is stable storage (e.g. file system) -&gt; </a:t>
            </a:r>
            <a:r>
              <a:rPr lang="en-US" sz="3100" b="1" dirty="0"/>
              <a:t>slow!</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328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Title 116"/>
          <p:cNvSpPr>
            <a:spLocks noGrp="1"/>
          </p:cNvSpPr>
          <p:nvPr>
            <p:ph type="title"/>
          </p:nvPr>
        </p:nvSpPr>
        <p:spPr>
          <a:xfrm>
            <a:off x="457200" y="152400"/>
            <a:ext cx="8229600" cy="1143000"/>
          </a:xfrm>
        </p:spPr>
        <p:txBody>
          <a:bodyPr/>
          <a:lstStyle/>
          <a:p>
            <a:r>
              <a:rPr lang="en-US">
                <a:latin typeface="Palatino Linotype" charset="0"/>
              </a:rPr>
              <a:t>Examples</a:t>
            </a:r>
          </a:p>
        </p:txBody>
      </p:sp>
      <p:sp>
        <p:nvSpPr>
          <p:cNvPr id="25" name="Can 24"/>
          <p:cNvSpPr/>
          <p:nvPr/>
        </p:nvSpPr>
        <p:spPr>
          <a:xfrm>
            <a:off x="1060450" y="1871663"/>
            <a:ext cx="782638" cy="823912"/>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200"/>
          </a:p>
        </p:txBody>
      </p:sp>
      <p:cxnSp>
        <p:nvCxnSpPr>
          <p:cNvPr id="26" name="Straight Arrow Connector 25"/>
          <p:cNvCxnSpPr>
            <a:stCxn id="25" idx="4"/>
            <a:endCxn id="29" idx="1"/>
          </p:cNvCxnSpPr>
          <p:nvPr/>
        </p:nvCxnSpPr>
        <p:spPr>
          <a:xfrm>
            <a:off x="1843088" y="2284413"/>
            <a:ext cx="538162"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381250" y="2060575"/>
            <a:ext cx="909638" cy="447675"/>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200" dirty="0" err="1"/>
              <a:t>iter</a:t>
            </a:r>
            <a:r>
              <a:rPr lang="en-US" sz="2200" dirty="0"/>
              <a:t>. 1</a:t>
            </a:r>
          </a:p>
        </p:txBody>
      </p:sp>
      <p:cxnSp>
        <p:nvCxnSpPr>
          <p:cNvPr id="32" name="Straight Arrow Connector 31"/>
          <p:cNvCxnSpPr>
            <a:stCxn id="29" idx="3"/>
            <a:endCxn id="30" idx="2"/>
          </p:cNvCxnSpPr>
          <p:nvPr/>
        </p:nvCxnSpPr>
        <p:spPr>
          <a:xfrm>
            <a:off x="3290888" y="2284413"/>
            <a:ext cx="496887"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39" idx="1"/>
          </p:cNvCxnSpPr>
          <p:nvPr/>
        </p:nvCxnSpPr>
        <p:spPr>
          <a:xfrm flipV="1">
            <a:off x="4573588" y="2284413"/>
            <a:ext cx="538162" cy="4762"/>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5111750" y="2060575"/>
            <a:ext cx="909638" cy="447675"/>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200" dirty="0" err="1"/>
              <a:t>iter</a:t>
            </a:r>
            <a:r>
              <a:rPr lang="en-US" sz="2200" dirty="0"/>
              <a:t>. 2</a:t>
            </a:r>
          </a:p>
        </p:txBody>
      </p:sp>
      <p:cxnSp>
        <p:nvCxnSpPr>
          <p:cNvPr id="42" name="Straight Arrow Connector 41"/>
          <p:cNvCxnSpPr>
            <a:stCxn id="39" idx="3"/>
            <a:endCxn id="40" idx="2"/>
          </p:cNvCxnSpPr>
          <p:nvPr/>
        </p:nvCxnSpPr>
        <p:spPr>
          <a:xfrm>
            <a:off x="6021388" y="2284413"/>
            <a:ext cx="496887"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7286625" y="2289175"/>
            <a:ext cx="538163"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821613" y="2065338"/>
            <a:ext cx="727075" cy="431800"/>
          </a:xfrm>
          <a:prstGeom prst="rect">
            <a:avLst/>
          </a:prstGeom>
          <a:noFill/>
        </p:spPr>
        <p:txBody>
          <a:bodyPr>
            <a:spAutoFit/>
          </a:bodyPr>
          <a:lstStyle/>
          <a:p>
            <a:pPr algn="ctr">
              <a:defRPr/>
            </a:pPr>
            <a:r>
              <a:rPr lang="en-US" sz="2200" b="1" dirty="0">
                <a:latin typeface="+mn-lt"/>
                <a:cs typeface="Corbel"/>
              </a:rPr>
              <a:t>.  .  .</a:t>
            </a:r>
          </a:p>
        </p:txBody>
      </p:sp>
      <p:sp>
        <p:nvSpPr>
          <p:cNvPr id="30" name="Can 29"/>
          <p:cNvSpPr/>
          <p:nvPr/>
        </p:nvSpPr>
        <p:spPr>
          <a:xfrm>
            <a:off x="3787775" y="1871663"/>
            <a:ext cx="782638" cy="823912"/>
          </a:xfrm>
          <a:prstGeom prst="can">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2200"/>
          </a:p>
        </p:txBody>
      </p:sp>
      <p:sp>
        <p:nvSpPr>
          <p:cNvPr id="40" name="Can 39"/>
          <p:cNvSpPr/>
          <p:nvPr/>
        </p:nvSpPr>
        <p:spPr>
          <a:xfrm>
            <a:off x="6518275" y="1871663"/>
            <a:ext cx="781050" cy="823912"/>
          </a:xfrm>
          <a:prstGeom prst="can">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2200"/>
          </a:p>
        </p:txBody>
      </p:sp>
      <p:sp>
        <p:nvSpPr>
          <p:cNvPr id="51" name="TextBox 50"/>
          <p:cNvSpPr txBox="1"/>
          <p:nvPr/>
        </p:nvSpPr>
        <p:spPr>
          <a:xfrm>
            <a:off x="1060450" y="2705100"/>
            <a:ext cx="877888" cy="431800"/>
          </a:xfrm>
          <a:prstGeom prst="rect">
            <a:avLst/>
          </a:prstGeom>
          <a:noFill/>
        </p:spPr>
        <p:txBody>
          <a:bodyPr wrap="none">
            <a:spAutoFit/>
          </a:bodyPr>
          <a:lstStyle/>
          <a:p>
            <a:pPr>
              <a:defRPr/>
            </a:pPr>
            <a:r>
              <a:rPr lang="en-US" sz="2200" dirty="0">
                <a:latin typeface="+mn-lt"/>
                <a:cs typeface="Corbel"/>
              </a:rPr>
              <a:t>Input</a:t>
            </a:r>
          </a:p>
        </p:txBody>
      </p:sp>
      <p:sp>
        <p:nvSpPr>
          <p:cNvPr id="52" name="TextBox 51"/>
          <p:cNvSpPr txBox="1"/>
          <p:nvPr/>
        </p:nvSpPr>
        <p:spPr>
          <a:xfrm>
            <a:off x="1722438" y="1447800"/>
            <a:ext cx="804862" cy="646113"/>
          </a:xfrm>
          <a:prstGeom prst="rect">
            <a:avLst/>
          </a:prstGeom>
          <a:noFill/>
        </p:spPr>
        <p:txBody>
          <a:bodyPr wrap="none">
            <a:spAutoFit/>
          </a:bodyPr>
          <a:lstStyle/>
          <a:p>
            <a:pPr algn="ctr">
              <a:defRPr/>
            </a:pPr>
            <a:r>
              <a:rPr lang="en-US" dirty="0">
                <a:latin typeface="+mn-lt"/>
                <a:cs typeface="Corbel"/>
              </a:rPr>
              <a:t>HDFS</a:t>
            </a:r>
            <a:br>
              <a:rPr lang="en-US" dirty="0">
                <a:latin typeface="+mn-lt"/>
                <a:cs typeface="Corbel"/>
              </a:rPr>
            </a:br>
            <a:r>
              <a:rPr lang="en-US" dirty="0">
                <a:latin typeface="+mn-lt"/>
                <a:cs typeface="Corbel"/>
              </a:rPr>
              <a:t>read</a:t>
            </a:r>
          </a:p>
        </p:txBody>
      </p:sp>
      <p:sp>
        <p:nvSpPr>
          <p:cNvPr id="53" name="TextBox 52"/>
          <p:cNvSpPr txBox="1"/>
          <p:nvPr/>
        </p:nvSpPr>
        <p:spPr>
          <a:xfrm>
            <a:off x="3101975" y="1447800"/>
            <a:ext cx="804863" cy="646113"/>
          </a:xfrm>
          <a:prstGeom prst="rect">
            <a:avLst/>
          </a:prstGeom>
          <a:noFill/>
        </p:spPr>
        <p:txBody>
          <a:bodyPr wrap="none">
            <a:spAutoFit/>
          </a:bodyPr>
          <a:lstStyle/>
          <a:p>
            <a:pPr algn="ctr">
              <a:defRPr/>
            </a:pPr>
            <a:r>
              <a:rPr lang="en-US" dirty="0">
                <a:latin typeface="+mn-lt"/>
                <a:cs typeface="Corbel"/>
              </a:rPr>
              <a:t>HDFS</a:t>
            </a:r>
            <a:br>
              <a:rPr lang="en-US" dirty="0">
                <a:latin typeface="+mn-lt"/>
                <a:cs typeface="Corbel"/>
              </a:rPr>
            </a:br>
            <a:r>
              <a:rPr lang="en-US" dirty="0">
                <a:latin typeface="+mn-lt"/>
                <a:cs typeface="Corbel"/>
              </a:rPr>
              <a:t>write</a:t>
            </a:r>
          </a:p>
        </p:txBody>
      </p:sp>
      <p:sp>
        <p:nvSpPr>
          <p:cNvPr id="54" name="TextBox 53"/>
          <p:cNvSpPr txBox="1"/>
          <p:nvPr/>
        </p:nvSpPr>
        <p:spPr>
          <a:xfrm>
            <a:off x="4452938" y="1447800"/>
            <a:ext cx="804862" cy="646113"/>
          </a:xfrm>
          <a:prstGeom prst="rect">
            <a:avLst/>
          </a:prstGeom>
          <a:noFill/>
        </p:spPr>
        <p:txBody>
          <a:bodyPr wrap="none">
            <a:spAutoFit/>
          </a:bodyPr>
          <a:lstStyle/>
          <a:p>
            <a:pPr algn="ctr">
              <a:defRPr/>
            </a:pPr>
            <a:r>
              <a:rPr lang="en-US" dirty="0">
                <a:latin typeface="+mn-lt"/>
                <a:cs typeface="Corbel"/>
              </a:rPr>
              <a:t>HDFS</a:t>
            </a:r>
            <a:br>
              <a:rPr lang="en-US" dirty="0">
                <a:latin typeface="+mn-lt"/>
                <a:cs typeface="Corbel"/>
              </a:rPr>
            </a:br>
            <a:r>
              <a:rPr lang="en-US" dirty="0">
                <a:latin typeface="+mn-lt"/>
                <a:cs typeface="Corbel"/>
              </a:rPr>
              <a:t>read</a:t>
            </a:r>
          </a:p>
        </p:txBody>
      </p:sp>
      <p:sp>
        <p:nvSpPr>
          <p:cNvPr id="55" name="TextBox 54"/>
          <p:cNvSpPr txBox="1"/>
          <p:nvPr/>
        </p:nvSpPr>
        <p:spPr>
          <a:xfrm>
            <a:off x="5832475" y="1447800"/>
            <a:ext cx="804863" cy="646113"/>
          </a:xfrm>
          <a:prstGeom prst="rect">
            <a:avLst/>
          </a:prstGeom>
          <a:noFill/>
        </p:spPr>
        <p:txBody>
          <a:bodyPr wrap="none">
            <a:spAutoFit/>
          </a:bodyPr>
          <a:lstStyle/>
          <a:p>
            <a:pPr algn="ctr">
              <a:defRPr/>
            </a:pPr>
            <a:r>
              <a:rPr lang="en-US" dirty="0">
                <a:latin typeface="+mn-lt"/>
                <a:cs typeface="Corbel"/>
              </a:rPr>
              <a:t>HDFS</a:t>
            </a:r>
            <a:br>
              <a:rPr lang="en-US" dirty="0">
                <a:latin typeface="+mn-lt"/>
                <a:cs typeface="Corbel"/>
              </a:rPr>
            </a:br>
            <a:r>
              <a:rPr lang="en-US" dirty="0">
                <a:latin typeface="+mn-lt"/>
                <a:cs typeface="Corbel"/>
              </a:rPr>
              <a:t>write</a:t>
            </a:r>
          </a:p>
        </p:txBody>
      </p:sp>
      <p:grpSp>
        <p:nvGrpSpPr>
          <p:cNvPr id="2" name="Group 1"/>
          <p:cNvGrpSpPr>
            <a:grpSpLocks/>
          </p:cNvGrpSpPr>
          <p:nvPr/>
        </p:nvGrpSpPr>
        <p:grpSpPr bwMode="auto">
          <a:xfrm>
            <a:off x="1060450" y="3276600"/>
            <a:ext cx="6089650" cy="2857500"/>
            <a:chOff x="1060824" y="3276600"/>
            <a:chExt cx="6088870" cy="2856949"/>
          </a:xfrm>
        </p:grpSpPr>
        <p:sp>
          <p:nvSpPr>
            <p:cNvPr id="56" name="TextBox 55"/>
            <p:cNvSpPr txBox="1"/>
            <p:nvPr/>
          </p:nvSpPr>
          <p:spPr>
            <a:xfrm>
              <a:off x="1060824" y="5214564"/>
              <a:ext cx="877776" cy="431717"/>
            </a:xfrm>
            <a:prstGeom prst="rect">
              <a:avLst/>
            </a:prstGeom>
            <a:noFill/>
          </p:spPr>
          <p:txBody>
            <a:bodyPr wrap="none">
              <a:spAutoFit/>
            </a:bodyPr>
            <a:lstStyle/>
            <a:p>
              <a:pPr>
                <a:defRPr/>
              </a:pPr>
              <a:r>
                <a:rPr lang="en-US" sz="2200" dirty="0">
                  <a:latin typeface="+mn-lt"/>
                  <a:cs typeface="Corbel"/>
                </a:rPr>
                <a:t>Input</a:t>
              </a:r>
            </a:p>
          </p:txBody>
        </p:sp>
        <p:cxnSp>
          <p:nvCxnSpPr>
            <p:cNvPr id="57" name="Straight Arrow Connector 56"/>
            <p:cNvCxnSpPr>
              <a:stCxn id="74" idx="3"/>
              <a:endCxn id="66" idx="1"/>
            </p:cNvCxnSpPr>
            <p:nvPr/>
          </p:nvCxnSpPr>
          <p:spPr>
            <a:xfrm flipV="1">
              <a:off x="1622727" y="3565469"/>
              <a:ext cx="1838090" cy="1214204"/>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74" idx="3"/>
              <a:endCxn id="67" idx="1"/>
            </p:cNvCxnSpPr>
            <p:nvPr/>
          </p:nvCxnSpPr>
          <p:spPr>
            <a:xfrm flipV="1">
              <a:off x="1622727" y="4392398"/>
              <a:ext cx="1838090" cy="387275"/>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74" idx="3"/>
              <a:endCxn id="68" idx="1"/>
            </p:cNvCxnSpPr>
            <p:nvPr/>
          </p:nvCxnSpPr>
          <p:spPr>
            <a:xfrm>
              <a:off x="1622727" y="4779673"/>
              <a:ext cx="1838090" cy="42378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endCxn id="63" idx="1"/>
            </p:cNvCxnSpPr>
            <p:nvPr/>
          </p:nvCxnSpPr>
          <p:spPr>
            <a:xfrm>
              <a:off x="4949701" y="3565469"/>
              <a:ext cx="568252"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endCxn id="64" idx="1"/>
            </p:cNvCxnSpPr>
            <p:nvPr/>
          </p:nvCxnSpPr>
          <p:spPr>
            <a:xfrm>
              <a:off x="4949701" y="4392398"/>
              <a:ext cx="568252"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65" idx="1"/>
            </p:cNvCxnSpPr>
            <p:nvPr/>
          </p:nvCxnSpPr>
          <p:spPr>
            <a:xfrm>
              <a:off x="4949701" y="5205041"/>
              <a:ext cx="568252"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63" name="Folded Corner 62"/>
            <p:cNvSpPr/>
            <p:nvPr/>
          </p:nvSpPr>
          <p:spPr>
            <a:xfrm>
              <a:off x="5517953" y="3276600"/>
              <a:ext cx="493650" cy="579326"/>
            </a:xfrm>
            <a:prstGeom prst="foldedCorner">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2200"/>
            </a:p>
          </p:txBody>
        </p:sp>
        <p:sp>
          <p:nvSpPr>
            <p:cNvPr id="64" name="Folded Corner 63"/>
            <p:cNvSpPr/>
            <p:nvPr/>
          </p:nvSpPr>
          <p:spPr>
            <a:xfrm>
              <a:off x="5517953" y="4101941"/>
              <a:ext cx="493650" cy="579326"/>
            </a:xfrm>
            <a:prstGeom prst="foldedCorner">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2200"/>
            </a:p>
          </p:txBody>
        </p:sp>
        <p:sp>
          <p:nvSpPr>
            <p:cNvPr id="65" name="Folded Corner 64"/>
            <p:cNvSpPr/>
            <p:nvPr/>
          </p:nvSpPr>
          <p:spPr>
            <a:xfrm>
              <a:off x="5517953" y="4916172"/>
              <a:ext cx="493650" cy="579325"/>
            </a:xfrm>
            <a:prstGeom prst="foldedCorner">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2200"/>
            </a:p>
          </p:txBody>
        </p:sp>
        <p:sp>
          <p:nvSpPr>
            <p:cNvPr id="66" name="Rectangle 65"/>
            <p:cNvSpPr/>
            <p:nvPr/>
          </p:nvSpPr>
          <p:spPr>
            <a:xfrm>
              <a:off x="3460817" y="3341675"/>
              <a:ext cx="1488884" cy="44758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200" dirty="0"/>
                <a:t>query 1</a:t>
              </a:r>
            </a:p>
          </p:txBody>
        </p:sp>
        <p:sp>
          <p:nvSpPr>
            <p:cNvPr id="67" name="Rectangle 66"/>
            <p:cNvSpPr/>
            <p:nvPr/>
          </p:nvSpPr>
          <p:spPr>
            <a:xfrm>
              <a:off x="3460817" y="4168603"/>
              <a:ext cx="1488884" cy="44758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200" dirty="0"/>
                <a:t>query 2</a:t>
              </a:r>
            </a:p>
          </p:txBody>
        </p:sp>
        <p:sp>
          <p:nvSpPr>
            <p:cNvPr id="68" name="Rectangle 67"/>
            <p:cNvSpPr/>
            <p:nvPr/>
          </p:nvSpPr>
          <p:spPr>
            <a:xfrm>
              <a:off x="3460817" y="4979660"/>
              <a:ext cx="1488884" cy="447589"/>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200" dirty="0"/>
                <a:t>query 3</a:t>
              </a:r>
            </a:p>
          </p:txBody>
        </p:sp>
        <p:sp>
          <p:nvSpPr>
            <p:cNvPr id="69" name="TextBox 68"/>
            <p:cNvSpPr txBox="1"/>
            <p:nvPr/>
          </p:nvSpPr>
          <p:spPr>
            <a:xfrm>
              <a:off x="6043349" y="3330565"/>
              <a:ext cx="1106345" cy="431717"/>
            </a:xfrm>
            <a:prstGeom prst="rect">
              <a:avLst/>
            </a:prstGeom>
            <a:noFill/>
          </p:spPr>
          <p:txBody>
            <a:bodyPr wrap="none">
              <a:spAutoFit/>
            </a:bodyPr>
            <a:lstStyle/>
            <a:p>
              <a:pPr>
                <a:defRPr/>
              </a:pPr>
              <a:r>
                <a:rPr lang="en-US" sz="2200" dirty="0">
                  <a:latin typeface="+mn-lt"/>
                  <a:cs typeface="Corbel"/>
                </a:rPr>
                <a:t>result 1</a:t>
              </a:r>
            </a:p>
          </p:txBody>
        </p:sp>
        <p:sp>
          <p:nvSpPr>
            <p:cNvPr id="70" name="TextBox 69"/>
            <p:cNvSpPr txBox="1"/>
            <p:nvPr/>
          </p:nvSpPr>
          <p:spPr>
            <a:xfrm>
              <a:off x="6043349" y="4149557"/>
              <a:ext cx="1106345" cy="431717"/>
            </a:xfrm>
            <a:prstGeom prst="rect">
              <a:avLst/>
            </a:prstGeom>
            <a:noFill/>
          </p:spPr>
          <p:txBody>
            <a:bodyPr wrap="none">
              <a:spAutoFit/>
            </a:bodyPr>
            <a:lstStyle/>
            <a:p>
              <a:pPr>
                <a:defRPr/>
              </a:pPr>
              <a:r>
                <a:rPr lang="en-US" sz="2200" dirty="0">
                  <a:latin typeface="+mn-lt"/>
                  <a:cs typeface="Corbel"/>
                </a:rPr>
                <a:t>result 2</a:t>
              </a:r>
            </a:p>
          </p:txBody>
        </p:sp>
        <p:sp>
          <p:nvSpPr>
            <p:cNvPr id="71" name="TextBox 70"/>
            <p:cNvSpPr txBox="1"/>
            <p:nvPr/>
          </p:nvSpPr>
          <p:spPr>
            <a:xfrm>
              <a:off x="6043349" y="4981246"/>
              <a:ext cx="1106345" cy="431717"/>
            </a:xfrm>
            <a:prstGeom prst="rect">
              <a:avLst/>
            </a:prstGeom>
            <a:noFill/>
          </p:spPr>
          <p:txBody>
            <a:bodyPr wrap="none">
              <a:spAutoFit/>
            </a:bodyPr>
            <a:lstStyle/>
            <a:p>
              <a:pPr>
                <a:defRPr/>
              </a:pPr>
              <a:r>
                <a:rPr lang="en-US" sz="2200" dirty="0">
                  <a:latin typeface="+mn-lt"/>
                  <a:cs typeface="Corbel"/>
                </a:rPr>
                <a:t>result 3</a:t>
              </a:r>
            </a:p>
          </p:txBody>
        </p:sp>
        <p:cxnSp>
          <p:nvCxnSpPr>
            <p:cNvPr id="72" name="Straight Arrow Connector 71"/>
            <p:cNvCxnSpPr>
              <a:stCxn id="74" idx="3"/>
              <a:endCxn id="73" idx="1"/>
            </p:cNvCxnSpPr>
            <p:nvPr/>
          </p:nvCxnSpPr>
          <p:spPr>
            <a:xfrm>
              <a:off x="1622727" y="4779673"/>
              <a:ext cx="1838090" cy="1138018"/>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3460817" y="5703420"/>
              <a:ext cx="1488884" cy="430129"/>
            </a:xfrm>
            <a:prstGeom prst="rect">
              <a:avLst/>
            </a:prstGeom>
            <a:noFill/>
          </p:spPr>
          <p:txBody>
            <a:bodyPr>
              <a:spAutoFit/>
            </a:bodyPr>
            <a:lstStyle/>
            <a:p>
              <a:pPr algn="ctr">
                <a:defRPr/>
              </a:pPr>
              <a:r>
                <a:rPr lang="en-US" sz="2200" b="1" dirty="0">
                  <a:latin typeface="+mn-lt"/>
                  <a:cs typeface="Corbel"/>
                </a:rPr>
                <a:t>.  .  .</a:t>
              </a:r>
            </a:p>
          </p:txBody>
        </p:sp>
        <p:sp>
          <p:nvSpPr>
            <p:cNvPr id="74" name="Diamond 73"/>
            <p:cNvSpPr/>
            <p:nvPr/>
          </p:nvSpPr>
          <p:spPr>
            <a:xfrm>
              <a:off x="1332252" y="4695551"/>
              <a:ext cx="290475" cy="169830"/>
            </a:xfrm>
            <a:prstGeom prst="diamond">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200"/>
            </a:p>
          </p:txBody>
        </p:sp>
        <p:sp>
          <p:nvSpPr>
            <p:cNvPr id="75" name="Can 74"/>
            <p:cNvSpPr/>
            <p:nvPr/>
          </p:nvSpPr>
          <p:spPr>
            <a:xfrm>
              <a:off x="1060824" y="4370177"/>
              <a:ext cx="782538" cy="823753"/>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200"/>
            </a:p>
          </p:txBody>
        </p:sp>
        <p:sp>
          <p:nvSpPr>
            <p:cNvPr id="76" name="TextBox 75"/>
            <p:cNvSpPr txBox="1"/>
            <p:nvPr/>
          </p:nvSpPr>
          <p:spPr>
            <a:xfrm>
              <a:off x="1863996" y="3467063"/>
              <a:ext cx="838093" cy="676145"/>
            </a:xfrm>
            <a:prstGeom prst="rect">
              <a:avLst/>
            </a:prstGeom>
            <a:noFill/>
          </p:spPr>
          <p:txBody>
            <a:bodyPr wrap="none">
              <a:spAutoFit/>
            </a:bodyPr>
            <a:lstStyle/>
            <a:p>
              <a:pPr algn="ctr">
                <a:defRPr/>
              </a:pPr>
              <a:r>
                <a:rPr lang="en-US" sz="1900" dirty="0">
                  <a:latin typeface="+mn-lt"/>
                  <a:cs typeface="Corbel"/>
                </a:rPr>
                <a:t>HDFS</a:t>
              </a:r>
              <a:br>
                <a:rPr lang="en-US" sz="1900" dirty="0">
                  <a:latin typeface="+mn-lt"/>
                  <a:cs typeface="Corbel"/>
                </a:rPr>
              </a:br>
              <a:r>
                <a:rPr lang="en-US" sz="1900" dirty="0">
                  <a:latin typeface="+mn-lt"/>
                  <a:cs typeface="Corbel"/>
                </a:rPr>
                <a:t>read</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7377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same time…</a:t>
            </a:r>
            <a:endParaRPr lang="en-US" dirty="0"/>
          </a:p>
        </p:txBody>
      </p:sp>
      <p:sp>
        <p:nvSpPr>
          <p:cNvPr id="3" name="Content Placeholder 2"/>
          <p:cNvSpPr>
            <a:spLocks noGrp="1"/>
          </p:cNvSpPr>
          <p:nvPr>
            <p:ph idx="1"/>
          </p:nvPr>
        </p:nvSpPr>
        <p:spPr/>
        <p:txBody>
          <a:bodyPr/>
          <a:lstStyle/>
          <a:p>
            <a:r>
              <a:rPr lang="en-US" dirty="0" smtClean="0"/>
              <a:t>Amount of stored data is exploding…</a:t>
            </a:r>
            <a:endParaRPr lang="en-US" dirty="0"/>
          </a:p>
        </p:txBody>
      </p:sp>
      <p:sp>
        <p:nvSpPr>
          <p:cNvPr id="5" name="Slide Number Placeholder 2"/>
          <p:cNvSpPr>
            <a:spLocks noGrp="1"/>
          </p:cNvSpPr>
          <p:nvPr>
            <p:ph type="sldNum" sz="quarter" idx="12"/>
          </p:nvPr>
        </p:nvSpPr>
        <p:spPr>
          <a:xfrm>
            <a:off x="8513232" y="6739466"/>
            <a:ext cx="457200" cy="228600"/>
          </a:xfrm>
          <a:prstGeom prst="rect">
            <a:avLst/>
          </a:prstGeom>
        </p:spPr>
        <p:txBody>
          <a:bodyPr/>
          <a:lstStyle/>
          <a:p>
            <a:fld id="{7CFF977E-B140-BF41-A684-2BF7AC5C4D26}" type="slidenum">
              <a:rPr lang="en-US" smtClean="0"/>
              <a:pPr/>
              <a:t>4</a:t>
            </a:fld>
            <a:r>
              <a:rPr lang="en-US" smtClean="0"/>
              <a:t> </a:t>
            </a:r>
            <a:endParaRPr lang="en-US"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1065" y="3929656"/>
            <a:ext cx="1786467" cy="27392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1743" y="3225547"/>
            <a:ext cx="1771650" cy="2590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99135" y="2474560"/>
            <a:ext cx="2853266" cy="37568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 name="Picture 6"/>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32423" y="3929656"/>
            <a:ext cx="1905000" cy="2540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945948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 name="Can 73"/>
          <p:cNvSpPr/>
          <p:nvPr/>
        </p:nvSpPr>
        <p:spPr>
          <a:xfrm>
            <a:off x="1066800" y="1828800"/>
            <a:ext cx="782638" cy="823913"/>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200"/>
          </a:p>
        </p:txBody>
      </p:sp>
      <p:cxnSp>
        <p:nvCxnSpPr>
          <p:cNvPr id="75" name="Straight Arrow Connector 74"/>
          <p:cNvCxnSpPr>
            <a:stCxn id="74" idx="4"/>
            <a:endCxn id="76" idx="1"/>
          </p:cNvCxnSpPr>
          <p:nvPr/>
        </p:nvCxnSpPr>
        <p:spPr>
          <a:xfrm>
            <a:off x="1849438" y="2241550"/>
            <a:ext cx="538162"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2387600" y="2017713"/>
            <a:ext cx="909638" cy="447675"/>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200" dirty="0" err="1"/>
              <a:t>iter</a:t>
            </a:r>
            <a:r>
              <a:rPr lang="en-US" sz="2200" dirty="0"/>
              <a:t>. 1</a:t>
            </a:r>
          </a:p>
        </p:txBody>
      </p:sp>
      <p:cxnSp>
        <p:nvCxnSpPr>
          <p:cNvPr id="77" name="Straight Arrow Connector 76"/>
          <p:cNvCxnSpPr>
            <a:stCxn id="76" idx="3"/>
          </p:cNvCxnSpPr>
          <p:nvPr/>
        </p:nvCxnSpPr>
        <p:spPr>
          <a:xfrm flipV="1">
            <a:off x="3297238" y="2241550"/>
            <a:ext cx="322262"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endCxn id="79" idx="1"/>
          </p:cNvCxnSpPr>
          <p:nvPr/>
        </p:nvCxnSpPr>
        <p:spPr>
          <a:xfrm>
            <a:off x="4495800" y="2241550"/>
            <a:ext cx="620713"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5116513" y="2017713"/>
            <a:ext cx="911225" cy="447675"/>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200" dirty="0" err="1"/>
              <a:t>iter</a:t>
            </a:r>
            <a:r>
              <a:rPr lang="en-US" sz="2200" dirty="0"/>
              <a:t>. 2</a:t>
            </a:r>
          </a:p>
        </p:txBody>
      </p:sp>
      <p:cxnSp>
        <p:nvCxnSpPr>
          <p:cNvPr id="80" name="Straight Arrow Connector 79"/>
          <p:cNvCxnSpPr>
            <a:stCxn id="79" idx="3"/>
          </p:cNvCxnSpPr>
          <p:nvPr/>
        </p:nvCxnSpPr>
        <p:spPr>
          <a:xfrm flipV="1">
            <a:off x="6027738" y="2241550"/>
            <a:ext cx="338137"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7239000" y="2251075"/>
            <a:ext cx="592138"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7827963" y="2027238"/>
            <a:ext cx="727075" cy="431800"/>
          </a:xfrm>
          <a:prstGeom prst="rect">
            <a:avLst/>
          </a:prstGeom>
          <a:noFill/>
        </p:spPr>
        <p:txBody>
          <a:bodyPr>
            <a:spAutoFit/>
          </a:bodyPr>
          <a:lstStyle/>
          <a:p>
            <a:pPr algn="ctr">
              <a:defRPr/>
            </a:pPr>
            <a:r>
              <a:rPr lang="en-US" sz="2200" b="1" dirty="0">
                <a:latin typeface="+mn-lt"/>
                <a:cs typeface="Corbel"/>
              </a:rPr>
              <a:t>.  .  .</a:t>
            </a:r>
          </a:p>
        </p:txBody>
      </p:sp>
      <p:sp>
        <p:nvSpPr>
          <p:cNvPr id="85" name="TextBox 84"/>
          <p:cNvSpPr txBox="1"/>
          <p:nvPr/>
        </p:nvSpPr>
        <p:spPr>
          <a:xfrm>
            <a:off x="1066800" y="2667000"/>
            <a:ext cx="877888" cy="431800"/>
          </a:xfrm>
          <a:prstGeom prst="rect">
            <a:avLst/>
          </a:prstGeom>
          <a:noFill/>
        </p:spPr>
        <p:txBody>
          <a:bodyPr wrap="none">
            <a:spAutoFit/>
          </a:bodyPr>
          <a:lstStyle/>
          <a:p>
            <a:pPr>
              <a:defRPr/>
            </a:pPr>
            <a:r>
              <a:rPr lang="en-US" sz="2200" dirty="0">
                <a:latin typeface="+mn-lt"/>
                <a:cs typeface="Corbel"/>
              </a:rPr>
              <a:t>Input</a:t>
            </a:r>
          </a:p>
        </p:txBody>
      </p:sp>
      <p:sp>
        <p:nvSpPr>
          <p:cNvPr id="87051" name="Title 116"/>
          <p:cNvSpPr>
            <a:spLocks noGrp="1"/>
          </p:cNvSpPr>
          <p:nvPr>
            <p:ph type="title"/>
          </p:nvPr>
        </p:nvSpPr>
        <p:spPr>
          <a:xfrm>
            <a:off x="457200" y="152400"/>
            <a:ext cx="8458200" cy="1143000"/>
          </a:xfrm>
        </p:spPr>
        <p:txBody>
          <a:bodyPr/>
          <a:lstStyle/>
          <a:p>
            <a:r>
              <a:rPr lang="en-US">
                <a:latin typeface="Palatino Linotype" charset="0"/>
              </a:rPr>
              <a:t>Goal: In-Memory Data Sharing</a:t>
            </a:r>
          </a:p>
        </p:txBody>
      </p:sp>
      <p:grpSp>
        <p:nvGrpSpPr>
          <p:cNvPr id="87052" name="Group 111"/>
          <p:cNvGrpSpPr>
            <a:grpSpLocks/>
          </p:cNvGrpSpPr>
          <p:nvPr/>
        </p:nvGrpSpPr>
        <p:grpSpPr bwMode="auto">
          <a:xfrm>
            <a:off x="3573463" y="1447800"/>
            <a:ext cx="1312862" cy="1724025"/>
            <a:chOff x="2784930" y="2345019"/>
            <a:chExt cx="1312636" cy="1724328"/>
          </a:xfrm>
        </p:grpSpPr>
        <p:pic>
          <p:nvPicPr>
            <p:cNvPr id="87082" name="Picture 115" descr="to_ddr333memory_350.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84930" y="2790207"/>
              <a:ext cx="1295624" cy="12791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7083" name="Picture 117" descr="to_ddr333memory_350.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93436" y="2554275"/>
              <a:ext cx="1295624" cy="12791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7084" name="Picture 118" descr="to_ddr333memory_350.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01942" y="2345019"/>
              <a:ext cx="1295624" cy="12791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grpSp>
        <p:nvGrpSpPr>
          <p:cNvPr id="87053" name="Group 119"/>
          <p:cNvGrpSpPr>
            <a:grpSpLocks/>
          </p:cNvGrpSpPr>
          <p:nvPr/>
        </p:nvGrpSpPr>
        <p:grpSpPr bwMode="auto">
          <a:xfrm>
            <a:off x="6307138" y="1455738"/>
            <a:ext cx="1312862" cy="1725612"/>
            <a:chOff x="2784930" y="2345019"/>
            <a:chExt cx="1312636" cy="1724328"/>
          </a:xfrm>
        </p:grpSpPr>
        <p:pic>
          <p:nvPicPr>
            <p:cNvPr id="87079" name="Picture 120" descr="to_ddr333memory_350.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84930" y="2790207"/>
              <a:ext cx="1295624" cy="12791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7080" name="Picture 121" descr="to_ddr333memory_350.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93436" y="2554275"/>
              <a:ext cx="1295624" cy="12791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7081" name="Picture 122" descr="to_ddr333memory_350.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01942" y="2345019"/>
              <a:ext cx="1295624" cy="12791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47" name="TextBox 46"/>
          <p:cNvSpPr txBox="1"/>
          <p:nvPr/>
        </p:nvSpPr>
        <p:spPr>
          <a:xfrm>
            <a:off x="2603500" y="5232400"/>
            <a:ext cx="1616075" cy="768350"/>
          </a:xfrm>
          <a:prstGeom prst="rect">
            <a:avLst/>
          </a:prstGeom>
          <a:noFill/>
        </p:spPr>
        <p:txBody>
          <a:bodyPr wrap="none">
            <a:spAutoFit/>
          </a:bodyPr>
          <a:lstStyle/>
          <a:p>
            <a:pPr algn="ctr">
              <a:defRPr/>
            </a:pPr>
            <a:r>
              <a:rPr lang="en-US" sz="2200" dirty="0">
                <a:latin typeface="+mn-lt"/>
                <a:cs typeface="Corbel"/>
              </a:rPr>
              <a:t>Distributed</a:t>
            </a:r>
            <a:br>
              <a:rPr lang="en-US" sz="2200" dirty="0">
                <a:latin typeface="+mn-lt"/>
                <a:cs typeface="Corbel"/>
              </a:rPr>
            </a:br>
            <a:r>
              <a:rPr lang="en-US" sz="2200" dirty="0">
                <a:latin typeface="+mn-lt"/>
                <a:cs typeface="Corbel"/>
              </a:rPr>
              <a:t>memory</a:t>
            </a:r>
          </a:p>
        </p:txBody>
      </p:sp>
      <p:sp>
        <p:nvSpPr>
          <p:cNvPr id="48" name="TextBox 47"/>
          <p:cNvSpPr txBox="1"/>
          <p:nvPr/>
        </p:nvSpPr>
        <p:spPr>
          <a:xfrm>
            <a:off x="1066800" y="5181600"/>
            <a:ext cx="877888" cy="431800"/>
          </a:xfrm>
          <a:prstGeom prst="rect">
            <a:avLst/>
          </a:prstGeom>
          <a:noFill/>
        </p:spPr>
        <p:txBody>
          <a:bodyPr wrap="none">
            <a:spAutoFit/>
          </a:bodyPr>
          <a:lstStyle/>
          <a:p>
            <a:pPr>
              <a:defRPr/>
            </a:pPr>
            <a:r>
              <a:rPr lang="en-US" sz="2200" dirty="0">
                <a:latin typeface="+mn-lt"/>
                <a:cs typeface="Corbel"/>
              </a:rPr>
              <a:t>Input</a:t>
            </a:r>
          </a:p>
        </p:txBody>
      </p:sp>
      <p:cxnSp>
        <p:nvCxnSpPr>
          <p:cNvPr id="49" name="Straight Arrow Connector 48"/>
          <p:cNvCxnSpPr>
            <a:stCxn id="91" idx="3"/>
            <a:endCxn id="84" idx="1"/>
          </p:cNvCxnSpPr>
          <p:nvPr/>
        </p:nvCxnSpPr>
        <p:spPr>
          <a:xfrm flipV="1">
            <a:off x="3714750" y="3532188"/>
            <a:ext cx="1158875" cy="1214437"/>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91" idx="3"/>
            <a:endCxn id="87" idx="1"/>
          </p:cNvCxnSpPr>
          <p:nvPr/>
        </p:nvCxnSpPr>
        <p:spPr>
          <a:xfrm flipV="1">
            <a:off x="3714750" y="4359275"/>
            <a:ext cx="1158875" cy="38735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91" idx="3"/>
            <a:endCxn id="88" idx="1"/>
          </p:cNvCxnSpPr>
          <p:nvPr/>
        </p:nvCxnSpPr>
        <p:spPr>
          <a:xfrm>
            <a:off x="3714750" y="4746625"/>
            <a:ext cx="1158875" cy="423863"/>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6254750" y="3548063"/>
            <a:ext cx="568325"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endCxn id="69" idx="1"/>
          </p:cNvCxnSpPr>
          <p:nvPr/>
        </p:nvCxnSpPr>
        <p:spPr>
          <a:xfrm>
            <a:off x="6254750" y="4359275"/>
            <a:ext cx="568325"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endCxn id="83" idx="1"/>
          </p:cNvCxnSpPr>
          <p:nvPr/>
        </p:nvCxnSpPr>
        <p:spPr>
          <a:xfrm>
            <a:off x="6254750" y="5172075"/>
            <a:ext cx="568325" cy="0"/>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68" name="Folded Corner 67"/>
          <p:cNvSpPr/>
          <p:nvPr/>
        </p:nvSpPr>
        <p:spPr>
          <a:xfrm>
            <a:off x="6823075" y="3243263"/>
            <a:ext cx="492125" cy="579437"/>
          </a:xfrm>
          <a:prstGeom prst="foldedCorner">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2200"/>
          </a:p>
        </p:txBody>
      </p:sp>
      <p:sp>
        <p:nvSpPr>
          <p:cNvPr id="69" name="Folded Corner 68"/>
          <p:cNvSpPr/>
          <p:nvPr/>
        </p:nvSpPr>
        <p:spPr>
          <a:xfrm>
            <a:off x="6823075" y="4068763"/>
            <a:ext cx="492125" cy="579437"/>
          </a:xfrm>
          <a:prstGeom prst="foldedCorner">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2200"/>
          </a:p>
        </p:txBody>
      </p:sp>
      <p:sp>
        <p:nvSpPr>
          <p:cNvPr id="83" name="Folded Corner 82"/>
          <p:cNvSpPr/>
          <p:nvPr/>
        </p:nvSpPr>
        <p:spPr>
          <a:xfrm>
            <a:off x="6823075" y="4883150"/>
            <a:ext cx="492125" cy="579438"/>
          </a:xfrm>
          <a:prstGeom prst="foldedCorner">
            <a:avLst/>
          </a:prstGeom>
          <a:ln>
            <a:headEnd type="none" w="med" len="med"/>
            <a:tailEnd type="none"/>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2200"/>
          </a:p>
        </p:txBody>
      </p:sp>
      <p:sp>
        <p:nvSpPr>
          <p:cNvPr id="84" name="Rectangle 83"/>
          <p:cNvSpPr/>
          <p:nvPr/>
        </p:nvSpPr>
        <p:spPr>
          <a:xfrm>
            <a:off x="4873625" y="3308350"/>
            <a:ext cx="1487488" cy="447675"/>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200" dirty="0"/>
              <a:t>query 1</a:t>
            </a:r>
          </a:p>
        </p:txBody>
      </p:sp>
      <p:sp>
        <p:nvSpPr>
          <p:cNvPr id="87" name="Rectangle 86"/>
          <p:cNvSpPr/>
          <p:nvPr/>
        </p:nvSpPr>
        <p:spPr>
          <a:xfrm>
            <a:off x="4873625" y="4135438"/>
            <a:ext cx="1487488" cy="447675"/>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200" dirty="0"/>
              <a:t>query 2</a:t>
            </a:r>
          </a:p>
        </p:txBody>
      </p:sp>
      <p:sp>
        <p:nvSpPr>
          <p:cNvPr id="88" name="Rectangle 87"/>
          <p:cNvSpPr/>
          <p:nvPr/>
        </p:nvSpPr>
        <p:spPr>
          <a:xfrm>
            <a:off x="4873625" y="4946650"/>
            <a:ext cx="1487488" cy="447675"/>
          </a:xfrm>
          <a:prstGeom prst="rect">
            <a:avLst/>
          </a:prstGeom>
          <a:ln>
            <a:headEnd type="none" w="med" len="med"/>
            <a:tailEnd type="none"/>
          </a:ln>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US" sz="2200" dirty="0"/>
              <a:t>query 3</a:t>
            </a:r>
          </a:p>
        </p:txBody>
      </p:sp>
      <p:cxnSp>
        <p:nvCxnSpPr>
          <p:cNvPr id="89" name="Straight Arrow Connector 88"/>
          <p:cNvCxnSpPr>
            <a:stCxn id="91" idx="3"/>
            <a:endCxn id="90" idx="1"/>
          </p:cNvCxnSpPr>
          <p:nvPr/>
        </p:nvCxnSpPr>
        <p:spPr>
          <a:xfrm>
            <a:off x="3714750" y="4746625"/>
            <a:ext cx="1158875" cy="998538"/>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4873625" y="5529263"/>
            <a:ext cx="1487488" cy="431800"/>
          </a:xfrm>
          <a:prstGeom prst="rect">
            <a:avLst/>
          </a:prstGeom>
          <a:noFill/>
        </p:spPr>
        <p:txBody>
          <a:bodyPr>
            <a:spAutoFit/>
          </a:bodyPr>
          <a:lstStyle/>
          <a:p>
            <a:pPr algn="ctr">
              <a:defRPr/>
            </a:pPr>
            <a:r>
              <a:rPr lang="en-US" sz="2200" b="1" dirty="0">
                <a:latin typeface="+mn-lt"/>
                <a:cs typeface="Corbel"/>
              </a:rPr>
              <a:t>.  .  .</a:t>
            </a:r>
          </a:p>
        </p:txBody>
      </p:sp>
      <p:sp>
        <p:nvSpPr>
          <p:cNvPr id="91" name="Diamond 90"/>
          <p:cNvSpPr/>
          <p:nvPr/>
        </p:nvSpPr>
        <p:spPr>
          <a:xfrm>
            <a:off x="3425825" y="4662488"/>
            <a:ext cx="288925" cy="169862"/>
          </a:xfrm>
          <a:prstGeom prst="diamond">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200"/>
          </a:p>
        </p:txBody>
      </p:sp>
      <p:sp>
        <p:nvSpPr>
          <p:cNvPr id="92" name="Can 91"/>
          <p:cNvSpPr/>
          <p:nvPr/>
        </p:nvSpPr>
        <p:spPr>
          <a:xfrm>
            <a:off x="1066800" y="4337050"/>
            <a:ext cx="782638" cy="823913"/>
          </a:xfrm>
          <a:prstGeom prst="can">
            <a:avLst/>
          </a:prstGeom>
          <a:ln>
            <a:headEnd type="none" w="med" len="med"/>
            <a:tailEnd type="none"/>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200"/>
          </a:p>
        </p:txBody>
      </p:sp>
      <p:cxnSp>
        <p:nvCxnSpPr>
          <p:cNvPr id="94" name="Straight Arrow Connector 93"/>
          <p:cNvCxnSpPr>
            <a:stCxn id="92" idx="4"/>
          </p:cNvCxnSpPr>
          <p:nvPr/>
        </p:nvCxnSpPr>
        <p:spPr>
          <a:xfrm flipV="1">
            <a:off x="1849438" y="4746625"/>
            <a:ext cx="1000125" cy="3175"/>
          </a:xfrm>
          <a:prstGeom prst="straightConnector1">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1744663" y="3751263"/>
            <a:ext cx="1339850" cy="676275"/>
          </a:xfrm>
          <a:prstGeom prst="rect">
            <a:avLst/>
          </a:prstGeom>
          <a:noFill/>
        </p:spPr>
        <p:txBody>
          <a:bodyPr wrap="none">
            <a:spAutoFit/>
          </a:bodyPr>
          <a:lstStyle/>
          <a:p>
            <a:pPr algn="ctr">
              <a:defRPr/>
            </a:pPr>
            <a:r>
              <a:rPr lang="en-US" sz="1900" dirty="0">
                <a:latin typeface="+mn-lt"/>
                <a:cs typeface="Corbel"/>
              </a:rPr>
              <a:t>one-time</a:t>
            </a:r>
            <a:br>
              <a:rPr lang="en-US" sz="1900" dirty="0">
                <a:latin typeface="+mn-lt"/>
                <a:cs typeface="Corbel"/>
              </a:rPr>
            </a:br>
            <a:r>
              <a:rPr lang="en-US" sz="1900" dirty="0">
                <a:latin typeface="+mn-lt"/>
                <a:cs typeface="Corbel"/>
              </a:rPr>
              <a:t>processing</a:t>
            </a:r>
          </a:p>
        </p:txBody>
      </p:sp>
      <p:grpSp>
        <p:nvGrpSpPr>
          <p:cNvPr id="87074" name="Group 96"/>
          <p:cNvGrpSpPr>
            <a:grpSpLocks/>
          </p:cNvGrpSpPr>
          <p:nvPr/>
        </p:nvGrpSpPr>
        <p:grpSpPr bwMode="auto">
          <a:xfrm>
            <a:off x="2784475" y="3835400"/>
            <a:ext cx="1312863" cy="1724025"/>
            <a:chOff x="2784930" y="2345019"/>
            <a:chExt cx="1312636" cy="1724328"/>
          </a:xfrm>
        </p:grpSpPr>
        <p:pic>
          <p:nvPicPr>
            <p:cNvPr id="87076" name="Picture 99" descr="to_ddr333memory_350.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84930" y="2790207"/>
              <a:ext cx="1295624" cy="12791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7077" name="Picture 100" descr="to_ddr333memory_350.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93436" y="2554275"/>
              <a:ext cx="1295624" cy="12791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7078" name="Picture 101" descr="to_ddr333memory_350.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01942" y="2345019"/>
              <a:ext cx="1295624" cy="12791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46" name="Rounded Rectangle 45"/>
          <p:cNvSpPr/>
          <p:nvPr/>
        </p:nvSpPr>
        <p:spPr>
          <a:xfrm>
            <a:off x="457200" y="6091238"/>
            <a:ext cx="8097838" cy="631825"/>
          </a:xfrm>
          <a:prstGeom prst="roundRect">
            <a:avLst>
              <a:gd name="adj" fmla="val 16408"/>
            </a:avLst>
          </a:prstGeom>
          <a:solidFill>
            <a:srgbClr val="D9E4F2"/>
          </a:solidFill>
          <a:ln w="19050" cmpd="sng">
            <a:solidFill>
              <a:srgbClr val="4F81BD"/>
            </a:solidFill>
            <a:headEnd type="none" w="med" len="med"/>
            <a:tailEnd type="none"/>
          </a:ln>
        </p:spPr>
        <p:style>
          <a:lnRef idx="2">
            <a:schemeClr val="accent6"/>
          </a:lnRef>
          <a:fillRef idx="1">
            <a:schemeClr val="lt1"/>
          </a:fillRef>
          <a:effectRef idx="0">
            <a:schemeClr val="accent6"/>
          </a:effectRef>
          <a:fontRef idx="minor">
            <a:schemeClr val="dk1"/>
          </a:fontRef>
        </p:style>
        <p:txBody>
          <a:bodyPr tIns="0" anchor="ctr"/>
          <a:lstStyle/>
          <a:p>
            <a:pPr algn="ctr">
              <a:defRPr/>
            </a:pPr>
            <a:r>
              <a:rPr lang="en-US" sz="3000" b="1" dirty="0"/>
              <a:t>10-100</a:t>
            </a:r>
            <a:r>
              <a:rPr lang="en-US" sz="3200" b="1" dirty="0"/>
              <a:t>×</a:t>
            </a:r>
            <a:r>
              <a:rPr lang="en-US" sz="3000" b="1" dirty="0"/>
              <a:t> faster</a:t>
            </a:r>
            <a:r>
              <a:rPr lang="en-US" sz="3000" dirty="0"/>
              <a:t> than network and disk</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8390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normAutofit fontScale="90000"/>
          </a:bodyPr>
          <a:lstStyle/>
          <a:p>
            <a:r>
              <a:rPr lang="en-US" sz="4000">
                <a:latin typeface="Palatino Linotype" charset="0"/>
              </a:rPr>
              <a:t>Solution: Resilient Distributed Datasets (RDDs)</a:t>
            </a:r>
          </a:p>
        </p:txBody>
      </p:sp>
      <p:sp>
        <p:nvSpPr>
          <p:cNvPr id="88066" name="Content Placeholder 2"/>
          <p:cNvSpPr>
            <a:spLocks noGrp="1"/>
          </p:cNvSpPr>
          <p:nvPr>
            <p:ph idx="1"/>
          </p:nvPr>
        </p:nvSpPr>
        <p:spPr>
          <a:xfrm>
            <a:off x="457200" y="1798638"/>
            <a:ext cx="8229600" cy="4525962"/>
          </a:xfrm>
        </p:spPr>
        <p:txBody>
          <a:bodyPr>
            <a:normAutofit lnSpcReduction="10000"/>
          </a:bodyPr>
          <a:lstStyle/>
          <a:p>
            <a:r>
              <a:rPr lang="en-US" dirty="0">
                <a:latin typeface="Palatino Linotype" charset="0"/>
              </a:rPr>
              <a:t>Partitioned collections of records that can be stored in memory across the cluster</a:t>
            </a:r>
          </a:p>
          <a:p>
            <a:endParaRPr lang="en-US" sz="1500" dirty="0">
              <a:latin typeface="Palatino Linotype" charset="0"/>
            </a:endParaRPr>
          </a:p>
          <a:p>
            <a:r>
              <a:rPr lang="en-US" dirty="0">
                <a:latin typeface="Palatino Linotype" charset="0"/>
              </a:rPr>
              <a:t>Manipulated through a diverse set of transformations (</a:t>
            </a:r>
            <a:r>
              <a:rPr lang="en-US" i="1" dirty="0">
                <a:latin typeface="Palatino Linotype" charset="0"/>
              </a:rPr>
              <a:t>map</a:t>
            </a:r>
            <a:r>
              <a:rPr lang="en-US" dirty="0">
                <a:latin typeface="Palatino Linotype" charset="0"/>
              </a:rPr>
              <a:t>, </a:t>
            </a:r>
            <a:r>
              <a:rPr lang="en-US" i="1" dirty="0">
                <a:latin typeface="Palatino Linotype" charset="0"/>
              </a:rPr>
              <a:t>filter</a:t>
            </a:r>
            <a:r>
              <a:rPr lang="en-US" dirty="0">
                <a:latin typeface="Palatino Linotype" charset="0"/>
              </a:rPr>
              <a:t>, </a:t>
            </a:r>
            <a:r>
              <a:rPr lang="en-US" i="1" dirty="0">
                <a:latin typeface="Palatino Linotype" charset="0"/>
              </a:rPr>
              <a:t>join</a:t>
            </a:r>
            <a:r>
              <a:rPr lang="en-US" dirty="0">
                <a:latin typeface="Palatino Linotype" charset="0"/>
              </a:rPr>
              <a:t>, </a:t>
            </a:r>
            <a:r>
              <a:rPr lang="en-US" dirty="0" err="1">
                <a:latin typeface="Palatino Linotype" charset="0"/>
              </a:rPr>
              <a:t>etc</a:t>
            </a:r>
            <a:r>
              <a:rPr lang="en-US" dirty="0">
                <a:latin typeface="Palatino Linotype" charset="0"/>
              </a:rPr>
              <a:t>)</a:t>
            </a:r>
          </a:p>
          <a:p>
            <a:endParaRPr lang="en-US" sz="1500" dirty="0">
              <a:latin typeface="Palatino Linotype" charset="0"/>
            </a:endParaRPr>
          </a:p>
          <a:p>
            <a:r>
              <a:rPr lang="en-US" dirty="0">
                <a:latin typeface="Palatino Linotype" charset="0"/>
              </a:rPr>
              <a:t>Fault recovery without costly replication</a:t>
            </a:r>
          </a:p>
          <a:p>
            <a:pPr lvl="1"/>
            <a:r>
              <a:rPr lang="en-US" dirty="0">
                <a:latin typeface="Palatino Linotype" charset="0"/>
              </a:rPr>
              <a:t>Remember the series of transformations that built an RDD (its </a:t>
            </a:r>
            <a:r>
              <a:rPr lang="en-US" i="1" dirty="0">
                <a:latin typeface="Palatino Linotype" charset="0"/>
              </a:rPr>
              <a:t>lineage</a:t>
            </a:r>
            <a:r>
              <a:rPr lang="en-US" dirty="0">
                <a:latin typeface="Palatino Linotype" charset="0"/>
              </a:rPr>
              <a:t>) to </a:t>
            </a:r>
            <a:r>
              <a:rPr lang="en-US" i="1" dirty="0" err="1">
                <a:latin typeface="Palatino Linotype" charset="0"/>
              </a:rPr>
              <a:t>recompute</a:t>
            </a:r>
            <a:r>
              <a:rPr lang="en-US" dirty="0">
                <a:latin typeface="Palatino Linotype" charset="0"/>
              </a:rPr>
              <a:t> lost </a:t>
            </a:r>
            <a:r>
              <a:rPr lang="en-US" dirty="0" smtClean="0">
                <a:latin typeface="Palatino Linotype" charset="0"/>
              </a:rPr>
              <a:t>data</a:t>
            </a:r>
          </a:p>
          <a:p>
            <a:r>
              <a:rPr lang="en-US" b="1" dirty="0" smtClean="0">
                <a:latin typeface="Palatino Linotype" charset="0"/>
                <a:hlinkClick r:id="rId2"/>
              </a:rPr>
              <a:t>www.spark-project.org</a:t>
            </a:r>
            <a:endParaRPr lang="en-US" b="1" dirty="0" smtClean="0">
              <a:latin typeface="Palatino Linotype" charset="0"/>
            </a:endParaRPr>
          </a:p>
          <a:p>
            <a:pPr lvl="1"/>
            <a:endParaRPr lang="en-US" dirty="0">
              <a:latin typeface="Palatino Linotyp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2721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Mesos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867739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1" name="Group 23"/>
          <p:cNvGrpSpPr/>
          <p:nvPr/>
        </p:nvGrpSpPr>
        <p:grpSpPr>
          <a:xfrm>
            <a:off x="5479980" y="2749462"/>
            <a:ext cx="1280802" cy="1854941"/>
            <a:chOff x="1066800" y="4038597"/>
            <a:chExt cx="1584595" cy="2170250"/>
          </a:xfrm>
        </p:grpSpPr>
        <p:pic>
          <p:nvPicPr>
            <p:cNvPr id="42" name="Picture 41"/>
            <p:cNvPicPr>
              <a:picLocks noChangeAspect="1"/>
            </p:cNvPicPr>
            <p:nvPr/>
          </p:nvPicPr>
          <p:blipFill>
            <a:blip r:embed="rId3"/>
            <a:stretch>
              <a:fillRect/>
            </a:stretch>
          </p:blipFill>
          <p:spPr>
            <a:xfrm>
              <a:off x="1066800" y="4038597"/>
              <a:ext cx="1524000" cy="2170250"/>
            </a:xfrm>
            <a:prstGeom prst="rect">
              <a:avLst/>
            </a:prstGeom>
          </p:spPr>
        </p:pic>
        <p:sp>
          <p:nvSpPr>
            <p:cNvPr id="43" name="TextBox 42"/>
            <p:cNvSpPr txBox="1"/>
            <p:nvPr/>
          </p:nvSpPr>
          <p:spPr>
            <a:xfrm>
              <a:off x="1616428" y="5471525"/>
              <a:ext cx="1034967" cy="648170"/>
            </a:xfrm>
            <a:prstGeom prst="rect">
              <a:avLst/>
            </a:prstGeom>
            <a:noFill/>
          </p:spPr>
          <p:txBody>
            <a:bodyPr wrap="square" rtlCol="0">
              <a:spAutoFit/>
            </a:bodyPr>
            <a:lstStyle/>
            <a:p>
              <a:pPr algn="ctr"/>
              <a:r>
                <a:rPr lang="en-US" sz="3000" dirty="0" smtClean="0">
                  <a:latin typeface="Tw Cen MT"/>
                  <a:cs typeface="Tw Cen MT"/>
                </a:rPr>
                <a:t>Pig</a:t>
              </a:r>
              <a:endParaRPr lang="en-US" sz="3000" dirty="0">
                <a:latin typeface="Tw Cen MT"/>
                <a:cs typeface="Tw Cen MT"/>
              </a:endParaRPr>
            </a:p>
          </p:txBody>
        </p:sp>
      </p:grpSp>
      <p:sp>
        <p:nvSpPr>
          <p:cNvPr id="18434" name="Title 1"/>
          <p:cNvSpPr>
            <a:spLocks noGrp="1"/>
          </p:cNvSpPr>
          <p:nvPr>
            <p:ph type="title"/>
          </p:nvPr>
        </p:nvSpPr>
        <p:spPr/>
        <p:txBody>
          <a:bodyPr/>
          <a:lstStyle/>
          <a:p>
            <a:r>
              <a:rPr lang="en-US" dirty="0" smtClean="0">
                <a:ea typeface="ＭＳ Ｐゴシック" charset="-128"/>
                <a:cs typeface="ＭＳ Ｐゴシック" charset="-128"/>
              </a:rPr>
              <a:t>Background</a:t>
            </a:r>
            <a:endParaRPr lang="en-US" dirty="0">
              <a:ea typeface="ＭＳ Ｐゴシック" charset="-128"/>
              <a:cs typeface="ＭＳ Ｐゴシック" charset="-128"/>
            </a:endParaRPr>
          </a:p>
        </p:txBody>
      </p:sp>
      <p:sp>
        <p:nvSpPr>
          <p:cNvPr id="18435" name="Content Placeholder 2"/>
          <p:cNvSpPr>
            <a:spLocks noGrp="1"/>
          </p:cNvSpPr>
          <p:nvPr>
            <p:ph idx="1"/>
          </p:nvPr>
        </p:nvSpPr>
        <p:spPr>
          <a:xfrm>
            <a:off x="457200" y="1951038"/>
            <a:ext cx="8229600" cy="2112640"/>
          </a:xfrm>
        </p:spPr>
        <p:txBody>
          <a:bodyPr/>
          <a:lstStyle/>
          <a:p>
            <a:pPr marL="0" indent="0"/>
            <a:r>
              <a:rPr lang="en-US" sz="3000" dirty="0">
                <a:ea typeface="ＭＳ Ｐゴシック" charset="-128"/>
                <a:cs typeface="ＭＳ Ｐゴシック" charset="-128"/>
              </a:rPr>
              <a:t>Rapid innovation in cluster computing </a:t>
            </a:r>
            <a:r>
              <a:rPr lang="en-US" sz="3000" dirty="0" smtClean="0">
                <a:ea typeface="ＭＳ Ｐゴシック" charset="-128"/>
                <a:cs typeface="ＭＳ Ｐゴシック" charset="-128"/>
              </a:rPr>
              <a:t>frameworks</a:t>
            </a:r>
            <a:endParaRPr lang="en-US" sz="3000" dirty="0">
              <a:ea typeface="ＭＳ Ｐゴシック" charset="-128"/>
              <a:cs typeface="ＭＳ Ｐゴシック" charset="-128"/>
            </a:endParaRPr>
          </a:p>
        </p:txBody>
      </p:sp>
      <p:grpSp>
        <p:nvGrpSpPr>
          <p:cNvPr id="31" name="Group 7"/>
          <p:cNvGrpSpPr/>
          <p:nvPr/>
        </p:nvGrpSpPr>
        <p:grpSpPr>
          <a:xfrm>
            <a:off x="838202" y="4281799"/>
            <a:ext cx="1904999" cy="1895865"/>
            <a:chOff x="6707059" y="4188154"/>
            <a:chExt cx="2029708" cy="1990855"/>
          </a:xfrm>
        </p:grpSpPr>
        <p:pic>
          <p:nvPicPr>
            <p:cNvPr id="32" name="Picture 31"/>
            <p:cNvPicPr>
              <a:picLocks noChangeAspect="1"/>
            </p:cNvPicPr>
            <p:nvPr/>
          </p:nvPicPr>
          <p:blipFill>
            <a:blip r:embed="rId4"/>
            <a:stretch>
              <a:fillRect/>
            </a:stretch>
          </p:blipFill>
          <p:spPr>
            <a:xfrm>
              <a:off x="6707059" y="4188154"/>
              <a:ext cx="2029708" cy="1458969"/>
            </a:xfrm>
            <a:prstGeom prst="rect">
              <a:avLst/>
            </a:prstGeom>
          </p:spPr>
        </p:pic>
        <p:sp>
          <p:nvSpPr>
            <p:cNvPr id="33" name="TextBox 32"/>
            <p:cNvSpPr txBox="1"/>
            <p:nvPr/>
          </p:nvSpPr>
          <p:spPr>
            <a:xfrm>
              <a:off x="7160359" y="5685391"/>
              <a:ext cx="1113586" cy="493618"/>
            </a:xfrm>
            <a:prstGeom prst="rect">
              <a:avLst/>
            </a:prstGeom>
            <a:noFill/>
          </p:spPr>
          <p:txBody>
            <a:bodyPr wrap="none" rtlCol="0">
              <a:spAutoFit/>
            </a:bodyPr>
            <a:lstStyle/>
            <a:p>
              <a:pPr algn="ctr"/>
              <a:r>
                <a:rPr lang="en-US" sz="2600" dirty="0" smtClean="0">
                  <a:latin typeface="Georgia"/>
                  <a:cs typeface="Georgia"/>
                </a:rPr>
                <a:t>Dryad</a:t>
              </a:r>
              <a:endParaRPr lang="en-US" sz="2600" dirty="0">
                <a:latin typeface="Georgia"/>
                <a:cs typeface="Georgia"/>
              </a:endParaRPr>
            </a:p>
          </p:txBody>
        </p:sp>
      </p:grpSp>
      <p:pic>
        <p:nvPicPr>
          <p:cNvPr id="34" name="Picture 33"/>
          <p:cNvPicPr>
            <a:picLocks noChangeAspect="1"/>
          </p:cNvPicPr>
          <p:nvPr/>
        </p:nvPicPr>
        <p:blipFill>
          <a:blip r:embed="rId5">
            <a:clrChange>
              <a:clrFrom>
                <a:srgbClr val="F5F5F5"/>
              </a:clrFrom>
              <a:clrTo>
                <a:srgbClr val="F5F5F5">
                  <a:alpha val="0"/>
                </a:srgbClr>
              </a:clrTo>
            </a:clrChange>
          </a:blip>
          <a:stretch>
            <a:fillRect/>
          </a:stretch>
        </p:blipFill>
        <p:spPr>
          <a:xfrm>
            <a:off x="5532580" y="5525889"/>
            <a:ext cx="2667000" cy="798711"/>
          </a:xfrm>
          <a:prstGeom prst="rect">
            <a:avLst/>
          </a:prstGeom>
        </p:spPr>
      </p:pic>
      <p:grpSp>
        <p:nvGrpSpPr>
          <p:cNvPr id="38" name="Group 16"/>
          <p:cNvGrpSpPr/>
          <p:nvPr/>
        </p:nvGrpSpPr>
        <p:grpSpPr>
          <a:xfrm>
            <a:off x="3976998" y="2854276"/>
            <a:ext cx="1371600" cy="1155126"/>
            <a:chOff x="4176889" y="2640106"/>
            <a:chExt cx="1371600" cy="1155126"/>
          </a:xfrm>
        </p:grpSpPr>
        <p:pic>
          <p:nvPicPr>
            <p:cNvPr id="39" name="Picture 38"/>
            <p:cNvPicPr>
              <a:picLocks noChangeAspect="1"/>
            </p:cNvPicPr>
            <p:nvPr/>
          </p:nvPicPr>
          <p:blipFill>
            <a:blip r:embed="rId6"/>
            <a:stretch>
              <a:fillRect/>
            </a:stretch>
          </p:blipFill>
          <p:spPr>
            <a:xfrm>
              <a:off x="4176889" y="2640106"/>
              <a:ext cx="1371600" cy="968188"/>
            </a:xfrm>
            <a:prstGeom prst="rect">
              <a:avLst/>
            </a:prstGeom>
          </p:spPr>
        </p:pic>
        <p:sp>
          <p:nvSpPr>
            <p:cNvPr id="40" name="TextBox 39"/>
            <p:cNvSpPr txBox="1"/>
            <p:nvPr/>
          </p:nvSpPr>
          <p:spPr>
            <a:xfrm>
              <a:off x="4255509" y="3241234"/>
              <a:ext cx="1178778" cy="553998"/>
            </a:xfrm>
            <a:prstGeom prst="rect">
              <a:avLst/>
            </a:prstGeom>
            <a:noFill/>
          </p:spPr>
          <p:txBody>
            <a:bodyPr wrap="none" rtlCol="0">
              <a:spAutoFit/>
            </a:bodyPr>
            <a:lstStyle/>
            <a:p>
              <a:r>
                <a:rPr lang="en-US" sz="3000" dirty="0" err="1" smtClean="0">
                  <a:latin typeface="Tw Cen MT"/>
                  <a:cs typeface="Tw Cen MT"/>
                </a:rPr>
                <a:t>Pregel</a:t>
              </a:r>
              <a:endParaRPr lang="en-US" sz="3000" dirty="0">
                <a:latin typeface="Tw Cen MT"/>
                <a:cs typeface="Tw Cen MT"/>
              </a:endParaRPr>
            </a:p>
          </p:txBody>
        </p:sp>
      </p:grpSp>
      <p:grpSp>
        <p:nvGrpSpPr>
          <p:cNvPr id="47" name="Group 16"/>
          <p:cNvGrpSpPr/>
          <p:nvPr/>
        </p:nvGrpSpPr>
        <p:grpSpPr>
          <a:xfrm>
            <a:off x="3124200" y="5102195"/>
            <a:ext cx="1736135" cy="1134062"/>
            <a:chOff x="4010241" y="2640106"/>
            <a:chExt cx="1736135" cy="1134062"/>
          </a:xfrm>
        </p:grpSpPr>
        <p:pic>
          <p:nvPicPr>
            <p:cNvPr id="48" name="Picture 47"/>
            <p:cNvPicPr>
              <a:picLocks noChangeAspect="1"/>
            </p:cNvPicPr>
            <p:nvPr/>
          </p:nvPicPr>
          <p:blipFill>
            <a:blip r:embed="rId6"/>
            <a:stretch>
              <a:fillRect/>
            </a:stretch>
          </p:blipFill>
          <p:spPr>
            <a:xfrm>
              <a:off x="4205111" y="2640106"/>
              <a:ext cx="1371600" cy="968188"/>
            </a:xfrm>
            <a:prstGeom prst="rect">
              <a:avLst/>
            </a:prstGeom>
          </p:spPr>
        </p:pic>
        <p:sp>
          <p:nvSpPr>
            <p:cNvPr id="49" name="TextBox 48"/>
            <p:cNvSpPr txBox="1"/>
            <p:nvPr/>
          </p:nvSpPr>
          <p:spPr>
            <a:xfrm>
              <a:off x="4010241" y="3220170"/>
              <a:ext cx="1736135" cy="553998"/>
            </a:xfrm>
            <a:prstGeom prst="rect">
              <a:avLst/>
            </a:prstGeom>
            <a:noFill/>
          </p:spPr>
          <p:txBody>
            <a:bodyPr wrap="none" rtlCol="0">
              <a:spAutoFit/>
            </a:bodyPr>
            <a:lstStyle/>
            <a:p>
              <a:pPr algn="ctr"/>
              <a:r>
                <a:rPr lang="en-US" sz="3000" dirty="0" smtClean="0">
                  <a:latin typeface="Tw Cen MT"/>
                  <a:cs typeface="Tw Cen MT"/>
                </a:rPr>
                <a:t>Percolator</a:t>
              </a:r>
              <a:endParaRPr lang="en-US" sz="3000" dirty="0">
                <a:latin typeface="Tw Cen MT"/>
                <a:cs typeface="Tw Cen MT"/>
              </a:endParaRPr>
            </a:p>
          </p:txBody>
        </p:sp>
      </p:grpSp>
      <p:pic>
        <p:nvPicPr>
          <p:cNvPr id="50" name="Picture 49"/>
          <p:cNvPicPr>
            <a:picLocks noChangeAspect="1"/>
          </p:cNvPicPr>
          <p:nvPr/>
        </p:nvPicPr>
        <p:blipFill>
          <a:blip r:embed="rId7"/>
          <a:stretch>
            <a:fillRect/>
          </a:stretch>
        </p:blipFill>
        <p:spPr>
          <a:xfrm>
            <a:off x="7010400" y="2968906"/>
            <a:ext cx="1219200" cy="1450694"/>
          </a:xfrm>
          <a:prstGeom prst="rect">
            <a:avLst/>
          </a:prstGeom>
        </p:spPr>
      </p:pic>
      <p:grpSp>
        <p:nvGrpSpPr>
          <p:cNvPr id="52" name="Group 51"/>
          <p:cNvGrpSpPr/>
          <p:nvPr/>
        </p:nvGrpSpPr>
        <p:grpSpPr>
          <a:xfrm>
            <a:off x="3120347" y="4343924"/>
            <a:ext cx="1480529" cy="630942"/>
            <a:chOff x="502958" y="5538989"/>
            <a:chExt cx="1498877" cy="660278"/>
          </a:xfrm>
        </p:grpSpPr>
        <p:sp>
          <p:nvSpPr>
            <p:cNvPr id="53" name="TextBox 52"/>
            <p:cNvSpPr txBox="1"/>
            <p:nvPr/>
          </p:nvSpPr>
          <p:spPr>
            <a:xfrm>
              <a:off x="941086" y="5538989"/>
              <a:ext cx="1060749" cy="660278"/>
            </a:xfrm>
            <a:prstGeom prst="rect">
              <a:avLst/>
            </a:prstGeom>
            <a:noFill/>
          </p:spPr>
          <p:txBody>
            <a:bodyPr wrap="none" rtlCol="0">
              <a:spAutoFit/>
            </a:bodyPr>
            <a:lstStyle/>
            <a:p>
              <a:r>
                <a:rPr lang="en-US" sz="3500" cap="small" dirty="0" err="1" smtClean="0">
                  <a:latin typeface="Helvetica"/>
                  <a:cs typeface="Helvetica"/>
                </a:rPr>
                <a:t>Ciel</a:t>
              </a:r>
              <a:endParaRPr lang="en-US" sz="3500" cap="small" dirty="0">
                <a:latin typeface="Helvetica"/>
                <a:cs typeface="Helvetica"/>
              </a:endParaRPr>
            </a:p>
          </p:txBody>
        </p:sp>
        <p:pic>
          <p:nvPicPr>
            <p:cNvPr id="54" name="Picture 53"/>
            <p:cNvPicPr>
              <a:picLocks noChangeAspect="1"/>
            </p:cNvPicPr>
            <p:nvPr/>
          </p:nvPicPr>
          <p:blipFill>
            <a:blip r:embed="rId8"/>
            <a:stretch>
              <a:fillRect/>
            </a:stretch>
          </p:blipFill>
          <p:spPr>
            <a:xfrm>
              <a:off x="502958" y="5601605"/>
              <a:ext cx="468255" cy="574777"/>
            </a:xfrm>
            <a:prstGeom prst="rect">
              <a:avLst/>
            </a:prstGeom>
          </p:spPr>
        </p:pic>
      </p:grpSp>
      <p:pic>
        <p:nvPicPr>
          <p:cNvPr id="55" name="Picture 54"/>
          <p:cNvPicPr>
            <a:picLocks noChangeAspect="1"/>
          </p:cNvPicPr>
          <p:nvPr/>
        </p:nvPicPr>
        <p:blipFill>
          <a:blip r:embed="rId9"/>
          <a:stretch>
            <a:fillRect/>
          </a:stretch>
        </p:blipFill>
        <p:spPr>
          <a:xfrm>
            <a:off x="838200" y="3048000"/>
            <a:ext cx="2958203" cy="905949"/>
          </a:xfrm>
          <a:prstGeom prst="rect">
            <a:avLst/>
          </a:prstGeom>
        </p:spPr>
      </p:pic>
      <p:pic>
        <p:nvPicPr>
          <p:cNvPr id="17" name="Picture 16"/>
          <p:cNvPicPr>
            <a:picLocks noChangeAspect="1"/>
          </p:cNvPicPr>
          <p:nvPr/>
        </p:nvPicPr>
        <p:blipFill>
          <a:blip r:embed="rId10"/>
          <a:stretch>
            <a:fillRect/>
          </a:stretch>
        </p:blipFill>
        <p:spPr>
          <a:xfrm>
            <a:off x="5067526" y="4747490"/>
            <a:ext cx="3067399" cy="48753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2346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ea typeface="ＭＳ Ｐゴシック" charset="-128"/>
                <a:cs typeface="ＭＳ Ｐゴシック" charset="-128"/>
              </a:rPr>
              <a:t>Problem</a:t>
            </a:r>
          </a:p>
        </p:txBody>
      </p:sp>
      <p:sp>
        <p:nvSpPr>
          <p:cNvPr id="18435" name="Content Placeholder 2"/>
          <p:cNvSpPr>
            <a:spLocks noGrp="1"/>
          </p:cNvSpPr>
          <p:nvPr>
            <p:ph idx="1"/>
          </p:nvPr>
        </p:nvSpPr>
        <p:spPr/>
        <p:txBody>
          <a:bodyPr/>
          <a:lstStyle/>
          <a:p>
            <a:pPr marL="0" indent="0"/>
            <a:r>
              <a:rPr lang="en-US" sz="3000" dirty="0">
                <a:ea typeface="ＭＳ Ｐゴシック" charset="-128"/>
                <a:cs typeface="ＭＳ Ｐゴシック" charset="-128"/>
              </a:rPr>
              <a:t>Rapid innovation in cluster computing frameworks</a:t>
            </a:r>
          </a:p>
          <a:p>
            <a:pPr marL="0" indent="0"/>
            <a:r>
              <a:rPr lang="en-US" sz="3000" b="1" dirty="0">
                <a:ea typeface="ＭＳ Ｐゴシック" charset="-128"/>
                <a:cs typeface="ＭＳ Ｐゴシック" charset="-128"/>
              </a:rPr>
              <a:t>No single framework optimal for all applications</a:t>
            </a:r>
          </a:p>
          <a:p>
            <a:pPr marL="0" indent="0"/>
            <a:r>
              <a:rPr lang="en-US" sz="3000" dirty="0">
                <a:solidFill>
                  <a:srgbClr val="3366FF"/>
                </a:solidFill>
                <a:ea typeface="ＭＳ Ｐゴシック" charset="-128"/>
                <a:cs typeface="ＭＳ Ｐゴシック" charset="-128"/>
              </a:rPr>
              <a:t>Want to run multiple frameworks in</a:t>
            </a:r>
            <a:r>
              <a:rPr lang="en-US" sz="3000" dirty="0" smtClean="0">
                <a:solidFill>
                  <a:srgbClr val="3366FF"/>
                </a:solidFill>
                <a:ea typeface="ＭＳ Ｐゴシック" charset="-128"/>
                <a:cs typeface="ＭＳ Ｐゴシック" charset="-128"/>
              </a:rPr>
              <a:t> a single cluster</a:t>
            </a:r>
          </a:p>
          <a:p>
            <a:pPr marL="393192" lvl="1" indent="-274320">
              <a:buFont typeface="Lucida Grande"/>
              <a:buChar char="»"/>
            </a:pPr>
            <a:r>
              <a:rPr lang="en-US" dirty="0" smtClean="0">
                <a:solidFill>
                  <a:srgbClr val="3362FF"/>
                </a:solidFill>
                <a:ea typeface="ＭＳ Ｐゴシック" charset="-128"/>
                <a:cs typeface="ＭＳ Ｐゴシック" charset="-128"/>
              </a:rPr>
              <a:t>…to </a:t>
            </a:r>
            <a:r>
              <a:rPr lang="en-US" i="1" dirty="0" smtClean="0">
                <a:solidFill>
                  <a:srgbClr val="3362FF"/>
                </a:solidFill>
                <a:ea typeface="ＭＳ Ｐゴシック" charset="-128"/>
                <a:cs typeface="ＭＳ Ｐゴシック" charset="-128"/>
              </a:rPr>
              <a:t>maximize utilization</a:t>
            </a:r>
          </a:p>
          <a:p>
            <a:pPr marL="393192" lvl="1" indent="-274320">
              <a:buFont typeface="Lucida Grande"/>
              <a:buChar char="»"/>
            </a:pPr>
            <a:r>
              <a:rPr lang="en-US" dirty="0" smtClean="0">
                <a:solidFill>
                  <a:srgbClr val="3362FF"/>
                </a:solidFill>
                <a:ea typeface="ＭＳ Ｐゴシック" charset="-128"/>
                <a:cs typeface="ＭＳ Ｐゴシック" charset="-128"/>
              </a:rPr>
              <a:t>…to </a:t>
            </a:r>
            <a:r>
              <a:rPr lang="en-US" i="1" dirty="0" smtClean="0">
                <a:solidFill>
                  <a:srgbClr val="3362FF"/>
                </a:solidFill>
                <a:ea typeface="ＭＳ Ｐゴシック" charset="-128"/>
                <a:cs typeface="ＭＳ Ｐゴシック" charset="-128"/>
              </a:rPr>
              <a:t>share data </a:t>
            </a:r>
            <a:r>
              <a:rPr lang="en-US" dirty="0" smtClean="0">
                <a:solidFill>
                  <a:srgbClr val="3362FF"/>
                </a:solidFill>
                <a:ea typeface="ＭＳ Ｐゴシック" charset="-128"/>
                <a:cs typeface="ＭＳ Ｐゴシック" charset="-128"/>
              </a:rPr>
              <a:t>between frameworks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385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8" descr="j0431637.png"/>
          <p:cNvPicPr>
            <a:picLocks noChangeAspect="1"/>
          </p:cNvPicPr>
          <p:nvPr/>
        </p:nvPicPr>
        <p:blipFill>
          <a:blip r:embed="rId3"/>
          <a:srcRect/>
          <a:stretch>
            <a:fillRect/>
          </a:stretch>
        </p:blipFill>
        <p:spPr bwMode="auto">
          <a:xfrm>
            <a:off x="25400" y="2401557"/>
            <a:ext cx="735653" cy="749300"/>
          </a:xfrm>
          <a:prstGeom prst="rect">
            <a:avLst/>
          </a:prstGeom>
          <a:noFill/>
          <a:ln w="9525">
            <a:noFill/>
            <a:miter lim="800000"/>
            <a:headEnd/>
            <a:tailEnd/>
          </a:ln>
        </p:spPr>
      </p:pic>
      <p:pic>
        <p:nvPicPr>
          <p:cNvPr id="6" name="Picture 29" descr="j0431637.png"/>
          <p:cNvPicPr>
            <a:picLocks noChangeAspect="1"/>
          </p:cNvPicPr>
          <p:nvPr/>
        </p:nvPicPr>
        <p:blipFill>
          <a:blip r:embed="rId3"/>
          <a:srcRect/>
          <a:stretch>
            <a:fillRect/>
          </a:stretch>
        </p:blipFill>
        <p:spPr bwMode="auto">
          <a:xfrm>
            <a:off x="25400" y="3620757"/>
            <a:ext cx="735653" cy="749300"/>
          </a:xfrm>
          <a:prstGeom prst="rect">
            <a:avLst/>
          </a:prstGeom>
          <a:noFill/>
          <a:ln w="9525">
            <a:noFill/>
            <a:miter lim="800000"/>
            <a:headEnd/>
            <a:tailEnd/>
          </a:ln>
        </p:spPr>
      </p:pic>
      <p:pic>
        <p:nvPicPr>
          <p:cNvPr id="7" name="Picture 30" descr="j0431637.png"/>
          <p:cNvPicPr>
            <a:picLocks noChangeAspect="1"/>
          </p:cNvPicPr>
          <p:nvPr/>
        </p:nvPicPr>
        <p:blipFill>
          <a:blip r:embed="rId3"/>
          <a:srcRect/>
          <a:stretch>
            <a:fillRect/>
          </a:stretch>
        </p:blipFill>
        <p:spPr bwMode="auto">
          <a:xfrm>
            <a:off x="25400" y="4865357"/>
            <a:ext cx="735653" cy="749300"/>
          </a:xfrm>
          <a:prstGeom prst="rect">
            <a:avLst/>
          </a:prstGeom>
          <a:noFill/>
          <a:ln w="9525">
            <a:noFill/>
            <a:miter lim="800000"/>
            <a:headEnd/>
            <a:tailEnd/>
          </a:ln>
        </p:spPr>
      </p:pic>
      <p:pic>
        <p:nvPicPr>
          <p:cNvPr id="8" name="Picture 31" descr="j0431637.png"/>
          <p:cNvPicPr>
            <a:picLocks noChangeAspect="1"/>
          </p:cNvPicPr>
          <p:nvPr/>
        </p:nvPicPr>
        <p:blipFill>
          <a:blip r:embed="rId3"/>
          <a:srcRect/>
          <a:stretch>
            <a:fillRect/>
          </a:stretch>
        </p:blipFill>
        <p:spPr bwMode="auto">
          <a:xfrm>
            <a:off x="406400" y="2401557"/>
            <a:ext cx="735653" cy="749300"/>
          </a:xfrm>
          <a:prstGeom prst="rect">
            <a:avLst/>
          </a:prstGeom>
          <a:noFill/>
          <a:ln w="9525">
            <a:noFill/>
            <a:miter lim="800000"/>
            <a:headEnd/>
            <a:tailEnd/>
          </a:ln>
        </p:spPr>
      </p:pic>
      <p:pic>
        <p:nvPicPr>
          <p:cNvPr id="9" name="Picture 32" descr="j0431637.png"/>
          <p:cNvPicPr>
            <a:picLocks noChangeAspect="1"/>
          </p:cNvPicPr>
          <p:nvPr/>
        </p:nvPicPr>
        <p:blipFill>
          <a:blip r:embed="rId3"/>
          <a:srcRect/>
          <a:stretch>
            <a:fillRect/>
          </a:stretch>
        </p:blipFill>
        <p:spPr bwMode="auto">
          <a:xfrm>
            <a:off x="406400" y="3620757"/>
            <a:ext cx="735653" cy="749300"/>
          </a:xfrm>
          <a:prstGeom prst="rect">
            <a:avLst/>
          </a:prstGeom>
          <a:noFill/>
          <a:ln w="9525">
            <a:noFill/>
            <a:miter lim="800000"/>
            <a:headEnd/>
            <a:tailEnd/>
          </a:ln>
        </p:spPr>
      </p:pic>
      <p:pic>
        <p:nvPicPr>
          <p:cNvPr id="10" name="Picture 33" descr="j0431637.png"/>
          <p:cNvPicPr>
            <a:picLocks noChangeAspect="1"/>
          </p:cNvPicPr>
          <p:nvPr/>
        </p:nvPicPr>
        <p:blipFill>
          <a:blip r:embed="rId3"/>
          <a:srcRect/>
          <a:stretch>
            <a:fillRect/>
          </a:stretch>
        </p:blipFill>
        <p:spPr bwMode="auto">
          <a:xfrm>
            <a:off x="406400" y="4865357"/>
            <a:ext cx="735653" cy="749300"/>
          </a:xfrm>
          <a:prstGeom prst="rect">
            <a:avLst/>
          </a:prstGeom>
          <a:noFill/>
          <a:ln w="9525">
            <a:noFill/>
            <a:miter lim="800000"/>
            <a:headEnd/>
            <a:tailEnd/>
          </a:ln>
        </p:spPr>
      </p:pic>
      <p:pic>
        <p:nvPicPr>
          <p:cNvPr id="11" name="Picture 34" descr="j0431637.png"/>
          <p:cNvPicPr>
            <a:picLocks noChangeAspect="1"/>
          </p:cNvPicPr>
          <p:nvPr/>
        </p:nvPicPr>
        <p:blipFill>
          <a:blip r:embed="rId3"/>
          <a:srcRect/>
          <a:stretch>
            <a:fillRect/>
          </a:stretch>
        </p:blipFill>
        <p:spPr bwMode="auto">
          <a:xfrm>
            <a:off x="787400" y="2401557"/>
            <a:ext cx="735653" cy="749300"/>
          </a:xfrm>
          <a:prstGeom prst="rect">
            <a:avLst/>
          </a:prstGeom>
          <a:noFill/>
          <a:ln w="9525">
            <a:noFill/>
            <a:miter lim="800000"/>
            <a:headEnd/>
            <a:tailEnd/>
          </a:ln>
        </p:spPr>
      </p:pic>
      <p:pic>
        <p:nvPicPr>
          <p:cNvPr id="12" name="Picture 35" descr="j0431637.png"/>
          <p:cNvPicPr>
            <a:picLocks noChangeAspect="1"/>
          </p:cNvPicPr>
          <p:nvPr/>
        </p:nvPicPr>
        <p:blipFill>
          <a:blip r:embed="rId3"/>
          <a:srcRect/>
          <a:stretch>
            <a:fillRect/>
          </a:stretch>
        </p:blipFill>
        <p:spPr bwMode="auto">
          <a:xfrm>
            <a:off x="787400" y="3620757"/>
            <a:ext cx="735653" cy="749300"/>
          </a:xfrm>
          <a:prstGeom prst="rect">
            <a:avLst/>
          </a:prstGeom>
          <a:noFill/>
          <a:ln w="9525">
            <a:noFill/>
            <a:miter lim="800000"/>
            <a:headEnd/>
            <a:tailEnd/>
          </a:ln>
        </p:spPr>
      </p:pic>
      <p:pic>
        <p:nvPicPr>
          <p:cNvPr id="13" name="Picture 36" descr="j0431637.png"/>
          <p:cNvPicPr>
            <a:picLocks noChangeAspect="1"/>
          </p:cNvPicPr>
          <p:nvPr/>
        </p:nvPicPr>
        <p:blipFill>
          <a:blip r:embed="rId3"/>
          <a:srcRect/>
          <a:stretch>
            <a:fillRect/>
          </a:stretch>
        </p:blipFill>
        <p:spPr bwMode="auto">
          <a:xfrm>
            <a:off x="787400" y="4865357"/>
            <a:ext cx="735653" cy="749300"/>
          </a:xfrm>
          <a:prstGeom prst="rect">
            <a:avLst/>
          </a:prstGeom>
          <a:noFill/>
          <a:ln w="9525">
            <a:noFill/>
            <a:miter lim="800000"/>
            <a:headEnd/>
            <a:tailEnd/>
          </a:ln>
        </p:spPr>
      </p:pic>
      <p:sp>
        <p:nvSpPr>
          <p:cNvPr id="14" name="Title 13"/>
          <p:cNvSpPr>
            <a:spLocks noGrp="1"/>
          </p:cNvSpPr>
          <p:nvPr>
            <p:ph type="title"/>
          </p:nvPr>
        </p:nvSpPr>
        <p:spPr>
          <a:xfrm>
            <a:off x="457200" y="381000"/>
            <a:ext cx="8229600" cy="1143000"/>
          </a:xfrm>
        </p:spPr>
        <p:txBody>
          <a:bodyPr/>
          <a:lstStyle/>
          <a:p>
            <a:r>
              <a:rPr lang="en-US" sz="5000" dirty="0" smtClean="0"/>
              <a:t>Where We Want to Go</a:t>
            </a:r>
            <a:endParaRPr lang="en-US" sz="5000" dirty="0"/>
          </a:p>
        </p:txBody>
      </p:sp>
      <p:grpSp>
        <p:nvGrpSpPr>
          <p:cNvPr id="65" name="Group 64"/>
          <p:cNvGrpSpPr/>
          <p:nvPr/>
        </p:nvGrpSpPr>
        <p:grpSpPr>
          <a:xfrm>
            <a:off x="7597886" y="4157993"/>
            <a:ext cx="1508014" cy="749300"/>
            <a:chOff x="7597886" y="4171950"/>
            <a:chExt cx="1508014" cy="749300"/>
          </a:xfrm>
        </p:grpSpPr>
        <p:pic>
          <p:nvPicPr>
            <p:cNvPr id="40" name="Picture 30" descr="j0431637.png"/>
            <p:cNvPicPr>
              <a:picLocks noChangeAspect="1"/>
            </p:cNvPicPr>
            <p:nvPr/>
          </p:nvPicPr>
          <p:blipFill>
            <a:blip r:embed="rId3"/>
            <a:srcRect/>
            <a:stretch>
              <a:fillRect/>
            </a:stretch>
          </p:blipFill>
          <p:spPr bwMode="auto">
            <a:xfrm>
              <a:off x="7597886" y="4171950"/>
              <a:ext cx="746014" cy="749300"/>
            </a:xfrm>
            <a:prstGeom prst="rect">
              <a:avLst/>
            </a:prstGeom>
            <a:noFill/>
            <a:ln w="9525">
              <a:noFill/>
              <a:miter lim="800000"/>
              <a:headEnd/>
              <a:tailEnd/>
            </a:ln>
          </p:spPr>
        </p:pic>
        <p:pic>
          <p:nvPicPr>
            <p:cNvPr id="43" name="Picture 33" descr="j0431637.png"/>
            <p:cNvPicPr>
              <a:picLocks noChangeAspect="1"/>
            </p:cNvPicPr>
            <p:nvPr/>
          </p:nvPicPr>
          <p:blipFill>
            <a:blip r:embed="rId3"/>
            <a:srcRect/>
            <a:stretch>
              <a:fillRect/>
            </a:stretch>
          </p:blipFill>
          <p:spPr bwMode="auto">
            <a:xfrm>
              <a:off x="7978886" y="4171950"/>
              <a:ext cx="746014" cy="749300"/>
            </a:xfrm>
            <a:prstGeom prst="rect">
              <a:avLst/>
            </a:prstGeom>
            <a:noFill/>
            <a:ln w="9525">
              <a:noFill/>
              <a:miter lim="800000"/>
              <a:headEnd/>
              <a:tailEnd/>
            </a:ln>
          </p:spPr>
        </p:pic>
        <p:pic>
          <p:nvPicPr>
            <p:cNvPr id="46" name="Picture 36" descr="j0431637.png"/>
            <p:cNvPicPr>
              <a:picLocks noChangeAspect="1"/>
            </p:cNvPicPr>
            <p:nvPr/>
          </p:nvPicPr>
          <p:blipFill>
            <a:blip r:embed="rId3"/>
            <a:srcRect/>
            <a:stretch>
              <a:fillRect/>
            </a:stretch>
          </p:blipFill>
          <p:spPr bwMode="auto">
            <a:xfrm>
              <a:off x="8359886" y="4171950"/>
              <a:ext cx="746014" cy="749300"/>
            </a:xfrm>
            <a:prstGeom prst="rect">
              <a:avLst/>
            </a:prstGeom>
            <a:noFill/>
            <a:ln w="9525">
              <a:noFill/>
              <a:miter lim="800000"/>
              <a:headEnd/>
              <a:tailEnd/>
            </a:ln>
          </p:spPr>
        </p:pic>
      </p:grpSp>
      <p:grpSp>
        <p:nvGrpSpPr>
          <p:cNvPr id="67" name="Group 66"/>
          <p:cNvGrpSpPr/>
          <p:nvPr/>
        </p:nvGrpSpPr>
        <p:grpSpPr>
          <a:xfrm>
            <a:off x="7597886" y="2951493"/>
            <a:ext cx="1508014" cy="1346200"/>
            <a:chOff x="7597886" y="2965450"/>
            <a:chExt cx="1508014" cy="1346200"/>
          </a:xfrm>
        </p:grpSpPr>
        <p:pic>
          <p:nvPicPr>
            <p:cNvPr id="39" name="Picture 29" descr="j0431637.png"/>
            <p:cNvPicPr>
              <a:picLocks noChangeAspect="1"/>
            </p:cNvPicPr>
            <p:nvPr/>
          </p:nvPicPr>
          <p:blipFill>
            <a:blip r:embed="rId3"/>
            <a:srcRect/>
            <a:stretch>
              <a:fillRect/>
            </a:stretch>
          </p:blipFill>
          <p:spPr bwMode="auto">
            <a:xfrm>
              <a:off x="7597886" y="3562350"/>
              <a:ext cx="746014" cy="749300"/>
            </a:xfrm>
            <a:prstGeom prst="rect">
              <a:avLst/>
            </a:prstGeom>
            <a:noFill/>
            <a:ln w="9525">
              <a:noFill/>
              <a:miter lim="800000"/>
              <a:headEnd/>
              <a:tailEnd/>
            </a:ln>
          </p:spPr>
        </p:pic>
        <p:pic>
          <p:nvPicPr>
            <p:cNvPr id="42" name="Picture 32" descr="j0431637.png"/>
            <p:cNvPicPr>
              <a:picLocks noChangeAspect="1"/>
            </p:cNvPicPr>
            <p:nvPr/>
          </p:nvPicPr>
          <p:blipFill>
            <a:blip r:embed="rId3"/>
            <a:srcRect/>
            <a:stretch>
              <a:fillRect/>
            </a:stretch>
          </p:blipFill>
          <p:spPr bwMode="auto">
            <a:xfrm>
              <a:off x="7978886" y="3562350"/>
              <a:ext cx="746014" cy="749300"/>
            </a:xfrm>
            <a:prstGeom prst="rect">
              <a:avLst/>
            </a:prstGeom>
            <a:noFill/>
            <a:ln w="9525">
              <a:noFill/>
              <a:miter lim="800000"/>
              <a:headEnd/>
              <a:tailEnd/>
            </a:ln>
          </p:spPr>
        </p:pic>
        <p:pic>
          <p:nvPicPr>
            <p:cNvPr id="45" name="Picture 35" descr="j0431637.png"/>
            <p:cNvPicPr>
              <a:picLocks noChangeAspect="1"/>
            </p:cNvPicPr>
            <p:nvPr/>
          </p:nvPicPr>
          <p:blipFill>
            <a:blip r:embed="rId3"/>
            <a:srcRect/>
            <a:stretch>
              <a:fillRect/>
            </a:stretch>
          </p:blipFill>
          <p:spPr bwMode="auto">
            <a:xfrm>
              <a:off x="8359886" y="3562350"/>
              <a:ext cx="746014" cy="749300"/>
            </a:xfrm>
            <a:prstGeom prst="rect">
              <a:avLst/>
            </a:prstGeom>
            <a:noFill/>
            <a:ln w="9525">
              <a:noFill/>
              <a:miter lim="800000"/>
              <a:headEnd/>
              <a:tailEnd/>
            </a:ln>
          </p:spPr>
        </p:pic>
        <p:pic>
          <p:nvPicPr>
            <p:cNvPr id="38" name="Picture 28" descr="j0431637.png"/>
            <p:cNvPicPr>
              <a:picLocks noChangeAspect="1"/>
            </p:cNvPicPr>
            <p:nvPr/>
          </p:nvPicPr>
          <p:blipFill>
            <a:blip r:embed="rId3"/>
            <a:srcRect/>
            <a:stretch>
              <a:fillRect/>
            </a:stretch>
          </p:blipFill>
          <p:spPr bwMode="auto">
            <a:xfrm>
              <a:off x="7597886" y="2965450"/>
              <a:ext cx="746014" cy="749300"/>
            </a:xfrm>
            <a:prstGeom prst="rect">
              <a:avLst/>
            </a:prstGeom>
            <a:noFill/>
            <a:ln w="9525">
              <a:noFill/>
              <a:miter lim="800000"/>
              <a:headEnd/>
              <a:tailEnd/>
            </a:ln>
          </p:spPr>
        </p:pic>
        <p:pic>
          <p:nvPicPr>
            <p:cNvPr id="41" name="Picture 31" descr="j0431637.png"/>
            <p:cNvPicPr>
              <a:picLocks noChangeAspect="1"/>
            </p:cNvPicPr>
            <p:nvPr/>
          </p:nvPicPr>
          <p:blipFill>
            <a:blip r:embed="rId3"/>
            <a:srcRect/>
            <a:stretch>
              <a:fillRect/>
            </a:stretch>
          </p:blipFill>
          <p:spPr bwMode="auto">
            <a:xfrm>
              <a:off x="7978886" y="2965450"/>
              <a:ext cx="746014" cy="749300"/>
            </a:xfrm>
            <a:prstGeom prst="rect">
              <a:avLst/>
            </a:prstGeom>
            <a:noFill/>
            <a:ln w="9525">
              <a:noFill/>
              <a:miter lim="800000"/>
              <a:headEnd/>
              <a:tailEnd/>
            </a:ln>
          </p:spPr>
        </p:pic>
        <p:pic>
          <p:nvPicPr>
            <p:cNvPr id="44" name="Picture 34" descr="j0431637.png"/>
            <p:cNvPicPr>
              <a:picLocks noChangeAspect="1"/>
            </p:cNvPicPr>
            <p:nvPr/>
          </p:nvPicPr>
          <p:blipFill>
            <a:blip r:embed="rId3"/>
            <a:srcRect/>
            <a:stretch>
              <a:fillRect/>
            </a:stretch>
          </p:blipFill>
          <p:spPr bwMode="auto">
            <a:xfrm>
              <a:off x="8359886" y="2965450"/>
              <a:ext cx="746014" cy="749300"/>
            </a:xfrm>
            <a:prstGeom prst="rect">
              <a:avLst/>
            </a:prstGeom>
            <a:noFill/>
            <a:ln w="9525">
              <a:noFill/>
              <a:miter lim="800000"/>
              <a:headEnd/>
              <a:tailEnd/>
            </a:ln>
          </p:spPr>
        </p:pic>
      </p:grpSp>
      <p:graphicFrame>
        <p:nvGraphicFramePr>
          <p:cNvPr id="49" name="Chart 48"/>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63565131"/>
              </p:ext>
            </p:extLst>
          </p:nvPr>
        </p:nvGraphicFramePr>
        <p:xfrm>
          <a:off x="1413465" y="2244128"/>
          <a:ext cx="2692400" cy="10295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Chart 49"/>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8721852"/>
              </p:ext>
            </p:extLst>
          </p:nvPr>
        </p:nvGraphicFramePr>
        <p:xfrm>
          <a:off x="1413465" y="3469678"/>
          <a:ext cx="2692400" cy="10295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Chart 5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35138753"/>
              </p:ext>
            </p:extLst>
          </p:nvPr>
        </p:nvGraphicFramePr>
        <p:xfrm>
          <a:off x="1413465" y="4720628"/>
          <a:ext cx="2692400" cy="10295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3" name="Chart 5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97211015"/>
              </p:ext>
            </p:extLst>
          </p:nvPr>
        </p:nvGraphicFramePr>
        <p:xfrm>
          <a:off x="4777369" y="2994685"/>
          <a:ext cx="2795117" cy="1890178"/>
        </p:xfrm>
        <a:graphic>
          <a:graphicData uri="http://schemas.openxmlformats.org/drawingml/2006/chart">
            <c:chart xmlns:c="http://schemas.openxmlformats.org/drawingml/2006/chart" xmlns:r="http://schemas.openxmlformats.org/officeDocument/2006/relationships" r:id="rId7"/>
          </a:graphicData>
        </a:graphic>
      </p:graphicFrame>
      <p:sp>
        <p:nvSpPr>
          <p:cNvPr id="54" name="Right Arrow 53"/>
          <p:cNvSpPr/>
          <p:nvPr/>
        </p:nvSpPr>
        <p:spPr>
          <a:xfrm>
            <a:off x="4216706" y="3355975"/>
            <a:ext cx="626327" cy="1250950"/>
          </a:xfrm>
          <a:prstGeom prst="rightArrow">
            <a:avLst/>
          </a:prstGeom>
          <a:solidFill>
            <a:schemeClr val="accent4">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Rounded Rectangle 57"/>
          <p:cNvSpPr/>
          <p:nvPr/>
        </p:nvSpPr>
        <p:spPr>
          <a:xfrm>
            <a:off x="188559" y="2749481"/>
            <a:ext cx="1037533" cy="327690"/>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err="1" smtClean="0">
                <a:solidFill>
                  <a:srgbClr val="FFFFFF"/>
                </a:solidFill>
              </a:rPr>
              <a:t>Hadoop</a:t>
            </a:r>
            <a:endParaRPr lang="en-US" sz="2000" dirty="0">
              <a:solidFill>
                <a:srgbClr val="FFFFFF"/>
              </a:solidFill>
            </a:endParaRPr>
          </a:p>
        </p:txBody>
      </p:sp>
      <p:sp>
        <p:nvSpPr>
          <p:cNvPr id="59" name="Rounded Rectangle 58"/>
          <p:cNvSpPr/>
          <p:nvPr/>
        </p:nvSpPr>
        <p:spPr>
          <a:xfrm>
            <a:off x="188559" y="3968681"/>
            <a:ext cx="1037533" cy="327690"/>
          </a:xfrm>
          <a:prstGeom prst="roundRect">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2000" dirty="0" err="1" smtClean="0">
                <a:solidFill>
                  <a:srgbClr val="FFFFFF"/>
                </a:solidFill>
              </a:rPr>
              <a:t>Pregel</a:t>
            </a:r>
            <a:endParaRPr lang="en-US" sz="2000" dirty="0">
              <a:solidFill>
                <a:srgbClr val="FFFFFF"/>
              </a:solidFill>
            </a:endParaRPr>
          </a:p>
        </p:txBody>
      </p:sp>
      <p:sp>
        <p:nvSpPr>
          <p:cNvPr id="60" name="Rounded Rectangle 59"/>
          <p:cNvSpPr/>
          <p:nvPr/>
        </p:nvSpPr>
        <p:spPr>
          <a:xfrm>
            <a:off x="188559" y="5213281"/>
            <a:ext cx="1037533" cy="327690"/>
          </a:xfrm>
          <a:prstGeom prst="roundRect">
            <a:avLst/>
          </a:prstGeom>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2000" dirty="0" smtClean="0">
                <a:solidFill>
                  <a:schemeClr val="tx1"/>
                </a:solidFill>
              </a:rPr>
              <a:t>MPI</a:t>
            </a:r>
            <a:endParaRPr lang="en-US" sz="2000" dirty="0">
              <a:solidFill>
                <a:schemeClr val="tx1"/>
              </a:solidFill>
            </a:endParaRPr>
          </a:p>
        </p:txBody>
      </p:sp>
      <p:sp>
        <p:nvSpPr>
          <p:cNvPr id="62" name="TextBox 61"/>
          <p:cNvSpPr txBox="1"/>
          <p:nvPr/>
        </p:nvSpPr>
        <p:spPr>
          <a:xfrm>
            <a:off x="7481555" y="4900943"/>
            <a:ext cx="1701507" cy="400110"/>
          </a:xfrm>
          <a:prstGeom prst="rect">
            <a:avLst/>
          </a:prstGeom>
          <a:noFill/>
        </p:spPr>
        <p:txBody>
          <a:bodyPr wrap="none" rtlCol="0">
            <a:spAutoFit/>
          </a:bodyPr>
          <a:lstStyle/>
          <a:p>
            <a:r>
              <a:rPr lang="en-US" sz="2000" dirty="0" smtClean="0">
                <a:solidFill>
                  <a:srgbClr val="000000"/>
                </a:solidFill>
                <a:latin typeface="Corbel"/>
                <a:cs typeface="Corbel"/>
              </a:rPr>
              <a:t>Shared cluster</a:t>
            </a:r>
            <a:endParaRPr lang="en-US" sz="2000" dirty="0">
              <a:solidFill>
                <a:srgbClr val="000000"/>
              </a:solidFill>
              <a:latin typeface="Corbel"/>
              <a:cs typeface="Corbel"/>
            </a:endParaRPr>
          </a:p>
        </p:txBody>
      </p:sp>
      <p:sp>
        <p:nvSpPr>
          <p:cNvPr id="63" name="TextBox 62"/>
          <p:cNvSpPr txBox="1"/>
          <p:nvPr/>
        </p:nvSpPr>
        <p:spPr>
          <a:xfrm>
            <a:off x="186735" y="1676400"/>
            <a:ext cx="3886200" cy="461665"/>
          </a:xfrm>
          <a:prstGeom prst="rect">
            <a:avLst/>
          </a:prstGeom>
          <a:noFill/>
        </p:spPr>
        <p:txBody>
          <a:bodyPr wrap="square" rtlCol="0">
            <a:spAutoFit/>
          </a:bodyPr>
          <a:lstStyle/>
          <a:p>
            <a:pPr algn="ctr"/>
            <a:r>
              <a:rPr lang="en-US" sz="2400" dirty="0" smtClean="0">
                <a:latin typeface="Corbel"/>
                <a:cs typeface="Corbel"/>
              </a:rPr>
              <a:t>Today: static partitioning</a:t>
            </a:r>
            <a:endParaRPr lang="en-US" sz="2400" dirty="0">
              <a:latin typeface="Corbel"/>
              <a:cs typeface="Corbel"/>
            </a:endParaRPr>
          </a:p>
        </p:txBody>
      </p:sp>
      <p:sp>
        <p:nvSpPr>
          <p:cNvPr id="64" name="TextBox 63"/>
          <p:cNvSpPr txBox="1"/>
          <p:nvPr/>
        </p:nvSpPr>
        <p:spPr>
          <a:xfrm>
            <a:off x="4851400" y="1676400"/>
            <a:ext cx="4292600" cy="461665"/>
          </a:xfrm>
          <a:prstGeom prst="rect">
            <a:avLst/>
          </a:prstGeom>
          <a:noFill/>
        </p:spPr>
        <p:txBody>
          <a:bodyPr wrap="square" rtlCol="0">
            <a:spAutoFit/>
          </a:bodyPr>
          <a:lstStyle/>
          <a:p>
            <a:pPr algn="ctr"/>
            <a:r>
              <a:rPr lang="en-US" sz="2400" dirty="0" err="1" smtClean="0">
                <a:latin typeface="Corbel"/>
                <a:cs typeface="Corbel"/>
              </a:rPr>
              <a:t>Mesos</a:t>
            </a:r>
            <a:r>
              <a:rPr lang="en-US" sz="2400" dirty="0" smtClean="0">
                <a:latin typeface="Corbel"/>
                <a:cs typeface="Corbel"/>
              </a:rPr>
              <a:t>: dynamic sharing</a:t>
            </a:r>
            <a:endParaRPr lang="en-US" sz="2400" dirty="0">
              <a:latin typeface="Corbel"/>
              <a:cs typeface="Corbel"/>
            </a:endParaRPr>
          </a:p>
        </p:txBody>
      </p:sp>
      <p:cxnSp>
        <p:nvCxnSpPr>
          <p:cNvPr id="34" name="Straight Arrow Connector 33"/>
          <p:cNvCxnSpPr/>
          <p:nvPr/>
        </p:nvCxnSpPr>
        <p:spPr bwMode="auto">
          <a:xfrm flipH="1">
            <a:off x="2221453" y="4114800"/>
            <a:ext cx="1414008" cy="0"/>
          </a:xfrm>
          <a:prstGeom prst="straightConnector1">
            <a:avLst/>
          </a:prstGeom>
          <a:ln w="3810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bwMode="auto">
          <a:xfrm flipH="1">
            <a:off x="5732842" y="4225953"/>
            <a:ext cx="792344" cy="0"/>
          </a:xfrm>
          <a:prstGeom prst="straightConnector1">
            <a:avLst/>
          </a:prstGeom>
          <a:ln w="3810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034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nodeType="clickEffect">
                                  <p:stCondLst>
                                    <p:cond delay="0"/>
                                  </p:stCondLst>
                                  <p:childTnLst>
                                    <p:animEffect transition="out" filter="fade">
                                      <p:cBhvr>
                                        <p:cTn id="18" dur="1000"/>
                                        <p:tgtEl>
                                          <p:spTgt spid="65"/>
                                        </p:tgtEl>
                                      </p:cBhvr>
                                    </p:animEffect>
                                    <p:anim calcmode="lin" valueType="num">
                                      <p:cBhvr>
                                        <p:cTn id="19" dur="1000"/>
                                        <p:tgtEl>
                                          <p:spTgt spid="65"/>
                                        </p:tgtEl>
                                        <p:attrNameLst>
                                          <p:attrName>ppt_x</p:attrName>
                                        </p:attrNameLst>
                                      </p:cBhvr>
                                      <p:tavLst>
                                        <p:tav tm="0">
                                          <p:val>
                                            <p:strVal val="ppt_x"/>
                                          </p:val>
                                        </p:tav>
                                        <p:tav tm="100000">
                                          <p:val>
                                            <p:strVal val="ppt_x"/>
                                          </p:val>
                                        </p:tav>
                                      </p:tavLst>
                                    </p:anim>
                                    <p:anim calcmode="lin" valueType="num">
                                      <p:cBhvr>
                                        <p:cTn id="20" dur="100" decel="100000"/>
                                        <p:tgtEl>
                                          <p:spTgt spid="65"/>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65"/>
                                        </p:tgtEl>
                                        <p:attrNameLst>
                                          <p:attrName>ppt_y</p:attrName>
                                        </p:attrNameLst>
                                      </p:cBhvr>
                                      <p:tavLst>
                                        <p:tav tm="0">
                                          <p:val>
                                            <p:strVal val="ppt_y"/>
                                          </p:val>
                                        </p:tav>
                                        <p:tav tm="100000">
                                          <p:val>
                                            <p:strVal val="ppt_y+1"/>
                                          </p:val>
                                        </p:tav>
                                      </p:tavLst>
                                    </p:anim>
                                    <p:set>
                                      <p:cBhvr>
                                        <p:cTn id="22" dur="1" fill="hold">
                                          <p:stCondLst>
                                            <p:cond delay="9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ea typeface="ＭＳ Ｐゴシック" charset="-128"/>
                <a:cs typeface="ＭＳ Ｐゴシック" charset="-128"/>
              </a:rPr>
              <a:t>Solution</a:t>
            </a:r>
          </a:p>
        </p:txBody>
      </p:sp>
      <p:sp>
        <p:nvSpPr>
          <p:cNvPr id="21507" name="Content Placeholder 2"/>
          <p:cNvSpPr>
            <a:spLocks noGrp="1"/>
          </p:cNvSpPr>
          <p:nvPr>
            <p:ph idx="1"/>
          </p:nvPr>
        </p:nvSpPr>
        <p:spPr>
          <a:xfrm>
            <a:off x="457200" y="1905000"/>
            <a:ext cx="8229600" cy="1686107"/>
          </a:xfrm>
        </p:spPr>
        <p:txBody>
          <a:bodyPr/>
          <a:lstStyle/>
          <a:p>
            <a:pPr marL="0" indent="0"/>
            <a:r>
              <a:rPr lang="en-US" dirty="0" err="1" smtClean="0">
                <a:ea typeface="ＭＳ Ｐゴシック" charset="-128"/>
                <a:cs typeface="ＭＳ Ｐゴシック" charset="-128"/>
              </a:rPr>
              <a:t>Mesos</a:t>
            </a:r>
            <a:r>
              <a:rPr lang="en-US" dirty="0" smtClean="0">
                <a:ea typeface="ＭＳ Ｐゴシック" charset="-128"/>
                <a:cs typeface="ＭＳ Ｐゴシック" charset="-128"/>
              </a:rPr>
              <a:t> is a common resource sharing layer over </a:t>
            </a:r>
            <a:r>
              <a:rPr lang="en-US" dirty="0">
                <a:ea typeface="ＭＳ Ｐゴシック" charset="-128"/>
                <a:cs typeface="ＭＳ Ｐゴシック" charset="-128"/>
              </a:rPr>
              <a:t>which diverse frameworks can </a:t>
            </a:r>
            <a:r>
              <a:rPr lang="en-US" dirty="0" smtClean="0">
                <a:ea typeface="ＭＳ Ｐゴシック" charset="-128"/>
                <a:cs typeface="ＭＳ Ｐゴシック" charset="-128"/>
              </a:rPr>
              <a:t>run</a:t>
            </a:r>
            <a:endParaRPr lang="en-US" dirty="0">
              <a:ea typeface="ＭＳ Ｐゴシック" charset="-128"/>
              <a:cs typeface="ＭＳ Ｐゴシック" charset="-128"/>
            </a:endParaRPr>
          </a:p>
        </p:txBody>
      </p:sp>
      <p:sp>
        <p:nvSpPr>
          <p:cNvPr id="28" name="Rectangle 27"/>
          <p:cNvSpPr/>
          <p:nvPr/>
        </p:nvSpPr>
        <p:spPr>
          <a:xfrm>
            <a:off x="5577182" y="4264780"/>
            <a:ext cx="2954698" cy="47319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200" kern="0" dirty="0" err="1">
                <a:solidFill>
                  <a:sysClr val="window" lastClr="FFFFFF"/>
                </a:solidFill>
                <a:latin typeface="Corbel"/>
                <a:ea typeface="+mn-ea"/>
                <a:cs typeface="Corbel"/>
              </a:rPr>
              <a:t>Mesos</a:t>
            </a:r>
            <a:endParaRPr lang="en-US" sz="2200" kern="0" dirty="0">
              <a:solidFill>
                <a:sysClr val="window" lastClr="FFFFFF"/>
              </a:solidFill>
              <a:latin typeface="Corbel"/>
              <a:ea typeface="+mn-ea"/>
              <a:cs typeface="Corbel"/>
            </a:endParaRPr>
          </a:p>
        </p:txBody>
      </p:sp>
      <p:sp>
        <p:nvSpPr>
          <p:cNvPr id="29" name="Rectangle 28"/>
          <p:cNvSpPr/>
          <p:nvPr/>
        </p:nvSpPr>
        <p:spPr>
          <a:xfrm>
            <a:off x="5577182" y="4831365"/>
            <a:ext cx="671849" cy="493834"/>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000" kern="0" dirty="0">
                <a:solidFill>
                  <a:sysClr val="window" lastClr="FFFFFF"/>
                </a:solidFill>
                <a:latin typeface="Corbel"/>
                <a:ea typeface="+mn-ea"/>
                <a:cs typeface="Corbel"/>
              </a:rPr>
              <a:t>Node</a:t>
            </a:r>
          </a:p>
        </p:txBody>
      </p:sp>
      <p:sp>
        <p:nvSpPr>
          <p:cNvPr id="30" name="Rectangle 29"/>
          <p:cNvSpPr/>
          <p:nvPr/>
        </p:nvSpPr>
        <p:spPr>
          <a:xfrm>
            <a:off x="6339844" y="4831365"/>
            <a:ext cx="680067" cy="493834"/>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000" kern="0" dirty="0">
                <a:solidFill>
                  <a:sysClr val="window" lastClr="FFFFFF"/>
                </a:solidFill>
                <a:latin typeface="Corbel"/>
                <a:ea typeface="+mn-ea"/>
                <a:cs typeface="Corbel"/>
              </a:rPr>
              <a:t>Node</a:t>
            </a:r>
          </a:p>
        </p:txBody>
      </p:sp>
      <p:sp>
        <p:nvSpPr>
          <p:cNvPr id="31" name="Rectangle 30"/>
          <p:cNvSpPr/>
          <p:nvPr/>
        </p:nvSpPr>
        <p:spPr>
          <a:xfrm>
            <a:off x="7110723" y="4831365"/>
            <a:ext cx="658494" cy="493834"/>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000" kern="0" dirty="0">
                <a:solidFill>
                  <a:sysClr val="window" lastClr="FFFFFF"/>
                </a:solidFill>
                <a:latin typeface="Corbel"/>
                <a:ea typeface="+mn-ea"/>
                <a:cs typeface="Corbel"/>
              </a:rPr>
              <a:t>Node</a:t>
            </a:r>
          </a:p>
        </p:txBody>
      </p:sp>
      <p:sp>
        <p:nvSpPr>
          <p:cNvPr id="32" name="Rectangle 31"/>
          <p:cNvSpPr/>
          <p:nvPr/>
        </p:nvSpPr>
        <p:spPr>
          <a:xfrm>
            <a:off x="7860031" y="4831365"/>
            <a:ext cx="671849" cy="493834"/>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000" kern="0" dirty="0">
                <a:solidFill>
                  <a:sysClr val="window" lastClr="FFFFFF"/>
                </a:solidFill>
                <a:latin typeface="Corbel"/>
                <a:ea typeface="+mn-ea"/>
                <a:cs typeface="Corbel"/>
              </a:rPr>
              <a:t>Node</a:t>
            </a:r>
          </a:p>
        </p:txBody>
      </p:sp>
      <p:sp>
        <p:nvSpPr>
          <p:cNvPr id="33" name="Rectangle 32"/>
          <p:cNvSpPr/>
          <p:nvPr/>
        </p:nvSpPr>
        <p:spPr>
          <a:xfrm>
            <a:off x="5583248" y="3505200"/>
            <a:ext cx="1275414" cy="659963"/>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200" kern="0" dirty="0" err="1">
                <a:solidFill>
                  <a:sysClr val="window" lastClr="FFFFFF"/>
                </a:solidFill>
                <a:latin typeface="Corbel"/>
                <a:ea typeface="+mn-ea"/>
                <a:cs typeface="Corbel"/>
              </a:rPr>
              <a:t>Hadoop</a:t>
            </a:r>
            <a:endParaRPr lang="en-US" sz="2200" kern="0" dirty="0">
              <a:solidFill>
                <a:sysClr val="window" lastClr="FFFFFF"/>
              </a:solidFill>
              <a:latin typeface="Corbel"/>
              <a:ea typeface="+mn-ea"/>
              <a:cs typeface="Corbel"/>
            </a:endParaRPr>
          </a:p>
        </p:txBody>
      </p:sp>
      <p:sp>
        <p:nvSpPr>
          <p:cNvPr id="35" name="Rectangle 34"/>
          <p:cNvSpPr/>
          <p:nvPr/>
        </p:nvSpPr>
        <p:spPr>
          <a:xfrm>
            <a:off x="6955434" y="3505201"/>
            <a:ext cx="1275414" cy="659962"/>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200" kern="0" dirty="0" err="1" smtClean="0">
                <a:solidFill>
                  <a:sysClr val="window" lastClr="FFFFFF"/>
                </a:solidFill>
                <a:latin typeface="Corbel"/>
                <a:ea typeface="+mn-ea"/>
                <a:cs typeface="Corbel"/>
              </a:rPr>
              <a:t>Pregel</a:t>
            </a:r>
            <a:endParaRPr lang="en-US" sz="2200" kern="0" dirty="0">
              <a:solidFill>
                <a:sysClr val="window" lastClr="FFFFFF"/>
              </a:solidFill>
              <a:latin typeface="Corbel"/>
              <a:ea typeface="+mn-ea"/>
              <a:cs typeface="Corbel"/>
            </a:endParaRPr>
          </a:p>
        </p:txBody>
      </p:sp>
      <p:sp>
        <p:nvSpPr>
          <p:cNvPr id="36" name="TextBox 35"/>
          <p:cNvSpPr txBox="1"/>
          <p:nvPr/>
        </p:nvSpPr>
        <p:spPr>
          <a:xfrm>
            <a:off x="8195731" y="3824107"/>
            <a:ext cx="393593" cy="446276"/>
          </a:xfrm>
          <a:prstGeom prst="rect">
            <a:avLst/>
          </a:prstGeom>
          <a:noFill/>
        </p:spPr>
        <p:txBody>
          <a:bodyPr wrap="none">
            <a:spAutoFit/>
          </a:bodyPr>
          <a:lstStyle/>
          <a:p>
            <a:pPr fontAlgn="auto">
              <a:spcBef>
                <a:spcPts val="0"/>
              </a:spcBef>
              <a:spcAft>
                <a:spcPts val="0"/>
              </a:spcAft>
              <a:defRPr/>
            </a:pPr>
            <a:r>
              <a:rPr lang="en-US" sz="2200" b="1" kern="0" dirty="0">
                <a:solidFill>
                  <a:schemeClr val="accent4">
                    <a:lumMod val="75000"/>
                  </a:schemeClr>
                </a:solidFill>
                <a:latin typeface="Corbel"/>
                <a:cs typeface="Corbel"/>
              </a:rPr>
              <a:t>…</a:t>
            </a:r>
          </a:p>
        </p:txBody>
      </p:sp>
      <p:sp>
        <p:nvSpPr>
          <p:cNvPr id="17" name="Rectangle 16"/>
          <p:cNvSpPr/>
          <p:nvPr/>
        </p:nvSpPr>
        <p:spPr>
          <a:xfrm>
            <a:off x="565730" y="4786908"/>
            <a:ext cx="628322" cy="493834"/>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000" kern="0" dirty="0">
                <a:solidFill>
                  <a:sysClr val="window" lastClr="FFFFFF"/>
                </a:solidFill>
                <a:latin typeface="Corbel"/>
                <a:ea typeface="+mn-ea"/>
                <a:cs typeface="Corbel"/>
              </a:rPr>
              <a:t>Node</a:t>
            </a:r>
          </a:p>
        </p:txBody>
      </p:sp>
      <p:sp>
        <p:nvSpPr>
          <p:cNvPr id="18" name="Rectangle 17"/>
          <p:cNvSpPr/>
          <p:nvPr/>
        </p:nvSpPr>
        <p:spPr>
          <a:xfrm>
            <a:off x="1275922" y="4786908"/>
            <a:ext cx="636008" cy="493834"/>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000" kern="0" dirty="0">
                <a:solidFill>
                  <a:sysClr val="window" lastClr="FFFFFF"/>
                </a:solidFill>
                <a:latin typeface="Corbel"/>
                <a:ea typeface="+mn-ea"/>
                <a:cs typeface="Corbel"/>
              </a:rPr>
              <a:t>Node</a:t>
            </a:r>
          </a:p>
        </p:txBody>
      </p:sp>
      <p:sp>
        <p:nvSpPr>
          <p:cNvPr id="21" name="Rectangle 20"/>
          <p:cNvSpPr/>
          <p:nvPr/>
        </p:nvSpPr>
        <p:spPr>
          <a:xfrm>
            <a:off x="565730" y="3577763"/>
            <a:ext cx="1346200" cy="1113755"/>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200" kern="0" dirty="0" err="1">
                <a:solidFill>
                  <a:sysClr val="window" lastClr="FFFFFF"/>
                </a:solidFill>
                <a:latin typeface="Corbel"/>
                <a:ea typeface="+mn-ea"/>
                <a:cs typeface="Corbel"/>
              </a:rPr>
              <a:t>Hadoop</a:t>
            </a:r>
            <a:endParaRPr lang="en-US" sz="2200" kern="0" dirty="0">
              <a:solidFill>
                <a:sysClr val="window" lastClr="FFFFFF"/>
              </a:solidFill>
              <a:latin typeface="Corbel"/>
              <a:ea typeface="+mn-ea"/>
              <a:cs typeface="Corbel"/>
            </a:endParaRPr>
          </a:p>
        </p:txBody>
      </p:sp>
      <p:sp>
        <p:nvSpPr>
          <p:cNvPr id="42" name="Right Arrow 41"/>
          <p:cNvSpPr/>
          <p:nvPr/>
        </p:nvSpPr>
        <p:spPr>
          <a:xfrm>
            <a:off x="4548910" y="3847845"/>
            <a:ext cx="663686" cy="1250950"/>
          </a:xfrm>
          <a:prstGeom prst="rightArrow">
            <a:avLst/>
          </a:prstGeom>
          <a:solidFill>
            <a:srgbClr val="B3A2C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 name="Straight Connector 5"/>
          <p:cNvCxnSpPr/>
          <p:nvPr/>
        </p:nvCxnSpPr>
        <p:spPr>
          <a:xfrm>
            <a:off x="2143291" y="3713902"/>
            <a:ext cx="0" cy="1442905"/>
          </a:xfrm>
          <a:prstGeom prst="line">
            <a:avLst/>
          </a:prstGeom>
          <a:ln w="28575" cmpd="sng">
            <a:solidFill>
              <a:srgbClr val="A6A6A6"/>
            </a:solidFill>
          </a:ln>
        </p:spPr>
        <p:style>
          <a:lnRef idx="1">
            <a:schemeClr val="dk1"/>
          </a:lnRef>
          <a:fillRef idx="0">
            <a:schemeClr val="dk1"/>
          </a:fillRef>
          <a:effectRef idx="0">
            <a:schemeClr val="dk1"/>
          </a:effectRef>
          <a:fontRef idx="minor">
            <a:schemeClr val="tx1"/>
          </a:fontRef>
        </p:style>
      </p:cxnSp>
      <p:sp>
        <p:nvSpPr>
          <p:cNvPr id="46" name="Rectangle 45"/>
          <p:cNvSpPr/>
          <p:nvPr/>
        </p:nvSpPr>
        <p:spPr>
          <a:xfrm>
            <a:off x="2378194" y="4784759"/>
            <a:ext cx="628322" cy="493834"/>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000" kern="0" dirty="0">
                <a:solidFill>
                  <a:sysClr val="window" lastClr="FFFFFF"/>
                </a:solidFill>
                <a:latin typeface="Corbel"/>
                <a:ea typeface="+mn-ea"/>
                <a:cs typeface="Corbel"/>
              </a:rPr>
              <a:t>Node</a:t>
            </a:r>
          </a:p>
        </p:txBody>
      </p:sp>
      <p:sp>
        <p:nvSpPr>
          <p:cNvPr id="47" name="Rectangle 46"/>
          <p:cNvSpPr/>
          <p:nvPr/>
        </p:nvSpPr>
        <p:spPr>
          <a:xfrm>
            <a:off x="3088386" y="4784759"/>
            <a:ext cx="636009" cy="493834"/>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000" kern="0" dirty="0">
                <a:solidFill>
                  <a:sysClr val="window" lastClr="FFFFFF"/>
                </a:solidFill>
                <a:latin typeface="Corbel"/>
                <a:ea typeface="+mn-ea"/>
                <a:cs typeface="Corbel"/>
              </a:rPr>
              <a:t>Node</a:t>
            </a:r>
          </a:p>
        </p:txBody>
      </p:sp>
      <p:sp>
        <p:nvSpPr>
          <p:cNvPr id="45" name="Rectangle 44"/>
          <p:cNvSpPr/>
          <p:nvPr/>
        </p:nvSpPr>
        <p:spPr>
          <a:xfrm>
            <a:off x="2378194" y="3579253"/>
            <a:ext cx="1346200" cy="1110117"/>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headEnd type="none" w="med" len="med"/>
            <a:tailEnd type="none"/>
          </a:ln>
          <a:effectLst>
            <a:outerShdw blurRad="40000" dist="23000" dir="5400000" rotWithShape="0">
              <a:srgbClr val="000000">
                <a:alpha val="35000"/>
              </a:srgbClr>
            </a:outerShdw>
          </a:effectLst>
        </p:spPr>
        <p:txBody>
          <a:bodyPr lIns="0" rIns="0" anchor="ctr"/>
          <a:lstStyle/>
          <a:p>
            <a:pPr algn="ctr" fontAlgn="auto">
              <a:spcBef>
                <a:spcPts val="0"/>
              </a:spcBef>
              <a:spcAft>
                <a:spcPts val="0"/>
              </a:spcAft>
              <a:defRPr/>
            </a:pPr>
            <a:r>
              <a:rPr lang="en-US" sz="2200" kern="0" dirty="0" err="1" smtClean="0">
                <a:solidFill>
                  <a:sysClr val="window" lastClr="FFFFFF"/>
                </a:solidFill>
                <a:latin typeface="Corbel"/>
                <a:ea typeface="+mn-ea"/>
                <a:cs typeface="Corbel"/>
              </a:rPr>
              <a:t>Pregel</a:t>
            </a:r>
            <a:endParaRPr lang="en-US" sz="2200" kern="0" dirty="0">
              <a:solidFill>
                <a:sysClr val="window" lastClr="FFFFFF"/>
              </a:solidFill>
              <a:latin typeface="Corbel"/>
              <a:ea typeface="+mn-ea"/>
              <a:cs typeface="Corbel"/>
            </a:endParaRPr>
          </a:p>
        </p:txBody>
      </p:sp>
      <p:cxnSp>
        <p:nvCxnSpPr>
          <p:cNvPr id="48" name="Straight Connector 47"/>
          <p:cNvCxnSpPr/>
          <p:nvPr/>
        </p:nvCxnSpPr>
        <p:spPr>
          <a:xfrm>
            <a:off x="3945424" y="3712362"/>
            <a:ext cx="0" cy="1442905"/>
          </a:xfrm>
          <a:prstGeom prst="line">
            <a:avLst/>
          </a:prstGeom>
          <a:ln w="28575" cmpd="sng">
            <a:solidFill>
              <a:srgbClr val="A6A6A6"/>
            </a:solidFill>
          </a:ln>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3987440" y="4336829"/>
            <a:ext cx="443470" cy="446276"/>
          </a:xfrm>
          <a:prstGeom prst="rect">
            <a:avLst/>
          </a:prstGeom>
          <a:noFill/>
        </p:spPr>
        <p:txBody>
          <a:bodyPr wrap="none">
            <a:spAutoFit/>
          </a:bodyPr>
          <a:lstStyle/>
          <a:p>
            <a:pPr fontAlgn="auto">
              <a:spcBef>
                <a:spcPts val="0"/>
              </a:spcBef>
              <a:spcAft>
                <a:spcPts val="0"/>
              </a:spcAft>
              <a:defRPr/>
            </a:pPr>
            <a:r>
              <a:rPr lang="en-US" sz="2200" b="1" kern="0" dirty="0">
                <a:solidFill>
                  <a:schemeClr val="bg1">
                    <a:lumMod val="50000"/>
                  </a:schemeClr>
                </a:solidFill>
                <a:latin typeface="Corbel"/>
                <a:cs typeface="Corbe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71684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5000" dirty="0" smtClean="0">
                <a:ea typeface="ＭＳ Ｐゴシック" charset="-128"/>
                <a:cs typeface="ＭＳ Ｐゴシック" charset="-128"/>
              </a:rPr>
              <a:t>Other Benefits of </a:t>
            </a:r>
            <a:r>
              <a:rPr lang="en-US" sz="5000" dirty="0" err="1" smtClean="0">
                <a:ea typeface="ＭＳ Ｐゴシック" charset="-128"/>
                <a:cs typeface="ＭＳ Ｐゴシック" charset="-128"/>
              </a:rPr>
              <a:t>Mesos</a:t>
            </a:r>
            <a:endParaRPr lang="en-US" sz="5000" dirty="0">
              <a:ea typeface="ＭＳ Ｐゴシック" charset="-128"/>
              <a:cs typeface="ＭＳ Ｐゴシック" charset="-128"/>
            </a:endParaRPr>
          </a:p>
        </p:txBody>
      </p:sp>
      <p:sp>
        <p:nvSpPr>
          <p:cNvPr id="21507" name="Content Placeholder 2"/>
          <p:cNvSpPr>
            <a:spLocks noGrp="1"/>
          </p:cNvSpPr>
          <p:nvPr>
            <p:ph idx="1"/>
          </p:nvPr>
        </p:nvSpPr>
        <p:spPr>
          <a:xfrm>
            <a:off x="457200" y="1951038"/>
            <a:ext cx="8382000" cy="4221162"/>
          </a:xfrm>
        </p:spPr>
        <p:txBody>
          <a:bodyPr>
            <a:normAutofit lnSpcReduction="10000"/>
          </a:bodyPr>
          <a:lstStyle/>
          <a:p>
            <a:pPr marL="0" indent="0"/>
            <a:r>
              <a:rPr lang="en-US" dirty="0" smtClean="0">
                <a:ea typeface="ＭＳ Ｐゴシック" charset="-128"/>
                <a:cs typeface="ＭＳ Ｐゴシック" charset="-128"/>
              </a:rPr>
              <a:t>Run multiple instances of the </a:t>
            </a:r>
            <a:r>
              <a:rPr lang="en-US" i="1" dirty="0" smtClean="0">
                <a:ea typeface="ＭＳ Ｐゴシック" charset="-128"/>
                <a:cs typeface="ＭＳ Ｐゴシック" charset="-128"/>
              </a:rPr>
              <a:t>same</a:t>
            </a:r>
            <a:r>
              <a:rPr lang="en-US" dirty="0" smtClean="0">
                <a:ea typeface="ＭＳ Ｐゴシック" charset="-128"/>
                <a:cs typeface="ＭＳ Ｐゴシック" charset="-128"/>
              </a:rPr>
              <a:t> framework</a:t>
            </a:r>
            <a:endParaRPr lang="en-US" dirty="0">
              <a:ea typeface="ＭＳ Ｐゴシック" charset="-128"/>
              <a:cs typeface="ＭＳ Ｐゴシック" charset="-128"/>
            </a:endParaRPr>
          </a:p>
          <a:p>
            <a:pPr lvl="1"/>
            <a:r>
              <a:rPr lang="en-US" dirty="0" smtClean="0"/>
              <a:t>Isolate production and experimental jobs</a:t>
            </a:r>
          </a:p>
          <a:p>
            <a:pPr lvl="1"/>
            <a:r>
              <a:rPr lang="en-US" dirty="0" smtClean="0"/>
              <a:t>Run multiple versions of the framework concurrently</a:t>
            </a:r>
          </a:p>
          <a:p>
            <a:pPr marL="0" indent="0"/>
            <a:r>
              <a:rPr lang="en-US" dirty="0" smtClean="0"/>
              <a:t>Build</a:t>
            </a:r>
            <a:r>
              <a:rPr lang="en-US" i="1" dirty="0" smtClean="0"/>
              <a:t> specialized frameworks</a:t>
            </a:r>
            <a:r>
              <a:rPr lang="en-US" dirty="0" smtClean="0"/>
              <a:t> targeting particular problem domains</a:t>
            </a:r>
            <a:endParaRPr lang="en-US" dirty="0">
              <a:ea typeface="ＭＳ Ｐゴシック" charset="-128"/>
              <a:cs typeface="ＭＳ Ｐゴシック" charset="-128"/>
            </a:endParaRPr>
          </a:p>
          <a:p>
            <a:pPr lvl="1"/>
            <a:r>
              <a:rPr lang="en-US" dirty="0" smtClean="0"/>
              <a:t>Better performance than general-purpose abstractions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9381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Mesos</a:t>
            </a:r>
            <a:r>
              <a:rPr lang="en-US" dirty="0" smtClean="0"/>
              <a:t> Goals</a:t>
            </a:r>
            <a:endParaRPr lang="en-US" dirty="0"/>
          </a:p>
        </p:txBody>
      </p:sp>
      <p:sp>
        <p:nvSpPr>
          <p:cNvPr id="3" name="Content Placeholder 2"/>
          <p:cNvSpPr>
            <a:spLocks noGrp="1"/>
          </p:cNvSpPr>
          <p:nvPr>
            <p:ph idx="1"/>
          </p:nvPr>
        </p:nvSpPr>
        <p:spPr>
          <a:xfrm>
            <a:off x="457200" y="1951038"/>
            <a:ext cx="8534400" cy="4221162"/>
          </a:xfrm>
        </p:spPr>
        <p:txBody>
          <a:bodyPr/>
          <a:lstStyle/>
          <a:p>
            <a:pPr marL="0"/>
            <a:r>
              <a:rPr lang="en-US" b="1" dirty="0" smtClean="0"/>
              <a:t>High utilization </a:t>
            </a:r>
            <a:r>
              <a:rPr lang="en-US" dirty="0" smtClean="0"/>
              <a:t>of resources</a:t>
            </a:r>
          </a:p>
          <a:p>
            <a:pPr marL="0"/>
            <a:r>
              <a:rPr lang="en-US" b="1" dirty="0" smtClean="0"/>
              <a:t>Support diverse frameworks</a:t>
            </a:r>
            <a:r>
              <a:rPr lang="en-US" dirty="0" smtClean="0"/>
              <a:t> (current &amp; future)</a:t>
            </a:r>
          </a:p>
          <a:p>
            <a:pPr marL="0"/>
            <a:r>
              <a:rPr lang="en-US" b="1" dirty="0" smtClean="0"/>
              <a:t>Scalability</a:t>
            </a:r>
            <a:r>
              <a:rPr lang="en-US" dirty="0" smtClean="0"/>
              <a:t> </a:t>
            </a:r>
            <a:r>
              <a:rPr lang="en-US" dirty="0"/>
              <a:t>to 10,000’s of nodes</a:t>
            </a:r>
          </a:p>
          <a:p>
            <a:pPr marL="0"/>
            <a:r>
              <a:rPr lang="en-US" b="1" dirty="0"/>
              <a:t>Reliability</a:t>
            </a:r>
            <a:r>
              <a:rPr lang="en-US" dirty="0"/>
              <a:t> in face of </a:t>
            </a:r>
            <a:r>
              <a:rPr lang="en-US" dirty="0" smtClean="0"/>
              <a:t>failures</a:t>
            </a:r>
          </a:p>
        </p:txBody>
      </p:sp>
      <p:sp>
        <p:nvSpPr>
          <p:cNvPr id="6" name="Rounded Rectangle 5"/>
          <p:cNvSpPr/>
          <p:nvPr/>
        </p:nvSpPr>
        <p:spPr>
          <a:xfrm>
            <a:off x="457200" y="5029200"/>
            <a:ext cx="8229600" cy="1295400"/>
          </a:xfrm>
          <a:prstGeom prst="roundRect">
            <a:avLst/>
          </a:prstGeom>
          <a:ln w="28575" cmpd="sng">
            <a:solidFill>
              <a:srgbClr val="3366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t>Resulting design:</a:t>
            </a:r>
            <a:r>
              <a:rPr lang="en-US" sz="3200" dirty="0" smtClean="0"/>
              <a:t> Small microkernel-like core that pushes scheduling logic to frameworks</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803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Elements</a:t>
            </a:r>
            <a:endParaRPr lang="en-US" dirty="0"/>
          </a:p>
        </p:txBody>
      </p:sp>
      <p:sp>
        <p:nvSpPr>
          <p:cNvPr id="3" name="Content Placeholder 2"/>
          <p:cNvSpPr>
            <a:spLocks noGrp="1"/>
          </p:cNvSpPr>
          <p:nvPr>
            <p:ph idx="1"/>
          </p:nvPr>
        </p:nvSpPr>
        <p:spPr/>
        <p:txBody>
          <a:bodyPr/>
          <a:lstStyle/>
          <a:p>
            <a:pPr marL="0" indent="0"/>
            <a:r>
              <a:rPr lang="en-US" dirty="0" smtClean="0">
                <a:ea typeface="ＭＳ Ｐゴシック" charset="-128"/>
                <a:cs typeface="ＭＳ Ｐゴシック" charset="-128"/>
              </a:rPr>
              <a:t>Fine-grained sharing:</a:t>
            </a:r>
            <a:endParaRPr lang="en-US" dirty="0">
              <a:ea typeface="ＭＳ Ｐゴシック" charset="-128"/>
              <a:cs typeface="ＭＳ Ｐゴシック" charset="-128"/>
            </a:endParaRPr>
          </a:p>
          <a:p>
            <a:pPr lvl="1"/>
            <a:r>
              <a:rPr lang="en-US" dirty="0" smtClean="0"/>
              <a:t>Allocation at the level of </a:t>
            </a:r>
            <a:r>
              <a:rPr lang="en-US" i="1" dirty="0" smtClean="0"/>
              <a:t>tasks</a:t>
            </a:r>
            <a:r>
              <a:rPr lang="en-US" dirty="0" smtClean="0"/>
              <a:t> within a job</a:t>
            </a:r>
            <a:endParaRPr lang="en-US" dirty="0"/>
          </a:p>
          <a:p>
            <a:pPr lvl="1"/>
            <a:r>
              <a:rPr lang="en-US" dirty="0" smtClean="0"/>
              <a:t>Improves utilization, latency, and data locality</a:t>
            </a:r>
          </a:p>
          <a:p>
            <a:pPr marL="0" indent="0"/>
            <a:r>
              <a:rPr lang="en-US" dirty="0" smtClean="0">
                <a:ea typeface="ＭＳ Ｐゴシック" charset="-128"/>
                <a:cs typeface="ＭＳ Ｐゴシック" charset="-128"/>
              </a:rPr>
              <a:t>Resource offers:</a:t>
            </a:r>
            <a:endParaRPr lang="en-US" dirty="0">
              <a:ea typeface="ＭＳ Ｐゴシック" charset="-128"/>
              <a:cs typeface="ＭＳ Ｐゴシック" charset="-128"/>
            </a:endParaRPr>
          </a:p>
          <a:p>
            <a:pPr lvl="1"/>
            <a:r>
              <a:rPr lang="en-US" dirty="0" smtClean="0"/>
              <a:t>Simple, scalable application-controlled scheduling mechanism</a:t>
            </a:r>
            <a:endParaRPr lang="en-US" dirty="0"/>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8574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47250" y="3512359"/>
            <a:ext cx="4738409" cy="3345641"/>
          </a:xfrm>
          <a:prstGeom prst="rect">
            <a:avLst/>
          </a:prstGeom>
        </p:spPr>
      </p:pic>
      <p:sp>
        <p:nvSpPr>
          <p:cNvPr id="2" name="Title 1"/>
          <p:cNvSpPr>
            <a:spLocks noGrp="1"/>
          </p:cNvSpPr>
          <p:nvPr>
            <p:ph type="title"/>
          </p:nvPr>
        </p:nvSpPr>
        <p:spPr/>
        <p:txBody>
          <a:bodyPr/>
          <a:lstStyle/>
          <a:p>
            <a:r>
              <a:rPr lang="en-US" dirty="0" smtClean="0"/>
              <a:t>Data Deluge</a:t>
            </a:r>
            <a:endParaRPr lang="en-US" dirty="0"/>
          </a:p>
        </p:txBody>
      </p:sp>
      <p:sp>
        <p:nvSpPr>
          <p:cNvPr id="3" name="Content Placeholder 2"/>
          <p:cNvSpPr>
            <a:spLocks noGrp="1"/>
          </p:cNvSpPr>
          <p:nvPr>
            <p:ph idx="1"/>
          </p:nvPr>
        </p:nvSpPr>
        <p:spPr>
          <a:xfrm>
            <a:off x="129480" y="1600202"/>
            <a:ext cx="8229600" cy="3383710"/>
          </a:xfrm>
        </p:spPr>
        <p:txBody>
          <a:bodyPr>
            <a:normAutofit/>
          </a:bodyPr>
          <a:lstStyle/>
          <a:p>
            <a:r>
              <a:rPr lang="en-US" dirty="0" smtClean="0"/>
              <a:t>Billions of users connected through the net</a:t>
            </a:r>
          </a:p>
          <a:p>
            <a:pPr lvl="1"/>
            <a:r>
              <a:rPr lang="en-US" dirty="0" smtClean="0"/>
              <a:t>WWW, FB, twitter, cell phones, …</a:t>
            </a:r>
          </a:p>
          <a:p>
            <a:pPr lvl="1"/>
            <a:r>
              <a:rPr lang="en-US" dirty="0" smtClean="0"/>
              <a:t>80% of the data on FB was produced last year</a:t>
            </a:r>
          </a:p>
          <a:p>
            <a:pPr lvl="1"/>
            <a:endParaRPr lang="en-US" dirty="0" smtClean="0"/>
          </a:p>
          <a:p>
            <a:r>
              <a:rPr lang="en-US" dirty="0" smtClean="0"/>
              <a:t>Storage getting cheaper</a:t>
            </a:r>
          </a:p>
          <a:p>
            <a:pPr lvl="1"/>
            <a:r>
              <a:rPr lang="en-US" dirty="0" smtClean="0"/>
              <a:t>Store evermore data</a:t>
            </a:r>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937050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8" name="Group 96"/>
          <p:cNvGrpSpPr>
            <a:grpSpLocks/>
          </p:cNvGrpSpPr>
          <p:nvPr/>
        </p:nvGrpSpPr>
        <p:grpSpPr bwMode="auto">
          <a:xfrm>
            <a:off x="5060670" y="1794018"/>
            <a:ext cx="3162300" cy="3625850"/>
            <a:chOff x="457200" y="2895600"/>
            <a:chExt cx="3352800" cy="3810000"/>
          </a:xfrm>
        </p:grpSpPr>
        <p:pic>
          <p:nvPicPr>
            <p:cNvPr id="62" name="Picture 28" descr="j0431637.png"/>
            <p:cNvPicPr>
              <a:picLocks noChangeAspect="1"/>
            </p:cNvPicPr>
            <p:nvPr/>
          </p:nvPicPr>
          <p:blipFill>
            <a:blip r:embed="rId3"/>
            <a:srcRect/>
            <a:stretch>
              <a:fillRect/>
            </a:stretch>
          </p:blipFill>
          <p:spPr bwMode="auto">
            <a:xfrm>
              <a:off x="457200" y="2895600"/>
              <a:ext cx="1219200" cy="1219200"/>
            </a:xfrm>
            <a:prstGeom prst="rect">
              <a:avLst/>
            </a:prstGeom>
            <a:noFill/>
            <a:ln w="9525">
              <a:noFill/>
              <a:miter lim="800000"/>
              <a:headEnd/>
              <a:tailEnd/>
            </a:ln>
          </p:spPr>
        </p:pic>
        <p:pic>
          <p:nvPicPr>
            <p:cNvPr id="63" name="Picture 29" descr="j0431637.png"/>
            <p:cNvPicPr>
              <a:picLocks noChangeAspect="1"/>
            </p:cNvPicPr>
            <p:nvPr/>
          </p:nvPicPr>
          <p:blipFill>
            <a:blip r:embed="rId3"/>
            <a:srcRect/>
            <a:stretch>
              <a:fillRect/>
            </a:stretch>
          </p:blipFill>
          <p:spPr bwMode="auto">
            <a:xfrm>
              <a:off x="457200" y="4191000"/>
              <a:ext cx="1219200" cy="1219200"/>
            </a:xfrm>
            <a:prstGeom prst="rect">
              <a:avLst/>
            </a:prstGeom>
            <a:noFill/>
            <a:ln w="9525">
              <a:noFill/>
              <a:miter lim="800000"/>
              <a:headEnd/>
              <a:tailEnd/>
            </a:ln>
          </p:spPr>
        </p:pic>
        <p:pic>
          <p:nvPicPr>
            <p:cNvPr id="64" name="Picture 30" descr="j0431637.png"/>
            <p:cNvPicPr>
              <a:picLocks noChangeAspect="1"/>
            </p:cNvPicPr>
            <p:nvPr/>
          </p:nvPicPr>
          <p:blipFill>
            <a:blip r:embed="rId3"/>
            <a:srcRect/>
            <a:stretch>
              <a:fillRect/>
            </a:stretch>
          </p:blipFill>
          <p:spPr bwMode="auto">
            <a:xfrm>
              <a:off x="457200" y="5486400"/>
              <a:ext cx="1219200" cy="1219200"/>
            </a:xfrm>
            <a:prstGeom prst="rect">
              <a:avLst/>
            </a:prstGeom>
            <a:noFill/>
            <a:ln w="9525">
              <a:noFill/>
              <a:miter lim="800000"/>
              <a:headEnd/>
              <a:tailEnd/>
            </a:ln>
          </p:spPr>
        </p:pic>
        <p:pic>
          <p:nvPicPr>
            <p:cNvPr id="65" name="Picture 31" descr="j0431637.png"/>
            <p:cNvPicPr>
              <a:picLocks noChangeAspect="1"/>
            </p:cNvPicPr>
            <p:nvPr/>
          </p:nvPicPr>
          <p:blipFill>
            <a:blip r:embed="rId3"/>
            <a:srcRect/>
            <a:stretch>
              <a:fillRect/>
            </a:stretch>
          </p:blipFill>
          <p:spPr bwMode="auto">
            <a:xfrm>
              <a:off x="1524000" y="2895600"/>
              <a:ext cx="1219200" cy="1219200"/>
            </a:xfrm>
            <a:prstGeom prst="rect">
              <a:avLst/>
            </a:prstGeom>
            <a:noFill/>
            <a:ln w="9525">
              <a:noFill/>
              <a:miter lim="800000"/>
              <a:headEnd/>
              <a:tailEnd/>
            </a:ln>
          </p:spPr>
        </p:pic>
        <p:pic>
          <p:nvPicPr>
            <p:cNvPr id="66" name="Picture 32" descr="j0431637.png"/>
            <p:cNvPicPr>
              <a:picLocks noChangeAspect="1"/>
            </p:cNvPicPr>
            <p:nvPr/>
          </p:nvPicPr>
          <p:blipFill>
            <a:blip r:embed="rId3"/>
            <a:srcRect/>
            <a:stretch>
              <a:fillRect/>
            </a:stretch>
          </p:blipFill>
          <p:spPr bwMode="auto">
            <a:xfrm>
              <a:off x="1524000" y="4191000"/>
              <a:ext cx="1219200" cy="1219200"/>
            </a:xfrm>
            <a:prstGeom prst="rect">
              <a:avLst/>
            </a:prstGeom>
            <a:noFill/>
            <a:ln w="9525">
              <a:noFill/>
              <a:miter lim="800000"/>
              <a:headEnd/>
              <a:tailEnd/>
            </a:ln>
          </p:spPr>
        </p:pic>
        <p:pic>
          <p:nvPicPr>
            <p:cNvPr id="67" name="Picture 33" descr="j0431637.png"/>
            <p:cNvPicPr>
              <a:picLocks noChangeAspect="1"/>
            </p:cNvPicPr>
            <p:nvPr/>
          </p:nvPicPr>
          <p:blipFill>
            <a:blip r:embed="rId3"/>
            <a:srcRect/>
            <a:stretch>
              <a:fillRect/>
            </a:stretch>
          </p:blipFill>
          <p:spPr bwMode="auto">
            <a:xfrm>
              <a:off x="1524000" y="5486400"/>
              <a:ext cx="1219200" cy="1219200"/>
            </a:xfrm>
            <a:prstGeom prst="rect">
              <a:avLst/>
            </a:prstGeom>
            <a:noFill/>
            <a:ln w="9525">
              <a:noFill/>
              <a:miter lim="800000"/>
              <a:headEnd/>
              <a:tailEnd/>
            </a:ln>
          </p:spPr>
        </p:pic>
        <p:pic>
          <p:nvPicPr>
            <p:cNvPr id="68" name="Picture 34" descr="j0431637.png"/>
            <p:cNvPicPr>
              <a:picLocks noChangeAspect="1"/>
            </p:cNvPicPr>
            <p:nvPr/>
          </p:nvPicPr>
          <p:blipFill>
            <a:blip r:embed="rId3"/>
            <a:srcRect/>
            <a:stretch>
              <a:fillRect/>
            </a:stretch>
          </p:blipFill>
          <p:spPr bwMode="auto">
            <a:xfrm>
              <a:off x="2590800" y="2895600"/>
              <a:ext cx="1219200" cy="1219200"/>
            </a:xfrm>
            <a:prstGeom prst="rect">
              <a:avLst/>
            </a:prstGeom>
            <a:noFill/>
            <a:ln w="9525">
              <a:noFill/>
              <a:miter lim="800000"/>
              <a:headEnd/>
              <a:tailEnd/>
            </a:ln>
          </p:spPr>
        </p:pic>
        <p:pic>
          <p:nvPicPr>
            <p:cNvPr id="69" name="Picture 35" descr="j0431637.png"/>
            <p:cNvPicPr>
              <a:picLocks noChangeAspect="1"/>
            </p:cNvPicPr>
            <p:nvPr/>
          </p:nvPicPr>
          <p:blipFill>
            <a:blip r:embed="rId3"/>
            <a:srcRect/>
            <a:stretch>
              <a:fillRect/>
            </a:stretch>
          </p:blipFill>
          <p:spPr bwMode="auto">
            <a:xfrm>
              <a:off x="2590800" y="4191000"/>
              <a:ext cx="1219200" cy="1219200"/>
            </a:xfrm>
            <a:prstGeom prst="rect">
              <a:avLst/>
            </a:prstGeom>
            <a:noFill/>
            <a:ln w="9525">
              <a:noFill/>
              <a:miter lim="800000"/>
              <a:headEnd/>
              <a:tailEnd/>
            </a:ln>
          </p:spPr>
        </p:pic>
        <p:pic>
          <p:nvPicPr>
            <p:cNvPr id="70" name="Picture 36" descr="j0431637.png"/>
            <p:cNvPicPr>
              <a:picLocks noChangeAspect="1"/>
            </p:cNvPicPr>
            <p:nvPr/>
          </p:nvPicPr>
          <p:blipFill>
            <a:blip r:embed="rId3"/>
            <a:srcRect/>
            <a:stretch>
              <a:fillRect/>
            </a:stretch>
          </p:blipFill>
          <p:spPr bwMode="auto">
            <a:xfrm>
              <a:off x="2590800" y="5486400"/>
              <a:ext cx="1219200" cy="1219200"/>
            </a:xfrm>
            <a:prstGeom prst="rect">
              <a:avLst/>
            </a:prstGeom>
            <a:noFill/>
            <a:ln w="9525">
              <a:noFill/>
              <a:miter lim="800000"/>
              <a:headEnd/>
              <a:tailEnd/>
            </a:ln>
          </p:spPr>
        </p:pic>
      </p:grpSp>
      <p:grpSp>
        <p:nvGrpSpPr>
          <p:cNvPr id="95" name="Group 96"/>
          <p:cNvGrpSpPr>
            <a:grpSpLocks/>
          </p:cNvGrpSpPr>
          <p:nvPr/>
        </p:nvGrpSpPr>
        <p:grpSpPr bwMode="auto">
          <a:xfrm>
            <a:off x="838200" y="1802487"/>
            <a:ext cx="3162300" cy="3625850"/>
            <a:chOff x="457200" y="2895600"/>
            <a:chExt cx="3352800" cy="3810000"/>
          </a:xfrm>
        </p:grpSpPr>
        <p:pic>
          <p:nvPicPr>
            <p:cNvPr id="96" name="Picture 28" descr="j0431637.png"/>
            <p:cNvPicPr>
              <a:picLocks noChangeAspect="1"/>
            </p:cNvPicPr>
            <p:nvPr/>
          </p:nvPicPr>
          <p:blipFill>
            <a:blip r:embed="rId3"/>
            <a:srcRect/>
            <a:stretch>
              <a:fillRect/>
            </a:stretch>
          </p:blipFill>
          <p:spPr bwMode="auto">
            <a:xfrm>
              <a:off x="457200" y="2895600"/>
              <a:ext cx="1219200" cy="1219200"/>
            </a:xfrm>
            <a:prstGeom prst="rect">
              <a:avLst/>
            </a:prstGeom>
            <a:noFill/>
            <a:ln w="9525">
              <a:noFill/>
              <a:miter lim="800000"/>
              <a:headEnd/>
              <a:tailEnd/>
            </a:ln>
          </p:spPr>
        </p:pic>
        <p:pic>
          <p:nvPicPr>
            <p:cNvPr id="97" name="Picture 29" descr="j0431637.png"/>
            <p:cNvPicPr>
              <a:picLocks noChangeAspect="1"/>
            </p:cNvPicPr>
            <p:nvPr/>
          </p:nvPicPr>
          <p:blipFill>
            <a:blip r:embed="rId3"/>
            <a:srcRect/>
            <a:stretch>
              <a:fillRect/>
            </a:stretch>
          </p:blipFill>
          <p:spPr bwMode="auto">
            <a:xfrm>
              <a:off x="457200" y="4191000"/>
              <a:ext cx="1219200" cy="1219200"/>
            </a:xfrm>
            <a:prstGeom prst="rect">
              <a:avLst/>
            </a:prstGeom>
            <a:noFill/>
            <a:ln w="9525">
              <a:noFill/>
              <a:miter lim="800000"/>
              <a:headEnd/>
              <a:tailEnd/>
            </a:ln>
          </p:spPr>
        </p:pic>
        <p:pic>
          <p:nvPicPr>
            <p:cNvPr id="98" name="Picture 30" descr="j0431637.png"/>
            <p:cNvPicPr>
              <a:picLocks noChangeAspect="1"/>
            </p:cNvPicPr>
            <p:nvPr/>
          </p:nvPicPr>
          <p:blipFill>
            <a:blip r:embed="rId3"/>
            <a:srcRect/>
            <a:stretch>
              <a:fillRect/>
            </a:stretch>
          </p:blipFill>
          <p:spPr bwMode="auto">
            <a:xfrm>
              <a:off x="457200" y="5486400"/>
              <a:ext cx="1219200" cy="1219200"/>
            </a:xfrm>
            <a:prstGeom prst="rect">
              <a:avLst/>
            </a:prstGeom>
            <a:noFill/>
            <a:ln w="9525">
              <a:noFill/>
              <a:miter lim="800000"/>
              <a:headEnd/>
              <a:tailEnd/>
            </a:ln>
          </p:spPr>
        </p:pic>
        <p:pic>
          <p:nvPicPr>
            <p:cNvPr id="99" name="Picture 31" descr="j0431637.png"/>
            <p:cNvPicPr>
              <a:picLocks noChangeAspect="1"/>
            </p:cNvPicPr>
            <p:nvPr/>
          </p:nvPicPr>
          <p:blipFill>
            <a:blip r:embed="rId3"/>
            <a:srcRect/>
            <a:stretch>
              <a:fillRect/>
            </a:stretch>
          </p:blipFill>
          <p:spPr bwMode="auto">
            <a:xfrm>
              <a:off x="1524000" y="2895600"/>
              <a:ext cx="1219200" cy="1219200"/>
            </a:xfrm>
            <a:prstGeom prst="rect">
              <a:avLst/>
            </a:prstGeom>
            <a:noFill/>
            <a:ln w="9525">
              <a:noFill/>
              <a:miter lim="800000"/>
              <a:headEnd/>
              <a:tailEnd/>
            </a:ln>
          </p:spPr>
        </p:pic>
        <p:pic>
          <p:nvPicPr>
            <p:cNvPr id="100" name="Picture 32" descr="j0431637.png"/>
            <p:cNvPicPr>
              <a:picLocks noChangeAspect="1"/>
            </p:cNvPicPr>
            <p:nvPr/>
          </p:nvPicPr>
          <p:blipFill>
            <a:blip r:embed="rId3"/>
            <a:srcRect/>
            <a:stretch>
              <a:fillRect/>
            </a:stretch>
          </p:blipFill>
          <p:spPr bwMode="auto">
            <a:xfrm>
              <a:off x="1524000" y="4191000"/>
              <a:ext cx="1219200" cy="1219200"/>
            </a:xfrm>
            <a:prstGeom prst="rect">
              <a:avLst/>
            </a:prstGeom>
            <a:noFill/>
            <a:ln w="9525">
              <a:noFill/>
              <a:miter lim="800000"/>
              <a:headEnd/>
              <a:tailEnd/>
            </a:ln>
          </p:spPr>
        </p:pic>
        <p:pic>
          <p:nvPicPr>
            <p:cNvPr id="101" name="Picture 33" descr="j0431637.png"/>
            <p:cNvPicPr>
              <a:picLocks noChangeAspect="1"/>
            </p:cNvPicPr>
            <p:nvPr/>
          </p:nvPicPr>
          <p:blipFill>
            <a:blip r:embed="rId3"/>
            <a:srcRect/>
            <a:stretch>
              <a:fillRect/>
            </a:stretch>
          </p:blipFill>
          <p:spPr bwMode="auto">
            <a:xfrm>
              <a:off x="1524000" y="5486400"/>
              <a:ext cx="1219200" cy="1219200"/>
            </a:xfrm>
            <a:prstGeom prst="rect">
              <a:avLst/>
            </a:prstGeom>
            <a:noFill/>
            <a:ln w="9525">
              <a:noFill/>
              <a:miter lim="800000"/>
              <a:headEnd/>
              <a:tailEnd/>
            </a:ln>
          </p:spPr>
        </p:pic>
        <p:pic>
          <p:nvPicPr>
            <p:cNvPr id="102" name="Picture 34" descr="j0431637.png"/>
            <p:cNvPicPr>
              <a:picLocks noChangeAspect="1"/>
            </p:cNvPicPr>
            <p:nvPr/>
          </p:nvPicPr>
          <p:blipFill>
            <a:blip r:embed="rId3"/>
            <a:srcRect/>
            <a:stretch>
              <a:fillRect/>
            </a:stretch>
          </p:blipFill>
          <p:spPr bwMode="auto">
            <a:xfrm>
              <a:off x="2590800" y="2895600"/>
              <a:ext cx="1219200" cy="1219200"/>
            </a:xfrm>
            <a:prstGeom prst="rect">
              <a:avLst/>
            </a:prstGeom>
            <a:noFill/>
            <a:ln w="9525">
              <a:noFill/>
              <a:miter lim="800000"/>
              <a:headEnd/>
              <a:tailEnd/>
            </a:ln>
          </p:spPr>
        </p:pic>
        <p:pic>
          <p:nvPicPr>
            <p:cNvPr id="103" name="Picture 35" descr="j0431637.png"/>
            <p:cNvPicPr>
              <a:picLocks noChangeAspect="1"/>
            </p:cNvPicPr>
            <p:nvPr/>
          </p:nvPicPr>
          <p:blipFill>
            <a:blip r:embed="rId3"/>
            <a:srcRect/>
            <a:stretch>
              <a:fillRect/>
            </a:stretch>
          </p:blipFill>
          <p:spPr bwMode="auto">
            <a:xfrm>
              <a:off x="2590800" y="4191000"/>
              <a:ext cx="1219200" cy="1219200"/>
            </a:xfrm>
            <a:prstGeom prst="rect">
              <a:avLst/>
            </a:prstGeom>
            <a:noFill/>
            <a:ln w="9525">
              <a:noFill/>
              <a:miter lim="800000"/>
              <a:headEnd/>
              <a:tailEnd/>
            </a:ln>
          </p:spPr>
        </p:pic>
        <p:pic>
          <p:nvPicPr>
            <p:cNvPr id="104" name="Picture 36" descr="j0431637.png"/>
            <p:cNvPicPr>
              <a:picLocks noChangeAspect="1"/>
            </p:cNvPicPr>
            <p:nvPr/>
          </p:nvPicPr>
          <p:blipFill>
            <a:blip r:embed="rId3"/>
            <a:srcRect/>
            <a:stretch>
              <a:fillRect/>
            </a:stretch>
          </p:blipFill>
          <p:spPr bwMode="auto">
            <a:xfrm>
              <a:off x="2590800" y="5486400"/>
              <a:ext cx="1219200" cy="1219200"/>
            </a:xfrm>
            <a:prstGeom prst="rect">
              <a:avLst/>
            </a:prstGeom>
            <a:noFill/>
            <a:ln w="9525">
              <a:noFill/>
              <a:miter lim="800000"/>
              <a:headEnd/>
              <a:tailEnd/>
            </a:ln>
          </p:spPr>
        </p:pic>
      </p:grpSp>
      <p:sp>
        <p:nvSpPr>
          <p:cNvPr id="2" name="Title 1"/>
          <p:cNvSpPr>
            <a:spLocks noGrp="1"/>
          </p:cNvSpPr>
          <p:nvPr>
            <p:ph type="title"/>
          </p:nvPr>
        </p:nvSpPr>
        <p:spPr>
          <a:xfrm>
            <a:off x="457200" y="152400"/>
            <a:ext cx="8229600" cy="1143000"/>
          </a:xfrm>
        </p:spPr>
        <p:txBody>
          <a:bodyPr>
            <a:normAutofit fontScale="90000"/>
          </a:bodyPr>
          <a:lstStyle/>
          <a:p>
            <a:r>
              <a:rPr lang="en-US" sz="4500" dirty="0" smtClean="0"/>
              <a:t>Element 1: Fine-Grained Sharing</a:t>
            </a:r>
            <a:endParaRPr lang="en-US" sz="4500" dirty="0"/>
          </a:p>
        </p:txBody>
      </p:sp>
      <p:sp>
        <p:nvSpPr>
          <p:cNvPr id="59" name="Rounded Rectangle 58"/>
          <p:cNvSpPr/>
          <p:nvPr/>
        </p:nvSpPr>
        <p:spPr>
          <a:xfrm>
            <a:off x="787250" y="2236307"/>
            <a:ext cx="3150714" cy="362232"/>
          </a:xfrm>
          <a:prstGeom prst="roundRect">
            <a:avLst/>
          </a:prstGeom>
          <a:ln/>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ctr"/>
            <a:r>
              <a:rPr lang="en-US" sz="2200" dirty="0" smtClean="0">
                <a:solidFill>
                  <a:srgbClr val="000000"/>
                </a:solidFill>
                <a:ea typeface="ＭＳ Ｐゴシック" charset="-128"/>
                <a:cs typeface="ＭＳ Ｐゴシック" charset="-128"/>
              </a:rPr>
              <a:t>Framework 1</a:t>
            </a:r>
            <a:endParaRPr lang="en-US" sz="2200" dirty="0">
              <a:solidFill>
                <a:srgbClr val="000000"/>
              </a:solidFill>
              <a:ea typeface="ＭＳ Ｐゴシック" charset="-128"/>
              <a:cs typeface="ＭＳ Ｐゴシック" charset="-128"/>
            </a:endParaRPr>
          </a:p>
        </p:txBody>
      </p:sp>
      <p:sp>
        <p:nvSpPr>
          <p:cNvPr id="60" name="Rounded Rectangle 59"/>
          <p:cNvSpPr/>
          <p:nvPr/>
        </p:nvSpPr>
        <p:spPr>
          <a:xfrm>
            <a:off x="787250" y="3475879"/>
            <a:ext cx="3150714" cy="36223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r>
              <a:rPr lang="en-US" sz="2200" dirty="0" smtClean="0">
                <a:solidFill>
                  <a:srgbClr val="000000"/>
                </a:solidFill>
                <a:ea typeface="ＭＳ Ｐゴシック" charset="-128"/>
                <a:cs typeface="ＭＳ Ｐゴシック" charset="-128"/>
              </a:rPr>
              <a:t>Framework 2</a:t>
            </a:r>
            <a:endParaRPr lang="en-US" sz="2200" dirty="0">
              <a:solidFill>
                <a:srgbClr val="000000"/>
              </a:solidFill>
              <a:ea typeface="ＭＳ Ｐゴシック" charset="-128"/>
              <a:cs typeface="ＭＳ Ｐゴシック" charset="-128"/>
            </a:endParaRPr>
          </a:p>
        </p:txBody>
      </p:sp>
      <p:sp>
        <p:nvSpPr>
          <p:cNvPr id="61" name="Rounded Rectangle 60"/>
          <p:cNvSpPr/>
          <p:nvPr/>
        </p:nvSpPr>
        <p:spPr>
          <a:xfrm>
            <a:off x="787250" y="4736950"/>
            <a:ext cx="3150714" cy="36223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prstTxWarp prst="textNoShape">
              <a:avLst/>
            </a:prstTxWarp>
          </a:bodyPr>
          <a:lstStyle/>
          <a:p>
            <a:pPr algn="ctr"/>
            <a:r>
              <a:rPr lang="en-US" sz="2200" dirty="0" smtClean="0">
                <a:solidFill>
                  <a:srgbClr val="000000"/>
                </a:solidFill>
                <a:ea typeface="ＭＳ Ｐゴシック" charset="-128"/>
                <a:cs typeface="ＭＳ Ｐゴシック" charset="-128"/>
              </a:rPr>
              <a:t>Framework </a:t>
            </a:r>
            <a:r>
              <a:rPr lang="en-US" sz="2200" dirty="0">
                <a:solidFill>
                  <a:srgbClr val="000000"/>
                </a:solidFill>
                <a:ea typeface="ＭＳ Ｐゴシック" charset="-128"/>
                <a:cs typeface="ＭＳ Ｐゴシック" charset="-128"/>
              </a:rPr>
              <a:t>3</a:t>
            </a:r>
          </a:p>
        </p:txBody>
      </p:sp>
      <p:sp>
        <p:nvSpPr>
          <p:cNvPr id="93" name="TextBox 92"/>
          <p:cNvSpPr txBox="1"/>
          <p:nvPr/>
        </p:nvSpPr>
        <p:spPr>
          <a:xfrm>
            <a:off x="469493" y="1295400"/>
            <a:ext cx="3797707" cy="430887"/>
          </a:xfrm>
          <a:prstGeom prst="rect">
            <a:avLst/>
          </a:prstGeom>
          <a:noFill/>
        </p:spPr>
        <p:txBody>
          <a:bodyPr wrap="square" rtlCol="0">
            <a:spAutoFit/>
          </a:bodyPr>
          <a:lstStyle/>
          <a:p>
            <a:r>
              <a:rPr lang="en-US" sz="2200" dirty="0" smtClean="0">
                <a:latin typeface="Corbel"/>
                <a:cs typeface="Corbel"/>
              </a:rPr>
              <a:t>Coarse-Grained Sharing (HPC):</a:t>
            </a:r>
            <a:endParaRPr lang="en-US" sz="2200" dirty="0">
              <a:latin typeface="Corbel"/>
              <a:cs typeface="Corbel"/>
            </a:endParaRPr>
          </a:p>
        </p:txBody>
      </p:sp>
      <p:sp>
        <p:nvSpPr>
          <p:cNvPr id="51" name="TextBox 50"/>
          <p:cNvSpPr txBox="1"/>
          <p:nvPr/>
        </p:nvSpPr>
        <p:spPr>
          <a:xfrm>
            <a:off x="4814555" y="1295400"/>
            <a:ext cx="3810000" cy="430887"/>
          </a:xfrm>
          <a:prstGeom prst="rect">
            <a:avLst/>
          </a:prstGeom>
          <a:noFill/>
        </p:spPr>
        <p:txBody>
          <a:bodyPr wrap="square" rtlCol="0">
            <a:spAutoFit/>
          </a:bodyPr>
          <a:lstStyle/>
          <a:p>
            <a:r>
              <a:rPr lang="en-US" sz="2200" dirty="0" smtClean="0">
                <a:latin typeface="Corbel"/>
                <a:cs typeface="Corbel"/>
              </a:rPr>
              <a:t>Fine-Grained Sharing (</a:t>
            </a:r>
            <a:r>
              <a:rPr lang="en-US" sz="2200" dirty="0" err="1" smtClean="0">
                <a:latin typeface="Corbel"/>
                <a:cs typeface="Corbel"/>
              </a:rPr>
              <a:t>Mesos</a:t>
            </a:r>
            <a:r>
              <a:rPr lang="en-US" sz="2200" dirty="0" smtClean="0">
                <a:latin typeface="Corbel"/>
                <a:cs typeface="Corbel"/>
              </a:rPr>
              <a:t>):</a:t>
            </a:r>
            <a:endParaRPr lang="en-US" sz="2200" dirty="0">
              <a:latin typeface="Corbel"/>
              <a:cs typeface="Corbel"/>
            </a:endParaRPr>
          </a:p>
        </p:txBody>
      </p:sp>
      <p:cxnSp>
        <p:nvCxnSpPr>
          <p:cNvPr id="52" name="Straight Connector 51"/>
          <p:cNvCxnSpPr/>
          <p:nvPr/>
        </p:nvCxnSpPr>
        <p:spPr>
          <a:xfrm>
            <a:off x="4533900" y="1802487"/>
            <a:ext cx="1" cy="3486746"/>
          </a:xfrm>
          <a:prstGeom prst="line">
            <a:avLst/>
          </a:prstGeom>
          <a:ln w="25400" cap="flat" cmpd="sng" algn="ctr">
            <a:solidFill>
              <a:schemeClr val="bg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Content Placeholder 2"/>
          <p:cNvSpPr txBox="1">
            <a:spLocks/>
          </p:cNvSpPr>
          <p:nvPr/>
        </p:nvSpPr>
        <p:spPr bwMode="auto">
          <a:xfrm>
            <a:off x="0" y="6096000"/>
            <a:ext cx="9143999"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2000"/>
              </a:spcBef>
              <a:spcAft>
                <a:spcPct val="0"/>
              </a:spcAft>
              <a:defRPr sz="3200" kern="1200">
                <a:solidFill>
                  <a:schemeClr val="tx1"/>
                </a:solidFill>
                <a:latin typeface="+mn-lt"/>
                <a:ea typeface="ＭＳ Ｐゴシック" pitchFamily="-65" charset="-128"/>
                <a:cs typeface="ＭＳ Ｐゴシック" pitchFamily="-65" charset="-128"/>
              </a:defRPr>
            </a:lvl1pPr>
            <a:lvl2pPr marL="457200" indent="-228600" algn="l" defTabSz="457200" rtl="0" eaLnBrk="0" fontAlgn="base" hangingPunct="0">
              <a:spcBef>
                <a:spcPct val="0"/>
              </a:spcBef>
              <a:spcAft>
                <a:spcPct val="0"/>
              </a:spcAft>
              <a:buSzPct val="100000"/>
              <a:buFont typeface="Lucida Grande" charset="0"/>
              <a:buChar char="»"/>
              <a:defRPr sz="2700" kern="1200">
                <a:solidFill>
                  <a:schemeClr val="tx1"/>
                </a:solidFill>
                <a:latin typeface="+mn-lt"/>
                <a:ea typeface="ＭＳ Ｐゴシック" pitchFamily="-65" charset="-128"/>
                <a:cs typeface="+mn-cs"/>
              </a:defRPr>
            </a:lvl2pPr>
            <a:lvl3pPr marL="685800" indent="-228600" algn="l" defTabSz="457200" rtl="0" eaLnBrk="0" fontAlgn="base" hangingPunct="0">
              <a:spcBef>
                <a:spcPct val="20000"/>
              </a:spcBef>
              <a:spcAft>
                <a:spcPct val="0"/>
              </a:spcAft>
              <a:buFont typeface="Lucida Grande"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0" algn="ctr">
              <a:buFont typeface="Lucida Grande" charset="0"/>
              <a:buNone/>
            </a:pPr>
            <a:r>
              <a:rPr lang="en-US" dirty="0" smtClean="0">
                <a:solidFill>
                  <a:srgbClr val="008040"/>
                </a:solidFill>
              </a:rPr>
              <a:t>+ Improved utilization, responsiveness, data locality  </a:t>
            </a:r>
            <a:endParaRPr lang="en-US" dirty="0">
              <a:solidFill>
                <a:srgbClr val="008040"/>
              </a:solidFill>
            </a:endParaRPr>
          </a:p>
        </p:txBody>
      </p:sp>
      <p:grpSp>
        <p:nvGrpSpPr>
          <p:cNvPr id="8" name="Group 7"/>
          <p:cNvGrpSpPr/>
          <p:nvPr/>
        </p:nvGrpSpPr>
        <p:grpSpPr>
          <a:xfrm>
            <a:off x="726390" y="2651584"/>
            <a:ext cx="3425424" cy="3292016"/>
            <a:chOff x="726390" y="2651584"/>
            <a:chExt cx="3425424" cy="3292016"/>
          </a:xfrm>
        </p:grpSpPr>
        <p:grpSp>
          <p:nvGrpSpPr>
            <p:cNvPr id="7" name="Group 6"/>
            <p:cNvGrpSpPr/>
            <p:nvPr/>
          </p:nvGrpSpPr>
          <p:grpSpPr>
            <a:xfrm>
              <a:off x="1475000" y="2651584"/>
              <a:ext cx="2374806" cy="2795910"/>
              <a:chOff x="1475000" y="2627844"/>
              <a:chExt cx="2374806" cy="2795910"/>
            </a:xfrm>
          </p:grpSpPr>
          <p:sp>
            <p:nvSpPr>
              <p:cNvPr id="3" name="Can 2"/>
              <p:cNvSpPr/>
              <p:nvPr/>
            </p:nvSpPr>
            <p:spPr>
              <a:xfrm>
                <a:off x="3496960" y="2627844"/>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 name="Can 73"/>
              <p:cNvSpPr/>
              <p:nvPr/>
            </p:nvSpPr>
            <p:spPr>
              <a:xfrm>
                <a:off x="2485980" y="2633305"/>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5" name="Can 74"/>
              <p:cNvSpPr/>
              <p:nvPr/>
            </p:nvSpPr>
            <p:spPr>
              <a:xfrm>
                <a:off x="1475000" y="2633305"/>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6" name="Can 75"/>
              <p:cNvSpPr/>
              <p:nvPr/>
            </p:nvSpPr>
            <p:spPr>
              <a:xfrm>
                <a:off x="3496960" y="3867023"/>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 name="Can 76"/>
              <p:cNvSpPr/>
              <p:nvPr/>
            </p:nvSpPr>
            <p:spPr>
              <a:xfrm>
                <a:off x="2485980" y="3872484"/>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8" name="Can 77"/>
              <p:cNvSpPr/>
              <p:nvPr/>
            </p:nvSpPr>
            <p:spPr>
              <a:xfrm>
                <a:off x="1475000" y="3872484"/>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9" name="Can 78"/>
              <p:cNvSpPr/>
              <p:nvPr/>
            </p:nvSpPr>
            <p:spPr>
              <a:xfrm>
                <a:off x="3496960" y="5129176"/>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0" name="Can 79"/>
              <p:cNvSpPr/>
              <p:nvPr/>
            </p:nvSpPr>
            <p:spPr>
              <a:xfrm>
                <a:off x="2485980" y="5134637"/>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 name="Can 80"/>
              <p:cNvSpPr/>
              <p:nvPr/>
            </p:nvSpPr>
            <p:spPr>
              <a:xfrm>
                <a:off x="1475000" y="5134637"/>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82" name="TextBox 81"/>
            <p:cNvSpPr txBox="1"/>
            <p:nvPr/>
          </p:nvSpPr>
          <p:spPr>
            <a:xfrm>
              <a:off x="726390" y="5512713"/>
              <a:ext cx="3425424" cy="430887"/>
            </a:xfrm>
            <a:prstGeom prst="rect">
              <a:avLst/>
            </a:prstGeom>
            <a:noFill/>
          </p:spPr>
          <p:txBody>
            <a:bodyPr wrap="none" rtlCol="0">
              <a:spAutoFit/>
            </a:bodyPr>
            <a:lstStyle/>
            <a:p>
              <a:r>
                <a:rPr lang="en-US" sz="2200" dirty="0" smtClean="0">
                  <a:solidFill>
                    <a:schemeClr val="tx1">
                      <a:lumMod val="65000"/>
                      <a:lumOff val="35000"/>
                    </a:schemeClr>
                  </a:solidFill>
                  <a:latin typeface="Corbel"/>
                  <a:cs typeface="Corbel"/>
                </a:rPr>
                <a:t>Storage System (e.g. HDFS)</a:t>
              </a:r>
              <a:endParaRPr lang="en-US" sz="2200" dirty="0">
                <a:solidFill>
                  <a:schemeClr val="tx1">
                    <a:lumMod val="65000"/>
                    <a:lumOff val="35000"/>
                  </a:schemeClr>
                </a:solidFill>
                <a:latin typeface="Corbel"/>
                <a:cs typeface="Corbel"/>
              </a:endParaRPr>
            </a:p>
          </p:txBody>
        </p:sp>
      </p:grpSp>
      <p:grpSp>
        <p:nvGrpSpPr>
          <p:cNvPr id="94" name="Group 93"/>
          <p:cNvGrpSpPr/>
          <p:nvPr/>
        </p:nvGrpSpPr>
        <p:grpSpPr>
          <a:xfrm>
            <a:off x="4976740" y="2651584"/>
            <a:ext cx="3425424" cy="3292016"/>
            <a:chOff x="726390" y="2651584"/>
            <a:chExt cx="3425424" cy="3292016"/>
          </a:xfrm>
        </p:grpSpPr>
        <p:grpSp>
          <p:nvGrpSpPr>
            <p:cNvPr id="105" name="Group 104"/>
            <p:cNvGrpSpPr/>
            <p:nvPr/>
          </p:nvGrpSpPr>
          <p:grpSpPr>
            <a:xfrm>
              <a:off x="1475000" y="2651584"/>
              <a:ext cx="2374806" cy="2795910"/>
              <a:chOff x="1475000" y="2627844"/>
              <a:chExt cx="2374806" cy="2795910"/>
            </a:xfrm>
          </p:grpSpPr>
          <p:sp>
            <p:nvSpPr>
              <p:cNvPr id="107" name="Can 106"/>
              <p:cNvSpPr/>
              <p:nvPr/>
            </p:nvSpPr>
            <p:spPr>
              <a:xfrm>
                <a:off x="3496960" y="2627844"/>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8" name="Can 107"/>
              <p:cNvSpPr/>
              <p:nvPr/>
            </p:nvSpPr>
            <p:spPr>
              <a:xfrm>
                <a:off x="2485980" y="2633305"/>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0" name="Can 109"/>
              <p:cNvSpPr/>
              <p:nvPr/>
            </p:nvSpPr>
            <p:spPr>
              <a:xfrm>
                <a:off x="1475000" y="2633305"/>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1" name="Can 110"/>
              <p:cNvSpPr/>
              <p:nvPr/>
            </p:nvSpPr>
            <p:spPr>
              <a:xfrm>
                <a:off x="3496960" y="3867023"/>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2" name="Can 111"/>
              <p:cNvSpPr/>
              <p:nvPr/>
            </p:nvSpPr>
            <p:spPr>
              <a:xfrm>
                <a:off x="2485980" y="3872484"/>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3" name="Can 112"/>
              <p:cNvSpPr/>
              <p:nvPr/>
            </p:nvSpPr>
            <p:spPr>
              <a:xfrm>
                <a:off x="1475000" y="3872484"/>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4" name="Can 113"/>
              <p:cNvSpPr/>
              <p:nvPr/>
            </p:nvSpPr>
            <p:spPr>
              <a:xfrm>
                <a:off x="3496960" y="5129176"/>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5" name="Can 114"/>
              <p:cNvSpPr/>
              <p:nvPr/>
            </p:nvSpPr>
            <p:spPr>
              <a:xfrm>
                <a:off x="2485980" y="5134637"/>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6" name="Can 115"/>
              <p:cNvSpPr/>
              <p:nvPr/>
            </p:nvSpPr>
            <p:spPr>
              <a:xfrm>
                <a:off x="1475000" y="5134637"/>
                <a:ext cx="352846" cy="289117"/>
              </a:xfrm>
              <a:prstGeom prst="can">
                <a:avLst/>
              </a:prstGeom>
              <a:ln>
                <a:solidFill>
                  <a:schemeClr val="tx1">
                    <a:lumMod val="85000"/>
                    <a:lumOff val="1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106" name="TextBox 105"/>
            <p:cNvSpPr txBox="1"/>
            <p:nvPr/>
          </p:nvSpPr>
          <p:spPr>
            <a:xfrm>
              <a:off x="726390" y="5512713"/>
              <a:ext cx="3425424" cy="430887"/>
            </a:xfrm>
            <a:prstGeom prst="rect">
              <a:avLst/>
            </a:prstGeom>
            <a:noFill/>
          </p:spPr>
          <p:txBody>
            <a:bodyPr wrap="none" rtlCol="0">
              <a:spAutoFit/>
            </a:bodyPr>
            <a:lstStyle/>
            <a:p>
              <a:r>
                <a:rPr lang="en-US" sz="2200" dirty="0" smtClean="0">
                  <a:solidFill>
                    <a:schemeClr val="tx1">
                      <a:lumMod val="65000"/>
                      <a:lumOff val="35000"/>
                    </a:schemeClr>
                  </a:solidFill>
                  <a:latin typeface="Corbel"/>
                  <a:cs typeface="Corbel"/>
                </a:rPr>
                <a:t>Storage System (e.g. HDFS)</a:t>
              </a:r>
              <a:endParaRPr lang="en-US" sz="2200" dirty="0">
                <a:solidFill>
                  <a:schemeClr val="tx1">
                    <a:lumMod val="65000"/>
                    <a:lumOff val="35000"/>
                  </a:schemeClr>
                </a:solidFill>
                <a:latin typeface="Corbel"/>
                <a:cs typeface="Corbel"/>
              </a:endParaRPr>
            </a:p>
          </p:txBody>
        </p:sp>
      </p:grpSp>
      <p:sp>
        <p:nvSpPr>
          <p:cNvPr id="31" name="Rounded Rectangle 30"/>
          <p:cNvSpPr/>
          <p:nvPr/>
        </p:nvSpPr>
        <p:spPr>
          <a:xfrm>
            <a:off x="6232192" y="3310382"/>
            <a:ext cx="876300" cy="270580"/>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1</a:t>
            </a:r>
          </a:p>
        </p:txBody>
      </p:sp>
      <p:sp>
        <p:nvSpPr>
          <p:cNvPr id="33" name="Rounded Rectangle 32"/>
          <p:cNvSpPr/>
          <p:nvPr/>
        </p:nvSpPr>
        <p:spPr>
          <a:xfrm>
            <a:off x="7242765" y="2051825"/>
            <a:ext cx="876300" cy="270580"/>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1</a:t>
            </a:r>
          </a:p>
        </p:txBody>
      </p:sp>
      <p:sp>
        <p:nvSpPr>
          <p:cNvPr id="34" name="Rounded Rectangle 33"/>
          <p:cNvSpPr/>
          <p:nvPr/>
        </p:nvSpPr>
        <p:spPr>
          <a:xfrm>
            <a:off x="5220955" y="2039125"/>
            <a:ext cx="876300" cy="270580"/>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3</a:t>
            </a:r>
          </a:p>
        </p:txBody>
      </p:sp>
      <p:sp>
        <p:nvSpPr>
          <p:cNvPr id="37" name="Rounded Rectangle 36"/>
          <p:cNvSpPr/>
          <p:nvPr/>
        </p:nvSpPr>
        <p:spPr>
          <a:xfrm>
            <a:off x="6232192" y="4555578"/>
            <a:ext cx="876300" cy="270580"/>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3</a:t>
            </a:r>
          </a:p>
        </p:txBody>
      </p:sp>
      <p:sp>
        <p:nvSpPr>
          <p:cNvPr id="40" name="Rounded Rectangle 39"/>
          <p:cNvSpPr/>
          <p:nvPr/>
        </p:nvSpPr>
        <p:spPr>
          <a:xfrm>
            <a:off x="7242765" y="4546053"/>
            <a:ext cx="876300" cy="27058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2</a:t>
            </a:r>
          </a:p>
        </p:txBody>
      </p:sp>
      <p:sp>
        <p:nvSpPr>
          <p:cNvPr id="41" name="Rounded Rectangle 40"/>
          <p:cNvSpPr/>
          <p:nvPr/>
        </p:nvSpPr>
        <p:spPr>
          <a:xfrm>
            <a:off x="5220955" y="4555578"/>
            <a:ext cx="876300" cy="27058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2</a:t>
            </a:r>
          </a:p>
        </p:txBody>
      </p:sp>
      <p:sp>
        <p:nvSpPr>
          <p:cNvPr id="44" name="Rounded Rectangle 43"/>
          <p:cNvSpPr/>
          <p:nvPr/>
        </p:nvSpPr>
        <p:spPr>
          <a:xfrm>
            <a:off x="5220955" y="3310382"/>
            <a:ext cx="876300" cy="27058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2</a:t>
            </a:r>
          </a:p>
        </p:txBody>
      </p:sp>
      <p:sp>
        <p:nvSpPr>
          <p:cNvPr id="45" name="Rounded Rectangle 44"/>
          <p:cNvSpPr/>
          <p:nvPr/>
        </p:nvSpPr>
        <p:spPr>
          <a:xfrm>
            <a:off x="6233780" y="4848309"/>
            <a:ext cx="876300" cy="270580"/>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1</a:t>
            </a:r>
          </a:p>
        </p:txBody>
      </p:sp>
      <p:sp>
        <p:nvSpPr>
          <p:cNvPr id="46" name="Rounded Rectangle 45"/>
          <p:cNvSpPr/>
          <p:nvPr/>
        </p:nvSpPr>
        <p:spPr>
          <a:xfrm>
            <a:off x="7244353" y="3308795"/>
            <a:ext cx="876300" cy="270580"/>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3</a:t>
            </a:r>
          </a:p>
        </p:txBody>
      </p:sp>
      <p:sp>
        <p:nvSpPr>
          <p:cNvPr id="47" name="Rounded Rectangle 46"/>
          <p:cNvSpPr/>
          <p:nvPr/>
        </p:nvSpPr>
        <p:spPr>
          <a:xfrm>
            <a:off x="6233780" y="2050238"/>
            <a:ext cx="876300" cy="27058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2</a:t>
            </a:r>
          </a:p>
        </p:txBody>
      </p:sp>
      <p:sp>
        <p:nvSpPr>
          <p:cNvPr id="48" name="Rounded Rectangle 47"/>
          <p:cNvSpPr/>
          <p:nvPr/>
        </p:nvSpPr>
        <p:spPr>
          <a:xfrm>
            <a:off x="6233780" y="2047063"/>
            <a:ext cx="876300" cy="270580"/>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3</a:t>
            </a:r>
          </a:p>
        </p:txBody>
      </p:sp>
      <p:sp>
        <p:nvSpPr>
          <p:cNvPr id="49" name="Rounded Rectangle 48"/>
          <p:cNvSpPr/>
          <p:nvPr/>
        </p:nvSpPr>
        <p:spPr>
          <a:xfrm>
            <a:off x="7244353" y="3304032"/>
            <a:ext cx="876300" cy="270580"/>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1</a:t>
            </a:r>
          </a:p>
        </p:txBody>
      </p:sp>
      <p:sp>
        <p:nvSpPr>
          <p:cNvPr id="30" name="Rounded Rectangle 29"/>
          <p:cNvSpPr/>
          <p:nvPr/>
        </p:nvSpPr>
        <p:spPr>
          <a:xfrm>
            <a:off x="5220955" y="2336618"/>
            <a:ext cx="876300" cy="270580"/>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1</a:t>
            </a:r>
          </a:p>
        </p:txBody>
      </p:sp>
      <p:sp>
        <p:nvSpPr>
          <p:cNvPr id="42" name="Rounded Rectangle 41"/>
          <p:cNvSpPr/>
          <p:nvPr/>
        </p:nvSpPr>
        <p:spPr>
          <a:xfrm>
            <a:off x="7255465" y="2339793"/>
            <a:ext cx="876300" cy="27058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2</a:t>
            </a:r>
          </a:p>
        </p:txBody>
      </p:sp>
      <p:sp>
        <p:nvSpPr>
          <p:cNvPr id="43" name="Rounded Rectangle 42"/>
          <p:cNvSpPr/>
          <p:nvPr/>
        </p:nvSpPr>
        <p:spPr>
          <a:xfrm>
            <a:off x="6232192" y="2339793"/>
            <a:ext cx="876300" cy="27058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2</a:t>
            </a:r>
          </a:p>
        </p:txBody>
      </p:sp>
      <p:sp>
        <p:nvSpPr>
          <p:cNvPr id="32" name="Rounded Rectangle 31"/>
          <p:cNvSpPr/>
          <p:nvPr/>
        </p:nvSpPr>
        <p:spPr>
          <a:xfrm>
            <a:off x="5220955" y="4840371"/>
            <a:ext cx="876300" cy="270580"/>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1</a:t>
            </a:r>
          </a:p>
        </p:txBody>
      </p:sp>
      <p:sp>
        <p:nvSpPr>
          <p:cNvPr id="35" name="Rounded Rectangle 34"/>
          <p:cNvSpPr/>
          <p:nvPr/>
        </p:nvSpPr>
        <p:spPr>
          <a:xfrm>
            <a:off x="5220955" y="3598350"/>
            <a:ext cx="876300" cy="270580"/>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3</a:t>
            </a:r>
          </a:p>
        </p:txBody>
      </p:sp>
      <p:sp>
        <p:nvSpPr>
          <p:cNvPr id="36" name="Rounded Rectangle 35"/>
          <p:cNvSpPr/>
          <p:nvPr/>
        </p:nvSpPr>
        <p:spPr>
          <a:xfrm>
            <a:off x="6232192" y="3598350"/>
            <a:ext cx="876300" cy="270580"/>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3</a:t>
            </a:r>
          </a:p>
        </p:txBody>
      </p:sp>
      <p:sp>
        <p:nvSpPr>
          <p:cNvPr id="38" name="Rounded Rectangle 37"/>
          <p:cNvSpPr/>
          <p:nvPr/>
        </p:nvSpPr>
        <p:spPr>
          <a:xfrm>
            <a:off x="7242765" y="4840371"/>
            <a:ext cx="876300" cy="270580"/>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3</a:t>
            </a:r>
          </a:p>
        </p:txBody>
      </p:sp>
      <p:sp>
        <p:nvSpPr>
          <p:cNvPr id="39" name="Rounded Rectangle 38"/>
          <p:cNvSpPr/>
          <p:nvPr/>
        </p:nvSpPr>
        <p:spPr>
          <a:xfrm>
            <a:off x="7242765" y="3598350"/>
            <a:ext cx="876300" cy="27058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2</a:t>
            </a:r>
          </a:p>
        </p:txBody>
      </p:sp>
      <p:sp>
        <p:nvSpPr>
          <p:cNvPr id="50" name="Rounded Rectangle 49"/>
          <p:cNvSpPr/>
          <p:nvPr/>
        </p:nvSpPr>
        <p:spPr>
          <a:xfrm>
            <a:off x="6224255" y="4849896"/>
            <a:ext cx="876300" cy="27058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700" dirty="0" err="1" smtClean="0"/>
              <a:t>Fw</a:t>
            </a:r>
            <a:r>
              <a:rPr lang="en-US" sz="1700" dirty="0" smtClean="0"/>
              <a:t>. </a:t>
            </a:r>
            <a:r>
              <a:rPr lang="en-US" sz="1700" dirty="0"/>
              <a:t>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091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nodeType="clickEffect">
                                  <p:stCondLst>
                                    <p:cond delay="0"/>
                                  </p:stCondLst>
                                  <p:childTnLst>
                                    <p:animMotion origin="layout" path="M 0.0 0.0 L 0.0 -0.07213" pathEditMode="relative" ptsTypes="">
                                      <p:cBhvr>
                                        <p:cTn id="12" dur="250" accel="50000" decel="50000" autoRev="1" fill="hold">
                                          <p:stCondLst>
                                            <p:cond delay="0"/>
                                          </p:stCondLst>
                                        </p:cTn>
                                        <p:tgtEl>
                                          <p:spTgt spid="46"/>
                                        </p:tgtEl>
                                        <p:attrNameLst>
                                          <p:attrName>ppt_x</p:attrName>
                                          <p:attrName>ppt_y</p:attrName>
                                        </p:attrNameLst>
                                      </p:cBhvr>
                                    </p:animMotion>
                                    <p:animRot by="1500000">
                                      <p:cBhvr>
                                        <p:cTn id="13" dur="125" fill="hold">
                                          <p:stCondLst>
                                            <p:cond delay="0"/>
                                          </p:stCondLst>
                                        </p:cTn>
                                        <p:tgtEl>
                                          <p:spTgt spid="46"/>
                                        </p:tgtEl>
                                        <p:attrNameLst>
                                          <p:attrName>r</p:attrName>
                                        </p:attrNameLst>
                                      </p:cBhvr>
                                    </p:animRot>
                                    <p:animRot by="-1500000">
                                      <p:cBhvr>
                                        <p:cTn id="14" dur="125" fill="hold">
                                          <p:stCondLst>
                                            <p:cond delay="125"/>
                                          </p:stCondLst>
                                        </p:cTn>
                                        <p:tgtEl>
                                          <p:spTgt spid="46"/>
                                        </p:tgtEl>
                                        <p:attrNameLst>
                                          <p:attrName>r</p:attrName>
                                        </p:attrNameLst>
                                      </p:cBhvr>
                                    </p:animRot>
                                    <p:animRot by="-1500000">
                                      <p:cBhvr>
                                        <p:cTn id="15" dur="125" fill="hold">
                                          <p:stCondLst>
                                            <p:cond delay="250"/>
                                          </p:stCondLst>
                                        </p:cTn>
                                        <p:tgtEl>
                                          <p:spTgt spid="46"/>
                                        </p:tgtEl>
                                        <p:attrNameLst>
                                          <p:attrName>r</p:attrName>
                                        </p:attrNameLst>
                                      </p:cBhvr>
                                    </p:animRot>
                                    <p:animRot by="1500000">
                                      <p:cBhvr>
                                        <p:cTn id="16" dur="125" fill="hold">
                                          <p:stCondLst>
                                            <p:cond delay="375"/>
                                          </p:stCondLst>
                                        </p:cTn>
                                        <p:tgtEl>
                                          <p:spTgt spid="46"/>
                                        </p:tgtEl>
                                        <p:attrNameLst>
                                          <p:attrName>r</p:attrName>
                                        </p:attrNameLst>
                                      </p:cBhvr>
                                    </p:animRot>
                                  </p:childTnLst>
                                </p:cTn>
                              </p:par>
                            </p:childTnLst>
                          </p:cTn>
                        </p:par>
                        <p:par>
                          <p:cTn id="17" fill="hold">
                            <p:stCondLst>
                              <p:cond delay="500"/>
                            </p:stCondLst>
                            <p:childTnLst>
                              <p:par>
                                <p:cTn id="18" presetID="52" presetClass="exit" presetSubtype="0" fill="hold" nodeType="afterEffect">
                                  <p:stCondLst>
                                    <p:cond delay="0"/>
                                  </p:stCondLst>
                                  <p:childTnLst>
                                    <p:animScale>
                                      <p:cBhvr>
                                        <p:cTn id="19" dur="1000" accel="50000">
                                          <p:stCondLst>
                                            <p:cond delay="0"/>
                                          </p:stCondLst>
                                        </p:cTn>
                                        <p:tgtEl>
                                          <p:spTgt spid="4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0" dur="1000" accel="50000">
                                          <p:stCondLst>
                                            <p:cond delay="0"/>
                                          </p:stCondLst>
                                        </p:cTn>
                                        <p:tgtEl>
                                          <p:spTgt spid="46"/>
                                        </p:tgtEl>
                                        <p:attrNameLst>
                                          <p:attrName>ppt_x</p:attrName>
                                          <p:attrName>ppt_y</p:attrName>
                                        </p:attrNameLst>
                                      </p:cBhvr>
                                    </p:animMotion>
                                    <p:animEffect transition="out" filter="fade">
                                      <p:cBhvr>
                                        <p:cTn id="21" dur="1000"/>
                                        <p:tgtEl>
                                          <p:spTgt spid="46"/>
                                        </p:tgtEl>
                                      </p:cBhvr>
                                    </p:animEffect>
                                    <p:set>
                                      <p:cBhvr>
                                        <p:cTn id="22" dur="1" fill="hold">
                                          <p:stCondLst>
                                            <p:cond delay="999"/>
                                          </p:stCondLst>
                                        </p:cTn>
                                        <p:tgtEl>
                                          <p:spTgt spid="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anim calcmode="lin" valueType="num">
                                      <p:cBhvr>
                                        <p:cTn id="28" dur="500" fill="hold"/>
                                        <p:tgtEl>
                                          <p:spTgt spid="49"/>
                                        </p:tgtEl>
                                        <p:attrNameLst>
                                          <p:attrName>ppt_x</p:attrName>
                                        </p:attrNameLst>
                                      </p:cBhvr>
                                      <p:tavLst>
                                        <p:tav tm="0">
                                          <p:val>
                                            <p:strVal val="#ppt_x"/>
                                          </p:val>
                                        </p:tav>
                                        <p:tav tm="100000">
                                          <p:val>
                                            <p:strVal val="#ppt_x"/>
                                          </p:val>
                                        </p:tav>
                                      </p:tavLst>
                                    </p:anim>
                                    <p:anim calcmode="lin" valueType="num">
                                      <p:cBhvr>
                                        <p:cTn id="29"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2" presetClass="exit" presetSubtype="0" fill="hold" nodeType="clickEffect">
                                  <p:stCondLst>
                                    <p:cond delay="0"/>
                                  </p:stCondLst>
                                  <p:childTnLst>
                                    <p:animScale>
                                      <p:cBhvr>
                                        <p:cTn id="33" dur="1000" accel="50000">
                                          <p:stCondLst>
                                            <p:cond delay="0"/>
                                          </p:stCondLst>
                                        </p:cTn>
                                        <p:tgtEl>
                                          <p:spTgt spid="4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47"/>
                                        </p:tgtEl>
                                        <p:attrNameLst>
                                          <p:attrName>ppt_x</p:attrName>
                                          <p:attrName>ppt_y</p:attrName>
                                        </p:attrNameLst>
                                      </p:cBhvr>
                                    </p:animMotion>
                                    <p:animEffect transition="out" filter="fade">
                                      <p:cBhvr>
                                        <p:cTn id="35" dur="1000"/>
                                        <p:tgtEl>
                                          <p:spTgt spid="47"/>
                                        </p:tgtEl>
                                      </p:cBhvr>
                                    </p:animEffect>
                                    <p:set>
                                      <p:cBhvr>
                                        <p:cTn id="36" dur="1" fill="hold">
                                          <p:stCondLst>
                                            <p:cond delay="999"/>
                                          </p:stCondLst>
                                        </p:cTn>
                                        <p:tgtEl>
                                          <p:spTgt spid="4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anim calcmode="lin" valueType="num">
                                      <p:cBhvr>
                                        <p:cTn id="42" dur="500" fill="hold"/>
                                        <p:tgtEl>
                                          <p:spTgt spid="48"/>
                                        </p:tgtEl>
                                        <p:attrNameLst>
                                          <p:attrName>ppt_x</p:attrName>
                                        </p:attrNameLst>
                                      </p:cBhvr>
                                      <p:tavLst>
                                        <p:tav tm="0">
                                          <p:val>
                                            <p:strVal val="#ppt_x"/>
                                          </p:val>
                                        </p:tav>
                                        <p:tav tm="100000">
                                          <p:val>
                                            <p:strVal val="#ppt_x"/>
                                          </p:val>
                                        </p:tav>
                                      </p:tavLst>
                                    </p:anim>
                                    <p:anim calcmode="lin" valueType="num">
                                      <p:cBhvr>
                                        <p:cTn id="4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229600" cy="1143000"/>
          </a:xfrm>
        </p:spPr>
        <p:txBody>
          <a:bodyPr/>
          <a:lstStyle/>
          <a:p>
            <a:r>
              <a:rPr lang="en-US" sz="4500" dirty="0" smtClean="0">
                <a:ea typeface="ＭＳ Ｐゴシック" charset="-128"/>
                <a:cs typeface="ＭＳ Ｐゴシック" charset="-128"/>
              </a:rPr>
              <a:t>Element 2</a:t>
            </a:r>
            <a:r>
              <a:rPr lang="en-US" sz="4500" dirty="0">
                <a:ea typeface="ＭＳ Ｐゴシック" charset="-128"/>
                <a:cs typeface="ＭＳ Ｐゴシック" charset="-128"/>
              </a:rPr>
              <a:t>:</a:t>
            </a:r>
            <a:r>
              <a:rPr lang="en-US" sz="4500" dirty="0" smtClean="0">
                <a:ea typeface="ＭＳ Ｐゴシック" charset="-128"/>
                <a:cs typeface="ＭＳ Ｐゴシック" charset="-128"/>
              </a:rPr>
              <a:t> Resource Offers</a:t>
            </a:r>
            <a:endParaRPr lang="en-US" sz="4500" dirty="0">
              <a:ea typeface="ＭＳ Ｐゴシック" charset="-128"/>
              <a:cs typeface="ＭＳ Ｐゴシック" charset="-128"/>
            </a:endParaRPr>
          </a:p>
        </p:txBody>
      </p:sp>
      <p:sp>
        <p:nvSpPr>
          <p:cNvPr id="19459" name="Content Placeholder 2"/>
          <p:cNvSpPr>
            <a:spLocks noGrp="1"/>
          </p:cNvSpPr>
          <p:nvPr>
            <p:ph idx="1"/>
          </p:nvPr>
        </p:nvSpPr>
        <p:spPr>
          <a:xfrm>
            <a:off x="457200" y="1417638"/>
            <a:ext cx="8458200" cy="4449762"/>
          </a:xfrm>
        </p:spPr>
        <p:txBody>
          <a:bodyPr/>
          <a:lstStyle/>
          <a:p>
            <a:pPr marL="0" indent="0"/>
            <a:r>
              <a:rPr lang="en-US" dirty="0" smtClean="0">
                <a:ea typeface="ＭＳ Ｐゴシック" charset="-128"/>
                <a:cs typeface="ＭＳ Ｐゴシック" charset="-128"/>
              </a:rPr>
              <a:t>Option: Global scheduler</a:t>
            </a:r>
          </a:p>
          <a:p>
            <a:pPr lvl="1"/>
            <a:r>
              <a:rPr lang="en-US" dirty="0" smtClean="0"/>
              <a:t>Frameworks express </a:t>
            </a:r>
            <a:r>
              <a:rPr lang="en-US" dirty="0"/>
              <a:t>needs in a</a:t>
            </a:r>
            <a:r>
              <a:rPr lang="en-US" dirty="0" smtClean="0"/>
              <a:t> specification language, global scheduler matches them to resources</a:t>
            </a:r>
            <a:endParaRPr lang="en-US" sz="1200" dirty="0" smtClean="0">
              <a:solidFill>
                <a:srgbClr val="000000"/>
              </a:solidFill>
            </a:endParaRPr>
          </a:p>
          <a:p>
            <a:pPr marL="274320" lvl="2" indent="0">
              <a:spcBef>
                <a:spcPts val="600"/>
              </a:spcBef>
              <a:buNone/>
            </a:pPr>
            <a:r>
              <a:rPr lang="en-US" sz="2700" dirty="0">
                <a:solidFill>
                  <a:srgbClr val="008040"/>
                </a:solidFill>
              </a:rPr>
              <a:t>+ Can make optimal decisions</a:t>
            </a:r>
          </a:p>
          <a:p>
            <a:pPr marL="274320" indent="0">
              <a:spcBef>
                <a:spcPts val="600"/>
              </a:spcBef>
            </a:pPr>
            <a:r>
              <a:rPr lang="en-US" sz="2700" dirty="0" smtClean="0">
                <a:solidFill>
                  <a:schemeClr val="accent2">
                    <a:lumMod val="75000"/>
                  </a:schemeClr>
                </a:solidFill>
              </a:rPr>
              <a:t>– Complex: language must support all framework needs</a:t>
            </a:r>
          </a:p>
          <a:p>
            <a:pPr marL="274320" lvl="2" indent="0">
              <a:spcBef>
                <a:spcPts val="600"/>
              </a:spcBef>
              <a:buNone/>
            </a:pPr>
            <a:r>
              <a:rPr lang="en-US" sz="2700" dirty="0">
                <a:solidFill>
                  <a:schemeClr val="accent2">
                    <a:lumMod val="75000"/>
                  </a:schemeClr>
                </a:solidFill>
              </a:rPr>
              <a:t>– Difficult to scale and to make robust</a:t>
            </a:r>
          </a:p>
          <a:p>
            <a:pPr marL="274320" lvl="2" indent="0">
              <a:spcBef>
                <a:spcPts val="600"/>
              </a:spcBef>
              <a:buNone/>
            </a:pPr>
            <a:r>
              <a:rPr lang="en-US" sz="2700" dirty="0" smtClean="0">
                <a:solidFill>
                  <a:schemeClr val="accent2">
                    <a:lumMod val="75000"/>
                  </a:schemeClr>
                </a:solidFill>
              </a:rPr>
              <a:t>– </a:t>
            </a:r>
            <a:r>
              <a:rPr lang="en-US" sz="2700" dirty="0">
                <a:solidFill>
                  <a:schemeClr val="accent2">
                    <a:lumMod val="75000"/>
                  </a:schemeClr>
                </a:solidFill>
              </a:rPr>
              <a:t>Future frameworks may have unanticipated </a:t>
            </a:r>
            <a:r>
              <a:rPr lang="en-US" sz="2700" dirty="0" smtClean="0">
                <a:solidFill>
                  <a:schemeClr val="accent2">
                    <a:lumMod val="75000"/>
                  </a:schemeClr>
                </a:solidFill>
              </a:rPr>
              <a:t>needs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4065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t="17006"/>
          <a:stretch/>
        </p:blipFill>
        <p:spPr>
          <a:xfrm>
            <a:off x="741320" y="3886200"/>
            <a:ext cx="7439690" cy="2891468"/>
          </a:xfrm>
          <a:prstGeom prst="rect">
            <a:avLst/>
          </a:prstGeom>
        </p:spPr>
      </p:pic>
      <p:sp>
        <p:nvSpPr>
          <p:cNvPr id="24578" name="Title 1"/>
          <p:cNvSpPr>
            <a:spLocks noGrp="1"/>
          </p:cNvSpPr>
          <p:nvPr>
            <p:ph type="title"/>
          </p:nvPr>
        </p:nvSpPr>
        <p:spPr>
          <a:xfrm>
            <a:off x="457200" y="228600"/>
            <a:ext cx="8229600" cy="1143000"/>
          </a:xfrm>
        </p:spPr>
        <p:txBody>
          <a:bodyPr/>
          <a:lstStyle/>
          <a:p>
            <a:r>
              <a:rPr lang="en-US" sz="4500" dirty="0" smtClean="0">
                <a:ea typeface="ＭＳ Ｐゴシック" charset="-128"/>
                <a:cs typeface="ＭＳ Ｐゴシック" charset="-128"/>
              </a:rPr>
              <a:t>Element 2</a:t>
            </a:r>
            <a:r>
              <a:rPr lang="en-US" sz="4500" dirty="0">
                <a:ea typeface="ＭＳ Ｐゴシック" charset="-128"/>
                <a:cs typeface="ＭＳ Ｐゴシック" charset="-128"/>
              </a:rPr>
              <a:t>:</a:t>
            </a:r>
            <a:r>
              <a:rPr lang="en-US" sz="4500" dirty="0" smtClean="0">
                <a:ea typeface="ＭＳ Ｐゴシック" charset="-128"/>
                <a:cs typeface="ＭＳ Ｐゴシック" charset="-128"/>
              </a:rPr>
              <a:t> Resource Offers</a:t>
            </a:r>
            <a:endParaRPr lang="en-US" sz="4500" dirty="0">
              <a:ea typeface="ＭＳ Ｐゴシック" charset="-128"/>
              <a:cs typeface="ＭＳ Ｐゴシック" charset="-128"/>
            </a:endParaRPr>
          </a:p>
        </p:txBody>
      </p:sp>
      <p:sp>
        <p:nvSpPr>
          <p:cNvPr id="19459" name="Content Placeholder 2"/>
          <p:cNvSpPr>
            <a:spLocks noGrp="1"/>
          </p:cNvSpPr>
          <p:nvPr>
            <p:ph idx="1"/>
          </p:nvPr>
        </p:nvSpPr>
        <p:spPr>
          <a:xfrm>
            <a:off x="457200" y="1417638"/>
            <a:ext cx="8455891" cy="4678362"/>
          </a:xfrm>
        </p:spPr>
        <p:txBody>
          <a:bodyPr/>
          <a:lstStyle/>
          <a:p>
            <a:pPr marL="0" indent="0"/>
            <a:r>
              <a:rPr lang="en-US" dirty="0" err="1" smtClean="0">
                <a:ea typeface="ＭＳ Ｐゴシック" charset="-128"/>
                <a:cs typeface="ＭＳ Ｐゴシック" charset="-128"/>
              </a:rPr>
              <a:t>Mesos</a:t>
            </a:r>
            <a:r>
              <a:rPr lang="en-US" dirty="0" smtClean="0">
                <a:ea typeface="ＭＳ Ｐゴシック" charset="-128"/>
                <a:cs typeface="ＭＳ Ｐゴシック" charset="-128"/>
              </a:rPr>
              <a:t>: Resource offers</a:t>
            </a:r>
          </a:p>
          <a:p>
            <a:pPr lvl="1"/>
            <a:r>
              <a:rPr lang="en-US" dirty="0" smtClean="0"/>
              <a:t>Offer available resources to frameworks, let them pick which resources to use and which tasks to launch</a:t>
            </a:r>
            <a:r>
              <a:rPr lang="en-US" sz="1000" dirty="0" smtClean="0"/>
              <a:t/>
            </a:r>
            <a:br>
              <a:rPr lang="en-US" sz="1000" dirty="0" smtClean="0"/>
            </a:br>
            <a:endParaRPr lang="en-US" sz="1000" b="1" dirty="0" smtClean="0"/>
          </a:p>
          <a:p>
            <a:pPr lvl="1">
              <a:buFont typeface="Lucida Grande" charset="0"/>
              <a:buChar char="+"/>
            </a:pPr>
            <a:r>
              <a:rPr lang="en-US" sz="2500" dirty="0" smtClean="0">
                <a:solidFill>
                  <a:srgbClr val="008040"/>
                </a:solidFill>
                <a:ea typeface="ＭＳ Ｐゴシック" charset="-128"/>
              </a:rPr>
              <a:t> </a:t>
            </a:r>
            <a:r>
              <a:rPr lang="en-US" dirty="0" smtClean="0">
                <a:solidFill>
                  <a:srgbClr val="008040"/>
                </a:solidFill>
                <a:ea typeface="ＭＳ Ｐゴシック" charset="-128"/>
              </a:rPr>
              <a:t>Keeps </a:t>
            </a:r>
            <a:r>
              <a:rPr lang="en-US" dirty="0" err="1" smtClean="0">
                <a:solidFill>
                  <a:srgbClr val="008040"/>
                </a:solidFill>
                <a:ea typeface="ＭＳ Ｐゴシック" charset="-128"/>
              </a:rPr>
              <a:t>Mesos</a:t>
            </a:r>
            <a:r>
              <a:rPr lang="en-US" dirty="0" smtClean="0">
                <a:solidFill>
                  <a:srgbClr val="008040"/>
                </a:solidFill>
                <a:ea typeface="ＭＳ Ｐゴシック" charset="-128"/>
              </a:rPr>
              <a:t> simple, lets it </a:t>
            </a:r>
            <a:r>
              <a:rPr lang="en-US" dirty="0">
                <a:solidFill>
                  <a:srgbClr val="008040"/>
                </a:solidFill>
                <a:ea typeface="ＭＳ Ｐゴシック" charset="-128"/>
              </a:rPr>
              <a:t>support future </a:t>
            </a:r>
            <a:r>
              <a:rPr lang="en-US" dirty="0" smtClean="0">
                <a:solidFill>
                  <a:srgbClr val="008040"/>
                </a:solidFill>
                <a:ea typeface="ＭＳ Ｐゴシック" charset="-128"/>
              </a:rPr>
              <a:t>frameworks</a:t>
            </a:r>
          </a:p>
          <a:p>
            <a:pPr lvl="1">
              <a:buFont typeface="Lucida Grande"/>
              <a:buChar char="-"/>
            </a:pPr>
            <a:r>
              <a:rPr lang="en-US" dirty="0" smtClean="0">
                <a:solidFill>
                  <a:srgbClr val="953735"/>
                </a:solidFill>
                <a:ea typeface="ＭＳ Ｐゴシック" charset="-128"/>
              </a:rPr>
              <a:t> Decentralized decisions might not be optimal</a:t>
            </a:r>
          </a:p>
          <a:p>
            <a:pPr lvl="2">
              <a:buNone/>
            </a:pPr>
            <a:endParaRPr lang="en-US" dirty="0" smtClean="0">
              <a:solidFill>
                <a:srgbClr val="006633"/>
              </a:solidFill>
              <a:ea typeface="ＭＳ Ｐゴシック"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312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Mesos</a:t>
            </a:r>
            <a:r>
              <a:rPr lang="en-US" dirty="0" smtClean="0"/>
              <a:t> Architecture</a:t>
            </a:r>
            <a:endParaRPr lang="en-US" dirty="0"/>
          </a:p>
        </p:txBody>
      </p:sp>
      <p:sp>
        <p:nvSpPr>
          <p:cNvPr id="3" name="Rectangle 2"/>
          <p:cNvSpPr/>
          <p:nvPr/>
        </p:nvSpPr>
        <p:spPr>
          <a:xfrm>
            <a:off x="998693" y="1371600"/>
            <a:ext cx="1600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MPI job</a:t>
            </a:r>
            <a:endParaRPr lang="en-US" sz="2000" dirty="0"/>
          </a:p>
        </p:txBody>
      </p:sp>
      <p:sp>
        <p:nvSpPr>
          <p:cNvPr id="4" name="Rectangle 3"/>
          <p:cNvSpPr/>
          <p:nvPr/>
        </p:nvSpPr>
        <p:spPr>
          <a:xfrm>
            <a:off x="998693" y="2016104"/>
            <a:ext cx="1600200" cy="64513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MPI scheduler</a:t>
            </a:r>
            <a:endParaRPr lang="en-US" sz="2000" dirty="0"/>
          </a:p>
        </p:txBody>
      </p:sp>
      <p:sp>
        <p:nvSpPr>
          <p:cNvPr id="5" name="Rectangle 4"/>
          <p:cNvSpPr/>
          <p:nvPr/>
        </p:nvSpPr>
        <p:spPr>
          <a:xfrm>
            <a:off x="3437093" y="1371600"/>
            <a:ext cx="1600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err="1" smtClean="0"/>
              <a:t>Hadoop</a:t>
            </a:r>
            <a:r>
              <a:rPr lang="en-US" sz="2000" dirty="0" smtClean="0"/>
              <a:t> </a:t>
            </a:r>
            <a:r>
              <a:rPr lang="en-US" sz="2000" dirty="0"/>
              <a:t>j</a:t>
            </a:r>
            <a:r>
              <a:rPr lang="en-US" sz="2000" dirty="0" smtClean="0"/>
              <a:t>ob</a:t>
            </a:r>
            <a:endParaRPr lang="en-US" sz="2000" dirty="0"/>
          </a:p>
        </p:txBody>
      </p:sp>
      <p:sp>
        <p:nvSpPr>
          <p:cNvPr id="6" name="Rectangle 5"/>
          <p:cNvSpPr/>
          <p:nvPr/>
        </p:nvSpPr>
        <p:spPr>
          <a:xfrm>
            <a:off x="3437093" y="2016104"/>
            <a:ext cx="1600200" cy="64513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err="1" smtClean="0"/>
              <a:t>Hadoop</a:t>
            </a:r>
            <a:r>
              <a:rPr lang="en-US" sz="2000" dirty="0" smtClean="0"/>
              <a:t> scheduler</a:t>
            </a:r>
            <a:endParaRPr lang="en-US" sz="2000" dirty="0"/>
          </a:p>
        </p:txBody>
      </p:sp>
      <p:sp>
        <p:nvSpPr>
          <p:cNvPr id="7" name="Rectangle 6"/>
          <p:cNvSpPr/>
          <p:nvPr/>
        </p:nvSpPr>
        <p:spPr>
          <a:xfrm>
            <a:off x="1874993" y="3270208"/>
            <a:ext cx="2286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Rectangle 8"/>
          <p:cNvSpPr/>
          <p:nvPr/>
        </p:nvSpPr>
        <p:spPr>
          <a:xfrm>
            <a:off x="2951150" y="3346408"/>
            <a:ext cx="1143000" cy="609600"/>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Allocation module</a:t>
            </a:r>
            <a:endParaRPr lang="en-US" dirty="0"/>
          </a:p>
        </p:txBody>
      </p:sp>
      <p:sp>
        <p:nvSpPr>
          <p:cNvPr id="10" name="TextBox 9"/>
          <p:cNvSpPr txBox="1"/>
          <p:nvPr/>
        </p:nvSpPr>
        <p:spPr>
          <a:xfrm>
            <a:off x="1859028" y="3346408"/>
            <a:ext cx="1134907" cy="609600"/>
          </a:xfrm>
          <a:prstGeom prst="rect">
            <a:avLst/>
          </a:prstGeom>
          <a:noFill/>
        </p:spPr>
        <p:txBody>
          <a:bodyPr wrap="none" rtlCol="0" anchor="ctr">
            <a:noAutofit/>
          </a:bodyPr>
          <a:lstStyle/>
          <a:p>
            <a:pPr algn="ctr"/>
            <a:r>
              <a:rPr lang="en-US" sz="2000" dirty="0" err="1" smtClean="0">
                <a:solidFill>
                  <a:srgbClr val="000000"/>
                </a:solidFill>
                <a:latin typeface="Corbel"/>
                <a:cs typeface="Corbel"/>
              </a:rPr>
              <a:t>Mesos</a:t>
            </a:r>
            <a:endParaRPr lang="en-US" sz="2000" dirty="0" smtClean="0">
              <a:solidFill>
                <a:srgbClr val="000000"/>
              </a:solidFill>
              <a:latin typeface="Corbel"/>
              <a:cs typeface="Corbel"/>
            </a:endParaRPr>
          </a:p>
          <a:p>
            <a:pPr algn="ctr"/>
            <a:r>
              <a:rPr lang="en-US" sz="2000" dirty="0" smtClean="0">
                <a:solidFill>
                  <a:srgbClr val="000000"/>
                </a:solidFill>
                <a:latin typeface="Corbel"/>
                <a:cs typeface="Corbel"/>
              </a:rPr>
              <a:t>master</a:t>
            </a:r>
            <a:endParaRPr lang="en-US" sz="2000" dirty="0">
              <a:solidFill>
                <a:srgbClr val="000000"/>
              </a:solidFill>
              <a:latin typeface="Corbel"/>
              <a:cs typeface="Corbel"/>
            </a:endParaRPr>
          </a:p>
        </p:txBody>
      </p:sp>
      <p:sp>
        <p:nvSpPr>
          <p:cNvPr id="12" name="Rectangle 11"/>
          <p:cNvSpPr/>
          <p:nvPr/>
        </p:nvSpPr>
        <p:spPr>
          <a:xfrm>
            <a:off x="3170393" y="4641204"/>
            <a:ext cx="2163607" cy="16421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err="1" smtClean="0">
                <a:solidFill>
                  <a:srgbClr val="000000"/>
                </a:solidFill>
              </a:rPr>
              <a:t>Mesos</a:t>
            </a:r>
            <a:r>
              <a:rPr lang="en-US" sz="2000" dirty="0" smtClean="0">
                <a:solidFill>
                  <a:srgbClr val="000000"/>
                </a:solidFill>
              </a:rPr>
              <a:t> slave</a:t>
            </a:r>
            <a:endParaRPr lang="en-US" sz="2000" dirty="0">
              <a:solidFill>
                <a:srgbClr val="000000"/>
              </a:solidFill>
            </a:endParaRPr>
          </a:p>
        </p:txBody>
      </p:sp>
      <p:sp>
        <p:nvSpPr>
          <p:cNvPr id="13" name="Rectangle 12"/>
          <p:cNvSpPr/>
          <p:nvPr/>
        </p:nvSpPr>
        <p:spPr>
          <a:xfrm>
            <a:off x="3242183" y="5037719"/>
            <a:ext cx="976726" cy="1143000"/>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t"/>
          <a:lstStyle/>
          <a:p>
            <a:pPr algn="ctr"/>
            <a:r>
              <a:rPr lang="en-US" dirty="0" smtClean="0"/>
              <a:t>MPI executor</a:t>
            </a:r>
            <a:endParaRPr lang="en-US" dirty="0"/>
          </a:p>
        </p:txBody>
      </p:sp>
      <p:sp>
        <p:nvSpPr>
          <p:cNvPr id="15" name="Rectangle 14"/>
          <p:cNvSpPr/>
          <p:nvPr/>
        </p:nvSpPr>
        <p:spPr>
          <a:xfrm>
            <a:off x="4282042" y="5037719"/>
            <a:ext cx="976726" cy="1143000"/>
          </a:xfrm>
          <a:prstGeom prst="rect">
            <a:avLst/>
          </a:prstGeom>
          <a:noFill/>
          <a:ln w="3810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lIns="0" rIns="0" rtlCol="0" anchor="t"/>
          <a:lstStyle/>
          <a:p>
            <a:pPr algn="ctr"/>
            <a:endParaRPr lang="en-US" dirty="0"/>
          </a:p>
        </p:txBody>
      </p:sp>
      <p:sp>
        <p:nvSpPr>
          <p:cNvPr id="16" name="Rectangle 15"/>
          <p:cNvSpPr/>
          <p:nvPr/>
        </p:nvSpPr>
        <p:spPr>
          <a:xfrm>
            <a:off x="701986" y="4642207"/>
            <a:ext cx="2163607" cy="1641097"/>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err="1" smtClean="0">
                <a:solidFill>
                  <a:srgbClr val="000000"/>
                </a:solidFill>
              </a:rPr>
              <a:t>Mesos</a:t>
            </a:r>
            <a:r>
              <a:rPr lang="en-US" sz="2000" dirty="0" smtClean="0">
                <a:solidFill>
                  <a:srgbClr val="000000"/>
                </a:solidFill>
              </a:rPr>
              <a:t> slave</a:t>
            </a:r>
            <a:endParaRPr lang="en-US" sz="2000" dirty="0">
              <a:solidFill>
                <a:srgbClr val="000000"/>
              </a:solidFill>
            </a:endParaRPr>
          </a:p>
        </p:txBody>
      </p:sp>
      <p:sp>
        <p:nvSpPr>
          <p:cNvPr id="17" name="Rectangle 16"/>
          <p:cNvSpPr/>
          <p:nvPr/>
        </p:nvSpPr>
        <p:spPr>
          <a:xfrm>
            <a:off x="773776" y="5038722"/>
            <a:ext cx="976726" cy="1143000"/>
          </a:xfrm>
          <a:prstGeom prst="rect">
            <a:avLst/>
          </a:prstGeom>
          <a:noFill/>
          <a:ln w="3810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lIns="0" rIns="0" rtlCol="0" anchor="t"/>
          <a:lstStyle/>
          <a:p>
            <a:pPr algn="ctr"/>
            <a:endParaRPr lang="en-US" dirty="0"/>
          </a:p>
        </p:txBody>
      </p:sp>
      <p:sp>
        <p:nvSpPr>
          <p:cNvPr id="18" name="Rectangle 17"/>
          <p:cNvSpPr/>
          <p:nvPr/>
        </p:nvSpPr>
        <p:spPr>
          <a:xfrm>
            <a:off x="1813635" y="5038722"/>
            <a:ext cx="976726" cy="1143000"/>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t"/>
          <a:lstStyle/>
          <a:p>
            <a:pPr algn="ctr"/>
            <a:r>
              <a:rPr lang="en-US" dirty="0" smtClean="0"/>
              <a:t>MPI executor</a:t>
            </a:r>
            <a:endParaRPr lang="en-US" dirty="0"/>
          </a:p>
        </p:txBody>
      </p:sp>
      <p:sp>
        <p:nvSpPr>
          <p:cNvPr id="20" name="Rectangle 19"/>
          <p:cNvSpPr/>
          <p:nvPr/>
        </p:nvSpPr>
        <p:spPr>
          <a:xfrm>
            <a:off x="3312468" y="5723519"/>
            <a:ext cx="838200" cy="363621"/>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smtClean="0"/>
              <a:t>task</a:t>
            </a:r>
            <a:endParaRPr lang="en-US" dirty="0"/>
          </a:p>
        </p:txBody>
      </p:sp>
      <p:sp>
        <p:nvSpPr>
          <p:cNvPr id="25" name="Rectangle 24"/>
          <p:cNvSpPr/>
          <p:nvPr/>
        </p:nvSpPr>
        <p:spPr>
          <a:xfrm>
            <a:off x="1884350" y="5723519"/>
            <a:ext cx="838200" cy="363621"/>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smtClean="0"/>
              <a:t>task</a:t>
            </a:r>
            <a:endParaRPr lang="en-US" dirty="0"/>
          </a:p>
        </p:txBody>
      </p:sp>
      <p:cxnSp>
        <p:nvCxnSpPr>
          <p:cNvPr id="27" name="Straight Arrow Connector 26"/>
          <p:cNvCxnSpPr/>
          <p:nvPr/>
        </p:nvCxnSpPr>
        <p:spPr bwMode="auto">
          <a:xfrm>
            <a:off x="1798793" y="2660838"/>
            <a:ext cx="639607" cy="608971"/>
          </a:xfrm>
          <a:prstGeom prst="straightConnector1">
            <a:avLst/>
          </a:prstGeom>
          <a:ln w="1905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bwMode="auto">
          <a:xfrm flipH="1">
            <a:off x="3581400" y="2660838"/>
            <a:ext cx="655793" cy="608971"/>
          </a:xfrm>
          <a:prstGeom prst="straightConnector1">
            <a:avLst/>
          </a:prstGeom>
          <a:ln w="1905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bwMode="auto">
          <a:xfrm flipH="1">
            <a:off x="1783790" y="4031809"/>
            <a:ext cx="670797" cy="609999"/>
          </a:xfrm>
          <a:prstGeom prst="straightConnector1">
            <a:avLst/>
          </a:prstGeom>
          <a:ln w="1905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bwMode="auto">
          <a:xfrm>
            <a:off x="3581400" y="4032837"/>
            <a:ext cx="670797" cy="607968"/>
          </a:xfrm>
          <a:prstGeom prst="straightConnector1">
            <a:avLst/>
          </a:prstGeom>
          <a:ln w="1905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 idx="2"/>
            <a:endCxn id="4" idx="0"/>
          </p:cNvCxnSpPr>
          <p:nvPr/>
        </p:nvCxnSpPr>
        <p:spPr bwMode="auto">
          <a:xfrm>
            <a:off x="1798793" y="1828800"/>
            <a:ext cx="0" cy="187304"/>
          </a:xfrm>
          <a:prstGeom prst="straightConnector1">
            <a:avLst/>
          </a:prstGeom>
          <a:ln w="19050" cap="flat" cmpd="sng" algn="ctr">
            <a:solidFill>
              <a:schemeClr val="tx1"/>
            </a:solidFill>
            <a:prstDash val="solid"/>
            <a:round/>
            <a:headEnd type="triangle" w="lg" len="sm"/>
            <a:tailEnd type="triangle" w="lg" len="sm"/>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5" idx="2"/>
            <a:endCxn id="6" idx="0"/>
          </p:cNvCxnSpPr>
          <p:nvPr/>
        </p:nvCxnSpPr>
        <p:spPr bwMode="auto">
          <a:xfrm>
            <a:off x="4237193" y="1828800"/>
            <a:ext cx="0" cy="187304"/>
          </a:xfrm>
          <a:prstGeom prst="straightConnector1">
            <a:avLst/>
          </a:prstGeom>
          <a:ln w="19050" cap="flat" cmpd="sng" algn="ctr">
            <a:solidFill>
              <a:schemeClr val="tx1"/>
            </a:solidFill>
            <a:prstDash val="solid"/>
            <a:round/>
            <a:headEnd type="triangle" w="lg" len="sm"/>
            <a:tailEnd type="triangle" w="lg" len="sm"/>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3352800" y="3505200"/>
            <a:ext cx="1016520" cy="615762"/>
          </a:xfrm>
          <a:prstGeom prst="rect">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dirty="0" smtClean="0"/>
              <a:t>Resource offer</a:t>
            </a:r>
            <a:endParaRPr lang="en-US" dirty="0"/>
          </a:p>
        </p:txBody>
      </p:sp>
      <p:sp>
        <p:nvSpPr>
          <p:cNvPr id="51" name="Rounded Rectangular Callout 50"/>
          <p:cNvSpPr/>
          <p:nvPr/>
        </p:nvSpPr>
        <p:spPr>
          <a:xfrm>
            <a:off x="5074156" y="3200400"/>
            <a:ext cx="2362200" cy="707881"/>
          </a:xfrm>
          <a:prstGeom prst="wedgeRoundRectCallout">
            <a:avLst>
              <a:gd name="adj1" fmla="val -91056"/>
              <a:gd name="adj2" fmla="val -22493"/>
              <a:gd name="adj3" fmla="val 16667"/>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r>
              <a:rPr lang="en-US" sz="2000" dirty="0" smtClean="0">
                <a:solidFill>
                  <a:srgbClr val="000000"/>
                </a:solidFill>
                <a:ea typeface="ＭＳ Ｐゴシック" charset="-128"/>
                <a:cs typeface="ＭＳ Ｐゴシック" charset="-128"/>
              </a:rPr>
              <a:t>Pick </a:t>
            </a:r>
            <a:r>
              <a:rPr lang="en-US" sz="2000" dirty="0">
                <a:solidFill>
                  <a:srgbClr val="000000"/>
                </a:solidFill>
                <a:ea typeface="ＭＳ Ｐゴシック" charset="-128"/>
                <a:cs typeface="ＭＳ Ｐゴシック" charset="-128"/>
              </a:rPr>
              <a:t>framework </a:t>
            </a:r>
            <a:r>
              <a:rPr lang="en-US" sz="2000" dirty="0" smtClean="0">
                <a:solidFill>
                  <a:srgbClr val="000000"/>
                </a:solidFill>
                <a:ea typeface="ＭＳ Ｐゴシック" charset="-128"/>
                <a:cs typeface="ＭＳ Ｐゴシック" charset="-128"/>
              </a:rPr>
              <a:t>to offer resources to</a:t>
            </a:r>
            <a:endParaRPr lang="en-US" sz="200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33488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50" grpId="0" animBg="1"/>
      <p:bldP spid="51" grpId="0" animBg="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Mesos</a:t>
            </a:r>
            <a:r>
              <a:rPr lang="en-US" dirty="0" smtClean="0"/>
              <a:t> Architecture</a:t>
            </a:r>
            <a:endParaRPr lang="en-US" dirty="0"/>
          </a:p>
        </p:txBody>
      </p:sp>
      <p:sp>
        <p:nvSpPr>
          <p:cNvPr id="3" name="Rectangle 2"/>
          <p:cNvSpPr/>
          <p:nvPr/>
        </p:nvSpPr>
        <p:spPr>
          <a:xfrm>
            <a:off x="998693" y="1371600"/>
            <a:ext cx="1600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MPI job</a:t>
            </a:r>
            <a:endParaRPr lang="en-US" sz="2000" dirty="0"/>
          </a:p>
        </p:txBody>
      </p:sp>
      <p:sp>
        <p:nvSpPr>
          <p:cNvPr id="4" name="Rectangle 3"/>
          <p:cNvSpPr/>
          <p:nvPr/>
        </p:nvSpPr>
        <p:spPr>
          <a:xfrm>
            <a:off x="998693" y="2016104"/>
            <a:ext cx="1600200" cy="64513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MPI scheduler</a:t>
            </a:r>
            <a:endParaRPr lang="en-US" sz="2000" dirty="0"/>
          </a:p>
        </p:txBody>
      </p:sp>
      <p:sp>
        <p:nvSpPr>
          <p:cNvPr id="5" name="Rectangle 4"/>
          <p:cNvSpPr/>
          <p:nvPr/>
        </p:nvSpPr>
        <p:spPr>
          <a:xfrm>
            <a:off x="3437093" y="1371600"/>
            <a:ext cx="1600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err="1" smtClean="0"/>
              <a:t>Hadoop</a:t>
            </a:r>
            <a:r>
              <a:rPr lang="en-US" sz="2000" dirty="0" smtClean="0"/>
              <a:t> </a:t>
            </a:r>
            <a:r>
              <a:rPr lang="en-US" sz="2000" dirty="0"/>
              <a:t>j</a:t>
            </a:r>
            <a:r>
              <a:rPr lang="en-US" sz="2000" dirty="0" smtClean="0"/>
              <a:t>ob</a:t>
            </a:r>
            <a:endParaRPr lang="en-US" sz="2000" dirty="0"/>
          </a:p>
        </p:txBody>
      </p:sp>
      <p:sp>
        <p:nvSpPr>
          <p:cNvPr id="6" name="Rectangle 5"/>
          <p:cNvSpPr/>
          <p:nvPr/>
        </p:nvSpPr>
        <p:spPr>
          <a:xfrm>
            <a:off x="3437093" y="2016104"/>
            <a:ext cx="1600200" cy="64513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err="1" smtClean="0"/>
              <a:t>Hadoop</a:t>
            </a:r>
            <a:r>
              <a:rPr lang="en-US" sz="2000" dirty="0" smtClean="0"/>
              <a:t> scheduler</a:t>
            </a:r>
            <a:endParaRPr lang="en-US" sz="2000" dirty="0"/>
          </a:p>
        </p:txBody>
      </p:sp>
      <p:sp>
        <p:nvSpPr>
          <p:cNvPr id="7" name="Rectangle 6"/>
          <p:cNvSpPr/>
          <p:nvPr/>
        </p:nvSpPr>
        <p:spPr>
          <a:xfrm>
            <a:off x="1874993" y="3270208"/>
            <a:ext cx="2286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Rectangle 8"/>
          <p:cNvSpPr/>
          <p:nvPr/>
        </p:nvSpPr>
        <p:spPr>
          <a:xfrm>
            <a:off x="2951150" y="3346408"/>
            <a:ext cx="1143000" cy="609600"/>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Allocation module</a:t>
            </a:r>
            <a:endParaRPr lang="en-US" dirty="0"/>
          </a:p>
        </p:txBody>
      </p:sp>
      <p:sp>
        <p:nvSpPr>
          <p:cNvPr id="10" name="TextBox 9"/>
          <p:cNvSpPr txBox="1"/>
          <p:nvPr/>
        </p:nvSpPr>
        <p:spPr>
          <a:xfrm>
            <a:off x="1859028" y="3346408"/>
            <a:ext cx="1134907" cy="609600"/>
          </a:xfrm>
          <a:prstGeom prst="rect">
            <a:avLst/>
          </a:prstGeom>
          <a:noFill/>
        </p:spPr>
        <p:txBody>
          <a:bodyPr wrap="none" rtlCol="0" anchor="ctr">
            <a:noAutofit/>
          </a:bodyPr>
          <a:lstStyle/>
          <a:p>
            <a:pPr algn="ctr"/>
            <a:r>
              <a:rPr lang="en-US" sz="2000" dirty="0" err="1" smtClean="0">
                <a:solidFill>
                  <a:srgbClr val="000000"/>
                </a:solidFill>
                <a:latin typeface="Corbel"/>
                <a:cs typeface="Corbel"/>
              </a:rPr>
              <a:t>Mesos</a:t>
            </a:r>
            <a:endParaRPr lang="en-US" sz="2000" dirty="0" smtClean="0">
              <a:solidFill>
                <a:srgbClr val="000000"/>
              </a:solidFill>
              <a:latin typeface="Corbel"/>
              <a:cs typeface="Corbel"/>
            </a:endParaRPr>
          </a:p>
          <a:p>
            <a:pPr algn="ctr"/>
            <a:r>
              <a:rPr lang="en-US" sz="2000" dirty="0" smtClean="0">
                <a:solidFill>
                  <a:srgbClr val="000000"/>
                </a:solidFill>
                <a:latin typeface="Corbel"/>
                <a:cs typeface="Corbel"/>
              </a:rPr>
              <a:t>master</a:t>
            </a:r>
            <a:endParaRPr lang="en-US" sz="2000" dirty="0">
              <a:solidFill>
                <a:srgbClr val="000000"/>
              </a:solidFill>
              <a:latin typeface="Corbel"/>
              <a:cs typeface="Corbel"/>
            </a:endParaRPr>
          </a:p>
        </p:txBody>
      </p:sp>
      <p:sp>
        <p:nvSpPr>
          <p:cNvPr id="12" name="Rectangle 11"/>
          <p:cNvSpPr/>
          <p:nvPr/>
        </p:nvSpPr>
        <p:spPr>
          <a:xfrm>
            <a:off x="3170393" y="4641204"/>
            <a:ext cx="2163607" cy="16421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err="1" smtClean="0">
                <a:solidFill>
                  <a:srgbClr val="000000"/>
                </a:solidFill>
              </a:rPr>
              <a:t>Mesos</a:t>
            </a:r>
            <a:r>
              <a:rPr lang="en-US" sz="2000" dirty="0" smtClean="0">
                <a:solidFill>
                  <a:srgbClr val="000000"/>
                </a:solidFill>
              </a:rPr>
              <a:t> slave</a:t>
            </a:r>
            <a:endParaRPr lang="en-US" sz="2000" dirty="0">
              <a:solidFill>
                <a:srgbClr val="000000"/>
              </a:solidFill>
            </a:endParaRPr>
          </a:p>
        </p:txBody>
      </p:sp>
      <p:sp>
        <p:nvSpPr>
          <p:cNvPr id="13" name="Rectangle 12"/>
          <p:cNvSpPr/>
          <p:nvPr/>
        </p:nvSpPr>
        <p:spPr>
          <a:xfrm>
            <a:off x="3242183" y="5037719"/>
            <a:ext cx="976726" cy="1143000"/>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t"/>
          <a:lstStyle/>
          <a:p>
            <a:pPr algn="ctr"/>
            <a:r>
              <a:rPr lang="en-US" dirty="0" smtClean="0"/>
              <a:t>MPI executor</a:t>
            </a:r>
            <a:endParaRPr lang="en-US" dirty="0"/>
          </a:p>
        </p:txBody>
      </p:sp>
      <p:sp>
        <p:nvSpPr>
          <p:cNvPr id="15" name="Rectangle 14"/>
          <p:cNvSpPr/>
          <p:nvPr/>
        </p:nvSpPr>
        <p:spPr>
          <a:xfrm>
            <a:off x="4282042" y="5037719"/>
            <a:ext cx="976726" cy="1143000"/>
          </a:xfrm>
          <a:prstGeom prst="rect">
            <a:avLst/>
          </a:prstGeom>
          <a:noFill/>
          <a:ln w="3810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lIns="0" rIns="0" rtlCol="0" anchor="t"/>
          <a:lstStyle/>
          <a:p>
            <a:pPr algn="ctr"/>
            <a:endParaRPr lang="en-US" dirty="0"/>
          </a:p>
        </p:txBody>
      </p:sp>
      <p:sp>
        <p:nvSpPr>
          <p:cNvPr id="16" name="Rectangle 15"/>
          <p:cNvSpPr/>
          <p:nvPr/>
        </p:nvSpPr>
        <p:spPr>
          <a:xfrm>
            <a:off x="701986" y="4642207"/>
            <a:ext cx="2163607" cy="1641097"/>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err="1" smtClean="0">
                <a:solidFill>
                  <a:srgbClr val="000000"/>
                </a:solidFill>
              </a:rPr>
              <a:t>Mesos</a:t>
            </a:r>
            <a:r>
              <a:rPr lang="en-US" sz="2000" dirty="0" smtClean="0">
                <a:solidFill>
                  <a:srgbClr val="000000"/>
                </a:solidFill>
              </a:rPr>
              <a:t> slave</a:t>
            </a:r>
            <a:endParaRPr lang="en-US" sz="2000" dirty="0">
              <a:solidFill>
                <a:srgbClr val="000000"/>
              </a:solidFill>
            </a:endParaRPr>
          </a:p>
        </p:txBody>
      </p:sp>
      <p:sp>
        <p:nvSpPr>
          <p:cNvPr id="17" name="Rectangle 16"/>
          <p:cNvSpPr/>
          <p:nvPr/>
        </p:nvSpPr>
        <p:spPr>
          <a:xfrm>
            <a:off x="773776" y="5038722"/>
            <a:ext cx="976726" cy="1143000"/>
          </a:xfrm>
          <a:prstGeom prst="rect">
            <a:avLst/>
          </a:prstGeom>
          <a:noFill/>
          <a:ln w="3810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lIns="0" rIns="0" rtlCol="0" anchor="t"/>
          <a:lstStyle/>
          <a:p>
            <a:pPr algn="ctr"/>
            <a:endParaRPr lang="en-US" dirty="0"/>
          </a:p>
        </p:txBody>
      </p:sp>
      <p:sp>
        <p:nvSpPr>
          <p:cNvPr id="18" name="Rectangle 17"/>
          <p:cNvSpPr/>
          <p:nvPr/>
        </p:nvSpPr>
        <p:spPr>
          <a:xfrm>
            <a:off x="1813635" y="5038722"/>
            <a:ext cx="976726" cy="1143000"/>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t"/>
          <a:lstStyle/>
          <a:p>
            <a:pPr algn="ctr"/>
            <a:r>
              <a:rPr lang="en-US" dirty="0" smtClean="0"/>
              <a:t>MPI executor</a:t>
            </a:r>
            <a:endParaRPr lang="en-US" dirty="0"/>
          </a:p>
        </p:txBody>
      </p:sp>
      <p:sp>
        <p:nvSpPr>
          <p:cNvPr id="20" name="Rectangle 19"/>
          <p:cNvSpPr/>
          <p:nvPr/>
        </p:nvSpPr>
        <p:spPr>
          <a:xfrm>
            <a:off x="3312468" y="5723519"/>
            <a:ext cx="838200" cy="363621"/>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smtClean="0"/>
              <a:t>task</a:t>
            </a:r>
            <a:endParaRPr lang="en-US" dirty="0"/>
          </a:p>
        </p:txBody>
      </p:sp>
      <p:sp>
        <p:nvSpPr>
          <p:cNvPr id="25" name="Rectangle 24"/>
          <p:cNvSpPr/>
          <p:nvPr/>
        </p:nvSpPr>
        <p:spPr>
          <a:xfrm>
            <a:off x="1884350" y="5723519"/>
            <a:ext cx="838200" cy="363621"/>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smtClean="0"/>
              <a:t>task</a:t>
            </a:r>
            <a:endParaRPr lang="en-US" dirty="0"/>
          </a:p>
        </p:txBody>
      </p:sp>
      <p:cxnSp>
        <p:nvCxnSpPr>
          <p:cNvPr id="27" name="Straight Arrow Connector 26"/>
          <p:cNvCxnSpPr/>
          <p:nvPr/>
        </p:nvCxnSpPr>
        <p:spPr bwMode="auto">
          <a:xfrm>
            <a:off x="1798793" y="2660838"/>
            <a:ext cx="639607" cy="608971"/>
          </a:xfrm>
          <a:prstGeom prst="straightConnector1">
            <a:avLst/>
          </a:prstGeom>
          <a:ln w="1905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bwMode="auto">
          <a:xfrm flipH="1">
            <a:off x="3581400" y="2660838"/>
            <a:ext cx="655793" cy="608971"/>
          </a:xfrm>
          <a:prstGeom prst="straightConnector1">
            <a:avLst/>
          </a:prstGeom>
          <a:ln w="1905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bwMode="auto">
          <a:xfrm flipH="1">
            <a:off x="1783790" y="4031809"/>
            <a:ext cx="670797" cy="609999"/>
          </a:xfrm>
          <a:prstGeom prst="straightConnector1">
            <a:avLst/>
          </a:prstGeom>
          <a:ln w="1905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bwMode="auto">
          <a:xfrm>
            <a:off x="3581400" y="4032837"/>
            <a:ext cx="670797" cy="607968"/>
          </a:xfrm>
          <a:prstGeom prst="straightConnector1">
            <a:avLst/>
          </a:prstGeom>
          <a:ln w="1905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 idx="2"/>
            <a:endCxn id="4" idx="0"/>
          </p:cNvCxnSpPr>
          <p:nvPr/>
        </p:nvCxnSpPr>
        <p:spPr bwMode="auto">
          <a:xfrm>
            <a:off x="1798793" y="1828800"/>
            <a:ext cx="0" cy="187304"/>
          </a:xfrm>
          <a:prstGeom prst="straightConnector1">
            <a:avLst/>
          </a:prstGeom>
          <a:ln w="19050" cap="flat" cmpd="sng" algn="ctr">
            <a:solidFill>
              <a:schemeClr val="tx1"/>
            </a:solidFill>
            <a:prstDash val="solid"/>
            <a:round/>
            <a:headEnd type="triangle" w="lg" len="sm"/>
            <a:tailEnd type="triangle" w="lg" len="sm"/>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5" idx="2"/>
            <a:endCxn id="6" idx="0"/>
          </p:cNvCxnSpPr>
          <p:nvPr/>
        </p:nvCxnSpPr>
        <p:spPr bwMode="auto">
          <a:xfrm>
            <a:off x="4237193" y="1828800"/>
            <a:ext cx="0" cy="187304"/>
          </a:xfrm>
          <a:prstGeom prst="straightConnector1">
            <a:avLst/>
          </a:prstGeom>
          <a:ln w="19050" cap="flat" cmpd="sng" algn="ctr">
            <a:solidFill>
              <a:schemeClr val="tx1"/>
            </a:solidFill>
            <a:prstDash val="solid"/>
            <a:round/>
            <a:headEnd type="triangle" w="lg" len="sm"/>
            <a:tailEnd type="triangle" w="lg" len="sm"/>
          </a:ln>
          <a:effectLst/>
        </p:spPr>
        <p:style>
          <a:lnRef idx="2">
            <a:schemeClr val="accent1"/>
          </a:lnRef>
          <a:fillRef idx="0">
            <a:schemeClr val="accent1"/>
          </a:fillRef>
          <a:effectRef idx="1">
            <a:schemeClr val="accent1"/>
          </a:effectRef>
          <a:fontRef idx="minor">
            <a:schemeClr val="tx1"/>
          </a:fontRef>
        </p:style>
      </p:cxnSp>
      <p:sp>
        <p:nvSpPr>
          <p:cNvPr id="51" name="Rounded Rectangular Callout 50"/>
          <p:cNvSpPr/>
          <p:nvPr/>
        </p:nvSpPr>
        <p:spPr>
          <a:xfrm>
            <a:off x="5074156" y="3200400"/>
            <a:ext cx="2362200" cy="707881"/>
          </a:xfrm>
          <a:prstGeom prst="wedgeRoundRectCallout">
            <a:avLst>
              <a:gd name="adj1" fmla="val -91056"/>
              <a:gd name="adj2" fmla="val -22493"/>
              <a:gd name="adj3" fmla="val 16667"/>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r>
              <a:rPr lang="en-US" sz="2000" dirty="0" smtClean="0">
                <a:solidFill>
                  <a:srgbClr val="000000"/>
                </a:solidFill>
                <a:ea typeface="ＭＳ Ｐゴシック" charset="-128"/>
                <a:cs typeface="ＭＳ Ｐゴシック" charset="-128"/>
              </a:rPr>
              <a:t>Pick </a:t>
            </a:r>
            <a:r>
              <a:rPr lang="en-US" sz="2000" dirty="0">
                <a:solidFill>
                  <a:srgbClr val="000000"/>
                </a:solidFill>
                <a:ea typeface="ＭＳ Ｐゴシック" charset="-128"/>
                <a:cs typeface="ＭＳ Ｐゴシック" charset="-128"/>
              </a:rPr>
              <a:t>framework </a:t>
            </a:r>
            <a:r>
              <a:rPr lang="en-US" sz="2000" dirty="0" smtClean="0">
                <a:solidFill>
                  <a:srgbClr val="000000"/>
                </a:solidFill>
                <a:ea typeface="ＭＳ Ｐゴシック" charset="-128"/>
                <a:cs typeface="ＭＳ Ｐゴシック" charset="-128"/>
              </a:rPr>
              <a:t>to offer resources to</a:t>
            </a:r>
            <a:endParaRPr lang="en-US" sz="2000" dirty="0">
              <a:solidFill>
                <a:srgbClr val="000000"/>
              </a:solidFill>
              <a:ea typeface="ＭＳ Ｐゴシック" charset="-128"/>
              <a:cs typeface="ＭＳ Ｐゴシック" charset="-128"/>
            </a:endParaRPr>
          </a:p>
        </p:txBody>
      </p:sp>
      <p:sp>
        <p:nvSpPr>
          <p:cNvPr id="30" name="Rectangle 29"/>
          <p:cNvSpPr/>
          <p:nvPr/>
        </p:nvSpPr>
        <p:spPr>
          <a:xfrm>
            <a:off x="-228600" y="-152400"/>
            <a:ext cx="9677399" cy="7192963"/>
          </a:xfrm>
          <a:prstGeom prst="rect">
            <a:avLst/>
          </a:prstGeom>
          <a:solidFill>
            <a:schemeClr val="bg1">
              <a:alpha val="49000"/>
            </a:scheme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2400">
              <a:solidFill>
                <a:srgbClr val="FFFFFF"/>
              </a:solidFill>
              <a:ea typeface="ＭＳ Ｐゴシック" charset="-128"/>
              <a:cs typeface="ＭＳ Ｐゴシック" charset="-128"/>
            </a:endParaRPr>
          </a:p>
        </p:txBody>
      </p:sp>
      <p:sp>
        <p:nvSpPr>
          <p:cNvPr id="50" name="Rectangle 49"/>
          <p:cNvSpPr/>
          <p:nvPr/>
        </p:nvSpPr>
        <p:spPr>
          <a:xfrm>
            <a:off x="3352800" y="3505200"/>
            <a:ext cx="1016520" cy="615762"/>
          </a:xfrm>
          <a:prstGeom prst="rect">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dirty="0" smtClean="0"/>
              <a:t>Resource offer</a:t>
            </a:r>
            <a:endParaRPr lang="en-US" dirty="0"/>
          </a:p>
        </p:txBody>
      </p:sp>
      <p:sp>
        <p:nvSpPr>
          <p:cNvPr id="29" name="Rectangle 28"/>
          <p:cNvSpPr/>
          <p:nvPr/>
        </p:nvSpPr>
        <p:spPr>
          <a:xfrm>
            <a:off x="1927935" y="2895600"/>
            <a:ext cx="3875965" cy="1828800"/>
          </a:xfrm>
          <a:prstGeom prst="rect">
            <a:avLst/>
          </a:prstGeom>
        </p:spPr>
        <p:style>
          <a:lnRef idx="1">
            <a:schemeClr val="accent2"/>
          </a:lnRef>
          <a:fillRef idx="2">
            <a:schemeClr val="accent2"/>
          </a:fillRef>
          <a:effectRef idx="1">
            <a:schemeClr val="accent2"/>
          </a:effectRef>
          <a:fontRef idx="minor">
            <a:schemeClr val="dk1"/>
          </a:fontRef>
        </p:style>
        <p:txBody>
          <a:bodyPr lIns="91440" rIns="91440" rtlCol="0" anchor="ctr"/>
          <a:lstStyle/>
          <a:p>
            <a:r>
              <a:rPr lang="en-US" sz="2000" dirty="0" smtClean="0"/>
              <a:t> Resource offer =</a:t>
            </a:r>
            <a:br>
              <a:rPr lang="en-US" sz="2000" dirty="0" smtClean="0"/>
            </a:br>
            <a:r>
              <a:rPr lang="en-US" sz="2000" dirty="0" smtClean="0"/>
              <a:t>    list of (node, </a:t>
            </a:r>
            <a:r>
              <a:rPr lang="en-US" sz="2000" dirty="0" err="1" smtClean="0"/>
              <a:t>availableResources</a:t>
            </a:r>
            <a:r>
              <a:rPr lang="en-US" sz="2000" dirty="0" smtClean="0"/>
              <a:t>)</a:t>
            </a:r>
          </a:p>
          <a:p>
            <a:endParaRPr lang="en-US" sz="2000" dirty="0"/>
          </a:p>
          <a:p>
            <a:r>
              <a:rPr lang="en-US" sz="2000" dirty="0" smtClean="0"/>
              <a:t> E.g.  { (node1, &lt;2 CPUs, 4 GB&gt;),</a:t>
            </a:r>
          </a:p>
          <a:p>
            <a:r>
              <a:rPr lang="en-US" sz="2000" dirty="0" smtClean="0"/>
              <a:t>      </a:t>
            </a:r>
            <a:r>
              <a:rPr lang="en-US" sz="1300" dirty="0" smtClean="0"/>
              <a:t> </a:t>
            </a:r>
            <a:r>
              <a:rPr lang="en-US" sz="2000" dirty="0" smtClean="0"/>
              <a:t>       (node2, &lt;3 CPUs, 2 GB&gt;) }</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547760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10" presetClass="exit" presetSubtype="0" fill="hold" grpId="0" nodeType="withEffect">
                                  <p:stCondLst>
                                    <p:cond delay="0"/>
                                  </p:stCondLst>
                                  <p:childTnLst>
                                    <p:animEffect transition="out" filter="fade">
                                      <p:cBhvr>
                                        <p:cTn id="11" dur="500"/>
                                        <p:tgtEl>
                                          <p:spTgt spid="50"/>
                                        </p:tgtEl>
                                      </p:cBhvr>
                                    </p:animEffect>
                                    <p:set>
                                      <p:cBhvr>
                                        <p:cTn id="12"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9"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Mesos</a:t>
            </a:r>
            <a:r>
              <a:rPr lang="en-US" dirty="0" smtClean="0"/>
              <a:t> Architecture</a:t>
            </a:r>
            <a:endParaRPr lang="en-US" dirty="0"/>
          </a:p>
        </p:txBody>
      </p:sp>
      <p:sp>
        <p:nvSpPr>
          <p:cNvPr id="3" name="Rectangle 2"/>
          <p:cNvSpPr/>
          <p:nvPr/>
        </p:nvSpPr>
        <p:spPr>
          <a:xfrm>
            <a:off x="998693" y="1371600"/>
            <a:ext cx="1600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MPI job</a:t>
            </a:r>
            <a:endParaRPr lang="en-US" sz="2000" dirty="0"/>
          </a:p>
        </p:txBody>
      </p:sp>
      <p:sp>
        <p:nvSpPr>
          <p:cNvPr id="4" name="Rectangle 3"/>
          <p:cNvSpPr/>
          <p:nvPr/>
        </p:nvSpPr>
        <p:spPr>
          <a:xfrm>
            <a:off x="998693" y="2016104"/>
            <a:ext cx="1600200" cy="64513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MPI scheduler</a:t>
            </a:r>
            <a:endParaRPr lang="en-US" sz="2000" dirty="0"/>
          </a:p>
        </p:txBody>
      </p:sp>
      <p:sp>
        <p:nvSpPr>
          <p:cNvPr id="5" name="Rectangle 4"/>
          <p:cNvSpPr/>
          <p:nvPr/>
        </p:nvSpPr>
        <p:spPr>
          <a:xfrm>
            <a:off x="3437093" y="1371600"/>
            <a:ext cx="1600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err="1" smtClean="0"/>
              <a:t>Hadoop</a:t>
            </a:r>
            <a:r>
              <a:rPr lang="en-US" sz="2000" dirty="0" smtClean="0"/>
              <a:t> </a:t>
            </a:r>
            <a:r>
              <a:rPr lang="en-US" sz="2000" dirty="0"/>
              <a:t>j</a:t>
            </a:r>
            <a:r>
              <a:rPr lang="en-US" sz="2000" dirty="0" smtClean="0"/>
              <a:t>ob</a:t>
            </a:r>
            <a:endParaRPr lang="en-US" sz="2000" dirty="0"/>
          </a:p>
        </p:txBody>
      </p:sp>
      <p:sp>
        <p:nvSpPr>
          <p:cNvPr id="6" name="Rectangle 5"/>
          <p:cNvSpPr/>
          <p:nvPr/>
        </p:nvSpPr>
        <p:spPr>
          <a:xfrm>
            <a:off x="3437093" y="2016104"/>
            <a:ext cx="1600200" cy="64513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err="1" smtClean="0"/>
              <a:t>Hadoop</a:t>
            </a:r>
            <a:r>
              <a:rPr lang="en-US" sz="2000" dirty="0" smtClean="0"/>
              <a:t> scheduler</a:t>
            </a:r>
            <a:endParaRPr lang="en-US" sz="2000" dirty="0"/>
          </a:p>
        </p:txBody>
      </p:sp>
      <p:sp>
        <p:nvSpPr>
          <p:cNvPr id="7" name="Rectangle 6"/>
          <p:cNvSpPr/>
          <p:nvPr/>
        </p:nvSpPr>
        <p:spPr>
          <a:xfrm>
            <a:off x="1874993" y="3270208"/>
            <a:ext cx="2286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Rectangle 8"/>
          <p:cNvSpPr/>
          <p:nvPr/>
        </p:nvSpPr>
        <p:spPr>
          <a:xfrm>
            <a:off x="2951150" y="3346408"/>
            <a:ext cx="1143000" cy="609600"/>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Allocation module</a:t>
            </a:r>
            <a:endParaRPr lang="en-US" dirty="0"/>
          </a:p>
        </p:txBody>
      </p:sp>
      <p:sp>
        <p:nvSpPr>
          <p:cNvPr id="10" name="TextBox 9"/>
          <p:cNvSpPr txBox="1"/>
          <p:nvPr/>
        </p:nvSpPr>
        <p:spPr>
          <a:xfrm>
            <a:off x="1859028" y="3346408"/>
            <a:ext cx="1134907" cy="609600"/>
          </a:xfrm>
          <a:prstGeom prst="rect">
            <a:avLst/>
          </a:prstGeom>
          <a:noFill/>
        </p:spPr>
        <p:txBody>
          <a:bodyPr wrap="none" rtlCol="0" anchor="ctr">
            <a:noAutofit/>
          </a:bodyPr>
          <a:lstStyle/>
          <a:p>
            <a:pPr algn="ctr"/>
            <a:r>
              <a:rPr lang="en-US" sz="2000" dirty="0" err="1" smtClean="0">
                <a:latin typeface="Corbel"/>
                <a:cs typeface="Corbel"/>
              </a:rPr>
              <a:t>Mesos</a:t>
            </a:r>
            <a:endParaRPr lang="en-US" sz="2000" dirty="0" smtClean="0">
              <a:latin typeface="Corbel"/>
              <a:cs typeface="Corbel"/>
            </a:endParaRPr>
          </a:p>
          <a:p>
            <a:pPr algn="ctr"/>
            <a:r>
              <a:rPr lang="en-US" sz="2000" dirty="0" smtClean="0">
                <a:latin typeface="Corbel"/>
                <a:cs typeface="Corbel"/>
              </a:rPr>
              <a:t>master</a:t>
            </a:r>
            <a:endParaRPr lang="en-US" sz="2000" dirty="0">
              <a:latin typeface="Corbel"/>
              <a:cs typeface="Corbel"/>
            </a:endParaRPr>
          </a:p>
        </p:txBody>
      </p:sp>
      <p:sp>
        <p:nvSpPr>
          <p:cNvPr id="12" name="Rectangle 11"/>
          <p:cNvSpPr/>
          <p:nvPr/>
        </p:nvSpPr>
        <p:spPr>
          <a:xfrm>
            <a:off x="3170393" y="4641204"/>
            <a:ext cx="2163607" cy="16421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err="1" smtClean="0">
                <a:solidFill>
                  <a:srgbClr val="000000"/>
                </a:solidFill>
              </a:rPr>
              <a:t>Mesos</a:t>
            </a:r>
            <a:r>
              <a:rPr lang="en-US" sz="2000" dirty="0" smtClean="0">
                <a:solidFill>
                  <a:srgbClr val="000000"/>
                </a:solidFill>
              </a:rPr>
              <a:t> slave</a:t>
            </a:r>
            <a:endParaRPr lang="en-US" sz="2000" dirty="0">
              <a:solidFill>
                <a:srgbClr val="000000"/>
              </a:solidFill>
            </a:endParaRPr>
          </a:p>
        </p:txBody>
      </p:sp>
      <p:sp>
        <p:nvSpPr>
          <p:cNvPr id="13" name="Rectangle 12"/>
          <p:cNvSpPr/>
          <p:nvPr/>
        </p:nvSpPr>
        <p:spPr>
          <a:xfrm>
            <a:off x="3242183" y="5037719"/>
            <a:ext cx="976726" cy="1143000"/>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t"/>
          <a:lstStyle/>
          <a:p>
            <a:pPr algn="ctr"/>
            <a:r>
              <a:rPr lang="en-US" dirty="0" smtClean="0"/>
              <a:t>MPI executor</a:t>
            </a:r>
            <a:endParaRPr lang="en-US" dirty="0"/>
          </a:p>
        </p:txBody>
      </p:sp>
      <p:sp>
        <p:nvSpPr>
          <p:cNvPr id="15" name="Rectangle 14"/>
          <p:cNvSpPr/>
          <p:nvPr/>
        </p:nvSpPr>
        <p:spPr>
          <a:xfrm>
            <a:off x="4282042" y="5037719"/>
            <a:ext cx="976726" cy="1143000"/>
          </a:xfrm>
          <a:prstGeom prst="rect">
            <a:avLst/>
          </a:prstGeom>
        </p:spPr>
        <p:style>
          <a:lnRef idx="1">
            <a:schemeClr val="accent1"/>
          </a:lnRef>
          <a:fillRef idx="2">
            <a:schemeClr val="accent1"/>
          </a:fillRef>
          <a:effectRef idx="1">
            <a:schemeClr val="accent1"/>
          </a:effectRef>
          <a:fontRef idx="minor">
            <a:schemeClr val="dk1"/>
          </a:fontRef>
        </p:style>
        <p:txBody>
          <a:bodyPr lIns="0" rIns="0" rtlCol="0" anchor="t"/>
          <a:lstStyle/>
          <a:p>
            <a:pPr algn="ctr"/>
            <a:r>
              <a:rPr lang="en-US" dirty="0" err="1" smtClean="0"/>
              <a:t>Hadoop</a:t>
            </a:r>
            <a:r>
              <a:rPr lang="en-US" dirty="0" smtClean="0"/>
              <a:t> executor</a:t>
            </a:r>
            <a:endParaRPr lang="en-US" dirty="0"/>
          </a:p>
        </p:txBody>
      </p:sp>
      <p:sp>
        <p:nvSpPr>
          <p:cNvPr id="16" name="Rectangle 15"/>
          <p:cNvSpPr/>
          <p:nvPr/>
        </p:nvSpPr>
        <p:spPr>
          <a:xfrm>
            <a:off x="701986" y="4642207"/>
            <a:ext cx="2163607" cy="1641097"/>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err="1" smtClean="0">
                <a:solidFill>
                  <a:srgbClr val="000000"/>
                </a:solidFill>
              </a:rPr>
              <a:t>Mesos</a:t>
            </a:r>
            <a:r>
              <a:rPr lang="en-US" sz="2000" dirty="0" smtClean="0">
                <a:solidFill>
                  <a:srgbClr val="000000"/>
                </a:solidFill>
              </a:rPr>
              <a:t> slave</a:t>
            </a:r>
            <a:endParaRPr lang="en-US" sz="2000" dirty="0">
              <a:solidFill>
                <a:srgbClr val="000000"/>
              </a:solidFill>
            </a:endParaRPr>
          </a:p>
        </p:txBody>
      </p:sp>
      <p:sp>
        <p:nvSpPr>
          <p:cNvPr id="18" name="Rectangle 17"/>
          <p:cNvSpPr/>
          <p:nvPr/>
        </p:nvSpPr>
        <p:spPr>
          <a:xfrm>
            <a:off x="1813635" y="5038722"/>
            <a:ext cx="976726" cy="1143000"/>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t"/>
          <a:lstStyle/>
          <a:p>
            <a:pPr algn="ctr"/>
            <a:r>
              <a:rPr lang="en-US" dirty="0" smtClean="0"/>
              <a:t>MPI executor</a:t>
            </a:r>
            <a:endParaRPr lang="en-US" dirty="0"/>
          </a:p>
        </p:txBody>
      </p:sp>
      <p:sp>
        <p:nvSpPr>
          <p:cNvPr id="20" name="Rectangle 19"/>
          <p:cNvSpPr/>
          <p:nvPr/>
        </p:nvSpPr>
        <p:spPr>
          <a:xfrm>
            <a:off x="3312468" y="5723519"/>
            <a:ext cx="838200" cy="363621"/>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smtClean="0"/>
              <a:t>task</a:t>
            </a:r>
            <a:endParaRPr lang="en-US" dirty="0"/>
          </a:p>
        </p:txBody>
      </p:sp>
      <p:sp>
        <p:nvSpPr>
          <p:cNvPr id="25" name="Rectangle 24"/>
          <p:cNvSpPr/>
          <p:nvPr/>
        </p:nvSpPr>
        <p:spPr>
          <a:xfrm>
            <a:off x="1884350" y="5723519"/>
            <a:ext cx="838200" cy="363621"/>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smtClean="0"/>
              <a:t>task</a:t>
            </a:r>
            <a:endParaRPr lang="en-US" dirty="0"/>
          </a:p>
        </p:txBody>
      </p:sp>
      <p:cxnSp>
        <p:nvCxnSpPr>
          <p:cNvPr id="27" name="Straight Arrow Connector 26"/>
          <p:cNvCxnSpPr/>
          <p:nvPr/>
        </p:nvCxnSpPr>
        <p:spPr bwMode="auto">
          <a:xfrm>
            <a:off x="1798793" y="2660838"/>
            <a:ext cx="639607" cy="608971"/>
          </a:xfrm>
          <a:prstGeom prst="straightConnector1">
            <a:avLst/>
          </a:prstGeom>
          <a:ln w="1905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bwMode="auto">
          <a:xfrm flipH="1">
            <a:off x="3581400" y="2660838"/>
            <a:ext cx="655793" cy="608971"/>
          </a:xfrm>
          <a:prstGeom prst="straightConnector1">
            <a:avLst/>
          </a:prstGeom>
          <a:ln w="1905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bwMode="auto">
          <a:xfrm flipH="1">
            <a:off x="1783790" y="4031809"/>
            <a:ext cx="670797" cy="609999"/>
          </a:xfrm>
          <a:prstGeom prst="straightConnector1">
            <a:avLst/>
          </a:prstGeom>
          <a:ln w="1905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bwMode="auto">
          <a:xfrm>
            <a:off x="3581400" y="4032837"/>
            <a:ext cx="670797" cy="607968"/>
          </a:xfrm>
          <a:prstGeom prst="straightConnector1">
            <a:avLst/>
          </a:prstGeom>
          <a:ln w="19050" cap="flat" cmpd="sng" algn="ctr">
            <a:solidFill>
              <a:schemeClr val="tx1"/>
            </a:solidFill>
            <a:prstDash val="solid"/>
            <a:round/>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 idx="2"/>
            <a:endCxn id="4" idx="0"/>
          </p:cNvCxnSpPr>
          <p:nvPr/>
        </p:nvCxnSpPr>
        <p:spPr bwMode="auto">
          <a:xfrm>
            <a:off x="1798793" y="1828800"/>
            <a:ext cx="0" cy="187304"/>
          </a:xfrm>
          <a:prstGeom prst="straightConnector1">
            <a:avLst/>
          </a:prstGeom>
          <a:ln w="19050" cap="flat" cmpd="sng" algn="ctr">
            <a:solidFill>
              <a:schemeClr val="tx1"/>
            </a:solidFill>
            <a:prstDash val="solid"/>
            <a:round/>
            <a:headEnd type="triangle" w="lg" len="sm"/>
            <a:tailEnd type="triangle" w="lg" len="sm"/>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5" idx="2"/>
            <a:endCxn id="6" idx="0"/>
          </p:cNvCxnSpPr>
          <p:nvPr/>
        </p:nvCxnSpPr>
        <p:spPr bwMode="auto">
          <a:xfrm>
            <a:off x="4237193" y="1828800"/>
            <a:ext cx="0" cy="187304"/>
          </a:xfrm>
          <a:prstGeom prst="straightConnector1">
            <a:avLst/>
          </a:prstGeom>
          <a:ln w="19050" cap="flat" cmpd="sng" algn="ctr">
            <a:solidFill>
              <a:schemeClr val="tx1"/>
            </a:solidFill>
            <a:prstDash val="solid"/>
            <a:round/>
            <a:headEnd type="triangle" w="lg" len="sm"/>
            <a:tailEnd type="triangle" w="lg" len="sm"/>
          </a:ln>
          <a:effectLst/>
        </p:spPr>
        <p:style>
          <a:lnRef idx="2">
            <a:schemeClr val="accent1"/>
          </a:lnRef>
          <a:fillRef idx="0">
            <a:schemeClr val="accent1"/>
          </a:fillRef>
          <a:effectRef idx="1">
            <a:schemeClr val="accent1"/>
          </a:effectRef>
          <a:fontRef idx="minor">
            <a:schemeClr val="tx1"/>
          </a:fontRef>
        </p:style>
      </p:cxnSp>
      <p:sp>
        <p:nvSpPr>
          <p:cNvPr id="29" name="Rounded Rectangular Callout 28"/>
          <p:cNvSpPr/>
          <p:nvPr/>
        </p:nvSpPr>
        <p:spPr>
          <a:xfrm>
            <a:off x="5074156" y="3200400"/>
            <a:ext cx="2362200" cy="707881"/>
          </a:xfrm>
          <a:prstGeom prst="wedgeRoundRectCallout">
            <a:avLst>
              <a:gd name="adj1" fmla="val -91056"/>
              <a:gd name="adj2" fmla="val -22493"/>
              <a:gd name="adj3" fmla="val 16667"/>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r>
              <a:rPr lang="en-US" sz="2000" dirty="0" smtClean="0">
                <a:solidFill>
                  <a:srgbClr val="000000"/>
                </a:solidFill>
                <a:ea typeface="ＭＳ Ｐゴシック" charset="-128"/>
                <a:cs typeface="ＭＳ Ｐゴシック" charset="-128"/>
              </a:rPr>
              <a:t>Pick </a:t>
            </a:r>
            <a:r>
              <a:rPr lang="en-US" sz="2000" dirty="0">
                <a:solidFill>
                  <a:srgbClr val="000000"/>
                </a:solidFill>
                <a:ea typeface="ＭＳ Ｐゴシック" charset="-128"/>
                <a:cs typeface="ＭＳ Ｐゴシック" charset="-128"/>
              </a:rPr>
              <a:t>framework </a:t>
            </a:r>
            <a:r>
              <a:rPr lang="en-US" sz="2000" dirty="0" smtClean="0">
                <a:solidFill>
                  <a:srgbClr val="000000"/>
                </a:solidFill>
                <a:ea typeface="ＭＳ Ｐゴシック" charset="-128"/>
                <a:cs typeface="ＭＳ Ｐゴシック" charset="-128"/>
              </a:rPr>
              <a:t>to offer resources to</a:t>
            </a:r>
            <a:endParaRPr lang="en-US" sz="2000" dirty="0">
              <a:solidFill>
                <a:srgbClr val="000000"/>
              </a:solidFill>
              <a:ea typeface="ＭＳ Ｐゴシック" charset="-128"/>
              <a:cs typeface="ＭＳ Ｐゴシック" charset="-128"/>
            </a:endParaRPr>
          </a:p>
        </p:txBody>
      </p:sp>
      <p:sp>
        <p:nvSpPr>
          <p:cNvPr id="30" name="Rectangle 29"/>
          <p:cNvSpPr/>
          <p:nvPr/>
        </p:nvSpPr>
        <p:spPr>
          <a:xfrm>
            <a:off x="4064969" y="2255369"/>
            <a:ext cx="838200" cy="363621"/>
          </a:xfrm>
          <a:prstGeom prst="rect">
            <a:avLst/>
          </a:prstGeom>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dirty="0" smtClean="0"/>
              <a:t>task</a:t>
            </a:r>
            <a:endParaRPr lang="en-US" dirty="0"/>
          </a:p>
        </p:txBody>
      </p:sp>
      <p:sp>
        <p:nvSpPr>
          <p:cNvPr id="31" name="Rounded Rectangular Callout 30"/>
          <p:cNvSpPr/>
          <p:nvPr/>
        </p:nvSpPr>
        <p:spPr>
          <a:xfrm>
            <a:off x="5994400" y="1981200"/>
            <a:ext cx="2362200" cy="707881"/>
          </a:xfrm>
          <a:prstGeom prst="wedgeRoundRectCallout">
            <a:avLst>
              <a:gd name="adj1" fmla="val -91056"/>
              <a:gd name="adj2" fmla="val -22493"/>
              <a:gd name="adj3" fmla="val 16667"/>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r>
              <a:rPr lang="en-US" sz="2000" dirty="0" smtClean="0">
                <a:solidFill>
                  <a:srgbClr val="000000"/>
                </a:solidFill>
                <a:ea typeface="ＭＳ Ｐゴシック" charset="-128"/>
                <a:cs typeface="ＭＳ Ｐゴシック" charset="-128"/>
              </a:rPr>
              <a:t>Framework-specific scheduling</a:t>
            </a:r>
            <a:endParaRPr lang="en-US" sz="2000" dirty="0">
              <a:solidFill>
                <a:srgbClr val="000000"/>
              </a:solidFill>
              <a:ea typeface="ＭＳ Ｐゴシック" charset="-128"/>
              <a:cs typeface="ＭＳ Ｐゴシック" charset="-128"/>
            </a:endParaRPr>
          </a:p>
        </p:txBody>
      </p:sp>
      <p:sp>
        <p:nvSpPr>
          <p:cNvPr id="28" name="Rectangle 27"/>
          <p:cNvSpPr/>
          <p:nvPr/>
        </p:nvSpPr>
        <p:spPr>
          <a:xfrm>
            <a:off x="3352800" y="3505200"/>
            <a:ext cx="1016520" cy="615762"/>
          </a:xfrm>
          <a:prstGeom prst="rect">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dirty="0" smtClean="0"/>
              <a:t>Resource offer</a:t>
            </a:r>
            <a:endParaRPr lang="en-US" dirty="0"/>
          </a:p>
        </p:txBody>
      </p:sp>
      <p:sp>
        <p:nvSpPr>
          <p:cNvPr id="32" name="Rounded Rectangular Callout 31"/>
          <p:cNvSpPr/>
          <p:nvPr/>
        </p:nvSpPr>
        <p:spPr>
          <a:xfrm>
            <a:off x="6299200" y="4602705"/>
            <a:ext cx="2362200" cy="707881"/>
          </a:xfrm>
          <a:prstGeom prst="wedgeRoundRectCallout">
            <a:avLst>
              <a:gd name="adj1" fmla="val -91056"/>
              <a:gd name="adj2" fmla="val -22493"/>
              <a:gd name="adj3" fmla="val 16667"/>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r>
              <a:rPr lang="en-US" sz="2000" dirty="0" smtClean="0">
                <a:solidFill>
                  <a:srgbClr val="000000"/>
                </a:solidFill>
                <a:ea typeface="ＭＳ Ｐゴシック" charset="-128"/>
                <a:cs typeface="ＭＳ Ｐゴシック" charset="-128"/>
              </a:rPr>
              <a:t>Launches and isolates executors</a:t>
            </a:r>
            <a:endParaRPr lang="en-US" sz="2000" dirty="0">
              <a:solidFill>
                <a:srgbClr val="000000"/>
              </a:solidFill>
              <a:ea typeface="ＭＳ Ｐゴシック" charset="-128"/>
              <a:cs typeface="ＭＳ Ｐゴシック" charset="-128"/>
            </a:endParaRPr>
          </a:p>
        </p:txBody>
      </p:sp>
      <p:sp>
        <p:nvSpPr>
          <p:cNvPr id="33" name="Rectangle 32"/>
          <p:cNvSpPr/>
          <p:nvPr/>
        </p:nvSpPr>
        <p:spPr>
          <a:xfrm>
            <a:off x="773776" y="5038722"/>
            <a:ext cx="976726" cy="1143000"/>
          </a:xfrm>
          <a:prstGeom prst="rect">
            <a:avLst/>
          </a:prstGeom>
          <a:noFill/>
          <a:ln w="3810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lIns="0" rIns="0" rtlCol="0" anchor="t"/>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760945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1.48148E-6 L 0.07778 -0.20046 " pathEditMode="relative" rAng="0" ptsTypes="AA">
                                      <p:cBhvr>
                                        <p:cTn id="6" dur="1000" fill="hold"/>
                                        <p:tgtEl>
                                          <p:spTgt spid="28"/>
                                        </p:tgtEl>
                                        <p:attrNameLst>
                                          <p:attrName>ppt_x</p:attrName>
                                          <p:attrName>ppt_y</p:attrName>
                                        </p:attrNameLst>
                                      </p:cBhvr>
                                      <p:rCtr x="3889" y="-1002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 0 C -0.06111 0.05139 -0.12205 0.10278 -0.11667 0.18704 C -0.11129 0.2713 -0.03976 0.38843 0.03194 0.50556 " pathEditMode="relative" ptsTypes="aaA">
                                      <p:cBhvr>
                                        <p:cTn id="20" dur="2000" fill="hold"/>
                                        <p:tgtEl>
                                          <p:spTgt spid="30"/>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0" grpId="0" animBg="1"/>
      <p:bldP spid="30" grpId="1" animBg="1"/>
      <p:bldP spid="31" grpId="0" animBg="1"/>
      <p:bldP spid="28" grpId="0" animBg="1"/>
      <p:bldP spid="28" grpId="1" animBg="1"/>
      <p:bldP spid="32" grpId="0" animBg="1"/>
      <p:bldP spid="33" grpId="0" animBg="1"/>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Cloud computing/datacenters are the new computer</a:t>
            </a:r>
          </a:p>
          <a:p>
            <a:pPr lvl="1"/>
            <a:r>
              <a:rPr lang="en-US" dirty="0" smtClean="0"/>
              <a:t>Emerging “operating system” appearing</a:t>
            </a:r>
          </a:p>
          <a:p>
            <a:pPr lvl="1"/>
            <a:endParaRPr lang="en-US" dirty="0"/>
          </a:p>
          <a:p>
            <a:r>
              <a:rPr lang="en-US" dirty="0" smtClean="0"/>
              <a:t>Pieces of the OS</a:t>
            </a:r>
          </a:p>
          <a:p>
            <a:pPr lvl="1"/>
            <a:r>
              <a:rPr lang="en-US" dirty="0" smtClean="0"/>
              <a:t>High-throughput </a:t>
            </a:r>
            <a:r>
              <a:rPr lang="en-US" dirty="0" err="1" smtClean="0"/>
              <a:t>filesystems</a:t>
            </a:r>
            <a:r>
              <a:rPr lang="en-US" dirty="0" smtClean="0"/>
              <a:t> (GFS/HDFS)</a:t>
            </a:r>
          </a:p>
          <a:p>
            <a:pPr lvl="1"/>
            <a:r>
              <a:rPr lang="en-US" dirty="0" smtClean="0"/>
              <a:t>Job frameworks (</a:t>
            </a:r>
            <a:r>
              <a:rPr lang="en-US" dirty="0" err="1" smtClean="0"/>
              <a:t>MapReduce</a:t>
            </a:r>
            <a:r>
              <a:rPr lang="en-US" dirty="0" smtClean="0"/>
              <a:t>, </a:t>
            </a:r>
            <a:r>
              <a:rPr lang="en-US" dirty="0" err="1" smtClean="0"/>
              <a:t>Pregel</a:t>
            </a:r>
            <a:r>
              <a:rPr lang="en-US" dirty="0" smtClean="0"/>
              <a:t>)</a:t>
            </a:r>
          </a:p>
          <a:p>
            <a:pPr lvl="1"/>
            <a:r>
              <a:rPr lang="en-US" dirty="0" smtClean="0"/>
              <a:t>High-level query languages (Pig, Hive)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537868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the Impedance Mismatch</a:t>
            </a:r>
            <a:endParaRPr lang="en-US" dirty="0"/>
          </a:p>
        </p:txBody>
      </p:sp>
      <p:sp>
        <p:nvSpPr>
          <p:cNvPr id="3" name="Content Placeholder 2"/>
          <p:cNvSpPr>
            <a:spLocks noGrp="1"/>
          </p:cNvSpPr>
          <p:nvPr>
            <p:ph idx="1"/>
          </p:nvPr>
        </p:nvSpPr>
        <p:spPr>
          <a:xfrm>
            <a:off x="457200" y="1600200"/>
            <a:ext cx="5400455" cy="4525963"/>
          </a:xfrm>
        </p:spPr>
        <p:txBody>
          <a:bodyPr>
            <a:normAutofit fontScale="92500"/>
          </a:bodyPr>
          <a:lstStyle/>
          <a:p>
            <a:r>
              <a:rPr lang="en-US" dirty="0" smtClean="0"/>
              <a:t>Computers not getting faster, </a:t>
            </a:r>
            <a:br>
              <a:rPr lang="en-US" dirty="0" smtClean="0"/>
            </a:br>
            <a:r>
              <a:rPr lang="en-US" dirty="0" smtClean="0"/>
              <a:t>drowning in data</a:t>
            </a:r>
          </a:p>
          <a:p>
            <a:pPr lvl="1"/>
            <a:r>
              <a:rPr lang="en-US" dirty="0" smtClean="0"/>
              <a:t>How to resolve the dilemma?</a:t>
            </a:r>
          </a:p>
          <a:p>
            <a:endParaRPr lang="en-US" dirty="0"/>
          </a:p>
          <a:p>
            <a:r>
              <a:rPr lang="en-US" dirty="0" smtClean="0"/>
              <a:t>Solution adopted by web-scale companies</a:t>
            </a:r>
          </a:p>
          <a:p>
            <a:pPr lvl="1"/>
            <a:r>
              <a:rPr lang="en-US" dirty="0" smtClean="0"/>
              <a:t>Go massively </a:t>
            </a:r>
            <a:r>
              <a:rPr lang="en-US" i="1" dirty="0" smtClean="0">
                <a:solidFill>
                  <a:srgbClr val="FF0000"/>
                </a:solidFill>
              </a:rPr>
              <a:t>distributed</a:t>
            </a:r>
            <a:r>
              <a:rPr lang="en-US" dirty="0" smtClean="0"/>
              <a:t> </a:t>
            </a:r>
            <a:br>
              <a:rPr lang="en-US" dirty="0" smtClean="0"/>
            </a:br>
            <a:r>
              <a:rPr lang="en-US" dirty="0" smtClean="0"/>
              <a:t>and </a:t>
            </a:r>
            <a:r>
              <a:rPr lang="en-US" i="1" dirty="0" smtClean="0">
                <a:solidFill>
                  <a:srgbClr val="FF0000"/>
                </a:solidFill>
              </a:rPr>
              <a:t>parallel</a:t>
            </a:r>
          </a:p>
          <a:p>
            <a:pPr lvl="1"/>
            <a:endParaRPr lang="en-US" dirty="0"/>
          </a:p>
        </p:txBody>
      </p:sp>
      <p:pic>
        <p:nvPicPr>
          <p:cNvPr id="4" name="Picture 3" descr="Picture 6.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70479" y="3737684"/>
            <a:ext cx="4230937" cy="3120316"/>
          </a:xfrm>
          <a:prstGeom prst="rect">
            <a:avLst/>
          </a:prstGeom>
          <a:noFill/>
          <a:ln>
            <a:noFill/>
          </a:ln>
          <a:effectLst>
            <a:outerShdw blurRad="63500" dist="38100" dir="2700000" rotWithShape="0">
              <a:srgbClr val="000000">
                <a:alpha val="42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317636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588" y="274638"/>
            <a:ext cx="8952824" cy="1143000"/>
          </a:xfrm>
        </p:spPr>
        <p:txBody>
          <a:bodyPr>
            <a:normAutofit fontScale="90000"/>
          </a:bodyPr>
          <a:lstStyle/>
          <a:p>
            <a:r>
              <a:rPr lang="en-US" dirty="0" smtClean="0"/>
              <a:t>Enter the World of Distributed Systems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Distributed Systems/Computing</a:t>
            </a:r>
          </a:p>
          <a:p>
            <a:pPr lvl="1"/>
            <a:r>
              <a:rPr lang="en-US" i="1" dirty="0" smtClean="0">
                <a:solidFill>
                  <a:srgbClr val="008000"/>
                </a:solidFill>
              </a:rPr>
              <a:t>Loosely coupled </a:t>
            </a:r>
            <a:r>
              <a:rPr lang="en-US" dirty="0" smtClean="0"/>
              <a:t>set of computers, communicating through </a:t>
            </a:r>
            <a:r>
              <a:rPr lang="en-US" dirty="0" smtClean="0">
                <a:solidFill>
                  <a:srgbClr val="008000"/>
                </a:solidFill>
              </a:rPr>
              <a:t>message passing</a:t>
            </a:r>
            <a:r>
              <a:rPr lang="en-US" dirty="0" smtClean="0"/>
              <a:t>, solving a common goal</a:t>
            </a:r>
          </a:p>
          <a:p>
            <a:pPr lvl="1"/>
            <a:endParaRPr lang="en-US" dirty="0" smtClean="0"/>
          </a:p>
          <a:p>
            <a:r>
              <a:rPr lang="en-US" dirty="0" smtClean="0"/>
              <a:t>Distributed computing is </a:t>
            </a:r>
            <a:r>
              <a:rPr lang="en-US" i="1" dirty="0" smtClean="0">
                <a:solidFill>
                  <a:srgbClr val="008000"/>
                </a:solidFill>
              </a:rPr>
              <a:t>challenging</a:t>
            </a:r>
          </a:p>
          <a:p>
            <a:pPr lvl="1"/>
            <a:r>
              <a:rPr lang="en-US" dirty="0" smtClean="0"/>
              <a:t>Dealing with </a:t>
            </a:r>
            <a:r>
              <a:rPr lang="en-US" i="1" dirty="0" smtClean="0">
                <a:solidFill>
                  <a:srgbClr val="FF0000"/>
                </a:solidFill>
              </a:rPr>
              <a:t>partial failures </a:t>
            </a:r>
            <a:r>
              <a:rPr lang="en-US" dirty="0" smtClean="0"/>
              <a:t>(examples?)</a:t>
            </a:r>
          </a:p>
          <a:p>
            <a:pPr lvl="1"/>
            <a:r>
              <a:rPr lang="en-US" dirty="0" smtClean="0"/>
              <a:t>Dealing with </a:t>
            </a:r>
            <a:r>
              <a:rPr lang="en-US" i="1" dirty="0" smtClean="0">
                <a:solidFill>
                  <a:srgbClr val="FF0000"/>
                </a:solidFill>
              </a:rPr>
              <a:t>asynchrony</a:t>
            </a:r>
            <a:r>
              <a:rPr lang="en-US" i="1" dirty="0" smtClean="0"/>
              <a:t> </a:t>
            </a:r>
            <a:r>
              <a:rPr lang="en-US" dirty="0" smtClean="0"/>
              <a:t>(examples?)</a:t>
            </a:r>
            <a:endParaRPr lang="en-US" dirty="0"/>
          </a:p>
          <a:p>
            <a:endParaRPr lang="en-US" dirty="0" smtClean="0"/>
          </a:p>
          <a:p>
            <a:endParaRPr lang="en-US" dirty="0" smtClean="0"/>
          </a:p>
          <a:p>
            <a:r>
              <a:rPr lang="en-US" dirty="0" err="1" smtClean="0"/>
              <a:t>Disitributed</a:t>
            </a:r>
            <a:r>
              <a:rPr lang="en-US" dirty="0" smtClean="0"/>
              <a:t> Computing </a:t>
            </a:r>
            <a:r>
              <a:rPr lang="en-US" dirty="0" err="1" smtClean="0"/>
              <a:t>vs</a:t>
            </a:r>
            <a:r>
              <a:rPr lang="en-US" dirty="0" smtClean="0"/>
              <a:t> Parallel Computing?</a:t>
            </a:r>
          </a:p>
          <a:p>
            <a:pPr lvl="1"/>
            <a:r>
              <a:rPr lang="en-US" dirty="0"/>
              <a:t>d</a:t>
            </a:r>
            <a:r>
              <a:rPr lang="en-US" dirty="0" smtClean="0"/>
              <a:t>istributed </a:t>
            </a:r>
            <a:r>
              <a:rPr lang="en-US" dirty="0"/>
              <a:t>c</a:t>
            </a:r>
            <a:r>
              <a:rPr lang="en-US" dirty="0" smtClean="0"/>
              <a:t>omputing=parallel </a:t>
            </a:r>
            <a:r>
              <a:rPr lang="en-US" dirty="0" err="1"/>
              <a:t>c</a:t>
            </a:r>
            <a:r>
              <a:rPr lang="en-US" dirty="0" err="1" smtClean="0"/>
              <a:t>omputing+partial</a:t>
            </a:r>
            <a:r>
              <a:rPr lang="en-US" dirty="0" smtClean="0"/>
              <a:t> failures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264604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Distribution</a:t>
            </a:r>
            <a:endParaRPr lang="en-US" dirty="0"/>
          </a:p>
        </p:txBody>
      </p:sp>
      <p:sp>
        <p:nvSpPr>
          <p:cNvPr id="3" name="Content Placeholder 2"/>
          <p:cNvSpPr>
            <a:spLocks noGrp="1"/>
          </p:cNvSpPr>
          <p:nvPr>
            <p:ph idx="1"/>
          </p:nvPr>
        </p:nvSpPr>
        <p:spPr/>
        <p:txBody>
          <a:bodyPr>
            <a:normAutofit/>
          </a:bodyPr>
          <a:lstStyle/>
          <a:p>
            <a:r>
              <a:rPr lang="en-US" dirty="0" smtClean="0"/>
              <a:t>Some tools to help distributed programming</a:t>
            </a:r>
          </a:p>
          <a:p>
            <a:pPr lvl="1"/>
            <a:r>
              <a:rPr lang="en-US" dirty="0" smtClean="0"/>
              <a:t>Message Passing Interface (MPI)</a:t>
            </a:r>
          </a:p>
          <a:p>
            <a:pPr lvl="1"/>
            <a:r>
              <a:rPr lang="en-US" dirty="0" smtClean="0"/>
              <a:t>Distributed Shared Memory (DSM)</a:t>
            </a:r>
          </a:p>
          <a:p>
            <a:pPr lvl="1"/>
            <a:r>
              <a:rPr lang="en-US" dirty="0" smtClean="0"/>
              <a:t>Remote Procedure Calls (RPC)</a:t>
            </a:r>
          </a:p>
          <a:p>
            <a:pPr lvl="1"/>
            <a:r>
              <a:rPr lang="en-US" dirty="0" smtClean="0"/>
              <a:t>RMI, WS, SOA</a:t>
            </a:r>
          </a:p>
          <a:p>
            <a:pPr lvl="1"/>
            <a:endParaRPr lang="en-US" dirty="0" smtClean="0"/>
          </a:p>
          <a:p>
            <a:r>
              <a:rPr lang="en-US" dirty="0" smtClean="0"/>
              <a:t>Distributed programming still very hard</a:t>
            </a:r>
          </a:p>
          <a:p>
            <a:pPr marL="457200" lvl="1"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70352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Nascent Cloud Computing</a:t>
            </a:r>
            <a:endParaRPr lang="en-US" dirty="0"/>
          </a:p>
        </p:txBody>
      </p:sp>
      <p:sp>
        <p:nvSpPr>
          <p:cNvPr id="3" name="Content Placeholder 2"/>
          <p:cNvSpPr>
            <a:spLocks noGrp="1"/>
          </p:cNvSpPr>
          <p:nvPr>
            <p:ph idx="1"/>
          </p:nvPr>
        </p:nvSpPr>
        <p:spPr>
          <a:xfrm>
            <a:off x="-13659" y="1600201"/>
            <a:ext cx="9321520" cy="2400584"/>
          </a:xfrm>
        </p:spPr>
        <p:txBody>
          <a:bodyPr>
            <a:normAutofit/>
          </a:bodyPr>
          <a:lstStyle/>
          <a:p>
            <a:r>
              <a:rPr lang="en-US" dirty="0" err="1" smtClean="0"/>
              <a:t>Inktomi</a:t>
            </a:r>
            <a:r>
              <a:rPr lang="en-US" dirty="0" smtClean="0"/>
              <a:t>, founded by Eric Brewer/UCB</a:t>
            </a:r>
            <a:endParaRPr lang="en-US" dirty="0"/>
          </a:p>
          <a:p>
            <a:pPr lvl="1"/>
            <a:r>
              <a:rPr lang="en-US" dirty="0" smtClean="0"/>
              <a:t>Pioneered most of the concepts of cloud computing</a:t>
            </a:r>
          </a:p>
          <a:p>
            <a:pPr lvl="1"/>
            <a:r>
              <a:rPr lang="en-US" dirty="0" smtClean="0"/>
              <a:t>First step toward an </a:t>
            </a:r>
            <a:r>
              <a:rPr lang="en-US" b="1" dirty="0" smtClean="0">
                <a:solidFill>
                  <a:srgbClr val="FF0000"/>
                </a:solidFill>
              </a:rPr>
              <a:t>operating system for the datacenter</a:t>
            </a:r>
            <a:endParaRPr lang="en-US" dirty="0" smtClean="0">
              <a:solidFill>
                <a:srgbClr val="FF0000"/>
              </a:solidFill>
            </a:endParaRPr>
          </a:p>
        </p:txBody>
      </p:sp>
      <p:pic>
        <p:nvPicPr>
          <p:cNvPr id="4" name="Content Placeholder 9"/>
          <p:cNvPicPr>
            <a:picLocks noChangeAspect="1"/>
          </p:cNvPicPr>
          <p:nvPr/>
        </p:nvPicPr>
        <p:blipFill rotWithShape="1">
          <a:blip r:embed="rId2"/>
          <a:srcRect t="-839" b="206"/>
          <a:stretch/>
        </p:blipFill>
        <p:spPr>
          <a:xfrm>
            <a:off x="1365547" y="3945555"/>
            <a:ext cx="6501935" cy="843914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105948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2235</TotalTime>
  <Words>3235</Words>
  <Application>Microsoft Macintosh PowerPoint</Application>
  <PresentationFormat>On-screen Show (4:3)</PresentationFormat>
  <Paragraphs>610</Paragraphs>
  <Slides>56</Slides>
  <Notes>26</Notes>
  <HiddenSlides>0</HiddenSlides>
  <MMClips>0</MMClips>
  <ScaleCrop>false</ScaleCrop>
  <HeadingPairs>
    <vt:vector size="4" baseType="variant">
      <vt:variant>
        <vt:lpstr>Design Template</vt:lpstr>
      </vt:variant>
      <vt:variant>
        <vt:i4>1</vt:i4>
      </vt:variant>
      <vt:variant>
        <vt:lpstr>Slide Titles</vt:lpstr>
      </vt:variant>
      <vt:variant>
        <vt:i4>56</vt:i4>
      </vt:variant>
    </vt:vector>
  </HeadingPairs>
  <TitlesOfParts>
    <vt:vector size="57" baseType="lpstr">
      <vt:lpstr>Office Theme</vt:lpstr>
      <vt:lpstr>Cloud Computing</vt:lpstr>
      <vt:lpstr>Background of Cloud Computing</vt:lpstr>
      <vt:lpstr>Multi-core Revolution</vt:lpstr>
      <vt:lpstr>At the same time…</vt:lpstr>
      <vt:lpstr>Data Deluge</vt:lpstr>
      <vt:lpstr>Solving the Impedance Mismatch</vt:lpstr>
      <vt:lpstr>Enter the World of Distributed Systems</vt:lpstr>
      <vt:lpstr>Dealing with Distribution</vt:lpstr>
      <vt:lpstr>Nascent Cloud Computing</vt:lpstr>
      <vt:lpstr>The Datacenter is the new Computer</vt:lpstr>
      <vt:lpstr>Datacenter OS</vt:lpstr>
      <vt:lpstr>Classical Operating Systems</vt:lpstr>
      <vt:lpstr>Datacenter Operating System</vt:lpstr>
      <vt:lpstr>Google Cloud Infrastructure</vt:lpstr>
      <vt:lpstr>Google File System (GFS) Hadoop Distributed File System (HDFS)</vt:lpstr>
      <vt:lpstr>GFS/HDFS Architecture</vt:lpstr>
      <vt:lpstr>GFS/HDFS Insights </vt:lpstr>
      <vt:lpstr>GFS/HDFS Insights (2) </vt:lpstr>
      <vt:lpstr>MapReduce</vt:lpstr>
      <vt:lpstr>MapReduce Model</vt:lpstr>
      <vt:lpstr>Example: Word Count</vt:lpstr>
      <vt:lpstr>Word Count Execution</vt:lpstr>
      <vt:lpstr>What is MapReduce Used For?</vt:lpstr>
      <vt:lpstr>MapReduce Model Insights</vt:lpstr>
      <vt:lpstr>MapReduce pros</vt:lpstr>
      <vt:lpstr>MapReduce pros</vt:lpstr>
      <vt:lpstr>MapReduce cons</vt:lpstr>
      <vt:lpstr>PIG &amp; Hive</vt:lpstr>
      <vt:lpstr>Pig</vt:lpstr>
      <vt:lpstr>An Example Problem</vt:lpstr>
      <vt:lpstr>In MapReduce</vt:lpstr>
      <vt:lpstr>In Pig Latin</vt:lpstr>
      <vt:lpstr>Translation to MapReduce</vt:lpstr>
      <vt:lpstr>Translation to MapReduce</vt:lpstr>
      <vt:lpstr>Hive</vt:lpstr>
      <vt:lpstr>Spark</vt:lpstr>
      <vt:lpstr>Spark Motivation</vt:lpstr>
      <vt:lpstr>Spark Motivation</vt:lpstr>
      <vt:lpstr>Examples</vt:lpstr>
      <vt:lpstr>Goal: In-Memory Data Sharing</vt:lpstr>
      <vt:lpstr>Solution: Resilient Distributed Datasets (RDDs)</vt:lpstr>
      <vt:lpstr>Mesos</vt:lpstr>
      <vt:lpstr>Background</vt:lpstr>
      <vt:lpstr>Problem</vt:lpstr>
      <vt:lpstr>Where We Want to Go</vt:lpstr>
      <vt:lpstr>Solution</vt:lpstr>
      <vt:lpstr>Other Benefits of Mesos</vt:lpstr>
      <vt:lpstr>Mesos Goals</vt:lpstr>
      <vt:lpstr>Design Elements</vt:lpstr>
      <vt:lpstr>Element 1: Fine-Grained Sharing</vt:lpstr>
      <vt:lpstr>Element 2: Resource Offers</vt:lpstr>
      <vt:lpstr>Element 2: Resource Offers</vt:lpstr>
      <vt:lpstr>Mesos Architecture</vt:lpstr>
      <vt:lpstr>Mesos Architecture</vt:lpstr>
      <vt:lpstr>Mesos Architecture</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Ali</dc:creator>
  <cp:lastModifiedBy>Ion Stoica</cp:lastModifiedBy>
  <cp:revision>154</cp:revision>
  <dcterms:created xsi:type="dcterms:W3CDTF">2012-11-27T03:01:09Z</dcterms:created>
  <dcterms:modified xsi:type="dcterms:W3CDTF">2012-11-27T03:02:06Z</dcterms:modified>
</cp:coreProperties>
</file>