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256" r:id="rId2"/>
    <p:sldId id="265" r:id="rId3"/>
    <p:sldId id="266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7" r:id="rId12"/>
    <p:sldId id="278" r:id="rId13"/>
    <p:sldId id="280" r:id="rId14"/>
    <p:sldId id="281" r:id="rId15"/>
    <p:sldId id="284" r:id="rId16"/>
    <p:sldId id="283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03" r:id="rId36"/>
    <p:sldId id="304" r:id="rId37"/>
    <p:sldId id="305" r:id="rId38"/>
    <p:sldId id="306" r:id="rId39"/>
    <p:sldId id="307" r:id="rId40"/>
    <p:sldId id="308" r:id="rId41"/>
    <p:sldId id="309" r:id="rId42"/>
    <p:sldId id="310" r:id="rId43"/>
    <p:sldId id="311" r:id="rId44"/>
    <p:sldId id="312" r:id="rId45"/>
    <p:sldId id="313" r:id="rId46"/>
    <p:sldId id="314" r:id="rId47"/>
    <p:sldId id="315" r:id="rId48"/>
    <p:sldId id="316" r:id="rId49"/>
    <p:sldId id="317" r:id="rId50"/>
    <p:sldId id="318" r:id="rId51"/>
    <p:sldId id="319" r:id="rId52"/>
    <p:sldId id="320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0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handoutMaster" Target="handoutMasters/handoutMaster1.xml"/><Relationship Id="rId56" Type="http://schemas.openxmlformats.org/officeDocument/2006/relationships/printerSettings" Target="printerSettings/printerSettings1.bin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B006D-AAFB-A34F-8B45-91A54B16DC78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FAF15-328D-6949-91D9-A16CACD67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338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E6349-4B97-3B42-B3E1-FA9317E9ADED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A818A-32A3-AC41-8A70-957E942F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792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5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8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31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71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0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7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6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49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95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781"/>
            <a:ext cx="8229600" cy="87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88571"/>
            <a:ext cx="8229600" cy="5215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320" y="643194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FF"/>
                </a:solidFill>
              </a:defRPr>
            </a:lvl1pPr>
          </a:lstStyle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3194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0720" y="643194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FF"/>
                </a:solidFill>
              </a:defRPr>
            </a:lvl1pPr>
          </a:lstStyle>
          <a:p>
            <a:fld id="{40BE6ECD-61F1-CE4B-BB82-6FDD0CA3B2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457200" y="914400"/>
            <a:ext cx="822960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8" descr="fron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23"/>
          <a:stretch>
            <a:fillRect/>
          </a:stretch>
        </p:blipFill>
        <p:spPr bwMode="auto">
          <a:xfrm>
            <a:off x="8229600" y="0"/>
            <a:ext cx="914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259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docs.oracle.com/javase/7/docs/api/java/lang/management/ThreadMXBean.html%23findDeadlockedThreads()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7.wmf"/><Relationship Id="rId5" Type="http://schemas.openxmlformats.org/officeDocument/2006/relationships/image" Target="../media/image8.wmf"/><Relationship Id="rId6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749" y="1259567"/>
            <a:ext cx="8397875" cy="147002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Deadlock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512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David E. Culler</a:t>
            </a:r>
          </a:p>
          <a:p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CS162 – Operating Systems and Systems Programming</a:t>
            </a:r>
          </a:p>
          <a:p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Lecture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37</a:t>
            </a:r>
            <a:endParaRPr lang="en-US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Nov 24, 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2014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5486400"/>
            <a:ext cx="2971800" cy="369332"/>
          </a:xfrm>
          <a:prstGeom prst="rect">
            <a:avLst/>
          </a:prstGeom>
          <a:noFill/>
          <a:ln>
            <a:solidFill>
              <a:srgbClr val="618FF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Reading: </a:t>
            </a:r>
            <a:r>
              <a:rPr lang="en-US" dirty="0"/>
              <a:t>OSC </a:t>
            </a:r>
            <a:r>
              <a:rPr lang="en-US" dirty="0" err="1" smtClean="0"/>
              <a:t>Ch</a:t>
            </a:r>
            <a:r>
              <a:rPr lang="en-US" dirty="0" smtClean="0"/>
              <a:t> 7 (deadlock)</a:t>
            </a:r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386" y="2283659"/>
            <a:ext cx="1591164" cy="2247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555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478" y="4117394"/>
            <a:ext cx="2619842" cy="24724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 for Deadlock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762" y="1080439"/>
            <a:ext cx="8744558" cy="5215723"/>
          </a:xfrm>
        </p:spPr>
        <p:txBody>
          <a:bodyPr/>
          <a:lstStyle/>
          <a:p>
            <a:r>
              <a:rPr lang="en-US" dirty="0" smtClean="0"/>
              <a:t>Eliminate the Shared Resources</a:t>
            </a:r>
          </a:p>
          <a:p>
            <a:r>
              <a:rPr lang="en-US" dirty="0" smtClean="0"/>
              <a:t>Eliminate the Mutual </a:t>
            </a:r>
            <a:r>
              <a:rPr lang="en-US" dirty="0"/>
              <a:t>E</a:t>
            </a:r>
            <a:r>
              <a:rPr lang="en-US" dirty="0" smtClean="0"/>
              <a:t>xclusion</a:t>
            </a:r>
          </a:p>
          <a:p>
            <a:r>
              <a:rPr lang="en-US" dirty="0" smtClean="0"/>
              <a:t>Eliminate Hold-and-Wait</a:t>
            </a:r>
          </a:p>
          <a:p>
            <a:r>
              <a:rPr lang="en-US" dirty="0" smtClean="0"/>
              <a:t>Permit pre-emption</a:t>
            </a:r>
          </a:p>
          <a:p>
            <a:r>
              <a:rPr lang="en-US" dirty="0" smtClean="0"/>
              <a:t>Eliminate the creation of circular wait</a:t>
            </a:r>
          </a:p>
          <a:p>
            <a:pPr lvl="1"/>
            <a:r>
              <a:rPr lang="en-US" dirty="0" smtClean="0"/>
              <a:t>Dedicated resources to break cycles</a:t>
            </a:r>
          </a:p>
          <a:p>
            <a:pPr lvl="1"/>
            <a:r>
              <a:rPr lang="en-US" dirty="0" smtClean="0"/>
              <a:t>Ordering on the acquisition of resources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10</a:t>
            </a:fld>
            <a:endParaRPr lang="en-US" dirty="0"/>
          </a:p>
        </p:txBody>
      </p:sp>
      <p:pic>
        <p:nvPicPr>
          <p:cNvPr id="8" name="Picture 7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016" y="1627869"/>
            <a:ext cx="2412303" cy="1380779"/>
          </a:xfrm>
          <a:prstGeom prst="rect">
            <a:avLst/>
          </a:prstGeom>
        </p:spPr>
      </p:pic>
      <p:pic>
        <p:nvPicPr>
          <p:cNvPr id="9" name="Picture 8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748" y="5076776"/>
            <a:ext cx="2493714" cy="1781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861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Cyclic Dependence of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13185"/>
            <a:ext cx="8229600" cy="179611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Suppose everyone grabs left first</a:t>
            </a:r>
          </a:p>
          <a:p>
            <a:r>
              <a:rPr lang="en-US" dirty="0" smtClean="0"/>
              <a:t>Acquisition of the right chopstick depends on the acquisition of the left one</a:t>
            </a:r>
          </a:p>
          <a:p>
            <a:r>
              <a:rPr lang="en-US" dirty="0" smtClean="0"/>
              <a:t>A cycle of dependences forms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11</a:t>
            </a:fld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51" t="522" r="11351" b="522"/>
          <a:stretch>
            <a:fillRect/>
          </a:stretch>
        </p:blipFill>
        <p:spPr bwMode="auto">
          <a:xfrm>
            <a:off x="3564738" y="1253065"/>
            <a:ext cx="2209800" cy="21209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963401" y="280185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82885" y="181994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27517" y="1068399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16267" y="177238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17927" y="280185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4963401" y="2598260"/>
            <a:ext cx="416848" cy="20359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145602" y="1568793"/>
            <a:ext cx="0" cy="4671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4018375" y="1437732"/>
            <a:ext cx="409142" cy="13106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633571" y="2141719"/>
            <a:ext cx="263474" cy="33568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295780" y="2801855"/>
            <a:ext cx="263474" cy="34542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 rot="2345472">
            <a:off x="5119793" y="2077337"/>
            <a:ext cx="189470" cy="624056"/>
          </a:xfrm>
          <a:custGeom>
            <a:avLst/>
            <a:gdLst>
              <a:gd name="connsiteX0" fmla="*/ 193882 w 317976"/>
              <a:gd name="connsiteY0" fmla="*/ 746515 h 746515"/>
              <a:gd name="connsiteX1" fmla="*/ 310212 w 317976"/>
              <a:gd name="connsiteY1" fmla="*/ 290850 h 746515"/>
              <a:gd name="connsiteX2" fmla="*/ 0 w 317976"/>
              <a:gd name="connsiteY2" fmla="*/ 0 h 746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7976" h="746515">
                <a:moveTo>
                  <a:pt x="193882" y="746515"/>
                </a:moveTo>
                <a:cubicBezTo>
                  <a:pt x="268204" y="580892"/>
                  <a:pt x="342526" y="415269"/>
                  <a:pt x="310212" y="290850"/>
                </a:cubicBezTo>
                <a:cubicBezTo>
                  <a:pt x="277898" y="166431"/>
                  <a:pt x="138949" y="83215"/>
                  <a:pt x="0" y="0"/>
                </a:cubicBezTo>
              </a:path>
            </a:pathLst>
          </a:cu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721047" y="1644560"/>
            <a:ext cx="523484" cy="333220"/>
          </a:xfrm>
          <a:custGeom>
            <a:avLst/>
            <a:gdLst>
              <a:gd name="connsiteX0" fmla="*/ 523484 w 523484"/>
              <a:gd name="connsiteY0" fmla="*/ 333220 h 333220"/>
              <a:gd name="connsiteX1" fmla="*/ 300519 w 523484"/>
              <a:gd name="connsiteY1" fmla="*/ 22980 h 333220"/>
              <a:gd name="connsiteX2" fmla="*/ 0 w 523484"/>
              <a:gd name="connsiteY2" fmla="*/ 22980 h 33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3484" h="333220">
                <a:moveTo>
                  <a:pt x="523484" y="333220"/>
                </a:moveTo>
                <a:cubicBezTo>
                  <a:pt x="455625" y="203953"/>
                  <a:pt x="387766" y="74687"/>
                  <a:pt x="300519" y="22980"/>
                </a:cubicBezTo>
                <a:cubicBezTo>
                  <a:pt x="213272" y="-28727"/>
                  <a:pt x="0" y="22980"/>
                  <a:pt x="0" y="22980"/>
                </a:cubicBezTo>
              </a:path>
            </a:pathLst>
          </a:cu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135979" y="1611238"/>
            <a:ext cx="429962" cy="385932"/>
          </a:xfrm>
          <a:custGeom>
            <a:avLst/>
            <a:gdLst>
              <a:gd name="connsiteX0" fmla="*/ 429962 w 429962"/>
              <a:gd name="connsiteY0" fmla="*/ 27217 h 385932"/>
              <a:gd name="connsiteX1" fmla="*/ 51891 w 429962"/>
              <a:gd name="connsiteY1" fmla="*/ 36912 h 385932"/>
              <a:gd name="connsiteX2" fmla="*/ 3420 w 429962"/>
              <a:gd name="connsiteY2" fmla="*/ 385932 h 38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9962" h="385932">
                <a:moveTo>
                  <a:pt x="429962" y="27217"/>
                </a:moveTo>
                <a:cubicBezTo>
                  <a:pt x="276471" y="2171"/>
                  <a:pt x="122981" y="-22874"/>
                  <a:pt x="51891" y="36912"/>
                </a:cubicBezTo>
                <a:cubicBezTo>
                  <a:pt x="-19199" y="96698"/>
                  <a:pt x="3420" y="385932"/>
                  <a:pt x="3420" y="385932"/>
                </a:cubicBezTo>
              </a:path>
            </a:pathLst>
          </a:cu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931226" y="2142595"/>
            <a:ext cx="314808" cy="533225"/>
          </a:xfrm>
          <a:custGeom>
            <a:avLst/>
            <a:gdLst>
              <a:gd name="connsiteX0" fmla="*/ 314808 w 314808"/>
              <a:gd name="connsiteY0" fmla="*/ 533225 h 533225"/>
              <a:gd name="connsiteX1" fmla="*/ 4596 w 314808"/>
              <a:gd name="connsiteY1" fmla="*/ 368410 h 533225"/>
              <a:gd name="connsiteX2" fmla="*/ 120926 w 314808"/>
              <a:gd name="connsiteY2" fmla="*/ 0 h 53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4808" h="533225">
                <a:moveTo>
                  <a:pt x="314808" y="533225"/>
                </a:moveTo>
                <a:cubicBezTo>
                  <a:pt x="175859" y="495253"/>
                  <a:pt x="36910" y="457281"/>
                  <a:pt x="4596" y="368410"/>
                </a:cubicBezTo>
                <a:cubicBezTo>
                  <a:pt x="-27718" y="279539"/>
                  <a:pt x="120926" y="0"/>
                  <a:pt x="120926" y="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420529" y="2724295"/>
            <a:ext cx="513790" cy="155251"/>
          </a:xfrm>
          <a:custGeom>
            <a:avLst/>
            <a:gdLst>
              <a:gd name="connsiteX0" fmla="*/ 513790 w 513790"/>
              <a:gd name="connsiteY0" fmla="*/ 0 h 155251"/>
              <a:gd name="connsiteX1" fmla="*/ 378072 w 513790"/>
              <a:gd name="connsiteY1" fmla="*/ 155120 h 155251"/>
              <a:gd name="connsiteX2" fmla="*/ 0 w 513790"/>
              <a:gd name="connsiteY2" fmla="*/ 29085 h 155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3790" h="155251">
                <a:moveTo>
                  <a:pt x="513790" y="0"/>
                </a:moveTo>
                <a:cubicBezTo>
                  <a:pt x="488747" y="75136"/>
                  <a:pt x="463704" y="150273"/>
                  <a:pt x="378072" y="155120"/>
                </a:cubicBezTo>
                <a:cubicBezTo>
                  <a:pt x="292440" y="159967"/>
                  <a:pt x="0" y="29085"/>
                  <a:pt x="0" y="29085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4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Ordered Acquisition to prevent cycle from forming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13185"/>
            <a:ext cx="8229600" cy="262734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Suppose everyone grabs lowest first</a:t>
            </a:r>
          </a:p>
          <a:p>
            <a:r>
              <a:rPr lang="en-US" dirty="0" smtClean="0"/>
              <a:t>Dependence graph is acyclic</a:t>
            </a:r>
          </a:p>
          <a:p>
            <a:r>
              <a:rPr lang="en-US" dirty="0" smtClean="0"/>
              <a:t>Someone will fail to grab chopstick 0 !</a:t>
            </a:r>
          </a:p>
          <a:p>
            <a:r>
              <a:rPr lang="en-US" dirty="0" smtClean="0"/>
              <a:t>How do you modify the rule to retain fairness ?</a:t>
            </a:r>
          </a:p>
          <a:p>
            <a:r>
              <a:rPr lang="en-US" dirty="0" smtClean="0"/>
              <a:t>OS: define ordered set of resource classes</a:t>
            </a:r>
          </a:p>
          <a:p>
            <a:pPr lvl="1"/>
            <a:r>
              <a:rPr lang="en-US" dirty="0" smtClean="0"/>
              <a:t>Acquire locks on resources in order</a:t>
            </a:r>
          </a:p>
          <a:p>
            <a:pPr lvl="1"/>
            <a:r>
              <a:rPr lang="en-US" dirty="0" smtClean="0"/>
              <a:t>Page Table =&gt; Memory Blocks =&gt;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51" t="522" r="11351" b="522"/>
          <a:stretch>
            <a:fillRect/>
          </a:stretch>
        </p:blipFill>
        <p:spPr bwMode="auto">
          <a:xfrm>
            <a:off x="3564738" y="1253065"/>
            <a:ext cx="2209800" cy="21209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963401" y="280185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82885" y="181994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27517" y="1068399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16267" y="177238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17927" y="280185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145602" y="1568793"/>
            <a:ext cx="0" cy="4671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4018375" y="1437732"/>
            <a:ext cx="409142" cy="13106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633571" y="2141719"/>
            <a:ext cx="263474" cy="33568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4559255" y="2598261"/>
            <a:ext cx="820994" cy="549021"/>
            <a:chOff x="4559255" y="2598261"/>
            <a:chExt cx="820994" cy="549021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050648" y="2598261"/>
              <a:ext cx="329601" cy="12603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4559255" y="2801855"/>
              <a:ext cx="404146" cy="34542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Freeform 23"/>
          <p:cNvSpPr/>
          <p:nvPr/>
        </p:nvSpPr>
        <p:spPr>
          <a:xfrm rot="2345472">
            <a:off x="5119793" y="2077337"/>
            <a:ext cx="189470" cy="624056"/>
          </a:xfrm>
          <a:custGeom>
            <a:avLst/>
            <a:gdLst>
              <a:gd name="connsiteX0" fmla="*/ 193882 w 317976"/>
              <a:gd name="connsiteY0" fmla="*/ 746515 h 746515"/>
              <a:gd name="connsiteX1" fmla="*/ 310212 w 317976"/>
              <a:gd name="connsiteY1" fmla="*/ 290850 h 746515"/>
              <a:gd name="connsiteX2" fmla="*/ 0 w 317976"/>
              <a:gd name="connsiteY2" fmla="*/ 0 h 746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7976" h="746515">
                <a:moveTo>
                  <a:pt x="193882" y="746515"/>
                </a:moveTo>
                <a:cubicBezTo>
                  <a:pt x="268204" y="580892"/>
                  <a:pt x="342526" y="415269"/>
                  <a:pt x="310212" y="290850"/>
                </a:cubicBezTo>
                <a:cubicBezTo>
                  <a:pt x="277898" y="166431"/>
                  <a:pt x="138949" y="83215"/>
                  <a:pt x="0" y="0"/>
                </a:cubicBezTo>
              </a:path>
            </a:pathLst>
          </a:cu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721047" y="1644560"/>
            <a:ext cx="523484" cy="333220"/>
          </a:xfrm>
          <a:custGeom>
            <a:avLst/>
            <a:gdLst>
              <a:gd name="connsiteX0" fmla="*/ 523484 w 523484"/>
              <a:gd name="connsiteY0" fmla="*/ 333220 h 333220"/>
              <a:gd name="connsiteX1" fmla="*/ 300519 w 523484"/>
              <a:gd name="connsiteY1" fmla="*/ 22980 h 333220"/>
              <a:gd name="connsiteX2" fmla="*/ 0 w 523484"/>
              <a:gd name="connsiteY2" fmla="*/ 22980 h 33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3484" h="333220">
                <a:moveTo>
                  <a:pt x="523484" y="333220"/>
                </a:moveTo>
                <a:cubicBezTo>
                  <a:pt x="455625" y="203953"/>
                  <a:pt x="387766" y="74687"/>
                  <a:pt x="300519" y="22980"/>
                </a:cubicBezTo>
                <a:cubicBezTo>
                  <a:pt x="213272" y="-28727"/>
                  <a:pt x="0" y="22980"/>
                  <a:pt x="0" y="22980"/>
                </a:cubicBezTo>
              </a:path>
            </a:pathLst>
          </a:cu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135979" y="1611238"/>
            <a:ext cx="429962" cy="385932"/>
          </a:xfrm>
          <a:custGeom>
            <a:avLst/>
            <a:gdLst>
              <a:gd name="connsiteX0" fmla="*/ 429962 w 429962"/>
              <a:gd name="connsiteY0" fmla="*/ 27217 h 385932"/>
              <a:gd name="connsiteX1" fmla="*/ 51891 w 429962"/>
              <a:gd name="connsiteY1" fmla="*/ 36912 h 385932"/>
              <a:gd name="connsiteX2" fmla="*/ 3420 w 429962"/>
              <a:gd name="connsiteY2" fmla="*/ 385932 h 38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9962" h="385932">
                <a:moveTo>
                  <a:pt x="429962" y="27217"/>
                </a:moveTo>
                <a:cubicBezTo>
                  <a:pt x="276471" y="2171"/>
                  <a:pt x="122981" y="-22874"/>
                  <a:pt x="51891" y="36912"/>
                </a:cubicBezTo>
                <a:cubicBezTo>
                  <a:pt x="-19199" y="96698"/>
                  <a:pt x="3420" y="385932"/>
                  <a:pt x="3420" y="385932"/>
                </a:cubicBezTo>
              </a:path>
            </a:pathLst>
          </a:cu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931226" y="2142595"/>
            <a:ext cx="314808" cy="533225"/>
          </a:xfrm>
          <a:custGeom>
            <a:avLst/>
            <a:gdLst>
              <a:gd name="connsiteX0" fmla="*/ 314808 w 314808"/>
              <a:gd name="connsiteY0" fmla="*/ 533225 h 533225"/>
              <a:gd name="connsiteX1" fmla="*/ 4596 w 314808"/>
              <a:gd name="connsiteY1" fmla="*/ 368410 h 533225"/>
              <a:gd name="connsiteX2" fmla="*/ 120926 w 314808"/>
              <a:gd name="connsiteY2" fmla="*/ 0 h 53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4808" h="533225">
                <a:moveTo>
                  <a:pt x="314808" y="533225"/>
                </a:moveTo>
                <a:cubicBezTo>
                  <a:pt x="175859" y="495253"/>
                  <a:pt x="36910" y="457281"/>
                  <a:pt x="4596" y="368410"/>
                </a:cubicBezTo>
                <a:cubicBezTo>
                  <a:pt x="-27718" y="279539"/>
                  <a:pt x="120926" y="0"/>
                  <a:pt x="120926" y="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420529" y="2724295"/>
            <a:ext cx="513790" cy="155251"/>
          </a:xfrm>
          <a:custGeom>
            <a:avLst/>
            <a:gdLst>
              <a:gd name="connsiteX0" fmla="*/ 513790 w 513790"/>
              <a:gd name="connsiteY0" fmla="*/ 0 h 155251"/>
              <a:gd name="connsiteX1" fmla="*/ 378072 w 513790"/>
              <a:gd name="connsiteY1" fmla="*/ 155120 h 155251"/>
              <a:gd name="connsiteX2" fmla="*/ 0 w 513790"/>
              <a:gd name="connsiteY2" fmla="*/ 29085 h 155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3790" h="155251">
                <a:moveTo>
                  <a:pt x="513790" y="0"/>
                </a:moveTo>
                <a:cubicBezTo>
                  <a:pt x="488747" y="75136"/>
                  <a:pt x="463704" y="150273"/>
                  <a:pt x="378072" y="155120"/>
                </a:cubicBezTo>
                <a:cubicBezTo>
                  <a:pt x="292440" y="159967"/>
                  <a:pt x="0" y="29085"/>
                  <a:pt x="0" y="29085"/>
                </a:cubicBezTo>
              </a:path>
            </a:pathLst>
          </a:cu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04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threads that never become ready</a:t>
            </a:r>
          </a:p>
          <a:p>
            <a:r>
              <a:rPr lang="en-US" dirty="0" smtClean="0"/>
              <a:t>Are they deadlocked or just … 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8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6705600" y="1295400"/>
            <a:ext cx="2057400" cy="2369310"/>
            <a:chOff x="4224" y="408"/>
            <a:chExt cx="1296" cy="1656"/>
          </a:xfrm>
        </p:grpSpPr>
        <p:sp>
          <p:nvSpPr>
            <p:cNvPr id="64537" name="Rectangle 47"/>
            <p:cNvSpPr>
              <a:spLocks noChangeArrowheads="1"/>
            </p:cNvSpPr>
            <p:nvPr/>
          </p:nvSpPr>
          <p:spPr bwMode="auto">
            <a:xfrm>
              <a:off x="4224" y="432"/>
              <a:ext cx="1296" cy="1632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64538" name="Text Box 48"/>
            <p:cNvSpPr txBox="1">
              <a:spLocks noChangeArrowheads="1"/>
            </p:cNvSpPr>
            <p:nvPr/>
          </p:nvSpPr>
          <p:spPr bwMode="auto">
            <a:xfrm>
              <a:off x="4440" y="408"/>
              <a:ext cx="9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u="sng">
                  <a:latin typeface="Helvetica" charset="0"/>
                </a:rPr>
                <a:t>Symbols</a:t>
              </a:r>
            </a:p>
          </p:txBody>
        </p:sp>
      </p:grp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Helvetica" charset="0"/>
                <a:ea typeface="Gulim" charset="0"/>
                <a:cs typeface="Gulim" charset="0"/>
              </a:rPr>
              <a:t>A Simple Resource 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Graph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5412" y="1027670"/>
            <a:ext cx="8465188" cy="5373130"/>
          </a:xfrm>
          <a:ln>
            <a:solidFill>
              <a:srgbClr val="0000FF"/>
            </a:solidFill>
          </a:ln>
        </p:spPr>
        <p:txBody>
          <a:bodyPr>
            <a:normAutofit/>
          </a:bodyPr>
          <a:lstStyle/>
          <a:p>
            <a:r>
              <a:rPr lang="en-US" altLang="ko-KR" sz="2800" dirty="0">
                <a:latin typeface="Helvetica" charset="0"/>
                <a:ea typeface="Gulim" charset="0"/>
                <a:cs typeface="Gulim" charset="0"/>
              </a:rPr>
              <a:t>System Model				</a:t>
            </a:r>
            <a:endParaRPr lang="en-US" altLang="ko-KR" sz="2800" u="sng" dirty="0">
              <a:latin typeface="Helvetica" charset="0"/>
              <a:ea typeface="Gulim" charset="0"/>
              <a:cs typeface="Gulim" charset="0"/>
            </a:endParaRPr>
          </a:p>
          <a:p>
            <a:pPr lvl="1"/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A set of Threads </a:t>
            </a:r>
            <a:r>
              <a:rPr lang="en-US" altLang="ko-KR" sz="2400" i="1" dirty="0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sz="2400" i="1" baseline="-25000" dirty="0">
                <a:latin typeface="Helvetica" charset="0"/>
                <a:ea typeface="Gulim" charset="0"/>
                <a:cs typeface="Gulim" charset="0"/>
              </a:rPr>
              <a:t>1</a:t>
            </a:r>
            <a:r>
              <a:rPr lang="en-US" altLang="ko-KR" sz="2400" i="1" dirty="0">
                <a:latin typeface="Helvetica" charset="0"/>
                <a:ea typeface="Gulim" charset="0"/>
                <a:cs typeface="Gulim" charset="0"/>
              </a:rPr>
              <a:t>, T</a:t>
            </a:r>
            <a:r>
              <a:rPr lang="en-US" altLang="ko-KR" sz="2400" i="1" baseline="-25000" dirty="0">
                <a:latin typeface="Helvetica" charset="0"/>
                <a:ea typeface="Gulim" charset="0"/>
                <a:cs typeface="Gulim" charset="0"/>
              </a:rPr>
              <a:t>2</a:t>
            </a:r>
            <a:r>
              <a:rPr lang="en-US" altLang="ko-KR" sz="2400" i="1" dirty="0">
                <a:latin typeface="Helvetica" charset="0"/>
                <a:ea typeface="Gulim" charset="0"/>
                <a:cs typeface="Gulim" charset="0"/>
              </a:rPr>
              <a:t>, </a:t>
            </a:r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. . ., </a:t>
            </a:r>
            <a:r>
              <a:rPr lang="en-US" altLang="ko-KR" sz="2400" i="1" dirty="0" err="1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sz="2400" i="1" baseline="-25000" dirty="0" err="1">
                <a:latin typeface="Helvetica" charset="0"/>
                <a:ea typeface="Gulim" charset="0"/>
                <a:cs typeface="Gulim" charset="0"/>
              </a:rPr>
              <a:t>n</a:t>
            </a:r>
            <a:endParaRPr lang="en-US" altLang="ko-KR" sz="2400" dirty="0">
              <a:latin typeface="Helvetica" charset="0"/>
              <a:ea typeface="Gulim" charset="0"/>
              <a:cs typeface="Gulim" charset="0"/>
            </a:endParaRPr>
          </a:p>
          <a:p>
            <a:pPr lvl="1"/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Resource types </a:t>
            </a:r>
            <a:r>
              <a:rPr lang="en-US" altLang="ko-KR" sz="2400" i="1" dirty="0">
                <a:latin typeface="Helvetica" charset="0"/>
                <a:ea typeface="Gulim" charset="0"/>
                <a:cs typeface="Gulim" charset="0"/>
              </a:rPr>
              <a:t>R</a:t>
            </a:r>
            <a:r>
              <a:rPr lang="en-US" altLang="ko-KR" sz="2400" baseline="-25000" dirty="0">
                <a:latin typeface="Helvetica" charset="0"/>
                <a:ea typeface="Gulim" charset="0"/>
                <a:cs typeface="Gulim" charset="0"/>
              </a:rPr>
              <a:t>1</a:t>
            </a:r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, </a:t>
            </a:r>
            <a:r>
              <a:rPr lang="en-US" altLang="ko-KR" sz="2400" i="1" dirty="0">
                <a:latin typeface="Helvetica" charset="0"/>
                <a:ea typeface="Gulim" charset="0"/>
                <a:cs typeface="Gulim" charset="0"/>
              </a:rPr>
              <a:t>R</a:t>
            </a:r>
            <a:r>
              <a:rPr lang="en-US" altLang="ko-KR" sz="2400" baseline="-25000" dirty="0">
                <a:latin typeface="Helvetica" charset="0"/>
                <a:ea typeface="Gulim" charset="0"/>
                <a:cs typeface="Gulim" charset="0"/>
              </a:rPr>
              <a:t>2</a:t>
            </a:r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, . . ., </a:t>
            </a:r>
            <a:r>
              <a:rPr lang="en-US" altLang="ko-KR" sz="2400" i="1" dirty="0" err="1">
                <a:latin typeface="Helvetica" charset="0"/>
                <a:ea typeface="Gulim" charset="0"/>
                <a:cs typeface="Gulim" charset="0"/>
              </a:rPr>
              <a:t>R</a:t>
            </a:r>
            <a:r>
              <a:rPr lang="en-US" altLang="ko-KR" sz="2400" baseline="-25000" dirty="0" err="1">
                <a:latin typeface="Helvetica" charset="0"/>
                <a:ea typeface="Gulim" charset="0"/>
                <a:cs typeface="Gulim" charset="0"/>
              </a:rPr>
              <a:t>m</a:t>
            </a:r>
            <a:endParaRPr lang="en-US" altLang="ko-KR" sz="2400" baseline="-25000" dirty="0">
              <a:latin typeface="Helvetica" charset="0"/>
              <a:ea typeface="Gulim" charset="0"/>
              <a:cs typeface="Gulim" charset="0"/>
            </a:endParaRPr>
          </a:p>
          <a:p>
            <a:pPr lvl="2">
              <a:buFontTx/>
              <a:buNone/>
            </a:pPr>
            <a:r>
              <a:rPr lang="en-US" altLang="ko-KR" sz="2000" i="1" dirty="0">
                <a:latin typeface="Helvetica" charset="0"/>
                <a:ea typeface="Gulim" charset="0"/>
                <a:cs typeface="Gulim" charset="0"/>
              </a:rPr>
              <a:t>	</a:t>
            </a:r>
            <a:r>
              <a:rPr lang="en-US" altLang="ko-KR" sz="2000" i="1" dirty="0" smtClean="0">
                <a:latin typeface="Helvetica" charset="0"/>
                <a:ea typeface="Gulim" charset="0"/>
                <a:cs typeface="Gulim" charset="0"/>
              </a:rPr>
              <a:t>locks in this case</a:t>
            </a:r>
            <a:endParaRPr lang="en-US" altLang="ko-KR" sz="2000" i="1" dirty="0">
              <a:latin typeface="Helvetica" charset="0"/>
              <a:ea typeface="Gulim" charset="0"/>
              <a:cs typeface="Gulim" charset="0"/>
            </a:endParaRPr>
          </a:p>
          <a:p>
            <a:pPr lvl="1"/>
            <a:r>
              <a:rPr lang="en-US" altLang="ko-KR" sz="2400" dirty="0" smtClean="0">
                <a:latin typeface="Helvetica" charset="0"/>
                <a:ea typeface="Gulim" charset="0"/>
                <a:cs typeface="Gulim" charset="0"/>
              </a:rPr>
              <a:t>Each </a:t>
            </a:r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thread utilizes a resource as follows:</a:t>
            </a:r>
          </a:p>
          <a:p>
            <a:pPr lvl="2"/>
            <a:r>
              <a:rPr lang="en-US" altLang="ko-KR" sz="2000" dirty="0">
                <a:latin typeface="Courier New" charset="0"/>
                <a:ea typeface="Gulim" charset="0"/>
                <a:cs typeface="Gulim" charset="0"/>
              </a:rPr>
              <a:t>Request() / Use() / Release()</a:t>
            </a:r>
          </a:p>
          <a:p>
            <a:r>
              <a:rPr lang="en-US" altLang="ko-KR" sz="2800" dirty="0">
                <a:latin typeface="Helvetica" charset="0"/>
                <a:ea typeface="Gulim" charset="0"/>
                <a:cs typeface="Gulim" charset="0"/>
              </a:rPr>
              <a:t>Resource-Allocation Graph:</a:t>
            </a:r>
          </a:p>
          <a:p>
            <a:pPr lvl="1"/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V is partitioned into two types:</a:t>
            </a:r>
          </a:p>
          <a:p>
            <a:pPr lvl="2"/>
            <a:r>
              <a:rPr lang="en-US" altLang="ko-KR" sz="2000" i="1" dirty="0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 = {</a:t>
            </a:r>
            <a:r>
              <a:rPr lang="en-US" altLang="ko-KR" sz="2000" i="1" dirty="0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sz="2000" baseline="-25000" dirty="0">
                <a:latin typeface="Helvetica" charset="0"/>
                <a:ea typeface="Gulim" charset="0"/>
                <a:cs typeface="Gulim" charset="0"/>
              </a:rPr>
              <a:t>1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, </a:t>
            </a:r>
            <a:r>
              <a:rPr lang="en-US" altLang="ko-KR" sz="2000" i="1" dirty="0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sz="2000" baseline="-25000" dirty="0">
                <a:latin typeface="Helvetica" charset="0"/>
                <a:ea typeface="Gulim" charset="0"/>
                <a:cs typeface="Gulim" charset="0"/>
              </a:rPr>
              <a:t>2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, …, </a:t>
            </a:r>
            <a:r>
              <a:rPr lang="en-US" altLang="ko-KR" sz="2000" i="1" dirty="0" err="1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sz="2000" i="1" baseline="-25000" dirty="0" err="1">
                <a:latin typeface="Helvetica" charset="0"/>
                <a:ea typeface="Gulim" charset="0"/>
                <a:cs typeface="Gulim" charset="0"/>
              </a:rPr>
              <a:t>n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}, the set threads in the system.</a:t>
            </a:r>
          </a:p>
          <a:p>
            <a:pPr lvl="2"/>
            <a:r>
              <a:rPr lang="en-US" altLang="ko-KR" sz="2000" i="1" dirty="0">
                <a:latin typeface="Helvetica" charset="0"/>
                <a:ea typeface="Gulim" charset="0"/>
                <a:cs typeface="Gulim" charset="0"/>
              </a:rPr>
              <a:t>R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 = {</a:t>
            </a:r>
            <a:r>
              <a:rPr lang="en-US" altLang="ko-KR" sz="2000" i="1" dirty="0">
                <a:latin typeface="Helvetica" charset="0"/>
                <a:ea typeface="Gulim" charset="0"/>
                <a:cs typeface="Gulim" charset="0"/>
              </a:rPr>
              <a:t>R</a:t>
            </a:r>
            <a:r>
              <a:rPr lang="en-US" altLang="ko-KR" sz="2000" baseline="-25000" dirty="0">
                <a:latin typeface="Helvetica" charset="0"/>
                <a:ea typeface="Gulim" charset="0"/>
                <a:cs typeface="Gulim" charset="0"/>
              </a:rPr>
              <a:t>1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, </a:t>
            </a:r>
            <a:r>
              <a:rPr lang="en-US" altLang="ko-KR" sz="2000" i="1" dirty="0">
                <a:latin typeface="Helvetica" charset="0"/>
                <a:ea typeface="Gulim" charset="0"/>
                <a:cs typeface="Gulim" charset="0"/>
              </a:rPr>
              <a:t>R</a:t>
            </a:r>
            <a:r>
              <a:rPr lang="en-US" altLang="ko-KR" sz="2000" baseline="-25000" dirty="0">
                <a:latin typeface="Helvetica" charset="0"/>
                <a:ea typeface="Gulim" charset="0"/>
                <a:cs typeface="Gulim" charset="0"/>
              </a:rPr>
              <a:t>2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, …, </a:t>
            </a:r>
            <a:r>
              <a:rPr lang="en-US" altLang="ko-KR" sz="2000" i="1" dirty="0" err="1">
                <a:latin typeface="Helvetica" charset="0"/>
                <a:ea typeface="Gulim" charset="0"/>
                <a:cs typeface="Gulim" charset="0"/>
              </a:rPr>
              <a:t>R</a:t>
            </a:r>
            <a:r>
              <a:rPr lang="en-US" altLang="ko-KR" sz="2000" i="1" baseline="-25000" dirty="0" err="1">
                <a:latin typeface="Helvetica" charset="0"/>
                <a:ea typeface="Gulim" charset="0"/>
                <a:cs typeface="Gulim" charset="0"/>
              </a:rPr>
              <a:t>m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}, the set of resource types in system</a:t>
            </a:r>
          </a:p>
          <a:p>
            <a:pPr lvl="1"/>
            <a:r>
              <a:rPr lang="en-US" altLang="ko-KR" sz="2400" dirty="0" smtClean="0">
                <a:latin typeface="Helvetica" charset="0"/>
                <a:ea typeface="Gulim" charset="0"/>
                <a:cs typeface="Gulim" charset="0"/>
              </a:rPr>
              <a:t>owns </a:t>
            </a:r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edge – directed edge </a:t>
            </a:r>
            <a:r>
              <a:rPr lang="en-US" altLang="ko-KR" sz="2400" i="1" dirty="0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sz="2400" i="1" baseline="-25000" dirty="0">
                <a:latin typeface="Helvetica" charset="0"/>
                <a:ea typeface="Gulim" charset="0"/>
                <a:cs typeface="Gulim" charset="0"/>
              </a:rPr>
              <a:t>i</a:t>
            </a:r>
            <a:r>
              <a:rPr lang="en-US" altLang="ko-KR" sz="2400" baseline="-25000" dirty="0">
                <a:latin typeface="Helvetica" charset="0"/>
                <a:ea typeface="Gulim" charset="0"/>
                <a:cs typeface="Gulim" charset="0"/>
              </a:rPr>
              <a:t> </a:t>
            </a:r>
            <a:r>
              <a:rPr lang="en-US" altLang="ko-KR" sz="2400" dirty="0">
                <a:latin typeface="Helvetica" charset="0"/>
                <a:ea typeface="Gulim" charset="0"/>
                <a:cs typeface="Gulim" charset="0"/>
                <a:sym typeface="Symbol" charset="0"/>
              </a:rPr>
              <a:t> </a:t>
            </a:r>
            <a:r>
              <a:rPr lang="en-US" altLang="ko-KR" sz="2400" i="1" dirty="0" err="1" smtClean="0">
                <a:latin typeface="Helvetica" charset="0"/>
                <a:ea typeface="Gulim" charset="0"/>
                <a:cs typeface="Gulim" charset="0"/>
                <a:sym typeface="Symbol" charset="0"/>
              </a:rPr>
              <a:t>R</a:t>
            </a:r>
            <a:r>
              <a:rPr lang="en-US" altLang="ko-KR" sz="2400" i="1" baseline="-25000" dirty="0" err="1" smtClean="0">
                <a:latin typeface="Helvetica" charset="0"/>
                <a:ea typeface="Gulim" charset="0"/>
                <a:cs typeface="Gulim" charset="0"/>
                <a:sym typeface="Symbol" charset="0"/>
              </a:rPr>
              <a:t>j</a:t>
            </a:r>
            <a:endParaRPr lang="en-US" altLang="ko-KR" sz="2400" i="1" baseline="-25000" dirty="0" smtClean="0">
              <a:latin typeface="Helvetica" charset="0"/>
              <a:ea typeface="Gulim" charset="0"/>
              <a:cs typeface="Gulim" charset="0"/>
              <a:sym typeface="Symbol" charset="0"/>
            </a:endParaRPr>
          </a:p>
          <a:p>
            <a:pPr lvl="1"/>
            <a:r>
              <a:rPr lang="en-US" altLang="ko-KR" sz="2400" dirty="0" smtClean="0">
                <a:latin typeface="Helvetica" charset="0"/>
                <a:ea typeface="Gulim" charset="0"/>
                <a:cs typeface="Gulim" charset="0"/>
                <a:sym typeface="Symbol" charset="0"/>
              </a:rPr>
              <a:t>waiter </a:t>
            </a:r>
            <a:r>
              <a:rPr lang="en-US" altLang="ko-KR" sz="2400" dirty="0">
                <a:latin typeface="Helvetica" charset="0"/>
                <a:ea typeface="Gulim" charset="0"/>
                <a:cs typeface="Gulim" charset="0"/>
                <a:sym typeface="Symbol" charset="0"/>
              </a:rPr>
              <a:t>edge </a:t>
            </a:r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– directed edge </a:t>
            </a:r>
            <a:r>
              <a:rPr lang="en-US" altLang="ko-KR" sz="2400" i="1" dirty="0" err="1">
                <a:latin typeface="Helvetica" charset="0"/>
                <a:ea typeface="Gulim" charset="0"/>
                <a:cs typeface="Gulim" charset="0"/>
              </a:rPr>
              <a:t>R</a:t>
            </a:r>
            <a:r>
              <a:rPr lang="en-US" altLang="ko-KR" sz="2400" i="1" baseline="-25000" dirty="0" err="1">
                <a:latin typeface="Helvetica" charset="0"/>
                <a:ea typeface="Gulim" charset="0"/>
                <a:cs typeface="Gulim" charset="0"/>
              </a:rPr>
              <a:t>j</a:t>
            </a:r>
            <a:r>
              <a:rPr lang="en-US" altLang="ko-KR" sz="2400" i="1" dirty="0">
                <a:latin typeface="Helvetica" charset="0"/>
                <a:ea typeface="Gulim" charset="0"/>
                <a:cs typeface="Gulim" charset="0"/>
              </a:rPr>
              <a:t> </a:t>
            </a:r>
            <a:r>
              <a:rPr lang="en-US" altLang="ko-KR" sz="2400" dirty="0">
                <a:solidFill>
                  <a:srgbClr val="0000FF"/>
                </a:solidFill>
                <a:latin typeface="Helvetica" charset="0"/>
                <a:ea typeface="Gulim" charset="0"/>
                <a:cs typeface="Gulim" charset="0"/>
                <a:sym typeface="Symbol" charset="0"/>
              </a:rPr>
              <a:t></a:t>
            </a:r>
            <a:r>
              <a:rPr lang="en-US" altLang="ko-KR" sz="2400" dirty="0">
                <a:latin typeface="Helvetica" charset="0"/>
                <a:ea typeface="Gulim" charset="0"/>
                <a:cs typeface="Gulim" charset="0"/>
                <a:sym typeface="Symbol" charset="0"/>
              </a:rPr>
              <a:t> </a:t>
            </a:r>
            <a:r>
              <a:rPr lang="en-US" altLang="ko-KR" sz="2400" i="1" dirty="0" smtClean="0">
                <a:latin typeface="Helvetica" charset="0"/>
                <a:ea typeface="Gulim" charset="0"/>
                <a:cs typeface="Gulim" charset="0"/>
                <a:sym typeface="Symbol" charset="0"/>
              </a:rPr>
              <a:t>T</a:t>
            </a:r>
            <a:r>
              <a:rPr lang="en-US" altLang="ko-KR" sz="2400" i="1" baseline="-25000" dirty="0" smtClean="0">
                <a:latin typeface="Helvetica" charset="0"/>
                <a:ea typeface="Gulim" charset="0"/>
                <a:cs typeface="Gulim" charset="0"/>
                <a:sym typeface="Symbol" charset="0"/>
              </a:rPr>
              <a:t>i</a:t>
            </a:r>
            <a:endParaRPr lang="en-US" altLang="ko-KR" sz="2400" i="1" baseline="-25000" dirty="0" smtClean="0">
              <a:latin typeface="Helvetica" charset="0"/>
              <a:ea typeface="Gulim" charset="0"/>
              <a:cs typeface="Gulim" charset="0"/>
              <a:sym typeface="Symbol" charset="0"/>
            </a:endParaRPr>
          </a:p>
        </p:txBody>
      </p: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7010400" y="2613026"/>
            <a:ext cx="1509713" cy="925513"/>
            <a:chOff x="4272" y="1152"/>
            <a:chExt cx="951" cy="583"/>
          </a:xfrm>
        </p:grpSpPr>
        <p:grpSp>
          <p:nvGrpSpPr>
            <p:cNvPr id="64525" name="Group 43"/>
            <p:cNvGrpSpPr>
              <a:grpSpLocks/>
            </p:cNvGrpSpPr>
            <p:nvPr/>
          </p:nvGrpSpPr>
          <p:grpSpPr bwMode="auto">
            <a:xfrm>
              <a:off x="4272" y="1152"/>
              <a:ext cx="375" cy="582"/>
              <a:chOff x="4320" y="755"/>
              <a:chExt cx="375" cy="582"/>
            </a:xfrm>
          </p:grpSpPr>
          <p:grpSp>
            <p:nvGrpSpPr>
              <p:cNvPr id="64533" name="Group 13"/>
              <p:cNvGrpSpPr>
                <a:grpSpLocks/>
              </p:cNvGrpSpPr>
              <p:nvPr/>
            </p:nvGrpSpPr>
            <p:grpSpPr bwMode="auto">
              <a:xfrm>
                <a:off x="4320" y="755"/>
                <a:ext cx="375" cy="328"/>
                <a:chOff x="1680" y="816"/>
                <a:chExt cx="384" cy="336"/>
              </a:xfrm>
            </p:grpSpPr>
            <p:sp>
              <p:nvSpPr>
                <p:cNvPr id="64535" name="Rectangle 14"/>
                <p:cNvSpPr>
                  <a:spLocks noChangeArrowheads="1"/>
                </p:cNvSpPr>
                <p:nvPr/>
              </p:nvSpPr>
              <p:spPr bwMode="auto">
                <a:xfrm>
                  <a:off x="1680" y="816"/>
                  <a:ext cx="384" cy="336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64536" name="Oval 15"/>
                <p:cNvSpPr>
                  <a:spLocks noChangeArrowheads="1"/>
                </p:cNvSpPr>
                <p:nvPr/>
              </p:nvSpPr>
              <p:spPr bwMode="auto">
                <a:xfrm>
                  <a:off x="1848" y="96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</p:grpSp>
          <p:sp>
            <p:nvSpPr>
              <p:cNvPr id="64534" name="Text Box 16"/>
              <p:cNvSpPr txBox="1">
                <a:spLocks noChangeArrowheads="1"/>
              </p:cNvSpPr>
              <p:nvPr/>
            </p:nvSpPr>
            <p:spPr bwMode="auto">
              <a:xfrm>
                <a:off x="4374" y="1104"/>
                <a:ext cx="27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9pPr>
              </a:lstStyle>
              <a:p>
                <a:r>
                  <a:rPr lang="en-US" sz="1800">
                    <a:latin typeface="Helvetica" charset="0"/>
                  </a:rPr>
                  <a:t>R</a:t>
                </a:r>
                <a:r>
                  <a:rPr lang="en-US" sz="1800" baseline="-25000">
                    <a:latin typeface="Helvetica" charset="0"/>
                  </a:rPr>
                  <a:t>1</a:t>
                </a:r>
                <a:endParaRPr lang="en-US" sz="1800">
                  <a:latin typeface="Helvetica" charset="0"/>
                </a:endParaRPr>
              </a:p>
            </p:txBody>
          </p:sp>
        </p:grpSp>
        <p:grpSp>
          <p:nvGrpSpPr>
            <p:cNvPr id="64526" name="Group 28"/>
            <p:cNvGrpSpPr>
              <a:grpSpLocks/>
            </p:cNvGrpSpPr>
            <p:nvPr/>
          </p:nvGrpSpPr>
          <p:grpSpPr bwMode="auto">
            <a:xfrm>
              <a:off x="4848" y="1152"/>
              <a:ext cx="375" cy="583"/>
              <a:chOff x="1584" y="2113"/>
              <a:chExt cx="384" cy="597"/>
            </a:xfrm>
          </p:grpSpPr>
          <p:grpSp>
            <p:nvGrpSpPr>
              <p:cNvPr id="64527" name="Group 29"/>
              <p:cNvGrpSpPr>
                <a:grpSpLocks/>
              </p:cNvGrpSpPr>
              <p:nvPr/>
            </p:nvGrpSpPr>
            <p:grpSpPr bwMode="auto">
              <a:xfrm>
                <a:off x="1584" y="2113"/>
                <a:ext cx="384" cy="336"/>
                <a:chOff x="1584" y="2113"/>
                <a:chExt cx="384" cy="336"/>
              </a:xfrm>
            </p:grpSpPr>
            <p:sp>
              <p:nvSpPr>
                <p:cNvPr id="64529" name="Rectangle 30"/>
                <p:cNvSpPr>
                  <a:spLocks noChangeArrowheads="1"/>
                </p:cNvSpPr>
                <p:nvPr/>
              </p:nvSpPr>
              <p:spPr bwMode="auto">
                <a:xfrm>
                  <a:off x="1584" y="2113"/>
                  <a:ext cx="384" cy="336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64530" name="Oval 31"/>
                <p:cNvSpPr>
                  <a:spLocks noChangeArrowheads="1"/>
                </p:cNvSpPr>
                <p:nvPr/>
              </p:nvSpPr>
              <p:spPr bwMode="auto">
                <a:xfrm>
                  <a:off x="1752" y="2223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</p:grpSp>
          <p:sp>
            <p:nvSpPr>
              <p:cNvPr id="64528" name="Text Box 34"/>
              <p:cNvSpPr txBox="1">
                <a:spLocks noChangeArrowheads="1"/>
              </p:cNvSpPr>
              <p:nvPr/>
            </p:nvSpPr>
            <p:spPr bwMode="auto">
              <a:xfrm>
                <a:off x="1659" y="2472"/>
                <a:ext cx="282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9pPr>
              </a:lstStyle>
              <a:p>
                <a:r>
                  <a:rPr lang="en-US" sz="1800" dirty="0">
                    <a:latin typeface="Helvetica" charset="0"/>
                  </a:rPr>
                  <a:t>R</a:t>
                </a:r>
                <a:r>
                  <a:rPr lang="en-US" sz="1800" baseline="-25000" dirty="0">
                    <a:latin typeface="Helvetica" charset="0"/>
                  </a:rPr>
                  <a:t>2</a:t>
                </a:r>
                <a:endParaRPr lang="en-US" sz="1800" dirty="0">
                  <a:latin typeface="Helvetica" charset="0"/>
                </a:endParaRPr>
              </a:p>
            </p:txBody>
          </p:sp>
        </p:grpSp>
      </p:grp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7010400" y="1789113"/>
            <a:ext cx="1509713" cy="595312"/>
            <a:chOff x="4272" y="633"/>
            <a:chExt cx="951" cy="375"/>
          </a:xfrm>
        </p:grpSpPr>
        <p:sp>
          <p:nvSpPr>
            <p:cNvPr id="64523" name="Oval 9"/>
            <p:cNvSpPr>
              <a:spLocks noChangeArrowheads="1"/>
            </p:cNvSpPr>
            <p:nvPr/>
          </p:nvSpPr>
          <p:spPr bwMode="auto">
            <a:xfrm>
              <a:off x="4272" y="633"/>
              <a:ext cx="375" cy="375"/>
            </a:xfrm>
            <a:prstGeom prst="ellipse">
              <a:avLst/>
            </a:prstGeom>
            <a:solidFill>
              <a:srgbClr val="FF66CC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Helvetica" charset="0"/>
                </a:rPr>
                <a:t>T</a:t>
              </a:r>
              <a:r>
                <a:rPr lang="en-US" baseline="-25000">
                  <a:latin typeface="Helvetica" charset="0"/>
                </a:rPr>
                <a:t>1</a:t>
              </a:r>
              <a:endParaRPr lang="en-US">
                <a:latin typeface="Helvetica" charset="0"/>
              </a:endParaRPr>
            </a:p>
          </p:txBody>
        </p:sp>
        <p:sp>
          <p:nvSpPr>
            <p:cNvPr id="64524" name="Oval 44"/>
            <p:cNvSpPr>
              <a:spLocks noChangeArrowheads="1"/>
            </p:cNvSpPr>
            <p:nvPr/>
          </p:nvSpPr>
          <p:spPr bwMode="auto">
            <a:xfrm>
              <a:off x="4848" y="633"/>
              <a:ext cx="375" cy="375"/>
            </a:xfrm>
            <a:prstGeom prst="ellipse">
              <a:avLst/>
            </a:prstGeom>
            <a:solidFill>
              <a:srgbClr val="FF66CC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Helvetica" charset="0"/>
                </a:rPr>
                <a:t>T</a:t>
              </a:r>
              <a:r>
                <a:rPr lang="en-US" baseline="-25000">
                  <a:latin typeface="Helvetica" charset="0"/>
                </a:rPr>
                <a:t>2</a:t>
              </a:r>
              <a:endParaRPr lang="en-US">
                <a:latin typeface="Helvetica" charset="0"/>
              </a:endParaRPr>
            </a:p>
          </p:txBody>
        </p:sp>
      </p:grpSp>
      <p:grpSp>
        <p:nvGrpSpPr>
          <p:cNvPr id="64518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64519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4520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4521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4522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50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339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Resource Allocation Graph Examples</a:t>
            </a:r>
          </a:p>
        </p:txBody>
      </p:sp>
      <p:grpSp>
        <p:nvGrpSpPr>
          <p:cNvPr id="66642" name="Group 256"/>
          <p:cNvGrpSpPr>
            <a:grpSpLocks/>
          </p:cNvGrpSpPr>
          <p:nvPr/>
        </p:nvGrpSpPr>
        <p:grpSpPr bwMode="auto">
          <a:xfrm>
            <a:off x="536910" y="1685813"/>
            <a:ext cx="2782887" cy="3810000"/>
            <a:chOff x="39" y="624"/>
            <a:chExt cx="1753" cy="2400"/>
          </a:xfrm>
        </p:grpSpPr>
        <p:sp>
          <p:nvSpPr>
            <p:cNvPr id="66644" name="Rectangle 198"/>
            <p:cNvSpPr>
              <a:spLocks noChangeArrowheads="1"/>
            </p:cNvSpPr>
            <p:nvPr/>
          </p:nvSpPr>
          <p:spPr bwMode="auto">
            <a:xfrm>
              <a:off x="39" y="624"/>
              <a:ext cx="1753" cy="2400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grpSp>
          <p:nvGrpSpPr>
            <p:cNvPr id="66645" name="Group 255"/>
            <p:cNvGrpSpPr>
              <a:grpSpLocks/>
            </p:cNvGrpSpPr>
            <p:nvPr/>
          </p:nvGrpSpPr>
          <p:grpSpPr bwMode="auto">
            <a:xfrm>
              <a:off x="143" y="624"/>
              <a:ext cx="1546" cy="2232"/>
              <a:chOff x="143" y="624"/>
              <a:chExt cx="1546" cy="2232"/>
            </a:xfrm>
          </p:grpSpPr>
          <p:sp>
            <p:nvSpPr>
              <p:cNvPr id="66646" name="Oval 6"/>
              <p:cNvSpPr>
                <a:spLocks noChangeArrowheads="1"/>
              </p:cNvSpPr>
              <p:nvPr/>
            </p:nvSpPr>
            <p:spPr bwMode="auto">
              <a:xfrm>
                <a:off x="143" y="1420"/>
                <a:ext cx="375" cy="375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1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66647" name="Oval 7"/>
              <p:cNvSpPr>
                <a:spLocks noChangeArrowheads="1"/>
              </p:cNvSpPr>
              <p:nvPr/>
            </p:nvSpPr>
            <p:spPr bwMode="auto">
              <a:xfrm>
                <a:off x="752" y="1420"/>
                <a:ext cx="375" cy="375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2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66648" name="Oval 8"/>
              <p:cNvSpPr>
                <a:spLocks noChangeArrowheads="1"/>
              </p:cNvSpPr>
              <p:nvPr/>
            </p:nvSpPr>
            <p:spPr bwMode="auto">
              <a:xfrm>
                <a:off x="1314" y="1420"/>
                <a:ext cx="375" cy="375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3</a:t>
                </a:r>
                <a:endParaRPr lang="en-US">
                  <a:latin typeface="Helvetica" charset="0"/>
                </a:endParaRPr>
              </a:p>
            </p:txBody>
          </p:sp>
          <p:grpSp>
            <p:nvGrpSpPr>
              <p:cNvPr id="66649" name="Group 47"/>
              <p:cNvGrpSpPr>
                <a:grpSpLocks/>
              </p:cNvGrpSpPr>
              <p:nvPr/>
            </p:nvGrpSpPr>
            <p:grpSpPr bwMode="auto">
              <a:xfrm>
                <a:off x="330" y="624"/>
                <a:ext cx="375" cy="555"/>
                <a:chOff x="576" y="432"/>
                <a:chExt cx="384" cy="569"/>
              </a:xfrm>
            </p:grpSpPr>
            <p:grpSp>
              <p:nvGrpSpPr>
                <p:cNvPr id="66675" name="Group 37"/>
                <p:cNvGrpSpPr>
                  <a:grpSpLocks/>
                </p:cNvGrpSpPr>
                <p:nvPr/>
              </p:nvGrpSpPr>
              <p:grpSpPr bwMode="auto">
                <a:xfrm>
                  <a:off x="576" y="665"/>
                  <a:ext cx="384" cy="336"/>
                  <a:chOff x="1680" y="816"/>
                  <a:chExt cx="384" cy="336"/>
                </a:xfrm>
              </p:grpSpPr>
              <p:sp>
                <p:nvSpPr>
                  <p:cNvPr id="66677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816"/>
                    <a:ext cx="384" cy="336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66678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1848" y="96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66676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632" y="432"/>
                  <a:ext cx="282" cy="2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1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grpSp>
            <p:nvGrpSpPr>
              <p:cNvPr id="66650" name="Group 48"/>
              <p:cNvGrpSpPr>
                <a:grpSpLocks/>
              </p:cNvGrpSpPr>
              <p:nvPr/>
            </p:nvGrpSpPr>
            <p:grpSpPr bwMode="auto">
              <a:xfrm>
                <a:off x="1033" y="624"/>
                <a:ext cx="375" cy="562"/>
                <a:chOff x="1392" y="432"/>
                <a:chExt cx="384" cy="576"/>
              </a:xfrm>
            </p:grpSpPr>
            <p:grpSp>
              <p:nvGrpSpPr>
                <p:cNvPr id="66671" name="Group 36"/>
                <p:cNvGrpSpPr>
                  <a:grpSpLocks/>
                </p:cNvGrpSpPr>
                <p:nvPr/>
              </p:nvGrpSpPr>
              <p:grpSpPr bwMode="auto">
                <a:xfrm>
                  <a:off x="1392" y="672"/>
                  <a:ext cx="384" cy="336"/>
                  <a:chOff x="1680" y="816"/>
                  <a:chExt cx="384" cy="336"/>
                </a:xfrm>
              </p:grpSpPr>
              <p:sp>
                <p:nvSpPr>
                  <p:cNvPr id="66673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816"/>
                    <a:ext cx="384" cy="336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66674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1848" y="96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66672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1447" y="432"/>
                  <a:ext cx="282" cy="2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2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grpSp>
            <p:nvGrpSpPr>
              <p:cNvPr id="66651" name="Group 46"/>
              <p:cNvGrpSpPr>
                <a:grpSpLocks/>
              </p:cNvGrpSpPr>
              <p:nvPr/>
            </p:nvGrpSpPr>
            <p:grpSpPr bwMode="auto">
              <a:xfrm>
                <a:off x="471" y="2029"/>
                <a:ext cx="375" cy="654"/>
                <a:chOff x="672" y="2112"/>
                <a:chExt cx="384" cy="670"/>
              </a:xfrm>
            </p:grpSpPr>
            <p:grpSp>
              <p:nvGrpSpPr>
                <p:cNvPr id="66666" name="Group 30"/>
                <p:cNvGrpSpPr>
                  <a:grpSpLocks/>
                </p:cNvGrpSpPr>
                <p:nvPr/>
              </p:nvGrpSpPr>
              <p:grpSpPr bwMode="auto">
                <a:xfrm>
                  <a:off x="672" y="2112"/>
                  <a:ext cx="384" cy="432"/>
                  <a:chOff x="672" y="2064"/>
                  <a:chExt cx="384" cy="432"/>
                </a:xfrm>
              </p:grpSpPr>
              <p:sp>
                <p:nvSpPr>
                  <p:cNvPr id="66668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66669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66667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727" y="2544"/>
                  <a:ext cx="282" cy="2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3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grpSp>
            <p:nvGrpSpPr>
              <p:cNvPr id="66652" name="Group 45"/>
              <p:cNvGrpSpPr>
                <a:grpSpLocks/>
              </p:cNvGrpSpPr>
              <p:nvPr/>
            </p:nvGrpSpPr>
            <p:grpSpPr bwMode="auto">
              <a:xfrm>
                <a:off x="1267" y="2029"/>
                <a:ext cx="375" cy="827"/>
                <a:chOff x="1584" y="2064"/>
                <a:chExt cx="384" cy="847"/>
              </a:xfrm>
            </p:grpSpPr>
            <p:grpSp>
              <p:nvGrpSpPr>
                <p:cNvPr id="66660" name="Group 35"/>
                <p:cNvGrpSpPr>
                  <a:grpSpLocks/>
                </p:cNvGrpSpPr>
                <p:nvPr/>
              </p:nvGrpSpPr>
              <p:grpSpPr bwMode="auto">
                <a:xfrm>
                  <a:off x="1584" y="2064"/>
                  <a:ext cx="384" cy="442"/>
                  <a:chOff x="1584" y="2064"/>
                  <a:chExt cx="384" cy="442"/>
                </a:xfrm>
              </p:grpSpPr>
              <p:sp>
                <p:nvSpPr>
                  <p:cNvPr id="6666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2064"/>
                    <a:ext cx="384" cy="44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66663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1752" y="2169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66661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639" y="2673"/>
                  <a:ext cx="282" cy="2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 dirty="0">
                      <a:latin typeface="Helvetica" charset="0"/>
                    </a:rPr>
                    <a:t>R</a:t>
                  </a:r>
                  <a:r>
                    <a:rPr lang="en-US" sz="1800" baseline="-25000" dirty="0">
                      <a:latin typeface="Helvetica" charset="0"/>
                    </a:rPr>
                    <a:t>4</a:t>
                  </a:r>
                  <a:endParaRPr lang="en-US" sz="1800" dirty="0">
                    <a:latin typeface="Helvetica" charset="0"/>
                  </a:endParaRPr>
                </a:p>
              </p:txBody>
            </p:sp>
          </p:grpSp>
          <p:sp>
            <p:nvSpPr>
              <p:cNvPr id="66653" name="Line 49"/>
              <p:cNvSpPr>
                <a:spLocks noChangeShapeType="1"/>
              </p:cNvSpPr>
              <p:nvPr/>
            </p:nvSpPr>
            <p:spPr bwMode="auto">
              <a:xfrm flipV="1">
                <a:off x="377" y="1186"/>
                <a:ext cx="141" cy="23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6654" name="Line 50"/>
              <p:cNvSpPr>
                <a:spLocks noChangeShapeType="1"/>
              </p:cNvSpPr>
              <p:nvPr/>
            </p:nvSpPr>
            <p:spPr bwMode="auto">
              <a:xfrm>
                <a:off x="526" y="1028"/>
                <a:ext cx="326" cy="4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6655" name="Line 51"/>
              <p:cNvSpPr>
                <a:spLocks noChangeShapeType="1"/>
              </p:cNvSpPr>
              <p:nvPr/>
            </p:nvSpPr>
            <p:spPr bwMode="auto">
              <a:xfrm flipV="1">
                <a:off x="1051" y="1201"/>
                <a:ext cx="148" cy="247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6656" name="Line 58"/>
              <p:cNvSpPr>
                <a:spLocks noChangeShapeType="1"/>
              </p:cNvSpPr>
              <p:nvPr/>
            </p:nvSpPr>
            <p:spPr bwMode="auto">
              <a:xfrm>
                <a:off x="1226" y="1030"/>
                <a:ext cx="229" cy="3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6659" name="Line 250"/>
              <p:cNvSpPr>
                <a:spLocks noChangeShapeType="1"/>
              </p:cNvSpPr>
              <p:nvPr/>
            </p:nvSpPr>
            <p:spPr bwMode="auto">
              <a:xfrm flipH="1">
                <a:off x="1455" y="1789"/>
                <a:ext cx="23" cy="24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66643" name="Text Box 251"/>
          <p:cNvSpPr txBox="1">
            <a:spLocks noChangeArrowheads="1"/>
          </p:cNvSpPr>
          <p:nvPr/>
        </p:nvSpPr>
        <p:spPr bwMode="auto">
          <a:xfrm>
            <a:off x="930610" y="5464063"/>
            <a:ext cx="2057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800" dirty="0">
                <a:latin typeface="Helvetica" charset="0"/>
              </a:rPr>
              <a:t>Simple Resource</a:t>
            </a:r>
          </a:p>
          <a:p>
            <a:r>
              <a:rPr lang="en-US" sz="1800" dirty="0">
                <a:latin typeface="Helvetica" charset="0"/>
              </a:rPr>
              <a:t>Allocation Graph</a:t>
            </a:r>
          </a:p>
        </p:txBody>
      </p:sp>
      <p:grpSp>
        <p:nvGrpSpPr>
          <p:cNvPr id="66570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66571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6572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6573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6574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90" name="Line 250"/>
          <p:cNvSpPr>
            <a:spLocks noChangeShapeType="1"/>
          </p:cNvSpPr>
          <p:nvPr/>
        </p:nvSpPr>
        <p:spPr bwMode="auto">
          <a:xfrm flipH="1">
            <a:off x="1827548" y="3550634"/>
            <a:ext cx="993876" cy="3714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92" name="Group 256"/>
          <p:cNvGrpSpPr>
            <a:grpSpLocks/>
          </p:cNvGrpSpPr>
          <p:nvPr/>
        </p:nvGrpSpPr>
        <p:grpSpPr bwMode="auto">
          <a:xfrm>
            <a:off x="4508802" y="1691671"/>
            <a:ext cx="2782887" cy="3810000"/>
            <a:chOff x="39" y="624"/>
            <a:chExt cx="1753" cy="2400"/>
          </a:xfrm>
        </p:grpSpPr>
        <p:sp>
          <p:nvSpPr>
            <p:cNvPr id="93" name="Rectangle 198"/>
            <p:cNvSpPr>
              <a:spLocks noChangeArrowheads="1"/>
            </p:cNvSpPr>
            <p:nvPr/>
          </p:nvSpPr>
          <p:spPr bwMode="auto">
            <a:xfrm>
              <a:off x="39" y="624"/>
              <a:ext cx="1753" cy="2400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grpSp>
          <p:nvGrpSpPr>
            <p:cNvPr id="94" name="Group 255"/>
            <p:cNvGrpSpPr>
              <a:grpSpLocks/>
            </p:cNvGrpSpPr>
            <p:nvPr/>
          </p:nvGrpSpPr>
          <p:grpSpPr bwMode="auto">
            <a:xfrm>
              <a:off x="143" y="624"/>
              <a:ext cx="1546" cy="2232"/>
              <a:chOff x="143" y="624"/>
              <a:chExt cx="1546" cy="2232"/>
            </a:xfrm>
          </p:grpSpPr>
          <p:sp>
            <p:nvSpPr>
              <p:cNvPr id="95" name="Oval 6"/>
              <p:cNvSpPr>
                <a:spLocks noChangeArrowheads="1"/>
              </p:cNvSpPr>
              <p:nvPr/>
            </p:nvSpPr>
            <p:spPr bwMode="auto">
              <a:xfrm>
                <a:off x="143" y="1420"/>
                <a:ext cx="375" cy="375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1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96" name="Oval 7"/>
              <p:cNvSpPr>
                <a:spLocks noChangeArrowheads="1"/>
              </p:cNvSpPr>
              <p:nvPr/>
            </p:nvSpPr>
            <p:spPr bwMode="auto">
              <a:xfrm>
                <a:off x="752" y="1420"/>
                <a:ext cx="375" cy="375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2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97" name="Oval 8"/>
              <p:cNvSpPr>
                <a:spLocks noChangeArrowheads="1"/>
              </p:cNvSpPr>
              <p:nvPr/>
            </p:nvSpPr>
            <p:spPr bwMode="auto">
              <a:xfrm>
                <a:off x="1314" y="1420"/>
                <a:ext cx="375" cy="375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3</a:t>
                </a:r>
                <a:endParaRPr lang="en-US">
                  <a:latin typeface="Helvetica" charset="0"/>
                </a:endParaRPr>
              </a:p>
            </p:txBody>
          </p:sp>
          <p:grpSp>
            <p:nvGrpSpPr>
              <p:cNvPr id="98" name="Group 47"/>
              <p:cNvGrpSpPr>
                <a:grpSpLocks/>
              </p:cNvGrpSpPr>
              <p:nvPr/>
            </p:nvGrpSpPr>
            <p:grpSpPr bwMode="auto">
              <a:xfrm>
                <a:off x="330" y="624"/>
                <a:ext cx="375" cy="555"/>
                <a:chOff x="576" y="432"/>
                <a:chExt cx="384" cy="569"/>
              </a:xfrm>
            </p:grpSpPr>
            <p:grpSp>
              <p:nvGrpSpPr>
                <p:cNvPr id="119" name="Group 37"/>
                <p:cNvGrpSpPr>
                  <a:grpSpLocks/>
                </p:cNvGrpSpPr>
                <p:nvPr/>
              </p:nvGrpSpPr>
              <p:grpSpPr bwMode="auto">
                <a:xfrm>
                  <a:off x="576" y="665"/>
                  <a:ext cx="384" cy="336"/>
                  <a:chOff x="1680" y="816"/>
                  <a:chExt cx="384" cy="336"/>
                </a:xfrm>
              </p:grpSpPr>
              <p:sp>
                <p:nvSpPr>
                  <p:cNvPr id="121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816"/>
                    <a:ext cx="384" cy="336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122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1848" y="96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120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632" y="432"/>
                  <a:ext cx="282" cy="2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1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grpSp>
            <p:nvGrpSpPr>
              <p:cNvPr id="99" name="Group 48"/>
              <p:cNvGrpSpPr>
                <a:grpSpLocks/>
              </p:cNvGrpSpPr>
              <p:nvPr/>
            </p:nvGrpSpPr>
            <p:grpSpPr bwMode="auto">
              <a:xfrm>
                <a:off x="1033" y="624"/>
                <a:ext cx="375" cy="562"/>
                <a:chOff x="1392" y="432"/>
                <a:chExt cx="384" cy="576"/>
              </a:xfrm>
            </p:grpSpPr>
            <p:grpSp>
              <p:nvGrpSpPr>
                <p:cNvPr id="115" name="Group 36"/>
                <p:cNvGrpSpPr>
                  <a:grpSpLocks/>
                </p:cNvGrpSpPr>
                <p:nvPr/>
              </p:nvGrpSpPr>
              <p:grpSpPr bwMode="auto">
                <a:xfrm>
                  <a:off x="1392" y="672"/>
                  <a:ext cx="384" cy="336"/>
                  <a:chOff x="1680" y="816"/>
                  <a:chExt cx="384" cy="336"/>
                </a:xfrm>
              </p:grpSpPr>
              <p:sp>
                <p:nvSpPr>
                  <p:cNvPr id="117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816"/>
                    <a:ext cx="384" cy="336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118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1848" y="96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116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1447" y="432"/>
                  <a:ext cx="282" cy="2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2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grpSp>
            <p:nvGrpSpPr>
              <p:cNvPr id="100" name="Group 46"/>
              <p:cNvGrpSpPr>
                <a:grpSpLocks/>
              </p:cNvGrpSpPr>
              <p:nvPr/>
            </p:nvGrpSpPr>
            <p:grpSpPr bwMode="auto">
              <a:xfrm>
                <a:off x="471" y="2029"/>
                <a:ext cx="375" cy="654"/>
                <a:chOff x="672" y="2112"/>
                <a:chExt cx="384" cy="670"/>
              </a:xfrm>
            </p:grpSpPr>
            <p:grpSp>
              <p:nvGrpSpPr>
                <p:cNvPr id="111" name="Group 30"/>
                <p:cNvGrpSpPr>
                  <a:grpSpLocks/>
                </p:cNvGrpSpPr>
                <p:nvPr/>
              </p:nvGrpSpPr>
              <p:grpSpPr bwMode="auto">
                <a:xfrm>
                  <a:off x="672" y="2112"/>
                  <a:ext cx="384" cy="432"/>
                  <a:chOff x="672" y="2064"/>
                  <a:chExt cx="384" cy="432"/>
                </a:xfrm>
              </p:grpSpPr>
              <p:sp>
                <p:nvSpPr>
                  <p:cNvPr id="113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11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112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727" y="2544"/>
                  <a:ext cx="282" cy="2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3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grpSp>
            <p:nvGrpSpPr>
              <p:cNvPr id="101" name="Group 45"/>
              <p:cNvGrpSpPr>
                <a:grpSpLocks/>
              </p:cNvGrpSpPr>
              <p:nvPr/>
            </p:nvGrpSpPr>
            <p:grpSpPr bwMode="auto">
              <a:xfrm>
                <a:off x="1267" y="2029"/>
                <a:ext cx="375" cy="827"/>
                <a:chOff x="1584" y="2064"/>
                <a:chExt cx="384" cy="847"/>
              </a:xfrm>
            </p:grpSpPr>
            <p:grpSp>
              <p:nvGrpSpPr>
                <p:cNvPr id="107" name="Group 35"/>
                <p:cNvGrpSpPr>
                  <a:grpSpLocks/>
                </p:cNvGrpSpPr>
                <p:nvPr/>
              </p:nvGrpSpPr>
              <p:grpSpPr bwMode="auto">
                <a:xfrm>
                  <a:off x="1584" y="2064"/>
                  <a:ext cx="384" cy="442"/>
                  <a:chOff x="1584" y="2064"/>
                  <a:chExt cx="384" cy="442"/>
                </a:xfrm>
              </p:grpSpPr>
              <p:sp>
                <p:nvSpPr>
                  <p:cNvPr id="10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2064"/>
                    <a:ext cx="384" cy="44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110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1752" y="2169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108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639" y="2673"/>
                  <a:ext cx="282" cy="2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 dirty="0">
                      <a:latin typeface="Helvetica" charset="0"/>
                    </a:rPr>
                    <a:t>R</a:t>
                  </a:r>
                  <a:r>
                    <a:rPr lang="en-US" sz="1800" baseline="-25000" dirty="0">
                      <a:latin typeface="Helvetica" charset="0"/>
                    </a:rPr>
                    <a:t>4</a:t>
                  </a:r>
                  <a:endParaRPr lang="en-US" sz="1800" dirty="0">
                    <a:latin typeface="Helvetica" charset="0"/>
                  </a:endParaRPr>
                </a:p>
              </p:txBody>
            </p:sp>
          </p:grpSp>
          <p:sp>
            <p:nvSpPr>
              <p:cNvPr id="102" name="Line 49"/>
              <p:cNvSpPr>
                <a:spLocks noChangeShapeType="1"/>
              </p:cNvSpPr>
              <p:nvPr/>
            </p:nvSpPr>
            <p:spPr bwMode="auto">
              <a:xfrm flipV="1">
                <a:off x="377" y="1186"/>
                <a:ext cx="141" cy="23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03" name="Line 50"/>
              <p:cNvSpPr>
                <a:spLocks noChangeShapeType="1"/>
              </p:cNvSpPr>
              <p:nvPr/>
            </p:nvSpPr>
            <p:spPr bwMode="auto">
              <a:xfrm>
                <a:off x="526" y="1028"/>
                <a:ext cx="326" cy="4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04" name="Line 51"/>
              <p:cNvSpPr>
                <a:spLocks noChangeShapeType="1"/>
              </p:cNvSpPr>
              <p:nvPr/>
            </p:nvSpPr>
            <p:spPr bwMode="auto">
              <a:xfrm flipV="1">
                <a:off x="1051" y="1201"/>
                <a:ext cx="148" cy="247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05" name="Line 58"/>
              <p:cNvSpPr>
                <a:spLocks noChangeShapeType="1"/>
              </p:cNvSpPr>
              <p:nvPr/>
            </p:nvSpPr>
            <p:spPr bwMode="auto">
              <a:xfrm>
                <a:off x="1226" y="1030"/>
                <a:ext cx="229" cy="3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06" name="Line 250"/>
              <p:cNvSpPr>
                <a:spLocks noChangeShapeType="1"/>
              </p:cNvSpPr>
              <p:nvPr/>
            </p:nvSpPr>
            <p:spPr bwMode="auto">
              <a:xfrm flipH="1">
                <a:off x="1455" y="1789"/>
                <a:ext cx="23" cy="24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123" name="Text Box 251"/>
          <p:cNvSpPr txBox="1">
            <a:spLocks noChangeArrowheads="1"/>
          </p:cNvSpPr>
          <p:nvPr/>
        </p:nvSpPr>
        <p:spPr bwMode="auto">
          <a:xfrm>
            <a:off x="4902502" y="5469921"/>
            <a:ext cx="2596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800" dirty="0" smtClean="0">
                <a:latin typeface="Helvetica" charset="0"/>
              </a:rPr>
              <a:t>Deadlocked Resource</a:t>
            </a:r>
            <a:endParaRPr lang="en-US" sz="1800" dirty="0">
              <a:latin typeface="Helvetica" charset="0"/>
            </a:endParaRPr>
          </a:p>
          <a:p>
            <a:r>
              <a:rPr lang="en-US" sz="1800" dirty="0">
                <a:latin typeface="Helvetica" charset="0"/>
              </a:rPr>
              <a:t>Allocation Graph</a:t>
            </a:r>
          </a:p>
        </p:txBody>
      </p:sp>
      <p:sp>
        <p:nvSpPr>
          <p:cNvPr id="124" name="Line 250"/>
          <p:cNvSpPr>
            <a:spLocks noChangeShapeType="1"/>
          </p:cNvSpPr>
          <p:nvPr/>
        </p:nvSpPr>
        <p:spPr bwMode="auto">
          <a:xfrm flipH="1">
            <a:off x="5789914" y="3531584"/>
            <a:ext cx="995747" cy="38466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25" name="Line 50"/>
          <p:cNvSpPr>
            <a:spLocks noChangeShapeType="1"/>
          </p:cNvSpPr>
          <p:nvPr/>
        </p:nvSpPr>
        <p:spPr bwMode="auto">
          <a:xfrm flipH="1" flipV="1">
            <a:off x="5045377" y="3550633"/>
            <a:ext cx="449387" cy="52836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06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would you look for cycles?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16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12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Resource Allocation Graph Examples</a:t>
            </a:r>
          </a:p>
        </p:txBody>
      </p:sp>
      <p:grpSp>
        <p:nvGrpSpPr>
          <p:cNvPr id="66642" name="Group 256"/>
          <p:cNvGrpSpPr>
            <a:grpSpLocks/>
          </p:cNvGrpSpPr>
          <p:nvPr/>
        </p:nvGrpSpPr>
        <p:grpSpPr bwMode="auto">
          <a:xfrm>
            <a:off x="536910" y="1685813"/>
            <a:ext cx="2782887" cy="3810000"/>
            <a:chOff x="39" y="624"/>
            <a:chExt cx="1753" cy="2400"/>
          </a:xfrm>
        </p:grpSpPr>
        <p:sp>
          <p:nvSpPr>
            <p:cNvPr id="66644" name="Rectangle 198"/>
            <p:cNvSpPr>
              <a:spLocks noChangeArrowheads="1"/>
            </p:cNvSpPr>
            <p:nvPr/>
          </p:nvSpPr>
          <p:spPr bwMode="auto">
            <a:xfrm>
              <a:off x="39" y="624"/>
              <a:ext cx="1753" cy="2400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grpSp>
          <p:nvGrpSpPr>
            <p:cNvPr id="66645" name="Group 255"/>
            <p:cNvGrpSpPr>
              <a:grpSpLocks/>
            </p:cNvGrpSpPr>
            <p:nvPr/>
          </p:nvGrpSpPr>
          <p:grpSpPr bwMode="auto">
            <a:xfrm>
              <a:off x="143" y="624"/>
              <a:ext cx="1546" cy="2232"/>
              <a:chOff x="143" y="624"/>
              <a:chExt cx="1546" cy="2232"/>
            </a:xfrm>
          </p:grpSpPr>
          <p:sp>
            <p:nvSpPr>
              <p:cNvPr id="66646" name="Oval 6"/>
              <p:cNvSpPr>
                <a:spLocks noChangeArrowheads="1"/>
              </p:cNvSpPr>
              <p:nvPr/>
            </p:nvSpPr>
            <p:spPr bwMode="auto">
              <a:xfrm>
                <a:off x="143" y="1420"/>
                <a:ext cx="375" cy="375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1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66647" name="Oval 7"/>
              <p:cNvSpPr>
                <a:spLocks noChangeArrowheads="1"/>
              </p:cNvSpPr>
              <p:nvPr/>
            </p:nvSpPr>
            <p:spPr bwMode="auto">
              <a:xfrm>
                <a:off x="752" y="1420"/>
                <a:ext cx="375" cy="375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2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66648" name="Oval 8"/>
              <p:cNvSpPr>
                <a:spLocks noChangeArrowheads="1"/>
              </p:cNvSpPr>
              <p:nvPr/>
            </p:nvSpPr>
            <p:spPr bwMode="auto">
              <a:xfrm>
                <a:off x="1314" y="1420"/>
                <a:ext cx="375" cy="375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3</a:t>
                </a:r>
                <a:endParaRPr lang="en-US">
                  <a:latin typeface="Helvetica" charset="0"/>
                </a:endParaRPr>
              </a:p>
            </p:txBody>
          </p:sp>
          <p:grpSp>
            <p:nvGrpSpPr>
              <p:cNvPr id="66649" name="Group 47"/>
              <p:cNvGrpSpPr>
                <a:grpSpLocks/>
              </p:cNvGrpSpPr>
              <p:nvPr/>
            </p:nvGrpSpPr>
            <p:grpSpPr bwMode="auto">
              <a:xfrm>
                <a:off x="330" y="624"/>
                <a:ext cx="375" cy="555"/>
                <a:chOff x="576" y="432"/>
                <a:chExt cx="384" cy="569"/>
              </a:xfrm>
            </p:grpSpPr>
            <p:grpSp>
              <p:nvGrpSpPr>
                <p:cNvPr id="66675" name="Group 37"/>
                <p:cNvGrpSpPr>
                  <a:grpSpLocks/>
                </p:cNvGrpSpPr>
                <p:nvPr/>
              </p:nvGrpSpPr>
              <p:grpSpPr bwMode="auto">
                <a:xfrm>
                  <a:off x="576" y="665"/>
                  <a:ext cx="384" cy="336"/>
                  <a:chOff x="1680" y="816"/>
                  <a:chExt cx="384" cy="336"/>
                </a:xfrm>
              </p:grpSpPr>
              <p:sp>
                <p:nvSpPr>
                  <p:cNvPr id="66677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816"/>
                    <a:ext cx="384" cy="336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66678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1848" y="96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66676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632" y="432"/>
                  <a:ext cx="282" cy="2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1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grpSp>
            <p:nvGrpSpPr>
              <p:cNvPr id="66650" name="Group 48"/>
              <p:cNvGrpSpPr>
                <a:grpSpLocks/>
              </p:cNvGrpSpPr>
              <p:nvPr/>
            </p:nvGrpSpPr>
            <p:grpSpPr bwMode="auto">
              <a:xfrm>
                <a:off x="1033" y="624"/>
                <a:ext cx="375" cy="562"/>
                <a:chOff x="1392" y="432"/>
                <a:chExt cx="384" cy="576"/>
              </a:xfrm>
            </p:grpSpPr>
            <p:grpSp>
              <p:nvGrpSpPr>
                <p:cNvPr id="66671" name="Group 36"/>
                <p:cNvGrpSpPr>
                  <a:grpSpLocks/>
                </p:cNvGrpSpPr>
                <p:nvPr/>
              </p:nvGrpSpPr>
              <p:grpSpPr bwMode="auto">
                <a:xfrm>
                  <a:off x="1392" y="672"/>
                  <a:ext cx="384" cy="336"/>
                  <a:chOff x="1680" y="816"/>
                  <a:chExt cx="384" cy="336"/>
                </a:xfrm>
              </p:grpSpPr>
              <p:sp>
                <p:nvSpPr>
                  <p:cNvPr id="66673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816"/>
                    <a:ext cx="384" cy="336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66674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1848" y="96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66672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1447" y="432"/>
                  <a:ext cx="282" cy="2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2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grpSp>
            <p:nvGrpSpPr>
              <p:cNvPr id="66651" name="Group 46"/>
              <p:cNvGrpSpPr>
                <a:grpSpLocks/>
              </p:cNvGrpSpPr>
              <p:nvPr/>
            </p:nvGrpSpPr>
            <p:grpSpPr bwMode="auto">
              <a:xfrm>
                <a:off x="471" y="2029"/>
                <a:ext cx="375" cy="654"/>
                <a:chOff x="672" y="2112"/>
                <a:chExt cx="384" cy="670"/>
              </a:xfrm>
            </p:grpSpPr>
            <p:grpSp>
              <p:nvGrpSpPr>
                <p:cNvPr id="66666" name="Group 30"/>
                <p:cNvGrpSpPr>
                  <a:grpSpLocks/>
                </p:cNvGrpSpPr>
                <p:nvPr/>
              </p:nvGrpSpPr>
              <p:grpSpPr bwMode="auto">
                <a:xfrm>
                  <a:off x="672" y="2112"/>
                  <a:ext cx="384" cy="432"/>
                  <a:chOff x="672" y="2064"/>
                  <a:chExt cx="384" cy="432"/>
                </a:xfrm>
              </p:grpSpPr>
              <p:sp>
                <p:nvSpPr>
                  <p:cNvPr id="66668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66669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66667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727" y="2544"/>
                  <a:ext cx="282" cy="2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3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grpSp>
            <p:nvGrpSpPr>
              <p:cNvPr id="66652" name="Group 45"/>
              <p:cNvGrpSpPr>
                <a:grpSpLocks/>
              </p:cNvGrpSpPr>
              <p:nvPr/>
            </p:nvGrpSpPr>
            <p:grpSpPr bwMode="auto">
              <a:xfrm>
                <a:off x="1267" y="2029"/>
                <a:ext cx="375" cy="827"/>
                <a:chOff x="1584" y="2064"/>
                <a:chExt cx="384" cy="847"/>
              </a:xfrm>
            </p:grpSpPr>
            <p:grpSp>
              <p:nvGrpSpPr>
                <p:cNvPr id="66660" name="Group 35"/>
                <p:cNvGrpSpPr>
                  <a:grpSpLocks/>
                </p:cNvGrpSpPr>
                <p:nvPr/>
              </p:nvGrpSpPr>
              <p:grpSpPr bwMode="auto">
                <a:xfrm>
                  <a:off x="1584" y="2064"/>
                  <a:ext cx="384" cy="442"/>
                  <a:chOff x="1584" y="2064"/>
                  <a:chExt cx="384" cy="442"/>
                </a:xfrm>
              </p:grpSpPr>
              <p:sp>
                <p:nvSpPr>
                  <p:cNvPr id="6666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2064"/>
                    <a:ext cx="384" cy="44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66663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1752" y="2169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66661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639" y="2673"/>
                  <a:ext cx="282" cy="2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 dirty="0">
                      <a:latin typeface="Helvetica" charset="0"/>
                    </a:rPr>
                    <a:t>R</a:t>
                  </a:r>
                  <a:r>
                    <a:rPr lang="en-US" sz="1800" baseline="-25000" dirty="0">
                      <a:latin typeface="Helvetica" charset="0"/>
                    </a:rPr>
                    <a:t>4</a:t>
                  </a:r>
                  <a:endParaRPr lang="en-US" sz="1800" dirty="0">
                    <a:latin typeface="Helvetica" charset="0"/>
                  </a:endParaRPr>
                </a:p>
              </p:txBody>
            </p:sp>
          </p:grpSp>
          <p:sp>
            <p:nvSpPr>
              <p:cNvPr id="66653" name="Line 49"/>
              <p:cNvSpPr>
                <a:spLocks noChangeShapeType="1"/>
              </p:cNvSpPr>
              <p:nvPr/>
            </p:nvSpPr>
            <p:spPr bwMode="auto">
              <a:xfrm flipV="1">
                <a:off x="377" y="1186"/>
                <a:ext cx="141" cy="23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6654" name="Line 50"/>
              <p:cNvSpPr>
                <a:spLocks noChangeShapeType="1"/>
              </p:cNvSpPr>
              <p:nvPr/>
            </p:nvSpPr>
            <p:spPr bwMode="auto">
              <a:xfrm>
                <a:off x="526" y="1028"/>
                <a:ext cx="326" cy="4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6655" name="Line 51"/>
              <p:cNvSpPr>
                <a:spLocks noChangeShapeType="1"/>
              </p:cNvSpPr>
              <p:nvPr/>
            </p:nvSpPr>
            <p:spPr bwMode="auto">
              <a:xfrm flipV="1">
                <a:off x="1051" y="1201"/>
                <a:ext cx="148" cy="247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6656" name="Line 58"/>
              <p:cNvSpPr>
                <a:spLocks noChangeShapeType="1"/>
              </p:cNvSpPr>
              <p:nvPr/>
            </p:nvSpPr>
            <p:spPr bwMode="auto">
              <a:xfrm>
                <a:off x="1226" y="1030"/>
                <a:ext cx="229" cy="3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6659" name="Line 250"/>
              <p:cNvSpPr>
                <a:spLocks noChangeShapeType="1"/>
              </p:cNvSpPr>
              <p:nvPr/>
            </p:nvSpPr>
            <p:spPr bwMode="auto">
              <a:xfrm flipH="1">
                <a:off x="1455" y="1789"/>
                <a:ext cx="23" cy="24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66643" name="Text Box 251"/>
          <p:cNvSpPr txBox="1">
            <a:spLocks noChangeArrowheads="1"/>
          </p:cNvSpPr>
          <p:nvPr/>
        </p:nvSpPr>
        <p:spPr bwMode="auto">
          <a:xfrm>
            <a:off x="930610" y="5464063"/>
            <a:ext cx="2057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800" dirty="0">
                <a:latin typeface="Helvetica" charset="0"/>
              </a:rPr>
              <a:t>Simple Resource</a:t>
            </a:r>
          </a:p>
          <a:p>
            <a:r>
              <a:rPr lang="en-US" sz="1800" dirty="0">
                <a:latin typeface="Helvetica" charset="0"/>
              </a:rPr>
              <a:t>Allocation Graph</a:t>
            </a:r>
          </a:p>
        </p:txBody>
      </p:sp>
      <p:grpSp>
        <p:nvGrpSpPr>
          <p:cNvPr id="66570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66571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6572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6573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6574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90" name="Line 250"/>
          <p:cNvSpPr>
            <a:spLocks noChangeShapeType="1"/>
          </p:cNvSpPr>
          <p:nvPr/>
        </p:nvSpPr>
        <p:spPr bwMode="auto">
          <a:xfrm flipH="1">
            <a:off x="1827548" y="3550634"/>
            <a:ext cx="993876" cy="3714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92" name="Group 256"/>
          <p:cNvGrpSpPr>
            <a:grpSpLocks/>
          </p:cNvGrpSpPr>
          <p:nvPr/>
        </p:nvGrpSpPr>
        <p:grpSpPr bwMode="auto">
          <a:xfrm>
            <a:off x="4508802" y="1691671"/>
            <a:ext cx="2782887" cy="3810000"/>
            <a:chOff x="39" y="624"/>
            <a:chExt cx="1753" cy="2400"/>
          </a:xfrm>
        </p:grpSpPr>
        <p:sp>
          <p:nvSpPr>
            <p:cNvPr id="93" name="Rectangle 198"/>
            <p:cNvSpPr>
              <a:spLocks noChangeArrowheads="1"/>
            </p:cNvSpPr>
            <p:nvPr/>
          </p:nvSpPr>
          <p:spPr bwMode="auto">
            <a:xfrm>
              <a:off x="39" y="624"/>
              <a:ext cx="1753" cy="2400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grpSp>
          <p:nvGrpSpPr>
            <p:cNvPr id="94" name="Group 255"/>
            <p:cNvGrpSpPr>
              <a:grpSpLocks/>
            </p:cNvGrpSpPr>
            <p:nvPr/>
          </p:nvGrpSpPr>
          <p:grpSpPr bwMode="auto">
            <a:xfrm>
              <a:off x="143" y="624"/>
              <a:ext cx="1546" cy="2232"/>
              <a:chOff x="143" y="624"/>
              <a:chExt cx="1546" cy="2232"/>
            </a:xfrm>
          </p:grpSpPr>
          <p:sp>
            <p:nvSpPr>
              <p:cNvPr id="95" name="Oval 6"/>
              <p:cNvSpPr>
                <a:spLocks noChangeArrowheads="1"/>
              </p:cNvSpPr>
              <p:nvPr/>
            </p:nvSpPr>
            <p:spPr bwMode="auto">
              <a:xfrm>
                <a:off x="143" y="1420"/>
                <a:ext cx="375" cy="375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1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96" name="Oval 7"/>
              <p:cNvSpPr>
                <a:spLocks noChangeArrowheads="1"/>
              </p:cNvSpPr>
              <p:nvPr/>
            </p:nvSpPr>
            <p:spPr bwMode="auto">
              <a:xfrm>
                <a:off x="752" y="1420"/>
                <a:ext cx="375" cy="375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2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97" name="Oval 8"/>
              <p:cNvSpPr>
                <a:spLocks noChangeArrowheads="1"/>
              </p:cNvSpPr>
              <p:nvPr/>
            </p:nvSpPr>
            <p:spPr bwMode="auto">
              <a:xfrm>
                <a:off x="1314" y="1420"/>
                <a:ext cx="375" cy="375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3</a:t>
                </a:r>
                <a:endParaRPr lang="en-US">
                  <a:latin typeface="Helvetica" charset="0"/>
                </a:endParaRPr>
              </a:p>
            </p:txBody>
          </p:sp>
          <p:grpSp>
            <p:nvGrpSpPr>
              <p:cNvPr id="98" name="Group 47"/>
              <p:cNvGrpSpPr>
                <a:grpSpLocks/>
              </p:cNvGrpSpPr>
              <p:nvPr/>
            </p:nvGrpSpPr>
            <p:grpSpPr bwMode="auto">
              <a:xfrm>
                <a:off x="330" y="624"/>
                <a:ext cx="375" cy="555"/>
                <a:chOff x="576" y="432"/>
                <a:chExt cx="384" cy="569"/>
              </a:xfrm>
            </p:grpSpPr>
            <p:grpSp>
              <p:nvGrpSpPr>
                <p:cNvPr id="119" name="Group 37"/>
                <p:cNvGrpSpPr>
                  <a:grpSpLocks/>
                </p:cNvGrpSpPr>
                <p:nvPr/>
              </p:nvGrpSpPr>
              <p:grpSpPr bwMode="auto">
                <a:xfrm>
                  <a:off x="576" y="665"/>
                  <a:ext cx="384" cy="336"/>
                  <a:chOff x="1680" y="816"/>
                  <a:chExt cx="384" cy="336"/>
                </a:xfrm>
              </p:grpSpPr>
              <p:sp>
                <p:nvSpPr>
                  <p:cNvPr id="121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816"/>
                    <a:ext cx="384" cy="336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122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1848" y="96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120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632" y="432"/>
                  <a:ext cx="282" cy="2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1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grpSp>
            <p:nvGrpSpPr>
              <p:cNvPr id="99" name="Group 48"/>
              <p:cNvGrpSpPr>
                <a:grpSpLocks/>
              </p:cNvGrpSpPr>
              <p:nvPr/>
            </p:nvGrpSpPr>
            <p:grpSpPr bwMode="auto">
              <a:xfrm>
                <a:off x="1033" y="624"/>
                <a:ext cx="375" cy="562"/>
                <a:chOff x="1392" y="432"/>
                <a:chExt cx="384" cy="576"/>
              </a:xfrm>
            </p:grpSpPr>
            <p:grpSp>
              <p:nvGrpSpPr>
                <p:cNvPr id="115" name="Group 36"/>
                <p:cNvGrpSpPr>
                  <a:grpSpLocks/>
                </p:cNvGrpSpPr>
                <p:nvPr/>
              </p:nvGrpSpPr>
              <p:grpSpPr bwMode="auto">
                <a:xfrm>
                  <a:off x="1392" y="672"/>
                  <a:ext cx="384" cy="336"/>
                  <a:chOff x="1680" y="816"/>
                  <a:chExt cx="384" cy="336"/>
                </a:xfrm>
              </p:grpSpPr>
              <p:sp>
                <p:nvSpPr>
                  <p:cNvPr id="117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816"/>
                    <a:ext cx="384" cy="336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118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1848" y="96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116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1447" y="432"/>
                  <a:ext cx="282" cy="2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2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grpSp>
            <p:nvGrpSpPr>
              <p:cNvPr id="100" name="Group 46"/>
              <p:cNvGrpSpPr>
                <a:grpSpLocks/>
              </p:cNvGrpSpPr>
              <p:nvPr/>
            </p:nvGrpSpPr>
            <p:grpSpPr bwMode="auto">
              <a:xfrm>
                <a:off x="471" y="2029"/>
                <a:ext cx="375" cy="654"/>
                <a:chOff x="672" y="2112"/>
                <a:chExt cx="384" cy="670"/>
              </a:xfrm>
            </p:grpSpPr>
            <p:grpSp>
              <p:nvGrpSpPr>
                <p:cNvPr id="111" name="Group 30"/>
                <p:cNvGrpSpPr>
                  <a:grpSpLocks/>
                </p:cNvGrpSpPr>
                <p:nvPr/>
              </p:nvGrpSpPr>
              <p:grpSpPr bwMode="auto">
                <a:xfrm>
                  <a:off x="672" y="2112"/>
                  <a:ext cx="384" cy="432"/>
                  <a:chOff x="672" y="2064"/>
                  <a:chExt cx="384" cy="432"/>
                </a:xfrm>
              </p:grpSpPr>
              <p:sp>
                <p:nvSpPr>
                  <p:cNvPr id="113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11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112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727" y="2544"/>
                  <a:ext cx="282" cy="2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3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grpSp>
            <p:nvGrpSpPr>
              <p:cNvPr id="101" name="Group 45"/>
              <p:cNvGrpSpPr>
                <a:grpSpLocks/>
              </p:cNvGrpSpPr>
              <p:nvPr/>
            </p:nvGrpSpPr>
            <p:grpSpPr bwMode="auto">
              <a:xfrm>
                <a:off x="1267" y="2029"/>
                <a:ext cx="375" cy="827"/>
                <a:chOff x="1584" y="2064"/>
                <a:chExt cx="384" cy="847"/>
              </a:xfrm>
            </p:grpSpPr>
            <p:grpSp>
              <p:nvGrpSpPr>
                <p:cNvPr id="107" name="Group 35"/>
                <p:cNvGrpSpPr>
                  <a:grpSpLocks/>
                </p:cNvGrpSpPr>
                <p:nvPr/>
              </p:nvGrpSpPr>
              <p:grpSpPr bwMode="auto">
                <a:xfrm>
                  <a:off x="1584" y="2064"/>
                  <a:ext cx="384" cy="442"/>
                  <a:chOff x="1584" y="2064"/>
                  <a:chExt cx="384" cy="442"/>
                </a:xfrm>
              </p:grpSpPr>
              <p:sp>
                <p:nvSpPr>
                  <p:cNvPr id="10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2064"/>
                    <a:ext cx="384" cy="44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110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1752" y="2169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108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639" y="2673"/>
                  <a:ext cx="282" cy="2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 dirty="0">
                      <a:latin typeface="Helvetica" charset="0"/>
                    </a:rPr>
                    <a:t>R</a:t>
                  </a:r>
                  <a:r>
                    <a:rPr lang="en-US" sz="1800" baseline="-25000" dirty="0">
                      <a:latin typeface="Helvetica" charset="0"/>
                    </a:rPr>
                    <a:t>4</a:t>
                  </a:r>
                  <a:endParaRPr lang="en-US" sz="1800" dirty="0">
                    <a:latin typeface="Helvetica" charset="0"/>
                  </a:endParaRPr>
                </a:p>
              </p:txBody>
            </p:sp>
          </p:grpSp>
          <p:sp>
            <p:nvSpPr>
              <p:cNvPr id="102" name="Line 49"/>
              <p:cNvSpPr>
                <a:spLocks noChangeShapeType="1"/>
              </p:cNvSpPr>
              <p:nvPr/>
            </p:nvSpPr>
            <p:spPr bwMode="auto">
              <a:xfrm flipV="1">
                <a:off x="377" y="1186"/>
                <a:ext cx="141" cy="23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03" name="Line 50"/>
              <p:cNvSpPr>
                <a:spLocks noChangeShapeType="1"/>
              </p:cNvSpPr>
              <p:nvPr/>
            </p:nvSpPr>
            <p:spPr bwMode="auto">
              <a:xfrm>
                <a:off x="526" y="1028"/>
                <a:ext cx="326" cy="4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04" name="Line 51"/>
              <p:cNvSpPr>
                <a:spLocks noChangeShapeType="1"/>
              </p:cNvSpPr>
              <p:nvPr/>
            </p:nvSpPr>
            <p:spPr bwMode="auto">
              <a:xfrm flipV="1">
                <a:off x="1051" y="1201"/>
                <a:ext cx="148" cy="247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05" name="Line 58"/>
              <p:cNvSpPr>
                <a:spLocks noChangeShapeType="1"/>
              </p:cNvSpPr>
              <p:nvPr/>
            </p:nvSpPr>
            <p:spPr bwMode="auto">
              <a:xfrm>
                <a:off x="1226" y="1030"/>
                <a:ext cx="229" cy="3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06" name="Line 250"/>
              <p:cNvSpPr>
                <a:spLocks noChangeShapeType="1"/>
              </p:cNvSpPr>
              <p:nvPr/>
            </p:nvSpPr>
            <p:spPr bwMode="auto">
              <a:xfrm flipH="1">
                <a:off x="1455" y="1789"/>
                <a:ext cx="23" cy="24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123" name="Text Box 251"/>
          <p:cNvSpPr txBox="1">
            <a:spLocks noChangeArrowheads="1"/>
          </p:cNvSpPr>
          <p:nvPr/>
        </p:nvSpPr>
        <p:spPr bwMode="auto">
          <a:xfrm>
            <a:off x="4902502" y="5469921"/>
            <a:ext cx="2596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800" dirty="0" smtClean="0">
                <a:latin typeface="Helvetica" charset="0"/>
              </a:rPr>
              <a:t>Deadlocked Resource</a:t>
            </a:r>
            <a:endParaRPr lang="en-US" sz="1800" dirty="0">
              <a:latin typeface="Helvetica" charset="0"/>
            </a:endParaRPr>
          </a:p>
          <a:p>
            <a:r>
              <a:rPr lang="en-US" sz="1800" dirty="0">
                <a:latin typeface="Helvetica" charset="0"/>
              </a:rPr>
              <a:t>Allocation Graph</a:t>
            </a:r>
          </a:p>
        </p:txBody>
      </p:sp>
      <p:sp>
        <p:nvSpPr>
          <p:cNvPr id="124" name="Line 250"/>
          <p:cNvSpPr>
            <a:spLocks noChangeShapeType="1"/>
          </p:cNvSpPr>
          <p:nvPr/>
        </p:nvSpPr>
        <p:spPr bwMode="auto">
          <a:xfrm flipH="1">
            <a:off x="5789914" y="3531584"/>
            <a:ext cx="995747" cy="38466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25" name="Line 50"/>
          <p:cNvSpPr>
            <a:spLocks noChangeShapeType="1"/>
          </p:cNvSpPr>
          <p:nvPr/>
        </p:nvSpPr>
        <p:spPr bwMode="auto">
          <a:xfrm flipH="1" flipV="1">
            <a:off x="5045377" y="3550633"/>
            <a:ext cx="449387" cy="52836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057581" y="3426257"/>
            <a:ext cx="583109" cy="652745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endCxn id="97" idx="3"/>
          </p:cNvCxnSpPr>
          <p:nvPr/>
        </p:nvCxnSpPr>
        <p:spPr>
          <a:xfrm flipV="1">
            <a:off x="5645917" y="3463452"/>
            <a:ext cx="974130" cy="45280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 flipV="1">
            <a:off x="6458252" y="2452835"/>
            <a:ext cx="298450" cy="502486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H="1">
            <a:off x="6048776" y="2537698"/>
            <a:ext cx="298450" cy="462074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103" idx="0"/>
          </p:cNvCxnSpPr>
          <p:nvPr/>
        </p:nvCxnSpPr>
        <p:spPr>
          <a:xfrm flipH="1" flipV="1">
            <a:off x="5281915" y="2333021"/>
            <a:ext cx="471586" cy="588114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95" idx="0"/>
          </p:cNvCxnSpPr>
          <p:nvPr/>
        </p:nvCxnSpPr>
        <p:spPr>
          <a:xfrm flipH="1">
            <a:off x="4971559" y="2360803"/>
            <a:ext cx="263459" cy="59451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52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would avoid cycle creation 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18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088571"/>
            <a:ext cx="8229600" cy="1684199"/>
          </a:xfrm>
        </p:spPr>
        <p:txBody>
          <a:bodyPr/>
          <a:lstStyle/>
          <a:p>
            <a:r>
              <a:rPr lang="en-US" dirty="0" smtClean="0"/>
              <a:t>On attempt to acquire an owned lock</a:t>
            </a:r>
          </a:p>
          <a:p>
            <a:pPr lvl="1"/>
            <a:r>
              <a:rPr lang="en-US" dirty="0" smtClean="0"/>
              <a:t>Check to see if adding the request edge would create a cycle</a:t>
            </a:r>
            <a:endParaRPr lang="en-US" dirty="0"/>
          </a:p>
        </p:txBody>
      </p:sp>
      <p:sp>
        <p:nvSpPr>
          <p:cNvPr id="9" name="Rectangle 198"/>
          <p:cNvSpPr>
            <a:spLocks noChangeArrowheads="1"/>
          </p:cNvSpPr>
          <p:nvPr/>
        </p:nvSpPr>
        <p:spPr bwMode="auto">
          <a:xfrm>
            <a:off x="3571176" y="2601801"/>
            <a:ext cx="2782887" cy="3810000"/>
          </a:xfrm>
          <a:prstGeom prst="rect">
            <a:avLst/>
          </a:prstGeom>
          <a:solidFill>
            <a:srgbClr val="00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3736276" y="3865451"/>
            <a:ext cx="595313" cy="595313"/>
          </a:xfrm>
          <a:prstGeom prst="ellipse">
            <a:avLst/>
          </a:prstGeom>
          <a:solidFill>
            <a:srgbClr val="FF66CC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T</a:t>
            </a:r>
            <a:r>
              <a:rPr lang="en-US" baseline="-25000">
                <a:latin typeface="Helvetica" charset="0"/>
              </a:rPr>
              <a:t>1</a:t>
            </a:r>
            <a:endParaRPr lang="en-US">
              <a:latin typeface="Helvetica" charset="0"/>
            </a:endParaRPr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4703064" y="3865451"/>
            <a:ext cx="595313" cy="595313"/>
          </a:xfrm>
          <a:prstGeom prst="ellipse">
            <a:avLst/>
          </a:prstGeom>
          <a:solidFill>
            <a:srgbClr val="FF66CC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T</a:t>
            </a:r>
            <a:r>
              <a:rPr lang="en-US" baseline="-25000">
                <a:latin typeface="Helvetica" charset="0"/>
              </a:rPr>
              <a:t>2</a:t>
            </a:r>
            <a:endParaRPr lang="en-US">
              <a:latin typeface="Helvetica" charset="0"/>
            </a:endParaRPr>
          </a:p>
        </p:txBody>
      </p:sp>
      <p:sp>
        <p:nvSpPr>
          <p:cNvPr id="13" name="Oval 8"/>
          <p:cNvSpPr>
            <a:spLocks noChangeArrowheads="1"/>
          </p:cNvSpPr>
          <p:nvPr/>
        </p:nvSpPr>
        <p:spPr bwMode="auto">
          <a:xfrm>
            <a:off x="5595239" y="3865451"/>
            <a:ext cx="595313" cy="595313"/>
          </a:xfrm>
          <a:prstGeom prst="ellipse">
            <a:avLst/>
          </a:prstGeom>
          <a:solidFill>
            <a:srgbClr val="FF66CC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T</a:t>
            </a:r>
            <a:r>
              <a:rPr lang="en-US" baseline="-25000">
                <a:latin typeface="Helvetica" charset="0"/>
              </a:rPr>
              <a:t>3</a:t>
            </a:r>
            <a:endParaRPr lang="en-US">
              <a:latin typeface="Helvetica" charset="0"/>
            </a:endParaRPr>
          </a:p>
        </p:txBody>
      </p:sp>
      <p:grpSp>
        <p:nvGrpSpPr>
          <p:cNvPr id="14" name="Group 47"/>
          <p:cNvGrpSpPr>
            <a:grpSpLocks/>
          </p:cNvGrpSpPr>
          <p:nvPr/>
        </p:nvGrpSpPr>
        <p:grpSpPr bwMode="auto">
          <a:xfrm>
            <a:off x="4033139" y="2601801"/>
            <a:ext cx="595313" cy="881063"/>
            <a:chOff x="576" y="432"/>
            <a:chExt cx="384" cy="569"/>
          </a:xfrm>
        </p:grpSpPr>
        <p:grpSp>
          <p:nvGrpSpPr>
            <p:cNvPr id="35" name="Group 37"/>
            <p:cNvGrpSpPr>
              <a:grpSpLocks/>
            </p:cNvGrpSpPr>
            <p:nvPr/>
          </p:nvGrpSpPr>
          <p:grpSpPr bwMode="auto">
            <a:xfrm>
              <a:off x="576" y="665"/>
              <a:ext cx="384" cy="336"/>
              <a:chOff x="1680" y="816"/>
              <a:chExt cx="384" cy="336"/>
            </a:xfrm>
          </p:grpSpPr>
          <p:sp>
            <p:nvSpPr>
              <p:cNvPr id="37" name="Rectangle 38"/>
              <p:cNvSpPr>
                <a:spLocks noChangeArrowheads="1"/>
              </p:cNvSpPr>
              <p:nvPr/>
            </p:nvSpPr>
            <p:spPr bwMode="auto">
              <a:xfrm>
                <a:off x="1680" y="816"/>
                <a:ext cx="384" cy="336"/>
              </a:xfrm>
              <a:prstGeom prst="rect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>
                  <a:latin typeface="Helvetica" charset="0"/>
                </a:endParaRPr>
              </a:p>
            </p:txBody>
          </p:sp>
          <p:sp>
            <p:nvSpPr>
              <p:cNvPr id="38" name="Oval 39"/>
              <p:cNvSpPr>
                <a:spLocks noChangeArrowheads="1"/>
              </p:cNvSpPr>
              <p:nvPr/>
            </p:nvSpPr>
            <p:spPr bwMode="auto">
              <a:xfrm>
                <a:off x="1848" y="9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>
                  <a:latin typeface="Helvetica" charset="0"/>
                </a:endParaRPr>
              </a:p>
            </p:txBody>
          </p:sp>
        </p:grpSp>
        <p:sp>
          <p:nvSpPr>
            <p:cNvPr id="36" name="Text Box 40"/>
            <p:cNvSpPr txBox="1">
              <a:spLocks noChangeArrowheads="1"/>
            </p:cNvSpPr>
            <p:nvPr/>
          </p:nvSpPr>
          <p:spPr bwMode="auto">
            <a:xfrm>
              <a:off x="632" y="432"/>
              <a:ext cx="282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sz="1800">
                  <a:latin typeface="Helvetica" charset="0"/>
                </a:rPr>
                <a:t>R</a:t>
              </a:r>
              <a:r>
                <a:rPr lang="en-US" sz="1800" baseline="-25000">
                  <a:latin typeface="Helvetica" charset="0"/>
                </a:rPr>
                <a:t>1</a:t>
              </a:r>
              <a:endParaRPr lang="en-US" sz="1800">
                <a:latin typeface="Helvetica" charset="0"/>
              </a:endParaRPr>
            </a:p>
          </p:txBody>
        </p:sp>
      </p:grpSp>
      <p:grpSp>
        <p:nvGrpSpPr>
          <p:cNvPr id="15" name="Group 48"/>
          <p:cNvGrpSpPr>
            <a:grpSpLocks/>
          </p:cNvGrpSpPr>
          <p:nvPr/>
        </p:nvGrpSpPr>
        <p:grpSpPr bwMode="auto">
          <a:xfrm>
            <a:off x="5149151" y="2601801"/>
            <a:ext cx="595313" cy="892175"/>
            <a:chOff x="1392" y="432"/>
            <a:chExt cx="384" cy="576"/>
          </a:xfrm>
        </p:grpSpPr>
        <p:grpSp>
          <p:nvGrpSpPr>
            <p:cNvPr id="31" name="Group 36"/>
            <p:cNvGrpSpPr>
              <a:grpSpLocks/>
            </p:cNvGrpSpPr>
            <p:nvPr/>
          </p:nvGrpSpPr>
          <p:grpSpPr bwMode="auto">
            <a:xfrm>
              <a:off x="1392" y="672"/>
              <a:ext cx="384" cy="336"/>
              <a:chOff x="1680" y="816"/>
              <a:chExt cx="384" cy="336"/>
            </a:xfrm>
          </p:grpSpPr>
          <p:sp>
            <p:nvSpPr>
              <p:cNvPr id="33" name="Rectangle 24"/>
              <p:cNvSpPr>
                <a:spLocks noChangeArrowheads="1"/>
              </p:cNvSpPr>
              <p:nvPr/>
            </p:nvSpPr>
            <p:spPr bwMode="auto">
              <a:xfrm>
                <a:off x="1680" y="816"/>
                <a:ext cx="384" cy="336"/>
              </a:xfrm>
              <a:prstGeom prst="rect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>
                  <a:latin typeface="Helvetica" charset="0"/>
                </a:endParaRPr>
              </a:p>
            </p:txBody>
          </p:sp>
          <p:sp>
            <p:nvSpPr>
              <p:cNvPr id="34" name="Oval 34"/>
              <p:cNvSpPr>
                <a:spLocks noChangeArrowheads="1"/>
              </p:cNvSpPr>
              <p:nvPr/>
            </p:nvSpPr>
            <p:spPr bwMode="auto">
              <a:xfrm>
                <a:off x="1848" y="9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>
                  <a:latin typeface="Helvetica" charset="0"/>
                </a:endParaRPr>
              </a:p>
            </p:txBody>
          </p:sp>
        </p:grpSp>
        <p:sp>
          <p:nvSpPr>
            <p:cNvPr id="32" name="Text Box 41"/>
            <p:cNvSpPr txBox="1">
              <a:spLocks noChangeArrowheads="1"/>
            </p:cNvSpPr>
            <p:nvPr/>
          </p:nvSpPr>
          <p:spPr bwMode="auto">
            <a:xfrm>
              <a:off x="1447" y="432"/>
              <a:ext cx="282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sz="1800">
                  <a:latin typeface="Helvetica" charset="0"/>
                </a:rPr>
                <a:t>R</a:t>
              </a:r>
              <a:r>
                <a:rPr lang="en-US" sz="1800" baseline="-25000">
                  <a:latin typeface="Helvetica" charset="0"/>
                </a:rPr>
                <a:t>2</a:t>
              </a:r>
              <a:endParaRPr lang="en-US" sz="1800">
                <a:latin typeface="Helvetica" charset="0"/>
              </a:endParaRPr>
            </a:p>
          </p:txBody>
        </p:sp>
      </p:grpSp>
      <p:grpSp>
        <p:nvGrpSpPr>
          <p:cNvPr id="16" name="Group 46"/>
          <p:cNvGrpSpPr>
            <a:grpSpLocks/>
          </p:cNvGrpSpPr>
          <p:nvPr/>
        </p:nvGrpSpPr>
        <p:grpSpPr bwMode="auto">
          <a:xfrm>
            <a:off x="4256976" y="4832239"/>
            <a:ext cx="595313" cy="1038225"/>
            <a:chOff x="672" y="2112"/>
            <a:chExt cx="384" cy="670"/>
          </a:xfrm>
        </p:grpSpPr>
        <p:grpSp>
          <p:nvGrpSpPr>
            <p:cNvPr id="27" name="Group 30"/>
            <p:cNvGrpSpPr>
              <a:grpSpLocks/>
            </p:cNvGrpSpPr>
            <p:nvPr/>
          </p:nvGrpSpPr>
          <p:grpSpPr bwMode="auto">
            <a:xfrm>
              <a:off x="672" y="2112"/>
              <a:ext cx="384" cy="432"/>
              <a:chOff x="672" y="2064"/>
              <a:chExt cx="384" cy="432"/>
            </a:xfrm>
          </p:grpSpPr>
          <p:sp>
            <p:nvSpPr>
              <p:cNvPr id="29" name="Rectangle 9"/>
              <p:cNvSpPr>
                <a:spLocks noChangeArrowheads="1"/>
              </p:cNvSpPr>
              <p:nvPr/>
            </p:nvSpPr>
            <p:spPr bwMode="auto">
              <a:xfrm>
                <a:off x="672" y="2064"/>
                <a:ext cx="384" cy="432"/>
              </a:xfrm>
              <a:prstGeom prst="rect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>
                  <a:latin typeface="Helvetica" charset="0"/>
                </a:endParaRPr>
              </a:p>
            </p:txBody>
          </p:sp>
          <p:sp>
            <p:nvSpPr>
              <p:cNvPr id="30" name="Oval 12"/>
              <p:cNvSpPr>
                <a:spLocks noChangeArrowheads="1"/>
              </p:cNvSpPr>
              <p:nvPr/>
            </p:nvSpPr>
            <p:spPr bwMode="auto">
              <a:xfrm>
                <a:off x="840" y="217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>
                  <a:latin typeface="Helvetica" charset="0"/>
                </a:endParaRPr>
              </a:p>
            </p:txBody>
          </p:sp>
        </p:grpSp>
        <p:sp>
          <p:nvSpPr>
            <p:cNvPr id="28" name="Text Box 42"/>
            <p:cNvSpPr txBox="1">
              <a:spLocks noChangeArrowheads="1"/>
            </p:cNvSpPr>
            <p:nvPr/>
          </p:nvSpPr>
          <p:spPr bwMode="auto">
            <a:xfrm>
              <a:off x="727" y="2544"/>
              <a:ext cx="282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sz="1800">
                  <a:latin typeface="Helvetica" charset="0"/>
                </a:rPr>
                <a:t>R</a:t>
              </a:r>
              <a:r>
                <a:rPr lang="en-US" sz="1800" baseline="-25000">
                  <a:latin typeface="Helvetica" charset="0"/>
                </a:rPr>
                <a:t>3</a:t>
              </a:r>
              <a:endParaRPr lang="en-US" sz="1800">
                <a:latin typeface="Helvetica" charset="0"/>
              </a:endParaRPr>
            </a:p>
          </p:txBody>
        </p:sp>
      </p:grpSp>
      <p:grpSp>
        <p:nvGrpSpPr>
          <p:cNvPr id="17" name="Group 45"/>
          <p:cNvGrpSpPr>
            <a:grpSpLocks/>
          </p:cNvGrpSpPr>
          <p:nvPr/>
        </p:nvGrpSpPr>
        <p:grpSpPr bwMode="auto">
          <a:xfrm>
            <a:off x="5520626" y="4832239"/>
            <a:ext cx="595313" cy="1312863"/>
            <a:chOff x="1584" y="2064"/>
            <a:chExt cx="384" cy="847"/>
          </a:xfrm>
        </p:grpSpPr>
        <p:grpSp>
          <p:nvGrpSpPr>
            <p:cNvPr id="23" name="Group 35"/>
            <p:cNvGrpSpPr>
              <a:grpSpLocks/>
            </p:cNvGrpSpPr>
            <p:nvPr/>
          </p:nvGrpSpPr>
          <p:grpSpPr bwMode="auto">
            <a:xfrm>
              <a:off x="1584" y="2064"/>
              <a:ext cx="384" cy="442"/>
              <a:chOff x="1584" y="2064"/>
              <a:chExt cx="384" cy="442"/>
            </a:xfrm>
          </p:grpSpPr>
          <p:sp>
            <p:nvSpPr>
              <p:cNvPr id="25" name="Rectangle 10"/>
              <p:cNvSpPr>
                <a:spLocks noChangeArrowheads="1"/>
              </p:cNvSpPr>
              <p:nvPr/>
            </p:nvSpPr>
            <p:spPr bwMode="auto">
              <a:xfrm>
                <a:off x="1584" y="2064"/>
                <a:ext cx="384" cy="442"/>
              </a:xfrm>
              <a:prstGeom prst="rect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>
                  <a:latin typeface="Helvetica" charset="0"/>
                </a:endParaRPr>
              </a:p>
            </p:txBody>
          </p:sp>
          <p:sp>
            <p:nvSpPr>
              <p:cNvPr id="26" name="Oval 29"/>
              <p:cNvSpPr>
                <a:spLocks noChangeArrowheads="1"/>
              </p:cNvSpPr>
              <p:nvPr/>
            </p:nvSpPr>
            <p:spPr bwMode="auto">
              <a:xfrm>
                <a:off x="1752" y="2169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>
                  <a:latin typeface="Helvetica" charset="0"/>
                </a:endParaRPr>
              </a:p>
            </p:txBody>
          </p:sp>
        </p:grpSp>
        <p:sp>
          <p:nvSpPr>
            <p:cNvPr id="24" name="Text Box 43"/>
            <p:cNvSpPr txBox="1">
              <a:spLocks noChangeArrowheads="1"/>
            </p:cNvSpPr>
            <p:nvPr/>
          </p:nvSpPr>
          <p:spPr bwMode="auto">
            <a:xfrm>
              <a:off x="1639" y="2673"/>
              <a:ext cx="282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sz="1800" dirty="0">
                  <a:latin typeface="Helvetica" charset="0"/>
                </a:rPr>
                <a:t>R</a:t>
              </a:r>
              <a:r>
                <a:rPr lang="en-US" sz="1800" baseline="-25000" dirty="0">
                  <a:latin typeface="Helvetica" charset="0"/>
                </a:rPr>
                <a:t>4</a:t>
              </a:r>
              <a:endParaRPr lang="en-US" sz="1800" dirty="0">
                <a:latin typeface="Helvetica" charset="0"/>
              </a:endParaRPr>
            </a:p>
          </p:txBody>
        </p:sp>
      </p:grpSp>
      <p:sp>
        <p:nvSpPr>
          <p:cNvPr id="18" name="Line 49"/>
          <p:cNvSpPr>
            <a:spLocks noChangeShapeType="1"/>
          </p:cNvSpPr>
          <p:nvPr/>
        </p:nvSpPr>
        <p:spPr bwMode="auto">
          <a:xfrm flipV="1">
            <a:off x="4107751" y="3493976"/>
            <a:ext cx="223838" cy="3714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9" name="Line 50"/>
          <p:cNvSpPr>
            <a:spLocks noChangeShapeType="1"/>
          </p:cNvSpPr>
          <p:nvPr/>
        </p:nvSpPr>
        <p:spPr bwMode="auto">
          <a:xfrm>
            <a:off x="4344289" y="3243151"/>
            <a:ext cx="517525" cy="644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0" name="Line 51"/>
          <p:cNvSpPr>
            <a:spLocks noChangeShapeType="1"/>
          </p:cNvSpPr>
          <p:nvPr/>
        </p:nvSpPr>
        <p:spPr bwMode="auto">
          <a:xfrm flipV="1">
            <a:off x="5177726" y="3517789"/>
            <a:ext cx="234950" cy="39211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1" name="Line 58"/>
          <p:cNvSpPr>
            <a:spLocks noChangeShapeType="1"/>
          </p:cNvSpPr>
          <p:nvPr/>
        </p:nvSpPr>
        <p:spPr bwMode="auto">
          <a:xfrm>
            <a:off x="5455539" y="3246326"/>
            <a:ext cx="363538" cy="619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2" name="Line 250"/>
          <p:cNvSpPr>
            <a:spLocks noChangeShapeType="1"/>
          </p:cNvSpPr>
          <p:nvPr/>
        </p:nvSpPr>
        <p:spPr bwMode="auto">
          <a:xfrm flipH="1">
            <a:off x="5819076" y="4451239"/>
            <a:ext cx="36513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9" name="Line 250"/>
          <p:cNvSpPr>
            <a:spLocks noChangeShapeType="1"/>
          </p:cNvSpPr>
          <p:nvPr/>
        </p:nvSpPr>
        <p:spPr bwMode="auto">
          <a:xfrm flipH="1">
            <a:off x="4852288" y="4467551"/>
            <a:ext cx="995747" cy="38466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40" name="Line 50"/>
          <p:cNvSpPr>
            <a:spLocks noChangeShapeType="1"/>
          </p:cNvSpPr>
          <p:nvPr/>
        </p:nvSpPr>
        <p:spPr bwMode="auto">
          <a:xfrm flipH="1" flipV="1">
            <a:off x="4068894" y="4451239"/>
            <a:ext cx="449387" cy="52836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824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0" grpId="0" animBg="1"/>
      <p:bldP spid="40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General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resources has a capacity (# instances)</a:t>
            </a:r>
          </a:p>
          <a:p>
            <a:r>
              <a:rPr lang="en-US" dirty="0" smtClean="0"/>
              <a:t>Each thread requests a portion of each resource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19</a:t>
            </a:fld>
            <a:endParaRPr lang="en-US"/>
          </a:p>
        </p:txBody>
      </p:sp>
      <p:sp>
        <p:nvSpPr>
          <p:cNvPr id="7" name="Action Button: End 6">
            <a:hlinkClick r:id="" action="ppaction://hlinkshowjump?jump=lastslide" highlightClick="1"/>
          </p:cNvPr>
          <p:cNvSpPr/>
          <p:nvPr/>
        </p:nvSpPr>
        <p:spPr>
          <a:xfrm>
            <a:off x="4938465" y="3951336"/>
            <a:ext cx="1818610" cy="1364152"/>
          </a:xfrm>
          <a:prstGeom prst="actionButtonE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17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Four requirements for Deadlock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019" y="914400"/>
            <a:ext cx="9042981" cy="5791200"/>
          </a:xfrm>
        </p:spPr>
        <p:txBody>
          <a:bodyPr>
            <a:noAutofit/>
          </a:bodyPr>
          <a:lstStyle/>
          <a:p>
            <a:pPr>
              <a:spcBef>
                <a:spcPct val="20000"/>
              </a:spcBef>
            </a:pPr>
            <a:r>
              <a:rPr lang="en-US" altLang="ko-KR" sz="2800" dirty="0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Mutual exclusion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Only one thread at a time can use a resource</a:t>
            </a:r>
          </a:p>
          <a:p>
            <a:pPr>
              <a:spcBef>
                <a:spcPct val="20000"/>
              </a:spcBef>
            </a:pPr>
            <a:r>
              <a:rPr lang="en-US" altLang="ko-KR" sz="2800" dirty="0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Hold and </a:t>
            </a:r>
            <a:r>
              <a:rPr lang="en-US" altLang="ko-KR" sz="2800" dirty="0" smtClean="0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wait (incremental allocation)</a:t>
            </a:r>
            <a:endParaRPr lang="en-US" altLang="ko-KR" sz="2800" dirty="0">
              <a:solidFill>
                <a:schemeClr val="hlink"/>
              </a:solidFill>
              <a:latin typeface="Helvetica" charset="0"/>
              <a:ea typeface="Gulim" charset="0"/>
              <a:cs typeface="Gulim" charset="0"/>
            </a:endParaRPr>
          </a:p>
          <a:p>
            <a:pPr lvl="1">
              <a:spcBef>
                <a:spcPct val="20000"/>
              </a:spcBef>
            </a:pPr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Thread holding at least one resource is waiting to acquire additional resources held by other threads</a:t>
            </a:r>
          </a:p>
          <a:p>
            <a:pPr>
              <a:spcBef>
                <a:spcPct val="20000"/>
              </a:spcBef>
            </a:pPr>
            <a:r>
              <a:rPr lang="en-US" altLang="ko-KR" sz="2800" dirty="0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No preemption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Resources are released only voluntarily by the thread holding the resource, after thread is finished with it</a:t>
            </a:r>
          </a:p>
          <a:p>
            <a:pPr>
              <a:spcBef>
                <a:spcPct val="20000"/>
              </a:spcBef>
            </a:pPr>
            <a:r>
              <a:rPr lang="en-US" altLang="ko-KR" sz="2800" dirty="0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Circular wait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 err="1" smtClean="0">
                <a:latin typeface="Helvetica" charset="0"/>
                <a:ea typeface="Gulim" charset="0"/>
                <a:cs typeface="Gulim" charset="0"/>
              </a:rPr>
              <a:t>e.g</a:t>
            </a:r>
            <a:r>
              <a:rPr lang="en-US" altLang="ko-KR" sz="2400" dirty="0" smtClean="0">
                <a:latin typeface="Helvetica" charset="0"/>
                <a:ea typeface="Gulim" charset="0"/>
                <a:cs typeface="Gulim" charset="0"/>
              </a:rPr>
              <a:t>, There </a:t>
            </a:r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exists a set {</a:t>
            </a:r>
            <a:r>
              <a:rPr lang="en-US" altLang="ko-KR" sz="2400" i="1" dirty="0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sz="2400" baseline="-25000" dirty="0">
                <a:latin typeface="Helvetica" charset="0"/>
                <a:ea typeface="Gulim" charset="0"/>
                <a:cs typeface="Gulim" charset="0"/>
              </a:rPr>
              <a:t>1</a:t>
            </a:r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, …, </a:t>
            </a:r>
            <a:r>
              <a:rPr lang="en-US" altLang="ko-KR" sz="2400" i="1" dirty="0" err="1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sz="2400" baseline="-25000" dirty="0" err="1">
                <a:latin typeface="Helvetica" charset="0"/>
                <a:ea typeface="Gulim" charset="0"/>
                <a:cs typeface="Gulim" charset="0"/>
              </a:rPr>
              <a:t>n</a:t>
            </a:r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} of waiting </a:t>
            </a:r>
            <a:r>
              <a:rPr lang="en-US" altLang="ko-KR" sz="2400" dirty="0" smtClean="0">
                <a:latin typeface="Helvetica" charset="0"/>
                <a:ea typeface="Gulim" charset="0"/>
                <a:cs typeface="Gulim" charset="0"/>
              </a:rPr>
              <a:t>threads,</a:t>
            </a:r>
            <a:endParaRPr lang="en-US" altLang="ko-KR" sz="2400" dirty="0">
              <a:latin typeface="Helvetica" charset="0"/>
              <a:ea typeface="Gulim" charset="0"/>
              <a:cs typeface="Gulim" charset="0"/>
            </a:endParaRPr>
          </a:p>
          <a:p>
            <a:pPr lvl="2">
              <a:spcBef>
                <a:spcPct val="20000"/>
              </a:spcBef>
            </a:pPr>
            <a:r>
              <a:rPr lang="en-US" altLang="ko-KR" sz="2000" i="1" dirty="0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sz="2000" baseline="-25000" dirty="0">
                <a:latin typeface="Helvetica" charset="0"/>
                <a:ea typeface="Gulim" charset="0"/>
                <a:cs typeface="Gulim" charset="0"/>
              </a:rPr>
              <a:t>1 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is waiting for a resource that is held by </a:t>
            </a:r>
            <a:r>
              <a:rPr lang="en-US" altLang="ko-KR" sz="2000" i="1" dirty="0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sz="2000" baseline="-25000" dirty="0">
                <a:latin typeface="Helvetica" charset="0"/>
                <a:ea typeface="Gulim" charset="0"/>
                <a:cs typeface="Gulim" charset="0"/>
              </a:rPr>
              <a:t>2</a:t>
            </a:r>
            <a:endParaRPr lang="en-US" altLang="ko-KR" sz="2000" dirty="0">
              <a:latin typeface="Helvetica" charset="0"/>
              <a:ea typeface="Gulim" charset="0"/>
              <a:cs typeface="Gulim" charset="0"/>
            </a:endParaRPr>
          </a:p>
          <a:p>
            <a:pPr lvl="2">
              <a:spcBef>
                <a:spcPct val="20000"/>
              </a:spcBef>
            </a:pPr>
            <a:r>
              <a:rPr lang="en-US" altLang="ko-KR" sz="2000" i="1" dirty="0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sz="2000" baseline="-25000" dirty="0">
                <a:latin typeface="Helvetica" charset="0"/>
                <a:ea typeface="Gulim" charset="0"/>
                <a:cs typeface="Gulim" charset="0"/>
              </a:rPr>
              <a:t>2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 is waiting for a resource that is held by </a:t>
            </a:r>
            <a:r>
              <a:rPr lang="en-US" altLang="ko-KR" sz="2000" i="1" dirty="0" smtClean="0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sz="2000" baseline="-25000" dirty="0" smtClean="0">
                <a:latin typeface="Helvetica" charset="0"/>
                <a:ea typeface="Gulim" charset="0"/>
                <a:cs typeface="Gulim" charset="0"/>
              </a:rPr>
              <a:t>3</a:t>
            </a:r>
            <a:r>
              <a:rPr lang="en-US" altLang="ko-KR" sz="2000" dirty="0" smtClean="0">
                <a:latin typeface="Helvetica" charset="0"/>
                <a:ea typeface="Gulim" charset="0"/>
                <a:cs typeface="Gulim" charset="0"/>
              </a:rPr>
              <a:t>,   …</a:t>
            </a:r>
            <a:endParaRPr lang="en-US" altLang="ko-KR" sz="2000" dirty="0">
              <a:latin typeface="Helvetica" charset="0"/>
              <a:ea typeface="Gulim" charset="0"/>
              <a:cs typeface="Gulim" charset="0"/>
            </a:endParaRPr>
          </a:p>
          <a:p>
            <a:pPr lvl="2">
              <a:spcBef>
                <a:spcPct val="20000"/>
              </a:spcBef>
            </a:pPr>
            <a:r>
              <a:rPr lang="en-US" altLang="ko-KR" sz="2000" i="1" dirty="0" err="1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sz="2000" i="1" baseline="-25000" dirty="0" err="1">
                <a:latin typeface="Helvetica" charset="0"/>
                <a:ea typeface="Gulim" charset="0"/>
                <a:cs typeface="Gulim" charset="0"/>
              </a:rPr>
              <a:t>n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 is waiting for a resource that is held by </a:t>
            </a:r>
            <a:r>
              <a:rPr lang="en-US" altLang="ko-KR" sz="2000" i="1" dirty="0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sz="2000" baseline="-25000" dirty="0">
                <a:latin typeface="Helvetica" charset="0"/>
                <a:ea typeface="Gulim" charset="0"/>
                <a:cs typeface="Gulim" charset="0"/>
              </a:rPr>
              <a:t>1</a:t>
            </a:r>
            <a:endParaRPr lang="en-US" altLang="ko-KR" sz="2000" dirty="0">
              <a:latin typeface="Helvetica" charset="0"/>
              <a:ea typeface="Gulim" charset="0"/>
              <a:cs typeface="Gulim" charset="0"/>
            </a:endParaRPr>
          </a:p>
        </p:txBody>
      </p:sp>
      <p:grpSp>
        <p:nvGrpSpPr>
          <p:cNvPr id="62467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62468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2469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2470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2471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261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6705600" y="1295400"/>
            <a:ext cx="2057400" cy="2628900"/>
            <a:chOff x="4224" y="408"/>
            <a:chExt cx="1296" cy="1656"/>
          </a:xfrm>
        </p:grpSpPr>
        <p:sp>
          <p:nvSpPr>
            <p:cNvPr id="64537" name="Rectangle 47"/>
            <p:cNvSpPr>
              <a:spLocks noChangeArrowheads="1"/>
            </p:cNvSpPr>
            <p:nvPr/>
          </p:nvSpPr>
          <p:spPr bwMode="auto">
            <a:xfrm>
              <a:off x="4224" y="432"/>
              <a:ext cx="1296" cy="1632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64538" name="Text Box 48"/>
            <p:cNvSpPr txBox="1">
              <a:spLocks noChangeArrowheads="1"/>
            </p:cNvSpPr>
            <p:nvPr/>
          </p:nvSpPr>
          <p:spPr bwMode="auto">
            <a:xfrm>
              <a:off x="4440" y="408"/>
              <a:ext cx="9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u="sng">
                  <a:latin typeface="Helvetica" charset="0"/>
                </a:rPr>
                <a:t>Symbols</a:t>
              </a:r>
            </a:p>
          </p:txBody>
        </p:sp>
      </p:grp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4800" y="38781"/>
            <a:ext cx="8522000" cy="875619"/>
          </a:xfrm>
        </p:spPr>
        <p:txBody>
          <a:bodyPr/>
          <a:lstStyle/>
          <a:p>
            <a:r>
              <a:rPr lang="en-US" altLang="ko-KR" dirty="0" smtClean="0">
                <a:latin typeface="Helvetica" charset="0"/>
                <a:ea typeface="Gulim" charset="0"/>
                <a:cs typeface="Gulim" charset="0"/>
              </a:rPr>
              <a:t>General Resource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-Allocation Graph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58970"/>
            <a:ext cx="86106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System Model				</a:t>
            </a:r>
            <a:endParaRPr lang="en-US" altLang="ko-KR" u="sng" dirty="0">
              <a:latin typeface="Helvetica" charset="0"/>
              <a:ea typeface="Gulim" charset="0"/>
              <a:cs typeface="Gulim" charset="0"/>
            </a:endParaRPr>
          </a:p>
          <a:p>
            <a:pPr lvl="1"/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A set of Threads </a:t>
            </a:r>
            <a:r>
              <a:rPr lang="en-US" altLang="ko-KR" i="1" dirty="0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i="1" baseline="-25000" dirty="0">
                <a:latin typeface="Helvetica" charset="0"/>
                <a:ea typeface="Gulim" charset="0"/>
                <a:cs typeface="Gulim" charset="0"/>
              </a:rPr>
              <a:t>1</a:t>
            </a:r>
            <a:r>
              <a:rPr lang="en-US" altLang="ko-KR" i="1" dirty="0">
                <a:latin typeface="Helvetica" charset="0"/>
                <a:ea typeface="Gulim" charset="0"/>
                <a:cs typeface="Gulim" charset="0"/>
              </a:rPr>
              <a:t>, T</a:t>
            </a:r>
            <a:r>
              <a:rPr lang="en-US" altLang="ko-KR" i="1" baseline="-25000" dirty="0">
                <a:latin typeface="Helvetica" charset="0"/>
                <a:ea typeface="Gulim" charset="0"/>
                <a:cs typeface="Gulim" charset="0"/>
              </a:rPr>
              <a:t>2</a:t>
            </a:r>
            <a:r>
              <a:rPr lang="en-US" altLang="ko-KR" i="1" dirty="0">
                <a:latin typeface="Helvetica" charset="0"/>
                <a:ea typeface="Gulim" charset="0"/>
                <a:cs typeface="Gulim" charset="0"/>
              </a:rPr>
              <a:t>, 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. . ., </a:t>
            </a:r>
            <a:r>
              <a:rPr lang="en-US" altLang="ko-KR" i="1" dirty="0" err="1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i="1" baseline="-25000" dirty="0" err="1">
                <a:latin typeface="Helvetica" charset="0"/>
                <a:ea typeface="Gulim" charset="0"/>
                <a:cs typeface="Gulim" charset="0"/>
              </a:rPr>
              <a:t>n</a:t>
            </a:r>
            <a:endParaRPr lang="en-US" altLang="ko-KR" dirty="0">
              <a:latin typeface="Helvetica" charset="0"/>
              <a:ea typeface="Gulim" charset="0"/>
              <a:cs typeface="Gulim" charset="0"/>
            </a:endParaRPr>
          </a:p>
          <a:p>
            <a:pPr lvl="1"/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Resource types </a:t>
            </a:r>
            <a:r>
              <a:rPr lang="en-US" altLang="ko-KR" i="1" dirty="0">
                <a:latin typeface="Helvetica" charset="0"/>
                <a:ea typeface="Gulim" charset="0"/>
                <a:cs typeface="Gulim" charset="0"/>
              </a:rPr>
              <a:t>R</a:t>
            </a:r>
            <a:r>
              <a:rPr lang="en-US" altLang="ko-KR" baseline="-25000" dirty="0">
                <a:latin typeface="Helvetica" charset="0"/>
                <a:ea typeface="Gulim" charset="0"/>
                <a:cs typeface="Gulim" charset="0"/>
              </a:rPr>
              <a:t>1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, </a:t>
            </a:r>
            <a:r>
              <a:rPr lang="en-US" altLang="ko-KR" i="1" dirty="0">
                <a:latin typeface="Helvetica" charset="0"/>
                <a:ea typeface="Gulim" charset="0"/>
                <a:cs typeface="Gulim" charset="0"/>
              </a:rPr>
              <a:t>R</a:t>
            </a:r>
            <a:r>
              <a:rPr lang="en-US" altLang="ko-KR" baseline="-25000" dirty="0">
                <a:latin typeface="Helvetica" charset="0"/>
                <a:ea typeface="Gulim" charset="0"/>
                <a:cs typeface="Gulim" charset="0"/>
              </a:rPr>
              <a:t>2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, . . ., </a:t>
            </a:r>
            <a:r>
              <a:rPr lang="en-US" altLang="ko-KR" i="1" dirty="0" err="1">
                <a:latin typeface="Helvetica" charset="0"/>
                <a:ea typeface="Gulim" charset="0"/>
                <a:cs typeface="Gulim" charset="0"/>
              </a:rPr>
              <a:t>R</a:t>
            </a:r>
            <a:r>
              <a:rPr lang="en-US" altLang="ko-KR" baseline="-25000" dirty="0" err="1">
                <a:latin typeface="Helvetica" charset="0"/>
                <a:ea typeface="Gulim" charset="0"/>
                <a:cs typeface="Gulim" charset="0"/>
              </a:rPr>
              <a:t>m</a:t>
            </a:r>
            <a:endParaRPr lang="en-US" altLang="ko-KR" baseline="-25000" dirty="0">
              <a:latin typeface="Helvetica" charset="0"/>
              <a:ea typeface="Gulim" charset="0"/>
              <a:cs typeface="Gulim" charset="0"/>
            </a:endParaRPr>
          </a:p>
          <a:p>
            <a:pPr lvl="2">
              <a:buFontTx/>
              <a:buNone/>
            </a:pPr>
            <a:r>
              <a:rPr lang="en-US" altLang="ko-KR" i="1" dirty="0">
                <a:latin typeface="Helvetica" charset="0"/>
                <a:ea typeface="Gulim" charset="0"/>
                <a:cs typeface="Gulim" charset="0"/>
              </a:rPr>
              <a:t>	CPU cycles, memory space, I/O devices</a:t>
            </a:r>
          </a:p>
          <a:p>
            <a:pPr lvl="1"/>
            <a:r>
              <a:rPr lang="en-US" altLang="ko-KR" dirty="0">
                <a:solidFill>
                  <a:srgbClr val="FF0000"/>
                </a:solidFill>
                <a:latin typeface="Helvetica" charset="0"/>
                <a:ea typeface="Gulim" charset="0"/>
                <a:cs typeface="Gulim" charset="0"/>
              </a:rPr>
              <a:t>Each resource type </a:t>
            </a:r>
            <a:r>
              <a:rPr lang="en-US" altLang="ko-KR" i="1" dirty="0" err="1">
                <a:solidFill>
                  <a:srgbClr val="FF0000"/>
                </a:solidFill>
                <a:latin typeface="Helvetica" charset="0"/>
                <a:ea typeface="Gulim" charset="0"/>
                <a:cs typeface="Gulim" charset="0"/>
              </a:rPr>
              <a:t>R</a:t>
            </a:r>
            <a:r>
              <a:rPr lang="en-US" altLang="ko-KR" baseline="-25000" dirty="0" err="1">
                <a:solidFill>
                  <a:srgbClr val="FF0000"/>
                </a:solidFill>
                <a:latin typeface="Helvetica" charset="0"/>
                <a:ea typeface="Gulim" charset="0"/>
                <a:cs typeface="Gulim" charset="0"/>
              </a:rPr>
              <a:t>i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Gulim" charset="0"/>
                <a:cs typeface="Gulim" charset="0"/>
              </a:rPr>
              <a:t> has </a:t>
            </a:r>
            <a:r>
              <a:rPr lang="en-US" altLang="ko-KR" i="1" dirty="0">
                <a:solidFill>
                  <a:srgbClr val="FF0000"/>
                </a:solidFill>
                <a:latin typeface="Helvetica" charset="0"/>
                <a:ea typeface="Gulim" charset="0"/>
                <a:cs typeface="Gulim" charset="0"/>
              </a:rPr>
              <a:t>W</a:t>
            </a:r>
            <a:r>
              <a:rPr lang="en-US" altLang="ko-KR" baseline="-25000" dirty="0">
                <a:solidFill>
                  <a:srgbClr val="FF0000"/>
                </a:solidFill>
                <a:latin typeface="Helvetica" charset="0"/>
                <a:ea typeface="Gulim" charset="0"/>
                <a:cs typeface="Gulim" charset="0"/>
              </a:rPr>
              <a:t>i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Gulim" charset="0"/>
                <a:cs typeface="Gulim" charset="0"/>
              </a:rPr>
              <a:t> instances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.</a:t>
            </a:r>
          </a:p>
          <a:p>
            <a:pPr lvl="1"/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Each thread utilizes a resource as follows:</a:t>
            </a:r>
          </a:p>
          <a:p>
            <a:pPr lvl="2"/>
            <a:r>
              <a:rPr lang="en-US" altLang="ko-KR" dirty="0">
                <a:latin typeface="Courier New" charset="0"/>
                <a:ea typeface="Gulim" charset="0"/>
                <a:cs typeface="Gulim" charset="0"/>
              </a:rPr>
              <a:t>Request() / Use() / Release()</a:t>
            </a:r>
          </a:p>
          <a:p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Resource-Allocation Graph:</a:t>
            </a:r>
          </a:p>
          <a:p>
            <a:pPr lvl="1"/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V is partitioned into two types:</a:t>
            </a:r>
          </a:p>
          <a:p>
            <a:pPr lvl="2"/>
            <a:r>
              <a:rPr lang="en-US" altLang="ko-KR" i="1" dirty="0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 = {</a:t>
            </a:r>
            <a:r>
              <a:rPr lang="en-US" altLang="ko-KR" i="1" dirty="0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baseline="-25000" dirty="0">
                <a:latin typeface="Helvetica" charset="0"/>
                <a:ea typeface="Gulim" charset="0"/>
                <a:cs typeface="Gulim" charset="0"/>
              </a:rPr>
              <a:t>1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, </a:t>
            </a:r>
            <a:r>
              <a:rPr lang="en-US" altLang="ko-KR" i="1" dirty="0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baseline="-25000" dirty="0">
                <a:latin typeface="Helvetica" charset="0"/>
                <a:ea typeface="Gulim" charset="0"/>
                <a:cs typeface="Gulim" charset="0"/>
              </a:rPr>
              <a:t>2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, …, </a:t>
            </a:r>
            <a:r>
              <a:rPr lang="en-US" altLang="ko-KR" i="1" dirty="0" err="1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i="1" baseline="-25000" dirty="0" err="1">
                <a:latin typeface="Helvetica" charset="0"/>
                <a:ea typeface="Gulim" charset="0"/>
                <a:cs typeface="Gulim" charset="0"/>
              </a:rPr>
              <a:t>n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}, the set threads in the system.</a:t>
            </a:r>
          </a:p>
          <a:p>
            <a:pPr lvl="2"/>
            <a:r>
              <a:rPr lang="en-US" altLang="ko-KR" i="1" dirty="0">
                <a:latin typeface="Helvetica" charset="0"/>
                <a:ea typeface="Gulim" charset="0"/>
                <a:cs typeface="Gulim" charset="0"/>
              </a:rPr>
              <a:t>R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 = {</a:t>
            </a:r>
            <a:r>
              <a:rPr lang="en-US" altLang="ko-KR" i="1" dirty="0">
                <a:latin typeface="Helvetica" charset="0"/>
                <a:ea typeface="Gulim" charset="0"/>
                <a:cs typeface="Gulim" charset="0"/>
              </a:rPr>
              <a:t>R</a:t>
            </a:r>
            <a:r>
              <a:rPr lang="en-US" altLang="ko-KR" baseline="-25000" dirty="0">
                <a:latin typeface="Helvetica" charset="0"/>
                <a:ea typeface="Gulim" charset="0"/>
                <a:cs typeface="Gulim" charset="0"/>
              </a:rPr>
              <a:t>1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, </a:t>
            </a:r>
            <a:r>
              <a:rPr lang="en-US" altLang="ko-KR" i="1" dirty="0">
                <a:latin typeface="Helvetica" charset="0"/>
                <a:ea typeface="Gulim" charset="0"/>
                <a:cs typeface="Gulim" charset="0"/>
              </a:rPr>
              <a:t>R</a:t>
            </a:r>
            <a:r>
              <a:rPr lang="en-US" altLang="ko-KR" baseline="-25000" dirty="0">
                <a:latin typeface="Helvetica" charset="0"/>
                <a:ea typeface="Gulim" charset="0"/>
                <a:cs typeface="Gulim" charset="0"/>
              </a:rPr>
              <a:t>2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, …, </a:t>
            </a:r>
            <a:r>
              <a:rPr lang="en-US" altLang="ko-KR" i="1" dirty="0" err="1">
                <a:latin typeface="Helvetica" charset="0"/>
                <a:ea typeface="Gulim" charset="0"/>
                <a:cs typeface="Gulim" charset="0"/>
              </a:rPr>
              <a:t>R</a:t>
            </a:r>
            <a:r>
              <a:rPr lang="en-US" altLang="ko-KR" i="1" baseline="-25000" dirty="0" err="1">
                <a:latin typeface="Helvetica" charset="0"/>
                <a:ea typeface="Gulim" charset="0"/>
                <a:cs typeface="Gulim" charset="0"/>
              </a:rPr>
              <a:t>m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}, the set of resource types in system</a:t>
            </a:r>
          </a:p>
          <a:p>
            <a:pPr lvl="1"/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request edge – directed edge </a:t>
            </a:r>
            <a:r>
              <a:rPr lang="en-US" altLang="ko-KR" i="1" dirty="0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i="1" baseline="-25000" dirty="0">
                <a:latin typeface="Helvetica" charset="0"/>
                <a:ea typeface="Gulim" charset="0"/>
                <a:cs typeface="Gulim" charset="0"/>
              </a:rPr>
              <a:t>i</a:t>
            </a:r>
            <a:r>
              <a:rPr lang="en-US" altLang="ko-KR" baseline="-25000" dirty="0">
                <a:latin typeface="Helvetica" charset="0"/>
                <a:ea typeface="Gulim" charset="0"/>
                <a:cs typeface="Gulim" charset="0"/>
              </a:rPr>
              <a:t> 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  <a:sym typeface="Symbol" charset="0"/>
              </a:rPr>
              <a:t> </a:t>
            </a:r>
            <a:r>
              <a:rPr lang="en-US" altLang="ko-KR" i="1" dirty="0" err="1">
                <a:latin typeface="Helvetica" charset="0"/>
                <a:ea typeface="Gulim" charset="0"/>
                <a:cs typeface="Gulim" charset="0"/>
                <a:sym typeface="Symbol" charset="0"/>
              </a:rPr>
              <a:t>R</a:t>
            </a:r>
            <a:r>
              <a:rPr lang="en-US" altLang="ko-KR" i="1" baseline="-25000" dirty="0" err="1">
                <a:latin typeface="Helvetica" charset="0"/>
                <a:ea typeface="Gulim" charset="0"/>
                <a:cs typeface="Gulim" charset="0"/>
                <a:sym typeface="Symbol" charset="0"/>
              </a:rPr>
              <a:t>j</a:t>
            </a:r>
            <a:endParaRPr lang="en-US" altLang="ko-KR" i="1" dirty="0">
              <a:latin typeface="Helvetica" charset="0"/>
              <a:ea typeface="Gulim" charset="0"/>
              <a:cs typeface="Gulim" charset="0"/>
              <a:sym typeface="Symbol" charset="0"/>
            </a:endParaRPr>
          </a:p>
          <a:p>
            <a:pPr lvl="1"/>
            <a:r>
              <a:rPr lang="en-US" altLang="ko-KR" dirty="0">
                <a:latin typeface="Helvetica" charset="0"/>
                <a:ea typeface="Gulim" charset="0"/>
                <a:cs typeface="Gulim" charset="0"/>
                <a:sym typeface="Symbol" charset="0"/>
              </a:rPr>
              <a:t>assignment edge 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– directed edge </a:t>
            </a:r>
            <a:r>
              <a:rPr lang="en-US" altLang="ko-KR" i="1" dirty="0" err="1">
                <a:latin typeface="Helvetica" charset="0"/>
                <a:ea typeface="Gulim" charset="0"/>
                <a:cs typeface="Gulim" charset="0"/>
              </a:rPr>
              <a:t>R</a:t>
            </a:r>
            <a:r>
              <a:rPr lang="en-US" altLang="ko-KR" i="1" baseline="-25000" dirty="0" err="1">
                <a:latin typeface="Helvetica" charset="0"/>
                <a:ea typeface="Gulim" charset="0"/>
                <a:cs typeface="Gulim" charset="0"/>
              </a:rPr>
              <a:t>j</a:t>
            </a:r>
            <a:r>
              <a:rPr lang="en-US" altLang="ko-KR" i="1" dirty="0">
                <a:latin typeface="Helvetica" charset="0"/>
                <a:ea typeface="Gulim" charset="0"/>
                <a:cs typeface="Gulim" charset="0"/>
              </a:rPr>
              <a:t> 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  <a:sym typeface="Symbol" charset="0"/>
              </a:rPr>
              <a:t> </a:t>
            </a:r>
            <a:r>
              <a:rPr lang="en-US" altLang="ko-KR" i="1" dirty="0">
                <a:latin typeface="Helvetica" charset="0"/>
                <a:ea typeface="Gulim" charset="0"/>
                <a:cs typeface="Gulim" charset="0"/>
                <a:sym typeface="Symbol" charset="0"/>
              </a:rPr>
              <a:t>T</a:t>
            </a:r>
            <a:r>
              <a:rPr lang="en-US" altLang="ko-KR" i="1" baseline="-25000" dirty="0">
                <a:latin typeface="Helvetica" charset="0"/>
                <a:ea typeface="Gulim" charset="0"/>
                <a:cs typeface="Gulim" charset="0"/>
                <a:sym typeface="Symbol" charset="0"/>
              </a:rPr>
              <a:t>i</a:t>
            </a:r>
          </a:p>
        </p:txBody>
      </p: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7010400" y="2536825"/>
            <a:ext cx="1509713" cy="1312863"/>
            <a:chOff x="4272" y="1104"/>
            <a:chExt cx="951" cy="827"/>
          </a:xfrm>
        </p:grpSpPr>
        <p:grpSp>
          <p:nvGrpSpPr>
            <p:cNvPr id="64525" name="Group 43"/>
            <p:cNvGrpSpPr>
              <a:grpSpLocks/>
            </p:cNvGrpSpPr>
            <p:nvPr/>
          </p:nvGrpSpPr>
          <p:grpSpPr bwMode="auto">
            <a:xfrm>
              <a:off x="4272" y="1152"/>
              <a:ext cx="375" cy="582"/>
              <a:chOff x="4320" y="755"/>
              <a:chExt cx="375" cy="582"/>
            </a:xfrm>
          </p:grpSpPr>
          <p:grpSp>
            <p:nvGrpSpPr>
              <p:cNvPr id="64533" name="Group 13"/>
              <p:cNvGrpSpPr>
                <a:grpSpLocks/>
              </p:cNvGrpSpPr>
              <p:nvPr/>
            </p:nvGrpSpPr>
            <p:grpSpPr bwMode="auto">
              <a:xfrm>
                <a:off x="4320" y="755"/>
                <a:ext cx="375" cy="328"/>
                <a:chOff x="1680" y="816"/>
                <a:chExt cx="384" cy="336"/>
              </a:xfrm>
            </p:grpSpPr>
            <p:sp>
              <p:nvSpPr>
                <p:cNvPr id="64535" name="Rectangle 14"/>
                <p:cNvSpPr>
                  <a:spLocks noChangeArrowheads="1"/>
                </p:cNvSpPr>
                <p:nvPr/>
              </p:nvSpPr>
              <p:spPr bwMode="auto">
                <a:xfrm>
                  <a:off x="1680" y="816"/>
                  <a:ext cx="384" cy="336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64536" name="Oval 15"/>
                <p:cNvSpPr>
                  <a:spLocks noChangeArrowheads="1"/>
                </p:cNvSpPr>
                <p:nvPr/>
              </p:nvSpPr>
              <p:spPr bwMode="auto">
                <a:xfrm>
                  <a:off x="1848" y="96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</p:grpSp>
          <p:sp>
            <p:nvSpPr>
              <p:cNvPr id="64534" name="Text Box 16"/>
              <p:cNvSpPr txBox="1">
                <a:spLocks noChangeArrowheads="1"/>
              </p:cNvSpPr>
              <p:nvPr/>
            </p:nvSpPr>
            <p:spPr bwMode="auto">
              <a:xfrm>
                <a:off x="4374" y="1104"/>
                <a:ext cx="27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9pPr>
              </a:lstStyle>
              <a:p>
                <a:r>
                  <a:rPr lang="en-US" sz="1800">
                    <a:latin typeface="Helvetica" charset="0"/>
                  </a:rPr>
                  <a:t>R</a:t>
                </a:r>
                <a:r>
                  <a:rPr lang="en-US" sz="1800" baseline="-25000">
                    <a:latin typeface="Helvetica" charset="0"/>
                  </a:rPr>
                  <a:t>1</a:t>
                </a:r>
                <a:endParaRPr lang="en-US" sz="1800">
                  <a:latin typeface="Helvetica" charset="0"/>
                </a:endParaRPr>
              </a:p>
            </p:txBody>
          </p:sp>
        </p:grpSp>
        <p:grpSp>
          <p:nvGrpSpPr>
            <p:cNvPr id="64526" name="Group 28"/>
            <p:cNvGrpSpPr>
              <a:grpSpLocks/>
            </p:cNvGrpSpPr>
            <p:nvPr/>
          </p:nvGrpSpPr>
          <p:grpSpPr bwMode="auto">
            <a:xfrm>
              <a:off x="4848" y="1104"/>
              <a:ext cx="375" cy="827"/>
              <a:chOff x="1584" y="2064"/>
              <a:chExt cx="384" cy="847"/>
            </a:xfrm>
          </p:grpSpPr>
          <p:grpSp>
            <p:nvGrpSpPr>
              <p:cNvPr id="64527" name="Group 29"/>
              <p:cNvGrpSpPr>
                <a:grpSpLocks/>
              </p:cNvGrpSpPr>
              <p:nvPr/>
            </p:nvGrpSpPr>
            <p:grpSpPr bwMode="auto">
              <a:xfrm>
                <a:off x="1584" y="2064"/>
                <a:ext cx="384" cy="576"/>
                <a:chOff x="1584" y="2064"/>
                <a:chExt cx="384" cy="576"/>
              </a:xfrm>
            </p:grpSpPr>
            <p:sp>
              <p:nvSpPr>
                <p:cNvPr id="64529" name="Rectangle 30"/>
                <p:cNvSpPr>
                  <a:spLocks noChangeArrowheads="1"/>
                </p:cNvSpPr>
                <p:nvPr/>
              </p:nvSpPr>
              <p:spPr bwMode="auto">
                <a:xfrm>
                  <a:off x="1584" y="2064"/>
                  <a:ext cx="384" cy="576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64530" name="Oval 31"/>
                <p:cNvSpPr>
                  <a:spLocks noChangeArrowheads="1"/>
                </p:cNvSpPr>
                <p:nvPr/>
              </p:nvSpPr>
              <p:spPr bwMode="auto">
                <a:xfrm>
                  <a:off x="1752" y="2169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64531" name="Oval 32"/>
                <p:cNvSpPr>
                  <a:spLocks noChangeArrowheads="1"/>
                </p:cNvSpPr>
                <p:nvPr/>
              </p:nvSpPr>
              <p:spPr bwMode="auto">
                <a:xfrm>
                  <a:off x="1752" y="2328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64532" name="Oval 33"/>
                <p:cNvSpPr>
                  <a:spLocks noChangeArrowheads="1"/>
                </p:cNvSpPr>
                <p:nvPr/>
              </p:nvSpPr>
              <p:spPr bwMode="auto">
                <a:xfrm>
                  <a:off x="1752" y="248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</p:grpSp>
          <p:sp>
            <p:nvSpPr>
              <p:cNvPr id="64528" name="Text Box 34"/>
              <p:cNvSpPr txBox="1">
                <a:spLocks noChangeArrowheads="1"/>
              </p:cNvSpPr>
              <p:nvPr/>
            </p:nvSpPr>
            <p:spPr bwMode="auto">
              <a:xfrm>
                <a:off x="1639" y="2673"/>
                <a:ext cx="282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9pPr>
              </a:lstStyle>
              <a:p>
                <a:r>
                  <a:rPr lang="en-US" sz="1800">
                    <a:latin typeface="Helvetica" charset="0"/>
                  </a:rPr>
                  <a:t>R</a:t>
                </a:r>
                <a:r>
                  <a:rPr lang="en-US" sz="1800" baseline="-25000">
                    <a:latin typeface="Helvetica" charset="0"/>
                  </a:rPr>
                  <a:t>2</a:t>
                </a:r>
                <a:endParaRPr lang="en-US" sz="1800">
                  <a:latin typeface="Helvetica" charset="0"/>
                </a:endParaRPr>
              </a:p>
            </p:txBody>
          </p:sp>
        </p:grpSp>
      </p:grp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7010400" y="1789113"/>
            <a:ext cx="1509713" cy="595312"/>
            <a:chOff x="4272" y="633"/>
            <a:chExt cx="951" cy="375"/>
          </a:xfrm>
        </p:grpSpPr>
        <p:sp>
          <p:nvSpPr>
            <p:cNvPr id="64523" name="Oval 9"/>
            <p:cNvSpPr>
              <a:spLocks noChangeArrowheads="1"/>
            </p:cNvSpPr>
            <p:nvPr/>
          </p:nvSpPr>
          <p:spPr bwMode="auto">
            <a:xfrm>
              <a:off x="4272" y="633"/>
              <a:ext cx="375" cy="375"/>
            </a:xfrm>
            <a:prstGeom prst="ellipse">
              <a:avLst/>
            </a:prstGeom>
            <a:solidFill>
              <a:srgbClr val="FF66CC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Helvetica" charset="0"/>
                </a:rPr>
                <a:t>T</a:t>
              </a:r>
              <a:r>
                <a:rPr lang="en-US" baseline="-25000">
                  <a:latin typeface="Helvetica" charset="0"/>
                </a:rPr>
                <a:t>1</a:t>
              </a:r>
              <a:endParaRPr lang="en-US">
                <a:latin typeface="Helvetica" charset="0"/>
              </a:endParaRPr>
            </a:p>
          </p:txBody>
        </p:sp>
        <p:sp>
          <p:nvSpPr>
            <p:cNvPr id="64524" name="Oval 44"/>
            <p:cNvSpPr>
              <a:spLocks noChangeArrowheads="1"/>
            </p:cNvSpPr>
            <p:nvPr/>
          </p:nvSpPr>
          <p:spPr bwMode="auto">
            <a:xfrm>
              <a:off x="4848" y="633"/>
              <a:ext cx="375" cy="375"/>
            </a:xfrm>
            <a:prstGeom prst="ellipse">
              <a:avLst/>
            </a:prstGeom>
            <a:solidFill>
              <a:srgbClr val="FF66CC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Helvetica" charset="0"/>
                </a:rPr>
                <a:t>T</a:t>
              </a:r>
              <a:r>
                <a:rPr lang="en-US" baseline="-25000">
                  <a:latin typeface="Helvetica" charset="0"/>
                </a:rPr>
                <a:t>2</a:t>
              </a:r>
              <a:endParaRPr lang="en-US">
                <a:latin typeface="Helvetica" charset="0"/>
              </a:endParaRPr>
            </a:p>
          </p:txBody>
        </p:sp>
      </p:grpSp>
      <p:grpSp>
        <p:nvGrpSpPr>
          <p:cNvPr id="64518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64519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4520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4521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4522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8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33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36815"/>
            <a:ext cx="8267700" cy="512763"/>
          </a:xfrm>
        </p:spPr>
        <p:txBody>
          <a:bodyPr>
            <a:normAutofit fontScale="90000"/>
          </a:bodyPr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Resource Allocation Graph Examples</a:t>
            </a:r>
          </a:p>
        </p:txBody>
      </p:sp>
      <p:grpSp>
        <p:nvGrpSpPr>
          <p:cNvPr id="2" name="Group 263"/>
          <p:cNvGrpSpPr>
            <a:grpSpLocks/>
          </p:cNvGrpSpPr>
          <p:nvPr/>
        </p:nvGrpSpPr>
        <p:grpSpPr bwMode="auto">
          <a:xfrm>
            <a:off x="265113" y="1967178"/>
            <a:ext cx="2782887" cy="4424362"/>
            <a:chOff x="144" y="1200"/>
            <a:chExt cx="1753" cy="2787"/>
          </a:xfrm>
        </p:grpSpPr>
        <p:grpSp>
          <p:nvGrpSpPr>
            <p:cNvPr id="66642" name="Group 256"/>
            <p:cNvGrpSpPr>
              <a:grpSpLocks/>
            </p:cNvGrpSpPr>
            <p:nvPr/>
          </p:nvGrpSpPr>
          <p:grpSpPr bwMode="auto">
            <a:xfrm>
              <a:off x="144" y="1200"/>
              <a:ext cx="1753" cy="2400"/>
              <a:chOff x="39" y="624"/>
              <a:chExt cx="1753" cy="2400"/>
            </a:xfrm>
          </p:grpSpPr>
          <p:sp>
            <p:nvSpPr>
              <p:cNvPr id="66644" name="Rectangle 198"/>
              <p:cNvSpPr>
                <a:spLocks noChangeArrowheads="1"/>
              </p:cNvSpPr>
              <p:nvPr/>
            </p:nvSpPr>
            <p:spPr bwMode="auto">
              <a:xfrm>
                <a:off x="39" y="624"/>
                <a:ext cx="1753" cy="2400"/>
              </a:xfrm>
              <a:prstGeom prst="rect">
                <a:avLst/>
              </a:prstGeom>
              <a:solidFill>
                <a:srgbClr val="00FF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>
                  <a:latin typeface="Helvetica" charset="0"/>
                </a:endParaRPr>
              </a:p>
            </p:txBody>
          </p:sp>
          <p:grpSp>
            <p:nvGrpSpPr>
              <p:cNvPr id="66645" name="Group 255"/>
              <p:cNvGrpSpPr>
                <a:grpSpLocks/>
              </p:cNvGrpSpPr>
              <p:nvPr/>
            </p:nvGrpSpPr>
            <p:grpSpPr bwMode="auto">
              <a:xfrm>
                <a:off x="143" y="624"/>
                <a:ext cx="1546" cy="2232"/>
                <a:chOff x="143" y="624"/>
                <a:chExt cx="1546" cy="2232"/>
              </a:xfrm>
            </p:grpSpPr>
            <p:sp>
              <p:nvSpPr>
                <p:cNvPr id="66646" name="Oval 6"/>
                <p:cNvSpPr>
                  <a:spLocks noChangeArrowheads="1"/>
                </p:cNvSpPr>
                <p:nvPr/>
              </p:nvSpPr>
              <p:spPr bwMode="auto">
                <a:xfrm>
                  <a:off x="143" y="1420"/>
                  <a:ext cx="375" cy="375"/>
                </a:xfrm>
                <a:prstGeom prst="ellipse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>
                      <a:latin typeface="Helvetica" charset="0"/>
                    </a:rPr>
                    <a:t>T</a:t>
                  </a:r>
                  <a:r>
                    <a:rPr lang="en-US" baseline="-25000">
                      <a:latin typeface="Helvetica" charset="0"/>
                    </a:rPr>
                    <a:t>1</a:t>
                  </a:r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66647" name="Oval 7"/>
                <p:cNvSpPr>
                  <a:spLocks noChangeArrowheads="1"/>
                </p:cNvSpPr>
                <p:nvPr/>
              </p:nvSpPr>
              <p:spPr bwMode="auto">
                <a:xfrm>
                  <a:off x="752" y="1420"/>
                  <a:ext cx="375" cy="375"/>
                </a:xfrm>
                <a:prstGeom prst="ellipse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>
                      <a:latin typeface="Helvetica" charset="0"/>
                    </a:rPr>
                    <a:t>T</a:t>
                  </a:r>
                  <a:r>
                    <a:rPr lang="en-US" baseline="-25000">
                      <a:latin typeface="Helvetica" charset="0"/>
                    </a:rPr>
                    <a:t>2</a:t>
                  </a:r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66648" name="Oval 8"/>
                <p:cNvSpPr>
                  <a:spLocks noChangeArrowheads="1"/>
                </p:cNvSpPr>
                <p:nvPr/>
              </p:nvSpPr>
              <p:spPr bwMode="auto">
                <a:xfrm>
                  <a:off x="1314" y="1420"/>
                  <a:ext cx="375" cy="375"/>
                </a:xfrm>
                <a:prstGeom prst="ellipse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>
                      <a:latin typeface="Helvetica" charset="0"/>
                    </a:rPr>
                    <a:t>T</a:t>
                  </a:r>
                  <a:r>
                    <a:rPr lang="en-US" baseline="-25000">
                      <a:latin typeface="Helvetica" charset="0"/>
                    </a:rPr>
                    <a:t>3</a:t>
                  </a:r>
                  <a:endParaRPr lang="en-US">
                    <a:latin typeface="Helvetica" charset="0"/>
                  </a:endParaRPr>
                </a:p>
              </p:txBody>
            </p:sp>
            <p:grpSp>
              <p:nvGrpSpPr>
                <p:cNvPr id="66649" name="Group 47"/>
                <p:cNvGrpSpPr>
                  <a:grpSpLocks/>
                </p:cNvGrpSpPr>
                <p:nvPr/>
              </p:nvGrpSpPr>
              <p:grpSpPr bwMode="auto">
                <a:xfrm>
                  <a:off x="330" y="624"/>
                  <a:ext cx="375" cy="555"/>
                  <a:chOff x="576" y="432"/>
                  <a:chExt cx="384" cy="569"/>
                </a:xfrm>
              </p:grpSpPr>
              <p:grpSp>
                <p:nvGrpSpPr>
                  <p:cNvPr id="66675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576" y="665"/>
                    <a:ext cx="384" cy="336"/>
                    <a:chOff x="1680" y="816"/>
                    <a:chExt cx="384" cy="336"/>
                  </a:xfrm>
                </p:grpSpPr>
                <p:sp>
                  <p:nvSpPr>
                    <p:cNvPr id="66677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0" y="816"/>
                      <a:ext cx="384" cy="336"/>
                    </a:xfrm>
                    <a:prstGeom prst="rect">
                      <a:avLst/>
                    </a:prstGeom>
                    <a:solidFill>
                      <a:srgbClr val="FF66CC"/>
                    </a:solidFill>
                    <a:ln w="381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  <p:sp>
                  <p:nvSpPr>
                    <p:cNvPr id="66678" name="Oval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48" y="960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</p:grpSp>
              <p:sp>
                <p:nvSpPr>
                  <p:cNvPr id="66676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32" y="432"/>
                    <a:ext cx="282" cy="23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1pPr>
                    <a:lvl2pPr marL="742950" indent="-285750"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2pPr>
                    <a:lvl3pPr marL="1143000" indent="-228600"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3pPr>
                    <a:lvl4pPr marL="1600200" indent="-228600"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4pPr>
                    <a:lvl5pPr marL="2057400" indent="-228600"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9pPr>
                  </a:lstStyle>
                  <a:p>
                    <a:r>
                      <a:rPr lang="en-US" sz="1800">
                        <a:latin typeface="Helvetica" charset="0"/>
                      </a:rPr>
                      <a:t>R</a:t>
                    </a:r>
                    <a:r>
                      <a:rPr lang="en-US" sz="1800" baseline="-25000">
                        <a:latin typeface="Helvetica" charset="0"/>
                      </a:rPr>
                      <a:t>1</a:t>
                    </a:r>
                    <a:endParaRPr lang="en-US" sz="1800">
                      <a:latin typeface="Helvetica" charset="0"/>
                    </a:endParaRPr>
                  </a:p>
                </p:txBody>
              </p:sp>
            </p:grpSp>
            <p:grpSp>
              <p:nvGrpSpPr>
                <p:cNvPr id="66650" name="Group 48"/>
                <p:cNvGrpSpPr>
                  <a:grpSpLocks/>
                </p:cNvGrpSpPr>
                <p:nvPr/>
              </p:nvGrpSpPr>
              <p:grpSpPr bwMode="auto">
                <a:xfrm>
                  <a:off x="1033" y="624"/>
                  <a:ext cx="375" cy="562"/>
                  <a:chOff x="1392" y="432"/>
                  <a:chExt cx="384" cy="576"/>
                </a:xfrm>
              </p:grpSpPr>
              <p:grpSp>
                <p:nvGrpSpPr>
                  <p:cNvPr id="66671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1392" y="672"/>
                    <a:ext cx="384" cy="336"/>
                    <a:chOff x="1680" y="816"/>
                    <a:chExt cx="384" cy="336"/>
                  </a:xfrm>
                </p:grpSpPr>
                <p:sp>
                  <p:nvSpPr>
                    <p:cNvPr id="66673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0" y="816"/>
                      <a:ext cx="384" cy="336"/>
                    </a:xfrm>
                    <a:prstGeom prst="rect">
                      <a:avLst/>
                    </a:prstGeom>
                    <a:solidFill>
                      <a:srgbClr val="FF66CC"/>
                    </a:solidFill>
                    <a:ln w="381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  <p:sp>
                  <p:nvSpPr>
                    <p:cNvPr id="66674" name="Oval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48" y="960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</p:grpSp>
              <p:sp>
                <p:nvSpPr>
                  <p:cNvPr id="66672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47" y="432"/>
                    <a:ext cx="282" cy="23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1pPr>
                    <a:lvl2pPr marL="742950" indent="-285750"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2pPr>
                    <a:lvl3pPr marL="1143000" indent="-228600"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3pPr>
                    <a:lvl4pPr marL="1600200" indent="-228600"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4pPr>
                    <a:lvl5pPr marL="2057400" indent="-228600"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9pPr>
                  </a:lstStyle>
                  <a:p>
                    <a:r>
                      <a:rPr lang="en-US" sz="1800">
                        <a:latin typeface="Helvetica" charset="0"/>
                      </a:rPr>
                      <a:t>R</a:t>
                    </a:r>
                    <a:r>
                      <a:rPr lang="en-US" sz="1800" baseline="-25000">
                        <a:latin typeface="Helvetica" charset="0"/>
                      </a:rPr>
                      <a:t>2</a:t>
                    </a:r>
                    <a:endParaRPr lang="en-US" sz="1800">
                      <a:latin typeface="Helvetica" charset="0"/>
                    </a:endParaRPr>
                  </a:p>
                </p:txBody>
              </p:sp>
            </p:grpSp>
            <p:grpSp>
              <p:nvGrpSpPr>
                <p:cNvPr id="66651" name="Group 46"/>
                <p:cNvGrpSpPr>
                  <a:grpSpLocks/>
                </p:cNvGrpSpPr>
                <p:nvPr/>
              </p:nvGrpSpPr>
              <p:grpSpPr bwMode="auto">
                <a:xfrm>
                  <a:off x="471" y="2029"/>
                  <a:ext cx="375" cy="654"/>
                  <a:chOff x="672" y="2112"/>
                  <a:chExt cx="384" cy="670"/>
                </a:xfrm>
              </p:grpSpPr>
              <p:grpSp>
                <p:nvGrpSpPr>
                  <p:cNvPr id="66666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672" y="2112"/>
                    <a:ext cx="384" cy="432"/>
                    <a:chOff x="672" y="2064"/>
                    <a:chExt cx="384" cy="432"/>
                  </a:xfrm>
                </p:grpSpPr>
                <p:sp>
                  <p:nvSpPr>
                    <p:cNvPr id="66668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72" y="2064"/>
                      <a:ext cx="384" cy="432"/>
                    </a:xfrm>
                    <a:prstGeom prst="rect">
                      <a:avLst/>
                    </a:prstGeom>
                    <a:solidFill>
                      <a:srgbClr val="FF66CC"/>
                    </a:solidFill>
                    <a:ln w="381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  <p:sp>
                  <p:nvSpPr>
                    <p:cNvPr id="66669" name="Oval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40" y="2170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  <p:sp>
                  <p:nvSpPr>
                    <p:cNvPr id="66670" name="Oval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40" y="2324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</p:grpSp>
              <p:sp>
                <p:nvSpPr>
                  <p:cNvPr id="66667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7" y="2544"/>
                    <a:ext cx="282" cy="23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1pPr>
                    <a:lvl2pPr marL="742950" indent="-285750"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2pPr>
                    <a:lvl3pPr marL="1143000" indent="-228600"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3pPr>
                    <a:lvl4pPr marL="1600200" indent="-228600"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4pPr>
                    <a:lvl5pPr marL="2057400" indent="-228600"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9pPr>
                  </a:lstStyle>
                  <a:p>
                    <a:r>
                      <a:rPr lang="en-US" sz="1800">
                        <a:latin typeface="Helvetica" charset="0"/>
                      </a:rPr>
                      <a:t>R</a:t>
                    </a:r>
                    <a:r>
                      <a:rPr lang="en-US" sz="1800" baseline="-25000">
                        <a:latin typeface="Helvetica" charset="0"/>
                      </a:rPr>
                      <a:t>3</a:t>
                    </a:r>
                    <a:endParaRPr lang="en-US" sz="1800">
                      <a:latin typeface="Helvetica" charset="0"/>
                    </a:endParaRPr>
                  </a:p>
                </p:txBody>
              </p:sp>
            </p:grpSp>
            <p:grpSp>
              <p:nvGrpSpPr>
                <p:cNvPr id="66652" name="Group 45"/>
                <p:cNvGrpSpPr>
                  <a:grpSpLocks/>
                </p:cNvGrpSpPr>
                <p:nvPr/>
              </p:nvGrpSpPr>
              <p:grpSpPr bwMode="auto">
                <a:xfrm>
                  <a:off x="1267" y="2029"/>
                  <a:ext cx="375" cy="827"/>
                  <a:chOff x="1584" y="2064"/>
                  <a:chExt cx="384" cy="847"/>
                </a:xfrm>
              </p:grpSpPr>
              <p:grpSp>
                <p:nvGrpSpPr>
                  <p:cNvPr id="66660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1584" y="2064"/>
                    <a:ext cx="384" cy="576"/>
                    <a:chOff x="1584" y="2064"/>
                    <a:chExt cx="384" cy="576"/>
                  </a:xfrm>
                </p:grpSpPr>
                <p:sp>
                  <p:nvSpPr>
                    <p:cNvPr id="66662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84" y="2064"/>
                      <a:ext cx="384" cy="576"/>
                    </a:xfrm>
                    <a:prstGeom prst="rect">
                      <a:avLst/>
                    </a:prstGeom>
                    <a:solidFill>
                      <a:srgbClr val="FF66CC"/>
                    </a:solidFill>
                    <a:ln w="381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  <p:sp>
                  <p:nvSpPr>
                    <p:cNvPr id="66663" name="Oval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52" y="2169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  <p:sp>
                  <p:nvSpPr>
                    <p:cNvPr id="66664" name="Oval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52" y="2328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  <p:sp>
                  <p:nvSpPr>
                    <p:cNvPr id="66665" name="Oval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52" y="2480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</p:grpSp>
              <p:sp>
                <p:nvSpPr>
                  <p:cNvPr id="66661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39" y="2673"/>
                    <a:ext cx="282" cy="23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1pPr>
                    <a:lvl2pPr marL="742950" indent="-285750"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2pPr>
                    <a:lvl3pPr marL="1143000" indent="-228600"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3pPr>
                    <a:lvl4pPr marL="1600200" indent="-228600"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4pPr>
                    <a:lvl5pPr marL="2057400" indent="-228600"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charset="0"/>
                        <a:ea typeface="MS PGothic" charset="0"/>
                        <a:cs typeface="MS PGothic" charset="0"/>
                      </a:defRPr>
                    </a:lvl9pPr>
                  </a:lstStyle>
                  <a:p>
                    <a:r>
                      <a:rPr lang="en-US" sz="1800">
                        <a:latin typeface="Helvetica" charset="0"/>
                      </a:rPr>
                      <a:t>R</a:t>
                    </a:r>
                    <a:r>
                      <a:rPr lang="en-US" sz="1800" baseline="-25000">
                        <a:latin typeface="Helvetica" charset="0"/>
                      </a:rPr>
                      <a:t>4</a:t>
                    </a:r>
                    <a:endParaRPr lang="en-US" sz="1800">
                      <a:latin typeface="Helvetica" charset="0"/>
                    </a:endParaRPr>
                  </a:p>
                </p:txBody>
              </p:sp>
            </p:grpSp>
            <p:sp>
              <p:nvSpPr>
                <p:cNvPr id="66653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377" y="1186"/>
                  <a:ext cx="141" cy="23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66654" name="Line 50"/>
                <p:cNvSpPr>
                  <a:spLocks noChangeShapeType="1"/>
                </p:cNvSpPr>
                <p:nvPr/>
              </p:nvSpPr>
              <p:spPr bwMode="auto">
                <a:xfrm>
                  <a:off x="526" y="1028"/>
                  <a:ext cx="326" cy="40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66655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1051" y="1201"/>
                  <a:ext cx="148" cy="24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66656" name="Line 58"/>
                <p:cNvSpPr>
                  <a:spLocks noChangeShapeType="1"/>
                </p:cNvSpPr>
                <p:nvPr/>
              </p:nvSpPr>
              <p:spPr bwMode="auto">
                <a:xfrm>
                  <a:off x="1226" y="1030"/>
                  <a:ext cx="229" cy="39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66657" name="Line 59"/>
                <p:cNvSpPr>
                  <a:spLocks noChangeShapeType="1"/>
                </p:cNvSpPr>
                <p:nvPr/>
              </p:nvSpPr>
              <p:spPr bwMode="auto">
                <a:xfrm flipH="1" flipV="1">
                  <a:off x="393" y="1789"/>
                  <a:ext cx="261" cy="36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66658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660" y="1793"/>
                  <a:ext cx="236" cy="51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66659" name="Line 250"/>
                <p:cNvSpPr>
                  <a:spLocks noChangeShapeType="1"/>
                </p:cNvSpPr>
                <p:nvPr/>
              </p:nvSpPr>
              <p:spPr bwMode="auto">
                <a:xfrm flipV="1">
                  <a:off x="1452" y="1799"/>
                  <a:ext cx="31" cy="36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66643" name="Text Box 251"/>
            <p:cNvSpPr txBox="1">
              <a:spLocks noChangeArrowheads="1"/>
            </p:cNvSpPr>
            <p:nvPr/>
          </p:nvSpPr>
          <p:spPr bwMode="auto">
            <a:xfrm>
              <a:off x="392" y="3580"/>
              <a:ext cx="1296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sz="1800">
                  <a:latin typeface="Helvetica" charset="0"/>
                </a:rPr>
                <a:t>Simple Resource</a:t>
              </a:r>
            </a:p>
            <a:p>
              <a:r>
                <a:rPr lang="en-US" sz="1800">
                  <a:latin typeface="Helvetica" charset="0"/>
                </a:rPr>
                <a:t>Allocation Graph</a:t>
              </a:r>
            </a:p>
          </p:txBody>
        </p:sp>
      </p:grpSp>
      <p:grpSp>
        <p:nvGrpSpPr>
          <p:cNvPr id="13" name="Group 259"/>
          <p:cNvGrpSpPr>
            <a:grpSpLocks/>
          </p:cNvGrpSpPr>
          <p:nvPr/>
        </p:nvGrpSpPr>
        <p:grpSpPr bwMode="auto">
          <a:xfrm>
            <a:off x="3160713" y="1967178"/>
            <a:ext cx="2782887" cy="3810000"/>
            <a:chOff x="1920" y="624"/>
            <a:chExt cx="1753" cy="2400"/>
          </a:xfrm>
        </p:grpSpPr>
        <p:sp>
          <p:nvSpPr>
            <p:cNvPr id="66607" name="Rectangle 199"/>
            <p:cNvSpPr>
              <a:spLocks noChangeArrowheads="1"/>
            </p:cNvSpPr>
            <p:nvPr/>
          </p:nvSpPr>
          <p:spPr bwMode="auto">
            <a:xfrm>
              <a:off x="1920" y="624"/>
              <a:ext cx="1753" cy="2400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grpSp>
          <p:nvGrpSpPr>
            <p:cNvPr id="66608" name="Group 197"/>
            <p:cNvGrpSpPr>
              <a:grpSpLocks/>
            </p:cNvGrpSpPr>
            <p:nvPr/>
          </p:nvGrpSpPr>
          <p:grpSpPr bwMode="auto">
            <a:xfrm>
              <a:off x="2024" y="720"/>
              <a:ext cx="1546" cy="2232"/>
              <a:chOff x="2304" y="816"/>
              <a:chExt cx="1546" cy="2232"/>
            </a:xfrm>
          </p:grpSpPr>
          <p:sp>
            <p:nvSpPr>
              <p:cNvPr id="66609" name="Oval 129"/>
              <p:cNvSpPr>
                <a:spLocks noChangeArrowheads="1"/>
              </p:cNvSpPr>
              <p:nvPr/>
            </p:nvSpPr>
            <p:spPr bwMode="auto">
              <a:xfrm>
                <a:off x="2304" y="1612"/>
                <a:ext cx="375" cy="375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1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66610" name="Oval 130"/>
              <p:cNvSpPr>
                <a:spLocks noChangeArrowheads="1"/>
              </p:cNvSpPr>
              <p:nvPr/>
            </p:nvSpPr>
            <p:spPr bwMode="auto">
              <a:xfrm>
                <a:off x="2913" y="1612"/>
                <a:ext cx="375" cy="375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2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66611" name="Oval 131"/>
              <p:cNvSpPr>
                <a:spLocks noChangeArrowheads="1"/>
              </p:cNvSpPr>
              <p:nvPr/>
            </p:nvSpPr>
            <p:spPr bwMode="auto">
              <a:xfrm>
                <a:off x="3475" y="1612"/>
                <a:ext cx="375" cy="375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3</a:t>
                </a:r>
                <a:endParaRPr lang="en-US">
                  <a:latin typeface="Helvetica" charset="0"/>
                </a:endParaRPr>
              </a:p>
            </p:txBody>
          </p:sp>
          <p:grpSp>
            <p:nvGrpSpPr>
              <p:cNvPr id="66612" name="Group 132"/>
              <p:cNvGrpSpPr>
                <a:grpSpLocks/>
              </p:cNvGrpSpPr>
              <p:nvPr/>
            </p:nvGrpSpPr>
            <p:grpSpPr bwMode="auto">
              <a:xfrm>
                <a:off x="2491" y="816"/>
                <a:ext cx="375" cy="555"/>
                <a:chOff x="576" y="432"/>
                <a:chExt cx="384" cy="569"/>
              </a:xfrm>
            </p:grpSpPr>
            <p:grpSp>
              <p:nvGrpSpPr>
                <p:cNvPr id="66638" name="Group 133"/>
                <p:cNvGrpSpPr>
                  <a:grpSpLocks/>
                </p:cNvGrpSpPr>
                <p:nvPr/>
              </p:nvGrpSpPr>
              <p:grpSpPr bwMode="auto">
                <a:xfrm>
                  <a:off x="576" y="665"/>
                  <a:ext cx="384" cy="336"/>
                  <a:chOff x="1680" y="816"/>
                  <a:chExt cx="384" cy="336"/>
                </a:xfrm>
              </p:grpSpPr>
              <p:sp>
                <p:nvSpPr>
                  <p:cNvPr id="66640" name="Rectangle 134"/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816"/>
                    <a:ext cx="384" cy="336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66641" name="Oval 135"/>
                  <p:cNvSpPr>
                    <a:spLocks noChangeArrowheads="1"/>
                  </p:cNvSpPr>
                  <p:nvPr/>
                </p:nvSpPr>
                <p:spPr bwMode="auto">
                  <a:xfrm>
                    <a:off x="1848" y="96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66639" name="Text Box 136"/>
                <p:cNvSpPr txBox="1">
                  <a:spLocks noChangeArrowheads="1"/>
                </p:cNvSpPr>
                <p:nvPr/>
              </p:nvSpPr>
              <p:spPr bwMode="auto">
                <a:xfrm>
                  <a:off x="632" y="432"/>
                  <a:ext cx="282" cy="2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1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grpSp>
            <p:nvGrpSpPr>
              <p:cNvPr id="66613" name="Group 137"/>
              <p:cNvGrpSpPr>
                <a:grpSpLocks/>
              </p:cNvGrpSpPr>
              <p:nvPr/>
            </p:nvGrpSpPr>
            <p:grpSpPr bwMode="auto">
              <a:xfrm>
                <a:off x="3194" y="816"/>
                <a:ext cx="375" cy="562"/>
                <a:chOff x="1392" y="432"/>
                <a:chExt cx="384" cy="576"/>
              </a:xfrm>
            </p:grpSpPr>
            <p:grpSp>
              <p:nvGrpSpPr>
                <p:cNvPr id="66634" name="Group 138"/>
                <p:cNvGrpSpPr>
                  <a:grpSpLocks/>
                </p:cNvGrpSpPr>
                <p:nvPr/>
              </p:nvGrpSpPr>
              <p:grpSpPr bwMode="auto">
                <a:xfrm>
                  <a:off x="1392" y="672"/>
                  <a:ext cx="384" cy="336"/>
                  <a:chOff x="1680" y="816"/>
                  <a:chExt cx="384" cy="336"/>
                </a:xfrm>
              </p:grpSpPr>
              <p:sp>
                <p:nvSpPr>
                  <p:cNvPr id="66636" name="Rectangle 139"/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816"/>
                    <a:ext cx="384" cy="336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66637" name="Oval 140"/>
                  <p:cNvSpPr>
                    <a:spLocks noChangeArrowheads="1"/>
                  </p:cNvSpPr>
                  <p:nvPr/>
                </p:nvSpPr>
                <p:spPr bwMode="auto">
                  <a:xfrm>
                    <a:off x="1848" y="96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66635" name="Text Box 141"/>
                <p:cNvSpPr txBox="1">
                  <a:spLocks noChangeArrowheads="1"/>
                </p:cNvSpPr>
                <p:nvPr/>
              </p:nvSpPr>
              <p:spPr bwMode="auto">
                <a:xfrm>
                  <a:off x="1447" y="432"/>
                  <a:ext cx="282" cy="2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2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grpSp>
            <p:nvGrpSpPr>
              <p:cNvPr id="66614" name="Group 142"/>
              <p:cNvGrpSpPr>
                <a:grpSpLocks/>
              </p:cNvGrpSpPr>
              <p:nvPr/>
            </p:nvGrpSpPr>
            <p:grpSpPr bwMode="auto">
              <a:xfrm>
                <a:off x="2632" y="2221"/>
                <a:ext cx="375" cy="654"/>
                <a:chOff x="672" y="2112"/>
                <a:chExt cx="384" cy="670"/>
              </a:xfrm>
            </p:grpSpPr>
            <p:grpSp>
              <p:nvGrpSpPr>
                <p:cNvPr id="66629" name="Group 143"/>
                <p:cNvGrpSpPr>
                  <a:grpSpLocks/>
                </p:cNvGrpSpPr>
                <p:nvPr/>
              </p:nvGrpSpPr>
              <p:grpSpPr bwMode="auto">
                <a:xfrm>
                  <a:off x="672" y="2112"/>
                  <a:ext cx="384" cy="432"/>
                  <a:chOff x="672" y="2064"/>
                  <a:chExt cx="384" cy="432"/>
                </a:xfrm>
              </p:grpSpPr>
              <p:sp>
                <p:nvSpPr>
                  <p:cNvPr id="66631" name="Rectangle 144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66632" name="Oval 145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66633" name="Oval 146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3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66630" name="Text Box 147"/>
                <p:cNvSpPr txBox="1">
                  <a:spLocks noChangeArrowheads="1"/>
                </p:cNvSpPr>
                <p:nvPr/>
              </p:nvSpPr>
              <p:spPr bwMode="auto">
                <a:xfrm>
                  <a:off x="727" y="2544"/>
                  <a:ext cx="282" cy="2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3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grpSp>
            <p:nvGrpSpPr>
              <p:cNvPr id="66615" name="Group 148"/>
              <p:cNvGrpSpPr>
                <a:grpSpLocks/>
              </p:cNvGrpSpPr>
              <p:nvPr/>
            </p:nvGrpSpPr>
            <p:grpSpPr bwMode="auto">
              <a:xfrm>
                <a:off x="3428" y="2221"/>
                <a:ext cx="375" cy="827"/>
                <a:chOff x="1584" y="2064"/>
                <a:chExt cx="384" cy="847"/>
              </a:xfrm>
            </p:grpSpPr>
            <p:grpSp>
              <p:nvGrpSpPr>
                <p:cNvPr id="66623" name="Group 149"/>
                <p:cNvGrpSpPr>
                  <a:grpSpLocks/>
                </p:cNvGrpSpPr>
                <p:nvPr/>
              </p:nvGrpSpPr>
              <p:grpSpPr bwMode="auto">
                <a:xfrm>
                  <a:off x="1584" y="2064"/>
                  <a:ext cx="384" cy="576"/>
                  <a:chOff x="1584" y="2064"/>
                  <a:chExt cx="384" cy="576"/>
                </a:xfrm>
              </p:grpSpPr>
              <p:sp>
                <p:nvSpPr>
                  <p:cNvPr id="66625" name="Rectangle 150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2064"/>
                    <a:ext cx="384" cy="576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66626" name="Oval 151"/>
                  <p:cNvSpPr>
                    <a:spLocks noChangeArrowheads="1"/>
                  </p:cNvSpPr>
                  <p:nvPr/>
                </p:nvSpPr>
                <p:spPr bwMode="auto">
                  <a:xfrm>
                    <a:off x="1752" y="2169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66627" name="Oval 152"/>
                  <p:cNvSpPr>
                    <a:spLocks noChangeArrowheads="1"/>
                  </p:cNvSpPr>
                  <p:nvPr/>
                </p:nvSpPr>
                <p:spPr bwMode="auto">
                  <a:xfrm>
                    <a:off x="1752" y="2328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66628" name="Oval 153"/>
                  <p:cNvSpPr>
                    <a:spLocks noChangeArrowheads="1"/>
                  </p:cNvSpPr>
                  <p:nvPr/>
                </p:nvSpPr>
                <p:spPr bwMode="auto">
                  <a:xfrm>
                    <a:off x="1752" y="248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66624" name="Text Box 154"/>
                <p:cNvSpPr txBox="1">
                  <a:spLocks noChangeArrowheads="1"/>
                </p:cNvSpPr>
                <p:nvPr/>
              </p:nvSpPr>
              <p:spPr bwMode="auto">
                <a:xfrm>
                  <a:off x="1639" y="2673"/>
                  <a:ext cx="282" cy="2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4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sp>
            <p:nvSpPr>
              <p:cNvPr id="66616" name="Line 155"/>
              <p:cNvSpPr>
                <a:spLocks noChangeShapeType="1"/>
              </p:cNvSpPr>
              <p:nvPr/>
            </p:nvSpPr>
            <p:spPr bwMode="auto">
              <a:xfrm flipV="1">
                <a:off x="2538" y="1378"/>
                <a:ext cx="141" cy="23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6617" name="Line 156"/>
              <p:cNvSpPr>
                <a:spLocks noChangeShapeType="1"/>
              </p:cNvSpPr>
              <p:nvPr/>
            </p:nvSpPr>
            <p:spPr bwMode="auto">
              <a:xfrm>
                <a:off x="2687" y="1220"/>
                <a:ext cx="326" cy="4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6618" name="Line 157"/>
              <p:cNvSpPr>
                <a:spLocks noChangeShapeType="1"/>
              </p:cNvSpPr>
              <p:nvPr/>
            </p:nvSpPr>
            <p:spPr bwMode="auto">
              <a:xfrm flipV="1">
                <a:off x="3212" y="1393"/>
                <a:ext cx="148" cy="24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6619" name="Line 158"/>
              <p:cNvSpPr>
                <a:spLocks noChangeShapeType="1"/>
              </p:cNvSpPr>
              <p:nvPr/>
            </p:nvSpPr>
            <p:spPr bwMode="auto">
              <a:xfrm>
                <a:off x="3387" y="1222"/>
                <a:ext cx="229" cy="3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6620" name="Line 159"/>
              <p:cNvSpPr>
                <a:spLocks noChangeShapeType="1"/>
              </p:cNvSpPr>
              <p:nvPr/>
            </p:nvSpPr>
            <p:spPr bwMode="auto">
              <a:xfrm flipH="1" flipV="1">
                <a:off x="2554" y="1981"/>
                <a:ext cx="261" cy="36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6621" name="Line 160"/>
              <p:cNvSpPr>
                <a:spLocks noChangeShapeType="1"/>
              </p:cNvSpPr>
              <p:nvPr/>
            </p:nvSpPr>
            <p:spPr bwMode="auto">
              <a:xfrm flipV="1">
                <a:off x="2821" y="1985"/>
                <a:ext cx="236" cy="51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6622" name="Line 195"/>
              <p:cNvSpPr>
                <a:spLocks noChangeShapeType="1"/>
              </p:cNvSpPr>
              <p:nvPr/>
            </p:nvSpPr>
            <p:spPr bwMode="auto">
              <a:xfrm flipH="1">
                <a:off x="3014" y="1933"/>
                <a:ext cx="505" cy="41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38946" name="Text Box 252"/>
          <p:cNvSpPr txBox="1">
            <a:spLocks noChangeArrowheads="1"/>
          </p:cNvSpPr>
          <p:nvPr/>
        </p:nvSpPr>
        <p:spPr bwMode="auto">
          <a:xfrm>
            <a:off x="3554413" y="5745428"/>
            <a:ext cx="20447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800">
                <a:latin typeface="Helvetica" charset="0"/>
              </a:rPr>
              <a:t>Allocation Graph</a:t>
            </a:r>
            <a:br>
              <a:rPr lang="en-US" sz="1800">
                <a:latin typeface="Helvetica" charset="0"/>
              </a:rPr>
            </a:br>
            <a:r>
              <a:rPr lang="en-US" sz="1800">
                <a:latin typeface="Helvetica" charset="0"/>
              </a:rPr>
              <a:t>With Deadlock</a:t>
            </a:r>
          </a:p>
        </p:txBody>
      </p:sp>
      <p:grpSp>
        <p:nvGrpSpPr>
          <p:cNvPr id="23" name="Group 248"/>
          <p:cNvGrpSpPr>
            <a:grpSpLocks/>
          </p:cNvGrpSpPr>
          <p:nvPr/>
        </p:nvGrpSpPr>
        <p:grpSpPr bwMode="auto">
          <a:xfrm>
            <a:off x="6056313" y="1967178"/>
            <a:ext cx="2782887" cy="3810000"/>
            <a:chOff x="3792" y="624"/>
            <a:chExt cx="1753" cy="2400"/>
          </a:xfrm>
        </p:grpSpPr>
        <p:sp>
          <p:nvSpPr>
            <p:cNvPr id="66583" name="Rectangle 200"/>
            <p:cNvSpPr>
              <a:spLocks noChangeArrowheads="1"/>
            </p:cNvSpPr>
            <p:nvPr/>
          </p:nvSpPr>
          <p:spPr bwMode="auto">
            <a:xfrm>
              <a:off x="3792" y="624"/>
              <a:ext cx="1753" cy="2400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grpSp>
          <p:nvGrpSpPr>
            <p:cNvPr id="66584" name="Group 247"/>
            <p:cNvGrpSpPr>
              <a:grpSpLocks/>
            </p:cNvGrpSpPr>
            <p:nvPr/>
          </p:nvGrpSpPr>
          <p:grpSpPr bwMode="auto">
            <a:xfrm>
              <a:off x="3896" y="768"/>
              <a:ext cx="1471" cy="2055"/>
              <a:chOff x="3896" y="768"/>
              <a:chExt cx="1471" cy="2055"/>
            </a:xfrm>
          </p:grpSpPr>
          <p:sp>
            <p:nvSpPr>
              <p:cNvPr id="66585" name="Oval 202"/>
              <p:cNvSpPr>
                <a:spLocks noChangeArrowheads="1"/>
              </p:cNvSpPr>
              <p:nvPr/>
            </p:nvSpPr>
            <p:spPr bwMode="auto">
              <a:xfrm>
                <a:off x="3896" y="1631"/>
                <a:ext cx="375" cy="375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1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66586" name="Oval 203"/>
              <p:cNvSpPr>
                <a:spLocks noChangeArrowheads="1"/>
              </p:cNvSpPr>
              <p:nvPr/>
            </p:nvSpPr>
            <p:spPr bwMode="auto">
              <a:xfrm>
                <a:off x="4969" y="770"/>
                <a:ext cx="375" cy="375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2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66587" name="Oval 204"/>
              <p:cNvSpPr>
                <a:spLocks noChangeArrowheads="1"/>
              </p:cNvSpPr>
              <p:nvPr/>
            </p:nvSpPr>
            <p:spPr bwMode="auto">
              <a:xfrm>
                <a:off x="4992" y="1632"/>
                <a:ext cx="375" cy="375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3</a:t>
                </a:r>
                <a:endParaRPr lang="en-US">
                  <a:latin typeface="Helvetica" charset="0"/>
                </a:endParaRPr>
              </a:p>
            </p:txBody>
          </p:sp>
          <p:grpSp>
            <p:nvGrpSpPr>
              <p:cNvPr id="66588" name="Group 215"/>
              <p:cNvGrpSpPr>
                <a:grpSpLocks/>
              </p:cNvGrpSpPr>
              <p:nvPr/>
            </p:nvGrpSpPr>
            <p:grpSpPr bwMode="auto">
              <a:xfrm>
                <a:off x="4368" y="2160"/>
                <a:ext cx="375" cy="654"/>
                <a:chOff x="672" y="2112"/>
                <a:chExt cx="384" cy="670"/>
              </a:xfrm>
            </p:grpSpPr>
            <p:grpSp>
              <p:nvGrpSpPr>
                <p:cNvPr id="66602" name="Group 216"/>
                <p:cNvGrpSpPr>
                  <a:grpSpLocks/>
                </p:cNvGrpSpPr>
                <p:nvPr/>
              </p:nvGrpSpPr>
              <p:grpSpPr bwMode="auto">
                <a:xfrm>
                  <a:off x="672" y="2112"/>
                  <a:ext cx="384" cy="432"/>
                  <a:chOff x="672" y="2064"/>
                  <a:chExt cx="384" cy="432"/>
                </a:xfrm>
              </p:grpSpPr>
              <p:sp>
                <p:nvSpPr>
                  <p:cNvPr id="66604" name="Rectangle 217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66605" name="Oval 218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66606" name="Oval 219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3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66603" name="Text Box 220"/>
                <p:cNvSpPr txBox="1">
                  <a:spLocks noChangeArrowheads="1"/>
                </p:cNvSpPr>
                <p:nvPr/>
              </p:nvSpPr>
              <p:spPr bwMode="auto">
                <a:xfrm>
                  <a:off x="727" y="2544"/>
                  <a:ext cx="282" cy="2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2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sp>
            <p:nvSpPr>
              <p:cNvPr id="66589" name="Line 228"/>
              <p:cNvSpPr>
                <a:spLocks noChangeShapeType="1"/>
              </p:cNvSpPr>
              <p:nvPr/>
            </p:nvSpPr>
            <p:spPr bwMode="auto">
              <a:xfrm flipV="1">
                <a:off x="4178" y="1425"/>
                <a:ext cx="184" cy="25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6590" name="Line 232"/>
              <p:cNvSpPr>
                <a:spLocks noChangeShapeType="1"/>
              </p:cNvSpPr>
              <p:nvPr/>
            </p:nvSpPr>
            <p:spPr bwMode="auto">
              <a:xfrm flipH="1" flipV="1">
                <a:off x="4194" y="1969"/>
                <a:ext cx="355" cy="32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6591" name="Line 233"/>
              <p:cNvSpPr>
                <a:spLocks noChangeShapeType="1"/>
              </p:cNvSpPr>
              <p:nvPr/>
            </p:nvSpPr>
            <p:spPr bwMode="auto">
              <a:xfrm>
                <a:off x="4547" y="2437"/>
                <a:ext cx="445" cy="15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6592" name="Line 234"/>
              <p:cNvSpPr>
                <a:spLocks noChangeShapeType="1"/>
              </p:cNvSpPr>
              <p:nvPr/>
            </p:nvSpPr>
            <p:spPr bwMode="auto">
              <a:xfrm flipH="1">
                <a:off x="4750" y="1926"/>
                <a:ext cx="274" cy="23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grpSp>
            <p:nvGrpSpPr>
              <p:cNvPr id="66593" name="Group 243"/>
              <p:cNvGrpSpPr>
                <a:grpSpLocks/>
              </p:cNvGrpSpPr>
              <p:nvPr/>
            </p:nvGrpSpPr>
            <p:grpSpPr bwMode="auto">
              <a:xfrm>
                <a:off x="4368" y="768"/>
                <a:ext cx="375" cy="662"/>
                <a:chOff x="4368" y="768"/>
                <a:chExt cx="375" cy="662"/>
              </a:xfrm>
            </p:grpSpPr>
            <p:grpSp>
              <p:nvGrpSpPr>
                <p:cNvPr id="66597" name="Group 237"/>
                <p:cNvGrpSpPr>
                  <a:grpSpLocks/>
                </p:cNvGrpSpPr>
                <p:nvPr/>
              </p:nvGrpSpPr>
              <p:grpSpPr bwMode="auto">
                <a:xfrm flipV="1">
                  <a:off x="4368" y="1008"/>
                  <a:ext cx="375" cy="422"/>
                  <a:chOff x="672" y="2064"/>
                  <a:chExt cx="384" cy="432"/>
                </a:xfrm>
              </p:grpSpPr>
              <p:sp>
                <p:nvSpPr>
                  <p:cNvPr id="66599" name="Rectangle 238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66600" name="Oval 239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66601" name="Oval 240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3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66598" name="Text Box 241"/>
                <p:cNvSpPr txBox="1">
                  <a:spLocks noChangeArrowheads="1"/>
                </p:cNvSpPr>
                <p:nvPr/>
              </p:nvSpPr>
              <p:spPr bwMode="auto">
                <a:xfrm>
                  <a:off x="4416" y="768"/>
                  <a:ext cx="275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1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sp>
            <p:nvSpPr>
              <p:cNvPr id="66594" name="Oval 242"/>
              <p:cNvSpPr>
                <a:spLocks noChangeArrowheads="1"/>
              </p:cNvSpPr>
              <p:nvPr/>
            </p:nvSpPr>
            <p:spPr bwMode="auto">
              <a:xfrm>
                <a:off x="4992" y="2448"/>
                <a:ext cx="375" cy="375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4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66595" name="Line 244"/>
              <p:cNvSpPr>
                <a:spLocks noChangeShapeType="1"/>
              </p:cNvSpPr>
              <p:nvPr/>
            </p:nvSpPr>
            <p:spPr bwMode="auto">
              <a:xfrm>
                <a:off x="4553" y="1302"/>
                <a:ext cx="465" cy="38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6596" name="Line 245"/>
              <p:cNvSpPr>
                <a:spLocks noChangeShapeType="1"/>
              </p:cNvSpPr>
              <p:nvPr/>
            </p:nvSpPr>
            <p:spPr bwMode="auto">
              <a:xfrm flipV="1">
                <a:off x="4553" y="1002"/>
                <a:ext cx="418" cy="15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38920" name="Text Box 253"/>
          <p:cNvSpPr txBox="1">
            <a:spLocks noChangeArrowheads="1"/>
          </p:cNvSpPr>
          <p:nvPr/>
        </p:nvSpPr>
        <p:spPr bwMode="auto">
          <a:xfrm>
            <a:off x="6450013" y="5745428"/>
            <a:ext cx="20447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800">
                <a:latin typeface="Helvetica" charset="0"/>
              </a:rPr>
              <a:t>Allocation Graph</a:t>
            </a:r>
            <a:br>
              <a:rPr lang="en-US" sz="1800">
                <a:latin typeface="Helvetica" charset="0"/>
              </a:rPr>
            </a:br>
            <a:r>
              <a:rPr lang="en-US" sz="1800">
                <a:latin typeface="Helvetica" charset="0"/>
              </a:rPr>
              <a:t>With Cycle, but</a:t>
            </a:r>
          </a:p>
          <a:p>
            <a:r>
              <a:rPr lang="en-US" sz="1800">
                <a:latin typeface="Helvetica" charset="0"/>
              </a:rPr>
              <a:t>No Deadlock</a:t>
            </a:r>
          </a:p>
        </p:txBody>
      </p:sp>
      <p:sp>
        <p:nvSpPr>
          <p:cNvPr id="66567" name="Rectangle 262"/>
          <p:cNvSpPr>
            <a:spLocks noGrp="1" noChangeArrowheads="1"/>
          </p:cNvSpPr>
          <p:nvPr>
            <p:ph type="body" idx="1"/>
          </p:nvPr>
        </p:nvSpPr>
        <p:spPr>
          <a:xfrm>
            <a:off x="482600" y="859103"/>
            <a:ext cx="8001000" cy="1295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Recall: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request edge – directed edge </a:t>
            </a:r>
            <a:r>
              <a:rPr lang="en-US" altLang="ko-KR" sz="2000" i="1" dirty="0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sz="2000" i="1" baseline="-25000" dirty="0">
                <a:latin typeface="Helvetica" charset="0"/>
                <a:ea typeface="Gulim" charset="0"/>
                <a:cs typeface="Gulim" charset="0"/>
              </a:rPr>
              <a:t>i</a:t>
            </a:r>
            <a:r>
              <a:rPr lang="en-US" altLang="ko-KR" sz="2000" baseline="-25000" dirty="0">
                <a:latin typeface="Helvetica" charset="0"/>
                <a:ea typeface="Gulim" charset="0"/>
                <a:cs typeface="Gulim" charset="0"/>
              </a:rPr>
              <a:t> 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  <a:sym typeface="Symbol" charset="0"/>
              </a:rPr>
              <a:t> </a:t>
            </a:r>
            <a:r>
              <a:rPr lang="en-US" altLang="ko-KR" sz="2000" i="1" dirty="0" err="1">
                <a:latin typeface="Helvetica" charset="0"/>
                <a:ea typeface="Gulim" charset="0"/>
                <a:cs typeface="Gulim" charset="0"/>
                <a:sym typeface="Symbol" charset="0"/>
              </a:rPr>
              <a:t>R</a:t>
            </a:r>
            <a:r>
              <a:rPr lang="en-US" altLang="ko-KR" sz="2000" i="1" baseline="-25000" dirty="0" err="1">
                <a:latin typeface="Helvetica" charset="0"/>
                <a:ea typeface="Gulim" charset="0"/>
                <a:cs typeface="Gulim" charset="0"/>
                <a:sym typeface="Symbol" charset="0"/>
              </a:rPr>
              <a:t>j</a:t>
            </a:r>
            <a:endParaRPr lang="en-US" altLang="ko-KR" sz="2000" i="1" dirty="0">
              <a:latin typeface="Helvetica" charset="0"/>
              <a:ea typeface="Gulim" charset="0"/>
              <a:cs typeface="Gulim" charset="0"/>
              <a:sym typeface="Symbol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000" dirty="0">
                <a:latin typeface="Helvetica" charset="0"/>
                <a:ea typeface="Gulim" charset="0"/>
                <a:cs typeface="Gulim" charset="0"/>
                <a:sym typeface="Symbol" charset="0"/>
              </a:rPr>
              <a:t>assignment edge 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– directed edge </a:t>
            </a:r>
            <a:r>
              <a:rPr lang="en-US" altLang="ko-KR" sz="2000" i="1" dirty="0" err="1">
                <a:latin typeface="Helvetica" charset="0"/>
                <a:ea typeface="Gulim" charset="0"/>
                <a:cs typeface="Gulim" charset="0"/>
              </a:rPr>
              <a:t>R</a:t>
            </a:r>
            <a:r>
              <a:rPr lang="en-US" altLang="ko-KR" sz="2000" i="1" baseline="-25000" dirty="0" err="1">
                <a:latin typeface="Helvetica" charset="0"/>
                <a:ea typeface="Gulim" charset="0"/>
                <a:cs typeface="Gulim" charset="0"/>
              </a:rPr>
              <a:t>j</a:t>
            </a:r>
            <a:r>
              <a:rPr lang="en-US" altLang="ko-KR" sz="2000" i="1" dirty="0">
                <a:latin typeface="Helvetica" charset="0"/>
                <a:ea typeface="Gulim" charset="0"/>
                <a:cs typeface="Gulim" charset="0"/>
              </a:rPr>
              <a:t> 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  <a:sym typeface="Symbol" charset="0"/>
              </a:rPr>
              <a:t> </a:t>
            </a:r>
            <a:r>
              <a:rPr lang="en-US" altLang="ko-KR" sz="2000" i="1" dirty="0">
                <a:latin typeface="Helvetica" charset="0"/>
                <a:ea typeface="Gulim" charset="0"/>
                <a:cs typeface="Gulim" charset="0"/>
                <a:sym typeface="Symbol" charset="0"/>
              </a:rPr>
              <a:t>T</a:t>
            </a:r>
            <a:r>
              <a:rPr lang="en-US" altLang="ko-KR" sz="2000" i="1" baseline="-25000" dirty="0">
                <a:latin typeface="Helvetica" charset="0"/>
                <a:ea typeface="Gulim" charset="0"/>
                <a:cs typeface="Gulim" charset="0"/>
                <a:sym typeface="Symbol" charset="0"/>
              </a:rPr>
              <a:t>i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sz="2400" dirty="0">
              <a:latin typeface="Helvetica" charset="0"/>
              <a:ea typeface="Gulim" charset="0"/>
              <a:cs typeface="Gulim" charset="0"/>
            </a:endParaRPr>
          </a:p>
        </p:txBody>
      </p:sp>
      <p:sp>
        <p:nvSpPr>
          <p:cNvPr id="66568" name="TextBox 106"/>
          <p:cNvSpPr txBox="1">
            <a:spLocks noChangeArrowheads="1"/>
          </p:cNvSpPr>
          <p:nvPr/>
        </p:nvSpPr>
        <p:spPr bwMode="auto">
          <a:xfrm>
            <a:off x="8345488" y="6093090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endParaRPr lang="en-US" sz="2000" b="0">
              <a:latin typeface="Helvetica" charset="0"/>
            </a:endParaRPr>
          </a:p>
        </p:txBody>
      </p: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3624263" y="2924918"/>
            <a:ext cx="1858962" cy="1907697"/>
            <a:chOff x="3623470" y="2740697"/>
            <a:chExt cx="1858963" cy="1907503"/>
          </a:xfrm>
        </p:grpSpPr>
        <p:grpSp>
          <p:nvGrpSpPr>
            <p:cNvPr id="66575" name="Group 13"/>
            <p:cNvGrpSpPr>
              <a:grpSpLocks/>
            </p:cNvGrpSpPr>
            <p:nvPr/>
          </p:nvGrpSpPr>
          <p:grpSpPr bwMode="auto">
            <a:xfrm>
              <a:off x="4114800" y="2776784"/>
              <a:ext cx="1367633" cy="1871416"/>
              <a:chOff x="4114800" y="2776784"/>
              <a:chExt cx="1367633" cy="1871416"/>
            </a:xfrm>
          </p:grpSpPr>
          <p:cxnSp>
            <p:nvCxnSpPr>
              <p:cNvPr id="66579" name="Straight Arrow Connector 3"/>
              <p:cNvCxnSpPr>
                <a:cxnSpLocks noChangeShapeType="1"/>
              </p:cNvCxnSpPr>
              <p:nvPr/>
            </p:nvCxnSpPr>
            <p:spPr bwMode="auto">
              <a:xfrm flipV="1">
                <a:off x="4114800" y="3794126"/>
                <a:ext cx="399257" cy="854074"/>
              </a:xfrm>
              <a:prstGeom prst="straightConnector1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6580" name="Straight Arrow Connector 110"/>
              <p:cNvCxnSpPr>
                <a:cxnSpLocks noChangeShapeType="1"/>
                <a:endCxn id="66618" idx="1"/>
              </p:cNvCxnSpPr>
              <p:nvPr/>
            </p:nvCxnSpPr>
            <p:spPr bwMode="auto">
              <a:xfrm flipV="1">
                <a:off x="4724400" y="3035548"/>
                <a:ext cx="277813" cy="427037"/>
              </a:xfrm>
              <a:prstGeom prst="straightConnector1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6581" name="Straight Arrow Connector 112"/>
              <p:cNvCxnSpPr>
                <a:cxnSpLocks noChangeShapeType="1"/>
                <a:endCxn id="66611" idx="0"/>
              </p:cNvCxnSpPr>
              <p:nvPr/>
            </p:nvCxnSpPr>
            <p:spPr bwMode="auto">
              <a:xfrm>
                <a:off x="5029200" y="2776784"/>
                <a:ext cx="453233" cy="606425"/>
              </a:xfrm>
              <a:prstGeom prst="straightConnector1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6582" name="Straight Arrow Connector 114"/>
              <p:cNvCxnSpPr>
                <a:cxnSpLocks noChangeShapeType="1"/>
                <a:stCxn id="66622" idx="0"/>
              </p:cNvCxnSpPr>
              <p:nvPr/>
            </p:nvCxnSpPr>
            <p:spPr bwMode="auto">
              <a:xfrm flipH="1">
                <a:off x="4419600" y="3892798"/>
                <a:ext cx="835026" cy="711199"/>
              </a:xfrm>
              <a:prstGeom prst="straightConnector1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66576" name="Straight Arrow Connector 120"/>
            <p:cNvCxnSpPr>
              <a:cxnSpLocks noChangeShapeType="1"/>
            </p:cNvCxnSpPr>
            <p:nvPr/>
          </p:nvCxnSpPr>
          <p:spPr bwMode="auto">
            <a:xfrm flipV="1">
              <a:off x="3623470" y="2816226"/>
              <a:ext cx="296863" cy="382587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577" name="Straight Arrow Connector 121"/>
            <p:cNvCxnSpPr>
              <a:cxnSpLocks noChangeShapeType="1"/>
              <a:stCxn id="66632" idx="3"/>
              <a:endCxn id="66620" idx="1"/>
            </p:cNvCxnSpPr>
            <p:nvPr/>
          </p:nvCxnSpPr>
          <p:spPr bwMode="auto">
            <a:xfrm flipH="1" flipV="1">
              <a:off x="3721895" y="3969085"/>
              <a:ext cx="395172" cy="608682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578" name="Straight Arrow Connector 124"/>
            <p:cNvCxnSpPr>
              <a:cxnSpLocks noChangeShapeType="1"/>
              <a:stCxn id="66641" idx="2"/>
              <a:endCxn id="66617" idx="1"/>
            </p:cNvCxnSpPr>
            <p:nvPr/>
          </p:nvCxnSpPr>
          <p:spPr bwMode="auto">
            <a:xfrm>
              <a:off x="3882332" y="2740697"/>
              <a:ext cx="568226" cy="664882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6570" name="Group 25"/>
          <p:cNvGrpSpPr>
            <a:grpSpLocks/>
          </p:cNvGrpSpPr>
          <p:nvPr/>
        </p:nvGrpSpPr>
        <p:grpSpPr bwMode="auto">
          <a:xfrm>
            <a:off x="8251825" y="262203"/>
            <a:ext cx="828675" cy="831850"/>
            <a:chOff x="454" y="3314"/>
            <a:chExt cx="522" cy="524"/>
          </a:xfrm>
        </p:grpSpPr>
        <p:sp>
          <p:nvSpPr>
            <p:cNvPr id="66571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6572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6573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6574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65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46" grpId="0"/>
      <p:bldP spid="389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5"/>
          <p:cNvGrpSpPr>
            <a:grpSpLocks/>
          </p:cNvGrpSpPr>
          <p:nvPr/>
        </p:nvGrpSpPr>
        <p:grpSpPr bwMode="auto">
          <a:xfrm>
            <a:off x="6553200" y="3259138"/>
            <a:ext cx="2016125" cy="2760662"/>
            <a:chOff x="4320" y="1728"/>
            <a:chExt cx="1200" cy="1643"/>
          </a:xfrm>
        </p:grpSpPr>
        <p:sp>
          <p:nvSpPr>
            <p:cNvPr id="73737" name="Rectangle 59"/>
            <p:cNvSpPr>
              <a:spLocks noChangeArrowheads="1"/>
            </p:cNvSpPr>
            <p:nvPr/>
          </p:nvSpPr>
          <p:spPr bwMode="auto">
            <a:xfrm>
              <a:off x="4320" y="1728"/>
              <a:ext cx="1200" cy="1643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grpSp>
          <p:nvGrpSpPr>
            <p:cNvPr id="73738" name="Group 84"/>
            <p:cNvGrpSpPr>
              <a:grpSpLocks/>
            </p:cNvGrpSpPr>
            <p:nvPr/>
          </p:nvGrpSpPr>
          <p:grpSpPr bwMode="auto">
            <a:xfrm>
              <a:off x="4391" y="1728"/>
              <a:ext cx="1007" cy="1560"/>
              <a:chOff x="4391" y="1728"/>
              <a:chExt cx="1007" cy="1560"/>
            </a:xfrm>
          </p:grpSpPr>
          <p:sp>
            <p:nvSpPr>
              <p:cNvPr id="73739" name="Oval 61"/>
              <p:cNvSpPr>
                <a:spLocks noChangeArrowheads="1"/>
              </p:cNvSpPr>
              <p:nvPr/>
            </p:nvSpPr>
            <p:spPr bwMode="auto">
              <a:xfrm>
                <a:off x="4391" y="2418"/>
                <a:ext cx="257" cy="256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1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73740" name="Oval 62"/>
              <p:cNvSpPr>
                <a:spLocks noChangeArrowheads="1"/>
              </p:cNvSpPr>
              <p:nvPr/>
            </p:nvSpPr>
            <p:spPr bwMode="auto">
              <a:xfrm>
                <a:off x="5126" y="1828"/>
                <a:ext cx="256" cy="257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2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73741" name="Oval 63"/>
              <p:cNvSpPr>
                <a:spLocks noChangeArrowheads="1"/>
              </p:cNvSpPr>
              <p:nvPr/>
            </p:nvSpPr>
            <p:spPr bwMode="auto">
              <a:xfrm>
                <a:off x="5141" y="2418"/>
                <a:ext cx="257" cy="257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3</a:t>
                </a:r>
                <a:endParaRPr lang="en-US">
                  <a:latin typeface="Helvetica" charset="0"/>
                </a:endParaRPr>
              </a:p>
            </p:txBody>
          </p:sp>
          <p:grpSp>
            <p:nvGrpSpPr>
              <p:cNvPr id="73742" name="Group 64"/>
              <p:cNvGrpSpPr>
                <a:grpSpLocks/>
              </p:cNvGrpSpPr>
              <p:nvPr/>
            </p:nvGrpSpPr>
            <p:grpSpPr bwMode="auto">
              <a:xfrm>
                <a:off x="4713" y="2779"/>
                <a:ext cx="262" cy="509"/>
                <a:chOff x="672" y="2112"/>
                <a:chExt cx="392" cy="763"/>
              </a:xfrm>
            </p:grpSpPr>
            <p:grpSp>
              <p:nvGrpSpPr>
                <p:cNvPr id="73755" name="Group 65"/>
                <p:cNvGrpSpPr>
                  <a:grpSpLocks/>
                </p:cNvGrpSpPr>
                <p:nvPr/>
              </p:nvGrpSpPr>
              <p:grpSpPr bwMode="auto">
                <a:xfrm>
                  <a:off x="672" y="2112"/>
                  <a:ext cx="384" cy="432"/>
                  <a:chOff x="672" y="2064"/>
                  <a:chExt cx="384" cy="432"/>
                </a:xfrm>
              </p:grpSpPr>
              <p:sp>
                <p:nvSpPr>
                  <p:cNvPr id="73757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73758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73759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3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73756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675" y="2546"/>
                  <a:ext cx="389" cy="3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2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sp>
            <p:nvSpPr>
              <p:cNvPr id="73743" name="Line 70"/>
              <p:cNvSpPr>
                <a:spLocks noChangeShapeType="1"/>
              </p:cNvSpPr>
              <p:nvPr/>
            </p:nvSpPr>
            <p:spPr bwMode="auto">
              <a:xfrm flipV="1">
                <a:off x="4584" y="2277"/>
                <a:ext cx="126" cy="17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3744" name="Line 71"/>
              <p:cNvSpPr>
                <a:spLocks noChangeShapeType="1"/>
              </p:cNvSpPr>
              <p:nvPr/>
            </p:nvSpPr>
            <p:spPr bwMode="auto">
              <a:xfrm flipH="1" flipV="1">
                <a:off x="4595" y="2649"/>
                <a:ext cx="243" cy="22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3745" name="Line 72"/>
              <p:cNvSpPr>
                <a:spLocks noChangeShapeType="1"/>
              </p:cNvSpPr>
              <p:nvPr/>
            </p:nvSpPr>
            <p:spPr bwMode="auto">
              <a:xfrm>
                <a:off x="4837" y="2969"/>
                <a:ext cx="304" cy="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3746" name="Line 73"/>
              <p:cNvSpPr>
                <a:spLocks noChangeShapeType="1"/>
              </p:cNvSpPr>
              <p:nvPr/>
            </p:nvSpPr>
            <p:spPr bwMode="auto">
              <a:xfrm flipH="1">
                <a:off x="4976" y="2619"/>
                <a:ext cx="187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grpSp>
            <p:nvGrpSpPr>
              <p:cNvPr id="73747" name="Group 75"/>
              <p:cNvGrpSpPr>
                <a:grpSpLocks/>
              </p:cNvGrpSpPr>
              <p:nvPr/>
            </p:nvGrpSpPr>
            <p:grpSpPr bwMode="auto">
              <a:xfrm flipV="1">
                <a:off x="4714" y="1991"/>
                <a:ext cx="257" cy="289"/>
                <a:chOff x="672" y="2064"/>
                <a:chExt cx="384" cy="432"/>
              </a:xfrm>
            </p:grpSpPr>
            <p:sp>
              <p:nvSpPr>
                <p:cNvPr id="73752" name="Rectangle 76"/>
                <p:cNvSpPr>
                  <a:spLocks noChangeArrowheads="1"/>
                </p:cNvSpPr>
                <p:nvPr/>
              </p:nvSpPr>
              <p:spPr bwMode="auto">
                <a:xfrm>
                  <a:off x="672" y="2064"/>
                  <a:ext cx="384" cy="432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73753" name="Oval 77"/>
                <p:cNvSpPr>
                  <a:spLocks noChangeArrowheads="1"/>
                </p:cNvSpPr>
                <p:nvPr/>
              </p:nvSpPr>
              <p:spPr bwMode="auto">
                <a:xfrm>
                  <a:off x="840" y="217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73754" name="Oval 78"/>
                <p:cNvSpPr>
                  <a:spLocks noChangeArrowheads="1"/>
                </p:cNvSpPr>
                <p:nvPr/>
              </p:nvSpPr>
              <p:spPr bwMode="auto">
                <a:xfrm>
                  <a:off x="840" y="23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</p:grpSp>
          <p:sp>
            <p:nvSpPr>
              <p:cNvPr id="73748" name="Text Box 79"/>
              <p:cNvSpPr txBox="1">
                <a:spLocks noChangeArrowheads="1"/>
              </p:cNvSpPr>
              <p:nvPr/>
            </p:nvSpPr>
            <p:spPr bwMode="auto">
              <a:xfrm>
                <a:off x="4712" y="1728"/>
                <a:ext cx="260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9pPr>
              </a:lstStyle>
              <a:p>
                <a:r>
                  <a:rPr lang="en-US" sz="1800">
                    <a:latin typeface="Helvetica" charset="0"/>
                  </a:rPr>
                  <a:t>R</a:t>
                </a:r>
                <a:r>
                  <a:rPr lang="en-US" sz="1800" baseline="-25000">
                    <a:latin typeface="Helvetica" charset="0"/>
                  </a:rPr>
                  <a:t>1</a:t>
                </a:r>
                <a:endParaRPr lang="en-US" sz="1800">
                  <a:latin typeface="Helvetica" charset="0"/>
                </a:endParaRPr>
              </a:p>
            </p:txBody>
          </p:sp>
          <p:sp>
            <p:nvSpPr>
              <p:cNvPr id="73749" name="Oval 80"/>
              <p:cNvSpPr>
                <a:spLocks noChangeArrowheads="1"/>
              </p:cNvSpPr>
              <p:nvPr/>
            </p:nvSpPr>
            <p:spPr bwMode="auto">
              <a:xfrm>
                <a:off x="5141" y="2977"/>
                <a:ext cx="257" cy="256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4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73750" name="Line 81"/>
              <p:cNvSpPr>
                <a:spLocks noChangeShapeType="1"/>
              </p:cNvSpPr>
              <p:nvPr/>
            </p:nvSpPr>
            <p:spPr bwMode="auto">
              <a:xfrm>
                <a:off x="4841" y="2192"/>
                <a:ext cx="318" cy="26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3751" name="Line 82"/>
              <p:cNvSpPr>
                <a:spLocks noChangeShapeType="1"/>
              </p:cNvSpPr>
              <p:nvPr/>
            </p:nvSpPr>
            <p:spPr bwMode="auto">
              <a:xfrm flipV="1">
                <a:off x="4841" y="1987"/>
                <a:ext cx="286" cy="1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73730" name="Rectangle 5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Deadlock Detection Algorithm</a:t>
            </a:r>
          </a:p>
        </p:txBody>
      </p:sp>
      <p:sp>
        <p:nvSpPr>
          <p:cNvPr id="532536" name="Rectangle 56"/>
          <p:cNvSpPr>
            <a:spLocks noGrp="1" noChangeArrowheads="1"/>
          </p:cNvSpPr>
          <p:nvPr>
            <p:ph type="body" idx="1"/>
          </p:nvPr>
        </p:nvSpPr>
        <p:spPr>
          <a:xfrm>
            <a:off x="227677" y="931245"/>
            <a:ext cx="8382000" cy="6019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5000"/>
              </a:spcBef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Only one of each type of resource </a:t>
            </a:r>
            <a:r>
              <a:rPr lang="en-US" altLang="ko-KR" sz="2400" dirty="0">
                <a:latin typeface="Helvetica" charset="0"/>
                <a:ea typeface="Gulim" charset="0"/>
                <a:cs typeface="Gulim" charset="0"/>
                <a:sym typeface="Symbol" charset="0"/>
              </a:rPr>
              <a:t> </a:t>
            </a:r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look for loops</a:t>
            </a: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More General Deadlock Detection Algorithm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Let [X] represent an m-</a:t>
            </a:r>
            <a:r>
              <a:rPr lang="en-US" altLang="ko-KR" sz="2400" dirty="0" err="1">
                <a:latin typeface="Helvetica" charset="0"/>
                <a:ea typeface="Gulim" charset="0"/>
                <a:cs typeface="Gulim" charset="0"/>
              </a:rPr>
              <a:t>ary</a:t>
            </a:r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 vector of non-negative </a:t>
            </a:r>
            <a:br>
              <a:rPr lang="en-US" altLang="ko-KR" sz="2400" dirty="0">
                <a:latin typeface="Helvetica" charset="0"/>
                <a:ea typeface="Gulim" charset="0"/>
                <a:cs typeface="Gulim" charset="0"/>
              </a:rPr>
            </a:br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integers (quantities of resources of each type):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sz="1800" dirty="0">
                <a:latin typeface="Helvetica" charset="0"/>
                <a:ea typeface="Gulim" charset="0"/>
                <a:cs typeface="Gulim" charset="0"/>
              </a:rPr>
              <a:t>	</a:t>
            </a:r>
            <a:r>
              <a:rPr lang="en-US" altLang="ko-KR" sz="1600" dirty="0">
                <a:latin typeface="Courier New" charset="0"/>
                <a:ea typeface="Gulim" charset="0"/>
                <a:cs typeface="Gulim" charset="0"/>
              </a:rPr>
              <a:t>[</a:t>
            </a:r>
            <a:r>
              <a:rPr lang="en-US" altLang="ko-KR" sz="1600" dirty="0" err="1">
                <a:latin typeface="Courier New" charset="0"/>
                <a:ea typeface="Gulim" charset="0"/>
                <a:cs typeface="Gulim" charset="0"/>
              </a:rPr>
              <a:t>FreeResources</a:t>
            </a:r>
            <a:r>
              <a:rPr lang="en-US" altLang="ko-KR" sz="1600" dirty="0">
                <a:latin typeface="Courier New" charset="0"/>
                <a:ea typeface="Gulim" charset="0"/>
                <a:cs typeface="Gulim" charset="0"/>
              </a:rPr>
              <a:t>]:</a:t>
            </a:r>
            <a:r>
              <a:rPr lang="en-US" altLang="ko-KR" sz="1600" dirty="0">
                <a:latin typeface="Helvetica" charset="0"/>
                <a:ea typeface="Gulim" charset="0"/>
                <a:cs typeface="Gulim" charset="0"/>
              </a:rPr>
              <a:t> 	Current free resources each type</a:t>
            </a:r>
            <a:br>
              <a:rPr lang="en-US" altLang="ko-KR" sz="1600" dirty="0">
                <a:latin typeface="Helvetica" charset="0"/>
                <a:ea typeface="Gulim" charset="0"/>
                <a:cs typeface="Gulim" charset="0"/>
              </a:rPr>
            </a:br>
            <a:r>
              <a:rPr lang="en-US" altLang="ko-KR" sz="1600" dirty="0">
                <a:latin typeface="Courier New" charset="0"/>
                <a:ea typeface="Gulim" charset="0"/>
                <a:cs typeface="Gulim" charset="0"/>
              </a:rPr>
              <a:t>[</a:t>
            </a:r>
            <a:r>
              <a:rPr lang="en-US" altLang="ko-KR" sz="1600" dirty="0" err="1">
                <a:latin typeface="Courier New" charset="0"/>
                <a:ea typeface="Gulim" charset="0"/>
                <a:cs typeface="Gulim" charset="0"/>
              </a:rPr>
              <a:t>Request</a:t>
            </a:r>
            <a:r>
              <a:rPr lang="en-US" altLang="ko-KR" sz="1600" baseline="-25000" dirty="0" err="1">
                <a:latin typeface="Courier New" charset="0"/>
                <a:ea typeface="Gulim" charset="0"/>
                <a:cs typeface="Gulim" charset="0"/>
              </a:rPr>
              <a:t>X</a:t>
            </a:r>
            <a:r>
              <a:rPr lang="en-US" altLang="ko-KR" sz="1600" dirty="0">
                <a:latin typeface="Courier New" charset="0"/>
                <a:ea typeface="Gulim" charset="0"/>
                <a:cs typeface="Gulim" charset="0"/>
              </a:rPr>
              <a:t>]:</a:t>
            </a:r>
            <a:r>
              <a:rPr lang="en-US" altLang="ko-KR" sz="1600" dirty="0">
                <a:latin typeface="Helvetica" charset="0"/>
                <a:ea typeface="Gulim" charset="0"/>
                <a:cs typeface="Gulim" charset="0"/>
              </a:rPr>
              <a:t>	Current requests from thread X</a:t>
            </a:r>
            <a:br>
              <a:rPr lang="en-US" altLang="ko-KR" sz="1600" dirty="0">
                <a:latin typeface="Helvetica" charset="0"/>
                <a:ea typeface="Gulim" charset="0"/>
                <a:cs typeface="Gulim" charset="0"/>
              </a:rPr>
            </a:br>
            <a:r>
              <a:rPr lang="en-US" altLang="ko-KR" sz="1600" dirty="0">
                <a:latin typeface="Helvetica" charset="0"/>
                <a:ea typeface="Gulim" charset="0"/>
                <a:cs typeface="Gulim" charset="0"/>
              </a:rPr>
              <a:t>	</a:t>
            </a:r>
            <a:r>
              <a:rPr lang="en-US" altLang="ko-KR" sz="1600" dirty="0">
                <a:latin typeface="Courier New" charset="0"/>
                <a:ea typeface="Gulim" charset="0"/>
                <a:cs typeface="Gulim" charset="0"/>
              </a:rPr>
              <a:t>[</a:t>
            </a:r>
            <a:r>
              <a:rPr lang="en-US" altLang="ko-KR" sz="1600" dirty="0" err="1">
                <a:latin typeface="Courier New" charset="0"/>
                <a:ea typeface="Gulim" charset="0"/>
                <a:cs typeface="Gulim" charset="0"/>
              </a:rPr>
              <a:t>Alloc</a:t>
            </a:r>
            <a:r>
              <a:rPr lang="en-US" altLang="ko-KR" sz="1600" baseline="-25000" dirty="0" err="1">
                <a:latin typeface="Courier New" charset="0"/>
                <a:ea typeface="Gulim" charset="0"/>
                <a:cs typeface="Gulim" charset="0"/>
              </a:rPr>
              <a:t>X</a:t>
            </a:r>
            <a:r>
              <a:rPr lang="en-US" altLang="ko-KR" sz="1600" dirty="0">
                <a:latin typeface="Courier New" charset="0"/>
                <a:ea typeface="Gulim" charset="0"/>
                <a:cs typeface="Gulim" charset="0"/>
              </a:rPr>
              <a:t>]:	</a:t>
            </a:r>
            <a:r>
              <a:rPr lang="en-US" altLang="ko-KR" sz="1600" dirty="0">
                <a:latin typeface="Helvetica" charset="0"/>
                <a:ea typeface="Gulim" charset="0"/>
                <a:cs typeface="Gulim" charset="0"/>
              </a:rPr>
              <a:t>Current resources held by thread X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See if tasks can eventually terminate on their own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sz="1600" dirty="0">
                <a:latin typeface="Helvetica" charset="0"/>
                <a:ea typeface="Gulim" charset="0"/>
                <a:cs typeface="Gulim" charset="0"/>
              </a:rPr>
              <a:t>		</a:t>
            </a:r>
            <a:r>
              <a:rPr lang="en-US" altLang="ko-KR" sz="1600" dirty="0">
                <a:latin typeface="Courier New" charset="0"/>
                <a:ea typeface="Gulim" charset="0"/>
                <a:cs typeface="Gulim" charset="0"/>
              </a:rPr>
              <a:t>[Avail] = [</a:t>
            </a:r>
            <a:r>
              <a:rPr lang="en-US" altLang="ko-KR" sz="1600" dirty="0" err="1">
                <a:latin typeface="Courier New" charset="0"/>
                <a:ea typeface="Gulim" charset="0"/>
                <a:cs typeface="Gulim" charset="0"/>
              </a:rPr>
              <a:t>FreeResources</a:t>
            </a:r>
            <a:r>
              <a:rPr lang="en-US" altLang="ko-KR" sz="1600" dirty="0">
                <a:latin typeface="Courier New" charset="0"/>
                <a:ea typeface="Gulim" charset="0"/>
                <a:cs typeface="Gulim" charset="0"/>
              </a:rPr>
              <a:t>] </a:t>
            </a:r>
            <a:br>
              <a:rPr lang="en-US" altLang="ko-KR" sz="1600" dirty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600" dirty="0">
                <a:latin typeface="Courier New" charset="0"/>
                <a:ea typeface="Gulim" charset="0"/>
                <a:cs typeface="Gulim" charset="0"/>
              </a:rPr>
              <a:t>	Add all nodes to UNFINISHED 	</a:t>
            </a:r>
            <a:br>
              <a:rPr lang="en-US" altLang="ko-KR" sz="1600" dirty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600" dirty="0">
                <a:latin typeface="Courier New" charset="0"/>
                <a:ea typeface="Gulim" charset="0"/>
                <a:cs typeface="Gulim" charset="0"/>
              </a:rPr>
              <a:t>	do {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sz="1600" dirty="0">
                <a:latin typeface="Courier New" charset="0"/>
                <a:ea typeface="Gulim" charset="0"/>
                <a:cs typeface="Gulim" charset="0"/>
              </a:rPr>
              <a:t>			done = true</a:t>
            </a:r>
            <a:br>
              <a:rPr lang="en-US" altLang="ko-KR" sz="1600" dirty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600" dirty="0">
                <a:latin typeface="Courier New" charset="0"/>
                <a:ea typeface="Gulim" charset="0"/>
                <a:cs typeface="Gulim" charset="0"/>
              </a:rPr>
              <a:t>		</a:t>
            </a:r>
            <a:r>
              <a:rPr lang="en-US" altLang="ko-KR" sz="1600" dirty="0" err="1">
                <a:latin typeface="Courier New" charset="0"/>
                <a:ea typeface="Gulim" charset="0"/>
                <a:cs typeface="Gulim" charset="0"/>
              </a:rPr>
              <a:t>Foreach</a:t>
            </a:r>
            <a:r>
              <a:rPr lang="en-US" altLang="ko-KR" sz="1600" dirty="0">
                <a:latin typeface="Courier New" charset="0"/>
                <a:ea typeface="Gulim" charset="0"/>
                <a:cs typeface="Gulim" charset="0"/>
              </a:rPr>
              <a:t> node in UNFINISHED {	</a:t>
            </a:r>
            <a:br>
              <a:rPr lang="en-US" altLang="ko-KR" sz="1600" dirty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600" dirty="0">
                <a:latin typeface="Courier New" charset="0"/>
                <a:ea typeface="Gulim" charset="0"/>
                <a:cs typeface="Gulim" charset="0"/>
              </a:rPr>
              <a:t>			if ([</a:t>
            </a:r>
            <a:r>
              <a:rPr lang="en-US" altLang="ko-KR" sz="1600" dirty="0" err="1">
                <a:latin typeface="Courier New" charset="0"/>
                <a:ea typeface="Gulim" charset="0"/>
                <a:cs typeface="Gulim" charset="0"/>
              </a:rPr>
              <a:t>Request</a:t>
            </a:r>
            <a:r>
              <a:rPr lang="en-US" altLang="ko-KR" sz="1600" baseline="-25000" dirty="0" err="1">
                <a:latin typeface="Courier New" charset="0"/>
                <a:ea typeface="Gulim" charset="0"/>
                <a:cs typeface="Gulim" charset="0"/>
              </a:rPr>
              <a:t>node</a:t>
            </a:r>
            <a:r>
              <a:rPr lang="en-US" altLang="ko-KR" sz="1600" dirty="0">
                <a:latin typeface="Courier New" charset="0"/>
                <a:ea typeface="Gulim" charset="0"/>
                <a:cs typeface="Gulim" charset="0"/>
              </a:rPr>
              <a:t>] &lt;= [Avail]) {</a:t>
            </a:r>
            <a:br>
              <a:rPr lang="en-US" altLang="ko-KR" sz="1600" dirty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600" dirty="0">
                <a:latin typeface="Courier New" charset="0"/>
                <a:ea typeface="Gulim" charset="0"/>
                <a:cs typeface="Gulim" charset="0"/>
              </a:rPr>
              <a:t>				remove node from UNFINISHED</a:t>
            </a:r>
            <a:br>
              <a:rPr lang="en-US" altLang="ko-KR" sz="1600" dirty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600" dirty="0">
                <a:latin typeface="Courier New" charset="0"/>
                <a:ea typeface="Gulim" charset="0"/>
                <a:cs typeface="Gulim" charset="0"/>
              </a:rPr>
              <a:t>				[Avail] = [Avail] + [</a:t>
            </a:r>
            <a:r>
              <a:rPr lang="en-US" altLang="ko-KR" sz="1600" dirty="0" err="1">
                <a:latin typeface="Courier New" charset="0"/>
                <a:ea typeface="Gulim" charset="0"/>
                <a:cs typeface="Gulim" charset="0"/>
              </a:rPr>
              <a:t>Alloc</a:t>
            </a:r>
            <a:r>
              <a:rPr lang="en-US" altLang="ko-KR" sz="1600" baseline="-25000" dirty="0" err="1">
                <a:latin typeface="Courier New" charset="0"/>
                <a:ea typeface="Gulim" charset="0"/>
                <a:cs typeface="Gulim" charset="0"/>
              </a:rPr>
              <a:t>node</a:t>
            </a:r>
            <a:r>
              <a:rPr lang="en-US" altLang="ko-KR" sz="1600" dirty="0">
                <a:latin typeface="Courier New" charset="0"/>
                <a:ea typeface="Gulim" charset="0"/>
                <a:cs typeface="Gulim" charset="0"/>
              </a:rPr>
              <a:t>]</a:t>
            </a:r>
            <a:br>
              <a:rPr lang="en-US" altLang="ko-KR" sz="1600" dirty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600" dirty="0">
                <a:latin typeface="Courier New" charset="0"/>
                <a:ea typeface="Gulim" charset="0"/>
                <a:cs typeface="Gulim" charset="0"/>
              </a:rPr>
              <a:t>				done = false</a:t>
            </a:r>
            <a:br>
              <a:rPr lang="en-US" altLang="ko-KR" sz="1600" dirty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600" dirty="0">
                <a:latin typeface="Courier New" charset="0"/>
                <a:ea typeface="Gulim" charset="0"/>
                <a:cs typeface="Gulim" charset="0"/>
              </a:rPr>
              <a:t>			}</a:t>
            </a:r>
            <a:br>
              <a:rPr lang="en-US" altLang="ko-KR" sz="1600" dirty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600" dirty="0">
                <a:latin typeface="Courier New" charset="0"/>
                <a:ea typeface="Gulim" charset="0"/>
                <a:cs typeface="Gulim" charset="0"/>
              </a:rPr>
              <a:t>		}</a:t>
            </a:r>
            <a:br>
              <a:rPr lang="en-US" altLang="ko-KR" sz="1600" dirty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600" dirty="0">
                <a:latin typeface="Courier New" charset="0"/>
                <a:ea typeface="Gulim" charset="0"/>
                <a:cs typeface="Gulim" charset="0"/>
              </a:rPr>
              <a:t>	} until(done)		</a:t>
            </a:r>
            <a:r>
              <a:rPr lang="en-US" altLang="ko-KR" sz="1600" dirty="0">
                <a:latin typeface="Helvetica" charset="0"/>
                <a:ea typeface="Gulim" charset="0"/>
                <a:cs typeface="Gulim" charset="0"/>
              </a:rPr>
              <a:t>		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Nodes left in UNFINISHED </a:t>
            </a:r>
            <a:r>
              <a:rPr lang="en-US" altLang="ko-KR" sz="2400" dirty="0">
                <a:latin typeface="Helvetica" charset="0"/>
                <a:ea typeface="Gulim" charset="0"/>
                <a:cs typeface="Gulim" charset="0"/>
                <a:sym typeface="Symbol" charset="0"/>
              </a:rPr>
              <a:t> deadlocked</a:t>
            </a:r>
          </a:p>
        </p:txBody>
      </p:sp>
      <p:grpSp>
        <p:nvGrpSpPr>
          <p:cNvPr id="73732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73733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3734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3735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3736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23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MS PGothic" charset="0"/>
              </a:rPr>
              <a:t>Deadlock Detection Algorithm Example </a:t>
            </a:r>
          </a:p>
        </p:txBody>
      </p:sp>
      <p:grpSp>
        <p:nvGrpSpPr>
          <p:cNvPr id="75778" name="Group 2"/>
          <p:cNvGrpSpPr>
            <a:grpSpLocks/>
          </p:cNvGrpSpPr>
          <p:nvPr/>
        </p:nvGrpSpPr>
        <p:grpSpPr bwMode="auto">
          <a:xfrm>
            <a:off x="6324600" y="1676400"/>
            <a:ext cx="2514600" cy="3505200"/>
            <a:chOff x="4320" y="1728"/>
            <a:chExt cx="1200" cy="1643"/>
          </a:xfrm>
        </p:grpSpPr>
        <p:sp>
          <p:nvSpPr>
            <p:cNvPr id="75786" name="Rectangle 3"/>
            <p:cNvSpPr>
              <a:spLocks noChangeArrowheads="1"/>
            </p:cNvSpPr>
            <p:nvPr/>
          </p:nvSpPr>
          <p:spPr bwMode="auto">
            <a:xfrm>
              <a:off x="4320" y="1728"/>
              <a:ext cx="1200" cy="1643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grpSp>
          <p:nvGrpSpPr>
            <p:cNvPr id="75787" name="Group 4"/>
            <p:cNvGrpSpPr>
              <a:grpSpLocks/>
            </p:cNvGrpSpPr>
            <p:nvPr/>
          </p:nvGrpSpPr>
          <p:grpSpPr bwMode="auto">
            <a:xfrm>
              <a:off x="4391" y="1728"/>
              <a:ext cx="1007" cy="1510"/>
              <a:chOff x="4391" y="1728"/>
              <a:chExt cx="1007" cy="1510"/>
            </a:xfrm>
          </p:grpSpPr>
          <p:sp>
            <p:nvSpPr>
              <p:cNvPr id="75788" name="Oval 5"/>
              <p:cNvSpPr>
                <a:spLocks noChangeArrowheads="1"/>
              </p:cNvSpPr>
              <p:nvPr/>
            </p:nvSpPr>
            <p:spPr bwMode="auto">
              <a:xfrm>
                <a:off x="4391" y="2418"/>
                <a:ext cx="257" cy="256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1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75789" name="Oval 6"/>
              <p:cNvSpPr>
                <a:spLocks noChangeArrowheads="1"/>
              </p:cNvSpPr>
              <p:nvPr/>
            </p:nvSpPr>
            <p:spPr bwMode="auto">
              <a:xfrm>
                <a:off x="5126" y="1828"/>
                <a:ext cx="256" cy="257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2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75790" name="Oval 7"/>
              <p:cNvSpPr>
                <a:spLocks noChangeArrowheads="1"/>
              </p:cNvSpPr>
              <p:nvPr/>
            </p:nvSpPr>
            <p:spPr bwMode="auto">
              <a:xfrm>
                <a:off x="5141" y="2418"/>
                <a:ext cx="257" cy="257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3</a:t>
                </a:r>
                <a:endParaRPr lang="en-US">
                  <a:latin typeface="Helvetica" charset="0"/>
                </a:endParaRPr>
              </a:p>
            </p:txBody>
          </p:sp>
          <p:grpSp>
            <p:nvGrpSpPr>
              <p:cNvPr id="75791" name="Group 8"/>
              <p:cNvGrpSpPr>
                <a:grpSpLocks/>
              </p:cNvGrpSpPr>
              <p:nvPr/>
            </p:nvGrpSpPr>
            <p:grpSpPr bwMode="auto">
              <a:xfrm>
                <a:off x="4714" y="2776"/>
                <a:ext cx="257" cy="462"/>
                <a:chOff x="672" y="2112"/>
                <a:chExt cx="384" cy="694"/>
              </a:xfrm>
            </p:grpSpPr>
            <p:grpSp>
              <p:nvGrpSpPr>
                <p:cNvPr id="75804" name="Group 9"/>
                <p:cNvGrpSpPr>
                  <a:grpSpLocks/>
                </p:cNvGrpSpPr>
                <p:nvPr/>
              </p:nvGrpSpPr>
              <p:grpSpPr bwMode="auto">
                <a:xfrm>
                  <a:off x="672" y="2112"/>
                  <a:ext cx="384" cy="432"/>
                  <a:chOff x="672" y="2064"/>
                  <a:chExt cx="384" cy="432"/>
                </a:xfrm>
              </p:grpSpPr>
              <p:sp>
                <p:nvSpPr>
                  <p:cNvPr id="75806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75807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7580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3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75805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75" y="2546"/>
                  <a:ext cx="377" cy="2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2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sp>
            <p:nvSpPr>
              <p:cNvPr id="75792" name="Line 14"/>
              <p:cNvSpPr>
                <a:spLocks noChangeShapeType="1"/>
              </p:cNvSpPr>
              <p:nvPr/>
            </p:nvSpPr>
            <p:spPr bwMode="auto">
              <a:xfrm flipV="1">
                <a:off x="4584" y="2277"/>
                <a:ext cx="126" cy="17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5793" name="Line 15"/>
              <p:cNvSpPr>
                <a:spLocks noChangeShapeType="1"/>
              </p:cNvSpPr>
              <p:nvPr/>
            </p:nvSpPr>
            <p:spPr bwMode="auto">
              <a:xfrm flipH="1" flipV="1">
                <a:off x="4595" y="2649"/>
                <a:ext cx="243" cy="22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5794" name="Line 16"/>
              <p:cNvSpPr>
                <a:spLocks noChangeShapeType="1"/>
              </p:cNvSpPr>
              <p:nvPr/>
            </p:nvSpPr>
            <p:spPr bwMode="auto">
              <a:xfrm>
                <a:off x="4837" y="2969"/>
                <a:ext cx="304" cy="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5795" name="Line 17"/>
              <p:cNvSpPr>
                <a:spLocks noChangeShapeType="1"/>
              </p:cNvSpPr>
              <p:nvPr/>
            </p:nvSpPr>
            <p:spPr bwMode="auto">
              <a:xfrm flipH="1">
                <a:off x="4976" y="2619"/>
                <a:ext cx="187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grpSp>
            <p:nvGrpSpPr>
              <p:cNvPr id="75796" name="Group 18"/>
              <p:cNvGrpSpPr>
                <a:grpSpLocks/>
              </p:cNvGrpSpPr>
              <p:nvPr/>
            </p:nvGrpSpPr>
            <p:grpSpPr bwMode="auto">
              <a:xfrm flipV="1">
                <a:off x="4714" y="1991"/>
                <a:ext cx="257" cy="289"/>
                <a:chOff x="672" y="2064"/>
                <a:chExt cx="384" cy="432"/>
              </a:xfrm>
            </p:grpSpPr>
            <p:sp>
              <p:nvSpPr>
                <p:cNvPr id="75801" name="Rectangle 19"/>
                <p:cNvSpPr>
                  <a:spLocks noChangeArrowheads="1"/>
                </p:cNvSpPr>
                <p:nvPr/>
              </p:nvSpPr>
              <p:spPr bwMode="auto">
                <a:xfrm>
                  <a:off x="672" y="2064"/>
                  <a:ext cx="384" cy="432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75802" name="Oval 20"/>
                <p:cNvSpPr>
                  <a:spLocks noChangeArrowheads="1"/>
                </p:cNvSpPr>
                <p:nvPr/>
              </p:nvSpPr>
              <p:spPr bwMode="auto">
                <a:xfrm>
                  <a:off x="840" y="217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75803" name="Oval 21"/>
                <p:cNvSpPr>
                  <a:spLocks noChangeArrowheads="1"/>
                </p:cNvSpPr>
                <p:nvPr/>
              </p:nvSpPr>
              <p:spPr bwMode="auto">
                <a:xfrm>
                  <a:off x="840" y="23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</p:grpSp>
          <p:sp>
            <p:nvSpPr>
              <p:cNvPr id="75797" name="Text Box 22"/>
              <p:cNvSpPr txBox="1">
                <a:spLocks noChangeArrowheads="1"/>
              </p:cNvSpPr>
              <p:nvPr/>
            </p:nvSpPr>
            <p:spPr bwMode="auto">
              <a:xfrm>
                <a:off x="4712" y="1728"/>
                <a:ext cx="25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9pPr>
              </a:lstStyle>
              <a:p>
                <a:r>
                  <a:rPr lang="en-US" sz="1800">
                    <a:latin typeface="Helvetica" charset="0"/>
                  </a:rPr>
                  <a:t>R</a:t>
                </a:r>
                <a:r>
                  <a:rPr lang="en-US" sz="1800" baseline="-25000">
                    <a:latin typeface="Helvetica" charset="0"/>
                  </a:rPr>
                  <a:t>1</a:t>
                </a:r>
                <a:endParaRPr lang="en-US" sz="1800">
                  <a:latin typeface="Helvetica" charset="0"/>
                </a:endParaRPr>
              </a:p>
            </p:txBody>
          </p:sp>
          <p:sp>
            <p:nvSpPr>
              <p:cNvPr id="75798" name="Oval 23"/>
              <p:cNvSpPr>
                <a:spLocks noChangeArrowheads="1"/>
              </p:cNvSpPr>
              <p:nvPr/>
            </p:nvSpPr>
            <p:spPr bwMode="auto">
              <a:xfrm>
                <a:off x="5141" y="2977"/>
                <a:ext cx="257" cy="256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4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75799" name="Line 24"/>
              <p:cNvSpPr>
                <a:spLocks noChangeShapeType="1"/>
              </p:cNvSpPr>
              <p:nvPr/>
            </p:nvSpPr>
            <p:spPr bwMode="auto">
              <a:xfrm>
                <a:off x="4841" y="2192"/>
                <a:ext cx="318" cy="26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5800" name="Line 25"/>
              <p:cNvSpPr>
                <a:spLocks noChangeShapeType="1"/>
              </p:cNvSpPr>
              <p:nvPr/>
            </p:nvSpPr>
            <p:spPr bwMode="auto">
              <a:xfrm flipV="1">
                <a:off x="4841" y="1987"/>
                <a:ext cx="286" cy="1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75779" name="TextBox 2"/>
          <p:cNvSpPr txBox="1">
            <a:spLocks noChangeArrowheads="1"/>
          </p:cNvSpPr>
          <p:nvPr/>
        </p:nvSpPr>
        <p:spPr bwMode="auto">
          <a:xfrm>
            <a:off x="457200" y="1295400"/>
            <a:ext cx="5175250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[1,0];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[0,1];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[Avail] = [0,0]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UNFINISHED = {T1,T2,T3,T4}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sz="1800" b="0">
              <a:latin typeface="Courier New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do {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done = true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Foreach node in UNFINISHED {	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if ([Request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node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&lt;= [Avail]) {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remove node from UNFINSHED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[Avail] = [Avail] + [Alloc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node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done = false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}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} until(done)	</a:t>
            </a:r>
            <a:endParaRPr lang="en-US" sz="1800" b="0">
              <a:latin typeface="Helvetica" charset="0"/>
            </a:endParaRP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457200" y="3886200"/>
            <a:ext cx="49530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75781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75782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5783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5784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5785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6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MS PGothic" charset="0"/>
              </a:rPr>
              <a:t>Deadlock Detection Algorithm Example </a:t>
            </a:r>
          </a:p>
        </p:txBody>
      </p:sp>
      <p:grpSp>
        <p:nvGrpSpPr>
          <p:cNvPr id="76802" name="Group 2"/>
          <p:cNvGrpSpPr>
            <a:grpSpLocks/>
          </p:cNvGrpSpPr>
          <p:nvPr/>
        </p:nvGrpSpPr>
        <p:grpSpPr bwMode="auto">
          <a:xfrm>
            <a:off x="6324600" y="1676400"/>
            <a:ext cx="2514600" cy="3505200"/>
            <a:chOff x="4320" y="1728"/>
            <a:chExt cx="1200" cy="1643"/>
          </a:xfrm>
        </p:grpSpPr>
        <p:sp>
          <p:nvSpPr>
            <p:cNvPr id="76811" name="Rectangle 3"/>
            <p:cNvSpPr>
              <a:spLocks noChangeArrowheads="1"/>
            </p:cNvSpPr>
            <p:nvPr/>
          </p:nvSpPr>
          <p:spPr bwMode="auto">
            <a:xfrm>
              <a:off x="4320" y="1728"/>
              <a:ext cx="1200" cy="1643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grpSp>
          <p:nvGrpSpPr>
            <p:cNvPr id="76812" name="Group 4"/>
            <p:cNvGrpSpPr>
              <a:grpSpLocks/>
            </p:cNvGrpSpPr>
            <p:nvPr/>
          </p:nvGrpSpPr>
          <p:grpSpPr bwMode="auto">
            <a:xfrm>
              <a:off x="4391" y="1728"/>
              <a:ext cx="1007" cy="1510"/>
              <a:chOff x="4391" y="1728"/>
              <a:chExt cx="1007" cy="1510"/>
            </a:xfrm>
          </p:grpSpPr>
          <p:sp>
            <p:nvSpPr>
              <p:cNvPr id="76813" name="Oval 5"/>
              <p:cNvSpPr>
                <a:spLocks noChangeArrowheads="1"/>
              </p:cNvSpPr>
              <p:nvPr/>
            </p:nvSpPr>
            <p:spPr bwMode="auto">
              <a:xfrm>
                <a:off x="4391" y="2418"/>
                <a:ext cx="257" cy="256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1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76814" name="Oval 6"/>
              <p:cNvSpPr>
                <a:spLocks noChangeArrowheads="1"/>
              </p:cNvSpPr>
              <p:nvPr/>
            </p:nvSpPr>
            <p:spPr bwMode="auto">
              <a:xfrm>
                <a:off x="5126" y="1828"/>
                <a:ext cx="256" cy="257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2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76815" name="Oval 7"/>
              <p:cNvSpPr>
                <a:spLocks noChangeArrowheads="1"/>
              </p:cNvSpPr>
              <p:nvPr/>
            </p:nvSpPr>
            <p:spPr bwMode="auto">
              <a:xfrm>
                <a:off x="5141" y="2418"/>
                <a:ext cx="257" cy="257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3</a:t>
                </a:r>
                <a:endParaRPr lang="en-US">
                  <a:latin typeface="Helvetica" charset="0"/>
                </a:endParaRPr>
              </a:p>
            </p:txBody>
          </p:sp>
          <p:grpSp>
            <p:nvGrpSpPr>
              <p:cNvPr id="76816" name="Group 8"/>
              <p:cNvGrpSpPr>
                <a:grpSpLocks/>
              </p:cNvGrpSpPr>
              <p:nvPr/>
            </p:nvGrpSpPr>
            <p:grpSpPr bwMode="auto">
              <a:xfrm>
                <a:off x="4714" y="2776"/>
                <a:ext cx="257" cy="462"/>
                <a:chOff x="672" y="2112"/>
                <a:chExt cx="384" cy="694"/>
              </a:xfrm>
            </p:grpSpPr>
            <p:grpSp>
              <p:nvGrpSpPr>
                <p:cNvPr id="76829" name="Group 9"/>
                <p:cNvGrpSpPr>
                  <a:grpSpLocks/>
                </p:cNvGrpSpPr>
                <p:nvPr/>
              </p:nvGrpSpPr>
              <p:grpSpPr bwMode="auto">
                <a:xfrm>
                  <a:off x="672" y="2112"/>
                  <a:ext cx="384" cy="432"/>
                  <a:chOff x="672" y="2064"/>
                  <a:chExt cx="384" cy="432"/>
                </a:xfrm>
              </p:grpSpPr>
              <p:sp>
                <p:nvSpPr>
                  <p:cNvPr id="7683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76832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76833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3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76830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75" y="2546"/>
                  <a:ext cx="377" cy="2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2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sp>
            <p:nvSpPr>
              <p:cNvPr id="76817" name="Line 14"/>
              <p:cNvSpPr>
                <a:spLocks noChangeShapeType="1"/>
              </p:cNvSpPr>
              <p:nvPr/>
            </p:nvSpPr>
            <p:spPr bwMode="auto">
              <a:xfrm flipV="1">
                <a:off x="4584" y="2277"/>
                <a:ext cx="126" cy="17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6818" name="Line 15"/>
              <p:cNvSpPr>
                <a:spLocks noChangeShapeType="1"/>
              </p:cNvSpPr>
              <p:nvPr/>
            </p:nvSpPr>
            <p:spPr bwMode="auto">
              <a:xfrm flipH="1" flipV="1">
                <a:off x="4595" y="2649"/>
                <a:ext cx="243" cy="22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6819" name="Line 16"/>
              <p:cNvSpPr>
                <a:spLocks noChangeShapeType="1"/>
              </p:cNvSpPr>
              <p:nvPr/>
            </p:nvSpPr>
            <p:spPr bwMode="auto">
              <a:xfrm>
                <a:off x="4837" y="2969"/>
                <a:ext cx="304" cy="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6820" name="Line 17"/>
              <p:cNvSpPr>
                <a:spLocks noChangeShapeType="1"/>
              </p:cNvSpPr>
              <p:nvPr/>
            </p:nvSpPr>
            <p:spPr bwMode="auto">
              <a:xfrm flipH="1">
                <a:off x="4976" y="2619"/>
                <a:ext cx="187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grpSp>
            <p:nvGrpSpPr>
              <p:cNvPr id="76821" name="Group 18"/>
              <p:cNvGrpSpPr>
                <a:grpSpLocks/>
              </p:cNvGrpSpPr>
              <p:nvPr/>
            </p:nvGrpSpPr>
            <p:grpSpPr bwMode="auto">
              <a:xfrm flipV="1">
                <a:off x="4714" y="1991"/>
                <a:ext cx="257" cy="289"/>
                <a:chOff x="672" y="2064"/>
                <a:chExt cx="384" cy="432"/>
              </a:xfrm>
            </p:grpSpPr>
            <p:sp>
              <p:nvSpPr>
                <p:cNvPr id="76826" name="Rectangle 19"/>
                <p:cNvSpPr>
                  <a:spLocks noChangeArrowheads="1"/>
                </p:cNvSpPr>
                <p:nvPr/>
              </p:nvSpPr>
              <p:spPr bwMode="auto">
                <a:xfrm>
                  <a:off x="672" y="2064"/>
                  <a:ext cx="384" cy="432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76827" name="Oval 20"/>
                <p:cNvSpPr>
                  <a:spLocks noChangeArrowheads="1"/>
                </p:cNvSpPr>
                <p:nvPr/>
              </p:nvSpPr>
              <p:spPr bwMode="auto">
                <a:xfrm>
                  <a:off x="840" y="217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76828" name="Oval 21"/>
                <p:cNvSpPr>
                  <a:spLocks noChangeArrowheads="1"/>
                </p:cNvSpPr>
                <p:nvPr/>
              </p:nvSpPr>
              <p:spPr bwMode="auto">
                <a:xfrm>
                  <a:off x="840" y="23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</p:grpSp>
          <p:sp>
            <p:nvSpPr>
              <p:cNvPr id="76822" name="Text Box 22"/>
              <p:cNvSpPr txBox="1">
                <a:spLocks noChangeArrowheads="1"/>
              </p:cNvSpPr>
              <p:nvPr/>
            </p:nvSpPr>
            <p:spPr bwMode="auto">
              <a:xfrm>
                <a:off x="4712" y="1728"/>
                <a:ext cx="25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9pPr>
              </a:lstStyle>
              <a:p>
                <a:r>
                  <a:rPr lang="en-US" sz="1800">
                    <a:latin typeface="Helvetica" charset="0"/>
                  </a:rPr>
                  <a:t>R</a:t>
                </a:r>
                <a:r>
                  <a:rPr lang="en-US" sz="1800" baseline="-25000">
                    <a:latin typeface="Helvetica" charset="0"/>
                  </a:rPr>
                  <a:t>1</a:t>
                </a:r>
                <a:endParaRPr lang="en-US" sz="1800">
                  <a:latin typeface="Helvetica" charset="0"/>
                </a:endParaRPr>
              </a:p>
            </p:txBody>
          </p:sp>
          <p:sp>
            <p:nvSpPr>
              <p:cNvPr id="76823" name="Oval 23"/>
              <p:cNvSpPr>
                <a:spLocks noChangeArrowheads="1"/>
              </p:cNvSpPr>
              <p:nvPr/>
            </p:nvSpPr>
            <p:spPr bwMode="auto">
              <a:xfrm>
                <a:off x="5141" y="2977"/>
                <a:ext cx="257" cy="256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4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76824" name="Line 24"/>
              <p:cNvSpPr>
                <a:spLocks noChangeShapeType="1"/>
              </p:cNvSpPr>
              <p:nvPr/>
            </p:nvSpPr>
            <p:spPr bwMode="auto">
              <a:xfrm>
                <a:off x="4841" y="2192"/>
                <a:ext cx="318" cy="26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6825" name="Line 25"/>
              <p:cNvSpPr>
                <a:spLocks noChangeShapeType="1"/>
              </p:cNvSpPr>
              <p:nvPr/>
            </p:nvSpPr>
            <p:spPr bwMode="auto">
              <a:xfrm flipV="1">
                <a:off x="4841" y="1987"/>
                <a:ext cx="286" cy="1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76803" name="TextBox 2"/>
          <p:cNvSpPr txBox="1">
            <a:spLocks noChangeArrowheads="1"/>
          </p:cNvSpPr>
          <p:nvPr/>
        </p:nvSpPr>
        <p:spPr bwMode="auto">
          <a:xfrm>
            <a:off x="457200" y="1295400"/>
            <a:ext cx="4986338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[1,0];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[0,1];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[Avail] = [0,0]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UNFINISHED = {</a:t>
            </a:r>
            <a:r>
              <a:rPr lang="en-US" altLang="ko-KR" sz="1800" b="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,T2,T3,T4}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sz="1800" b="0">
              <a:latin typeface="Courier New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do {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done = true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Foreach node in UNFINISHED {	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if ([Request</a:t>
            </a:r>
            <a:r>
              <a:rPr lang="en-US" altLang="ko-KR" sz="1800" b="0" baseline="-2500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&lt;= [Avail]) {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remove node from UNFINSHED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[Avail] = [Avail] + [Alloc</a:t>
            </a:r>
            <a:r>
              <a:rPr lang="en-US" altLang="ko-KR" sz="1800" b="0" baseline="-2500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done = false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}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} until(done)	</a:t>
            </a:r>
            <a:endParaRPr lang="en-US" sz="1800" b="0">
              <a:latin typeface="Helvetica" charset="0"/>
            </a:endParaRP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457200" y="4114800"/>
            <a:ext cx="49530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6805" name="Rectangular Callout 9"/>
          <p:cNvSpPr>
            <a:spLocks noChangeArrowheads="1"/>
          </p:cNvSpPr>
          <p:nvPr/>
        </p:nvSpPr>
        <p:spPr bwMode="auto">
          <a:xfrm>
            <a:off x="4648200" y="3505200"/>
            <a:ext cx="838200" cy="457200"/>
          </a:xfrm>
          <a:prstGeom prst="wedgeRectCallout">
            <a:avLst>
              <a:gd name="adj1" fmla="val 7032"/>
              <a:gd name="adj2" fmla="val 82639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</a:rPr>
              <a:t>False</a:t>
            </a:r>
          </a:p>
        </p:txBody>
      </p:sp>
      <p:grpSp>
        <p:nvGrpSpPr>
          <p:cNvPr id="76806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76807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6808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6809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6810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12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MS PGothic" charset="0"/>
              </a:rPr>
              <a:t>Deadlock Detection Algorithm Example </a:t>
            </a:r>
          </a:p>
        </p:txBody>
      </p:sp>
      <p:grpSp>
        <p:nvGrpSpPr>
          <p:cNvPr id="77826" name="Group 2"/>
          <p:cNvGrpSpPr>
            <a:grpSpLocks/>
          </p:cNvGrpSpPr>
          <p:nvPr/>
        </p:nvGrpSpPr>
        <p:grpSpPr bwMode="auto">
          <a:xfrm>
            <a:off x="6324600" y="1676400"/>
            <a:ext cx="2514600" cy="3505200"/>
            <a:chOff x="4320" y="1728"/>
            <a:chExt cx="1200" cy="1643"/>
          </a:xfrm>
        </p:grpSpPr>
        <p:sp>
          <p:nvSpPr>
            <p:cNvPr id="77834" name="Rectangle 3"/>
            <p:cNvSpPr>
              <a:spLocks noChangeArrowheads="1"/>
            </p:cNvSpPr>
            <p:nvPr/>
          </p:nvSpPr>
          <p:spPr bwMode="auto">
            <a:xfrm>
              <a:off x="4320" y="1728"/>
              <a:ext cx="1200" cy="1643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grpSp>
          <p:nvGrpSpPr>
            <p:cNvPr id="77835" name="Group 4"/>
            <p:cNvGrpSpPr>
              <a:grpSpLocks/>
            </p:cNvGrpSpPr>
            <p:nvPr/>
          </p:nvGrpSpPr>
          <p:grpSpPr bwMode="auto">
            <a:xfrm>
              <a:off x="4391" y="1728"/>
              <a:ext cx="1007" cy="1510"/>
              <a:chOff x="4391" y="1728"/>
              <a:chExt cx="1007" cy="1510"/>
            </a:xfrm>
          </p:grpSpPr>
          <p:sp>
            <p:nvSpPr>
              <p:cNvPr id="77836" name="Oval 5"/>
              <p:cNvSpPr>
                <a:spLocks noChangeArrowheads="1"/>
              </p:cNvSpPr>
              <p:nvPr/>
            </p:nvSpPr>
            <p:spPr bwMode="auto">
              <a:xfrm>
                <a:off x="4391" y="2418"/>
                <a:ext cx="257" cy="256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1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77837" name="Oval 6"/>
              <p:cNvSpPr>
                <a:spLocks noChangeArrowheads="1"/>
              </p:cNvSpPr>
              <p:nvPr/>
            </p:nvSpPr>
            <p:spPr bwMode="auto">
              <a:xfrm>
                <a:off x="5126" y="1828"/>
                <a:ext cx="256" cy="257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2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77838" name="Oval 7"/>
              <p:cNvSpPr>
                <a:spLocks noChangeArrowheads="1"/>
              </p:cNvSpPr>
              <p:nvPr/>
            </p:nvSpPr>
            <p:spPr bwMode="auto">
              <a:xfrm>
                <a:off x="5141" y="2418"/>
                <a:ext cx="257" cy="257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3</a:t>
                </a:r>
                <a:endParaRPr lang="en-US">
                  <a:latin typeface="Helvetica" charset="0"/>
                </a:endParaRPr>
              </a:p>
            </p:txBody>
          </p:sp>
          <p:grpSp>
            <p:nvGrpSpPr>
              <p:cNvPr id="77839" name="Group 8"/>
              <p:cNvGrpSpPr>
                <a:grpSpLocks/>
              </p:cNvGrpSpPr>
              <p:nvPr/>
            </p:nvGrpSpPr>
            <p:grpSpPr bwMode="auto">
              <a:xfrm>
                <a:off x="4714" y="2776"/>
                <a:ext cx="257" cy="462"/>
                <a:chOff x="672" y="2112"/>
                <a:chExt cx="384" cy="694"/>
              </a:xfrm>
            </p:grpSpPr>
            <p:grpSp>
              <p:nvGrpSpPr>
                <p:cNvPr id="77852" name="Group 9"/>
                <p:cNvGrpSpPr>
                  <a:grpSpLocks/>
                </p:cNvGrpSpPr>
                <p:nvPr/>
              </p:nvGrpSpPr>
              <p:grpSpPr bwMode="auto">
                <a:xfrm>
                  <a:off x="672" y="2112"/>
                  <a:ext cx="384" cy="432"/>
                  <a:chOff x="672" y="2064"/>
                  <a:chExt cx="384" cy="432"/>
                </a:xfrm>
              </p:grpSpPr>
              <p:sp>
                <p:nvSpPr>
                  <p:cNvPr id="7785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77855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77856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3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7785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75" y="2546"/>
                  <a:ext cx="377" cy="2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2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sp>
            <p:nvSpPr>
              <p:cNvPr id="77840" name="Line 14"/>
              <p:cNvSpPr>
                <a:spLocks noChangeShapeType="1"/>
              </p:cNvSpPr>
              <p:nvPr/>
            </p:nvSpPr>
            <p:spPr bwMode="auto">
              <a:xfrm flipV="1">
                <a:off x="4584" y="2277"/>
                <a:ext cx="126" cy="17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7841" name="Line 15"/>
              <p:cNvSpPr>
                <a:spLocks noChangeShapeType="1"/>
              </p:cNvSpPr>
              <p:nvPr/>
            </p:nvSpPr>
            <p:spPr bwMode="auto">
              <a:xfrm flipH="1" flipV="1">
                <a:off x="4595" y="2649"/>
                <a:ext cx="243" cy="22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7842" name="Line 16"/>
              <p:cNvSpPr>
                <a:spLocks noChangeShapeType="1"/>
              </p:cNvSpPr>
              <p:nvPr/>
            </p:nvSpPr>
            <p:spPr bwMode="auto">
              <a:xfrm>
                <a:off x="4837" y="2969"/>
                <a:ext cx="304" cy="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7843" name="Line 17"/>
              <p:cNvSpPr>
                <a:spLocks noChangeShapeType="1"/>
              </p:cNvSpPr>
              <p:nvPr/>
            </p:nvSpPr>
            <p:spPr bwMode="auto">
              <a:xfrm flipH="1">
                <a:off x="4976" y="2619"/>
                <a:ext cx="187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grpSp>
            <p:nvGrpSpPr>
              <p:cNvPr id="77844" name="Group 18"/>
              <p:cNvGrpSpPr>
                <a:grpSpLocks/>
              </p:cNvGrpSpPr>
              <p:nvPr/>
            </p:nvGrpSpPr>
            <p:grpSpPr bwMode="auto">
              <a:xfrm flipV="1">
                <a:off x="4714" y="1991"/>
                <a:ext cx="257" cy="289"/>
                <a:chOff x="672" y="2064"/>
                <a:chExt cx="384" cy="432"/>
              </a:xfrm>
            </p:grpSpPr>
            <p:sp>
              <p:nvSpPr>
                <p:cNvPr id="77849" name="Rectangle 19"/>
                <p:cNvSpPr>
                  <a:spLocks noChangeArrowheads="1"/>
                </p:cNvSpPr>
                <p:nvPr/>
              </p:nvSpPr>
              <p:spPr bwMode="auto">
                <a:xfrm>
                  <a:off x="672" y="2064"/>
                  <a:ext cx="384" cy="432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77850" name="Oval 20"/>
                <p:cNvSpPr>
                  <a:spLocks noChangeArrowheads="1"/>
                </p:cNvSpPr>
                <p:nvPr/>
              </p:nvSpPr>
              <p:spPr bwMode="auto">
                <a:xfrm>
                  <a:off x="840" y="217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77851" name="Oval 21"/>
                <p:cNvSpPr>
                  <a:spLocks noChangeArrowheads="1"/>
                </p:cNvSpPr>
                <p:nvPr/>
              </p:nvSpPr>
              <p:spPr bwMode="auto">
                <a:xfrm>
                  <a:off x="840" y="23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</p:grpSp>
          <p:sp>
            <p:nvSpPr>
              <p:cNvPr id="77845" name="Text Box 22"/>
              <p:cNvSpPr txBox="1">
                <a:spLocks noChangeArrowheads="1"/>
              </p:cNvSpPr>
              <p:nvPr/>
            </p:nvSpPr>
            <p:spPr bwMode="auto">
              <a:xfrm>
                <a:off x="4712" y="1728"/>
                <a:ext cx="25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9pPr>
              </a:lstStyle>
              <a:p>
                <a:r>
                  <a:rPr lang="en-US" sz="1800">
                    <a:latin typeface="Helvetica" charset="0"/>
                  </a:rPr>
                  <a:t>R</a:t>
                </a:r>
                <a:r>
                  <a:rPr lang="en-US" sz="1800" baseline="-25000">
                    <a:latin typeface="Helvetica" charset="0"/>
                  </a:rPr>
                  <a:t>1</a:t>
                </a:r>
                <a:endParaRPr lang="en-US" sz="1800">
                  <a:latin typeface="Helvetica" charset="0"/>
                </a:endParaRPr>
              </a:p>
            </p:txBody>
          </p:sp>
          <p:sp>
            <p:nvSpPr>
              <p:cNvPr id="77846" name="Oval 23"/>
              <p:cNvSpPr>
                <a:spLocks noChangeArrowheads="1"/>
              </p:cNvSpPr>
              <p:nvPr/>
            </p:nvSpPr>
            <p:spPr bwMode="auto">
              <a:xfrm>
                <a:off x="5141" y="2977"/>
                <a:ext cx="257" cy="256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4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77847" name="Line 24"/>
              <p:cNvSpPr>
                <a:spLocks noChangeShapeType="1"/>
              </p:cNvSpPr>
              <p:nvPr/>
            </p:nvSpPr>
            <p:spPr bwMode="auto">
              <a:xfrm>
                <a:off x="4841" y="2192"/>
                <a:ext cx="318" cy="26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7848" name="Line 25"/>
              <p:cNvSpPr>
                <a:spLocks noChangeShapeType="1"/>
              </p:cNvSpPr>
              <p:nvPr/>
            </p:nvSpPr>
            <p:spPr bwMode="auto">
              <a:xfrm flipV="1">
                <a:off x="4841" y="1987"/>
                <a:ext cx="286" cy="1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77827" name="TextBox 2"/>
          <p:cNvSpPr txBox="1">
            <a:spLocks noChangeArrowheads="1"/>
          </p:cNvSpPr>
          <p:nvPr/>
        </p:nvSpPr>
        <p:spPr bwMode="auto">
          <a:xfrm>
            <a:off x="457200" y="1295400"/>
            <a:ext cx="5175250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[1,0];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[0,1];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[Avail] = [0,0]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UNFINISHED = {T1,T2,T3,T4}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sz="1800" b="0">
              <a:latin typeface="Courier New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do {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done = true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Foreach node in UNFINISHED {	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if ([Request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node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&lt;= [Avail]) {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remove node from UNFINSHED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[Avail] = [Avail] + [Alloc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node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done = false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}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} until(done)	</a:t>
            </a:r>
            <a:endParaRPr lang="en-US" sz="1800" b="0">
              <a:latin typeface="Helvetica" charset="0"/>
            </a:endParaRP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457200" y="3886200"/>
            <a:ext cx="49530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77829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77830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7831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7832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7833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51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MS PGothic" charset="0"/>
              </a:rPr>
              <a:t>Deadlock Detection Algorithm Example </a:t>
            </a:r>
          </a:p>
        </p:txBody>
      </p:sp>
      <p:grpSp>
        <p:nvGrpSpPr>
          <p:cNvPr id="78850" name="Group 2"/>
          <p:cNvGrpSpPr>
            <a:grpSpLocks/>
          </p:cNvGrpSpPr>
          <p:nvPr/>
        </p:nvGrpSpPr>
        <p:grpSpPr bwMode="auto">
          <a:xfrm>
            <a:off x="6324600" y="1676400"/>
            <a:ext cx="2514600" cy="3505200"/>
            <a:chOff x="4320" y="1728"/>
            <a:chExt cx="1200" cy="1643"/>
          </a:xfrm>
        </p:grpSpPr>
        <p:sp>
          <p:nvSpPr>
            <p:cNvPr id="78858" name="Rectangle 3"/>
            <p:cNvSpPr>
              <a:spLocks noChangeArrowheads="1"/>
            </p:cNvSpPr>
            <p:nvPr/>
          </p:nvSpPr>
          <p:spPr bwMode="auto">
            <a:xfrm>
              <a:off x="4320" y="1728"/>
              <a:ext cx="1200" cy="1643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grpSp>
          <p:nvGrpSpPr>
            <p:cNvPr id="78859" name="Group 4"/>
            <p:cNvGrpSpPr>
              <a:grpSpLocks/>
            </p:cNvGrpSpPr>
            <p:nvPr/>
          </p:nvGrpSpPr>
          <p:grpSpPr bwMode="auto">
            <a:xfrm>
              <a:off x="4391" y="1728"/>
              <a:ext cx="1007" cy="1510"/>
              <a:chOff x="4391" y="1728"/>
              <a:chExt cx="1007" cy="1510"/>
            </a:xfrm>
          </p:grpSpPr>
          <p:sp>
            <p:nvSpPr>
              <p:cNvPr id="78860" name="Oval 5"/>
              <p:cNvSpPr>
                <a:spLocks noChangeArrowheads="1"/>
              </p:cNvSpPr>
              <p:nvPr/>
            </p:nvSpPr>
            <p:spPr bwMode="auto">
              <a:xfrm>
                <a:off x="4391" y="2418"/>
                <a:ext cx="257" cy="256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1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78861" name="Oval 6"/>
              <p:cNvSpPr>
                <a:spLocks noChangeArrowheads="1"/>
              </p:cNvSpPr>
              <p:nvPr/>
            </p:nvSpPr>
            <p:spPr bwMode="auto">
              <a:xfrm>
                <a:off x="5126" y="1828"/>
                <a:ext cx="256" cy="257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2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78862" name="Oval 7"/>
              <p:cNvSpPr>
                <a:spLocks noChangeArrowheads="1"/>
              </p:cNvSpPr>
              <p:nvPr/>
            </p:nvSpPr>
            <p:spPr bwMode="auto">
              <a:xfrm>
                <a:off x="5141" y="2418"/>
                <a:ext cx="257" cy="257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3</a:t>
                </a:r>
                <a:endParaRPr lang="en-US">
                  <a:latin typeface="Helvetica" charset="0"/>
                </a:endParaRPr>
              </a:p>
            </p:txBody>
          </p:sp>
          <p:grpSp>
            <p:nvGrpSpPr>
              <p:cNvPr id="78863" name="Group 8"/>
              <p:cNvGrpSpPr>
                <a:grpSpLocks/>
              </p:cNvGrpSpPr>
              <p:nvPr/>
            </p:nvGrpSpPr>
            <p:grpSpPr bwMode="auto">
              <a:xfrm>
                <a:off x="4714" y="2776"/>
                <a:ext cx="257" cy="462"/>
                <a:chOff x="672" y="2112"/>
                <a:chExt cx="384" cy="694"/>
              </a:xfrm>
            </p:grpSpPr>
            <p:grpSp>
              <p:nvGrpSpPr>
                <p:cNvPr id="78876" name="Group 9"/>
                <p:cNvGrpSpPr>
                  <a:grpSpLocks/>
                </p:cNvGrpSpPr>
                <p:nvPr/>
              </p:nvGrpSpPr>
              <p:grpSpPr bwMode="auto">
                <a:xfrm>
                  <a:off x="672" y="2112"/>
                  <a:ext cx="384" cy="432"/>
                  <a:chOff x="672" y="2064"/>
                  <a:chExt cx="384" cy="432"/>
                </a:xfrm>
              </p:grpSpPr>
              <p:sp>
                <p:nvSpPr>
                  <p:cNvPr id="78878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78879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78880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3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7887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75" y="2546"/>
                  <a:ext cx="377" cy="2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2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sp>
            <p:nvSpPr>
              <p:cNvPr id="78864" name="Line 14"/>
              <p:cNvSpPr>
                <a:spLocks noChangeShapeType="1"/>
              </p:cNvSpPr>
              <p:nvPr/>
            </p:nvSpPr>
            <p:spPr bwMode="auto">
              <a:xfrm flipV="1">
                <a:off x="4584" y="2277"/>
                <a:ext cx="126" cy="17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8865" name="Line 15"/>
              <p:cNvSpPr>
                <a:spLocks noChangeShapeType="1"/>
              </p:cNvSpPr>
              <p:nvPr/>
            </p:nvSpPr>
            <p:spPr bwMode="auto">
              <a:xfrm flipH="1" flipV="1">
                <a:off x="4595" y="2649"/>
                <a:ext cx="243" cy="22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8866" name="Line 16"/>
              <p:cNvSpPr>
                <a:spLocks noChangeShapeType="1"/>
              </p:cNvSpPr>
              <p:nvPr/>
            </p:nvSpPr>
            <p:spPr bwMode="auto">
              <a:xfrm>
                <a:off x="4837" y="2969"/>
                <a:ext cx="304" cy="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8867" name="Line 17"/>
              <p:cNvSpPr>
                <a:spLocks noChangeShapeType="1"/>
              </p:cNvSpPr>
              <p:nvPr/>
            </p:nvSpPr>
            <p:spPr bwMode="auto">
              <a:xfrm flipH="1">
                <a:off x="4976" y="2619"/>
                <a:ext cx="187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grpSp>
            <p:nvGrpSpPr>
              <p:cNvPr id="78868" name="Group 18"/>
              <p:cNvGrpSpPr>
                <a:grpSpLocks/>
              </p:cNvGrpSpPr>
              <p:nvPr/>
            </p:nvGrpSpPr>
            <p:grpSpPr bwMode="auto">
              <a:xfrm flipV="1">
                <a:off x="4714" y="1991"/>
                <a:ext cx="257" cy="289"/>
                <a:chOff x="672" y="2064"/>
                <a:chExt cx="384" cy="432"/>
              </a:xfrm>
            </p:grpSpPr>
            <p:sp>
              <p:nvSpPr>
                <p:cNvPr id="78873" name="Rectangle 19"/>
                <p:cNvSpPr>
                  <a:spLocks noChangeArrowheads="1"/>
                </p:cNvSpPr>
                <p:nvPr/>
              </p:nvSpPr>
              <p:spPr bwMode="auto">
                <a:xfrm>
                  <a:off x="672" y="2064"/>
                  <a:ext cx="384" cy="432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78874" name="Oval 20"/>
                <p:cNvSpPr>
                  <a:spLocks noChangeArrowheads="1"/>
                </p:cNvSpPr>
                <p:nvPr/>
              </p:nvSpPr>
              <p:spPr bwMode="auto">
                <a:xfrm>
                  <a:off x="840" y="217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78875" name="Oval 21"/>
                <p:cNvSpPr>
                  <a:spLocks noChangeArrowheads="1"/>
                </p:cNvSpPr>
                <p:nvPr/>
              </p:nvSpPr>
              <p:spPr bwMode="auto">
                <a:xfrm>
                  <a:off x="840" y="23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</p:grpSp>
          <p:sp>
            <p:nvSpPr>
              <p:cNvPr id="78869" name="Text Box 22"/>
              <p:cNvSpPr txBox="1">
                <a:spLocks noChangeArrowheads="1"/>
              </p:cNvSpPr>
              <p:nvPr/>
            </p:nvSpPr>
            <p:spPr bwMode="auto">
              <a:xfrm>
                <a:off x="4712" y="1728"/>
                <a:ext cx="25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9pPr>
              </a:lstStyle>
              <a:p>
                <a:r>
                  <a:rPr lang="en-US" sz="1800">
                    <a:latin typeface="Helvetica" charset="0"/>
                  </a:rPr>
                  <a:t>R</a:t>
                </a:r>
                <a:r>
                  <a:rPr lang="en-US" sz="1800" baseline="-25000">
                    <a:latin typeface="Helvetica" charset="0"/>
                  </a:rPr>
                  <a:t>1</a:t>
                </a:r>
                <a:endParaRPr lang="en-US" sz="1800">
                  <a:latin typeface="Helvetica" charset="0"/>
                </a:endParaRPr>
              </a:p>
            </p:txBody>
          </p:sp>
          <p:sp>
            <p:nvSpPr>
              <p:cNvPr id="78870" name="Oval 23"/>
              <p:cNvSpPr>
                <a:spLocks noChangeArrowheads="1"/>
              </p:cNvSpPr>
              <p:nvPr/>
            </p:nvSpPr>
            <p:spPr bwMode="auto">
              <a:xfrm>
                <a:off x="5141" y="2977"/>
                <a:ext cx="257" cy="256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4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78871" name="Line 24"/>
              <p:cNvSpPr>
                <a:spLocks noChangeShapeType="1"/>
              </p:cNvSpPr>
              <p:nvPr/>
            </p:nvSpPr>
            <p:spPr bwMode="auto">
              <a:xfrm>
                <a:off x="4841" y="2192"/>
                <a:ext cx="318" cy="26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8872" name="Line 25"/>
              <p:cNvSpPr>
                <a:spLocks noChangeShapeType="1"/>
              </p:cNvSpPr>
              <p:nvPr/>
            </p:nvSpPr>
            <p:spPr bwMode="auto">
              <a:xfrm flipV="1">
                <a:off x="4841" y="1987"/>
                <a:ext cx="286" cy="1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78851" name="TextBox 2"/>
          <p:cNvSpPr txBox="1">
            <a:spLocks noChangeArrowheads="1"/>
          </p:cNvSpPr>
          <p:nvPr/>
        </p:nvSpPr>
        <p:spPr bwMode="auto">
          <a:xfrm>
            <a:off x="457200" y="1295400"/>
            <a:ext cx="4986338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[1,0];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[0,1];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[Avail] = [0,0]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UNFINISHED = {T1,</a:t>
            </a:r>
            <a:r>
              <a:rPr lang="en-US" altLang="ko-KR" sz="1800" b="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,T3,T4}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sz="1800" b="0">
              <a:latin typeface="Courier New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do {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done = true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Foreach node in UNFINISHED {	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if ([Request</a:t>
            </a:r>
            <a:r>
              <a:rPr lang="en-US" altLang="ko-KR" sz="1800" b="0" baseline="-2500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&lt;= [Avail]) {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remove node from UNFINSHED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[Avail] = [Avail] + [Alloc</a:t>
            </a:r>
            <a:r>
              <a:rPr lang="en-US" altLang="ko-KR" sz="1800" b="0" baseline="-2500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done = false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}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} until(done)	</a:t>
            </a:r>
            <a:endParaRPr lang="en-US" sz="1800" b="0">
              <a:latin typeface="Helvetica" charset="0"/>
            </a:endParaRP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457200" y="4114800"/>
            <a:ext cx="49530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78853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78854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8855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8856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8857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82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MS PGothic" charset="0"/>
              </a:rPr>
              <a:t>Deadlock Detection Algorithm Example </a:t>
            </a:r>
          </a:p>
        </p:txBody>
      </p:sp>
      <p:grpSp>
        <p:nvGrpSpPr>
          <p:cNvPr id="79874" name="Group 2"/>
          <p:cNvGrpSpPr>
            <a:grpSpLocks/>
          </p:cNvGrpSpPr>
          <p:nvPr/>
        </p:nvGrpSpPr>
        <p:grpSpPr bwMode="auto">
          <a:xfrm>
            <a:off x="6324600" y="1676400"/>
            <a:ext cx="2514600" cy="3505200"/>
            <a:chOff x="4320" y="1728"/>
            <a:chExt cx="1200" cy="1643"/>
          </a:xfrm>
        </p:grpSpPr>
        <p:sp>
          <p:nvSpPr>
            <p:cNvPr id="79882" name="Rectangle 3"/>
            <p:cNvSpPr>
              <a:spLocks noChangeArrowheads="1"/>
            </p:cNvSpPr>
            <p:nvPr/>
          </p:nvSpPr>
          <p:spPr bwMode="auto">
            <a:xfrm>
              <a:off x="4320" y="1728"/>
              <a:ext cx="1200" cy="1643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grpSp>
          <p:nvGrpSpPr>
            <p:cNvPr id="79883" name="Group 4"/>
            <p:cNvGrpSpPr>
              <a:grpSpLocks/>
            </p:cNvGrpSpPr>
            <p:nvPr/>
          </p:nvGrpSpPr>
          <p:grpSpPr bwMode="auto">
            <a:xfrm>
              <a:off x="4391" y="1728"/>
              <a:ext cx="1007" cy="1510"/>
              <a:chOff x="4391" y="1728"/>
              <a:chExt cx="1007" cy="1510"/>
            </a:xfrm>
          </p:grpSpPr>
          <p:sp>
            <p:nvSpPr>
              <p:cNvPr id="79884" name="Oval 5"/>
              <p:cNvSpPr>
                <a:spLocks noChangeArrowheads="1"/>
              </p:cNvSpPr>
              <p:nvPr/>
            </p:nvSpPr>
            <p:spPr bwMode="auto">
              <a:xfrm>
                <a:off x="4391" y="2418"/>
                <a:ext cx="257" cy="256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1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79885" name="Oval 6"/>
              <p:cNvSpPr>
                <a:spLocks noChangeArrowheads="1"/>
              </p:cNvSpPr>
              <p:nvPr/>
            </p:nvSpPr>
            <p:spPr bwMode="auto">
              <a:xfrm>
                <a:off x="5126" y="1828"/>
                <a:ext cx="256" cy="257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2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79886" name="Oval 7"/>
              <p:cNvSpPr>
                <a:spLocks noChangeArrowheads="1"/>
              </p:cNvSpPr>
              <p:nvPr/>
            </p:nvSpPr>
            <p:spPr bwMode="auto">
              <a:xfrm>
                <a:off x="5141" y="2418"/>
                <a:ext cx="257" cy="257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3</a:t>
                </a:r>
                <a:endParaRPr lang="en-US">
                  <a:latin typeface="Helvetica" charset="0"/>
                </a:endParaRPr>
              </a:p>
            </p:txBody>
          </p:sp>
          <p:grpSp>
            <p:nvGrpSpPr>
              <p:cNvPr id="79887" name="Group 8"/>
              <p:cNvGrpSpPr>
                <a:grpSpLocks/>
              </p:cNvGrpSpPr>
              <p:nvPr/>
            </p:nvGrpSpPr>
            <p:grpSpPr bwMode="auto">
              <a:xfrm>
                <a:off x="4714" y="2776"/>
                <a:ext cx="257" cy="462"/>
                <a:chOff x="672" y="2112"/>
                <a:chExt cx="384" cy="694"/>
              </a:xfrm>
            </p:grpSpPr>
            <p:grpSp>
              <p:nvGrpSpPr>
                <p:cNvPr id="79900" name="Group 9"/>
                <p:cNvGrpSpPr>
                  <a:grpSpLocks/>
                </p:cNvGrpSpPr>
                <p:nvPr/>
              </p:nvGrpSpPr>
              <p:grpSpPr bwMode="auto">
                <a:xfrm>
                  <a:off x="672" y="2112"/>
                  <a:ext cx="384" cy="432"/>
                  <a:chOff x="672" y="2064"/>
                  <a:chExt cx="384" cy="432"/>
                </a:xfrm>
              </p:grpSpPr>
              <p:sp>
                <p:nvSpPr>
                  <p:cNvPr id="7990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79903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7990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3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7990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75" y="2546"/>
                  <a:ext cx="377" cy="2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2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sp>
            <p:nvSpPr>
              <p:cNvPr id="79888" name="Line 14"/>
              <p:cNvSpPr>
                <a:spLocks noChangeShapeType="1"/>
              </p:cNvSpPr>
              <p:nvPr/>
            </p:nvSpPr>
            <p:spPr bwMode="auto">
              <a:xfrm flipV="1">
                <a:off x="4584" y="2277"/>
                <a:ext cx="126" cy="17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9889" name="Line 15"/>
              <p:cNvSpPr>
                <a:spLocks noChangeShapeType="1"/>
              </p:cNvSpPr>
              <p:nvPr/>
            </p:nvSpPr>
            <p:spPr bwMode="auto">
              <a:xfrm flipH="1" flipV="1">
                <a:off x="4595" y="2649"/>
                <a:ext cx="243" cy="22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9890" name="Line 16"/>
              <p:cNvSpPr>
                <a:spLocks noChangeShapeType="1"/>
              </p:cNvSpPr>
              <p:nvPr/>
            </p:nvSpPr>
            <p:spPr bwMode="auto">
              <a:xfrm>
                <a:off x="4837" y="2969"/>
                <a:ext cx="304" cy="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9891" name="Line 17"/>
              <p:cNvSpPr>
                <a:spLocks noChangeShapeType="1"/>
              </p:cNvSpPr>
              <p:nvPr/>
            </p:nvSpPr>
            <p:spPr bwMode="auto">
              <a:xfrm flipH="1">
                <a:off x="4976" y="2619"/>
                <a:ext cx="187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grpSp>
            <p:nvGrpSpPr>
              <p:cNvPr id="79892" name="Group 18"/>
              <p:cNvGrpSpPr>
                <a:grpSpLocks/>
              </p:cNvGrpSpPr>
              <p:nvPr/>
            </p:nvGrpSpPr>
            <p:grpSpPr bwMode="auto">
              <a:xfrm flipV="1">
                <a:off x="4714" y="1991"/>
                <a:ext cx="257" cy="289"/>
                <a:chOff x="672" y="2064"/>
                <a:chExt cx="384" cy="432"/>
              </a:xfrm>
            </p:grpSpPr>
            <p:sp>
              <p:nvSpPr>
                <p:cNvPr id="79897" name="Rectangle 19"/>
                <p:cNvSpPr>
                  <a:spLocks noChangeArrowheads="1"/>
                </p:cNvSpPr>
                <p:nvPr/>
              </p:nvSpPr>
              <p:spPr bwMode="auto">
                <a:xfrm>
                  <a:off x="672" y="2064"/>
                  <a:ext cx="384" cy="432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79898" name="Oval 20"/>
                <p:cNvSpPr>
                  <a:spLocks noChangeArrowheads="1"/>
                </p:cNvSpPr>
                <p:nvPr/>
              </p:nvSpPr>
              <p:spPr bwMode="auto">
                <a:xfrm>
                  <a:off x="840" y="217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79899" name="Oval 21"/>
                <p:cNvSpPr>
                  <a:spLocks noChangeArrowheads="1"/>
                </p:cNvSpPr>
                <p:nvPr/>
              </p:nvSpPr>
              <p:spPr bwMode="auto">
                <a:xfrm>
                  <a:off x="840" y="23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</p:grpSp>
          <p:sp>
            <p:nvSpPr>
              <p:cNvPr id="79893" name="Text Box 22"/>
              <p:cNvSpPr txBox="1">
                <a:spLocks noChangeArrowheads="1"/>
              </p:cNvSpPr>
              <p:nvPr/>
            </p:nvSpPr>
            <p:spPr bwMode="auto">
              <a:xfrm>
                <a:off x="4712" y="1728"/>
                <a:ext cx="25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9pPr>
              </a:lstStyle>
              <a:p>
                <a:r>
                  <a:rPr lang="en-US" sz="1800">
                    <a:latin typeface="Helvetica" charset="0"/>
                  </a:rPr>
                  <a:t>R</a:t>
                </a:r>
                <a:r>
                  <a:rPr lang="en-US" sz="1800" baseline="-25000">
                    <a:latin typeface="Helvetica" charset="0"/>
                  </a:rPr>
                  <a:t>1</a:t>
                </a:r>
                <a:endParaRPr lang="en-US" sz="1800">
                  <a:latin typeface="Helvetica" charset="0"/>
                </a:endParaRPr>
              </a:p>
            </p:txBody>
          </p:sp>
          <p:sp>
            <p:nvSpPr>
              <p:cNvPr id="79894" name="Oval 23"/>
              <p:cNvSpPr>
                <a:spLocks noChangeArrowheads="1"/>
              </p:cNvSpPr>
              <p:nvPr/>
            </p:nvSpPr>
            <p:spPr bwMode="auto">
              <a:xfrm>
                <a:off x="5141" y="2977"/>
                <a:ext cx="257" cy="256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4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79895" name="Line 24"/>
              <p:cNvSpPr>
                <a:spLocks noChangeShapeType="1"/>
              </p:cNvSpPr>
              <p:nvPr/>
            </p:nvSpPr>
            <p:spPr bwMode="auto">
              <a:xfrm>
                <a:off x="4841" y="2192"/>
                <a:ext cx="318" cy="26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9896" name="Line 25"/>
              <p:cNvSpPr>
                <a:spLocks noChangeShapeType="1"/>
              </p:cNvSpPr>
              <p:nvPr/>
            </p:nvSpPr>
            <p:spPr bwMode="auto">
              <a:xfrm flipV="1">
                <a:off x="4841" y="1987"/>
                <a:ext cx="286" cy="1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79875" name="TextBox 2"/>
          <p:cNvSpPr txBox="1">
            <a:spLocks noChangeArrowheads="1"/>
          </p:cNvSpPr>
          <p:nvPr/>
        </p:nvSpPr>
        <p:spPr bwMode="auto">
          <a:xfrm>
            <a:off x="457200" y="1295400"/>
            <a:ext cx="4986338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[1,0];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[0,1];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[Avail] = [0,0]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UNFINISHED = {T1,T3,T4}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sz="1800" b="0">
              <a:latin typeface="Courier New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do {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done = true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Foreach node in UNFINISHED {	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if ([Request</a:t>
            </a:r>
            <a:r>
              <a:rPr lang="en-US" altLang="ko-KR" sz="1800" b="0" baseline="-2500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&lt;= [Avail]) {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remove node from UNFINSHED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[Avail] = [Avail] + [Alloc</a:t>
            </a:r>
            <a:r>
              <a:rPr lang="en-US" altLang="ko-KR" sz="1800" b="0" baseline="-2500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done = false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}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} until(done)	</a:t>
            </a:r>
            <a:endParaRPr lang="en-US" sz="1800" b="0">
              <a:latin typeface="Helvetica" charset="0"/>
            </a:endParaRP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457200" y="4343400"/>
            <a:ext cx="49530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79877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79878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9879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9880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9881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9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MS PGothic" charset="0"/>
              </a:rPr>
              <a:t>Deadlock Detection Algorithm Example </a:t>
            </a:r>
          </a:p>
        </p:txBody>
      </p:sp>
      <p:grpSp>
        <p:nvGrpSpPr>
          <p:cNvPr id="80898" name="Group 2"/>
          <p:cNvGrpSpPr>
            <a:grpSpLocks/>
          </p:cNvGrpSpPr>
          <p:nvPr/>
        </p:nvGrpSpPr>
        <p:grpSpPr bwMode="auto">
          <a:xfrm>
            <a:off x="6324600" y="1676400"/>
            <a:ext cx="2514600" cy="3505200"/>
            <a:chOff x="4320" y="1728"/>
            <a:chExt cx="1200" cy="1643"/>
          </a:xfrm>
        </p:grpSpPr>
        <p:sp>
          <p:nvSpPr>
            <p:cNvPr id="80906" name="Rectangle 3"/>
            <p:cNvSpPr>
              <a:spLocks noChangeArrowheads="1"/>
            </p:cNvSpPr>
            <p:nvPr/>
          </p:nvSpPr>
          <p:spPr bwMode="auto">
            <a:xfrm>
              <a:off x="4320" y="1728"/>
              <a:ext cx="1200" cy="1643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grpSp>
          <p:nvGrpSpPr>
            <p:cNvPr id="80907" name="Group 4"/>
            <p:cNvGrpSpPr>
              <a:grpSpLocks/>
            </p:cNvGrpSpPr>
            <p:nvPr/>
          </p:nvGrpSpPr>
          <p:grpSpPr bwMode="auto">
            <a:xfrm>
              <a:off x="4391" y="1728"/>
              <a:ext cx="1007" cy="1510"/>
              <a:chOff x="4391" y="1728"/>
              <a:chExt cx="1007" cy="1510"/>
            </a:xfrm>
          </p:grpSpPr>
          <p:sp>
            <p:nvSpPr>
              <p:cNvPr id="80908" name="Oval 5"/>
              <p:cNvSpPr>
                <a:spLocks noChangeArrowheads="1"/>
              </p:cNvSpPr>
              <p:nvPr/>
            </p:nvSpPr>
            <p:spPr bwMode="auto">
              <a:xfrm>
                <a:off x="4391" y="2418"/>
                <a:ext cx="257" cy="256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1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80909" name="Oval 6"/>
              <p:cNvSpPr>
                <a:spLocks noChangeArrowheads="1"/>
              </p:cNvSpPr>
              <p:nvPr/>
            </p:nvSpPr>
            <p:spPr bwMode="auto">
              <a:xfrm>
                <a:off x="5126" y="1828"/>
                <a:ext cx="256" cy="257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2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80910" name="Oval 7"/>
              <p:cNvSpPr>
                <a:spLocks noChangeArrowheads="1"/>
              </p:cNvSpPr>
              <p:nvPr/>
            </p:nvSpPr>
            <p:spPr bwMode="auto">
              <a:xfrm>
                <a:off x="5141" y="2418"/>
                <a:ext cx="257" cy="257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3</a:t>
                </a:r>
                <a:endParaRPr lang="en-US">
                  <a:latin typeface="Helvetica" charset="0"/>
                </a:endParaRPr>
              </a:p>
            </p:txBody>
          </p:sp>
          <p:grpSp>
            <p:nvGrpSpPr>
              <p:cNvPr id="80911" name="Group 8"/>
              <p:cNvGrpSpPr>
                <a:grpSpLocks/>
              </p:cNvGrpSpPr>
              <p:nvPr/>
            </p:nvGrpSpPr>
            <p:grpSpPr bwMode="auto">
              <a:xfrm>
                <a:off x="4714" y="2776"/>
                <a:ext cx="257" cy="462"/>
                <a:chOff x="672" y="2112"/>
                <a:chExt cx="384" cy="694"/>
              </a:xfrm>
            </p:grpSpPr>
            <p:grpSp>
              <p:nvGrpSpPr>
                <p:cNvPr id="80923" name="Group 9"/>
                <p:cNvGrpSpPr>
                  <a:grpSpLocks/>
                </p:cNvGrpSpPr>
                <p:nvPr/>
              </p:nvGrpSpPr>
              <p:grpSpPr bwMode="auto">
                <a:xfrm>
                  <a:off x="672" y="2112"/>
                  <a:ext cx="384" cy="432"/>
                  <a:chOff x="672" y="2064"/>
                  <a:chExt cx="384" cy="432"/>
                </a:xfrm>
              </p:grpSpPr>
              <p:sp>
                <p:nvSpPr>
                  <p:cNvPr id="8092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80926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80927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3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8092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75" y="2546"/>
                  <a:ext cx="377" cy="2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2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sp>
            <p:nvSpPr>
              <p:cNvPr id="80912" name="Line 14"/>
              <p:cNvSpPr>
                <a:spLocks noChangeShapeType="1"/>
              </p:cNvSpPr>
              <p:nvPr/>
            </p:nvSpPr>
            <p:spPr bwMode="auto">
              <a:xfrm flipV="1">
                <a:off x="4584" y="2277"/>
                <a:ext cx="126" cy="17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80913" name="Line 15"/>
              <p:cNvSpPr>
                <a:spLocks noChangeShapeType="1"/>
              </p:cNvSpPr>
              <p:nvPr/>
            </p:nvSpPr>
            <p:spPr bwMode="auto">
              <a:xfrm flipH="1" flipV="1">
                <a:off x="4595" y="2649"/>
                <a:ext cx="243" cy="22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80914" name="Line 16"/>
              <p:cNvSpPr>
                <a:spLocks noChangeShapeType="1"/>
              </p:cNvSpPr>
              <p:nvPr/>
            </p:nvSpPr>
            <p:spPr bwMode="auto">
              <a:xfrm>
                <a:off x="4837" y="2969"/>
                <a:ext cx="304" cy="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80915" name="Line 17"/>
              <p:cNvSpPr>
                <a:spLocks noChangeShapeType="1"/>
              </p:cNvSpPr>
              <p:nvPr/>
            </p:nvSpPr>
            <p:spPr bwMode="auto">
              <a:xfrm flipH="1">
                <a:off x="4976" y="2619"/>
                <a:ext cx="187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grpSp>
            <p:nvGrpSpPr>
              <p:cNvPr id="80916" name="Group 18"/>
              <p:cNvGrpSpPr>
                <a:grpSpLocks/>
              </p:cNvGrpSpPr>
              <p:nvPr/>
            </p:nvGrpSpPr>
            <p:grpSpPr bwMode="auto">
              <a:xfrm flipV="1">
                <a:off x="4714" y="1991"/>
                <a:ext cx="257" cy="289"/>
                <a:chOff x="672" y="2064"/>
                <a:chExt cx="384" cy="432"/>
              </a:xfrm>
            </p:grpSpPr>
            <p:sp>
              <p:nvSpPr>
                <p:cNvPr id="80920" name="Rectangle 19"/>
                <p:cNvSpPr>
                  <a:spLocks noChangeArrowheads="1"/>
                </p:cNvSpPr>
                <p:nvPr/>
              </p:nvSpPr>
              <p:spPr bwMode="auto">
                <a:xfrm>
                  <a:off x="672" y="2064"/>
                  <a:ext cx="384" cy="432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80921" name="Oval 20"/>
                <p:cNvSpPr>
                  <a:spLocks noChangeArrowheads="1"/>
                </p:cNvSpPr>
                <p:nvPr/>
              </p:nvSpPr>
              <p:spPr bwMode="auto">
                <a:xfrm>
                  <a:off x="840" y="217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80922" name="Oval 21"/>
                <p:cNvSpPr>
                  <a:spLocks noChangeArrowheads="1"/>
                </p:cNvSpPr>
                <p:nvPr/>
              </p:nvSpPr>
              <p:spPr bwMode="auto">
                <a:xfrm>
                  <a:off x="840" y="23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</p:grpSp>
          <p:sp>
            <p:nvSpPr>
              <p:cNvPr id="80917" name="Text Box 22"/>
              <p:cNvSpPr txBox="1">
                <a:spLocks noChangeArrowheads="1"/>
              </p:cNvSpPr>
              <p:nvPr/>
            </p:nvSpPr>
            <p:spPr bwMode="auto">
              <a:xfrm>
                <a:off x="4712" y="1728"/>
                <a:ext cx="25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9pPr>
              </a:lstStyle>
              <a:p>
                <a:r>
                  <a:rPr lang="en-US" sz="1800">
                    <a:latin typeface="Helvetica" charset="0"/>
                  </a:rPr>
                  <a:t>R</a:t>
                </a:r>
                <a:r>
                  <a:rPr lang="en-US" sz="1800" baseline="-25000">
                    <a:latin typeface="Helvetica" charset="0"/>
                  </a:rPr>
                  <a:t>1</a:t>
                </a:r>
                <a:endParaRPr lang="en-US" sz="1800">
                  <a:latin typeface="Helvetica" charset="0"/>
                </a:endParaRPr>
              </a:p>
            </p:txBody>
          </p:sp>
          <p:sp>
            <p:nvSpPr>
              <p:cNvPr id="80918" name="Oval 23"/>
              <p:cNvSpPr>
                <a:spLocks noChangeArrowheads="1"/>
              </p:cNvSpPr>
              <p:nvPr/>
            </p:nvSpPr>
            <p:spPr bwMode="auto">
              <a:xfrm>
                <a:off x="5141" y="2977"/>
                <a:ext cx="257" cy="256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4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80919" name="Line 24"/>
              <p:cNvSpPr>
                <a:spLocks noChangeShapeType="1"/>
              </p:cNvSpPr>
              <p:nvPr/>
            </p:nvSpPr>
            <p:spPr bwMode="auto">
              <a:xfrm>
                <a:off x="4841" y="2192"/>
                <a:ext cx="318" cy="26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80899" name="TextBox 2"/>
          <p:cNvSpPr txBox="1">
            <a:spLocks noChangeArrowheads="1"/>
          </p:cNvSpPr>
          <p:nvPr/>
        </p:nvSpPr>
        <p:spPr bwMode="auto">
          <a:xfrm>
            <a:off x="457200" y="1295400"/>
            <a:ext cx="4986338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[1,0];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[0,1];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[Avail] = [</a:t>
            </a:r>
            <a:r>
              <a:rPr lang="en-US" altLang="ko-KR" sz="1800" b="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UNFINISHED = {T1,T3,T4}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sz="1800" b="0">
              <a:latin typeface="Courier New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do {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done = true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Foreach node in UNFINISHED {	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if ([Request</a:t>
            </a:r>
            <a:r>
              <a:rPr lang="en-US" altLang="ko-KR" sz="1800" b="0" baseline="-2500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&lt;= [Avail]) {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remove node from UNFINSHED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[Avail] = [Avail] + [Alloc</a:t>
            </a:r>
            <a:r>
              <a:rPr lang="en-US" altLang="ko-KR" sz="1800" b="0" baseline="-2500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done = false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}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} until(done)	</a:t>
            </a:r>
            <a:endParaRPr lang="en-US" sz="1800" b="0">
              <a:latin typeface="Helvetica" charset="0"/>
            </a:endParaRP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457200" y="4572000"/>
            <a:ext cx="49530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80901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80902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80903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80904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80905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806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MS PGothic" charset="0"/>
              </a:rPr>
              <a:t>Deadlock Detection Algorithm Example </a:t>
            </a:r>
          </a:p>
        </p:txBody>
      </p:sp>
      <p:grpSp>
        <p:nvGrpSpPr>
          <p:cNvPr id="81922" name="Group 2"/>
          <p:cNvGrpSpPr>
            <a:grpSpLocks/>
          </p:cNvGrpSpPr>
          <p:nvPr/>
        </p:nvGrpSpPr>
        <p:grpSpPr bwMode="auto">
          <a:xfrm>
            <a:off x="6324600" y="1676400"/>
            <a:ext cx="2514600" cy="3505200"/>
            <a:chOff x="4320" y="1728"/>
            <a:chExt cx="1200" cy="1643"/>
          </a:xfrm>
        </p:grpSpPr>
        <p:sp>
          <p:nvSpPr>
            <p:cNvPr id="81930" name="Rectangle 3"/>
            <p:cNvSpPr>
              <a:spLocks noChangeArrowheads="1"/>
            </p:cNvSpPr>
            <p:nvPr/>
          </p:nvSpPr>
          <p:spPr bwMode="auto">
            <a:xfrm>
              <a:off x="4320" y="1728"/>
              <a:ext cx="1200" cy="1643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grpSp>
          <p:nvGrpSpPr>
            <p:cNvPr id="81931" name="Group 4"/>
            <p:cNvGrpSpPr>
              <a:grpSpLocks/>
            </p:cNvGrpSpPr>
            <p:nvPr/>
          </p:nvGrpSpPr>
          <p:grpSpPr bwMode="auto">
            <a:xfrm>
              <a:off x="4391" y="1728"/>
              <a:ext cx="1007" cy="1510"/>
              <a:chOff x="4391" y="1728"/>
              <a:chExt cx="1007" cy="1510"/>
            </a:xfrm>
          </p:grpSpPr>
          <p:sp>
            <p:nvSpPr>
              <p:cNvPr id="81932" name="Oval 5"/>
              <p:cNvSpPr>
                <a:spLocks noChangeArrowheads="1"/>
              </p:cNvSpPr>
              <p:nvPr/>
            </p:nvSpPr>
            <p:spPr bwMode="auto">
              <a:xfrm>
                <a:off x="4391" y="2418"/>
                <a:ext cx="257" cy="256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1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93251" name="Oval 6"/>
              <p:cNvSpPr>
                <a:spLocks noChangeArrowheads="1"/>
              </p:cNvSpPr>
              <p:nvPr/>
            </p:nvSpPr>
            <p:spPr bwMode="auto">
              <a:xfrm>
                <a:off x="5126" y="1828"/>
                <a:ext cx="256" cy="257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>
                    <a:latin typeface="Helvetica"/>
                    <a:ea typeface="ＭＳ Ｐゴシック" charset="0"/>
                    <a:cs typeface="Helvetica"/>
                  </a:rPr>
                  <a:t>T</a:t>
                </a:r>
                <a:r>
                  <a:rPr lang="en-US" baseline="-25000">
                    <a:latin typeface="Helvetica"/>
                    <a:ea typeface="ＭＳ Ｐゴシック" charset="0"/>
                    <a:cs typeface="Helvetica"/>
                  </a:rPr>
                  <a:t>2</a:t>
                </a:r>
                <a:endParaRPr lang="en-US"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81934" name="Oval 7"/>
              <p:cNvSpPr>
                <a:spLocks noChangeArrowheads="1"/>
              </p:cNvSpPr>
              <p:nvPr/>
            </p:nvSpPr>
            <p:spPr bwMode="auto">
              <a:xfrm>
                <a:off x="5141" y="2418"/>
                <a:ext cx="257" cy="257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3</a:t>
                </a:r>
                <a:endParaRPr lang="en-US">
                  <a:latin typeface="Helvetica" charset="0"/>
                </a:endParaRPr>
              </a:p>
            </p:txBody>
          </p:sp>
          <p:grpSp>
            <p:nvGrpSpPr>
              <p:cNvPr id="81935" name="Group 8"/>
              <p:cNvGrpSpPr>
                <a:grpSpLocks/>
              </p:cNvGrpSpPr>
              <p:nvPr/>
            </p:nvGrpSpPr>
            <p:grpSpPr bwMode="auto">
              <a:xfrm>
                <a:off x="4714" y="2776"/>
                <a:ext cx="257" cy="462"/>
                <a:chOff x="672" y="2112"/>
                <a:chExt cx="384" cy="694"/>
              </a:xfrm>
            </p:grpSpPr>
            <p:grpSp>
              <p:nvGrpSpPr>
                <p:cNvPr id="81947" name="Group 9"/>
                <p:cNvGrpSpPr>
                  <a:grpSpLocks/>
                </p:cNvGrpSpPr>
                <p:nvPr/>
              </p:nvGrpSpPr>
              <p:grpSpPr bwMode="auto">
                <a:xfrm>
                  <a:off x="672" y="2112"/>
                  <a:ext cx="384" cy="432"/>
                  <a:chOff x="672" y="2064"/>
                  <a:chExt cx="384" cy="432"/>
                </a:xfrm>
              </p:grpSpPr>
              <p:sp>
                <p:nvSpPr>
                  <p:cNvPr id="8194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81950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819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3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81948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75" y="2546"/>
                  <a:ext cx="377" cy="2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2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sp>
            <p:nvSpPr>
              <p:cNvPr id="81936" name="Line 14"/>
              <p:cNvSpPr>
                <a:spLocks noChangeShapeType="1"/>
              </p:cNvSpPr>
              <p:nvPr/>
            </p:nvSpPr>
            <p:spPr bwMode="auto">
              <a:xfrm flipV="1">
                <a:off x="4584" y="2277"/>
                <a:ext cx="126" cy="17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81937" name="Line 15"/>
              <p:cNvSpPr>
                <a:spLocks noChangeShapeType="1"/>
              </p:cNvSpPr>
              <p:nvPr/>
            </p:nvSpPr>
            <p:spPr bwMode="auto">
              <a:xfrm flipH="1" flipV="1">
                <a:off x="4595" y="2649"/>
                <a:ext cx="243" cy="22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81938" name="Line 16"/>
              <p:cNvSpPr>
                <a:spLocks noChangeShapeType="1"/>
              </p:cNvSpPr>
              <p:nvPr/>
            </p:nvSpPr>
            <p:spPr bwMode="auto">
              <a:xfrm>
                <a:off x="4837" y="2969"/>
                <a:ext cx="304" cy="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81939" name="Line 17"/>
              <p:cNvSpPr>
                <a:spLocks noChangeShapeType="1"/>
              </p:cNvSpPr>
              <p:nvPr/>
            </p:nvSpPr>
            <p:spPr bwMode="auto">
              <a:xfrm flipH="1">
                <a:off x="4976" y="2619"/>
                <a:ext cx="187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grpSp>
            <p:nvGrpSpPr>
              <p:cNvPr id="81940" name="Group 18"/>
              <p:cNvGrpSpPr>
                <a:grpSpLocks/>
              </p:cNvGrpSpPr>
              <p:nvPr/>
            </p:nvGrpSpPr>
            <p:grpSpPr bwMode="auto">
              <a:xfrm flipV="1">
                <a:off x="4714" y="1991"/>
                <a:ext cx="257" cy="289"/>
                <a:chOff x="672" y="2064"/>
                <a:chExt cx="384" cy="432"/>
              </a:xfrm>
            </p:grpSpPr>
            <p:sp>
              <p:nvSpPr>
                <p:cNvPr id="81944" name="Rectangle 19"/>
                <p:cNvSpPr>
                  <a:spLocks noChangeArrowheads="1"/>
                </p:cNvSpPr>
                <p:nvPr/>
              </p:nvSpPr>
              <p:spPr bwMode="auto">
                <a:xfrm>
                  <a:off x="672" y="2064"/>
                  <a:ext cx="384" cy="432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81945" name="Oval 20"/>
                <p:cNvSpPr>
                  <a:spLocks noChangeArrowheads="1"/>
                </p:cNvSpPr>
                <p:nvPr/>
              </p:nvSpPr>
              <p:spPr bwMode="auto">
                <a:xfrm>
                  <a:off x="840" y="217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81946" name="Oval 21"/>
                <p:cNvSpPr>
                  <a:spLocks noChangeArrowheads="1"/>
                </p:cNvSpPr>
                <p:nvPr/>
              </p:nvSpPr>
              <p:spPr bwMode="auto">
                <a:xfrm>
                  <a:off x="840" y="23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</p:grpSp>
          <p:sp>
            <p:nvSpPr>
              <p:cNvPr id="81941" name="Text Box 22"/>
              <p:cNvSpPr txBox="1">
                <a:spLocks noChangeArrowheads="1"/>
              </p:cNvSpPr>
              <p:nvPr/>
            </p:nvSpPr>
            <p:spPr bwMode="auto">
              <a:xfrm>
                <a:off x="4712" y="1728"/>
                <a:ext cx="25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9pPr>
              </a:lstStyle>
              <a:p>
                <a:r>
                  <a:rPr lang="en-US" sz="1800">
                    <a:latin typeface="Helvetica" charset="0"/>
                  </a:rPr>
                  <a:t>R</a:t>
                </a:r>
                <a:r>
                  <a:rPr lang="en-US" sz="1800" baseline="-25000">
                    <a:latin typeface="Helvetica" charset="0"/>
                  </a:rPr>
                  <a:t>1</a:t>
                </a:r>
                <a:endParaRPr lang="en-US" sz="1800">
                  <a:latin typeface="Helvetica" charset="0"/>
                </a:endParaRPr>
              </a:p>
            </p:txBody>
          </p:sp>
          <p:sp>
            <p:nvSpPr>
              <p:cNvPr id="81942" name="Oval 23"/>
              <p:cNvSpPr>
                <a:spLocks noChangeArrowheads="1"/>
              </p:cNvSpPr>
              <p:nvPr/>
            </p:nvSpPr>
            <p:spPr bwMode="auto">
              <a:xfrm>
                <a:off x="5141" y="2977"/>
                <a:ext cx="257" cy="256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4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81943" name="Line 24"/>
              <p:cNvSpPr>
                <a:spLocks noChangeShapeType="1"/>
              </p:cNvSpPr>
              <p:nvPr/>
            </p:nvSpPr>
            <p:spPr bwMode="auto">
              <a:xfrm>
                <a:off x="4841" y="2192"/>
                <a:ext cx="318" cy="26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81923" name="TextBox 2"/>
          <p:cNvSpPr txBox="1">
            <a:spLocks noChangeArrowheads="1"/>
          </p:cNvSpPr>
          <p:nvPr/>
        </p:nvSpPr>
        <p:spPr bwMode="auto">
          <a:xfrm>
            <a:off x="457200" y="1295400"/>
            <a:ext cx="4986338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[1,0];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[0,1];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[Avail] = [</a:t>
            </a:r>
            <a:r>
              <a:rPr lang="en-US" altLang="ko-KR" sz="1800" b="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UNFINISHED = {T1,T3,T4}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sz="1800" b="0">
              <a:latin typeface="Courier New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do {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done = true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Foreach node in UNFINISHED {	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if ([Request</a:t>
            </a:r>
            <a:r>
              <a:rPr lang="en-US" altLang="ko-KR" sz="1800" b="0" baseline="-2500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&lt;= [Avail]) {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remove node from UNFINSHED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[Avail] = [Avail] + [Alloc</a:t>
            </a:r>
            <a:r>
              <a:rPr lang="en-US" altLang="ko-KR" sz="1800" b="0" baseline="-2500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</a:t>
            </a:r>
            <a:r>
              <a:rPr lang="en-US" altLang="ko-KR" sz="1800" b="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done = false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/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}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} until(done)	</a:t>
            </a:r>
            <a:endParaRPr lang="en-US" sz="1800" b="0">
              <a:latin typeface="Helvetica" charset="0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457200" y="4724400"/>
            <a:ext cx="49530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81925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81926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81927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81928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81929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50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Methods for Handling Deadlocks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063" y="9906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altLang="ko-KR" dirty="0" smtClean="0">
                <a:latin typeface="Helvetica" charset="0"/>
                <a:ea typeface="Gulim" charset="0"/>
                <a:cs typeface="Gulim" charset="0"/>
              </a:rPr>
              <a:t>Deadlock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Gulim" charset="0"/>
                <a:cs typeface="Gulim" charset="0"/>
              </a:rPr>
              <a:t>prevention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: </a:t>
            </a:r>
            <a:r>
              <a:rPr lang="en-US" altLang="ko-KR" dirty="0" smtClean="0">
                <a:latin typeface="Helvetica" charset="0"/>
                <a:ea typeface="Gulim" charset="0"/>
                <a:cs typeface="Gulim" charset="0"/>
              </a:rPr>
              <a:t>design system to ensure that it will </a:t>
            </a:r>
            <a:r>
              <a:rPr lang="en-US" altLang="ko-KR" i="1" dirty="0">
                <a:solidFill>
                  <a:srgbClr val="FF0066"/>
                </a:solidFill>
                <a:latin typeface="Helvetica" charset="0"/>
                <a:ea typeface="Gulim" charset="0"/>
                <a:cs typeface="Gulim" charset="0"/>
              </a:rPr>
              <a:t>never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 enter a deadlock</a:t>
            </a:r>
          </a:p>
          <a:p>
            <a:pPr lvl="1"/>
            <a:r>
              <a:rPr lang="en-US" altLang="ko-KR" dirty="0" smtClean="0">
                <a:latin typeface="Helvetica" charset="0"/>
                <a:ea typeface="Gulim" charset="0"/>
                <a:cs typeface="Gulim" charset="0"/>
              </a:rPr>
              <a:t>E.g., monitor 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all lock acquisitions</a:t>
            </a:r>
          </a:p>
          <a:p>
            <a:pPr lvl="1"/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Selectively deny those that </a:t>
            </a:r>
            <a:r>
              <a:rPr lang="en-US" altLang="ko-KR" i="1" dirty="0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might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 lead to deadlock</a:t>
            </a:r>
          </a:p>
          <a:p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Allow system to enter deadlock and then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Gulim" charset="0"/>
                <a:cs typeface="Gulim" charset="0"/>
              </a:rPr>
              <a:t>recover</a:t>
            </a:r>
          </a:p>
          <a:p>
            <a:pPr lvl="1"/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Requires deadlock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Gulim" charset="0"/>
                <a:cs typeface="Gulim" charset="0"/>
              </a:rPr>
              <a:t>detection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 algorithm </a:t>
            </a:r>
            <a:endParaRPr lang="en-US" altLang="ko-KR" dirty="0" smtClean="0">
              <a:latin typeface="Helvetica" charset="0"/>
              <a:ea typeface="Gulim" charset="0"/>
              <a:cs typeface="Gulim" charset="0"/>
            </a:endParaRPr>
          </a:p>
          <a:p>
            <a:pPr lvl="2"/>
            <a:r>
              <a:rPr lang="en-US" altLang="ko-KR" dirty="0" smtClean="0">
                <a:latin typeface="Helvetica" charset="0"/>
                <a:ea typeface="Gulim" charset="0"/>
                <a:cs typeface="Gulim" charset="0"/>
              </a:rPr>
              <a:t>E.g., Java JMX </a:t>
            </a:r>
            <a:r>
              <a:rPr lang="en-US" dirty="0" smtClean="0">
                <a:latin typeface="Helvetica" charset="0"/>
                <a:ea typeface="MS PGothic" charset="0"/>
                <a:hlinkClick r:id="rId3"/>
              </a:rPr>
              <a:t>findDeadlockedThreads</a:t>
            </a:r>
            <a:r>
              <a:rPr lang="en-US" dirty="0">
                <a:latin typeface="Helvetica" charset="0"/>
                <a:ea typeface="MS PGothic" charset="0"/>
                <a:hlinkClick r:id="rId3"/>
              </a:rPr>
              <a:t>(</a:t>
            </a:r>
            <a:r>
              <a:rPr lang="en-US" dirty="0" smtClean="0">
                <a:latin typeface="Helvetica" charset="0"/>
                <a:ea typeface="MS PGothic" charset="0"/>
                <a:hlinkClick r:id="rId3"/>
              </a:rPr>
              <a:t>)</a:t>
            </a:r>
            <a:endParaRPr lang="en-US" altLang="ko-KR" dirty="0">
              <a:latin typeface="Helvetica" charset="0"/>
              <a:ea typeface="Gulim" charset="0"/>
              <a:cs typeface="Gulim" charset="0"/>
            </a:endParaRPr>
          </a:p>
          <a:p>
            <a:pPr lvl="1"/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Some technique for forcibly preempting resources and/or terminating </a:t>
            </a:r>
            <a:r>
              <a:rPr lang="en-US" altLang="ko-KR" dirty="0" smtClean="0">
                <a:latin typeface="Helvetica" charset="0"/>
                <a:ea typeface="Gulim" charset="0"/>
                <a:cs typeface="Gulim" charset="0"/>
              </a:rPr>
              <a:t>tasks</a:t>
            </a:r>
            <a:endParaRPr lang="en-US" altLang="ko-KR" dirty="0">
              <a:latin typeface="Helvetica" charset="0"/>
              <a:ea typeface="Gulim" charset="0"/>
              <a:cs typeface="Gulim" charset="0"/>
            </a:endParaRPr>
          </a:p>
          <a:p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Ignore the problem and </a:t>
            </a:r>
            <a:r>
              <a:rPr lang="en-US" altLang="ko-KR" dirty="0" smtClean="0">
                <a:latin typeface="Helvetica" charset="0"/>
                <a:ea typeface="Gulim" charset="0"/>
                <a:cs typeface="Gulim" charset="0"/>
              </a:rPr>
              <a:t>hope that 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deadlocks never occur in the system</a:t>
            </a:r>
          </a:p>
          <a:p>
            <a:pPr lvl="1"/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Used by most operating systems, including </a:t>
            </a:r>
            <a:r>
              <a:rPr lang="en-US" altLang="ko-KR" dirty="0" smtClean="0">
                <a:latin typeface="Helvetica" charset="0"/>
                <a:ea typeface="Gulim" charset="0"/>
                <a:cs typeface="Gulim" charset="0"/>
              </a:rPr>
              <a:t>UNIX</a:t>
            </a:r>
          </a:p>
          <a:p>
            <a:pPr lvl="1"/>
            <a:r>
              <a:rPr lang="en-US" altLang="ko-KR" dirty="0" smtClean="0">
                <a:latin typeface="Helvetica" charset="0"/>
                <a:ea typeface="Gulim" charset="0"/>
                <a:cs typeface="Gulim" charset="0"/>
              </a:rPr>
              <a:t>Resort to manual version of recovery</a:t>
            </a:r>
            <a:endParaRPr lang="en-US" altLang="ko-KR" dirty="0">
              <a:latin typeface="Helvetica" charset="0"/>
              <a:ea typeface="Gulim" charset="0"/>
              <a:cs typeface="Gulim" charset="0"/>
            </a:endParaRPr>
          </a:p>
        </p:txBody>
      </p:sp>
      <p:grpSp>
        <p:nvGrpSpPr>
          <p:cNvPr id="71683" name="Group 4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71684" name="AutoShape 5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1685" name="AutoShape 6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1686" name="AutoShape 7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1687" name="AutoShape 8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70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MS PGothic" charset="0"/>
              </a:rPr>
              <a:t>Deadlock Detection Algorithm Example </a:t>
            </a:r>
          </a:p>
        </p:txBody>
      </p:sp>
      <p:grpSp>
        <p:nvGrpSpPr>
          <p:cNvPr id="82946" name="Group 2"/>
          <p:cNvGrpSpPr>
            <a:grpSpLocks/>
          </p:cNvGrpSpPr>
          <p:nvPr/>
        </p:nvGrpSpPr>
        <p:grpSpPr bwMode="auto">
          <a:xfrm>
            <a:off x="6324600" y="1676400"/>
            <a:ext cx="2514600" cy="3505200"/>
            <a:chOff x="4320" y="1728"/>
            <a:chExt cx="1200" cy="1643"/>
          </a:xfrm>
        </p:grpSpPr>
        <p:sp>
          <p:nvSpPr>
            <p:cNvPr id="82954" name="Rectangle 3"/>
            <p:cNvSpPr>
              <a:spLocks noChangeArrowheads="1"/>
            </p:cNvSpPr>
            <p:nvPr/>
          </p:nvSpPr>
          <p:spPr bwMode="auto">
            <a:xfrm>
              <a:off x="4320" y="1728"/>
              <a:ext cx="1200" cy="1643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grpSp>
          <p:nvGrpSpPr>
            <p:cNvPr id="82955" name="Group 4"/>
            <p:cNvGrpSpPr>
              <a:grpSpLocks/>
            </p:cNvGrpSpPr>
            <p:nvPr/>
          </p:nvGrpSpPr>
          <p:grpSpPr bwMode="auto">
            <a:xfrm>
              <a:off x="4391" y="1728"/>
              <a:ext cx="1007" cy="1510"/>
              <a:chOff x="4391" y="1728"/>
              <a:chExt cx="1007" cy="1510"/>
            </a:xfrm>
          </p:grpSpPr>
          <p:sp>
            <p:nvSpPr>
              <p:cNvPr id="82956" name="Oval 5"/>
              <p:cNvSpPr>
                <a:spLocks noChangeArrowheads="1"/>
              </p:cNvSpPr>
              <p:nvPr/>
            </p:nvSpPr>
            <p:spPr bwMode="auto">
              <a:xfrm>
                <a:off x="4391" y="2418"/>
                <a:ext cx="257" cy="256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1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82957" name="Oval 6"/>
              <p:cNvSpPr>
                <a:spLocks noChangeArrowheads="1"/>
              </p:cNvSpPr>
              <p:nvPr/>
            </p:nvSpPr>
            <p:spPr bwMode="auto">
              <a:xfrm>
                <a:off x="5126" y="1828"/>
                <a:ext cx="256" cy="257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2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82958" name="Oval 7"/>
              <p:cNvSpPr>
                <a:spLocks noChangeArrowheads="1"/>
              </p:cNvSpPr>
              <p:nvPr/>
            </p:nvSpPr>
            <p:spPr bwMode="auto">
              <a:xfrm>
                <a:off x="5141" y="2418"/>
                <a:ext cx="257" cy="257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3</a:t>
                </a:r>
                <a:endParaRPr lang="en-US">
                  <a:latin typeface="Helvetica" charset="0"/>
                </a:endParaRPr>
              </a:p>
            </p:txBody>
          </p:sp>
          <p:grpSp>
            <p:nvGrpSpPr>
              <p:cNvPr id="82959" name="Group 8"/>
              <p:cNvGrpSpPr>
                <a:grpSpLocks/>
              </p:cNvGrpSpPr>
              <p:nvPr/>
            </p:nvGrpSpPr>
            <p:grpSpPr bwMode="auto">
              <a:xfrm>
                <a:off x="4714" y="2776"/>
                <a:ext cx="257" cy="462"/>
                <a:chOff x="672" y="2112"/>
                <a:chExt cx="384" cy="694"/>
              </a:xfrm>
            </p:grpSpPr>
            <p:grpSp>
              <p:nvGrpSpPr>
                <p:cNvPr id="82971" name="Group 9"/>
                <p:cNvGrpSpPr>
                  <a:grpSpLocks/>
                </p:cNvGrpSpPr>
                <p:nvPr/>
              </p:nvGrpSpPr>
              <p:grpSpPr bwMode="auto">
                <a:xfrm>
                  <a:off x="672" y="2112"/>
                  <a:ext cx="384" cy="432"/>
                  <a:chOff x="672" y="2064"/>
                  <a:chExt cx="384" cy="432"/>
                </a:xfrm>
              </p:grpSpPr>
              <p:sp>
                <p:nvSpPr>
                  <p:cNvPr id="82973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82974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82975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3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82972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75" y="2546"/>
                  <a:ext cx="377" cy="2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2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sp>
            <p:nvSpPr>
              <p:cNvPr id="82960" name="Line 14"/>
              <p:cNvSpPr>
                <a:spLocks noChangeShapeType="1"/>
              </p:cNvSpPr>
              <p:nvPr/>
            </p:nvSpPr>
            <p:spPr bwMode="auto">
              <a:xfrm flipV="1">
                <a:off x="4584" y="2277"/>
                <a:ext cx="126" cy="17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82961" name="Line 15"/>
              <p:cNvSpPr>
                <a:spLocks noChangeShapeType="1"/>
              </p:cNvSpPr>
              <p:nvPr/>
            </p:nvSpPr>
            <p:spPr bwMode="auto">
              <a:xfrm flipH="1" flipV="1">
                <a:off x="4595" y="2649"/>
                <a:ext cx="243" cy="22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82962" name="Line 16"/>
              <p:cNvSpPr>
                <a:spLocks noChangeShapeType="1"/>
              </p:cNvSpPr>
              <p:nvPr/>
            </p:nvSpPr>
            <p:spPr bwMode="auto">
              <a:xfrm>
                <a:off x="4837" y="2969"/>
                <a:ext cx="304" cy="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82963" name="Line 17"/>
              <p:cNvSpPr>
                <a:spLocks noChangeShapeType="1"/>
              </p:cNvSpPr>
              <p:nvPr/>
            </p:nvSpPr>
            <p:spPr bwMode="auto">
              <a:xfrm flipH="1">
                <a:off x="4976" y="2619"/>
                <a:ext cx="187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grpSp>
            <p:nvGrpSpPr>
              <p:cNvPr id="82964" name="Group 18"/>
              <p:cNvGrpSpPr>
                <a:grpSpLocks/>
              </p:cNvGrpSpPr>
              <p:nvPr/>
            </p:nvGrpSpPr>
            <p:grpSpPr bwMode="auto">
              <a:xfrm flipV="1">
                <a:off x="4714" y="1991"/>
                <a:ext cx="257" cy="289"/>
                <a:chOff x="672" y="2064"/>
                <a:chExt cx="384" cy="432"/>
              </a:xfrm>
            </p:grpSpPr>
            <p:sp>
              <p:nvSpPr>
                <p:cNvPr id="82968" name="Rectangle 19"/>
                <p:cNvSpPr>
                  <a:spLocks noChangeArrowheads="1"/>
                </p:cNvSpPr>
                <p:nvPr/>
              </p:nvSpPr>
              <p:spPr bwMode="auto">
                <a:xfrm>
                  <a:off x="672" y="2064"/>
                  <a:ext cx="384" cy="432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82969" name="Oval 20"/>
                <p:cNvSpPr>
                  <a:spLocks noChangeArrowheads="1"/>
                </p:cNvSpPr>
                <p:nvPr/>
              </p:nvSpPr>
              <p:spPr bwMode="auto">
                <a:xfrm>
                  <a:off x="840" y="217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82970" name="Oval 21"/>
                <p:cNvSpPr>
                  <a:spLocks noChangeArrowheads="1"/>
                </p:cNvSpPr>
                <p:nvPr/>
              </p:nvSpPr>
              <p:spPr bwMode="auto">
                <a:xfrm>
                  <a:off x="840" y="23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</p:grpSp>
          <p:sp>
            <p:nvSpPr>
              <p:cNvPr id="82965" name="Text Box 22"/>
              <p:cNvSpPr txBox="1">
                <a:spLocks noChangeArrowheads="1"/>
              </p:cNvSpPr>
              <p:nvPr/>
            </p:nvSpPr>
            <p:spPr bwMode="auto">
              <a:xfrm>
                <a:off x="4712" y="1728"/>
                <a:ext cx="25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9pPr>
              </a:lstStyle>
              <a:p>
                <a:r>
                  <a:rPr lang="en-US" sz="1800">
                    <a:latin typeface="Helvetica" charset="0"/>
                  </a:rPr>
                  <a:t>R</a:t>
                </a:r>
                <a:r>
                  <a:rPr lang="en-US" sz="1800" baseline="-25000">
                    <a:latin typeface="Helvetica" charset="0"/>
                  </a:rPr>
                  <a:t>1</a:t>
                </a:r>
                <a:endParaRPr lang="en-US" sz="1800">
                  <a:latin typeface="Helvetica" charset="0"/>
                </a:endParaRPr>
              </a:p>
            </p:txBody>
          </p:sp>
          <p:sp>
            <p:nvSpPr>
              <p:cNvPr id="82966" name="Oval 23"/>
              <p:cNvSpPr>
                <a:spLocks noChangeArrowheads="1"/>
              </p:cNvSpPr>
              <p:nvPr/>
            </p:nvSpPr>
            <p:spPr bwMode="auto">
              <a:xfrm>
                <a:off x="5141" y="2977"/>
                <a:ext cx="257" cy="256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4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82967" name="Line 24"/>
              <p:cNvSpPr>
                <a:spLocks noChangeShapeType="1"/>
              </p:cNvSpPr>
              <p:nvPr/>
            </p:nvSpPr>
            <p:spPr bwMode="auto">
              <a:xfrm>
                <a:off x="4841" y="2192"/>
                <a:ext cx="318" cy="26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82947" name="TextBox 2"/>
          <p:cNvSpPr txBox="1">
            <a:spLocks noChangeArrowheads="1"/>
          </p:cNvSpPr>
          <p:nvPr/>
        </p:nvSpPr>
        <p:spPr bwMode="auto">
          <a:xfrm>
            <a:off x="457200" y="1295400"/>
            <a:ext cx="5221288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[1,0];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[0,1];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[Avail]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UNFINISHED = {T1,T3,T4}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sz="1800" b="0">
              <a:latin typeface="Courier New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do {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done = true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Foreach node in UNFINISHED {	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if ([Request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node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&lt;= [Avail]) {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remove node from UNFINSHED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[Avail] = [Avail] + [</a:t>
            </a:r>
            <a:r>
              <a:rPr lang="en-US" altLang="ko-KR" sz="1800" b="0">
                <a:solidFill>
                  <a:srgbClr val="000000"/>
                </a:solidFill>
                <a:latin typeface="Courier New" charset="0"/>
                <a:ea typeface="Gulim" charset="0"/>
                <a:cs typeface="Gulim" charset="0"/>
              </a:rPr>
              <a:t>Alloc</a:t>
            </a:r>
            <a:r>
              <a:rPr lang="en-US" altLang="ko-KR" sz="1800" b="0" baseline="-25000">
                <a:solidFill>
                  <a:srgbClr val="000000"/>
                </a:solidFill>
                <a:latin typeface="Courier New" charset="0"/>
                <a:ea typeface="Gulim" charset="0"/>
                <a:cs typeface="Gulim" charset="0"/>
              </a:rPr>
              <a:t>node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</a:t>
            </a:r>
            <a:r>
              <a:rPr lang="en-US" altLang="ko-KR" sz="1800" b="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done = false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/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}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} until(done)	</a:t>
            </a:r>
            <a:endParaRPr lang="en-US" sz="1800" b="0">
              <a:latin typeface="Helvetica" charset="0"/>
            </a:endParaRP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457200" y="3886200"/>
            <a:ext cx="49530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82949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82950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82951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82952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82953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33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MS PGothic" charset="0"/>
              </a:rPr>
              <a:t>Deadlock Detection Algorithm Example </a:t>
            </a:r>
          </a:p>
        </p:txBody>
      </p:sp>
      <p:grpSp>
        <p:nvGrpSpPr>
          <p:cNvPr id="83970" name="Group 2"/>
          <p:cNvGrpSpPr>
            <a:grpSpLocks/>
          </p:cNvGrpSpPr>
          <p:nvPr/>
        </p:nvGrpSpPr>
        <p:grpSpPr bwMode="auto">
          <a:xfrm>
            <a:off x="6324600" y="1676400"/>
            <a:ext cx="2514600" cy="3505200"/>
            <a:chOff x="4320" y="1728"/>
            <a:chExt cx="1200" cy="1643"/>
          </a:xfrm>
        </p:grpSpPr>
        <p:sp>
          <p:nvSpPr>
            <p:cNvPr id="83978" name="Rectangle 3"/>
            <p:cNvSpPr>
              <a:spLocks noChangeArrowheads="1"/>
            </p:cNvSpPr>
            <p:nvPr/>
          </p:nvSpPr>
          <p:spPr bwMode="auto">
            <a:xfrm>
              <a:off x="4320" y="1728"/>
              <a:ext cx="1200" cy="1643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grpSp>
          <p:nvGrpSpPr>
            <p:cNvPr id="83979" name="Group 4"/>
            <p:cNvGrpSpPr>
              <a:grpSpLocks/>
            </p:cNvGrpSpPr>
            <p:nvPr/>
          </p:nvGrpSpPr>
          <p:grpSpPr bwMode="auto">
            <a:xfrm>
              <a:off x="4391" y="1728"/>
              <a:ext cx="1007" cy="1510"/>
              <a:chOff x="4391" y="1728"/>
              <a:chExt cx="1007" cy="1510"/>
            </a:xfrm>
          </p:grpSpPr>
          <p:sp>
            <p:nvSpPr>
              <p:cNvPr id="83980" name="Oval 5"/>
              <p:cNvSpPr>
                <a:spLocks noChangeArrowheads="1"/>
              </p:cNvSpPr>
              <p:nvPr/>
            </p:nvSpPr>
            <p:spPr bwMode="auto">
              <a:xfrm>
                <a:off x="4391" y="2418"/>
                <a:ext cx="257" cy="256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1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83981" name="Oval 6"/>
              <p:cNvSpPr>
                <a:spLocks noChangeArrowheads="1"/>
              </p:cNvSpPr>
              <p:nvPr/>
            </p:nvSpPr>
            <p:spPr bwMode="auto">
              <a:xfrm>
                <a:off x="5126" y="1828"/>
                <a:ext cx="256" cy="257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2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83982" name="Oval 7"/>
              <p:cNvSpPr>
                <a:spLocks noChangeArrowheads="1"/>
              </p:cNvSpPr>
              <p:nvPr/>
            </p:nvSpPr>
            <p:spPr bwMode="auto">
              <a:xfrm>
                <a:off x="5141" y="2418"/>
                <a:ext cx="257" cy="257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3</a:t>
                </a:r>
                <a:endParaRPr lang="en-US">
                  <a:latin typeface="Helvetica" charset="0"/>
                </a:endParaRPr>
              </a:p>
            </p:txBody>
          </p:sp>
          <p:grpSp>
            <p:nvGrpSpPr>
              <p:cNvPr id="83983" name="Group 8"/>
              <p:cNvGrpSpPr>
                <a:grpSpLocks/>
              </p:cNvGrpSpPr>
              <p:nvPr/>
            </p:nvGrpSpPr>
            <p:grpSpPr bwMode="auto">
              <a:xfrm>
                <a:off x="4714" y="2776"/>
                <a:ext cx="257" cy="462"/>
                <a:chOff x="672" y="2112"/>
                <a:chExt cx="384" cy="694"/>
              </a:xfrm>
            </p:grpSpPr>
            <p:grpSp>
              <p:nvGrpSpPr>
                <p:cNvPr id="83995" name="Group 9"/>
                <p:cNvGrpSpPr>
                  <a:grpSpLocks/>
                </p:cNvGrpSpPr>
                <p:nvPr/>
              </p:nvGrpSpPr>
              <p:grpSpPr bwMode="auto">
                <a:xfrm>
                  <a:off x="672" y="2112"/>
                  <a:ext cx="384" cy="432"/>
                  <a:chOff x="672" y="2064"/>
                  <a:chExt cx="384" cy="432"/>
                </a:xfrm>
              </p:grpSpPr>
              <p:sp>
                <p:nvSpPr>
                  <p:cNvPr id="8399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83998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83999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3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8399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75" y="2546"/>
                  <a:ext cx="377" cy="2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2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sp>
            <p:nvSpPr>
              <p:cNvPr id="83984" name="Line 14"/>
              <p:cNvSpPr>
                <a:spLocks noChangeShapeType="1"/>
              </p:cNvSpPr>
              <p:nvPr/>
            </p:nvSpPr>
            <p:spPr bwMode="auto">
              <a:xfrm flipV="1">
                <a:off x="4584" y="2277"/>
                <a:ext cx="126" cy="17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83985" name="Line 15"/>
              <p:cNvSpPr>
                <a:spLocks noChangeShapeType="1"/>
              </p:cNvSpPr>
              <p:nvPr/>
            </p:nvSpPr>
            <p:spPr bwMode="auto">
              <a:xfrm flipH="1" flipV="1">
                <a:off x="4595" y="2649"/>
                <a:ext cx="243" cy="22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83986" name="Line 16"/>
              <p:cNvSpPr>
                <a:spLocks noChangeShapeType="1"/>
              </p:cNvSpPr>
              <p:nvPr/>
            </p:nvSpPr>
            <p:spPr bwMode="auto">
              <a:xfrm>
                <a:off x="4837" y="2969"/>
                <a:ext cx="304" cy="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83987" name="Line 17"/>
              <p:cNvSpPr>
                <a:spLocks noChangeShapeType="1"/>
              </p:cNvSpPr>
              <p:nvPr/>
            </p:nvSpPr>
            <p:spPr bwMode="auto">
              <a:xfrm flipH="1">
                <a:off x="4976" y="2619"/>
                <a:ext cx="187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grpSp>
            <p:nvGrpSpPr>
              <p:cNvPr id="83988" name="Group 18"/>
              <p:cNvGrpSpPr>
                <a:grpSpLocks/>
              </p:cNvGrpSpPr>
              <p:nvPr/>
            </p:nvGrpSpPr>
            <p:grpSpPr bwMode="auto">
              <a:xfrm flipV="1">
                <a:off x="4714" y="1991"/>
                <a:ext cx="257" cy="289"/>
                <a:chOff x="672" y="2064"/>
                <a:chExt cx="384" cy="432"/>
              </a:xfrm>
            </p:grpSpPr>
            <p:sp>
              <p:nvSpPr>
                <p:cNvPr id="83992" name="Rectangle 19"/>
                <p:cNvSpPr>
                  <a:spLocks noChangeArrowheads="1"/>
                </p:cNvSpPr>
                <p:nvPr/>
              </p:nvSpPr>
              <p:spPr bwMode="auto">
                <a:xfrm>
                  <a:off x="672" y="2064"/>
                  <a:ext cx="384" cy="432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83993" name="Oval 20"/>
                <p:cNvSpPr>
                  <a:spLocks noChangeArrowheads="1"/>
                </p:cNvSpPr>
                <p:nvPr/>
              </p:nvSpPr>
              <p:spPr bwMode="auto">
                <a:xfrm>
                  <a:off x="840" y="217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83994" name="Oval 21"/>
                <p:cNvSpPr>
                  <a:spLocks noChangeArrowheads="1"/>
                </p:cNvSpPr>
                <p:nvPr/>
              </p:nvSpPr>
              <p:spPr bwMode="auto">
                <a:xfrm>
                  <a:off x="840" y="23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</p:grpSp>
          <p:sp>
            <p:nvSpPr>
              <p:cNvPr id="83989" name="Text Box 22"/>
              <p:cNvSpPr txBox="1">
                <a:spLocks noChangeArrowheads="1"/>
              </p:cNvSpPr>
              <p:nvPr/>
            </p:nvSpPr>
            <p:spPr bwMode="auto">
              <a:xfrm>
                <a:off x="4712" y="1728"/>
                <a:ext cx="25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9pPr>
              </a:lstStyle>
              <a:p>
                <a:r>
                  <a:rPr lang="en-US" sz="1800">
                    <a:latin typeface="Helvetica" charset="0"/>
                  </a:rPr>
                  <a:t>R</a:t>
                </a:r>
                <a:r>
                  <a:rPr lang="en-US" sz="1800" baseline="-25000">
                    <a:latin typeface="Helvetica" charset="0"/>
                  </a:rPr>
                  <a:t>1</a:t>
                </a:r>
                <a:endParaRPr lang="en-US" sz="1800">
                  <a:latin typeface="Helvetica" charset="0"/>
                </a:endParaRPr>
              </a:p>
            </p:txBody>
          </p:sp>
          <p:sp>
            <p:nvSpPr>
              <p:cNvPr id="83990" name="Oval 23"/>
              <p:cNvSpPr>
                <a:spLocks noChangeArrowheads="1"/>
              </p:cNvSpPr>
              <p:nvPr/>
            </p:nvSpPr>
            <p:spPr bwMode="auto">
              <a:xfrm>
                <a:off x="5141" y="2977"/>
                <a:ext cx="257" cy="256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4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83991" name="Line 24"/>
              <p:cNvSpPr>
                <a:spLocks noChangeShapeType="1"/>
              </p:cNvSpPr>
              <p:nvPr/>
            </p:nvSpPr>
            <p:spPr bwMode="auto">
              <a:xfrm>
                <a:off x="4841" y="2192"/>
                <a:ext cx="318" cy="26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83971" name="TextBox 2"/>
          <p:cNvSpPr txBox="1">
            <a:spLocks noChangeArrowheads="1"/>
          </p:cNvSpPr>
          <p:nvPr/>
        </p:nvSpPr>
        <p:spPr bwMode="auto">
          <a:xfrm>
            <a:off x="457200" y="1295400"/>
            <a:ext cx="4986338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[1,0];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[0,1];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[Avail]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UNFINISHED = {T1,</a:t>
            </a:r>
            <a:r>
              <a:rPr lang="en-US" altLang="ko-KR" sz="1800" b="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,T4}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sz="1800" b="0">
              <a:latin typeface="Courier New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do {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done = true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Foreach node in UNFINISHED {	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if ([Request</a:t>
            </a:r>
            <a:r>
              <a:rPr lang="en-US" altLang="ko-KR" sz="1800" b="0" baseline="-2500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&lt;= [Avail]) {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remove node from UNFINSHED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[Avail] = [Avail] + [Alloc</a:t>
            </a:r>
            <a:r>
              <a:rPr lang="en-US" altLang="ko-KR" sz="1800" b="0" baseline="-2500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</a:t>
            </a:r>
            <a:r>
              <a:rPr lang="en-US" altLang="ko-KR" sz="1800" b="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done = false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/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}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} until(done)	</a:t>
            </a:r>
            <a:endParaRPr lang="en-US" sz="1800" b="0">
              <a:latin typeface="Helvetica" charset="0"/>
            </a:endParaRP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457200" y="4114800"/>
            <a:ext cx="49530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83973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83974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83975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83976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83977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2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MS PGothic" charset="0"/>
              </a:rPr>
              <a:t>Deadlock Detection Algorithm Example </a:t>
            </a:r>
          </a:p>
        </p:txBody>
      </p:sp>
      <p:grpSp>
        <p:nvGrpSpPr>
          <p:cNvPr id="84994" name="Group 2"/>
          <p:cNvGrpSpPr>
            <a:grpSpLocks/>
          </p:cNvGrpSpPr>
          <p:nvPr/>
        </p:nvGrpSpPr>
        <p:grpSpPr bwMode="auto">
          <a:xfrm>
            <a:off x="6324600" y="1676400"/>
            <a:ext cx="2514600" cy="3505200"/>
            <a:chOff x="4320" y="1728"/>
            <a:chExt cx="1200" cy="1643"/>
          </a:xfrm>
        </p:grpSpPr>
        <p:sp>
          <p:nvSpPr>
            <p:cNvPr id="85002" name="Rectangle 3"/>
            <p:cNvSpPr>
              <a:spLocks noChangeArrowheads="1"/>
            </p:cNvSpPr>
            <p:nvPr/>
          </p:nvSpPr>
          <p:spPr bwMode="auto">
            <a:xfrm>
              <a:off x="4320" y="1728"/>
              <a:ext cx="1200" cy="1643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grpSp>
          <p:nvGrpSpPr>
            <p:cNvPr id="85003" name="Group 4"/>
            <p:cNvGrpSpPr>
              <a:grpSpLocks/>
            </p:cNvGrpSpPr>
            <p:nvPr/>
          </p:nvGrpSpPr>
          <p:grpSpPr bwMode="auto">
            <a:xfrm>
              <a:off x="4391" y="1728"/>
              <a:ext cx="1007" cy="1510"/>
              <a:chOff x="4391" y="1728"/>
              <a:chExt cx="1007" cy="1510"/>
            </a:xfrm>
          </p:grpSpPr>
          <p:sp>
            <p:nvSpPr>
              <p:cNvPr id="85004" name="Oval 5"/>
              <p:cNvSpPr>
                <a:spLocks noChangeArrowheads="1"/>
              </p:cNvSpPr>
              <p:nvPr/>
            </p:nvSpPr>
            <p:spPr bwMode="auto">
              <a:xfrm>
                <a:off x="4391" y="2418"/>
                <a:ext cx="257" cy="256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1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85005" name="Oval 6"/>
              <p:cNvSpPr>
                <a:spLocks noChangeArrowheads="1"/>
              </p:cNvSpPr>
              <p:nvPr/>
            </p:nvSpPr>
            <p:spPr bwMode="auto">
              <a:xfrm>
                <a:off x="5126" y="1828"/>
                <a:ext cx="256" cy="257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2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85006" name="Oval 7"/>
              <p:cNvSpPr>
                <a:spLocks noChangeArrowheads="1"/>
              </p:cNvSpPr>
              <p:nvPr/>
            </p:nvSpPr>
            <p:spPr bwMode="auto">
              <a:xfrm>
                <a:off x="5141" y="2418"/>
                <a:ext cx="257" cy="257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3</a:t>
                </a:r>
                <a:endParaRPr lang="en-US">
                  <a:latin typeface="Helvetica" charset="0"/>
                </a:endParaRPr>
              </a:p>
            </p:txBody>
          </p:sp>
          <p:grpSp>
            <p:nvGrpSpPr>
              <p:cNvPr id="85007" name="Group 8"/>
              <p:cNvGrpSpPr>
                <a:grpSpLocks/>
              </p:cNvGrpSpPr>
              <p:nvPr/>
            </p:nvGrpSpPr>
            <p:grpSpPr bwMode="auto">
              <a:xfrm>
                <a:off x="4714" y="2776"/>
                <a:ext cx="257" cy="462"/>
                <a:chOff x="672" y="2112"/>
                <a:chExt cx="384" cy="694"/>
              </a:xfrm>
            </p:grpSpPr>
            <p:grpSp>
              <p:nvGrpSpPr>
                <p:cNvPr id="85019" name="Group 9"/>
                <p:cNvGrpSpPr>
                  <a:grpSpLocks/>
                </p:cNvGrpSpPr>
                <p:nvPr/>
              </p:nvGrpSpPr>
              <p:grpSpPr bwMode="auto">
                <a:xfrm>
                  <a:off x="672" y="2112"/>
                  <a:ext cx="384" cy="432"/>
                  <a:chOff x="672" y="2064"/>
                  <a:chExt cx="384" cy="432"/>
                </a:xfrm>
              </p:grpSpPr>
              <p:sp>
                <p:nvSpPr>
                  <p:cNvPr id="8502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85022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85023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3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85020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75" y="2546"/>
                  <a:ext cx="377" cy="2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2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sp>
            <p:nvSpPr>
              <p:cNvPr id="85008" name="Line 14"/>
              <p:cNvSpPr>
                <a:spLocks noChangeShapeType="1"/>
              </p:cNvSpPr>
              <p:nvPr/>
            </p:nvSpPr>
            <p:spPr bwMode="auto">
              <a:xfrm flipV="1">
                <a:off x="4584" y="2277"/>
                <a:ext cx="126" cy="17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85009" name="Line 15"/>
              <p:cNvSpPr>
                <a:spLocks noChangeShapeType="1"/>
              </p:cNvSpPr>
              <p:nvPr/>
            </p:nvSpPr>
            <p:spPr bwMode="auto">
              <a:xfrm flipH="1" flipV="1">
                <a:off x="4595" y="2649"/>
                <a:ext cx="243" cy="22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85010" name="Line 16"/>
              <p:cNvSpPr>
                <a:spLocks noChangeShapeType="1"/>
              </p:cNvSpPr>
              <p:nvPr/>
            </p:nvSpPr>
            <p:spPr bwMode="auto">
              <a:xfrm>
                <a:off x="4837" y="2969"/>
                <a:ext cx="304" cy="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85011" name="Line 17"/>
              <p:cNvSpPr>
                <a:spLocks noChangeShapeType="1"/>
              </p:cNvSpPr>
              <p:nvPr/>
            </p:nvSpPr>
            <p:spPr bwMode="auto">
              <a:xfrm flipH="1">
                <a:off x="4976" y="2619"/>
                <a:ext cx="187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grpSp>
            <p:nvGrpSpPr>
              <p:cNvPr id="85012" name="Group 18"/>
              <p:cNvGrpSpPr>
                <a:grpSpLocks/>
              </p:cNvGrpSpPr>
              <p:nvPr/>
            </p:nvGrpSpPr>
            <p:grpSpPr bwMode="auto">
              <a:xfrm flipV="1">
                <a:off x="4714" y="1991"/>
                <a:ext cx="257" cy="289"/>
                <a:chOff x="672" y="2064"/>
                <a:chExt cx="384" cy="432"/>
              </a:xfrm>
            </p:grpSpPr>
            <p:sp>
              <p:nvSpPr>
                <p:cNvPr id="85016" name="Rectangle 19"/>
                <p:cNvSpPr>
                  <a:spLocks noChangeArrowheads="1"/>
                </p:cNvSpPr>
                <p:nvPr/>
              </p:nvSpPr>
              <p:spPr bwMode="auto">
                <a:xfrm>
                  <a:off x="672" y="2064"/>
                  <a:ext cx="384" cy="432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85017" name="Oval 20"/>
                <p:cNvSpPr>
                  <a:spLocks noChangeArrowheads="1"/>
                </p:cNvSpPr>
                <p:nvPr/>
              </p:nvSpPr>
              <p:spPr bwMode="auto">
                <a:xfrm>
                  <a:off x="840" y="217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85018" name="Oval 21"/>
                <p:cNvSpPr>
                  <a:spLocks noChangeArrowheads="1"/>
                </p:cNvSpPr>
                <p:nvPr/>
              </p:nvSpPr>
              <p:spPr bwMode="auto">
                <a:xfrm>
                  <a:off x="840" y="23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</p:grpSp>
          <p:sp>
            <p:nvSpPr>
              <p:cNvPr id="85013" name="Text Box 22"/>
              <p:cNvSpPr txBox="1">
                <a:spLocks noChangeArrowheads="1"/>
              </p:cNvSpPr>
              <p:nvPr/>
            </p:nvSpPr>
            <p:spPr bwMode="auto">
              <a:xfrm>
                <a:off x="4712" y="1728"/>
                <a:ext cx="25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9pPr>
              </a:lstStyle>
              <a:p>
                <a:r>
                  <a:rPr lang="en-US" sz="1800">
                    <a:latin typeface="Helvetica" charset="0"/>
                  </a:rPr>
                  <a:t>R</a:t>
                </a:r>
                <a:r>
                  <a:rPr lang="en-US" sz="1800" baseline="-25000">
                    <a:latin typeface="Helvetica" charset="0"/>
                  </a:rPr>
                  <a:t>1</a:t>
                </a:r>
                <a:endParaRPr lang="en-US" sz="1800">
                  <a:latin typeface="Helvetica" charset="0"/>
                </a:endParaRPr>
              </a:p>
            </p:txBody>
          </p:sp>
          <p:sp>
            <p:nvSpPr>
              <p:cNvPr id="85014" name="Oval 23"/>
              <p:cNvSpPr>
                <a:spLocks noChangeArrowheads="1"/>
              </p:cNvSpPr>
              <p:nvPr/>
            </p:nvSpPr>
            <p:spPr bwMode="auto">
              <a:xfrm>
                <a:off x="5141" y="2977"/>
                <a:ext cx="257" cy="256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4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85015" name="Line 24"/>
              <p:cNvSpPr>
                <a:spLocks noChangeShapeType="1"/>
              </p:cNvSpPr>
              <p:nvPr/>
            </p:nvSpPr>
            <p:spPr bwMode="auto">
              <a:xfrm>
                <a:off x="4841" y="2192"/>
                <a:ext cx="318" cy="26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84995" name="TextBox 2"/>
          <p:cNvSpPr txBox="1">
            <a:spLocks noChangeArrowheads="1"/>
          </p:cNvSpPr>
          <p:nvPr/>
        </p:nvSpPr>
        <p:spPr bwMode="auto">
          <a:xfrm>
            <a:off x="457200" y="1295400"/>
            <a:ext cx="5221288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[1,0];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[0,1];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[Avail]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UNFINISHED = {T1,T3,T4}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sz="1800" b="0">
              <a:latin typeface="Courier New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do {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done = true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Foreach node in UNFINISHED {	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if ([Request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node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&lt;= [Avail]) {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remove node from UNFINSHED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[Avail] = [Avail] + [</a:t>
            </a:r>
            <a:r>
              <a:rPr lang="en-US" altLang="ko-KR" sz="1800" b="0">
                <a:solidFill>
                  <a:srgbClr val="000000"/>
                </a:solidFill>
                <a:latin typeface="Courier New" charset="0"/>
                <a:ea typeface="Gulim" charset="0"/>
                <a:cs typeface="Gulim" charset="0"/>
              </a:rPr>
              <a:t>Alloc</a:t>
            </a:r>
            <a:r>
              <a:rPr lang="en-US" altLang="ko-KR" sz="1800" b="0" baseline="-25000">
                <a:solidFill>
                  <a:srgbClr val="000000"/>
                </a:solidFill>
                <a:latin typeface="Courier New" charset="0"/>
                <a:ea typeface="Gulim" charset="0"/>
                <a:cs typeface="Gulim" charset="0"/>
              </a:rPr>
              <a:t>node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</a:t>
            </a:r>
            <a:r>
              <a:rPr lang="en-US" altLang="ko-KR" sz="1800" b="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done = false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/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}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} until(done)	</a:t>
            </a:r>
            <a:endParaRPr lang="en-US" sz="1800" b="0">
              <a:latin typeface="Helvetica" charset="0"/>
            </a:endParaRP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457200" y="3886200"/>
            <a:ext cx="49530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84997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84998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84999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85000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85001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9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MS PGothic" charset="0"/>
              </a:rPr>
              <a:t>Deadlock Detection Algorithm Example </a:t>
            </a:r>
          </a:p>
        </p:txBody>
      </p:sp>
      <p:grpSp>
        <p:nvGrpSpPr>
          <p:cNvPr id="86018" name="Group 2"/>
          <p:cNvGrpSpPr>
            <a:grpSpLocks/>
          </p:cNvGrpSpPr>
          <p:nvPr/>
        </p:nvGrpSpPr>
        <p:grpSpPr bwMode="auto">
          <a:xfrm>
            <a:off x="6324600" y="1676400"/>
            <a:ext cx="2514600" cy="3505200"/>
            <a:chOff x="4320" y="1728"/>
            <a:chExt cx="1200" cy="1643"/>
          </a:xfrm>
        </p:grpSpPr>
        <p:sp>
          <p:nvSpPr>
            <p:cNvPr id="86026" name="Rectangle 3"/>
            <p:cNvSpPr>
              <a:spLocks noChangeArrowheads="1"/>
            </p:cNvSpPr>
            <p:nvPr/>
          </p:nvSpPr>
          <p:spPr bwMode="auto">
            <a:xfrm>
              <a:off x="4320" y="1728"/>
              <a:ext cx="1200" cy="1643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grpSp>
          <p:nvGrpSpPr>
            <p:cNvPr id="86027" name="Group 4"/>
            <p:cNvGrpSpPr>
              <a:grpSpLocks/>
            </p:cNvGrpSpPr>
            <p:nvPr/>
          </p:nvGrpSpPr>
          <p:grpSpPr bwMode="auto">
            <a:xfrm>
              <a:off x="4391" y="1728"/>
              <a:ext cx="1007" cy="1510"/>
              <a:chOff x="4391" y="1728"/>
              <a:chExt cx="1007" cy="1510"/>
            </a:xfrm>
          </p:grpSpPr>
          <p:sp>
            <p:nvSpPr>
              <p:cNvPr id="86028" name="Oval 5"/>
              <p:cNvSpPr>
                <a:spLocks noChangeArrowheads="1"/>
              </p:cNvSpPr>
              <p:nvPr/>
            </p:nvSpPr>
            <p:spPr bwMode="auto">
              <a:xfrm>
                <a:off x="4391" y="2418"/>
                <a:ext cx="257" cy="256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1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86029" name="Oval 6"/>
              <p:cNvSpPr>
                <a:spLocks noChangeArrowheads="1"/>
              </p:cNvSpPr>
              <p:nvPr/>
            </p:nvSpPr>
            <p:spPr bwMode="auto">
              <a:xfrm>
                <a:off x="5126" y="1828"/>
                <a:ext cx="256" cy="257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2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86030" name="Oval 7"/>
              <p:cNvSpPr>
                <a:spLocks noChangeArrowheads="1"/>
              </p:cNvSpPr>
              <p:nvPr/>
            </p:nvSpPr>
            <p:spPr bwMode="auto">
              <a:xfrm>
                <a:off x="5141" y="2418"/>
                <a:ext cx="257" cy="257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3</a:t>
                </a:r>
                <a:endParaRPr lang="en-US">
                  <a:latin typeface="Helvetica" charset="0"/>
                </a:endParaRPr>
              </a:p>
            </p:txBody>
          </p:sp>
          <p:grpSp>
            <p:nvGrpSpPr>
              <p:cNvPr id="86031" name="Group 8"/>
              <p:cNvGrpSpPr>
                <a:grpSpLocks/>
              </p:cNvGrpSpPr>
              <p:nvPr/>
            </p:nvGrpSpPr>
            <p:grpSpPr bwMode="auto">
              <a:xfrm>
                <a:off x="4714" y="2776"/>
                <a:ext cx="257" cy="462"/>
                <a:chOff x="672" y="2112"/>
                <a:chExt cx="384" cy="694"/>
              </a:xfrm>
            </p:grpSpPr>
            <p:grpSp>
              <p:nvGrpSpPr>
                <p:cNvPr id="86043" name="Group 9"/>
                <p:cNvGrpSpPr>
                  <a:grpSpLocks/>
                </p:cNvGrpSpPr>
                <p:nvPr/>
              </p:nvGrpSpPr>
              <p:grpSpPr bwMode="auto">
                <a:xfrm>
                  <a:off x="672" y="2112"/>
                  <a:ext cx="384" cy="432"/>
                  <a:chOff x="672" y="2064"/>
                  <a:chExt cx="384" cy="432"/>
                </a:xfrm>
              </p:grpSpPr>
              <p:sp>
                <p:nvSpPr>
                  <p:cNvPr id="8604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86046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86047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3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8604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75" y="2546"/>
                  <a:ext cx="377" cy="2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2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sp>
            <p:nvSpPr>
              <p:cNvPr id="86032" name="Line 14"/>
              <p:cNvSpPr>
                <a:spLocks noChangeShapeType="1"/>
              </p:cNvSpPr>
              <p:nvPr/>
            </p:nvSpPr>
            <p:spPr bwMode="auto">
              <a:xfrm flipV="1">
                <a:off x="4584" y="2277"/>
                <a:ext cx="126" cy="17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86033" name="Line 15"/>
              <p:cNvSpPr>
                <a:spLocks noChangeShapeType="1"/>
              </p:cNvSpPr>
              <p:nvPr/>
            </p:nvSpPr>
            <p:spPr bwMode="auto">
              <a:xfrm flipH="1" flipV="1">
                <a:off x="4595" y="2649"/>
                <a:ext cx="243" cy="22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86034" name="Line 16"/>
              <p:cNvSpPr>
                <a:spLocks noChangeShapeType="1"/>
              </p:cNvSpPr>
              <p:nvPr/>
            </p:nvSpPr>
            <p:spPr bwMode="auto">
              <a:xfrm>
                <a:off x="4837" y="2969"/>
                <a:ext cx="304" cy="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86035" name="Line 17"/>
              <p:cNvSpPr>
                <a:spLocks noChangeShapeType="1"/>
              </p:cNvSpPr>
              <p:nvPr/>
            </p:nvSpPr>
            <p:spPr bwMode="auto">
              <a:xfrm flipH="1">
                <a:off x="4976" y="2619"/>
                <a:ext cx="187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grpSp>
            <p:nvGrpSpPr>
              <p:cNvPr id="86036" name="Group 18"/>
              <p:cNvGrpSpPr>
                <a:grpSpLocks/>
              </p:cNvGrpSpPr>
              <p:nvPr/>
            </p:nvGrpSpPr>
            <p:grpSpPr bwMode="auto">
              <a:xfrm flipV="1">
                <a:off x="4714" y="1991"/>
                <a:ext cx="257" cy="289"/>
                <a:chOff x="672" y="2064"/>
                <a:chExt cx="384" cy="432"/>
              </a:xfrm>
            </p:grpSpPr>
            <p:sp>
              <p:nvSpPr>
                <p:cNvPr id="86040" name="Rectangle 19"/>
                <p:cNvSpPr>
                  <a:spLocks noChangeArrowheads="1"/>
                </p:cNvSpPr>
                <p:nvPr/>
              </p:nvSpPr>
              <p:spPr bwMode="auto">
                <a:xfrm>
                  <a:off x="672" y="2064"/>
                  <a:ext cx="384" cy="432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86041" name="Oval 20"/>
                <p:cNvSpPr>
                  <a:spLocks noChangeArrowheads="1"/>
                </p:cNvSpPr>
                <p:nvPr/>
              </p:nvSpPr>
              <p:spPr bwMode="auto">
                <a:xfrm>
                  <a:off x="840" y="217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86042" name="Oval 21"/>
                <p:cNvSpPr>
                  <a:spLocks noChangeArrowheads="1"/>
                </p:cNvSpPr>
                <p:nvPr/>
              </p:nvSpPr>
              <p:spPr bwMode="auto">
                <a:xfrm>
                  <a:off x="840" y="23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</p:grpSp>
          <p:sp>
            <p:nvSpPr>
              <p:cNvPr id="86037" name="Text Box 22"/>
              <p:cNvSpPr txBox="1">
                <a:spLocks noChangeArrowheads="1"/>
              </p:cNvSpPr>
              <p:nvPr/>
            </p:nvSpPr>
            <p:spPr bwMode="auto">
              <a:xfrm>
                <a:off x="4712" y="1728"/>
                <a:ext cx="25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9pPr>
              </a:lstStyle>
              <a:p>
                <a:r>
                  <a:rPr lang="en-US" sz="1800">
                    <a:latin typeface="Helvetica" charset="0"/>
                  </a:rPr>
                  <a:t>R</a:t>
                </a:r>
                <a:r>
                  <a:rPr lang="en-US" sz="1800" baseline="-25000">
                    <a:latin typeface="Helvetica" charset="0"/>
                  </a:rPr>
                  <a:t>1</a:t>
                </a:r>
                <a:endParaRPr lang="en-US" sz="1800">
                  <a:latin typeface="Helvetica" charset="0"/>
                </a:endParaRPr>
              </a:p>
            </p:txBody>
          </p:sp>
          <p:sp>
            <p:nvSpPr>
              <p:cNvPr id="86038" name="Oval 23"/>
              <p:cNvSpPr>
                <a:spLocks noChangeArrowheads="1"/>
              </p:cNvSpPr>
              <p:nvPr/>
            </p:nvSpPr>
            <p:spPr bwMode="auto">
              <a:xfrm>
                <a:off x="5141" y="2977"/>
                <a:ext cx="257" cy="256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4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86039" name="Line 24"/>
              <p:cNvSpPr>
                <a:spLocks noChangeShapeType="1"/>
              </p:cNvSpPr>
              <p:nvPr/>
            </p:nvSpPr>
            <p:spPr bwMode="auto">
              <a:xfrm>
                <a:off x="4841" y="2192"/>
                <a:ext cx="318" cy="26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86019" name="TextBox 2"/>
          <p:cNvSpPr txBox="1">
            <a:spLocks noChangeArrowheads="1"/>
          </p:cNvSpPr>
          <p:nvPr/>
        </p:nvSpPr>
        <p:spPr bwMode="auto">
          <a:xfrm>
            <a:off x="457200" y="1295400"/>
            <a:ext cx="4986338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[1,0];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[0,1];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[Avail]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UNFINISHED = {T1,T3,</a:t>
            </a:r>
            <a:r>
              <a:rPr lang="en-US" altLang="ko-KR" sz="1800" b="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sz="1800" b="0">
              <a:latin typeface="Courier New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do {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done = true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Foreach node in UNFINISHED {	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if ([Request</a:t>
            </a:r>
            <a:r>
              <a:rPr lang="en-US" altLang="ko-KR" sz="1800" b="0" baseline="-2500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&lt;= [Avail]) {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remove node from UNFINSHED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[Avail] = [Avail] + [Alloc</a:t>
            </a:r>
            <a:r>
              <a:rPr lang="en-US" altLang="ko-KR" sz="1800" b="0" baseline="-2500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</a:t>
            </a:r>
            <a:r>
              <a:rPr lang="en-US" altLang="ko-KR" sz="1800" b="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done = false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/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}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} until(done)	</a:t>
            </a:r>
            <a:endParaRPr lang="en-US" sz="1800" b="0">
              <a:latin typeface="Helvetica" charset="0"/>
            </a:endParaRP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457200" y="4114800"/>
            <a:ext cx="49530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86021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86022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86023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86024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86025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MS PGothic" charset="0"/>
              </a:rPr>
              <a:t>Deadlock Detection Algorithm Example </a:t>
            </a:r>
          </a:p>
        </p:txBody>
      </p:sp>
      <p:grpSp>
        <p:nvGrpSpPr>
          <p:cNvPr id="87042" name="Group 2"/>
          <p:cNvGrpSpPr>
            <a:grpSpLocks/>
          </p:cNvGrpSpPr>
          <p:nvPr/>
        </p:nvGrpSpPr>
        <p:grpSpPr bwMode="auto">
          <a:xfrm>
            <a:off x="6324600" y="1676400"/>
            <a:ext cx="2514600" cy="3505200"/>
            <a:chOff x="4320" y="1728"/>
            <a:chExt cx="1200" cy="1643"/>
          </a:xfrm>
        </p:grpSpPr>
        <p:sp>
          <p:nvSpPr>
            <p:cNvPr id="87050" name="Rectangle 3"/>
            <p:cNvSpPr>
              <a:spLocks noChangeArrowheads="1"/>
            </p:cNvSpPr>
            <p:nvPr/>
          </p:nvSpPr>
          <p:spPr bwMode="auto">
            <a:xfrm>
              <a:off x="4320" y="1728"/>
              <a:ext cx="1200" cy="1643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grpSp>
          <p:nvGrpSpPr>
            <p:cNvPr id="87051" name="Group 4"/>
            <p:cNvGrpSpPr>
              <a:grpSpLocks/>
            </p:cNvGrpSpPr>
            <p:nvPr/>
          </p:nvGrpSpPr>
          <p:grpSpPr bwMode="auto">
            <a:xfrm>
              <a:off x="4391" y="1728"/>
              <a:ext cx="1007" cy="1510"/>
              <a:chOff x="4391" y="1728"/>
              <a:chExt cx="1007" cy="1510"/>
            </a:xfrm>
          </p:grpSpPr>
          <p:sp>
            <p:nvSpPr>
              <p:cNvPr id="87052" name="Oval 5"/>
              <p:cNvSpPr>
                <a:spLocks noChangeArrowheads="1"/>
              </p:cNvSpPr>
              <p:nvPr/>
            </p:nvSpPr>
            <p:spPr bwMode="auto">
              <a:xfrm>
                <a:off x="4391" y="2418"/>
                <a:ext cx="257" cy="256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1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87053" name="Oval 6"/>
              <p:cNvSpPr>
                <a:spLocks noChangeArrowheads="1"/>
              </p:cNvSpPr>
              <p:nvPr/>
            </p:nvSpPr>
            <p:spPr bwMode="auto">
              <a:xfrm>
                <a:off x="5126" y="1828"/>
                <a:ext cx="256" cy="257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2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87054" name="Oval 7"/>
              <p:cNvSpPr>
                <a:spLocks noChangeArrowheads="1"/>
              </p:cNvSpPr>
              <p:nvPr/>
            </p:nvSpPr>
            <p:spPr bwMode="auto">
              <a:xfrm>
                <a:off x="5141" y="2418"/>
                <a:ext cx="257" cy="257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3</a:t>
                </a:r>
                <a:endParaRPr lang="en-US">
                  <a:latin typeface="Helvetica" charset="0"/>
                </a:endParaRPr>
              </a:p>
            </p:txBody>
          </p:sp>
          <p:grpSp>
            <p:nvGrpSpPr>
              <p:cNvPr id="87055" name="Group 8"/>
              <p:cNvGrpSpPr>
                <a:grpSpLocks/>
              </p:cNvGrpSpPr>
              <p:nvPr/>
            </p:nvGrpSpPr>
            <p:grpSpPr bwMode="auto">
              <a:xfrm>
                <a:off x="4714" y="2776"/>
                <a:ext cx="257" cy="462"/>
                <a:chOff x="672" y="2112"/>
                <a:chExt cx="384" cy="694"/>
              </a:xfrm>
            </p:grpSpPr>
            <p:grpSp>
              <p:nvGrpSpPr>
                <p:cNvPr id="87067" name="Group 9"/>
                <p:cNvGrpSpPr>
                  <a:grpSpLocks/>
                </p:cNvGrpSpPr>
                <p:nvPr/>
              </p:nvGrpSpPr>
              <p:grpSpPr bwMode="auto">
                <a:xfrm>
                  <a:off x="672" y="2112"/>
                  <a:ext cx="384" cy="432"/>
                  <a:chOff x="672" y="2064"/>
                  <a:chExt cx="384" cy="432"/>
                </a:xfrm>
              </p:grpSpPr>
              <p:sp>
                <p:nvSpPr>
                  <p:cNvPr id="8706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87070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8707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3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87068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75" y="2546"/>
                  <a:ext cx="377" cy="2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2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sp>
            <p:nvSpPr>
              <p:cNvPr id="87056" name="Line 14"/>
              <p:cNvSpPr>
                <a:spLocks noChangeShapeType="1"/>
              </p:cNvSpPr>
              <p:nvPr/>
            </p:nvSpPr>
            <p:spPr bwMode="auto">
              <a:xfrm flipV="1">
                <a:off x="4584" y="2277"/>
                <a:ext cx="126" cy="17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87057" name="Line 15"/>
              <p:cNvSpPr>
                <a:spLocks noChangeShapeType="1"/>
              </p:cNvSpPr>
              <p:nvPr/>
            </p:nvSpPr>
            <p:spPr bwMode="auto">
              <a:xfrm flipH="1" flipV="1">
                <a:off x="4595" y="2649"/>
                <a:ext cx="243" cy="22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87058" name="Line 16"/>
              <p:cNvSpPr>
                <a:spLocks noChangeShapeType="1"/>
              </p:cNvSpPr>
              <p:nvPr/>
            </p:nvSpPr>
            <p:spPr bwMode="auto">
              <a:xfrm>
                <a:off x="4837" y="2969"/>
                <a:ext cx="304" cy="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87059" name="Line 17"/>
              <p:cNvSpPr>
                <a:spLocks noChangeShapeType="1"/>
              </p:cNvSpPr>
              <p:nvPr/>
            </p:nvSpPr>
            <p:spPr bwMode="auto">
              <a:xfrm flipH="1">
                <a:off x="4976" y="2619"/>
                <a:ext cx="187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grpSp>
            <p:nvGrpSpPr>
              <p:cNvPr id="87060" name="Group 18"/>
              <p:cNvGrpSpPr>
                <a:grpSpLocks/>
              </p:cNvGrpSpPr>
              <p:nvPr/>
            </p:nvGrpSpPr>
            <p:grpSpPr bwMode="auto">
              <a:xfrm flipV="1">
                <a:off x="4714" y="1991"/>
                <a:ext cx="257" cy="289"/>
                <a:chOff x="672" y="2064"/>
                <a:chExt cx="384" cy="432"/>
              </a:xfrm>
            </p:grpSpPr>
            <p:sp>
              <p:nvSpPr>
                <p:cNvPr id="87064" name="Rectangle 19"/>
                <p:cNvSpPr>
                  <a:spLocks noChangeArrowheads="1"/>
                </p:cNvSpPr>
                <p:nvPr/>
              </p:nvSpPr>
              <p:spPr bwMode="auto">
                <a:xfrm>
                  <a:off x="672" y="2064"/>
                  <a:ext cx="384" cy="432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87065" name="Oval 20"/>
                <p:cNvSpPr>
                  <a:spLocks noChangeArrowheads="1"/>
                </p:cNvSpPr>
                <p:nvPr/>
              </p:nvSpPr>
              <p:spPr bwMode="auto">
                <a:xfrm>
                  <a:off x="840" y="217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87066" name="Oval 21"/>
                <p:cNvSpPr>
                  <a:spLocks noChangeArrowheads="1"/>
                </p:cNvSpPr>
                <p:nvPr/>
              </p:nvSpPr>
              <p:spPr bwMode="auto">
                <a:xfrm>
                  <a:off x="840" y="23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</p:grpSp>
          <p:sp>
            <p:nvSpPr>
              <p:cNvPr id="87061" name="Text Box 22"/>
              <p:cNvSpPr txBox="1">
                <a:spLocks noChangeArrowheads="1"/>
              </p:cNvSpPr>
              <p:nvPr/>
            </p:nvSpPr>
            <p:spPr bwMode="auto">
              <a:xfrm>
                <a:off x="4712" y="1728"/>
                <a:ext cx="25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9pPr>
              </a:lstStyle>
              <a:p>
                <a:r>
                  <a:rPr lang="en-US" sz="1800">
                    <a:latin typeface="Helvetica" charset="0"/>
                  </a:rPr>
                  <a:t>R</a:t>
                </a:r>
                <a:r>
                  <a:rPr lang="en-US" sz="1800" baseline="-25000">
                    <a:latin typeface="Helvetica" charset="0"/>
                  </a:rPr>
                  <a:t>1</a:t>
                </a:r>
                <a:endParaRPr lang="en-US" sz="1800">
                  <a:latin typeface="Helvetica" charset="0"/>
                </a:endParaRPr>
              </a:p>
            </p:txBody>
          </p:sp>
          <p:sp>
            <p:nvSpPr>
              <p:cNvPr id="87062" name="Oval 23"/>
              <p:cNvSpPr>
                <a:spLocks noChangeArrowheads="1"/>
              </p:cNvSpPr>
              <p:nvPr/>
            </p:nvSpPr>
            <p:spPr bwMode="auto">
              <a:xfrm>
                <a:off x="5141" y="2977"/>
                <a:ext cx="257" cy="256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4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87063" name="Line 24"/>
              <p:cNvSpPr>
                <a:spLocks noChangeShapeType="1"/>
              </p:cNvSpPr>
              <p:nvPr/>
            </p:nvSpPr>
            <p:spPr bwMode="auto">
              <a:xfrm>
                <a:off x="4841" y="2192"/>
                <a:ext cx="318" cy="26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87043" name="TextBox 2"/>
          <p:cNvSpPr txBox="1">
            <a:spLocks noChangeArrowheads="1"/>
          </p:cNvSpPr>
          <p:nvPr/>
        </p:nvSpPr>
        <p:spPr bwMode="auto">
          <a:xfrm>
            <a:off x="457200" y="1295400"/>
            <a:ext cx="4986338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[1,0];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[0,1];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[Avail]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UNFINISHED = {T1,T3}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sz="1800" b="0">
              <a:latin typeface="Courier New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do {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done = true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Foreach node in UNFINISHED {	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if ([Request</a:t>
            </a:r>
            <a:r>
              <a:rPr lang="en-US" altLang="ko-KR" sz="1800" b="0" baseline="-2500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&lt;= [Avail]) {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remove node from UNFINSHED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[Avail] = [Avail] + [Alloc</a:t>
            </a:r>
            <a:r>
              <a:rPr lang="en-US" altLang="ko-KR" sz="1800" b="0" baseline="-2500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done = false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}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} until(done)	</a:t>
            </a:r>
            <a:endParaRPr lang="en-US" sz="1800" b="0">
              <a:latin typeface="Helvetica" charset="0"/>
            </a:endParaRP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457200" y="4343400"/>
            <a:ext cx="49530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87045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87046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87047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87048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87049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4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MS PGothic" charset="0"/>
              </a:rPr>
              <a:t>Deadlock Detection Algorithm Example </a:t>
            </a:r>
          </a:p>
        </p:txBody>
      </p:sp>
      <p:grpSp>
        <p:nvGrpSpPr>
          <p:cNvPr id="88066" name="Group 2"/>
          <p:cNvGrpSpPr>
            <a:grpSpLocks/>
          </p:cNvGrpSpPr>
          <p:nvPr/>
        </p:nvGrpSpPr>
        <p:grpSpPr bwMode="auto">
          <a:xfrm>
            <a:off x="6324600" y="1676400"/>
            <a:ext cx="2514600" cy="3505200"/>
            <a:chOff x="4320" y="1728"/>
            <a:chExt cx="1200" cy="1643"/>
          </a:xfrm>
        </p:grpSpPr>
        <p:sp>
          <p:nvSpPr>
            <p:cNvPr id="88074" name="Rectangle 3"/>
            <p:cNvSpPr>
              <a:spLocks noChangeArrowheads="1"/>
            </p:cNvSpPr>
            <p:nvPr/>
          </p:nvSpPr>
          <p:spPr bwMode="auto">
            <a:xfrm>
              <a:off x="4320" y="1728"/>
              <a:ext cx="1200" cy="1643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grpSp>
          <p:nvGrpSpPr>
            <p:cNvPr id="88075" name="Group 4"/>
            <p:cNvGrpSpPr>
              <a:grpSpLocks/>
            </p:cNvGrpSpPr>
            <p:nvPr/>
          </p:nvGrpSpPr>
          <p:grpSpPr bwMode="auto">
            <a:xfrm>
              <a:off x="4391" y="1728"/>
              <a:ext cx="1007" cy="1510"/>
              <a:chOff x="4391" y="1728"/>
              <a:chExt cx="1007" cy="1510"/>
            </a:xfrm>
          </p:grpSpPr>
          <p:sp>
            <p:nvSpPr>
              <p:cNvPr id="88076" name="Oval 5"/>
              <p:cNvSpPr>
                <a:spLocks noChangeArrowheads="1"/>
              </p:cNvSpPr>
              <p:nvPr/>
            </p:nvSpPr>
            <p:spPr bwMode="auto">
              <a:xfrm>
                <a:off x="4391" y="2418"/>
                <a:ext cx="257" cy="256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1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88077" name="Oval 6"/>
              <p:cNvSpPr>
                <a:spLocks noChangeArrowheads="1"/>
              </p:cNvSpPr>
              <p:nvPr/>
            </p:nvSpPr>
            <p:spPr bwMode="auto">
              <a:xfrm>
                <a:off x="5126" y="1828"/>
                <a:ext cx="256" cy="257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2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88078" name="Oval 7"/>
              <p:cNvSpPr>
                <a:spLocks noChangeArrowheads="1"/>
              </p:cNvSpPr>
              <p:nvPr/>
            </p:nvSpPr>
            <p:spPr bwMode="auto">
              <a:xfrm>
                <a:off x="5141" y="2418"/>
                <a:ext cx="257" cy="257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3</a:t>
                </a:r>
                <a:endParaRPr lang="en-US">
                  <a:latin typeface="Helvetica" charset="0"/>
                </a:endParaRPr>
              </a:p>
            </p:txBody>
          </p:sp>
          <p:grpSp>
            <p:nvGrpSpPr>
              <p:cNvPr id="88079" name="Group 8"/>
              <p:cNvGrpSpPr>
                <a:grpSpLocks/>
              </p:cNvGrpSpPr>
              <p:nvPr/>
            </p:nvGrpSpPr>
            <p:grpSpPr bwMode="auto">
              <a:xfrm>
                <a:off x="4714" y="2776"/>
                <a:ext cx="257" cy="462"/>
                <a:chOff x="672" y="2112"/>
                <a:chExt cx="384" cy="694"/>
              </a:xfrm>
            </p:grpSpPr>
            <p:grpSp>
              <p:nvGrpSpPr>
                <p:cNvPr id="88090" name="Group 9"/>
                <p:cNvGrpSpPr>
                  <a:grpSpLocks/>
                </p:cNvGrpSpPr>
                <p:nvPr/>
              </p:nvGrpSpPr>
              <p:grpSpPr bwMode="auto">
                <a:xfrm>
                  <a:off x="672" y="2112"/>
                  <a:ext cx="384" cy="432"/>
                  <a:chOff x="672" y="2064"/>
                  <a:chExt cx="384" cy="432"/>
                </a:xfrm>
              </p:grpSpPr>
              <p:sp>
                <p:nvSpPr>
                  <p:cNvPr id="8809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88093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8809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3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8809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75" y="2546"/>
                  <a:ext cx="377" cy="2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2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sp>
            <p:nvSpPr>
              <p:cNvPr id="88080" name="Line 14"/>
              <p:cNvSpPr>
                <a:spLocks noChangeShapeType="1"/>
              </p:cNvSpPr>
              <p:nvPr/>
            </p:nvSpPr>
            <p:spPr bwMode="auto">
              <a:xfrm flipV="1">
                <a:off x="4584" y="2277"/>
                <a:ext cx="126" cy="17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88081" name="Line 15"/>
              <p:cNvSpPr>
                <a:spLocks noChangeShapeType="1"/>
              </p:cNvSpPr>
              <p:nvPr/>
            </p:nvSpPr>
            <p:spPr bwMode="auto">
              <a:xfrm flipH="1" flipV="1">
                <a:off x="4595" y="2649"/>
                <a:ext cx="243" cy="22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88082" name="Line 17"/>
              <p:cNvSpPr>
                <a:spLocks noChangeShapeType="1"/>
              </p:cNvSpPr>
              <p:nvPr/>
            </p:nvSpPr>
            <p:spPr bwMode="auto">
              <a:xfrm flipH="1">
                <a:off x="4976" y="2619"/>
                <a:ext cx="187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grpSp>
            <p:nvGrpSpPr>
              <p:cNvPr id="88083" name="Group 18"/>
              <p:cNvGrpSpPr>
                <a:grpSpLocks/>
              </p:cNvGrpSpPr>
              <p:nvPr/>
            </p:nvGrpSpPr>
            <p:grpSpPr bwMode="auto">
              <a:xfrm flipV="1">
                <a:off x="4714" y="1991"/>
                <a:ext cx="257" cy="289"/>
                <a:chOff x="672" y="2064"/>
                <a:chExt cx="384" cy="432"/>
              </a:xfrm>
            </p:grpSpPr>
            <p:sp>
              <p:nvSpPr>
                <p:cNvPr id="88087" name="Rectangle 19"/>
                <p:cNvSpPr>
                  <a:spLocks noChangeArrowheads="1"/>
                </p:cNvSpPr>
                <p:nvPr/>
              </p:nvSpPr>
              <p:spPr bwMode="auto">
                <a:xfrm>
                  <a:off x="672" y="2064"/>
                  <a:ext cx="384" cy="432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88088" name="Oval 20"/>
                <p:cNvSpPr>
                  <a:spLocks noChangeArrowheads="1"/>
                </p:cNvSpPr>
                <p:nvPr/>
              </p:nvSpPr>
              <p:spPr bwMode="auto">
                <a:xfrm>
                  <a:off x="840" y="217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88089" name="Oval 21"/>
                <p:cNvSpPr>
                  <a:spLocks noChangeArrowheads="1"/>
                </p:cNvSpPr>
                <p:nvPr/>
              </p:nvSpPr>
              <p:spPr bwMode="auto">
                <a:xfrm>
                  <a:off x="840" y="23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</p:grpSp>
          <p:sp>
            <p:nvSpPr>
              <p:cNvPr id="88084" name="Text Box 22"/>
              <p:cNvSpPr txBox="1">
                <a:spLocks noChangeArrowheads="1"/>
              </p:cNvSpPr>
              <p:nvPr/>
            </p:nvSpPr>
            <p:spPr bwMode="auto">
              <a:xfrm>
                <a:off x="4712" y="1728"/>
                <a:ext cx="25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9pPr>
              </a:lstStyle>
              <a:p>
                <a:r>
                  <a:rPr lang="en-US" sz="1800">
                    <a:latin typeface="Helvetica" charset="0"/>
                  </a:rPr>
                  <a:t>R</a:t>
                </a:r>
                <a:r>
                  <a:rPr lang="en-US" sz="1800" baseline="-25000">
                    <a:latin typeface="Helvetica" charset="0"/>
                  </a:rPr>
                  <a:t>1</a:t>
                </a:r>
                <a:endParaRPr lang="en-US" sz="1800">
                  <a:latin typeface="Helvetica" charset="0"/>
                </a:endParaRPr>
              </a:p>
            </p:txBody>
          </p:sp>
          <p:sp>
            <p:nvSpPr>
              <p:cNvPr id="88085" name="Oval 23"/>
              <p:cNvSpPr>
                <a:spLocks noChangeArrowheads="1"/>
              </p:cNvSpPr>
              <p:nvPr/>
            </p:nvSpPr>
            <p:spPr bwMode="auto">
              <a:xfrm>
                <a:off x="5141" y="2977"/>
                <a:ext cx="257" cy="256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4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88086" name="Line 24"/>
              <p:cNvSpPr>
                <a:spLocks noChangeShapeType="1"/>
              </p:cNvSpPr>
              <p:nvPr/>
            </p:nvSpPr>
            <p:spPr bwMode="auto">
              <a:xfrm>
                <a:off x="4841" y="2192"/>
                <a:ext cx="318" cy="26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88067" name="TextBox 2"/>
          <p:cNvSpPr txBox="1">
            <a:spLocks noChangeArrowheads="1"/>
          </p:cNvSpPr>
          <p:nvPr/>
        </p:nvSpPr>
        <p:spPr bwMode="auto">
          <a:xfrm>
            <a:off x="457200" y="1295400"/>
            <a:ext cx="4986338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[1,0];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[0,1];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[Avail] = [1,</a:t>
            </a:r>
            <a:r>
              <a:rPr lang="en-US" altLang="ko-KR" sz="1800" b="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UNFINISHED = {T1,T3}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sz="1800" b="0">
              <a:latin typeface="Courier New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do {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done = true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Foreach node in UNFINISHED {	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if ([Request</a:t>
            </a:r>
            <a:r>
              <a:rPr lang="en-US" altLang="ko-KR" sz="1800" b="0" baseline="-2500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&lt;= [Avail]) {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remove node from UNFINSHED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[Avail] = [Avail] + [Alloc</a:t>
            </a:r>
            <a:r>
              <a:rPr lang="en-US" altLang="ko-KR" sz="1800" b="0" baseline="-2500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</a:t>
            </a:r>
            <a:r>
              <a:rPr lang="en-US" altLang="ko-KR" sz="1800" b="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done = false</a:t>
            </a:r>
            <a:br>
              <a:rPr lang="en-US" altLang="ko-KR" sz="1800" b="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}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} until(done)	</a:t>
            </a:r>
            <a:endParaRPr lang="en-US" sz="1800" b="0">
              <a:latin typeface="Helvetica" charset="0"/>
            </a:endParaRP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457200" y="4572000"/>
            <a:ext cx="49530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88069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88070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88071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88072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88073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57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MS PGothic" charset="0"/>
              </a:rPr>
              <a:t>Deadlock Detection Algorithm Example </a:t>
            </a:r>
          </a:p>
        </p:txBody>
      </p:sp>
      <p:grpSp>
        <p:nvGrpSpPr>
          <p:cNvPr id="89090" name="Group 2"/>
          <p:cNvGrpSpPr>
            <a:grpSpLocks/>
          </p:cNvGrpSpPr>
          <p:nvPr/>
        </p:nvGrpSpPr>
        <p:grpSpPr bwMode="auto">
          <a:xfrm>
            <a:off x="6324600" y="1676400"/>
            <a:ext cx="2514600" cy="3505200"/>
            <a:chOff x="4320" y="1728"/>
            <a:chExt cx="1200" cy="1643"/>
          </a:xfrm>
        </p:grpSpPr>
        <p:sp>
          <p:nvSpPr>
            <p:cNvPr id="89098" name="Rectangle 3"/>
            <p:cNvSpPr>
              <a:spLocks noChangeArrowheads="1"/>
            </p:cNvSpPr>
            <p:nvPr/>
          </p:nvSpPr>
          <p:spPr bwMode="auto">
            <a:xfrm>
              <a:off x="4320" y="1728"/>
              <a:ext cx="1200" cy="1643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grpSp>
          <p:nvGrpSpPr>
            <p:cNvPr id="89099" name="Group 4"/>
            <p:cNvGrpSpPr>
              <a:grpSpLocks/>
            </p:cNvGrpSpPr>
            <p:nvPr/>
          </p:nvGrpSpPr>
          <p:grpSpPr bwMode="auto">
            <a:xfrm>
              <a:off x="4391" y="1728"/>
              <a:ext cx="1007" cy="1510"/>
              <a:chOff x="4391" y="1728"/>
              <a:chExt cx="1007" cy="1510"/>
            </a:xfrm>
          </p:grpSpPr>
          <p:sp>
            <p:nvSpPr>
              <p:cNvPr id="89100" name="Oval 5"/>
              <p:cNvSpPr>
                <a:spLocks noChangeArrowheads="1"/>
              </p:cNvSpPr>
              <p:nvPr/>
            </p:nvSpPr>
            <p:spPr bwMode="auto">
              <a:xfrm>
                <a:off x="4391" y="2418"/>
                <a:ext cx="257" cy="256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1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89101" name="Oval 6"/>
              <p:cNvSpPr>
                <a:spLocks noChangeArrowheads="1"/>
              </p:cNvSpPr>
              <p:nvPr/>
            </p:nvSpPr>
            <p:spPr bwMode="auto">
              <a:xfrm>
                <a:off x="5126" y="1828"/>
                <a:ext cx="256" cy="257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2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89102" name="Oval 7"/>
              <p:cNvSpPr>
                <a:spLocks noChangeArrowheads="1"/>
              </p:cNvSpPr>
              <p:nvPr/>
            </p:nvSpPr>
            <p:spPr bwMode="auto">
              <a:xfrm>
                <a:off x="5141" y="2418"/>
                <a:ext cx="257" cy="257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3</a:t>
                </a:r>
                <a:endParaRPr lang="en-US">
                  <a:latin typeface="Helvetica" charset="0"/>
                </a:endParaRPr>
              </a:p>
            </p:txBody>
          </p:sp>
          <p:grpSp>
            <p:nvGrpSpPr>
              <p:cNvPr id="89103" name="Group 8"/>
              <p:cNvGrpSpPr>
                <a:grpSpLocks/>
              </p:cNvGrpSpPr>
              <p:nvPr/>
            </p:nvGrpSpPr>
            <p:grpSpPr bwMode="auto">
              <a:xfrm>
                <a:off x="4714" y="2776"/>
                <a:ext cx="257" cy="462"/>
                <a:chOff x="672" y="2112"/>
                <a:chExt cx="384" cy="694"/>
              </a:xfrm>
            </p:grpSpPr>
            <p:grpSp>
              <p:nvGrpSpPr>
                <p:cNvPr id="89114" name="Group 9"/>
                <p:cNvGrpSpPr>
                  <a:grpSpLocks/>
                </p:cNvGrpSpPr>
                <p:nvPr/>
              </p:nvGrpSpPr>
              <p:grpSpPr bwMode="auto">
                <a:xfrm>
                  <a:off x="672" y="2112"/>
                  <a:ext cx="384" cy="432"/>
                  <a:chOff x="672" y="2064"/>
                  <a:chExt cx="384" cy="432"/>
                </a:xfrm>
              </p:grpSpPr>
              <p:sp>
                <p:nvSpPr>
                  <p:cNvPr id="89116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89117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8911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3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89115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75" y="2546"/>
                  <a:ext cx="377" cy="2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2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sp>
            <p:nvSpPr>
              <p:cNvPr id="89104" name="Line 14"/>
              <p:cNvSpPr>
                <a:spLocks noChangeShapeType="1"/>
              </p:cNvSpPr>
              <p:nvPr/>
            </p:nvSpPr>
            <p:spPr bwMode="auto">
              <a:xfrm flipV="1">
                <a:off x="4584" y="2277"/>
                <a:ext cx="126" cy="17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89105" name="Line 15"/>
              <p:cNvSpPr>
                <a:spLocks noChangeShapeType="1"/>
              </p:cNvSpPr>
              <p:nvPr/>
            </p:nvSpPr>
            <p:spPr bwMode="auto">
              <a:xfrm flipH="1" flipV="1">
                <a:off x="4595" y="2649"/>
                <a:ext cx="243" cy="22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89106" name="Line 17"/>
              <p:cNvSpPr>
                <a:spLocks noChangeShapeType="1"/>
              </p:cNvSpPr>
              <p:nvPr/>
            </p:nvSpPr>
            <p:spPr bwMode="auto">
              <a:xfrm flipH="1">
                <a:off x="4976" y="2619"/>
                <a:ext cx="187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grpSp>
            <p:nvGrpSpPr>
              <p:cNvPr id="89107" name="Group 18"/>
              <p:cNvGrpSpPr>
                <a:grpSpLocks/>
              </p:cNvGrpSpPr>
              <p:nvPr/>
            </p:nvGrpSpPr>
            <p:grpSpPr bwMode="auto">
              <a:xfrm flipV="1">
                <a:off x="4714" y="1991"/>
                <a:ext cx="257" cy="289"/>
                <a:chOff x="672" y="2064"/>
                <a:chExt cx="384" cy="432"/>
              </a:xfrm>
            </p:grpSpPr>
            <p:sp>
              <p:nvSpPr>
                <p:cNvPr id="89111" name="Rectangle 19"/>
                <p:cNvSpPr>
                  <a:spLocks noChangeArrowheads="1"/>
                </p:cNvSpPr>
                <p:nvPr/>
              </p:nvSpPr>
              <p:spPr bwMode="auto">
                <a:xfrm>
                  <a:off x="672" y="2064"/>
                  <a:ext cx="384" cy="432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89112" name="Oval 20"/>
                <p:cNvSpPr>
                  <a:spLocks noChangeArrowheads="1"/>
                </p:cNvSpPr>
                <p:nvPr/>
              </p:nvSpPr>
              <p:spPr bwMode="auto">
                <a:xfrm>
                  <a:off x="840" y="217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89113" name="Oval 21"/>
                <p:cNvSpPr>
                  <a:spLocks noChangeArrowheads="1"/>
                </p:cNvSpPr>
                <p:nvPr/>
              </p:nvSpPr>
              <p:spPr bwMode="auto">
                <a:xfrm>
                  <a:off x="840" y="23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</p:grpSp>
          <p:sp>
            <p:nvSpPr>
              <p:cNvPr id="89108" name="Text Box 22"/>
              <p:cNvSpPr txBox="1">
                <a:spLocks noChangeArrowheads="1"/>
              </p:cNvSpPr>
              <p:nvPr/>
            </p:nvSpPr>
            <p:spPr bwMode="auto">
              <a:xfrm>
                <a:off x="4712" y="1728"/>
                <a:ext cx="25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9pPr>
              </a:lstStyle>
              <a:p>
                <a:r>
                  <a:rPr lang="en-US" sz="1800">
                    <a:latin typeface="Helvetica" charset="0"/>
                  </a:rPr>
                  <a:t>R</a:t>
                </a:r>
                <a:r>
                  <a:rPr lang="en-US" sz="1800" baseline="-25000">
                    <a:latin typeface="Helvetica" charset="0"/>
                  </a:rPr>
                  <a:t>1</a:t>
                </a:r>
                <a:endParaRPr lang="en-US" sz="1800">
                  <a:latin typeface="Helvetica" charset="0"/>
                </a:endParaRPr>
              </a:p>
            </p:txBody>
          </p:sp>
          <p:sp>
            <p:nvSpPr>
              <p:cNvPr id="89109" name="Oval 23"/>
              <p:cNvSpPr>
                <a:spLocks noChangeArrowheads="1"/>
              </p:cNvSpPr>
              <p:nvPr/>
            </p:nvSpPr>
            <p:spPr bwMode="auto">
              <a:xfrm>
                <a:off x="5141" y="2977"/>
                <a:ext cx="257" cy="256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4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89110" name="Line 24"/>
              <p:cNvSpPr>
                <a:spLocks noChangeShapeType="1"/>
              </p:cNvSpPr>
              <p:nvPr/>
            </p:nvSpPr>
            <p:spPr bwMode="auto">
              <a:xfrm>
                <a:off x="4841" y="2192"/>
                <a:ext cx="318" cy="26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89091" name="TextBox 2"/>
          <p:cNvSpPr txBox="1">
            <a:spLocks noChangeArrowheads="1"/>
          </p:cNvSpPr>
          <p:nvPr/>
        </p:nvSpPr>
        <p:spPr bwMode="auto">
          <a:xfrm>
            <a:off x="457200" y="1295400"/>
            <a:ext cx="4986338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[1,0];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[0,1];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[Avail] = [1,1]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UNFINISHED = {T1,T3}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sz="1800" b="0">
              <a:latin typeface="Courier New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do {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done = true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Foreach node in UNFINISHED {	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if ([Request</a:t>
            </a:r>
            <a:r>
              <a:rPr lang="en-US" altLang="ko-KR" sz="1800" b="0" baseline="-2500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&lt;= [Avail]) {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remove node from UNFINSHED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[Avail] = [Avail] + [Alloc</a:t>
            </a:r>
            <a:r>
              <a:rPr lang="en-US" altLang="ko-KR" sz="1800" b="0" baseline="-2500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</a:t>
            </a:r>
            <a:r>
              <a:rPr lang="en-US" altLang="ko-KR" sz="1800" b="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done = false</a:t>
            </a:r>
            <a:br>
              <a:rPr lang="en-US" altLang="ko-KR" sz="1800" b="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}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} until(done)	</a:t>
            </a:r>
            <a:endParaRPr lang="en-US" sz="1800" b="0">
              <a:latin typeface="Helvetica" charset="0"/>
            </a:endParaRP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457200" y="4724400"/>
            <a:ext cx="49530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89093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89094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89095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89096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89097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06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MS PGothic" charset="0"/>
              </a:rPr>
              <a:t>Deadlock Detection Algorithm Example </a:t>
            </a:r>
          </a:p>
        </p:txBody>
      </p:sp>
      <p:grpSp>
        <p:nvGrpSpPr>
          <p:cNvPr id="90114" name="Group 2"/>
          <p:cNvGrpSpPr>
            <a:grpSpLocks/>
          </p:cNvGrpSpPr>
          <p:nvPr/>
        </p:nvGrpSpPr>
        <p:grpSpPr bwMode="auto">
          <a:xfrm>
            <a:off x="6324600" y="1676400"/>
            <a:ext cx="2514600" cy="3505200"/>
            <a:chOff x="4320" y="1728"/>
            <a:chExt cx="1200" cy="1643"/>
          </a:xfrm>
        </p:grpSpPr>
        <p:sp>
          <p:nvSpPr>
            <p:cNvPr id="90123" name="Rectangle 3"/>
            <p:cNvSpPr>
              <a:spLocks noChangeArrowheads="1"/>
            </p:cNvSpPr>
            <p:nvPr/>
          </p:nvSpPr>
          <p:spPr bwMode="auto">
            <a:xfrm>
              <a:off x="4320" y="1728"/>
              <a:ext cx="1200" cy="1643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grpSp>
          <p:nvGrpSpPr>
            <p:cNvPr id="90124" name="Group 4"/>
            <p:cNvGrpSpPr>
              <a:grpSpLocks/>
            </p:cNvGrpSpPr>
            <p:nvPr/>
          </p:nvGrpSpPr>
          <p:grpSpPr bwMode="auto">
            <a:xfrm>
              <a:off x="4391" y="1728"/>
              <a:ext cx="1007" cy="1510"/>
              <a:chOff x="4391" y="1728"/>
              <a:chExt cx="1007" cy="1510"/>
            </a:xfrm>
          </p:grpSpPr>
          <p:sp>
            <p:nvSpPr>
              <p:cNvPr id="90125" name="Oval 5"/>
              <p:cNvSpPr>
                <a:spLocks noChangeArrowheads="1"/>
              </p:cNvSpPr>
              <p:nvPr/>
            </p:nvSpPr>
            <p:spPr bwMode="auto">
              <a:xfrm>
                <a:off x="4391" y="2418"/>
                <a:ext cx="257" cy="256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1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90126" name="Oval 6"/>
              <p:cNvSpPr>
                <a:spLocks noChangeArrowheads="1"/>
              </p:cNvSpPr>
              <p:nvPr/>
            </p:nvSpPr>
            <p:spPr bwMode="auto">
              <a:xfrm>
                <a:off x="5126" y="1828"/>
                <a:ext cx="256" cy="257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2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90127" name="Oval 7"/>
              <p:cNvSpPr>
                <a:spLocks noChangeArrowheads="1"/>
              </p:cNvSpPr>
              <p:nvPr/>
            </p:nvSpPr>
            <p:spPr bwMode="auto">
              <a:xfrm>
                <a:off x="5141" y="2418"/>
                <a:ext cx="257" cy="257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3</a:t>
                </a:r>
                <a:endParaRPr lang="en-US">
                  <a:latin typeface="Helvetica" charset="0"/>
                </a:endParaRPr>
              </a:p>
            </p:txBody>
          </p:sp>
          <p:grpSp>
            <p:nvGrpSpPr>
              <p:cNvPr id="90128" name="Group 8"/>
              <p:cNvGrpSpPr>
                <a:grpSpLocks/>
              </p:cNvGrpSpPr>
              <p:nvPr/>
            </p:nvGrpSpPr>
            <p:grpSpPr bwMode="auto">
              <a:xfrm>
                <a:off x="4714" y="2776"/>
                <a:ext cx="257" cy="462"/>
                <a:chOff x="672" y="2112"/>
                <a:chExt cx="384" cy="694"/>
              </a:xfrm>
            </p:grpSpPr>
            <p:grpSp>
              <p:nvGrpSpPr>
                <p:cNvPr id="90139" name="Group 9"/>
                <p:cNvGrpSpPr>
                  <a:grpSpLocks/>
                </p:cNvGrpSpPr>
                <p:nvPr/>
              </p:nvGrpSpPr>
              <p:grpSpPr bwMode="auto">
                <a:xfrm>
                  <a:off x="672" y="2112"/>
                  <a:ext cx="384" cy="432"/>
                  <a:chOff x="672" y="2064"/>
                  <a:chExt cx="384" cy="432"/>
                </a:xfrm>
              </p:grpSpPr>
              <p:sp>
                <p:nvSpPr>
                  <p:cNvPr id="9014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90142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90143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3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90140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75" y="2546"/>
                  <a:ext cx="377" cy="2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2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sp>
            <p:nvSpPr>
              <p:cNvPr id="90129" name="Line 14"/>
              <p:cNvSpPr>
                <a:spLocks noChangeShapeType="1"/>
              </p:cNvSpPr>
              <p:nvPr/>
            </p:nvSpPr>
            <p:spPr bwMode="auto">
              <a:xfrm flipV="1">
                <a:off x="4584" y="2277"/>
                <a:ext cx="126" cy="17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90130" name="Line 15"/>
              <p:cNvSpPr>
                <a:spLocks noChangeShapeType="1"/>
              </p:cNvSpPr>
              <p:nvPr/>
            </p:nvSpPr>
            <p:spPr bwMode="auto">
              <a:xfrm flipH="1" flipV="1">
                <a:off x="4595" y="2649"/>
                <a:ext cx="243" cy="22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90131" name="Line 17"/>
              <p:cNvSpPr>
                <a:spLocks noChangeShapeType="1"/>
              </p:cNvSpPr>
              <p:nvPr/>
            </p:nvSpPr>
            <p:spPr bwMode="auto">
              <a:xfrm flipH="1">
                <a:off x="4976" y="2619"/>
                <a:ext cx="187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grpSp>
            <p:nvGrpSpPr>
              <p:cNvPr id="90132" name="Group 18"/>
              <p:cNvGrpSpPr>
                <a:grpSpLocks/>
              </p:cNvGrpSpPr>
              <p:nvPr/>
            </p:nvGrpSpPr>
            <p:grpSpPr bwMode="auto">
              <a:xfrm flipV="1">
                <a:off x="4714" y="1991"/>
                <a:ext cx="257" cy="289"/>
                <a:chOff x="672" y="2064"/>
                <a:chExt cx="384" cy="432"/>
              </a:xfrm>
            </p:grpSpPr>
            <p:sp>
              <p:nvSpPr>
                <p:cNvPr id="90136" name="Rectangle 19"/>
                <p:cNvSpPr>
                  <a:spLocks noChangeArrowheads="1"/>
                </p:cNvSpPr>
                <p:nvPr/>
              </p:nvSpPr>
              <p:spPr bwMode="auto">
                <a:xfrm>
                  <a:off x="672" y="2064"/>
                  <a:ext cx="384" cy="432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90137" name="Oval 20"/>
                <p:cNvSpPr>
                  <a:spLocks noChangeArrowheads="1"/>
                </p:cNvSpPr>
                <p:nvPr/>
              </p:nvSpPr>
              <p:spPr bwMode="auto">
                <a:xfrm>
                  <a:off x="840" y="217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90138" name="Oval 21"/>
                <p:cNvSpPr>
                  <a:spLocks noChangeArrowheads="1"/>
                </p:cNvSpPr>
                <p:nvPr/>
              </p:nvSpPr>
              <p:spPr bwMode="auto">
                <a:xfrm>
                  <a:off x="840" y="23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</p:grpSp>
          <p:sp>
            <p:nvSpPr>
              <p:cNvPr id="90133" name="Text Box 22"/>
              <p:cNvSpPr txBox="1">
                <a:spLocks noChangeArrowheads="1"/>
              </p:cNvSpPr>
              <p:nvPr/>
            </p:nvSpPr>
            <p:spPr bwMode="auto">
              <a:xfrm>
                <a:off x="4712" y="1728"/>
                <a:ext cx="25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9pPr>
              </a:lstStyle>
              <a:p>
                <a:r>
                  <a:rPr lang="en-US" sz="1800">
                    <a:latin typeface="Helvetica" charset="0"/>
                  </a:rPr>
                  <a:t>R</a:t>
                </a:r>
                <a:r>
                  <a:rPr lang="en-US" sz="1800" baseline="-25000">
                    <a:latin typeface="Helvetica" charset="0"/>
                  </a:rPr>
                  <a:t>1</a:t>
                </a:r>
                <a:endParaRPr lang="en-US" sz="1800">
                  <a:latin typeface="Helvetica" charset="0"/>
                </a:endParaRPr>
              </a:p>
            </p:txBody>
          </p:sp>
          <p:sp>
            <p:nvSpPr>
              <p:cNvPr id="90134" name="Oval 23"/>
              <p:cNvSpPr>
                <a:spLocks noChangeArrowheads="1"/>
              </p:cNvSpPr>
              <p:nvPr/>
            </p:nvSpPr>
            <p:spPr bwMode="auto">
              <a:xfrm>
                <a:off x="5141" y="2977"/>
                <a:ext cx="257" cy="256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4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90135" name="Line 24"/>
              <p:cNvSpPr>
                <a:spLocks noChangeShapeType="1"/>
              </p:cNvSpPr>
              <p:nvPr/>
            </p:nvSpPr>
            <p:spPr bwMode="auto">
              <a:xfrm>
                <a:off x="4841" y="2192"/>
                <a:ext cx="318" cy="26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90115" name="TextBox 2"/>
          <p:cNvSpPr txBox="1">
            <a:spLocks noChangeArrowheads="1"/>
          </p:cNvSpPr>
          <p:nvPr/>
        </p:nvSpPr>
        <p:spPr bwMode="auto">
          <a:xfrm>
            <a:off x="457200" y="1295400"/>
            <a:ext cx="4986338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[1,0];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[0,1];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[Avail] = [1,1]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UNFINISHED = {T1,T3}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sz="1800" b="0">
              <a:latin typeface="Courier New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do {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done = true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Foreach node in UNFINISHED {	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if ([Request</a:t>
            </a:r>
            <a:r>
              <a:rPr lang="en-US" altLang="ko-KR" sz="1800" b="0" baseline="-2500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&lt;= [Avail]) {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remove node from UNFINSHED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[Avail] = [Avail] + [Alloc</a:t>
            </a:r>
            <a:r>
              <a:rPr lang="en-US" altLang="ko-KR" sz="1800" b="0" baseline="-2500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</a:t>
            </a:r>
            <a:r>
              <a:rPr lang="en-US" altLang="ko-KR" sz="1800" b="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done = false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/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}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} until(done)	</a:t>
            </a:r>
            <a:endParaRPr lang="en-US" sz="1800" b="0">
              <a:latin typeface="Helvetica" charset="0"/>
            </a:endParaRP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457200" y="5486400"/>
            <a:ext cx="49530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0117" name="Rectangular Callout 9"/>
          <p:cNvSpPr>
            <a:spLocks noChangeArrowheads="1"/>
          </p:cNvSpPr>
          <p:nvPr/>
        </p:nvSpPr>
        <p:spPr bwMode="auto">
          <a:xfrm>
            <a:off x="4648200" y="4876800"/>
            <a:ext cx="838200" cy="457200"/>
          </a:xfrm>
          <a:prstGeom prst="wedgeRectCallout">
            <a:avLst>
              <a:gd name="adj1" fmla="val 7032"/>
              <a:gd name="adj2" fmla="val 82639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</a:rPr>
              <a:t>False</a:t>
            </a:r>
          </a:p>
        </p:txBody>
      </p:sp>
      <p:grpSp>
        <p:nvGrpSpPr>
          <p:cNvPr id="90118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90119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0120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0121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0122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15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MS PGothic" charset="0"/>
              </a:rPr>
              <a:t>Deadlock Detection Algorithm Example </a:t>
            </a:r>
          </a:p>
        </p:txBody>
      </p:sp>
      <p:grpSp>
        <p:nvGrpSpPr>
          <p:cNvPr id="91138" name="Group 2"/>
          <p:cNvGrpSpPr>
            <a:grpSpLocks/>
          </p:cNvGrpSpPr>
          <p:nvPr/>
        </p:nvGrpSpPr>
        <p:grpSpPr bwMode="auto">
          <a:xfrm>
            <a:off x="6324600" y="1676400"/>
            <a:ext cx="2514600" cy="3505200"/>
            <a:chOff x="4320" y="1728"/>
            <a:chExt cx="1200" cy="1643"/>
          </a:xfrm>
        </p:grpSpPr>
        <p:sp>
          <p:nvSpPr>
            <p:cNvPr id="91146" name="Rectangle 3"/>
            <p:cNvSpPr>
              <a:spLocks noChangeArrowheads="1"/>
            </p:cNvSpPr>
            <p:nvPr/>
          </p:nvSpPr>
          <p:spPr bwMode="auto">
            <a:xfrm>
              <a:off x="4320" y="1728"/>
              <a:ext cx="1200" cy="1643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grpSp>
          <p:nvGrpSpPr>
            <p:cNvPr id="91147" name="Group 4"/>
            <p:cNvGrpSpPr>
              <a:grpSpLocks/>
            </p:cNvGrpSpPr>
            <p:nvPr/>
          </p:nvGrpSpPr>
          <p:grpSpPr bwMode="auto">
            <a:xfrm>
              <a:off x="4391" y="1728"/>
              <a:ext cx="1007" cy="1510"/>
              <a:chOff x="4391" y="1728"/>
              <a:chExt cx="1007" cy="1510"/>
            </a:xfrm>
          </p:grpSpPr>
          <p:sp>
            <p:nvSpPr>
              <p:cNvPr id="91148" name="Oval 5"/>
              <p:cNvSpPr>
                <a:spLocks noChangeArrowheads="1"/>
              </p:cNvSpPr>
              <p:nvPr/>
            </p:nvSpPr>
            <p:spPr bwMode="auto">
              <a:xfrm>
                <a:off x="4391" y="2418"/>
                <a:ext cx="257" cy="256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1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91149" name="Oval 6"/>
              <p:cNvSpPr>
                <a:spLocks noChangeArrowheads="1"/>
              </p:cNvSpPr>
              <p:nvPr/>
            </p:nvSpPr>
            <p:spPr bwMode="auto">
              <a:xfrm>
                <a:off x="5126" y="1828"/>
                <a:ext cx="256" cy="257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2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91150" name="Oval 7"/>
              <p:cNvSpPr>
                <a:spLocks noChangeArrowheads="1"/>
              </p:cNvSpPr>
              <p:nvPr/>
            </p:nvSpPr>
            <p:spPr bwMode="auto">
              <a:xfrm>
                <a:off x="5141" y="2418"/>
                <a:ext cx="257" cy="257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3</a:t>
                </a:r>
                <a:endParaRPr lang="en-US">
                  <a:latin typeface="Helvetica" charset="0"/>
                </a:endParaRPr>
              </a:p>
            </p:txBody>
          </p:sp>
          <p:grpSp>
            <p:nvGrpSpPr>
              <p:cNvPr id="91151" name="Group 8"/>
              <p:cNvGrpSpPr>
                <a:grpSpLocks/>
              </p:cNvGrpSpPr>
              <p:nvPr/>
            </p:nvGrpSpPr>
            <p:grpSpPr bwMode="auto">
              <a:xfrm>
                <a:off x="4714" y="2776"/>
                <a:ext cx="257" cy="462"/>
                <a:chOff x="672" y="2112"/>
                <a:chExt cx="384" cy="694"/>
              </a:xfrm>
            </p:grpSpPr>
            <p:grpSp>
              <p:nvGrpSpPr>
                <p:cNvPr id="91162" name="Group 9"/>
                <p:cNvGrpSpPr>
                  <a:grpSpLocks/>
                </p:cNvGrpSpPr>
                <p:nvPr/>
              </p:nvGrpSpPr>
              <p:grpSpPr bwMode="auto">
                <a:xfrm>
                  <a:off x="672" y="2112"/>
                  <a:ext cx="384" cy="432"/>
                  <a:chOff x="672" y="2064"/>
                  <a:chExt cx="384" cy="432"/>
                </a:xfrm>
              </p:grpSpPr>
              <p:sp>
                <p:nvSpPr>
                  <p:cNvPr id="9116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91165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91166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3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9116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75" y="2546"/>
                  <a:ext cx="377" cy="2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2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sp>
            <p:nvSpPr>
              <p:cNvPr id="91152" name="Line 14"/>
              <p:cNvSpPr>
                <a:spLocks noChangeShapeType="1"/>
              </p:cNvSpPr>
              <p:nvPr/>
            </p:nvSpPr>
            <p:spPr bwMode="auto">
              <a:xfrm flipV="1">
                <a:off x="4584" y="2277"/>
                <a:ext cx="126" cy="17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91153" name="Line 15"/>
              <p:cNvSpPr>
                <a:spLocks noChangeShapeType="1"/>
              </p:cNvSpPr>
              <p:nvPr/>
            </p:nvSpPr>
            <p:spPr bwMode="auto">
              <a:xfrm flipH="1" flipV="1">
                <a:off x="4595" y="2649"/>
                <a:ext cx="243" cy="22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91154" name="Line 17"/>
              <p:cNvSpPr>
                <a:spLocks noChangeShapeType="1"/>
              </p:cNvSpPr>
              <p:nvPr/>
            </p:nvSpPr>
            <p:spPr bwMode="auto">
              <a:xfrm flipH="1">
                <a:off x="4976" y="2619"/>
                <a:ext cx="187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grpSp>
            <p:nvGrpSpPr>
              <p:cNvPr id="91155" name="Group 18"/>
              <p:cNvGrpSpPr>
                <a:grpSpLocks/>
              </p:cNvGrpSpPr>
              <p:nvPr/>
            </p:nvGrpSpPr>
            <p:grpSpPr bwMode="auto">
              <a:xfrm flipV="1">
                <a:off x="4714" y="1991"/>
                <a:ext cx="257" cy="289"/>
                <a:chOff x="672" y="2064"/>
                <a:chExt cx="384" cy="432"/>
              </a:xfrm>
            </p:grpSpPr>
            <p:sp>
              <p:nvSpPr>
                <p:cNvPr id="91159" name="Rectangle 19"/>
                <p:cNvSpPr>
                  <a:spLocks noChangeArrowheads="1"/>
                </p:cNvSpPr>
                <p:nvPr/>
              </p:nvSpPr>
              <p:spPr bwMode="auto">
                <a:xfrm>
                  <a:off x="672" y="2064"/>
                  <a:ext cx="384" cy="432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91160" name="Oval 20"/>
                <p:cNvSpPr>
                  <a:spLocks noChangeArrowheads="1"/>
                </p:cNvSpPr>
                <p:nvPr/>
              </p:nvSpPr>
              <p:spPr bwMode="auto">
                <a:xfrm>
                  <a:off x="840" y="217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91161" name="Oval 21"/>
                <p:cNvSpPr>
                  <a:spLocks noChangeArrowheads="1"/>
                </p:cNvSpPr>
                <p:nvPr/>
              </p:nvSpPr>
              <p:spPr bwMode="auto">
                <a:xfrm>
                  <a:off x="840" y="23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</p:grpSp>
          <p:sp>
            <p:nvSpPr>
              <p:cNvPr id="91156" name="Text Box 22"/>
              <p:cNvSpPr txBox="1">
                <a:spLocks noChangeArrowheads="1"/>
              </p:cNvSpPr>
              <p:nvPr/>
            </p:nvSpPr>
            <p:spPr bwMode="auto">
              <a:xfrm>
                <a:off x="4712" y="1728"/>
                <a:ext cx="25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9pPr>
              </a:lstStyle>
              <a:p>
                <a:r>
                  <a:rPr lang="en-US" sz="1800">
                    <a:latin typeface="Helvetica" charset="0"/>
                  </a:rPr>
                  <a:t>R</a:t>
                </a:r>
                <a:r>
                  <a:rPr lang="en-US" sz="1800" baseline="-25000">
                    <a:latin typeface="Helvetica" charset="0"/>
                  </a:rPr>
                  <a:t>1</a:t>
                </a:r>
                <a:endParaRPr lang="en-US" sz="1800">
                  <a:latin typeface="Helvetica" charset="0"/>
                </a:endParaRPr>
              </a:p>
            </p:txBody>
          </p:sp>
          <p:sp>
            <p:nvSpPr>
              <p:cNvPr id="91157" name="Oval 23"/>
              <p:cNvSpPr>
                <a:spLocks noChangeArrowheads="1"/>
              </p:cNvSpPr>
              <p:nvPr/>
            </p:nvSpPr>
            <p:spPr bwMode="auto">
              <a:xfrm>
                <a:off x="5141" y="2977"/>
                <a:ext cx="257" cy="256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4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91158" name="Line 24"/>
              <p:cNvSpPr>
                <a:spLocks noChangeShapeType="1"/>
              </p:cNvSpPr>
              <p:nvPr/>
            </p:nvSpPr>
            <p:spPr bwMode="auto">
              <a:xfrm>
                <a:off x="4841" y="2192"/>
                <a:ext cx="318" cy="26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91139" name="TextBox 2"/>
          <p:cNvSpPr txBox="1">
            <a:spLocks noChangeArrowheads="1"/>
          </p:cNvSpPr>
          <p:nvPr/>
        </p:nvSpPr>
        <p:spPr bwMode="auto">
          <a:xfrm>
            <a:off x="457200" y="1295400"/>
            <a:ext cx="5127625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[1,0];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[0,1];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[Avail] = [1,1]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UNFINISHED = {T1,T3}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sz="1800" b="0">
              <a:latin typeface="Courier New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do {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done = true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Foreach node in UNFINISHED {	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if ([Request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node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&lt;= [Avail]) {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remove node from UNFINSHED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[Avail] = [Avail] + [Alloc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node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done = false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}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} until(done)	</a:t>
            </a:r>
            <a:endParaRPr lang="en-US" sz="1800" b="0">
              <a:latin typeface="Helvetica" charset="0"/>
            </a:endParaRP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457200" y="3886200"/>
            <a:ext cx="49530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91141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91142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1143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1144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1145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1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MS PGothic" charset="0"/>
              </a:rPr>
              <a:t>Deadlock Detection Algorithm Example </a:t>
            </a:r>
          </a:p>
        </p:txBody>
      </p:sp>
      <p:grpSp>
        <p:nvGrpSpPr>
          <p:cNvPr id="92162" name="Group 2"/>
          <p:cNvGrpSpPr>
            <a:grpSpLocks/>
          </p:cNvGrpSpPr>
          <p:nvPr/>
        </p:nvGrpSpPr>
        <p:grpSpPr bwMode="auto">
          <a:xfrm>
            <a:off x="6324600" y="1676400"/>
            <a:ext cx="2514600" cy="3505200"/>
            <a:chOff x="4320" y="1728"/>
            <a:chExt cx="1200" cy="1643"/>
          </a:xfrm>
        </p:grpSpPr>
        <p:sp>
          <p:nvSpPr>
            <p:cNvPr id="92170" name="Rectangle 3"/>
            <p:cNvSpPr>
              <a:spLocks noChangeArrowheads="1"/>
            </p:cNvSpPr>
            <p:nvPr/>
          </p:nvSpPr>
          <p:spPr bwMode="auto">
            <a:xfrm>
              <a:off x="4320" y="1728"/>
              <a:ext cx="1200" cy="1643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grpSp>
          <p:nvGrpSpPr>
            <p:cNvPr id="92171" name="Group 4"/>
            <p:cNvGrpSpPr>
              <a:grpSpLocks/>
            </p:cNvGrpSpPr>
            <p:nvPr/>
          </p:nvGrpSpPr>
          <p:grpSpPr bwMode="auto">
            <a:xfrm>
              <a:off x="4391" y="1728"/>
              <a:ext cx="1007" cy="1510"/>
              <a:chOff x="4391" y="1728"/>
              <a:chExt cx="1007" cy="1510"/>
            </a:xfrm>
          </p:grpSpPr>
          <p:sp>
            <p:nvSpPr>
              <p:cNvPr id="92172" name="Oval 5"/>
              <p:cNvSpPr>
                <a:spLocks noChangeArrowheads="1"/>
              </p:cNvSpPr>
              <p:nvPr/>
            </p:nvSpPr>
            <p:spPr bwMode="auto">
              <a:xfrm>
                <a:off x="4391" y="2418"/>
                <a:ext cx="257" cy="256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1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92173" name="Oval 6"/>
              <p:cNvSpPr>
                <a:spLocks noChangeArrowheads="1"/>
              </p:cNvSpPr>
              <p:nvPr/>
            </p:nvSpPr>
            <p:spPr bwMode="auto">
              <a:xfrm>
                <a:off x="5126" y="1828"/>
                <a:ext cx="256" cy="257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2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92174" name="Oval 7"/>
              <p:cNvSpPr>
                <a:spLocks noChangeArrowheads="1"/>
              </p:cNvSpPr>
              <p:nvPr/>
            </p:nvSpPr>
            <p:spPr bwMode="auto">
              <a:xfrm>
                <a:off x="5141" y="2418"/>
                <a:ext cx="257" cy="257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3</a:t>
                </a:r>
                <a:endParaRPr lang="en-US">
                  <a:latin typeface="Helvetica" charset="0"/>
                </a:endParaRPr>
              </a:p>
            </p:txBody>
          </p:sp>
          <p:grpSp>
            <p:nvGrpSpPr>
              <p:cNvPr id="92175" name="Group 8"/>
              <p:cNvGrpSpPr>
                <a:grpSpLocks/>
              </p:cNvGrpSpPr>
              <p:nvPr/>
            </p:nvGrpSpPr>
            <p:grpSpPr bwMode="auto">
              <a:xfrm>
                <a:off x="4714" y="2776"/>
                <a:ext cx="257" cy="462"/>
                <a:chOff x="672" y="2112"/>
                <a:chExt cx="384" cy="694"/>
              </a:xfrm>
            </p:grpSpPr>
            <p:grpSp>
              <p:nvGrpSpPr>
                <p:cNvPr id="92186" name="Group 9"/>
                <p:cNvGrpSpPr>
                  <a:grpSpLocks/>
                </p:cNvGrpSpPr>
                <p:nvPr/>
              </p:nvGrpSpPr>
              <p:grpSpPr bwMode="auto">
                <a:xfrm>
                  <a:off x="672" y="2112"/>
                  <a:ext cx="384" cy="432"/>
                  <a:chOff x="672" y="2064"/>
                  <a:chExt cx="384" cy="432"/>
                </a:xfrm>
              </p:grpSpPr>
              <p:sp>
                <p:nvSpPr>
                  <p:cNvPr id="92188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92189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92190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3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9218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75" y="2546"/>
                  <a:ext cx="377" cy="2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2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sp>
            <p:nvSpPr>
              <p:cNvPr id="92176" name="Line 14"/>
              <p:cNvSpPr>
                <a:spLocks noChangeShapeType="1"/>
              </p:cNvSpPr>
              <p:nvPr/>
            </p:nvSpPr>
            <p:spPr bwMode="auto">
              <a:xfrm flipV="1">
                <a:off x="4584" y="2277"/>
                <a:ext cx="126" cy="17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92177" name="Line 15"/>
              <p:cNvSpPr>
                <a:spLocks noChangeShapeType="1"/>
              </p:cNvSpPr>
              <p:nvPr/>
            </p:nvSpPr>
            <p:spPr bwMode="auto">
              <a:xfrm flipH="1" flipV="1">
                <a:off x="4595" y="2649"/>
                <a:ext cx="243" cy="22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92178" name="Line 17"/>
              <p:cNvSpPr>
                <a:spLocks noChangeShapeType="1"/>
              </p:cNvSpPr>
              <p:nvPr/>
            </p:nvSpPr>
            <p:spPr bwMode="auto">
              <a:xfrm flipH="1">
                <a:off x="4976" y="2619"/>
                <a:ext cx="187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grpSp>
            <p:nvGrpSpPr>
              <p:cNvPr id="92179" name="Group 18"/>
              <p:cNvGrpSpPr>
                <a:grpSpLocks/>
              </p:cNvGrpSpPr>
              <p:nvPr/>
            </p:nvGrpSpPr>
            <p:grpSpPr bwMode="auto">
              <a:xfrm flipV="1">
                <a:off x="4714" y="1991"/>
                <a:ext cx="257" cy="289"/>
                <a:chOff x="672" y="2064"/>
                <a:chExt cx="384" cy="432"/>
              </a:xfrm>
            </p:grpSpPr>
            <p:sp>
              <p:nvSpPr>
                <p:cNvPr id="92183" name="Rectangle 19"/>
                <p:cNvSpPr>
                  <a:spLocks noChangeArrowheads="1"/>
                </p:cNvSpPr>
                <p:nvPr/>
              </p:nvSpPr>
              <p:spPr bwMode="auto">
                <a:xfrm>
                  <a:off x="672" y="2064"/>
                  <a:ext cx="384" cy="432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92184" name="Oval 20"/>
                <p:cNvSpPr>
                  <a:spLocks noChangeArrowheads="1"/>
                </p:cNvSpPr>
                <p:nvPr/>
              </p:nvSpPr>
              <p:spPr bwMode="auto">
                <a:xfrm>
                  <a:off x="840" y="217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92185" name="Oval 21"/>
                <p:cNvSpPr>
                  <a:spLocks noChangeArrowheads="1"/>
                </p:cNvSpPr>
                <p:nvPr/>
              </p:nvSpPr>
              <p:spPr bwMode="auto">
                <a:xfrm>
                  <a:off x="840" y="23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</p:grpSp>
          <p:sp>
            <p:nvSpPr>
              <p:cNvPr id="92180" name="Text Box 22"/>
              <p:cNvSpPr txBox="1">
                <a:spLocks noChangeArrowheads="1"/>
              </p:cNvSpPr>
              <p:nvPr/>
            </p:nvSpPr>
            <p:spPr bwMode="auto">
              <a:xfrm>
                <a:off x="4712" y="1728"/>
                <a:ext cx="25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9pPr>
              </a:lstStyle>
              <a:p>
                <a:r>
                  <a:rPr lang="en-US" sz="1800">
                    <a:latin typeface="Helvetica" charset="0"/>
                  </a:rPr>
                  <a:t>R</a:t>
                </a:r>
                <a:r>
                  <a:rPr lang="en-US" sz="1800" baseline="-25000">
                    <a:latin typeface="Helvetica" charset="0"/>
                  </a:rPr>
                  <a:t>1</a:t>
                </a:r>
                <a:endParaRPr lang="en-US" sz="1800">
                  <a:latin typeface="Helvetica" charset="0"/>
                </a:endParaRPr>
              </a:p>
            </p:txBody>
          </p:sp>
          <p:sp>
            <p:nvSpPr>
              <p:cNvPr id="92181" name="Oval 23"/>
              <p:cNvSpPr>
                <a:spLocks noChangeArrowheads="1"/>
              </p:cNvSpPr>
              <p:nvPr/>
            </p:nvSpPr>
            <p:spPr bwMode="auto">
              <a:xfrm>
                <a:off x="5141" y="2977"/>
                <a:ext cx="257" cy="256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4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92182" name="Line 24"/>
              <p:cNvSpPr>
                <a:spLocks noChangeShapeType="1"/>
              </p:cNvSpPr>
              <p:nvPr/>
            </p:nvSpPr>
            <p:spPr bwMode="auto">
              <a:xfrm>
                <a:off x="4841" y="2192"/>
                <a:ext cx="318" cy="26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92163" name="TextBox 2"/>
          <p:cNvSpPr txBox="1">
            <a:spLocks noChangeArrowheads="1"/>
          </p:cNvSpPr>
          <p:nvPr/>
        </p:nvSpPr>
        <p:spPr bwMode="auto">
          <a:xfrm>
            <a:off x="457200" y="1295400"/>
            <a:ext cx="4986338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[1,0];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[0,1];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[Avail] = [1,1]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UNFINISHED = {</a:t>
            </a:r>
            <a:r>
              <a:rPr lang="en-US" altLang="ko-KR" sz="1800" b="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,T3}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sz="1800" b="0">
              <a:latin typeface="Courier New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do {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done = true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Foreach node in UNFINISHED {	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if ([Request</a:t>
            </a:r>
            <a:r>
              <a:rPr lang="en-US" altLang="ko-KR" sz="1800" b="0" baseline="-2500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&lt;= [Avail]) {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remove node from UNFINSHED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[Avail] = [Avail] + [Alloc</a:t>
            </a:r>
            <a:r>
              <a:rPr lang="en-US" altLang="ko-KR" sz="1800" b="0" baseline="-2500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done = false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}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} until(done)	</a:t>
            </a:r>
            <a:endParaRPr lang="en-US" sz="1800" b="0">
              <a:latin typeface="Helvetica" charset="0"/>
            </a:endParaRP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457200" y="4114800"/>
            <a:ext cx="49530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92165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92166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2167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2168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2169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5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 for Deadlock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0439"/>
            <a:ext cx="8229600" cy="5215723"/>
          </a:xfrm>
        </p:spPr>
        <p:txBody>
          <a:bodyPr/>
          <a:lstStyle/>
          <a:p>
            <a:r>
              <a:rPr lang="en-US" dirty="0" smtClean="0"/>
              <a:t>Eliminate the Shared Resources</a:t>
            </a:r>
          </a:p>
          <a:p>
            <a:pPr lvl="1"/>
            <a:r>
              <a:rPr lang="en-US" dirty="0" smtClean="0"/>
              <a:t>E.g., give each Philosopher two chopsticks, open the other bridge lane, …</a:t>
            </a:r>
          </a:p>
          <a:p>
            <a:pPr lvl="1"/>
            <a:r>
              <a:rPr lang="en-US" dirty="0" smtClean="0"/>
              <a:t>Or at least two virtual chopsticks</a:t>
            </a:r>
          </a:p>
          <a:p>
            <a:pPr lvl="1"/>
            <a:r>
              <a:rPr lang="en-US" dirty="0" smtClean="0"/>
              <a:t>OK, if sharing was do to resource limitations</a:t>
            </a:r>
          </a:p>
          <a:p>
            <a:pPr lvl="1"/>
            <a:r>
              <a:rPr lang="en-US" dirty="0" smtClean="0"/>
              <a:t>Not if sharing is due to true interactions</a:t>
            </a:r>
          </a:p>
          <a:p>
            <a:pPr lvl="2"/>
            <a:r>
              <a:rPr lang="en-US" dirty="0" smtClean="0"/>
              <a:t>Must modify Directory Structure AND File Index AND the Block Free list</a:t>
            </a:r>
          </a:p>
          <a:p>
            <a:pPr lvl="2"/>
            <a:r>
              <a:rPr lang="en-US" dirty="0" smtClean="0"/>
              <a:t>Must enter the intersection to turn left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74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MS PGothic" charset="0"/>
              </a:rPr>
              <a:t>Deadlock Detection Algorithm Example </a:t>
            </a:r>
          </a:p>
        </p:txBody>
      </p:sp>
      <p:grpSp>
        <p:nvGrpSpPr>
          <p:cNvPr id="93186" name="Group 2"/>
          <p:cNvGrpSpPr>
            <a:grpSpLocks/>
          </p:cNvGrpSpPr>
          <p:nvPr/>
        </p:nvGrpSpPr>
        <p:grpSpPr bwMode="auto">
          <a:xfrm>
            <a:off x="6324600" y="1676400"/>
            <a:ext cx="2514600" cy="3505200"/>
            <a:chOff x="4320" y="1728"/>
            <a:chExt cx="1200" cy="1643"/>
          </a:xfrm>
        </p:grpSpPr>
        <p:sp>
          <p:nvSpPr>
            <p:cNvPr id="93194" name="Rectangle 3"/>
            <p:cNvSpPr>
              <a:spLocks noChangeArrowheads="1"/>
            </p:cNvSpPr>
            <p:nvPr/>
          </p:nvSpPr>
          <p:spPr bwMode="auto">
            <a:xfrm>
              <a:off x="4320" y="1728"/>
              <a:ext cx="1200" cy="1643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grpSp>
          <p:nvGrpSpPr>
            <p:cNvPr id="93195" name="Group 4"/>
            <p:cNvGrpSpPr>
              <a:grpSpLocks/>
            </p:cNvGrpSpPr>
            <p:nvPr/>
          </p:nvGrpSpPr>
          <p:grpSpPr bwMode="auto">
            <a:xfrm>
              <a:off x="4391" y="1728"/>
              <a:ext cx="1007" cy="1510"/>
              <a:chOff x="4391" y="1728"/>
              <a:chExt cx="1007" cy="1510"/>
            </a:xfrm>
          </p:grpSpPr>
          <p:sp>
            <p:nvSpPr>
              <p:cNvPr id="93196" name="Oval 5"/>
              <p:cNvSpPr>
                <a:spLocks noChangeArrowheads="1"/>
              </p:cNvSpPr>
              <p:nvPr/>
            </p:nvSpPr>
            <p:spPr bwMode="auto">
              <a:xfrm>
                <a:off x="4391" y="2418"/>
                <a:ext cx="257" cy="256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1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93197" name="Oval 6"/>
              <p:cNvSpPr>
                <a:spLocks noChangeArrowheads="1"/>
              </p:cNvSpPr>
              <p:nvPr/>
            </p:nvSpPr>
            <p:spPr bwMode="auto">
              <a:xfrm>
                <a:off x="5126" y="1828"/>
                <a:ext cx="256" cy="257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2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93198" name="Oval 7"/>
              <p:cNvSpPr>
                <a:spLocks noChangeArrowheads="1"/>
              </p:cNvSpPr>
              <p:nvPr/>
            </p:nvSpPr>
            <p:spPr bwMode="auto">
              <a:xfrm>
                <a:off x="5141" y="2418"/>
                <a:ext cx="257" cy="257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3</a:t>
                </a:r>
                <a:endParaRPr lang="en-US">
                  <a:latin typeface="Helvetica" charset="0"/>
                </a:endParaRPr>
              </a:p>
            </p:txBody>
          </p:sp>
          <p:grpSp>
            <p:nvGrpSpPr>
              <p:cNvPr id="93199" name="Group 8"/>
              <p:cNvGrpSpPr>
                <a:grpSpLocks/>
              </p:cNvGrpSpPr>
              <p:nvPr/>
            </p:nvGrpSpPr>
            <p:grpSpPr bwMode="auto">
              <a:xfrm>
                <a:off x="4714" y="2776"/>
                <a:ext cx="257" cy="462"/>
                <a:chOff x="672" y="2112"/>
                <a:chExt cx="384" cy="694"/>
              </a:xfrm>
            </p:grpSpPr>
            <p:grpSp>
              <p:nvGrpSpPr>
                <p:cNvPr id="93210" name="Group 9"/>
                <p:cNvGrpSpPr>
                  <a:grpSpLocks/>
                </p:cNvGrpSpPr>
                <p:nvPr/>
              </p:nvGrpSpPr>
              <p:grpSpPr bwMode="auto">
                <a:xfrm>
                  <a:off x="672" y="2112"/>
                  <a:ext cx="384" cy="432"/>
                  <a:chOff x="672" y="2064"/>
                  <a:chExt cx="384" cy="432"/>
                </a:xfrm>
              </p:grpSpPr>
              <p:sp>
                <p:nvSpPr>
                  <p:cNvPr id="9321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93213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9321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3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9321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75" y="2546"/>
                  <a:ext cx="377" cy="2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2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sp>
            <p:nvSpPr>
              <p:cNvPr id="93200" name="Line 14"/>
              <p:cNvSpPr>
                <a:spLocks noChangeShapeType="1"/>
              </p:cNvSpPr>
              <p:nvPr/>
            </p:nvSpPr>
            <p:spPr bwMode="auto">
              <a:xfrm flipV="1">
                <a:off x="4584" y="2277"/>
                <a:ext cx="126" cy="17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93201" name="Line 15"/>
              <p:cNvSpPr>
                <a:spLocks noChangeShapeType="1"/>
              </p:cNvSpPr>
              <p:nvPr/>
            </p:nvSpPr>
            <p:spPr bwMode="auto">
              <a:xfrm flipH="1" flipV="1">
                <a:off x="4595" y="2649"/>
                <a:ext cx="243" cy="22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93202" name="Line 17"/>
              <p:cNvSpPr>
                <a:spLocks noChangeShapeType="1"/>
              </p:cNvSpPr>
              <p:nvPr/>
            </p:nvSpPr>
            <p:spPr bwMode="auto">
              <a:xfrm flipH="1">
                <a:off x="4976" y="2619"/>
                <a:ext cx="187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grpSp>
            <p:nvGrpSpPr>
              <p:cNvPr id="93203" name="Group 18"/>
              <p:cNvGrpSpPr>
                <a:grpSpLocks/>
              </p:cNvGrpSpPr>
              <p:nvPr/>
            </p:nvGrpSpPr>
            <p:grpSpPr bwMode="auto">
              <a:xfrm flipV="1">
                <a:off x="4714" y="1991"/>
                <a:ext cx="257" cy="289"/>
                <a:chOff x="672" y="2064"/>
                <a:chExt cx="384" cy="432"/>
              </a:xfrm>
            </p:grpSpPr>
            <p:sp>
              <p:nvSpPr>
                <p:cNvPr id="93207" name="Rectangle 19"/>
                <p:cNvSpPr>
                  <a:spLocks noChangeArrowheads="1"/>
                </p:cNvSpPr>
                <p:nvPr/>
              </p:nvSpPr>
              <p:spPr bwMode="auto">
                <a:xfrm>
                  <a:off x="672" y="2064"/>
                  <a:ext cx="384" cy="432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93208" name="Oval 20"/>
                <p:cNvSpPr>
                  <a:spLocks noChangeArrowheads="1"/>
                </p:cNvSpPr>
                <p:nvPr/>
              </p:nvSpPr>
              <p:spPr bwMode="auto">
                <a:xfrm>
                  <a:off x="840" y="217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93209" name="Oval 21"/>
                <p:cNvSpPr>
                  <a:spLocks noChangeArrowheads="1"/>
                </p:cNvSpPr>
                <p:nvPr/>
              </p:nvSpPr>
              <p:spPr bwMode="auto">
                <a:xfrm>
                  <a:off x="840" y="23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</p:grpSp>
          <p:sp>
            <p:nvSpPr>
              <p:cNvPr id="93204" name="Text Box 22"/>
              <p:cNvSpPr txBox="1">
                <a:spLocks noChangeArrowheads="1"/>
              </p:cNvSpPr>
              <p:nvPr/>
            </p:nvSpPr>
            <p:spPr bwMode="auto">
              <a:xfrm>
                <a:off x="4712" y="1728"/>
                <a:ext cx="25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9pPr>
              </a:lstStyle>
              <a:p>
                <a:r>
                  <a:rPr lang="en-US" sz="1800">
                    <a:latin typeface="Helvetica" charset="0"/>
                  </a:rPr>
                  <a:t>R</a:t>
                </a:r>
                <a:r>
                  <a:rPr lang="en-US" sz="1800" baseline="-25000">
                    <a:latin typeface="Helvetica" charset="0"/>
                  </a:rPr>
                  <a:t>1</a:t>
                </a:r>
                <a:endParaRPr lang="en-US" sz="1800">
                  <a:latin typeface="Helvetica" charset="0"/>
                </a:endParaRPr>
              </a:p>
            </p:txBody>
          </p:sp>
          <p:sp>
            <p:nvSpPr>
              <p:cNvPr id="93205" name="Oval 23"/>
              <p:cNvSpPr>
                <a:spLocks noChangeArrowheads="1"/>
              </p:cNvSpPr>
              <p:nvPr/>
            </p:nvSpPr>
            <p:spPr bwMode="auto">
              <a:xfrm>
                <a:off x="5141" y="2977"/>
                <a:ext cx="257" cy="256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4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93206" name="Line 24"/>
              <p:cNvSpPr>
                <a:spLocks noChangeShapeType="1"/>
              </p:cNvSpPr>
              <p:nvPr/>
            </p:nvSpPr>
            <p:spPr bwMode="auto">
              <a:xfrm>
                <a:off x="4841" y="2192"/>
                <a:ext cx="318" cy="26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93187" name="TextBox 2"/>
          <p:cNvSpPr txBox="1">
            <a:spLocks noChangeArrowheads="1"/>
          </p:cNvSpPr>
          <p:nvPr/>
        </p:nvSpPr>
        <p:spPr bwMode="auto">
          <a:xfrm>
            <a:off x="457200" y="1295400"/>
            <a:ext cx="4986338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[1,0];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[0,1];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[Avail] = [1,1]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UNFINISHED = {T3}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sz="1800" b="0">
              <a:latin typeface="Courier New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do {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done = true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Foreach node in UNFINISHED {	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if ([Request</a:t>
            </a:r>
            <a:r>
              <a:rPr lang="en-US" altLang="ko-KR" sz="1800" b="0" baseline="-2500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&lt;= [Avail]) {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remove node from UNFINSHED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[Avail] = [Avail] + [Alloc</a:t>
            </a:r>
            <a:r>
              <a:rPr lang="en-US" altLang="ko-KR" sz="1800" b="0" baseline="-2500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done = false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}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} until(done)	</a:t>
            </a:r>
            <a:endParaRPr lang="en-US" sz="1800" b="0">
              <a:latin typeface="Helvetica" charset="0"/>
            </a:endParaRP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457200" y="4343400"/>
            <a:ext cx="49530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93189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93190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3191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3192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3193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6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MS PGothic" charset="0"/>
              </a:rPr>
              <a:t>Deadlock Detection Algorithm Example </a:t>
            </a:r>
          </a:p>
        </p:txBody>
      </p:sp>
      <p:grpSp>
        <p:nvGrpSpPr>
          <p:cNvPr id="94210" name="Group 2"/>
          <p:cNvGrpSpPr>
            <a:grpSpLocks/>
          </p:cNvGrpSpPr>
          <p:nvPr/>
        </p:nvGrpSpPr>
        <p:grpSpPr bwMode="auto">
          <a:xfrm>
            <a:off x="6324600" y="1676400"/>
            <a:ext cx="2514600" cy="3505200"/>
            <a:chOff x="4320" y="1728"/>
            <a:chExt cx="1200" cy="1643"/>
          </a:xfrm>
        </p:grpSpPr>
        <p:sp>
          <p:nvSpPr>
            <p:cNvPr id="94218" name="Rectangle 3"/>
            <p:cNvSpPr>
              <a:spLocks noChangeArrowheads="1"/>
            </p:cNvSpPr>
            <p:nvPr/>
          </p:nvSpPr>
          <p:spPr bwMode="auto">
            <a:xfrm>
              <a:off x="4320" y="1728"/>
              <a:ext cx="1200" cy="1643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grpSp>
          <p:nvGrpSpPr>
            <p:cNvPr id="94219" name="Group 4"/>
            <p:cNvGrpSpPr>
              <a:grpSpLocks/>
            </p:cNvGrpSpPr>
            <p:nvPr/>
          </p:nvGrpSpPr>
          <p:grpSpPr bwMode="auto">
            <a:xfrm>
              <a:off x="4391" y="1728"/>
              <a:ext cx="1007" cy="1510"/>
              <a:chOff x="4391" y="1728"/>
              <a:chExt cx="1007" cy="1510"/>
            </a:xfrm>
          </p:grpSpPr>
          <p:sp>
            <p:nvSpPr>
              <p:cNvPr id="94220" name="Oval 5"/>
              <p:cNvSpPr>
                <a:spLocks noChangeArrowheads="1"/>
              </p:cNvSpPr>
              <p:nvPr/>
            </p:nvSpPr>
            <p:spPr bwMode="auto">
              <a:xfrm>
                <a:off x="4391" y="2418"/>
                <a:ext cx="257" cy="256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1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94221" name="Oval 6"/>
              <p:cNvSpPr>
                <a:spLocks noChangeArrowheads="1"/>
              </p:cNvSpPr>
              <p:nvPr/>
            </p:nvSpPr>
            <p:spPr bwMode="auto">
              <a:xfrm>
                <a:off x="5126" y="1828"/>
                <a:ext cx="256" cy="257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2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94222" name="Oval 7"/>
              <p:cNvSpPr>
                <a:spLocks noChangeArrowheads="1"/>
              </p:cNvSpPr>
              <p:nvPr/>
            </p:nvSpPr>
            <p:spPr bwMode="auto">
              <a:xfrm>
                <a:off x="5141" y="2418"/>
                <a:ext cx="257" cy="257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3</a:t>
                </a:r>
                <a:endParaRPr lang="en-US">
                  <a:latin typeface="Helvetica" charset="0"/>
                </a:endParaRPr>
              </a:p>
            </p:txBody>
          </p:sp>
          <p:grpSp>
            <p:nvGrpSpPr>
              <p:cNvPr id="94223" name="Group 8"/>
              <p:cNvGrpSpPr>
                <a:grpSpLocks/>
              </p:cNvGrpSpPr>
              <p:nvPr/>
            </p:nvGrpSpPr>
            <p:grpSpPr bwMode="auto">
              <a:xfrm>
                <a:off x="4714" y="2776"/>
                <a:ext cx="257" cy="462"/>
                <a:chOff x="672" y="2112"/>
                <a:chExt cx="384" cy="694"/>
              </a:xfrm>
            </p:grpSpPr>
            <p:grpSp>
              <p:nvGrpSpPr>
                <p:cNvPr id="94232" name="Group 9"/>
                <p:cNvGrpSpPr>
                  <a:grpSpLocks/>
                </p:cNvGrpSpPr>
                <p:nvPr/>
              </p:nvGrpSpPr>
              <p:grpSpPr bwMode="auto">
                <a:xfrm>
                  <a:off x="672" y="2112"/>
                  <a:ext cx="384" cy="432"/>
                  <a:chOff x="672" y="2064"/>
                  <a:chExt cx="384" cy="432"/>
                </a:xfrm>
              </p:grpSpPr>
              <p:sp>
                <p:nvSpPr>
                  <p:cNvPr id="9423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94235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94236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3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9423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75" y="2546"/>
                  <a:ext cx="377" cy="2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2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sp>
            <p:nvSpPr>
              <p:cNvPr id="94224" name="Line 17"/>
              <p:cNvSpPr>
                <a:spLocks noChangeShapeType="1"/>
              </p:cNvSpPr>
              <p:nvPr/>
            </p:nvSpPr>
            <p:spPr bwMode="auto">
              <a:xfrm flipH="1">
                <a:off x="4976" y="2619"/>
                <a:ext cx="187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grpSp>
            <p:nvGrpSpPr>
              <p:cNvPr id="94225" name="Group 18"/>
              <p:cNvGrpSpPr>
                <a:grpSpLocks/>
              </p:cNvGrpSpPr>
              <p:nvPr/>
            </p:nvGrpSpPr>
            <p:grpSpPr bwMode="auto">
              <a:xfrm flipV="1">
                <a:off x="4714" y="1991"/>
                <a:ext cx="257" cy="289"/>
                <a:chOff x="672" y="2064"/>
                <a:chExt cx="384" cy="432"/>
              </a:xfrm>
            </p:grpSpPr>
            <p:sp>
              <p:nvSpPr>
                <p:cNvPr id="94229" name="Rectangle 19"/>
                <p:cNvSpPr>
                  <a:spLocks noChangeArrowheads="1"/>
                </p:cNvSpPr>
                <p:nvPr/>
              </p:nvSpPr>
              <p:spPr bwMode="auto">
                <a:xfrm>
                  <a:off x="672" y="2064"/>
                  <a:ext cx="384" cy="432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94230" name="Oval 20"/>
                <p:cNvSpPr>
                  <a:spLocks noChangeArrowheads="1"/>
                </p:cNvSpPr>
                <p:nvPr/>
              </p:nvSpPr>
              <p:spPr bwMode="auto">
                <a:xfrm>
                  <a:off x="840" y="217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94231" name="Oval 21"/>
                <p:cNvSpPr>
                  <a:spLocks noChangeArrowheads="1"/>
                </p:cNvSpPr>
                <p:nvPr/>
              </p:nvSpPr>
              <p:spPr bwMode="auto">
                <a:xfrm>
                  <a:off x="840" y="23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</p:grpSp>
          <p:sp>
            <p:nvSpPr>
              <p:cNvPr id="94226" name="Text Box 22"/>
              <p:cNvSpPr txBox="1">
                <a:spLocks noChangeArrowheads="1"/>
              </p:cNvSpPr>
              <p:nvPr/>
            </p:nvSpPr>
            <p:spPr bwMode="auto">
              <a:xfrm>
                <a:off x="4712" y="1728"/>
                <a:ext cx="25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9pPr>
              </a:lstStyle>
              <a:p>
                <a:r>
                  <a:rPr lang="en-US" sz="1800">
                    <a:latin typeface="Helvetica" charset="0"/>
                  </a:rPr>
                  <a:t>R</a:t>
                </a:r>
                <a:r>
                  <a:rPr lang="en-US" sz="1800" baseline="-25000">
                    <a:latin typeface="Helvetica" charset="0"/>
                  </a:rPr>
                  <a:t>1</a:t>
                </a:r>
                <a:endParaRPr lang="en-US" sz="1800">
                  <a:latin typeface="Helvetica" charset="0"/>
                </a:endParaRPr>
              </a:p>
            </p:txBody>
          </p:sp>
          <p:sp>
            <p:nvSpPr>
              <p:cNvPr id="94227" name="Oval 23"/>
              <p:cNvSpPr>
                <a:spLocks noChangeArrowheads="1"/>
              </p:cNvSpPr>
              <p:nvPr/>
            </p:nvSpPr>
            <p:spPr bwMode="auto">
              <a:xfrm>
                <a:off x="5141" y="2977"/>
                <a:ext cx="257" cy="256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4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94228" name="Line 24"/>
              <p:cNvSpPr>
                <a:spLocks noChangeShapeType="1"/>
              </p:cNvSpPr>
              <p:nvPr/>
            </p:nvSpPr>
            <p:spPr bwMode="auto">
              <a:xfrm>
                <a:off x="4841" y="2192"/>
                <a:ext cx="318" cy="26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94211" name="TextBox 2"/>
          <p:cNvSpPr txBox="1">
            <a:spLocks noChangeArrowheads="1"/>
          </p:cNvSpPr>
          <p:nvPr/>
        </p:nvSpPr>
        <p:spPr bwMode="auto">
          <a:xfrm>
            <a:off x="457200" y="1295400"/>
            <a:ext cx="4986338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[1,0];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[0,1];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[Avail] = [1,</a:t>
            </a:r>
            <a:r>
              <a:rPr lang="en-US" altLang="ko-KR" sz="1800" b="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UNFINISHED = {T3}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sz="1800" b="0">
              <a:latin typeface="Courier New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do {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done = true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Foreach node in UNFINISHED {	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if ([Request</a:t>
            </a:r>
            <a:r>
              <a:rPr lang="en-US" altLang="ko-KR" sz="1800" b="0" baseline="-2500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&lt;= [Avail]) {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remove node from UNFINSHED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[Avail] = [Avail] + [Alloc</a:t>
            </a:r>
            <a:r>
              <a:rPr lang="en-US" altLang="ko-KR" sz="1800" b="0" baseline="-2500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done = false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}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} until(done)	</a:t>
            </a:r>
            <a:endParaRPr lang="en-US" sz="1800" b="0">
              <a:latin typeface="Helvetica" charset="0"/>
            </a:endParaRP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457200" y="4572000"/>
            <a:ext cx="49530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94213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94214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4215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4216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4217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0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MS PGothic" charset="0"/>
              </a:rPr>
              <a:t>Deadlock Detection Algorithm Example </a:t>
            </a:r>
          </a:p>
        </p:txBody>
      </p:sp>
      <p:grpSp>
        <p:nvGrpSpPr>
          <p:cNvPr id="95234" name="Group 2"/>
          <p:cNvGrpSpPr>
            <a:grpSpLocks/>
          </p:cNvGrpSpPr>
          <p:nvPr/>
        </p:nvGrpSpPr>
        <p:grpSpPr bwMode="auto">
          <a:xfrm>
            <a:off x="6324600" y="1676400"/>
            <a:ext cx="2514600" cy="3505200"/>
            <a:chOff x="4320" y="1728"/>
            <a:chExt cx="1200" cy="1643"/>
          </a:xfrm>
        </p:grpSpPr>
        <p:sp>
          <p:nvSpPr>
            <p:cNvPr id="95242" name="Rectangle 3"/>
            <p:cNvSpPr>
              <a:spLocks noChangeArrowheads="1"/>
            </p:cNvSpPr>
            <p:nvPr/>
          </p:nvSpPr>
          <p:spPr bwMode="auto">
            <a:xfrm>
              <a:off x="4320" y="1728"/>
              <a:ext cx="1200" cy="1643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grpSp>
          <p:nvGrpSpPr>
            <p:cNvPr id="95243" name="Group 4"/>
            <p:cNvGrpSpPr>
              <a:grpSpLocks/>
            </p:cNvGrpSpPr>
            <p:nvPr/>
          </p:nvGrpSpPr>
          <p:grpSpPr bwMode="auto">
            <a:xfrm>
              <a:off x="4391" y="1728"/>
              <a:ext cx="1007" cy="1510"/>
              <a:chOff x="4391" y="1728"/>
              <a:chExt cx="1007" cy="1510"/>
            </a:xfrm>
          </p:grpSpPr>
          <p:sp>
            <p:nvSpPr>
              <p:cNvPr id="95244" name="Oval 5"/>
              <p:cNvSpPr>
                <a:spLocks noChangeArrowheads="1"/>
              </p:cNvSpPr>
              <p:nvPr/>
            </p:nvSpPr>
            <p:spPr bwMode="auto">
              <a:xfrm>
                <a:off x="4391" y="2418"/>
                <a:ext cx="257" cy="256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1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95245" name="Oval 6"/>
              <p:cNvSpPr>
                <a:spLocks noChangeArrowheads="1"/>
              </p:cNvSpPr>
              <p:nvPr/>
            </p:nvSpPr>
            <p:spPr bwMode="auto">
              <a:xfrm>
                <a:off x="5126" y="1828"/>
                <a:ext cx="256" cy="257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2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95246" name="Oval 7"/>
              <p:cNvSpPr>
                <a:spLocks noChangeArrowheads="1"/>
              </p:cNvSpPr>
              <p:nvPr/>
            </p:nvSpPr>
            <p:spPr bwMode="auto">
              <a:xfrm>
                <a:off x="5141" y="2418"/>
                <a:ext cx="257" cy="257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3</a:t>
                </a:r>
                <a:endParaRPr lang="en-US">
                  <a:latin typeface="Helvetica" charset="0"/>
                </a:endParaRPr>
              </a:p>
            </p:txBody>
          </p:sp>
          <p:grpSp>
            <p:nvGrpSpPr>
              <p:cNvPr id="95247" name="Group 8"/>
              <p:cNvGrpSpPr>
                <a:grpSpLocks/>
              </p:cNvGrpSpPr>
              <p:nvPr/>
            </p:nvGrpSpPr>
            <p:grpSpPr bwMode="auto">
              <a:xfrm>
                <a:off x="4714" y="2776"/>
                <a:ext cx="257" cy="462"/>
                <a:chOff x="672" y="2112"/>
                <a:chExt cx="384" cy="694"/>
              </a:xfrm>
            </p:grpSpPr>
            <p:grpSp>
              <p:nvGrpSpPr>
                <p:cNvPr id="95256" name="Group 9"/>
                <p:cNvGrpSpPr>
                  <a:grpSpLocks/>
                </p:cNvGrpSpPr>
                <p:nvPr/>
              </p:nvGrpSpPr>
              <p:grpSpPr bwMode="auto">
                <a:xfrm>
                  <a:off x="672" y="2112"/>
                  <a:ext cx="384" cy="432"/>
                  <a:chOff x="672" y="2064"/>
                  <a:chExt cx="384" cy="432"/>
                </a:xfrm>
              </p:grpSpPr>
              <p:sp>
                <p:nvSpPr>
                  <p:cNvPr id="95258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95259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95260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3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9525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75" y="2546"/>
                  <a:ext cx="377" cy="2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2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sp>
            <p:nvSpPr>
              <p:cNvPr id="95248" name="Line 17"/>
              <p:cNvSpPr>
                <a:spLocks noChangeShapeType="1"/>
              </p:cNvSpPr>
              <p:nvPr/>
            </p:nvSpPr>
            <p:spPr bwMode="auto">
              <a:xfrm flipH="1">
                <a:off x="4976" y="2619"/>
                <a:ext cx="187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grpSp>
            <p:nvGrpSpPr>
              <p:cNvPr id="95249" name="Group 18"/>
              <p:cNvGrpSpPr>
                <a:grpSpLocks/>
              </p:cNvGrpSpPr>
              <p:nvPr/>
            </p:nvGrpSpPr>
            <p:grpSpPr bwMode="auto">
              <a:xfrm flipV="1">
                <a:off x="4714" y="1991"/>
                <a:ext cx="257" cy="289"/>
                <a:chOff x="672" y="2064"/>
                <a:chExt cx="384" cy="432"/>
              </a:xfrm>
            </p:grpSpPr>
            <p:sp>
              <p:nvSpPr>
                <p:cNvPr id="95253" name="Rectangle 19"/>
                <p:cNvSpPr>
                  <a:spLocks noChangeArrowheads="1"/>
                </p:cNvSpPr>
                <p:nvPr/>
              </p:nvSpPr>
              <p:spPr bwMode="auto">
                <a:xfrm>
                  <a:off x="672" y="2064"/>
                  <a:ext cx="384" cy="432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95254" name="Oval 20"/>
                <p:cNvSpPr>
                  <a:spLocks noChangeArrowheads="1"/>
                </p:cNvSpPr>
                <p:nvPr/>
              </p:nvSpPr>
              <p:spPr bwMode="auto">
                <a:xfrm>
                  <a:off x="840" y="217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95255" name="Oval 21"/>
                <p:cNvSpPr>
                  <a:spLocks noChangeArrowheads="1"/>
                </p:cNvSpPr>
                <p:nvPr/>
              </p:nvSpPr>
              <p:spPr bwMode="auto">
                <a:xfrm>
                  <a:off x="840" y="23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</p:grpSp>
          <p:sp>
            <p:nvSpPr>
              <p:cNvPr id="95250" name="Text Box 22"/>
              <p:cNvSpPr txBox="1">
                <a:spLocks noChangeArrowheads="1"/>
              </p:cNvSpPr>
              <p:nvPr/>
            </p:nvSpPr>
            <p:spPr bwMode="auto">
              <a:xfrm>
                <a:off x="4712" y="1728"/>
                <a:ext cx="25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9pPr>
              </a:lstStyle>
              <a:p>
                <a:r>
                  <a:rPr lang="en-US" sz="1800">
                    <a:latin typeface="Helvetica" charset="0"/>
                  </a:rPr>
                  <a:t>R</a:t>
                </a:r>
                <a:r>
                  <a:rPr lang="en-US" sz="1800" baseline="-25000">
                    <a:latin typeface="Helvetica" charset="0"/>
                  </a:rPr>
                  <a:t>1</a:t>
                </a:r>
                <a:endParaRPr lang="en-US" sz="1800">
                  <a:latin typeface="Helvetica" charset="0"/>
                </a:endParaRPr>
              </a:p>
            </p:txBody>
          </p:sp>
          <p:sp>
            <p:nvSpPr>
              <p:cNvPr id="95251" name="Oval 23"/>
              <p:cNvSpPr>
                <a:spLocks noChangeArrowheads="1"/>
              </p:cNvSpPr>
              <p:nvPr/>
            </p:nvSpPr>
            <p:spPr bwMode="auto">
              <a:xfrm>
                <a:off x="5141" y="2977"/>
                <a:ext cx="257" cy="256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4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95252" name="Line 24"/>
              <p:cNvSpPr>
                <a:spLocks noChangeShapeType="1"/>
              </p:cNvSpPr>
              <p:nvPr/>
            </p:nvSpPr>
            <p:spPr bwMode="auto">
              <a:xfrm>
                <a:off x="4841" y="2192"/>
                <a:ext cx="318" cy="26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95235" name="TextBox 2"/>
          <p:cNvSpPr txBox="1">
            <a:spLocks noChangeArrowheads="1"/>
          </p:cNvSpPr>
          <p:nvPr/>
        </p:nvSpPr>
        <p:spPr bwMode="auto">
          <a:xfrm>
            <a:off x="457200" y="1295400"/>
            <a:ext cx="4986338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[1,0];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[0,1];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[Avail] = [1,</a:t>
            </a:r>
            <a:r>
              <a:rPr lang="en-US" altLang="ko-KR" sz="1800" b="0">
                <a:solidFill>
                  <a:srgbClr val="000000"/>
                </a:solidFill>
                <a:latin typeface="Courier New" charset="0"/>
                <a:ea typeface="Gulim" charset="0"/>
                <a:cs typeface="Gulim" charset="0"/>
              </a:rPr>
              <a:t>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UNFINISHED = {T3}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sz="1800" b="0">
              <a:latin typeface="Courier New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do {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done = true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Foreach node in UNFINISHED {	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if ([Request</a:t>
            </a:r>
            <a:r>
              <a:rPr lang="en-US" altLang="ko-KR" sz="1800" b="0" baseline="-2500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&lt;= [Avail]) {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remove node from UNFINSHED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[Avail] = [Avail] + [Alloc</a:t>
            </a:r>
            <a:r>
              <a:rPr lang="en-US" altLang="ko-KR" sz="1800" b="0" baseline="-2500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</a:t>
            </a:r>
            <a:r>
              <a:rPr lang="en-US" altLang="ko-KR" sz="1800" b="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done = false</a:t>
            </a:r>
            <a:br>
              <a:rPr lang="en-US" altLang="ko-KR" sz="1800" b="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}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} until(done)	</a:t>
            </a:r>
            <a:endParaRPr lang="en-US" sz="1800" b="0">
              <a:latin typeface="Helvetica" charset="0"/>
            </a:endParaRP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457200" y="4724400"/>
            <a:ext cx="49530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95237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95238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5239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5240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5241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32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MS PGothic" charset="0"/>
              </a:rPr>
              <a:t>Deadlock Detection Algorithm Example </a:t>
            </a:r>
          </a:p>
        </p:txBody>
      </p:sp>
      <p:grpSp>
        <p:nvGrpSpPr>
          <p:cNvPr id="96258" name="Group 2"/>
          <p:cNvGrpSpPr>
            <a:grpSpLocks/>
          </p:cNvGrpSpPr>
          <p:nvPr/>
        </p:nvGrpSpPr>
        <p:grpSpPr bwMode="auto">
          <a:xfrm>
            <a:off x="6324600" y="1676400"/>
            <a:ext cx="2514600" cy="3505200"/>
            <a:chOff x="4320" y="1728"/>
            <a:chExt cx="1200" cy="1643"/>
          </a:xfrm>
        </p:grpSpPr>
        <p:sp>
          <p:nvSpPr>
            <p:cNvPr id="96266" name="Rectangle 3"/>
            <p:cNvSpPr>
              <a:spLocks noChangeArrowheads="1"/>
            </p:cNvSpPr>
            <p:nvPr/>
          </p:nvSpPr>
          <p:spPr bwMode="auto">
            <a:xfrm>
              <a:off x="4320" y="1728"/>
              <a:ext cx="1200" cy="1643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grpSp>
          <p:nvGrpSpPr>
            <p:cNvPr id="96267" name="Group 4"/>
            <p:cNvGrpSpPr>
              <a:grpSpLocks/>
            </p:cNvGrpSpPr>
            <p:nvPr/>
          </p:nvGrpSpPr>
          <p:grpSpPr bwMode="auto">
            <a:xfrm>
              <a:off x="4391" y="1728"/>
              <a:ext cx="1007" cy="1510"/>
              <a:chOff x="4391" y="1728"/>
              <a:chExt cx="1007" cy="1510"/>
            </a:xfrm>
          </p:grpSpPr>
          <p:sp>
            <p:nvSpPr>
              <p:cNvPr id="96268" name="Oval 5"/>
              <p:cNvSpPr>
                <a:spLocks noChangeArrowheads="1"/>
              </p:cNvSpPr>
              <p:nvPr/>
            </p:nvSpPr>
            <p:spPr bwMode="auto">
              <a:xfrm>
                <a:off x="4391" y="2418"/>
                <a:ext cx="257" cy="256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1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96269" name="Oval 6"/>
              <p:cNvSpPr>
                <a:spLocks noChangeArrowheads="1"/>
              </p:cNvSpPr>
              <p:nvPr/>
            </p:nvSpPr>
            <p:spPr bwMode="auto">
              <a:xfrm>
                <a:off x="5126" y="1828"/>
                <a:ext cx="256" cy="257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2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96270" name="Oval 7"/>
              <p:cNvSpPr>
                <a:spLocks noChangeArrowheads="1"/>
              </p:cNvSpPr>
              <p:nvPr/>
            </p:nvSpPr>
            <p:spPr bwMode="auto">
              <a:xfrm>
                <a:off x="5141" y="2418"/>
                <a:ext cx="257" cy="257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3</a:t>
                </a:r>
                <a:endParaRPr lang="en-US">
                  <a:latin typeface="Helvetica" charset="0"/>
                </a:endParaRPr>
              </a:p>
            </p:txBody>
          </p:sp>
          <p:grpSp>
            <p:nvGrpSpPr>
              <p:cNvPr id="96271" name="Group 8"/>
              <p:cNvGrpSpPr>
                <a:grpSpLocks/>
              </p:cNvGrpSpPr>
              <p:nvPr/>
            </p:nvGrpSpPr>
            <p:grpSpPr bwMode="auto">
              <a:xfrm>
                <a:off x="4714" y="2776"/>
                <a:ext cx="257" cy="462"/>
                <a:chOff x="672" y="2112"/>
                <a:chExt cx="384" cy="694"/>
              </a:xfrm>
            </p:grpSpPr>
            <p:grpSp>
              <p:nvGrpSpPr>
                <p:cNvPr id="96280" name="Group 9"/>
                <p:cNvGrpSpPr>
                  <a:grpSpLocks/>
                </p:cNvGrpSpPr>
                <p:nvPr/>
              </p:nvGrpSpPr>
              <p:grpSpPr bwMode="auto">
                <a:xfrm>
                  <a:off x="672" y="2112"/>
                  <a:ext cx="384" cy="432"/>
                  <a:chOff x="672" y="2064"/>
                  <a:chExt cx="384" cy="432"/>
                </a:xfrm>
              </p:grpSpPr>
              <p:sp>
                <p:nvSpPr>
                  <p:cNvPr id="9628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96283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9628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3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9628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75" y="2546"/>
                  <a:ext cx="377" cy="2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2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sp>
            <p:nvSpPr>
              <p:cNvPr id="96272" name="Line 17"/>
              <p:cNvSpPr>
                <a:spLocks noChangeShapeType="1"/>
              </p:cNvSpPr>
              <p:nvPr/>
            </p:nvSpPr>
            <p:spPr bwMode="auto">
              <a:xfrm flipH="1">
                <a:off x="4976" y="2619"/>
                <a:ext cx="187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grpSp>
            <p:nvGrpSpPr>
              <p:cNvPr id="96273" name="Group 18"/>
              <p:cNvGrpSpPr>
                <a:grpSpLocks/>
              </p:cNvGrpSpPr>
              <p:nvPr/>
            </p:nvGrpSpPr>
            <p:grpSpPr bwMode="auto">
              <a:xfrm flipV="1">
                <a:off x="4714" y="1991"/>
                <a:ext cx="257" cy="289"/>
                <a:chOff x="672" y="2064"/>
                <a:chExt cx="384" cy="432"/>
              </a:xfrm>
            </p:grpSpPr>
            <p:sp>
              <p:nvSpPr>
                <p:cNvPr id="96277" name="Rectangle 19"/>
                <p:cNvSpPr>
                  <a:spLocks noChangeArrowheads="1"/>
                </p:cNvSpPr>
                <p:nvPr/>
              </p:nvSpPr>
              <p:spPr bwMode="auto">
                <a:xfrm>
                  <a:off x="672" y="2064"/>
                  <a:ext cx="384" cy="432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96278" name="Oval 20"/>
                <p:cNvSpPr>
                  <a:spLocks noChangeArrowheads="1"/>
                </p:cNvSpPr>
                <p:nvPr/>
              </p:nvSpPr>
              <p:spPr bwMode="auto">
                <a:xfrm>
                  <a:off x="840" y="217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96279" name="Oval 21"/>
                <p:cNvSpPr>
                  <a:spLocks noChangeArrowheads="1"/>
                </p:cNvSpPr>
                <p:nvPr/>
              </p:nvSpPr>
              <p:spPr bwMode="auto">
                <a:xfrm>
                  <a:off x="840" y="23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</p:grpSp>
          <p:sp>
            <p:nvSpPr>
              <p:cNvPr id="96274" name="Text Box 22"/>
              <p:cNvSpPr txBox="1">
                <a:spLocks noChangeArrowheads="1"/>
              </p:cNvSpPr>
              <p:nvPr/>
            </p:nvSpPr>
            <p:spPr bwMode="auto">
              <a:xfrm>
                <a:off x="4712" y="1728"/>
                <a:ext cx="25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9pPr>
              </a:lstStyle>
              <a:p>
                <a:r>
                  <a:rPr lang="en-US" sz="1800">
                    <a:latin typeface="Helvetica" charset="0"/>
                  </a:rPr>
                  <a:t>R</a:t>
                </a:r>
                <a:r>
                  <a:rPr lang="en-US" sz="1800" baseline="-25000">
                    <a:latin typeface="Helvetica" charset="0"/>
                  </a:rPr>
                  <a:t>1</a:t>
                </a:r>
                <a:endParaRPr lang="en-US" sz="1800">
                  <a:latin typeface="Helvetica" charset="0"/>
                </a:endParaRPr>
              </a:p>
            </p:txBody>
          </p:sp>
          <p:sp>
            <p:nvSpPr>
              <p:cNvPr id="96275" name="Oval 23"/>
              <p:cNvSpPr>
                <a:spLocks noChangeArrowheads="1"/>
              </p:cNvSpPr>
              <p:nvPr/>
            </p:nvSpPr>
            <p:spPr bwMode="auto">
              <a:xfrm>
                <a:off x="5141" y="2977"/>
                <a:ext cx="257" cy="256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4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96276" name="Line 24"/>
              <p:cNvSpPr>
                <a:spLocks noChangeShapeType="1"/>
              </p:cNvSpPr>
              <p:nvPr/>
            </p:nvSpPr>
            <p:spPr bwMode="auto">
              <a:xfrm>
                <a:off x="4841" y="2192"/>
                <a:ext cx="318" cy="26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96259" name="TextBox 2"/>
          <p:cNvSpPr txBox="1">
            <a:spLocks noChangeArrowheads="1"/>
          </p:cNvSpPr>
          <p:nvPr/>
        </p:nvSpPr>
        <p:spPr bwMode="auto">
          <a:xfrm>
            <a:off x="457200" y="1295400"/>
            <a:ext cx="5313363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[1,0];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[0,1];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[Avail] = [1,2]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UNFINISHED = {T3}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sz="1800" b="0">
              <a:latin typeface="Courier New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do {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done = true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Foreach node in UNFINISHED {	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if ([Request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node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&lt;= [Avail]) {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remove node from UNFINSHED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[Avail] = [Avail] + [</a:t>
            </a:r>
            <a:r>
              <a:rPr lang="en-US" altLang="ko-KR" sz="1800" b="0">
                <a:solidFill>
                  <a:srgbClr val="000000"/>
                </a:solidFill>
                <a:latin typeface="Courier New" charset="0"/>
                <a:ea typeface="Gulim" charset="0"/>
                <a:cs typeface="Gulim" charset="0"/>
              </a:rPr>
              <a:t>Alloc</a:t>
            </a:r>
            <a:r>
              <a:rPr lang="en-US" altLang="ko-KR" sz="1800" b="0" baseline="-25000">
                <a:solidFill>
                  <a:srgbClr val="000000"/>
                </a:solidFill>
                <a:latin typeface="Courier New" charset="0"/>
                <a:ea typeface="Gulim" charset="0"/>
                <a:cs typeface="Gulim" charset="0"/>
              </a:rPr>
              <a:t>node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</a:t>
            </a:r>
            <a:r>
              <a:rPr lang="en-US" altLang="ko-KR" sz="1800" b="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done = false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/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}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} until(done)	</a:t>
            </a:r>
            <a:endParaRPr lang="en-US" sz="1800" b="0">
              <a:latin typeface="Helvetica" charset="0"/>
            </a:endParaRP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457200" y="3886200"/>
            <a:ext cx="49530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96261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96262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6263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6264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6265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3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MS PGothic" charset="0"/>
              </a:rPr>
              <a:t>Deadlock Detection Algorithm Example </a:t>
            </a:r>
          </a:p>
        </p:txBody>
      </p:sp>
      <p:grpSp>
        <p:nvGrpSpPr>
          <p:cNvPr id="97282" name="Group 2"/>
          <p:cNvGrpSpPr>
            <a:grpSpLocks/>
          </p:cNvGrpSpPr>
          <p:nvPr/>
        </p:nvGrpSpPr>
        <p:grpSpPr bwMode="auto">
          <a:xfrm>
            <a:off x="6324600" y="1676400"/>
            <a:ext cx="2514600" cy="3505200"/>
            <a:chOff x="4320" y="1728"/>
            <a:chExt cx="1200" cy="1643"/>
          </a:xfrm>
        </p:grpSpPr>
        <p:sp>
          <p:nvSpPr>
            <p:cNvPr id="97290" name="Rectangle 3"/>
            <p:cNvSpPr>
              <a:spLocks noChangeArrowheads="1"/>
            </p:cNvSpPr>
            <p:nvPr/>
          </p:nvSpPr>
          <p:spPr bwMode="auto">
            <a:xfrm>
              <a:off x="4320" y="1728"/>
              <a:ext cx="1200" cy="1643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grpSp>
          <p:nvGrpSpPr>
            <p:cNvPr id="97291" name="Group 4"/>
            <p:cNvGrpSpPr>
              <a:grpSpLocks/>
            </p:cNvGrpSpPr>
            <p:nvPr/>
          </p:nvGrpSpPr>
          <p:grpSpPr bwMode="auto">
            <a:xfrm>
              <a:off x="4391" y="1728"/>
              <a:ext cx="1007" cy="1510"/>
              <a:chOff x="4391" y="1728"/>
              <a:chExt cx="1007" cy="1510"/>
            </a:xfrm>
          </p:grpSpPr>
          <p:sp>
            <p:nvSpPr>
              <p:cNvPr id="97292" name="Oval 5"/>
              <p:cNvSpPr>
                <a:spLocks noChangeArrowheads="1"/>
              </p:cNvSpPr>
              <p:nvPr/>
            </p:nvSpPr>
            <p:spPr bwMode="auto">
              <a:xfrm>
                <a:off x="4391" y="2418"/>
                <a:ext cx="257" cy="256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1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97293" name="Oval 6"/>
              <p:cNvSpPr>
                <a:spLocks noChangeArrowheads="1"/>
              </p:cNvSpPr>
              <p:nvPr/>
            </p:nvSpPr>
            <p:spPr bwMode="auto">
              <a:xfrm>
                <a:off x="5126" y="1828"/>
                <a:ext cx="256" cy="257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2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97294" name="Oval 7"/>
              <p:cNvSpPr>
                <a:spLocks noChangeArrowheads="1"/>
              </p:cNvSpPr>
              <p:nvPr/>
            </p:nvSpPr>
            <p:spPr bwMode="auto">
              <a:xfrm>
                <a:off x="5141" y="2418"/>
                <a:ext cx="257" cy="257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3</a:t>
                </a:r>
                <a:endParaRPr lang="en-US">
                  <a:latin typeface="Helvetica" charset="0"/>
                </a:endParaRPr>
              </a:p>
            </p:txBody>
          </p:sp>
          <p:grpSp>
            <p:nvGrpSpPr>
              <p:cNvPr id="97295" name="Group 8"/>
              <p:cNvGrpSpPr>
                <a:grpSpLocks/>
              </p:cNvGrpSpPr>
              <p:nvPr/>
            </p:nvGrpSpPr>
            <p:grpSpPr bwMode="auto">
              <a:xfrm>
                <a:off x="4714" y="2776"/>
                <a:ext cx="257" cy="462"/>
                <a:chOff x="672" y="2112"/>
                <a:chExt cx="384" cy="694"/>
              </a:xfrm>
            </p:grpSpPr>
            <p:grpSp>
              <p:nvGrpSpPr>
                <p:cNvPr id="97304" name="Group 9"/>
                <p:cNvGrpSpPr>
                  <a:grpSpLocks/>
                </p:cNvGrpSpPr>
                <p:nvPr/>
              </p:nvGrpSpPr>
              <p:grpSpPr bwMode="auto">
                <a:xfrm>
                  <a:off x="672" y="2112"/>
                  <a:ext cx="384" cy="432"/>
                  <a:chOff x="672" y="2064"/>
                  <a:chExt cx="384" cy="432"/>
                </a:xfrm>
              </p:grpSpPr>
              <p:sp>
                <p:nvSpPr>
                  <p:cNvPr id="97306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97307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9730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3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97305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75" y="2546"/>
                  <a:ext cx="377" cy="2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2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sp>
            <p:nvSpPr>
              <p:cNvPr id="97296" name="Line 17"/>
              <p:cNvSpPr>
                <a:spLocks noChangeShapeType="1"/>
              </p:cNvSpPr>
              <p:nvPr/>
            </p:nvSpPr>
            <p:spPr bwMode="auto">
              <a:xfrm flipH="1">
                <a:off x="4976" y="2619"/>
                <a:ext cx="187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grpSp>
            <p:nvGrpSpPr>
              <p:cNvPr id="97297" name="Group 18"/>
              <p:cNvGrpSpPr>
                <a:grpSpLocks/>
              </p:cNvGrpSpPr>
              <p:nvPr/>
            </p:nvGrpSpPr>
            <p:grpSpPr bwMode="auto">
              <a:xfrm flipV="1">
                <a:off x="4714" y="1991"/>
                <a:ext cx="257" cy="289"/>
                <a:chOff x="672" y="2064"/>
                <a:chExt cx="384" cy="432"/>
              </a:xfrm>
            </p:grpSpPr>
            <p:sp>
              <p:nvSpPr>
                <p:cNvPr id="97301" name="Rectangle 19"/>
                <p:cNvSpPr>
                  <a:spLocks noChangeArrowheads="1"/>
                </p:cNvSpPr>
                <p:nvPr/>
              </p:nvSpPr>
              <p:spPr bwMode="auto">
                <a:xfrm>
                  <a:off x="672" y="2064"/>
                  <a:ext cx="384" cy="432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97302" name="Oval 20"/>
                <p:cNvSpPr>
                  <a:spLocks noChangeArrowheads="1"/>
                </p:cNvSpPr>
                <p:nvPr/>
              </p:nvSpPr>
              <p:spPr bwMode="auto">
                <a:xfrm>
                  <a:off x="840" y="217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97303" name="Oval 21"/>
                <p:cNvSpPr>
                  <a:spLocks noChangeArrowheads="1"/>
                </p:cNvSpPr>
                <p:nvPr/>
              </p:nvSpPr>
              <p:spPr bwMode="auto">
                <a:xfrm>
                  <a:off x="840" y="23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</p:grpSp>
          <p:sp>
            <p:nvSpPr>
              <p:cNvPr id="97298" name="Text Box 22"/>
              <p:cNvSpPr txBox="1">
                <a:spLocks noChangeArrowheads="1"/>
              </p:cNvSpPr>
              <p:nvPr/>
            </p:nvSpPr>
            <p:spPr bwMode="auto">
              <a:xfrm>
                <a:off x="4712" y="1728"/>
                <a:ext cx="25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9pPr>
              </a:lstStyle>
              <a:p>
                <a:r>
                  <a:rPr lang="en-US" sz="1800">
                    <a:latin typeface="Helvetica" charset="0"/>
                  </a:rPr>
                  <a:t>R</a:t>
                </a:r>
                <a:r>
                  <a:rPr lang="en-US" sz="1800" baseline="-25000">
                    <a:latin typeface="Helvetica" charset="0"/>
                  </a:rPr>
                  <a:t>1</a:t>
                </a:r>
                <a:endParaRPr lang="en-US" sz="1800">
                  <a:latin typeface="Helvetica" charset="0"/>
                </a:endParaRPr>
              </a:p>
            </p:txBody>
          </p:sp>
          <p:sp>
            <p:nvSpPr>
              <p:cNvPr id="97299" name="Oval 23"/>
              <p:cNvSpPr>
                <a:spLocks noChangeArrowheads="1"/>
              </p:cNvSpPr>
              <p:nvPr/>
            </p:nvSpPr>
            <p:spPr bwMode="auto">
              <a:xfrm>
                <a:off x="5141" y="2977"/>
                <a:ext cx="257" cy="256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4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97300" name="Line 24"/>
              <p:cNvSpPr>
                <a:spLocks noChangeShapeType="1"/>
              </p:cNvSpPr>
              <p:nvPr/>
            </p:nvSpPr>
            <p:spPr bwMode="auto">
              <a:xfrm>
                <a:off x="4841" y="2192"/>
                <a:ext cx="318" cy="26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97283" name="TextBox 2"/>
          <p:cNvSpPr txBox="1">
            <a:spLocks noChangeArrowheads="1"/>
          </p:cNvSpPr>
          <p:nvPr/>
        </p:nvSpPr>
        <p:spPr bwMode="auto">
          <a:xfrm>
            <a:off x="457200" y="1295400"/>
            <a:ext cx="4986338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[1,0];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[0,1];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[Avail] = [1,2]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UNFINISHED = {</a:t>
            </a:r>
            <a:r>
              <a:rPr lang="en-US" altLang="ko-KR" sz="1800" b="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sz="1800" b="0">
              <a:latin typeface="Courier New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do {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done = true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Foreach node in UNFINISHED {	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if ([Request</a:t>
            </a:r>
            <a:r>
              <a:rPr lang="en-US" altLang="ko-KR" sz="1800" b="0" baseline="-2500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&lt;= [Avail]) {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remove node from UNFINSHED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[Avail] = [Avail] + [Alloc</a:t>
            </a:r>
            <a:r>
              <a:rPr lang="en-US" altLang="ko-KR" sz="1800" b="0" baseline="-2500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</a:t>
            </a:r>
            <a:r>
              <a:rPr lang="en-US" altLang="ko-KR" sz="1800" b="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done = false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/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}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} until(done)	</a:t>
            </a:r>
            <a:endParaRPr lang="en-US" sz="1800" b="0">
              <a:latin typeface="Helvetica" charset="0"/>
            </a:endParaRP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457200" y="4114800"/>
            <a:ext cx="49530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97285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97286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7287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7288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7289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MS PGothic" charset="0"/>
              </a:rPr>
              <a:t>Deadlock Detection Algorithm Example </a:t>
            </a:r>
          </a:p>
        </p:txBody>
      </p:sp>
      <p:grpSp>
        <p:nvGrpSpPr>
          <p:cNvPr id="98306" name="Group 2"/>
          <p:cNvGrpSpPr>
            <a:grpSpLocks/>
          </p:cNvGrpSpPr>
          <p:nvPr/>
        </p:nvGrpSpPr>
        <p:grpSpPr bwMode="auto">
          <a:xfrm>
            <a:off x="6324600" y="1676400"/>
            <a:ext cx="2514600" cy="3505200"/>
            <a:chOff x="4320" y="1728"/>
            <a:chExt cx="1200" cy="1643"/>
          </a:xfrm>
        </p:grpSpPr>
        <p:sp>
          <p:nvSpPr>
            <p:cNvPr id="98314" name="Rectangle 3"/>
            <p:cNvSpPr>
              <a:spLocks noChangeArrowheads="1"/>
            </p:cNvSpPr>
            <p:nvPr/>
          </p:nvSpPr>
          <p:spPr bwMode="auto">
            <a:xfrm>
              <a:off x="4320" y="1728"/>
              <a:ext cx="1200" cy="1643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grpSp>
          <p:nvGrpSpPr>
            <p:cNvPr id="98315" name="Group 4"/>
            <p:cNvGrpSpPr>
              <a:grpSpLocks/>
            </p:cNvGrpSpPr>
            <p:nvPr/>
          </p:nvGrpSpPr>
          <p:grpSpPr bwMode="auto">
            <a:xfrm>
              <a:off x="4391" y="1728"/>
              <a:ext cx="1007" cy="1510"/>
              <a:chOff x="4391" y="1728"/>
              <a:chExt cx="1007" cy="1510"/>
            </a:xfrm>
          </p:grpSpPr>
          <p:sp>
            <p:nvSpPr>
              <p:cNvPr id="98316" name="Oval 5"/>
              <p:cNvSpPr>
                <a:spLocks noChangeArrowheads="1"/>
              </p:cNvSpPr>
              <p:nvPr/>
            </p:nvSpPr>
            <p:spPr bwMode="auto">
              <a:xfrm>
                <a:off x="4391" y="2418"/>
                <a:ext cx="257" cy="256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1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98317" name="Oval 6"/>
              <p:cNvSpPr>
                <a:spLocks noChangeArrowheads="1"/>
              </p:cNvSpPr>
              <p:nvPr/>
            </p:nvSpPr>
            <p:spPr bwMode="auto">
              <a:xfrm>
                <a:off x="5126" y="1828"/>
                <a:ext cx="256" cy="257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2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98318" name="Oval 7"/>
              <p:cNvSpPr>
                <a:spLocks noChangeArrowheads="1"/>
              </p:cNvSpPr>
              <p:nvPr/>
            </p:nvSpPr>
            <p:spPr bwMode="auto">
              <a:xfrm>
                <a:off x="5141" y="2418"/>
                <a:ext cx="257" cy="257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3</a:t>
                </a:r>
                <a:endParaRPr lang="en-US">
                  <a:latin typeface="Helvetica" charset="0"/>
                </a:endParaRPr>
              </a:p>
            </p:txBody>
          </p:sp>
          <p:grpSp>
            <p:nvGrpSpPr>
              <p:cNvPr id="98319" name="Group 8"/>
              <p:cNvGrpSpPr>
                <a:grpSpLocks/>
              </p:cNvGrpSpPr>
              <p:nvPr/>
            </p:nvGrpSpPr>
            <p:grpSpPr bwMode="auto">
              <a:xfrm>
                <a:off x="4714" y="2776"/>
                <a:ext cx="257" cy="462"/>
                <a:chOff x="672" y="2112"/>
                <a:chExt cx="384" cy="694"/>
              </a:xfrm>
            </p:grpSpPr>
            <p:grpSp>
              <p:nvGrpSpPr>
                <p:cNvPr id="98328" name="Group 9"/>
                <p:cNvGrpSpPr>
                  <a:grpSpLocks/>
                </p:cNvGrpSpPr>
                <p:nvPr/>
              </p:nvGrpSpPr>
              <p:grpSpPr bwMode="auto">
                <a:xfrm>
                  <a:off x="672" y="2112"/>
                  <a:ext cx="384" cy="432"/>
                  <a:chOff x="672" y="2064"/>
                  <a:chExt cx="384" cy="432"/>
                </a:xfrm>
              </p:grpSpPr>
              <p:sp>
                <p:nvSpPr>
                  <p:cNvPr id="98330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98331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98332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3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9832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75" y="2546"/>
                  <a:ext cx="377" cy="2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2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sp>
            <p:nvSpPr>
              <p:cNvPr id="98320" name="Line 17"/>
              <p:cNvSpPr>
                <a:spLocks noChangeShapeType="1"/>
              </p:cNvSpPr>
              <p:nvPr/>
            </p:nvSpPr>
            <p:spPr bwMode="auto">
              <a:xfrm flipH="1">
                <a:off x="4976" y="2619"/>
                <a:ext cx="187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grpSp>
            <p:nvGrpSpPr>
              <p:cNvPr id="98321" name="Group 18"/>
              <p:cNvGrpSpPr>
                <a:grpSpLocks/>
              </p:cNvGrpSpPr>
              <p:nvPr/>
            </p:nvGrpSpPr>
            <p:grpSpPr bwMode="auto">
              <a:xfrm flipV="1">
                <a:off x="4714" y="1991"/>
                <a:ext cx="257" cy="289"/>
                <a:chOff x="672" y="2064"/>
                <a:chExt cx="384" cy="432"/>
              </a:xfrm>
            </p:grpSpPr>
            <p:sp>
              <p:nvSpPr>
                <p:cNvPr id="98325" name="Rectangle 19"/>
                <p:cNvSpPr>
                  <a:spLocks noChangeArrowheads="1"/>
                </p:cNvSpPr>
                <p:nvPr/>
              </p:nvSpPr>
              <p:spPr bwMode="auto">
                <a:xfrm>
                  <a:off x="672" y="2064"/>
                  <a:ext cx="384" cy="432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98326" name="Oval 20"/>
                <p:cNvSpPr>
                  <a:spLocks noChangeArrowheads="1"/>
                </p:cNvSpPr>
                <p:nvPr/>
              </p:nvSpPr>
              <p:spPr bwMode="auto">
                <a:xfrm>
                  <a:off x="840" y="217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98327" name="Oval 21"/>
                <p:cNvSpPr>
                  <a:spLocks noChangeArrowheads="1"/>
                </p:cNvSpPr>
                <p:nvPr/>
              </p:nvSpPr>
              <p:spPr bwMode="auto">
                <a:xfrm>
                  <a:off x="840" y="23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</p:grpSp>
          <p:sp>
            <p:nvSpPr>
              <p:cNvPr id="98322" name="Text Box 22"/>
              <p:cNvSpPr txBox="1">
                <a:spLocks noChangeArrowheads="1"/>
              </p:cNvSpPr>
              <p:nvPr/>
            </p:nvSpPr>
            <p:spPr bwMode="auto">
              <a:xfrm>
                <a:off x="4712" y="1728"/>
                <a:ext cx="25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9pPr>
              </a:lstStyle>
              <a:p>
                <a:r>
                  <a:rPr lang="en-US" sz="1800">
                    <a:latin typeface="Helvetica" charset="0"/>
                  </a:rPr>
                  <a:t>R</a:t>
                </a:r>
                <a:r>
                  <a:rPr lang="en-US" sz="1800" baseline="-25000">
                    <a:latin typeface="Helvetica" charset="0"/>
                  </a:rPr>
                  <a:t>1</a:t>
                </a:r>
                <a:endParaRPr lang="en-US" sz="1800">
                  <a:latin typeface="Helvetica" charset="0"/>
                </a:endParaRPr>
              </a:p>
            </p:txBody>
          </p:sp>
          <p:sp>
            <p:nvSpPr>
              <p:cNvPr id="98323" name="Oval 23"/>
              <p:cNvSpPr>
                <a:spLocks noChangeArrowheads="1"/>
              </p:cNvSpPr>
              <p:nvPr/>
            </p:nvSpPr>
            <p:spPr bwMode="auto">
              <a:xfrm>
                <a:off x="5141" y="2977"/>
                <a:ext cx="257" cy="256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4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98324" name="Line 24"/>
              <p:cNvSpPr>
                <a:spLocks noChangeShapeType="1"/>
              </p:cNvSpPr>
              <p:nvPr/>
            </p:nvSpPr>
            <p:spPr bwMode="auto">
              <a:xfrm>
                <a:off x="4841" y="2192"/>
                <a:ext cx="318" cy="26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98307" name="TextBox 2"/>
          <p:cNvSpPr txBox="1">
            <a:spLocks noChangeArrowheads="1"/>
          </p:cNvSpPr>
          <p:nvPr/>
        </p:nvSpPr>
        <p:spPr bwMode="auto">
          <a:xfrm>
            <a:off x="457200" y="1295400"/>
            <a:ext cx="4986338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[1,0];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[0,1];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[Avail] = [1,2]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UNFINISHED = {}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sz="1800" b="0">
              <a:latin typeface="Courier New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do {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done = true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Foreach node in UNFINISHED {	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if ([Request</a:t>
            </a:r>
            <a:r>
              <a:rPr lang="en-US" altLang="ko-KR" sz="1800" b="0" baseline="-2500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&lt;= [Avail]) {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remove node from UNFINSHED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[Avail] = [Avail] + [Alloc</a:t>
            </a:r>
            <a:r>
              <a:rPr lang="en-US" altLang="ko-KR" sz="1800" b="0" baseline="-2500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</a:t>
            </a:r>
            <a:r>
              <a:rPr lang="en-US" altLang="ko-KR" sz="1800" b="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done = false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/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}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} until(done)	</a:t>
            </a:r>
            <a:endParaRPr lang="en-US" sz="1800" b="0">
              <a:latin typeface="Helvetica" charset="0"/>
            </a:endParaRP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457200" y="4343400"/>
            <a:ext cx="49530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98309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98310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8311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8312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8313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MS PGothic" charset="0"/>
              </a:rPr>
              <a:t>Deadlock Detection Algorithm Example </a:t>
            </a:r>
          </a:p>
        </p:txBody>
      </p:sp>
      <p:grpSp>
        <p:nvGrpSpPr>
          <p:cNvPr id="99330" name="Group 2"/>
          <p:cNvGrpSpPr>
            <a:grpSpLocks/>
          </p:cNvGrpSpPr>
          <p:nvPr/>
        </p:nvGrpSpPr>
        <p:grpSpPr bwMode="auto">
          <a:xfrm>
            <a:off x="6324600" y="1676400"/>
            <a:ext cx="2514600" cy="3505200"/>
            <a:chOff x="4320" y="1728"/>
            <a:chExt cx="1200" cy="1643"/>
          </a:xfrm>
        </p:grpSpPr>
        <p:sp>
          <p:nvSpPr>
            <p:cNvPr id="99338" name="Rectangle 3"/>
            <p:cNvSpPr>
              <a:spLocks noChangeArrowheads="1"/>
            </p:cNvSpPr>
            <p:nvPr/>
          </p:nvSpPr>
          <p:spPr bwMode="auto">
            <a:xfrm>
              <a:off x="4320" y="1728"/>
              <a:ext cx="1200" cy="1643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grpSp>
          <p:nvGrpSpPr>
            <p:cNvPr id="99339" name="Group 4"/>
            <p:cNvGrpSpPr>
              <a:grpSpLocks/>
            </p:cNvGrpSpPr>
            <p:nvPr/>
          </p:nvGrpSpPr>
          <p:grpSpPr bwMode="auto">
            <a:xfrm>
              <a:off x="4391" y="1728"/>
              <a:ext cx="1007" cy="1510"/>
              <a:chOff x="4391" y="1728"/>
              <a:chExt cx="1007" cy="1510"/>
            </a:xfrm>
          </p:grpSpPr>
          <p:sp>
            <p:nvSpPr>
              <p:cNvPr id="99340" name="Oval 5"/>
              <p:cNvSpPr>
                <a:spLocks noChangeArrowheads="1"/>
              </p:cNvSpPr>
              <p:nvPr/>
            </p:nvSpPr>
            <p:spPr bwMode="auto">
              <a:xfrm>
                <a:off x="4391" y="2418"/>
                <a:ext cx="257" cy="256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1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99341" name="Oval 6"/>
              <p:cNvSpPr>
                <a:spLocks noChangeArrowheads="1"/>
              </p:cNvSpPr>
              <p:nvPr/>
            </p:nvSpPr>
            <p:spPr bwMode="auto">
              <a:xfrm>
                <a:off x="5126" y="1828"/>
                <a:ext cx="256" cy="257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2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99342" name="Oval 7"/>
              <p:cNvSpPr>
                <a:spLocks noChangeArrowheads="1"/>
              </p:cNvSpPr>
              <p:nvPr/>
            </p:nvSpPr>
            <p:spPr bwMode="auto">
              <a:xfrm>
                <a:off x="5141" y="2418"/>
                <a:ext cx="257" cy="257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3</a:t>
                </a:r>
                <a:endParaRPr lang="en-US">
                  <a:latin typeface="Helvetica" charset="0"/>
                </a:endParaRPr>
              </a:p>
            </p:txBody>
          </p:sp>
          <p:grpSp>
            <p:nvGrpSpPr>
              <p:cNvPr id="99343" name="Group 8"/>
              <p:cNvGrpSpPr>
                <a:grpSpLocks/>
              </p:cNvGrpSpPr>
              <p:nvPr/>
            </p:nvGrpSpPr>
            <p:grpSpPr bwMode="auto">
              <a:xfrm>
                <a:off x="4714" y="2776"/>
                <a:ext cx="257" cy="462"/>
                <a:chOff x="672" y="2112"/>
                <a:chExt cx="384" cy="694"/>
              </a:xfrm>
            </p:grpSpPr>
            <p:grpSp>
              <p:nvGrpSpPr>
                <p:cNvPr id="99350" name="Group 9"/>
                <p:cNvGrpSpPr>
                  <a:grpSpLocks/>
                </p:cNvGrpSpPr>
                <p:nvPr/>
              </p:nvGrpSpPr>
              <p:grpSpPr bwMode="auto">
                <a:xfrm>
                  <a:off x="672" y="2112"/>
                  <a:ext cx="384" cy="432"/>
                  <a:chOff x="672" y="2064"/>
                  <a:chExt cx="384" cy="432"/>
                </a:xfrm>
              </p:grpSpPr>
              <p:sp>
                <p:nvSpPr>
                  <p:cNvPr id="9935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99353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9935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3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9935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75" y="2546"/>
                  <a:ext cx="377" cy="2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2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grpSp>
            <p:nvGrpSpPr>
              <p:cNvPr id="99344" name="Group 18"/>
              <p:cNvGrpSpPr>
                <a:grpSpLocks/>
              </p:cNvGrpSpPr>
              <p:nvPr/>
            </p:nvGrpSpPr>
            <p:grpSpPr bwMode="auto">
              <a:xfrm flipV="1">
                <a:off x="4714" y="1991"/>
                <a:ext cx="257" cy="289"/>
                <a:chOff x="672" y="2064"/>
                <a:chExt cx="384" cy="432"/>
              </a:xfrm>
            </p:grpSpPr>
            <p:sp>
              <p:nvSpPr>
                <p:cNvPr id="99347" name="Rectangle 19"/>
                <p:cNvSpPr>
                  <a:spLocks noChangeArrowheads="1"/>
                </p:cNvSpPr>
                <p:nvPr/>
              </p:nvSpPr>
              <p:spPr bwMode="auto">
                <a:xfrm>
                  <a:off x="672" y="2064"/>
                  <a:ext cx="384" cy="432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99348" name="Oval 20"/>
                <p:cNvSpPr>
                  <a:spLocks noChangeArrowheads="1"/>
                </p:cNvSpPr>
                <p:nvPr/>
              </p:nvSpPr>
              <p:spPr bwMode="auto">
                <a:xfrm>
                  <a:off x="840" y="217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99349" name="Oval 21"/>
                <p:cNvSpPr>
                  <a:spLocks noChangeArrowheads="1"/>
                </p:cNvSpPr>
                <p:nvPr/>
              </p:nvSpPr>
              <p:spPr bwMode="auto">
                <a:xfrm>
                  <a:off x="840" y="23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</p:grpSp>
          <p:sp>
            <p:nvSpPr>
              <p:cNvPr id="99345" name="Text Box 22"/>
              <p:cNvSpPr txBox="1">
                <a:spLocks noChangeArrowheads="1"/>
              </p:cNvSpPr>
              <p:nvPr/>
            </p:nvSpPr>
            <p:spPr bwMode="auto">
              <a:xfrm>
                <a:off x="4712" y="1728"/>
                <a:ext cx="25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9pPr>
              </a:lstStyle>
              <a:p>
                <a:r>
                  <a:rPr lang="en-US" sz="1800">
                    <a:latin typeface="Helvetica" charset="0"/>
                  </a:rPr>
                  <a:t>R</a:t>
                </a:r>
                <a:r>
                  <a:rPr lang="en-US" sz="1800" baseline="-25000">
                    <a:latin typeface="Helvetica" charset="0"/>
                  </a:rPr>
                  <a:t>1</a:t>
                </a:r>
                <a:endParaRPr lang="en-US" sz="1800">
                  <a:latin typeface="Helvetica" charset="0"/>
                </a:endParaRPr>
              </a:p>
            </p:txBody>
          </p:sp>
          <p:sp>
            <p:nvSpPr>
              <p:cNvPr id="99346" name="Oval 23"/>
              <p:cNvSpPr>
                <a:spLocks noChangeArrowheads="1"/>
              </p:cNvSpPr>
              <p:nvPr/>
            </p:nvSpPr>
            <p:spPr bwMode="auto">
              <a:xfrm>
                <a:off x="5141" y="2977"/>
                <a:ext cx="257" cy="256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4</a:t>
                </a:r>
                <a:endParaRPr lang="en-US">
                  <a:latin typeface="Helvetica" charset="0"/>
                </a:endParaRPr>
              </a:p>
            </p:txBody>
          </p:sp>
        </p:grpSp>
      </p:grpSp>
      <p:sp>
        <p:nvSpPr>
          <p:cNvPr id="99331" name="TextBox 2"/>
          <p:cNvSpPr txBox="1">
            <a:spLocks noChangeArrowheads="1"/>
          </p:cNvSpPr>
          <p:nvPr/>
        </p:nvSpPr>
        <p:spPr bwMode="auto">
          <a:xfrm>
            <a:off x="457200" y="1295400"/>
            <a:ext cx="4986338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[1,0];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[0,1];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[Avail] = [</a:t>
            </a:r>
            <a:r>
              <a:rPr lang="en-US" altLang="ko-KR" sz="1800" b="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,2]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UNFINISHED = {}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sz="1800" b="0">
              <a:latin typeface="Courier New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do {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done = true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Foreach node in UNFINISHED {	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if ([Request</a:t>
            </a:r>
            <a:r>
              <a:rPr lang="en-US" altLang="ko-KR" sz="1800" b="0" baseline="-2500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&lt;= [Avail]) {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remove node from UNFINSHED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[Avail] = [Avail] + [Alloc</a:t>
            </a:r>
            <a:r>
              <a:rPr lang="en-US" altLang="ko-KR" sz="1800" b="0" baseline="-2500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</a:t>
            </a:r>
            <a:r>
              <a:rPr lang="en-US" altLang="ko-KR" sz="1800" b="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done = false</a:t>
            </a:r>
            <a:br>
              <a:rPr lang="en-US" altLang="ko-KR" sz="1800" b="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}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} until(done)	</a:t>
            </a:r>
            <a:endParaRPr lang="en-US" sz="1800" b="0">
              <a:latin typeface="Helvetica" charset="0"/>
            </a:endParaRP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457200" y="4572000"/>
            <a:ext cx="49530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99333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99334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9335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9336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9337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MS PGothic" charset="0"/>
              </a:rPr>
              <a:t>Deadlock Detection Algorithm Example </a:t>
            </a:r>
          </a:p>
        </p:txBody>
      </p:sp>
      <p:grpSp>
        <p:nvGrpSpPr>
          <p:cNvPr id="100354" name="Group 2"/>
          <p:cNvGrpSpPr>
            <a:grpSpLocks/>
          </p:cNvGrpSpPr>
          <p:nvPr/>
        </p:nvGrpSpPr>
        <p:grpSpPr bwMode="auto">
          <a:xfrm>
            <a:off x="6324600" y="1676400"/>
            <a:ext cx="2514600" cy="3505200"/>
            <a:chOff x="4320" y="1728"/>
            <a:chExt cx="1200" cy="1643"/>
          </a:xfrm>
        </p:grpSpPr>
        <p:sp>
          <p:nvSpPr>
            <p:cNvPr id="100362" name="Rectangle 3"/>
            <p:cNvSpPr>
              <a:spLocks noChangeArrowheads="1"/>
            </p:cNvSpPr>
            <p:nvPr/>
          </p:nvSpPr>
          <p:spPr bwMode="auto">
            <a:xfrm>
              <a:off x="4320" y="1728"/>
              <a:ext cx="1200" cy="1643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grpSp>
          <p:nvGrpSpPr>
            <p:cNvPr id="100363" name="Group 4"/>
            <p:cNvGrpSpPr>
              <a:grpSpLocks/>
            </p:cNvGrpSpPr>
            <p:nvPr/>
          </p:nvGrpSpPr>
          <p:grpSpPr bwMode="auto">
            <a:xfrm>
              <a:off x="4391" y="1728"/>
              <a:ext cx="1007" cy="1510"/>
              <a:chOff x="4391" y="1728"/>
              <a:chExt cx="1007" cy="1510"/>
            </a:xfrm>
          </p:grpSpPr>
          <p:sp>
            <p:nvSpPr>
              <p:cNvPr id="100364" name="Oval 5"/>
              <p:cNvSpPr>
                <a:spLocks noChangeArrowheads="1"/>
              </p:cNvSpPr>
              <p:nvPr/>
            </p:nvSpPr>
            <p:spPr bwMode="auto">
              <a:xfrm>
                <a:off x="4391" y="2418"/>
                <a:ext cx="257" cy="256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1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100365" name="Oval 6"/>
              <p:cNvSpPr>
                <a:spLocks noChangeArrowheads="1"/>
              </p:cNvSpPr>
              <p:nvPr/>
            </p:nvSpPr>
            <p:spPr bwMode="auto">
              <a:xfrm>
                <a:off x="5126" y="1828"/>
                <a:ext cx="256" cy="257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2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100366" name="Oval 7"/>
              <p:cNvSpPr>
                <a:spLocks noChangeArrowheads="1"/>
              </p:cNvSpPr>
              <p:nvPr/>
            </p:nvSpPr>
            <p:spPr bwMode="auto">
              <a:xfrm>
                <a:off x="5141" y="2418"/>
                <a:ext cx="257" cy="257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3</a:t>
                </a:r>
                <a:endParaRPr lang="en-US">
                  <a:latin typeface="Helvetica" charset="0"/>
                </a:endParaRPr>
              </a:p>
            </p:txBody>
          </p:sp>
          <p:grpSp>
            <p:nvGrpSpPr>
              <p:cNvPr id="100367" name="Group 8"/>
              <p:cNvGrpSpPr>
                <a:grpSpLocks/>
              </p:cNvGrpSpPr>
              <p:nvPr/>
            </p:nvGrpSpPr>
            <p:grpSpPr bwMode="auto">
              <a:xfrm>
                <a:off x="4714" y="2776"/>
                <a:ext cx="257" cy="462"/>
                <a:chOff x="672" y="2112"/>
                <a:chExt cx="384" cy="694"/>
              </a:xfrm>
            </p:grpSpPr>
            <p:grpSp>
              <p:nvGrpSpPr>
                <p:cNvPr id="100374" name="Group 9"/>
                <p:cNvGrpSpPr>
                  <a:grpSpLocks/>
                </p:cNvGrpSpPr>
                <p:nvPr/>
              </p:nvGrpSpPr>
              <p:grpSpPr bwMode="auto">
                <a:xfrm>
                  <a:off x="672" y="2112"/>
                  <a:ext cx="384" cy="432"/>
                  <a:chOff x="672" y="2064"/>
                  <a:chExt cx="384" cy="432"/>
                </a:xfrm>
              </p:grpSpPr>
              <p:sp>
                <p:nvSpPr>
                  <p:cNvPr id="100376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100377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10037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3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100375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75" y="2546"/>
                  <a:ext cx="377" cy="2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2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grpSp>
            <p:nvGrpSpPr>
              <p:cNvPr id="100368" name="Group 18"/>
              <p:cNvGrpSpPr>
                <a:grpSpLocks/>
              </p:cNvGrpSpPr>
              <p:nvPr/>
            </p:nvGrpSpPr>
            <p:grpSpPr bwMode="auto">
              <a:xfrm flipV="1">
                <a:off x="4714" y="1991"/>
                <a:ext cx="257" cy="289"/>
                <a:chOff x="672" y="2064"/>
                <a:chExt cx="384" cy="432"/>
              </a:xfrm>
            </p:grpSpPr>
            <p:sp>
              <p:nvSpPr>
                <p:cNvPr id="100371" name="Rectangle 19"/>
                <p:cNvSpPr>
                  <a:spLocks noChangeArrowheads="1"/>
                </p:cNvSpPr>
                <p:nvPr/>
              </p:nvSpPr>
              <p:spPr bwMode="auto">
                <a:xfrm>
                  <a:off x="672" y="2064"/>
                  <a:ext cx="384" cy="432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100372" name="Oval 20"/>
                <p:cNvSpPr>
                  <a:spLocks noChangeArrowheads="1"/>
                </p:cNvSpPr>
                <p:nvPr/>
              </p:nvSpPr>
              <p:spPr bwMode="auto">
                <a:xfrm>
                  <a:off x="840" y="217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100373" name="Oval 21"/>
                <p:cNvSpPr>
                  <a:spLocks noChangeArrowheads="1"/>
                </p:cNvSpPr>
                <p:nvPr/>
              </p:nvSpPr>
              <p:spPr bwMode="auto">
                <a:xfrm>
                  <a:off x="840" y="23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</p:grpSp>
          <p:sp>
            <p:nvSpPr>
              <p:cNvPr id="100369" name="Text Box 22"/>
              <p:cNvSpPr txBox="1">
                <a:spLocks noChangeArrowheads="1"/>
              </p:cNvSpPr>
              <p:nvPr/>
            </p:nvSpPr>
            <p:spPr bwMode="auto">
              <a:xfrm>
                <a:off x="4712" y="1728"/>
                <a:ext cx="25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9pPr>
              </a:lstStyle>
              <a:p>
                <a:r>
                  <a:rPr lang="en-US" sz="1800">
                    <a:latin typeface="Helvetica" charset="0"/>
                  </a:rPr>
                  <a:t>R</a:t>
                </a:r>
                <a:r>
                  <a:rPr lang="en-US" sz="1800" baseline="-25000">
                    <a:latin typeface="Helvetica" charset="0"/>
                  </a:rPr>
                  <a:t>1</a:t>
                </a:r>
                <a:endParaRPr lang="en-US" sz="1800">
                  <a:latin typeface="Helvetica" charset="0"/>
                </a:endParaRPr>
              </a:p>
            </p:txBody>
          </p:sp>
          <p:sp>
            <p:nvSpPr>
              <p:cNvPr id="100370" name="Oval 23"/>
              <p:cNvSpPr>
                <a:spLocks noChangeArrowheads="1"/>
              </p:cNvSpPr>
              <p:nvPr/>
            </p:nvSpPr>
            <p:spPr bwMode="auto">
              <a:xfrm>
                <a:off x="5141" y="2977"/>
                <a:ext cx="257" cy="256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4</a:t>
                </a:r>
                <a:endParaRPr lang="en-US">
                  <a:latin typeface="Helvetica" charset="0"/>
                </a:endParaRPr>
              </a:p>
            </p:txBody>
          </p:sp>
        </p:grpSp>
      </p:grpSp>
      <p:sp>
        <p:nvSpPr>
          <p:cNvPr id="100355" name="TextBox 2"/>
          <p:cNvSpPr txBox="1">
            <a:spLocks noChangeArrowheads="1"/>
          </p:cNvSpPr>
          <p:nvPr/>
        </p:nvSpPr>
        <p:spPr bwMode="auto">
          <a:xfrm>
            <a:off x="457200" y="1295400"/>
            <a:ext cx="4986338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[1,0];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[0,1];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[Avail] = [</a:t>
            </a:r>
            <a:r>
              <a:rPr lang="en-US" altLang="ko-KR" sz="1800" b="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,2]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UNFINISHED = {}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sz="1800" b="0">
              <a:latin typeface="Courier New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do {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done = true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Foreach node in UNFINISHED {	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if ([Request</a:t>
            </a:r>
            <a:r>
              <a:rPr lang="en-US" altLang="ko-KR" sz="1800" b="0" baseline="-2500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&lt;= [Avail]) {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remove node from UNFINSHED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[Avail] = [Avail] + [Alloc</a:t>
            </a:r>
            <a:r>
              <a:rPr lang="en-US" altLang="ko-KR" sz="1800" b="0" baseline="-2500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</a:t>
            </a:r>
            <a:r>
              <a:rPr lang="en-US" altLang="ko-KR" sz="1800" b="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done = false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/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}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} until(done)	</a:t>
            </a:r>
            <a:endParaRPr lang="en-US" sz="1800" b="0">
              <a:latin typeface="Helvetica" charset="0"/>
            </a:endParaRP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457200" y="4724400"/>
            <a:ext cx="49530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100357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100358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00359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00360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00361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2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MS PGothic" charset="0"/>
              </a:rPr>
              <a:t>Deadlock Detection Algorithm Example </a:t>
            </a:r>
          </a:p>
        </p:txBody>
      </p:sp>
      <p:grpSp>
        <p:nvGrpSpPr>
          <p:cNvPr id="101378" name="Group 2"/>
          <p:cNvGrpSpPr>
            <a:grpSpLocks/>
          </p:cNvGrpSpPr>
          <p:nvPr/>
        </p:nvGrpSpPr>
        <p:grpSpPr bwMode="auto">
          <a:xfrm>
            <a:off x="6324600" y="1676400"/>
            <a:ext cx="2514600" cy="3505200"/>
            <a:chOff x="4320" y="1728"/>
            <a:chExt cx="1200" cy="1643"/>
          </a:xfrm>
        </p:grpSpPr>
        <p:sp>
          <p:nvSpPr>
            <p:cNvPr id="101387" name="Rectangle 3"/>
            <p:cNvSpPr>
              <a:spLocks noChangeArrowheads="1"/>
            </p:cNvSpPr>
            <p:nvPr/>
          </p:nvSpPr>
          <p:spPr bwMode="auto">
            <a:xfrm>
              <a:off x="4320" y="1728"/>
              <a:ext cx="1200" cy="1643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grpSp>
          <p:nvGrpSpPr>
            <p:cNvPr id="101388" name="Group 4"/>
            <p:cNvGrpSpPr>
              <a:grpSpLocks/>
            </p:cNvGrpSpPr>
            <p:nvPr/>
          </p:nvGrpSpPr>
          <p:grpSpPr bwMode="auto">
            <a:xfrm>
              <a:off x="4391" y="1728"/>
              <a:ext cx="1007" cy="1510"/>
              <a:chOff x="4391" y="1728"/>
              <a:chExt cx="1007" cy="1510"/>
            </a:xfrm>
          </p:grpSpPr>
          <p:sp>
            <p:nvSpPr>
              <p:cNvPr id="101389" name="Oval 5"/>
              <p:cNvSpPr>
                <a:spLocks noChangeArrowheads="1"/>
              </p:cNvSpPr>
              <p:nvPr/>
            </p:nvSpPr>
            <p:spPr bwMode="auto">
              <a:xfrm>
                <a:off x="4391" y="2418"/>
                <a:ext cx="257" cy="256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1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101390" name="Oval 6"/>
              <p:cNvSpPr>
                <a:spLocks noChangeArrowheads="1"/>
              </p:cNvSpPr>
              <p:nvPr/>
            </p:nvSpPr>
            <p:spPr bwMode="auto">
              <a:xfrm>
                <a:off x="5126" y="1828"/>
                <a:ext cx="256" cy="257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2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101391" name="Oval 7"/>
              <p:cNvSpPr>
                <a:spLocks noChangeArrowheads="1"/>
              </p:cNvSpPr>
              <p:nvPr/>
            </p:nvSpPr>
            <p:spPr bwMode="auto">
              <a:xfrm>
                <a:off x="5141" y="2418"/>
                <a:ext cx="257" cy="257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3</a:t>
                </a:r>
                <a:endParaRPr lang="en-US">
                  <a:latin typeface="Helvetica" charset="0"/>
                </a:endParaRPr>
              </a:p>
            </p:txBody>
          </p:sp>
          <p:grpSp>
            <p:nvGrpSpPr>
              <p:cNvPr id="101392" name="Group 8"/>
              <p:cNvGrpSpPr>
                <a:grpSpLocks/>
              </p:cNvGrpSpPr>
              <p:nvPr/>
            </p:nvGrpSpPr>
            <p:grpSpPr bwMode="auto">
              <a:xfrm>
                <a:off x="4714" y="2776"/>
                <a:ext cx="257" cy="462"/>
                <a:chOff x="672" y="2112"/>
                <a:chExt cx="384" cy="694"/>
              </a:xfrm>
            </p:grpSpPr>
            <p:grpSp>
              <p:nvGrpSpPr>
                <p:cNvPr id="101399" name="Group 9"/>
                <p:cNvGrpSpPr>
                  <a:grpSpLocks/>
                </p:cNvGrpSpPr>
                <p:nvPr/>
              </p:nvGrpSpPr>
              <p:grpSpPr bwMode="auto">
                <a:xfrm>
                  <a:off x="672" y="2112"/>
                  <a:ext cx="384" cy="432"/>
                  <a:chOff x="672" y="2064"/>
                  <a:chExt cx="384" cy="432"/>
                </a:xfrm>
              </p:grpSpPr>
              <p:sp>
                <p:nvSpPr>
                  <p:cNvPr id="10140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101402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101403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3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101400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75" y="2546"/>
                  <a:ext cx="377" cy="2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2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grpSp>
            <p:nvGrpSpPr>
              <p:cNvPr id="101393" name="Group 18"/>
              <p:cNvGrpSpPr>
                <a:grpSpLocks/>
              </p:cNvGrpSpPr>
              <p:nvPr/>
            </p:nvGrpSpPr>
            <p:grpSpPr bwMode="auto">
              <a:xfrm flipV="1">
                <a:off x="4714" y="1991"/>
                <a:ext cx="257" cy="289"/>
                <a:chOff x="672" y="2064"/>
                <a:chExt cx="384" cy="432"/>
              </a:xfrm>
            </p:grpSpPr>
            <p:sp>
              <p:nvSpPr>
                <p:cNvPr id="101396" name="Rectangle 19"/>
                <p:cNvSpPr>
                  <a:spLocks noChangeArrowheads="1"/>
                </p:cNvSpPr>
                <p:nvPr/>
              </p:nvSpPr>
              <p:spPr bwMode="auto">
                <a:xfrm>
                  <a:off x="672" y="2064"/>
                  <a:ext cx="384" cy="432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101397" name="Oval 20"/>
                <p:cNvSpPr>
                  <a:spLocks noChangeArrowheads="1"/>
                </p:cNvSpPr>
                <p:nvPr/>
              </p:nvSpPr>
              <p:spPr bwMode="auto">
                <a:xfrm>
                  <a:off x="840" y="217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101398" name="Oval 21"/>
                <p:cNvSpPr>
                  <a:spLocks noChangeArrowheads="1"/>
                </p:cNvSpPr>
                <p:nvPr/>
              </p:nvSpPr>
              <p:spPr bwMode="auto">
                <a:xfrm>
                  <a:off x="840" y="23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</p:grpSp>
          <p:sp>
            <p:nvSpPr>
              <p:cNvPr id="101394" name="Text Box 22"/>
              <p:cNvSpPr txBox="1">
                <a:spLocks noChangeArrowheads="1"/>
              </p:cNvSpPr>
              <p:nvPr/>
            </p:nvSpPr>
            <p:spPr bwMode="auto">
              <a:xfrm>
                <a:off x="4712" y="1728"/>
                <a:ext cx="25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9pPr>
              </a:lstStyle>
              <a:p>
                <a:r>
                  <a:rPr lang="en-US" sz="1800">
                    <a:latin typeface="Helvetica" charset="0"/>
                  </a:rPr>
                  <a:t>R</a:t>
                </a:r>
                <a:r>
                  <a:rPr lang="en-US" sz="1800" baseline="-25000">
                    <a:latin typeface="Helvetica" charset="0"/>
                  </a:rPr>
                  <a:t>1</a:t>
                </a:r>
                <a:endParaRPr lang="en-US" sz="1800">
                  <a:latin typeface="Helvetica" charset="0"/>
                </a:endParaRPr>
              </a:p>
            </p:txBody>
          </p:sp>
          <p:sp>
            <p:nvSpPr>
              <p:cNvPr id="101395" name="Oval 23"/>
              <p:cNvSpPr>
                <a:spLocks noChangeArrowheads="1"/>
              </p:cNvSpPr>
              <p:nvPr/>
            </p:nvSpPr>
            <p:spPr bwMode="auto">
              <a:xfrm>
                <a:off x="5141" y="2977"/>
                <a:ext cx="257" cy="256"/>
              </a:xfrm>
              <a:prstGeom prst="ellipse">
                <a:avLst/>
              </a:prstGeom>
              <a:solidFill>
                <a:srgbClr val="A0BCFE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4</a:t>
                </a:r>
                <a:endParaRPr lang="en-US">
                  <a:latin typeface="Helvetica" charset="0"/>
                </a:endParaRPr>
              </a:p>
            </p:txBody>
          </p:sp>
        </p:grpSp>
      </p:grpSp>
      <p:sp>
        <p:nvSpPr>
          <p:cNvPr id="101379" name="TextBox 2"/>
          <p:cNvSpPr txBox="1">
            <a:spLocks noChangeArrowheads="1"/>
          </p:cNvSpPr>
          <p:nvPr/>
        </p:nvSpPr>
        <p:spPr bwMode="auto">
          <a:xfrm>
            <a:off x="457200" y="1295400"/>
            <a:ext cx="4986338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[1,0];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T1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[0,1];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[1,0]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= [0,0]; Alloc</a:t>
            </a:r>
            <a:r>
              <a:rPr lang="en-US" altLang="ko-KR" sz="1800" b="0" baseline="-25000">
                <a:latin typeface="Courier New" charset="0"/>
                <a:ea typeface="Gulim" charset="0"/>
                <a:cs typeface="Gulim" charset="0"/>
              </a:rPr>
              <a:t>T4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= [0,1]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[Avail] = [</a:t>
            </a:r>
            <a:r>
              <a:rPr lang="en-US" altLang="ko-KR" sz="1800" b="0">
                <a:solidFill>
                  <a:srgbClr val="000000"/>
                </a:solidFill>
                <a:latin typeface="Courier New" charset="0"/>
                <a:ea typeface="Gulim" charset="0"/>
                <a:cs typeface="Gulim" charset="0"/>
              </a:rPr>
              <a:t>2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,2]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UNFINISHED = {}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sz="1800" b="0">
              <a:latin typeface="Courier New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do {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done = true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Foreach node in UNFINISHED {	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if ([Request</a:t>
            </a:r>
            <a:r>
              <a:rPr lang="en-US" altLang="ko-KR" sz="1800" b="0" baseline="-2500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 &lt;= [Avail]) {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remove node from UNFINSHED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[Avail] = [Avail] + [Alloc</a:t>
            </a:r>
            <a:r>
              <a:rPr lang="en-US" altLang="ko-KR" sz="1800" b="0" baseline="-25000">
                <a:solidFill>
                  <a:srgbClr val="FF0000"/>
                </a:solidFill>
                <a:latin typeface="Courier New" charset="0"/>
                <a:ea typeface="Gulim" charset="0"/>
                <a:cs typeface="Gulim" charset="0"/>
              </a:rPr>
              <a:t>T3</a:t>
            </a: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]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	 done = false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  }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  }</a:t>
            </a:r>
            <a:br>
              <a:rPr lang="en-US" altLang="ko-KR" sz="1800" b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0">
                <a:latin typeface="Courier New" charset="0"/>
                <a:ea typeface="Gulim" charset="0"/>
                <a:cs typeface="Gulim" charset="0"/>
              </a:rPr>
              <a:t>} until(done)	</a:t>
            </a:r>
            <a:endParaRPr lang="en-US" sz="1800" b="0">
              <a:latin typeface="Helvetica" charset="0"/>
            </a:endParaRP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457200" y="3886200"/>
            <a:ext cx="49530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038600" y="5867400"/>
            <a:ext cx="1158875" cy="461963"/>
          </a:xfrm>
          <a:prstGeom prst="rect">
            <a:avLst/>
          </a:prstGeom>
          <a:solidFill>
            <a:srgbClr val="FFFFAA"/>
          </a:solidFill>
          <a:ln>
            <a:noFill/>
          </a:ln>
          <a:effectLst>
            <a:outerShdw blurRad="50800" dist="38100" dir="2700000" rotWithShape="0">
              <a:srgbClr val="000000">
                <a:alpha val="42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tabLst>
                <a:tab pos="688975" algn="l"/>
                <a:tab pos="1027113" algn="l"/>
                <a:tab pos="4346575" algn="l"/>
              </a:tabLst>
              <a:defRPr/>
            </a:pPr>
            <a:r>
              <a:rPr lang="en-US" sz="2400" b="0" dirty="0">
                <a:latin typeface="Helvetica"/>
                <a:ea typeface="+mn-ea"/>
                <a:cs typeface="Helvetica"/>
              </a:rPr>
              <a:t>DONE!</a:t>
            </a:r>
          </a:p>
        </p:txBody>
      </p:sp>
      <p:grpSp>
        <p:nvGrpSpPr>
          <p:cNvPr id="101382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101383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01384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01385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01386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45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239000" y="1219200"/>
            <a:ext cx="1597025" cy="2109788"/>
            <a:chOff x="4669" y="5"/>
            <a:chExt cx="1006" cy="1329"/>
          </a:xfrm>
        </p:grpSpPr>
        <p:grpSp>
          <p:nvGrpSpPr>
            <p:cNvPr id="114697" name="Group 3"/>
            <p:cNvGrpSpPr>
              <a:grpSpLocks/>
            </p:cNvGrpSpPr>
            <p:nvPr/>
          </p:nvGrpSpPr>
          <p:grpSpPr bwMode="auto">
            <a:xfrm>
              <a:off x="4669" y="5"/>
              <a:ext cx="1006" cy="1329"/>
              <a:chOff x="4669" y="5"/>
              <a:chExt cx="1006" cy="1329"/>
            </a:xfrm>
          </p:grpSpPr>
          <p:sp>
            <p:nvSpPr>
              <p:cNvPr id="114727" name="Freeform 4"/>
              <p:cNvSpPr>
                <a:spLocks/>
              </p:cNvSpPr>
              <p:nvPr/>
            </p:nvSpPr>
            <p:spPr bwMode="auto">
              <a:xfrm>
                <a:off x="4737" y="618"/>
                <a:ext cx="929" cy="419"/>
              </a:xfrm>
              <a:custGeom>
                <a:avLst/>
                <a:gdLst>
                  <a:gd name="T0" fmla="*/ 0 w 3716"/>
                  <a:gd name="T1" fmla="*/ 0 h 1679"/>
                  <a:gd name="T2" fmla="*/ 0 w 3716"/>
                  <a:gd name="T3" fmla="*/ 0 h 1679"/>
                  <a:gd name="T4" fmla="*/ 0 w 3716"/>
                  <a:gd name="T5" fmla="*/ 0 h 1679"/>
                  <a:gd name="T6" fmla="*/ 0 w 3716"/>
                  <a:gd name="T7" fmla="*/ 0 h 1679"/>
                  <a:gd name="T8" fmla="*/ 0 w 3716"/>
                  <a:gd name="T9" fmla="*/ 0 h 1679"/>
                  <a:gd name="T10" fmla="*/ 0 w 3716"/>
                  <a:gd name="T11" fmla="*/ 0 h 1679"/>
                  <a:gd name="T12" fmla="*/ 0 w 3716"/>
                  <a:gd name="T13" fmla="*/ 0 h 1679"/>
                  <a:gd name="T14" fmla="*/ 0 w 3716"/>
                  <a:gd name="T15" fmla="*/ 0 h 1679"/>
                  <a:gd name="T16" fmla="*/ 0 w 3716"/>
                  <a:gd name="T17" fmla="*/ 0 h 167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716"/>
                  <a:gd name="T28" fmla="*/ 0 h 1679"/>
                  <a:gd name="T29" fmla="*/ 3716 w 3716"/>
                  <a:gd name="T30" fmla="*/ 1679 h 167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716" h="1679">
                    <a:moveTo>
                      <a:pt x="0" y="1009"/>
                    </a:moveTo>
                    <a:lnTo>
                      <a:pt x="925" y="520"/>
                    </a:lnTo>
                    <a:lnTo>
                      <a:pt x="1566" y="170"/>
                    </a:lnTo>
                    <a:lnTo>
                      <a:pt x="1868" y="0"/>
                    </a:lnTo>
                    <a:lnTo>
                      <a:pt x="3716" y="453"/>
                    </a:lnTo>
                    <a:lnTo>
                      <a:pt x="3641" y="595"/>
                    </a:lnTo>
                    <a:lnTo>
                      <a:pt x="1745" y="1679"/>
                    </a:lnTo>
                    <a:lnTo>
                      <a:pt x="19" y="1104"/>
                    </a:lnTo>
                    <a:lnTo>
                      <a:pt x="0" y="1009"/>
                    </a:lnTo>
                    <a:close/>
                  </a:path>
                </a:pathLst>
              </a:custGeom>
              <a:solidFill>
                <a:srgbClr val="814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28" name="Freeform 5"/>
              <p:cNvSpPr>
                <a:spLocks/>
              </p:cNvSpPr>
              <p:nvPr/>
            </p:nvSpPr>
            <p:spPr bwMode="auto">
              <a:xfrm>
                <a:off x="4732" y="618"/>
                <a:ext cx="943" cy="716"/>
              </a:xfrm>
              <a:custGeom>
                <a:avLst/>
                <a:gdLst>
                  <a:gd name="T0" fmla="*/ 0 w 3772"/>
                  <a:gd name="T1" fmla="*/ 0 h 2867"/>
                  <a:gd name="T2" fmla="*/ 0 w 3772"/>
                  <a:gd name="T3" fmla="*/ 0 h 2867"/>
                  <a:gd name="T4" fmla="*/ 0 w 3772"/>
                  <a:gd name="T5" fmla="*/ 0 h 2867"/>
                  <a:gd name="T6" fmla="*/ 0 w 3772"/>
                  <a:gd name="T7" fmla="*/ 0 h 2867"/>
                  <a:gd name="T8" fmla="*/ 0 w 3772"/>
                  <a:gd name="T9" fmla="*/ 0 h 2867"/>
                  <a:gd name="T10" fmla="*/ 0 w 3772"/>
                  <a:gd name="T11" fmla="*/ 0 h 2867"/>
                  <a:gd name="T12" fmla="*/ 0 w 3772"/>
                  <a:gd name="T13" fmla="*/ 0 h 2867"/>
                  <a:gd name="T14" fmla="*/ 0 w 3772"/>
                  <a:gd name="T15" fmla="*/ 0 h 2867"/>
                  <a:gd name="T16" fmla="*/ 0 w 3772"/>
                  <a:gd name="T17" fmla="*/ 0 h 2867"/>
                  <a:gd name="T18" fmla="*/ 0 w 3772"/>
                  <a:gd name="T19" fmla="*/ 0 h 2867"/>
                  <a:gd name="T20" fmla="*/ 0 w 3772"/>
                  <a:gd name="T21" fmla="*/ 0 h 2867"/>
                  <a:gd name="T22" fmla="*/ 0 w 3772"/>
                  <a:gd name="T23" fmla="*/ 0 h 2867"/>
                  <a:gd name="T24" fmla="*/ 0 w 3772"/>
                  <a:gd name="T25" fmla="*/ 0 h 2867"/>
                  <a:gd name="T26" fmla="*/ 0 w 3772"/>
                  <a:gd name="T27" fmla="*/ 0 h 2867"/>
                  <a:gd name="T28" fmla="*/ 0 w 3772"/>
                  <a:gd name="T29" fmla="*/ 0 h 2867"/>
                  <a:gd name="T30" fmla="*/ 0 w 3772"/>
                  <a:gd name="T31" fmla="*/ 0 h 2867"/>
                  <a:gd name="T32" fmla="*/ 0 w 3772"/>
                  <a:gd name="T33" fmla="*/ 0 h 2867"/>
                  <a:gd name="T34" fmla="*/ 0 w 3772"/>
                  <a:gd name="T35" fmla="*/ 0 h 2867"/>
                  <a:gd name="T36" fmla="*/ 0 w 3772"/>
                  <a:gd name="T37" fmla="*/ 0 h 2867"/>
                  <a:gd name="T38" fmla="*/ 0 w 3772"/>
                  <a:gd name="T39" fmla="*/ 0 h 2867"/>
                  <a:gd name="T40" fmla="*/ 0 w 3772"/>
                  <a:gd name="T41" fmla="*/ 0 h 2867"/>
                  <a:gd name="T42" fmla="*/ 0 w 3772"/>
                  <a:gd name="T43" fmla="*/ 0 h 2867"/>
                  <a:gd name="T44" fmla="*/ 0 w 3772"/>
                  <a:gd name="T45" fmla="*/ 0 h 2867"/>
                  <a:gd name="T46" fmla="*/ 0 w 3772"/>
                  <a:gd name="T47" fmla="*/ 0 h 2867"/>
                  <a:gd name="T48" fmla="*/ 0 w 3772"/>
                  <a:gd name="T49" fmla="*/ 0 h 2867"/>
                  <a:gd name="T50" fmla="*/ 0 w 3772"/>
                  <a:gd name="T51" fmla="*/ 0 h 2867"/>
                  <a:gd name="T52" fmla="*/ 0 w 3772"/>
                  <a:gd name="T53" fmla="*/ 0 h 2867"/>
                  <a:gd name="T54" fmla="*/ 0 w 3772"/>
                  <a:gd name="T55" fmla="*/ 0 h 2867"/>
                  <a:gd name="T56" fmla="*/ 0 w 3772"/>
                  <a:gd name="T57" fmla="*/ 0 h 2867"/>
                  <a:gd name="T58" fmla="*/ 0 w 3772"/>
                  <a:gd name="T59" fmla="*/ 0 h 2867"/>
                  <a:gd name="T60" fmla="*/ 0 w 3772"/>
                  <a:gd name="T61" fmla="*/ 0 h 2867"/>
                  <a:gd name="T62" fmla="*/ 0 w 3772"/>
                  <a:gd name="T63" fmla="*/ 0 h 2867"/>
                  <a:gd name="T64" fmla="*/ 0 w 3772"/>
                  <a:gd name="T65" fmla="*/ 0 h 2867"/>
                  <a:gd name="T66" fmla="*/ 0 w 3772"/>
                  <a:gd name="T67" fmla="*/ 0 h 2867"/>
                  <a:gd name="T68" fmla="*/ 0 w 3772"/>
                  <a:gd name="T69" fmla="*/ 0 h 2867"/>
                  <a:gd name="T70" fmla="*/ 0 w 3772"/>
                  <a:gd name="T71" fmla="*/ 0 h 2867"/>
                  <a:gd name="T72" fmla="*/ 0 w 3772"/>
                  <a:gd name="T73" fmla="*/ 0 h 2867"/>
                  <a:gd name="T74" fmla="*/ 0 w 3772"/>
                  <a:gd name="T75" fmla="*/ 0 h 2867"/>
                  <a:gd name="T76" fmla="*/ 0 w 3772"/>
                  <a:gd name="T77" fmla="*/ 0 h 2867"/>
                  <a:gd name="T78" fmla="*/ 0 w 3772"/>
                  <a:gd name="T79" fmla="*/ 0 h 2867"/>
                  <a:gd name="T80" fmla="*/ 0 w 3772"/>
                  <a:gd name="T81" fmla="*/ 0 h 2867"/>
                  <a:gd name="T82" fmla="*/ 0 w 3772"/>
                  <a:gd name="T83" fmla="*/ 0 h 2867"/>
                  <a:gd name="T84" fmla="*/ 0 w 3772"/>
                  <a:gd name="T85" fmla="*/ 0 h 2867"/>
                  <a:gd name="T86" fmla="*/ 0 w 3772"/>
                  <a:gd name="T87" fmla="*/ 0 h 2867"/>
                  <a:gd name="T88" fmla="*/ 0 w 3772"/>
                  <a:gd name="T89" fmla="*/ 0 h 2867"/>
                  <a:gd name="T90" fmla="*/ 0 w 3772"/>
                  <a:gd name="T91" fmla="*/ 0 h 2867"/>
                  <a:gd name="T92" fmla="*/ 0 w 3772"/>
                  <a:gd name="T93" fmla="*/ 0 h 2867"/>
                  <a:gd name="T94" fmla="*/ 0 w 3772"/>
                  <a:gd name="T95" fmla="*/ 0 h 2867"/>
                  <a:gd name="T96" fmla="*/ 0 w 3772"/>
                  <a:gd name="T97" fmla="*/ 0 h 2867"/>
                  <a:gd name="T98" fmla="*/ 0 w 3772"/>
                  <a:gd name="T99" fmla="*/ 0 h 2867"/>
                  <a:gd name="T100" fmla="*/ 0 w 3772"/>
                  <a:gd name="T101" fmla="*/ 0 h 2867"/>
                  <a:gd name="T102" fmla="*/ 0 w 3772"/>
                  <a:gd name="T103" fmla="*/ 0 h 2867"/>
                  <a:gd name="T104" fmla="*/ 0 w 3772"/>
                  <a:gd name="T105" fmla="*/ 0 h 2867"/>
                  <a:gd name="T106" fmla="*/ 0 w 3772"/>
                  <a:gd name="T107" fmla="*/ 0 h 2867"/>
                  <a:gd name="T108" fmla="*/ 0 w 3772"/>
                  <a:gd name="T109" fmla="*/ 0 h 2867"/>
                  <a:gd name="T110" fmla="*/ 0 w 3772"/>
                  <a:gd name="T111" fmla="*/ 0 h 2867"/>
                  <a:gd name="T112" fmla="*/ 0 w 3772"/>
                  <a:gd name="T113" fmla="*/ 0 h 2867"/>
                  <a:gd name="T114" fmla="*/ 0 w 3772"/>
                  <a:gd name="T115" fmla="*/ 0 h 2867"/>
                  <a:gd name="T116" fmla="*/ 0 w 3772"/>
                  <a:gd name="T117" fmla="*/ 0 h 2867"/>
                  <a:gd name="T118" fmla="*/ 0 w 3772"/>
                  <a:gd name="T119" fmla="*/ 0 h 2867"/>
                  <a:gd name="T120" fmla="*/ 0 w 3772"/>
                  <a:gd name="T121" fmla="*/ 0 h 2867"/>
                  <a:gd name="T122" fmla="*/ 0 w 3772"/>
                  <a:gd name="T123" fmla="*/ 0 h 2867"/>
                  <a:gd name="T124" fmla="*/ 0 w 3772"/>
                  <a:gd name="T125" fmla="*/ 0 h 2867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3772"/>
                  <a:gd name="T190" fmla="*/ 0 h 2867"/>
                  <a:gd name="T191" fmla="*/ 3772 w 3772"/>
                  <a:gd name="T192" fmla="*/ 2867 h 2867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3772" h="2867">
                    <a:moveTo>
                      <a:pt x="716" y="623"/>
                    </a:moveTo>
                    <a:lnTo>
                      <a:pt x="716" y="614"/>
                    </a:lnTo>
                    <a:lnTo>
                      <a:pt x="1254" y="340"/>
                    </a:lnTo>
                    <a:lnTo>
                      <a:pt x="1791" y="66"/>
                    </a:lnTo>
                    <a:lnTo>
                      <a:pt x="1820" y="48"/>
                    </a:lnTo>
                    <a:lnTo>
                      <a:pt x="1838" y="29"/>
                    </a:lnTo>
                    <a:lnTo>
                      <a:pt x="1867" y="10"/>
                    </a:lnTo>
                    <a:lnTo>
                      <a:pt x="1904" y="0"/>
                    </a:lnTo>
                    <a:lnTo>
                      <a:pt x="2027" y="29"/>
                    </a:lnTo>
                    <a:lnTo>
                      <a:pt x="2018" y="48"/>
                    </a:lnTo>
                    <a:lnTo>
                      <a:pt x="1971" y="39"/>
                    </a:lnTo>
                    <a:lnTo>
                      <a:pt x="1904" y="19"/>
                    </a:lnTo>
                    <a:lnTo>
                      <a:pt x="1904" y="29"/>
                    </a:lnTo>
                    <a:lnTo>
                      <a:pt x="1895" y="39"/>
                    </a:lnTo>
                    <a:lnTo>
                      <a:pt x="1886" y="29"/>
                    </a:lnTo>
                    <a:lnTo>
                      <a:pt x="1801" y="76"/>
                    </a:lnTo>
                    <a:lnTo>
                      <a:pt x="1754" y="104"/>
                    </a:lnTo>
                    <a:lnTo>
                      <a:pt x="1707" y="123"/>
                    </a:lnTo>
                    <a:lnTo>
                      <a:pt x="1707" y="133"/>
                    </a:lnTo>
                    <a:lnTo>
                      <a:pt x="1697" y="123"/>
                    </a:lnTo>
                    <a:lnTo>
                      <a:pt x="1292" y="340"/>
                    </a:lnTo>
                    <a:lnTo>
                      <a:pt x="877" y="547"/>
                    </a:lnTo>
                    <a:lnTo>
                      <a:pt x="170" y="935"/>
                    </a:lnTo>
                    <a:lnTo>
                      <a:pt x="131" y="953"/>
                    </a:lnTo>
                    <a:lnTo>
                      <a:pt x="103" y="972"/>
                    </a:lnTo>
                    <a:lnTo>
                      <a:pt x="37" y="1019"/>
                    </a:lnTo>
                    <a:lnTo>
                      <a:pt x="75" y="1038"/>
                    </a:lnTo>
                    <a:lnTo>
                      <a:pt x="122" y="1047"/>
                    </a:lnTo>
                    <a:lnTo>
                      <a:pt x="217" y="1066"/>
                    </a:lnTo>
                    <a:lnTo>
                      <a:pt x="311" y="1094"/>
                    </a:lnTo>
                    <a:lnTo>
                      <a:pt x="395" y="1123"/>
                    </a:lnTo>
                    <a:lnTo>
                      <a:pt x="405" y="1132"/>
                    </a:lnTo>
                    <a:lnTo>
                      <a:pt x="415" y="1132"/>
                    </a:lnTo>
                    <a:lnTo>
                      <a:pt x="433" y="1132"/>
                    </a:lnTo>
                    <a:lnTo>
                      <a:pt x="442" y="1142"/>
                    </a:lnTo>
                    <a:lnTo>
                      <a:pt x="867" y="1301"/>
                    </a:lnTo>
                    <a:lnTo>
                      <a:pt x="1075" y="1377"/>
                    </a:lnTo>
                    <a:lnTo>
                      <a:pt x="1301" y="1434"/>
                    </a:lnTo>
                    <a:lnTo>
                      <a:pt x="1339" y="1453"/>
                    </a:lnTo>
                    <a:lnTo>
                      <a:pt x="1376" y="1462"/>
                    </a:lnTo>
                    <a:lnTo>
                      <a:pt x="1423" y="1471"/>
                    </a:lnTo>
                    <a:lnTo>
                      <a:pt x="1471" y="1481"/>
                    </a:lnTo>
                    <a:lnTo>
                      <a:pt x="1622" y="1538"/>
                    </a:lnTo>
                    <a:lnTo>
                      <a:pt x="1707" y="1557"/>
                    </a:lnTo>
                    <a:lnTo>
                      <a:pt x="1783" y="1565"/>
                    </a:lnTo>
                    <a:lnTo>
                      <a:pt x="1886" y="1518"/>
                    </a:lnTo>
                    <a:lnTo>
                      <a:pt x="1990" y="1471"/>
                    </a:lnTo>
                    <a:lnTo>
                      <a:pt x="2178" y="1358"/>
                    </a:lnTo>
                    <a:lnTo>
                      <a:pt x="2178" y="1349"/>
                    </a:lnTo>
                    <a:lnTo>
                      <a:pt x="2225" y="1330"/>
                    </a:lnTo>
                    <a:lnTo>
                      <a:pt x="2801" y="982"/>
                    </a:lnTo>
                    <a:lnTo>
                      <a:pt x="2838" y="972"/>
                    </a:lnTo>
                    <a:lnTo>
                      <a:pt x="2877" y="943"/>
                    </a:lnTo>
                    <a:lnTo>
                      <a:pt x="2951" y="896"/>
                    </a:lnTo>
                    <a:lnTo>
                      <a:pt x="3292" y="708"/>
                    </a:lnTo>
                    <a:lnTo>
                      <a:pt x="3461" y="614"/>
                    </a:lnTo>
                    <a:lnTo>
                      <a:pt x="3621" y="510"/>
                    </a:lnTo>
                    <a:lnTo>
                      <a:pt x="3650" y="500"/>
                    </a:lnTo>
                    <a:lnTo>
                      <a:pt x="3668" y="481"/>
                    </a:lnTo>
                    <a:lnTo>
                      <a:pt x="3687" y="463"/>
                    </a:lnTo>
                    <a:lnTo>
                      <a:pt x="3715" y="453"/>
                    </a:lnTo>
                    <a:lnTo>
                      <a:pt x="3603" y="444"/>
                    </a:lnTo>
                    <a:lnTo>
                      <a:pt x="3556" y="434"/>
                    </a:lnTo>
                    <a:lnTo>
                      <a:pt x="3499" y="416"/>
                    </a:lnTo>
                    <a:lnTo>
                      <a:pt x="3508" y="377"/>
                    </a:lnTo>
                    <a:lnTo>
                      <a:pt x="3640" y="406"/>
                    </a:lnTo>
                    <a:lnTo>
                      <a:pt x="3772" y="434"/>
                    </a:lnTo>
                    <a:lnTo>
                      <a:pt x="3772" y="453"/>
                    </a:lnTo>
                    <a:lnTo>
                      <a:pt x="3763" y="472"/>
                    </a:lnTo>
                    <a:lnTo>
                      <a:pt x="3744" y="510"/>
                    </a:lnTo>
                    <a:lnTo>
                      <a:pt x="3734" y="567"/>
                    </a:lnTo>
                    <a:lnTo>
                      <a:pt x="3715" y="623"/>
                    </a:lnTo>
                    <a:lnTo>
                      <a:pt x="3697" y="661"/>
                    </a:lnTo>
                    <a:lnTo>
                      <a:pt x="3678" y="679"/>
                    </a:lnTo>
                    <a:lnTo>
                      <a:pt x="3650" y="689"/>
                    </a:lnTo>
                    <a:lnTo>
                      <a:pt x="3593" y="718"/>
                    </a:lnTo>
                    <a:lnTo>
                      <a:pt x="3536" y="755"/>
                    </a:lnTo>
                    <a:lnTo>
                      <a:pt x="3489" y="792"/>
                    </a:lnTo>
                    <a:lnTo>
                      <a:pt x="3480" y="812"/>
                    </a:lnTo>
                    <a:lnTo>
                      <a:pt x="3470" y="839"/>
                    </a:lnTo>
                    <a:lnTo>
                      <a:pt x="3329" y="1274"/>
                    </a:lnTo>
                    <a:lnTo>
                      <a:pt x="3188" y="1708"/>
                    </a:lnTo>
                    <a:lnTo>
                      <a:pt x="3178" y="1745"/>
                    </a:lnTo>
                    <a:lnTo>
                      <a:pt x="3169" y="1783"/>
                    </a:lnTo>
                    <a:lnTo>
                      <a:pt x="3159" y="1820"/>
                    </a:lnTo>
                    <a:lnTo>
                      <a:pt x="3149" y="1839"/>
                    </a:lnTo>
                    <a:lnTo>
                      <a:pt x="3140" y="1849"/>
                    </a:lnTo>
                    <a:lnTo>
                      <a:pt x="3093" y="1886"/>
                    </a:lnTo>
                    <a:lnTo>
                      <a:pt x="3055" y="1924"/>
                    </a:lnTo>
                    <a:lnTo>
                      <a:pt x="2961" y="1980"/>
                    </a:lnTo>
                    <a:lnTo>
                      <a:pt x="2867" y="2037"/>
                    </a:lnTo>
                    <a:lnTo>
                      <a:pt x="2781" y="2103"/>
                    </a:lnTo>
                    <a:lnTo>
                      <a:pt x="2329" y="2405"/>
                    </a:lnTo>
                    <a:lnTo>
                      <a:pt x="1877" y="2698"/>
                    </a:lnTo>
                    <a:lnTo>
                      <a:pt x="1744" y="2782"/>
                    </a:lnTo>
                    <a:lnTo>
                      <a:pt x="1679" y="2829"/>
                    </a:lnTo>
                    <a:lnTo>
                      <a:pt x="1603" y="2867"/>
                    </a:lnTo>
                    <a:lnTo>
                      <a:pt x="1292" y="2763"/>
                    </a:lnTo>
                    <a:lnTo>
                      <a:pt x="971" y="2651"/>
                    </a:lnTo>
                    <a:lnTo>
                      <a:pt x="857" y="2612"/>
                    </a:lnTo>
                    <a:lnTo>
                      <a:pt x="736" y="2575"/>
                    </a:lnTo>
                    <a:lnTo>
                      <a:pt x="622" y="2537"/>
                    </a:lnTo>
                    <a:lnTo>
                      <a:pt x="509" y="2490"/>
                    </a:lnTo>
                    <a:lnTo>
                      <a:pt x="415" y="2471"/>
                    </a:lnTo>
                    <a:lnTo>
                      <a:pt x="368" y="2452"/>
                    </a:lnTo>
                    <a:lnTo>
                      <a:pt x="329" y="2434"/>
                    </a:lnTo>
                    <a:lnTo>
                      <a:pt x="321" y="2387"/>
                    </a:lnTo>
                    <a:lnTo>
                      <a:pt x="311" y="2340"/>
                    </a:lnTo>
                    <a:lnTo>
                      <a:pt x="264" y="2047"/>
                    </a:lnTo>
                    <a:lnTo>
                      <a:pt x="217" y="1755"/>
                    </a:lnTo>
                    <a:lnTo>
                      <a:pt x="188" y="1604"/>
                    </a:lnTo>
                    <a:lnTo>
                      <a:pt x="170" y="1462"/>
                    </a:lnTo>
                    <a:lnTo>
                      <a:pt x="160" y="1415"/>
                    </a:lnTo>
                    <a:lnTo>
                      <a:pt x="151" y="1358"/>
                    </a:lnTo>
                    <a:lnTo>
                      <a:pt x="151" y="1301"/>
                    </a:lnTo>
                    <a:lnTo>
                      <a:pt x="131" y="1246"/>
                    </a:lnTo>
                    <a:lnTo>
                      <a:pt x="75" y="1226"/>
                    </a:lnTo>
                    <a:lnTo>
                      <a:pt x="9" y="1207"/>
                    </a:lnTo>
                    <a:lnTo>
                      <a:pt x="0" y="1198"/>
                    </a:lnTo>
                    <a:lnTo>
                      <a:pt x="0" y="1189"/>
                    </a:lnTo>
                    <a:lnTo>
                      <a:pt x="0" y="1179"/>
                    </a:lnTo>
                    <a:lnTo>
                      <a:pt x="0" y="1160"/>
                    </a:lnTo>
                    <a:lnTo>
                      <a:pt x="0" y="1009"/>
                    </a:lnTo>
                    <a:lnTo>
                      <a:pt x="348" y="812"/>
                    </a:lnTo>
                    <a:lnTo>
                      <a:pt x="528" y="718"/>
                    </a:lnTo>
                    <a:lnTo>
                      <a:pt x="716" y="6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29" name="Freeform 6"/>
              <p:cNvSpPr>
                <a:spLocks/>
              </p:cNvSpPr>
              <p:nvPr/>
            </p:nvSpPr>
            <p:spPr bwMode="auto">
              <a:xfrm>
                <a:off x="4737" y="879"/>
                <a:ext cx="434" cy="175"/>
              </a:xfrm>
              <a:custGeom>
                <a:avLst/>
                <a:gdLst>
                  <a:gd name="T0" fmla="*/ 0 w 1736"/>
                  <a:gd name="T1" fmla="*/ 0 h 698"/>
                  <a:gd name="T2" fmla="*/ 0 w 1736"/>
                  <a:gd name="T3" fmla="*/ 0 h 698"/>
                  <a:gd name="T4" fmla="*/ 0 w 1736"/>
                  <a:gd name="T5" fmla="*/ 0 h 698"/>
                  <a:gd name="T6" fmla="*/ 0 w 1736"/>
                  <a:gd name="T7" fmla="*/ 0 h 698"/>
                  <a:gd name="T8" fmla="*/ 0 w 1736"/>
                  <a:gd name="T9" fmla="*/ 0 h 698"/>
                  <a:gd name="T10" fmla="*/ 0 w 1736"/>
                  <a:gd name="T11" fmla="*/ 0 h 698"/>
                  <a:gd name="T12" fmla="*/ 0 w 1736"/>
                  <a:gd name="T13" fmla="*/ 0 h 698"/>
                  <a:gd name="T14" fmla="*/ 0 w 1736"/>
                  <a:gd name="T15" fmla="*/ 0 h 698"/>
                  <a:gd name="T16" fmla="*/ 0 w 1736"/>
                  <a:gd name="T17" fmla="*/ 0 h 698"/>
                  <a:gd name="T18" fmla="*/ 0 w 1736"/>
                  <a:gd name="T19" fmla="*/ 0 h 698"/>
                  <a:gd name="T20" fmla="*/ 0 w 1736"/>
                  <a:gd name="T21" fmla="*/ 0 h 698"/>
                  <a:gd name="T22" fmla="*/ 0 w 1736"/>
                  <a:gd name="T23" fmla="*/ 0 h 698"/>
                  <a:gd name="T24" fmla="*/ 0 w 1736"/>
                  <a:gd name="T25" fmla="*/ 0 h 698"/>
                  <a:gd name="T26" fmla="*/ 0 w 1736"/>
                  <a:gd name="T27" fmla="*/ 0 h 698"/>
                  <a:gd name="T28" fmla="*/ 0 w 1736"/>
                  <a:gd name="T29" fmla="*/ 0 h 698"/>
                  <a:gd name="T30" fmla="*/ 0 w 1736"/>
                  <a:gd name="T31" fmla="*/ 0 h 698"/>
                  <a:gd name="T32" fmla="*/ 0 w 1736"/>
                  <a:gd name="T33" fmla="*/ 0 h 698"/>
                  <a:gd name="T34" fmla="*/ 0 w 1736"/>
                  <a:gd name="T35" fmla="*/ 0 h 698"/>
                  <a:gd name="T36" fmla="*/ 0 w 1736"/>
                  <a:gd name="T37" fmla="*/ 0 h 698"/>
                  <a:gd name="T38" fmla="*/ 0 w 1736"/>
                  <a:gd name="T39" fmla="*/ 0 h 698"/>
                  <a:gd name="T40" fmla="*/ 0 w 1736"/>
                  <a:gd name="T41" fmla="*/ 0 h 698"/>
                  <a:gd name="T42" fmla="*/ 0 w 1736"/>
                  <a:gd name="T43" fmla="*/ 0 h 698"/>
                  <a:gd name="T44" fmla="*/ 0 w 1736"/>
                  <a:gd name="T45" fmla="*/ 0 h 698"/>
                  <a:gd name="T46" fmla="*/ 0 w 1736"/>
                  <a:gd name="T47" fmla="*/ 0 h 698"/>
                  <a:gd name="T48" fmla="*/ 0 w 1736"/>
                  <a:gd name="T49" fmla="*/ 0 h 698"/>
                  <a:gd name="T50" fmla="*/ 0 w 1736"/>
                  <a:gd name="T51" fmla="*/ 0 h 698"/>
                  <a:gd name="T52" fmla="*/ 0 w 1736"/>
                  <a:gd name="T53" fmla="*/ 0 h 698"/>
                  <a:gd name="T54" fmla="*/ 0 w 1736"/>
                  <a:gd name="T55" fmla="*/ 0 h 698"/>
                  <a:gd name="T56" fmla="*/ 0 w 1736"/>
                  <a:gd name="T57" fmla="*/ 0 h 698"/>
                  <a:gd name="T58" fmla="*/ 0 w 1736"/>
                  <a:gd name="T59" fmla="*/ 0 h 698"/>
                  <a:gd name="T60" fmla="*/ 0 w 1736"/>
                  <a:gd name="T61" fmla="*/ 0 h 698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736"/>
                  <a:gd name="T94" fmla="*/ 0 h 698"/>
                  <a:gd name="T95" fmla="*/ 1736 w 1736"/>
                  <a:gd name="T96" fmla="*/ 698 h 698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736" h="698">
                    <a:moveTo>
                      <a:pt x="19" y="0"/>
                    </a:moveTo>
                    <a:lnTo>
                      <a:pt x="123" y="29"/>
                    </a:lnTo>
                    <a:lnTo>
                      <a:pt x="236" y="57"/>
                    </a:lnTo>
                    <a:lnTo>
                      <a:pt x="340" y="85"/>
                    </a:lnTo>
                    <a:lnTo>
                      <a:pt x="444" y="132"/>
                    </a:lnTo>
                    <a:lnTo>
                      <a:pt x="575" y="170"/>
                    </a:lnTo>
                    <a:lnTo>
                      <a:pt x="698" y="227"/>
                    </a:lnTo>
                    <a:lnTo>
                      <a:pt x="821" y="274"/>
                    </a:lnTo>
                    <a:lnTo>
                      <a:pt x="953" y="311"/>
                    </a:lnTo>
                    <a:lnTo>
                      <a:pt x="1254" y="406"/>
                    </a:lnTo>
                    <a:lnTo>
                      <a:pt x="1566" y="500"/>
                    </a:lnTo>
                    <a:lnTo>
                      <a:pt x="1604" y="510"/>
                    </a:lnTo>
                    <a:lnTo>
                      <a:pt x="1651" y="518"/>
                    </a:lnTo>
                    <a:lnTo>
                      <a:pt x="1736" y="547"/>
                    </a:lnTo>
                    <a:lnTo>
                      <a:pt x="1736" y="557"/>
                    </a:lnTo>
                    <a:lnTo>
                      <a:pt x="1736" y="632"/>
                    </a:lnTo>
                    <a:lnTo>
                      <a:pt x="1726" y="698"/>
                    </a:lnTo>
                    <a:lnTo>
                      <a:pt x="1538" y="641"/>
                    </a:lnTo>
                    <a:lnTo>
                      <a:pt x="1350" y="575"/>
                    </a:lnTo>
                    <a:lnTo>
                      <a:pt x="934" y="434"/>
                    </a:lnTo>
                    <a:lnTo>
                      <a:pt x="519" y="311"/>
                    </a:lnTo>
                    <a:lnTo>
                      <a:pt x="463" y="283"/>
                    </a:lnTo>
                    <a:lnTo>
                      <a:pt x="415" y="264"/>
                    </a:lnTo>
                    <a:lnTo>
                      <a:pt x="293" y="236"/>
                    </a:lnTo>
                    <a:lnTo>
                      <a:pt x="180" y="199"/>
                    </a:lnTo>
                    <a:lnTo>
                      <a:pt x="123" y="179"/>
                    </a:lnTo>
                    <a:lnTo>
                      <a:pt x="66" y="160"/>
                    </a:lnTo>
                    <a:lnTo>
                      <a:pt x="10" y="142"/>
                    </a:lnTo>
                    <a:lnTo>
                      <a:pt x="0" y="104"/>
                    </a:lnTo>
                    <a:lnTo>
                      <a:pt x="10" y="66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CA71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30" name="Freeform 7"/>
              <p:cNvSpPr>
                <a:spLocks/>
              </p:cNvSpPr>
              <p:nvPr/>
            </p:nvSpPr>
            <p:spPr bwMode="auto">
              <a:xfrm>
                <a:off x="4772" y="933"/>
                <a:ext cx="370" cy="394"/>
              </a:xfrm>
              <a:custGeom>
                <a:avLst/>
                <a:gdLst>
                  <a:gd name="T0" fmla="*/ 0 w 1480"/>
                  <a:gd name="T1" fmla="*/ 0 h 1575"/>
                  <a:gd name="T2" fmla="*/ 0 w 1480"/>
                  <a:gd name="T3" fmla="*/ 0 h 1575"/>
                  <a:gd name="T4" fmla="*/ 0 w 1480"/>
                  <a:gd name="T5" fmla="*/ 0 h 1575"/>
                  <a:gd name="T6" fmla="*/ 0 w 1480"/>
                  <a:gd name="T7" fmla="*/ 0 h 1575"/>
                  <a:gd name="T8" fmla="*/ 0 w 1480"/>
                  <a:gd name="T9" fmla="*/ 0 h 1575"/>
                  <a:gd name="T10" fmla="*/ 0 w 1480"/>
                  <a:gd name="T11" fmla="*/ 0 h 1575"/>
                  <a:gd name="T12" fmla="*/ 0 w 1480"/>
                  <a:gd name="T13" fmla="*/ 0 h 1575"/>
                  <a:gd name="T14" fmla="*/ 0 w 1480"/>
                  <a:gd name="T15" fmla="*/ 0 h 1575"/>
                  <a:gd name="T16" fmla="*/ 0 w 1480"/>
                  <a:gd name="T17" fmla="*/ 0 h 1575"/>
                  <a:gd name="T18" fmla="*/ 0 w 1480"/>
                  <a:gd name="T19" fmla="*/ 0 h 1575"/>
                  <a:gd name="T20" fmla="*/ 0 w 1480"/>
                  <a:gd name="T21" fmla="*/ 0 h 1575"/>
                  <a:gd name="T22" fmla="*/ 0 w 1480"/>
                  <a:gd name="T23" fmla="*/ 0 h 1575"/>
                  <a:gd name="T24" fmla="*/ 0 w 1480"/>
                  <a:gd name="T25" fmla="*/ 0 h 1575"/>
                  <a:gd name="T26" fmla="*/ 0 w 1480"/>
                  <a:gd name="T27" fmla="*/ 0 h 1575"/>
                  <a:gd name="T28" fmla="*/ 0 w 1480"/>
                  <a:gd name="T29" fmla="*/ 0 h 1575"/>
                  <a:gd name="T30" fmla="*/ 0 w 1480"/>
                  <a:gd name="T31" fmla="*/ 0 h 1575"/>
                  <a:gd name="T32" fmla="*/ 0 w 1480"/>
                  <a:gd name="T33" fmla="*/ 0 h 1575"/>
                  <a:gd name="T34" fmla="*/ 0 w 1480"/>
                  <a:gd name="T35" fmla="*/ 0 h 1575"/>
                  <a:gd name="T36" fmla="*/ 0 w 1480"/>
                  <a:gd name="T37" fmla="*/ 0 h 1575"/>
                  <a:gd name="T38" fmla="*/ 0 w 1480"/>
                  <a:gd name="T39" fmla="*/ 0 h 1575"/>
                  <a:gd name="T40" fmla="*/ 0 w 1480"/>
                  <a:gd name="T41" fmla="*/ 0 h 1575"/>
                  <a:gd name="T42" fmla="*/ 0 w 1480"/>
                  <a:gd name="T43" fmla="*/ 0 h 1575"/>
                  <a:gd name="T44" fmla="*/ 0 w 1480"/>
                  <a:gd name="T45" fmla="*/ 0 h 1575"/>
                  <a:gd name="T46" fmla="*/ 0 w 1480"/>
                  <a:gd name="T47" fmla="*/ 0 h 1575"/>
                  <a:gd name="T48" fmla="*/ 0 w 1480"/>
                  <a:gd name="T49" fmla="*/ 0 h 1575"/>
                  <a:gd name="T50" fmla="*/ 0 w 1480"/>
                  <a:gd name="T51" fmla="*/ 0 h 1575"/>
                  <a:gd name="T52" fmla="*/ 0 w 1480"/>
                  <a:gd name="T53" fmla="*/ 0 h 1575"/>
                  <a:gd name="T54" fmla="*/ 0 w 1480"/>
                  <a:gd name="T55" fmla="*/ 0 h 1575"/>
                  <a:gd name="T56" fmla="*/ 0 w 1480"/>
                  <a:gd name="T57" fmla="*/ 0 h 1575"/>
                  <a:gd name="T58" fmla="*/ 0 w 1480"/>
                  <a:gd name="T59" fmla="*/ 0 h 1575"/>
                  <a:gd name="T60" fmla="*/ 0 w 1480"/>
                  <a:gd name="T61" fmla="*/ 0 h 1575"/>
                  <a:gd name="T62" fmla="*/ 0 w 1480"/>
                  <a:gd name="T63" fmla="*/ 0 h 1575"/>
                  <a:gd name="T64" fmla="*/ 0 w 1480"/>
                  <a:gd name="T65" fmla="*/ 0 h 1575"/>
                  <a:gd name="T66" fmla="*/ 0 w 1480"/>
                  <a:gd name="T67" fmla="*/ 0 h 1575"/>
                  <a:gd name="T68" fmla="*/ 0 w 1480"/>
                  <a:gd name="T69" fmla="*/ 0 h 1575"/>
                  <a:gd name="T70" fmla="*/ 0 w 1480"/>
                  <a:gd name="T71" fmla="*/ 0 h 1575"/>
                  <a:gd name="T72" fmla="*/ 0 w 1480"/>
                  <a:gd name="T73" fmla="*/ 0 h 1575"/>
                  <a:gd name="T74" fmla="*/ 0 w 1480"/>
                  <a:gd name="T75" fmla="*/ 0 h 1575"/>
                  <a:gd name="T76" fmla="*/ 0 w 1480"/>
                  <a:gd name="T77" fmla="*/ 0 h 1575"/>
                  <a:gd name="T78" fmla="*/ 0 w 1480"/>
                  <a:gd name="T79" fmla="*/ 0 h 1575"/>
                  <a:gd name="T80" fmla="*/ 0 w 1480"/>
                  <a:gd name="T81" fmla="*/ 0 h 1575"/>
                  <a:gd name="T82" fmla="*/ 0 w 1480"/>
                  <a:gd name="T83" fmla="*/ 0 h 1575"/>
                  <a:gd name="T84" fmla="*/ 0 w 1480"/>
                  <a:gd name="T85" fmla="*/ 0 h 1575"/>
                  <a:gd name="T86" fmla="*/ 0 w 1480"/>
                  <a:gd name="T87" fmla="*/ 0 h 1575"/>
                  <a:gd name="T88" fmla="*/ 0 w 1480"/>
                  <a:gd name="T89" fmla="*/ 0 h 1575"/>
                  <a:gd name="T90" fmla="*/ 0 w 1480"/>
                  <a:gd name="T91" fmla="*/ 0 h 1575"/>
                  <a:gd name="T92" fmla="*/ 0 w 1480"/>
                  <a:gd name="T93" fmla="*/ 0 h 1575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480"/>
                  <a:gd name="T142" fmla="*/ 0 h 1575"/>
                  <a:gd name="T143" fmla="*/ 1480 w 1480"/>
                  <a:gd name="T144" fmla="*/ 1575 h 1575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480" h="1575">
                    <a:moveTo>
                      <a:pt x="764" y="236"/>
                    </a:moveTo>
                    <a:lnTo>
                      <a:pt x="848" y="274"/>
                    </a:lnTo>
                    <a:lnTo>
                      <a:pt x="943" y="293"/>
                    </a:lnTo>
                    <a:lnTo>
                      <a:pt x="1038" y="321"/>
                    </a:lnTo>
                    <a:lnTo>
                      <a:pt x="1085" y="340"/>
                    </a:lnTo>
                    <a:lnTo>
                      <a:pt x="1122" y="368"/>
                    </a:lnTo>
                    <a:lnTo>
                      <a:pt x="1216" y="397"/>
                    </a:lnTo>
                    <a:lnTo>
                      <a:pt x="1302" y="424"/>
                    </a:lnTo>
                    <a:lnTo>
                      <a:pt x="1480" y="481"/>
                    </a:lnTo>
                    <a:lnTo>
                      <a:pt x="1471" y="491"/>
                    </a:lnTo>
                    <a:lnTo>
                      <a:pt x="1480" y="509"/>
                    </a:lnTo>
                    <a:lnTo>
                      <a:pt x="1471" y="528"/>
                    </a:lnTo>
                    <a:lnTo>
                      <a:pt x="1471" y="556"/>
                    </a:lnTo>
                    <a:lnTo>
                      <a:pt x="1471" y="575"/>
                    </a:lnTo>
                    <a:lnTo>
                      <a:pt x="1462" y="820"/>
                    </a:lnTo>
                    <a:lnTo>
                      <a:pt x="1452" y="1056"/>
                    </a:lnTo>
                    <a:lnTo>
                      <a:pt x="1452" y="1528"/>
                    </a:lnTo>
                    <a:lnTo>
                      <a:pt x="1443" y="1575"/>
                    </a:lnTo>
                    <a:lnTo>
                      <a:pt x="1320" y="1546"/>
                    </a:lnTo>
                    <a:lnTo>
                      <a:pt x="1208" y="1509"/>
                    </a:lnTo>
                    <a:lnTo>
                      <a:pt x="990" y="1434"/>
                    </a:lnTo>
                    <a:lnTo>
                      <a:pt x="764" y="1348"/>
                    </a:lnTo>
                    <a:lnTo>
                      <a:pt x="650" y="1311"/>
                    </a:lnTo>
                    <a:lnTo>
                      <a:pt x="537" y="1283"/>
                    </a:lnTo>
                    <a:lnTo>
                      <a:pt x="519" y="1264"/>
                    </a:lnTo>
                    <a:lnTo>
                      <a:pt x="500" y="1254"/>
                    </a:lnTo>
                    <a:lnTo>
                      <a:pt x="453" y="1245"/>
                    </a:lnTo>
                    <a:lnTo>
                      <a:pt x="405" y="1235"/>
                    </a:lnTo>
                    <a:lnTo>
                      <a:pt x="386" y="1226"/>
                    </a:lnTo>
                    <a:lnTo>
                      <a:pt x="377" y="1217"/>
                    </a:lnTo>
                    <a:lnTo>
                      <a:pt x="311" y="1197"/>
                    </a:lnTo>
                    <a:lnTo>
                      <a:pt x="255" y="1179"/>
                    </a:lnTo>
                    <a:lnTo>
                      <a:pt x="226" y="1170"/>
                    </a:lnTo>
                    <a:lnTo>
                      <a:pt x="208" y="1160"/>
                    </a:lnTo>
                    <a:lnTo>
                      <a:pt x="188" y="1131"/>
                    </a:lnTo>
                    <a:lnTo>
                      <a:pt x="179" y="1103"/>
                    </a:lnTo>
                    <a:lnTo>
                      <a:pt x="122" y="736"/>
                    </a:lnTo>
                    <a:lnTo>
                      <a:pt x="57" y="368"/>
                    </a:lnTo>
                    <a:lnTo>
                      <a:pt x="47" y="293"/>
                    </a:lnTo>
                    <a:lnTo>
                      <a:pt x="28" y="207"/>
                    </a:lnTo>
                    <a:lnTo>
                      <a:pt x="28" y="160"/>
                    </a:lnTo>
                    <a:lnTo>
                      <a:pt x="18" y="104"/>
                    </a:lnTo>
                    <a:lnTo>
                      <a:pt x="0" y="0"/>
                    </a:lnTo>
                    <a:lnTo>
                      <a:pt x="188" y="57"/>
                    </a:lnTo>
                    <a:lnTo>
                      <a:pt x="377" y="113"/>
                    </a:lnTo>
                    <a:lnTo>
                      <a:pt x="566" y="180"/>
                    </a:lnTo>
                    <a:lnTo>
                      <a:pt x="764" y="236"/>
                    </a:lnTo>
                    <a:close/>
                  </a:path>
                </a:pathLst>
              </a:custGeom>
              <a:solidFill>
                <a:srgbClr val="CA71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31" name="Freeform 8"/>
              <p:cNvSpPr>
                <a:spLocks/>
              </p:cNvSpPr>
              <p:nvPr/>
            </p:nvSpPr>
            <p:spPr bwMode="auto">
              <a:xfrm>
                <a:off x="4871" y="462"/>
                <a:ext cx="769" cy="505"/>
              </a:xfrm>
              <a:custGeom>
                <a:avLst/>
                <a:gdLst>
                  <a:gd name="T0" fmla="*/ 0 w 3075"/>
                  <a:gd name="T1" fmla="*/ 0 h 2018"/>
                  <a:gd name="T2" fmla="*/ 0 w 3075"/>
                  <a:gd name="T3" fmla="*/ 0 h 2018"/>
                  <a:gd name="T4" fmla="*/ 0 w 3075"/>
                  <a:gd name="T5" fmla="*/ 0 h 2018"/>
                  <a:gd name="T6" fmla="*/ 0 w 3075"/>
                  <a:gd name="T7" fmla="*/ 0 h 2018"/>
                  <a:gd name="T8" fmla="*/ 0 w 3075"/>
                  <a:gd name="T9" fmla="*/ 0 h 2018"/>
                  <a:gd name="T10" fmla="*/ 0 w 3075"/>
                  <a:gd name="T11" fmla="*/ 0 h 2018"/>
                  <a:gd name="T12" fmla="*/ 0 w 3075"/>
                  <a:gd name="T13" fmla="*/ 0 h 2018"/>
                  <a:gd name="T14" fmla="*/ 0 w 3075"/>
                  <a:gd name="T15" fmla="*/ 0 h 2018"/>
                  <a:gd name="T16" fmla="*/ 0 w 3075"/>
                  <a:gd name="T17" fmla="*/ 0 h 2018"/>
                  <a:gd name="T18" fmla="*/ 0 w 3075"/>
                  <a:gd name="T19" fmla="*/ 0 h 2018"/>
                  <a:gd name="T20" fmla="*/ 0 w 3075"/>
                  <a:gd name="T21" fmla="*/ 0 h 2018"/>
                  <a:gd name="T22" fmla="*/ 0 w 3075"/>
                  <a:gd name="T23" fmla="*/ 0 h 2018"/>
                  <a:gd name="T24" fmla="*/ 0 w 3075"/>
                  <a:gd name="T25" fmla="*/ 0 h 2018"/>
                  <a:gd name="T26" fmla="*/ 0 w 3075"/>
                  <a:gd name="T27" fmla="*/ 0 h 2018"/>
                  <a:gd name="T28" fmla="*/ 0 w 3075"/>
                  <a:gd name="T29" fmla="*/ 0 h 2018"/>
                  <a:gd name="T30" fmla="*/ 0 w 3075"/>
                  <a:gd name="T31" fmla="*/ 0 h 2018"/>
                  <a:gd name="T32" fmla="*/ 0 w 3075"/>
                  <a:gd name="T33" fmla="*/ 0 h 2018"/>
                  <a:gd name="T34" fmla="*/ 0 w 3075"/>
                  <a:gd name="T35" fmla="*/ 0 h 2018"/>
                  <a:gd name="T36" fmla="*/ 0 w 3075"/>
                  <a:gd name="T37" fmla="*/ 0 h 2018"/>
                  <a:gd name="T38" fmla="*/ 0 w 3075"/>
                  <a:gd name="T39" fmla="*/ 0 h 2018"/>
                  <a:gd name="T40" fmla="*/ 0 w 3075"/>
                  <a:gd name="T41" fmla="*/ 0 h 2018"/>
                  <a:gd name="T42" fmla="*/ 0 w 3075"/>
                  <a:gd name="T43" fmla="*/ 0 h 2018"/>
                  <a:gd name="T44" fmla="*/ 0 w 3075"/>
                  <a:gd name="T45" fmla="*/ 0 h 2018"/>
                  <a:gd name="T46" fmla="*/ 0 w 3075"/>
                  <a:gd name="T47" fmla="*/ 0 h 2018"/>
                  <a:gd name="T48" fmla="*/ 0 w 3075"/>
                  <a:gd name="T49" fmla="*/ 0 h 2018"/>
                  <a:gd name="T50" fmla="*/ 0 w 3075"/>
                  <a:gd name="T51" fmla="*/ 0 h 2018"/>
                  <a:gd name="T52" fmla="*/ 0 w 3075"/>
                  <a:gd name="T53" fmla="*/ 0 h 2018"/>
                  <a:gd name="T54" fmla="*/ 0 w 3075"/>
                  <a:gd name="T55" fmla="*/ 0 h 2018"/>
                  <a:gd name="T56" fmla="*/ 0 w 3075"/>
                  <a:gd name="T57" fmla="*/ 0 h 2018"/>
                  <a:gd name="T58" fmla="*/ 0 w 3075"/>
                  <a:gd name="T59" fmla="*/ 0 h 2018"/>
                  <a:gd name="T60" fmla="*/ 0 w 3075"/>
                  <a:gd name="T61" fmla="*/ 0 h 2018"/>
                  <a:gd name="T62" fmla="*/ 0 w 3075"/>
                  <a:gd name="T63" fmla="*/ 0 h 2018"/>
                  <a:gd name="T64" fmla="*/ 0 w 3075"/>
                  <a:gd name="T65" fmla="*/ 0 h 2018"/>
                  <a:gd name="T66" fmla="*/ 0 w 3075"/>
                  <a:gd name="T67" fmla="*/ 0 h 2018"/>
                  <a:gd name="T68" fmla="*/ 0 w 3075"/>
                  <a:gd name="T69" fmla="*/ 0 h 2018"/>
                  <a:gd name="T70" fmla="*/ 0 w 3075"/>
                  <a:gd name="T71" fmla="*/ 0 h 2018"/>
                  <a:gd name="T72" fmla="*/ 0 w 3075"/>
                  <a:gd name="T73" fmla="*/ 0 h 2018"/>
                  <a:gd name="T74" fmla="*/ 0 w 3075"/>
                  <a:gd name="T75" fmla="*/ 0 h 2018"/>
                  <a:gd name="T76" fmla="*/ 0 w 3075"/>
                  <a:gd name="T77" fmla="*/ 0 h 2018"/>
                  <a:gd name="T78" fmla="*/ 0 w 3075"/>
                  <a:gd name="T79" fmla="*/ 0 h 2018"/>
                  <a:gd name="T80" fmla="*/ 0 w 3075"/>
                  <a:gd name="T81" fmla="*/ 0 h 2018"/>
                  <a:gd name="T82" fmla="*/ 0 w 3075"/>
                  <a:gd name="T83" fmla="*/ 0 h 2018"/>
                  <a:gd name="T84" fmla="*/ 0 w 3075"/>
                  <a:gd name="T85" fmla="*/ 0 h 2018"/>
                  <a:gd name="T86" fmla="*/ 0 w 3075"/>
                  <a:gd name="T87" fmla="*/ 0 h 2018"/>
                  <a:gd name="T88" fmla="*/ 0 w 3075"/>
                  <a:gd name="T89" fmla="*/ 0 h 2018"/>
                  <a:gd name="T90" fmla="*/ 0 w 3075"/>
                  <a:gd name="T91" fmla="*/ 0 h 2018"/>
                  <a:gd name="T92" fmla="*/ 0 w 3075"/>
                  <a:gd name="T93" fmla="*/ 0 h 2018"/>
                  <a:gd name="T94" fmla="*/ 0 w 3075"/>
                  <a:gd name="T95" fmla="*/ 0 h 2018"/>
                  <a:gd name="T96" fmla="*/ 0 w 3075"/>
                  <a:gd name="T97" fmla="*/ 0 h 2018"/>
                  <a:gd name="T98" fmla="*/ 0 w 3075"/>
                  <a:gd name="T99" fmla="*/ 0 h 2018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075"/>
                  <a:gd name="T151" fmla="*/ 0 h 2018"/>
                  <a:gd name="T152" fmla="*/ 3075 w 3075"/>
                  <a:gd name="T153" fmla="*/ 2018 h 2018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075" h="2018">
                    <a:moveTo>
                      <a:pt x="37" y="1508"/>
                    </a:moveTo>
                    <a:lnTo>
                      <a:pt x="170" y="1424"/>
                    </a:lnTo>
                    <a:lnTo>
                      <a:pt x="311" y="1349"/>
                    </a:lnTo>
                    <a:lnTo>
                      <a:pt x="452" y="1273"/>
                    </a:lnTo>
                    <a:lnTo>
                      <a:pt x="604" y="1197"/>
                    </a:lnTo>
                    <a:lnTo>
                      <a:pt x="773" y="1103"/>
                    </a:lnTo>
                    <a:lnTo>
                      <a:pt x="943" y="1019"/>
                    </a:lnTo>
                    <a:lnTo>
                      <a:pt x="1123" y="934"/>
                    </a:lnTo>
                    <a:lnTo>
                      <a:pt x="1301" y="831"/>
                    </a:lnTo>
                    <a:lnTo>
                      <a:pt x="1348" y="831"/>
                    </a:lnTo>
                    <a:lnTo>
                      <a:pt x="1386" y="849"/>
                    </a:lnTo>
                    <a:lnTo>
                      <a:pt x="1434" y="858"/>
                    </a:lnTo>
                    <a:lnTo>
                      <a:pt x="1481" y="868"/>
                    </a:lnTo>
                    <a:lnTo>
                      <a:pt x="1499" y="717"/>
                    </a:lnTo>
                    <a:lnTo>
                      <a:pt x="1499" y="566"/>
                    </a:lnTo>
                    <a:lnTo>
                      <a:pt x="1519" y="415"/>
                    </a:lnTo>
                    <a:lnTo>
                      <a:pt x="1528" y="340"/>
                    </a:lnTo>
                    <a:lnTo>
                      <a:pt x="1546" y="264"/>
                    </a:lnTo>
                    <a:lnTo>
                      <a:pt x="1622" y="217"/>
                    </a:lnTo>
                    <a:lnTo>
                      <a:pt x="1707" y="189"/>
                    </a:lnTo>
                    <a:lnTo>
                      <a:pt x="1867" y="123"/>
                    </a:lnTo>
                    <a:lnTo>
                      <a:pt x="2207" y="19"/>
                    </a:lnTo>
                    <a:lnTo>
                      <a:pt x="2235" y="9"/>
                    </a:lnTo>
                    <a:lnTo>
                      <a:pt x="2264" y="0"/>
                    </a:lnTo>
                    <a:lnTo>
                      <a:pt x="2339" y="9"/>
                    </a:lnTo>
                    <a:lnTo>
                      <a:pt x="2405" y="29"/>
                    </a:lnTo>
                    <a:lnTo>
                      <a:pt x="2480" y="48"/>
                    </a:lnTo>
                    <a:lnTo>
                      <a:pt x="2490" y="56"/>
                    </a:lnTo>
                    <a:lnTo>
                      <a:pt x="2499" y="66"/>
                    </a:lnTo>
                    <a:lnTo>
                      <a:pt x="2499" y="103"/>
                    </a:lnTo>
                    <a:lnTo>
                      <a:pt x="2490" y="113"/>
                    </a:lnTo>
                    <a:lnTo>
                      <a:pt x="2490" y="123"/>
                    </a:lnTo>
                    <a:lnTo>
                      <a:pt x="2480" y="132"/>
                    </a:lnTo>
                    <a:lnTo>
                      <a:pt x="2632" y="189"/>
                    </a:lnTo>
                    <a:lnTo>
                      <a:pt x="2773" y="255"/>
                    </a:lnTo>
                    <a:lnTo>
                      <a:pt x="3065" y="387"/>
                    </a:lnTo>
                    <a:lnTo>
                      <a:pt x="3075" y="415"/>
                    </a:lnTo>
                    <a:lnTo>
                      <a:pt x="3075" y="443"/>
                    </a:lnTo>
                    <a:lnTo>
                      <a:pt x="3065" y="510"/>
                    </a:lnTo>
                    <a:lnTo>
                      <a:pt x="3047" y="566"/>
                    </a:lnTo>
                    <a:lnTo>
                      <a:pt x="3037" y="632"/>
                    </a:lnTo>
                    <a:lnTo>
                      <a:pt x="2971" y="849"/>
                    </a:lnTo>
                    <a:lnTo>
                      <a:pt x="2905" y="1066"/>
                    </a:lnTo>
                    <a:lnTo>
                      <a:pt x="2896" y="1066"/>
                    </a:lnTo>
                    <a:lnTo>
                      <a:pt x="2839" y="1094"/>
                    </a:lnTo>
                    <a:lnTo>
                      <a:pt x="2783" y="1122"/>
                    </a:lnTo>
                    <a:lnTo>
                      <a:pt x="2669" y="1179"/>
                    </a:lnTo>
                    <a:lnTo>
                      <a:pt x="2669" y="1197"/>
                    </a:lnTo>
                    <a:lnTo>
                      <a:pt x="2679" y="1207"/>
                    </a:lnTo>
                    <a:lnTo>
                      <a:pt x="2689" y="1217"/>
                    </a:lnTo>
                    <a:lnTo>
                      <a:pt x="2679" y="1236"/>
                    </a:lnTo>
                    <a:lnTo>
                      <a:pt x="2462" y="1358"/>
                    </a:lnTo>
                    <a:lnTo>
                      <a:pt x="2358" y="1414"/>
                    </a:lnTo>
                    <a:lnTo>
                      <a:pt x="2254" y="1461"/>
                    </a:lnTo>
                    <a:lnTo>
                      <a:pt x="2235" y="1481"/>
                    </a:lnTo>
                    <a:lnTo>
                      <a:pt x="2217" y="1490"/>
                    </a:lnTo>
                    <a:lnTo>
                      <a:pt x="2188" y="1490"/>
                    </a:lnTo>
                    <a:lnTo>
                      <a:pt x="2169" y="1481"/>
                    </a:lnTo>
                    <a:lnTo>
                      <a:pt x="2122" y="1471"/>
                    </a:lnTo>
                    <a:lnTo>
                      <a:pt x="2075" y="1461"/>
                    </a:lnTo>
                    <a:lnTo>
                      <a:pt x="1933" y="1414"/>
                    </a:lnTo>
                    <a:lnTo>
                      <a:pt x="1858" y="1405"/>
                    </a:lnTo>
                    <a:lnTo>
                      <a:pt x="1792" y="1396"/>
                    </a:lnTo>
                    <a:lnTo>
                      <a:pt x="1783" y="1377"/>
                    </a:lnTo>
                    <a:lnTo>
                      <a:pt x="1763" y="1387"/>
                    </a:lnTo>
                    <a:lnTo>
                      <a:pt x="1763" y="1405"/>
                    </a:lnTo>
                    <a:lnTo>
                      <a:pt x="1754" y="1424"/>
                    </a:lnTo>
                    <a:lnTo>
                      <a:pt x="1736" y="1434"/>
                    </a:lnTo>
                    <a:lnTo>
                      <a:pt x="1707" y="1471"/>
                    </a:lnTo>
                    <a:lnTo>
                      <a:pt x="1679" y="1508"/>
                    </a:lnTo>
                    <a:lnTo>
                      <a:pt x="1716" y="1518"/>
                    </a:lnTo>
                    <a:lnTo>
                      <a:pt x="1763" y="1528"/>
                    </a:lnTo>
                    <a:lnTo>
                      <a:pt x="1792" y="1537"/>
                    </a:lnTo>
                    <a:lnTo>
                      <a:pt x="1810" y="1547"/>
                    </a:lnTo>
                    <a:lnTo>
                      <a:pt x="1820" y="1565"/>
                    </a:lnTo>
                    <a:lnTo>
                      <a:pt x="1820" y="1594"/>
                    </a:lnTo>
                    <a:lnTo>
                      <a:pt x="1858" y="1575"/>
                    </a:lnTo>
                    <a:lnTo>
                      <a:pt x="1886" y="1557"/>
                    </a:lnTo>
                    <a:lnTo>
                      <a:pt x="1943" y="1508"/>
                    </a:lnTo>
                    <a:lnTo>
                      <a:pt x="1961" y="1508"/>
                    </a:lnTo>
                    <a:lnTo>
                      <a:pt x="1943" y="1528"/>
                    </a:lnTo>
                    <a:lnTo>
                      <a:pt x="1914" y="1547"/>
                    </a:lnTo>
                    <a:lnTo>
                      <a:pt x="1886" y="1565"/>
                    </a:lnTo>
                    <a:lnTo>
                      <a:pt x="1867" y="1584"/>
                    </a:lnTo>
                    <a:lnTo>
                      <a:pt x="1783" y="1641"/>
                    </a:lnTo>
                    <a:lnTo>
                      <a:pt x="1698" y="1688"/>
                    </a:lnTo>
                    <a:lnTo>
                      <a:pt x="1613" y="1745"/>
                    </a:lnTo>
                    <a:lnTo>
                      <a:pt x="1538" y="1811"/>
                    </a:lnTo>
                    <a:lnTo>
                      <a:pt x="1481" y="1848"/>
                    </a:lnTo>
                    <a:lnTo>
                      <a:pt x="1434" y="1886"/>
                    </a:lnTo>
                    <a:lnTo>
                      <a:pt x="1235" y="2018"/>
                    </a:lnTo>
                    <a:lnTo>
                      <a:pt x="990" y="1923"/>
                    </a:lnTo>
                    <a:lnTo>
                      <a:pt x="745" y="1829"/>
                    </a:lnTo>
                    <a:lnTo>
                      <a:pt x="330" y="1678"/>
                    </a:lnTo>
                    <a:lnTo>
                      <a:pt x="236" y="1641"/>
                    </a:lnTo>
                    <a:lnTo>
                      <a:pt x="160" y="1612"/>
                    </a:lnTo>
                    <a:lnTo>
                      <a:pt x="0" y="1528"/>
                    </a:lnTo>
                    <a:lnTo>
                      <a:pt x="0" y="1518"/>
                    </a:lnTo>
                    <a:lnTo>
                      <a:pt x="9" y="1508"/>
                    </a:lnTo>
                    <a:lnTo>
                      <a:pt x="37" y="150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32" name="Freeform 9"/>
              <p:cNvSpPr>
                <a:spLocks/>
              </p:cNvSpPr>
              <p:nvPr/>
            </p:nvSpPr>
            <p:spPr bwMode="auto">
              <a:xfrm>
                <a:off x="4881" y="825"/>
                <a:ext cx="30" cy="33"/>
              </a:xfrm>
              <a:custGeom>
                <a:avLst/>
                <a:gdLst>
                  <a:gd name="T0" fmla="*/ 0 w 123"/>
                  <a:gd name="T1" fmla="*/ 0 h 131"/>
                  <a:gd name="T2" fmla="*/ 0 w 123"/>
                  <a:gd name="T3" fmla="*/ 0 h 131"/>
                  <a:gd name="T4" fmla="*/ 0 w 123"/>
                  <a:gd name="T5" fmla="*/ 0 h 131"/>
                  <a:gd name="T6" fmla="*/ 0 w 123"/>
                  <a:gd name="T7" fmla="*/ 0 h 131"/>
                  <a:gd name="T8" fmla="*/ 0 w 123"/>
                  <a:gd name="T9" fmla="*/ 0 h 131"/>
                  <a:gd name="T10" fmla="*/ 0 w 123"/>
                  <a:gd name="T11" fmla="*/ 0 h 131"/>
                  <a:gd name="T12" fmla="*/ 0 w 123"/>
                  <a:gd name="T13" fmla="*/ 0 h 131"/>
                  <a:gd name="T14" fmla="*/ 0 w 123"/>
                  <a:gd name="T15" fmla="*/ 0 h 131"/>
                  <a:gd name="T16" fmla="*/ 0 w 123"/>
                  <a:gd name="T17" fmla="*/ 0 h 1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3"/>
                  <a:gd name="T28" fmla="*/ 0 h 131"/>
                  <a:gd name="T29" fmla="*/ 123 w 123"/>
                  <a:gd name="T30" fmla="*/ 131 h 13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3" h="131">
                    <a:moveTo>
                      <a:pt x="114" y="0"/>
                    </a:moveTo>
                    <a:lnTo>
                      <a:pt x="123" y="37"/>
                    </a:lnTo>
                    <a:lnTo>
                      <a:pt x="123" y="65"/>
                    </a:lnTo>
                    <a:lnTo>
                      <a:pt x="123" y="104"/>
                    </a:lnTo>
                    <a:lnTo>
                      <a:pt x="123" y="131"/>
                    </a:lnTo>
                    <a:lnTo>
                      <a:pt x="57" y="112"/>
                    </a:lnTo>
                    <a:lnTo>
                      <a:pt x="0" y="75"/>
                    </a:lnTo>
                    <a:lnTo>
                      <a:pt x="57" y="37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A7BD0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33" name="Freeform 10"/>
              <p:cNvSpPr>
                <a:spLocks/>
              </p:cNvSpPr>
              <p:nvPr/>
            </p:nvSpPr>
            <p:spPr bwMode="auto">
              <a:xfrm>
                <a:off x="4916" y="686"/>
                <a:ext cx="351" cy="259"/>
              </a:xfrm>
              <a:custGeom>
                <a:avLst/>
                <a:gdLst>
                  <a:gd name="T0" fmla="*/ 0 w 1405"/>
                  <a:gd name="T1" fmla="*/ 0 h 1037"/>
                  <a:gd name="T2" fmla="*/ 0 w 1405"/>
                  <a:gd name="T3" fmla="*/ 0 h 1037"/>
                  <a:gd name="T4" fmla="*/ 0 w 1405"/>
                  <a:gd name="T5" fmla="*/ 0 h 1037"/>
                  <a:gd name="T6" fmla="*/ 0 w 1405"/>
                  <a:gd name="T7" fmla="*/ 0 h 1037"/>
                  <a:gd name="T8" fmla="*/ 0 w 1405"/>
                  <a:gd name="T9" fmla="*/ 0 h 1037"/>
                  <a:gd name="T10" fmla="*/ 0 w 1405"/>
                  <a:gd name="T11" fmla="*/ 0 h 1037"/>
                  <a:gd name="T12" fmla="*/ 0 w 1405"/>
                  <a:gd name="T13" fmla="*/ 0 h 1037"/>
                  <a:gd name="T14" fmla="*/ 0 w 1405"/>
                  <a:gd name="T15" fmla="*/ 0 h 1037"/>
                  <a:gd name="T16" fmla="*/ 0 w 1405"/>
                  <a:gd name="T17" fmla="*/ 0 h 1037"/>
                  <a:gd name="T18" fmla="*/ 0 w 1405"/>
                  <a:gd name="T19" fmla="*/ 0 h 1037"/>
                  <a:gd name="T20" fmla="*/ 0 w 1405"/>
                  <a:gd name="T21" fmla="*/ 0 h 1037"/>
                  <a:gd name="T22" fmla="*/ 0 w 1405"/>
                  <a:gd name="T23" fmla="*/ 0 h 1037"/>
                  <a:gd name="T24" fmla="*/ 0 w 1405"/>
                  <a:gd name="T25" fmla="*/ 0 h 1037"/>
                  <a:gd name="T26" fmla="*/ 0 w 1405"/>
                  <a:gd name="T27" fmla="*/ 0 h 1037"/>
                  <a:gd name="T28" fmla="*/ 0 w 1405"/>
                  <a:gd name="T29" fmla="*/ 0 h 1037"/>
                  <a:gd name="T30" fmla="*/ 0 w 1405"/>
                  <a:gd name="T31" fmla="*/ 0 h 1037"/>
                  <a:gd name="T32" fmla="*/ 0 w 1405"/>
                  <a:gd name="T33" fmla="*/ 0 h 1037"/>
                  <a:gd name="T34" fmla="*/ 0 w 1405"/>
                  <a:gd name="T35" fmla="*/ 0 h 1037"/>
                  <a:gd name="T36" fmla="*/ 0 w 1405"/>
                  <a:gd name="T37" fmla="*/ 0 h 1037"/>
                  <a:gd name="T38" fmla="*/ 0 w 1405"/>
                  <a:gd name="T39" fmla="*/ 0 h 1037"/>
                  <a:gd name="T40" fmla="*/ 0 w 1405"/>
                  <a:gd name="T41" fmla="*/ 0 h 1037"/>
                  <a:gd name="T42" fmla="*/ 0 w 1405"/>
                  <a:gd name="T43" fmla="*/ 0 h 1037"/>
                  <a:gd name="T44" fmla="*/ 0 w 1405"/>
                  <a:gd name="T45" fmla="*/ 0 h 1037"/>
                  <a:gd name="T46" fmla="*/ 0 w 1405"/>
                  <a:gd name="T47" fmla="*/ 0 h 1037"/>
                  <a:gd name="T48" fmla="*/ 0 w 1405"/>
                  <a:gd name="T49" fmla="*/ 0 h 1037"/>
                  <a:gd name="T50" fmla="*/ 0 w 1405"/>
                  <a:gd name="T51" fmla="*/ 0 h 1037"/>
                  <a:gd name="T52" fmla="*/ 0 w 1405"/>
                  <a:gd name="T53" fmla="*/ 0 h 1037"/>
                  <a:gd name="T54" fmla="*/ 0 w 1405"/>
                  <a:gd name="T55" fmla="*/ 0 h 1037"/>
                  <a:gd name="T56" fmla="*/ 0 w 1405"/>
                  <a:gd name="T57" fmla="*/ 0 h 1037"/>
                  <a:gd name="T58" fmla="*/ 0 w 1405"/>
                  <a:gd name="T59" fmla="*/ 0 h 1037"/>
                  <a:gd name="T60" fmla="*/ 0 w 1405"/>
                  <a:gd name="T61" fmla="*/ 0 h 1037"/>
                  <a:gd name="T62" fmla="*/ 0 w 1405"/>
                  <a:gd name="T63" fmla="*/ 0 h 1037"/>
                  <a:gd name="T64" fmla="*/ 0 w 1405"/>
                  <a:gd name="T65" fmla="*/ 0 h 1037"/>
                  <a:gd name="T66" fmla="*/ 0 w 1405"/>
                  <a:gd name="T67" fmla="*/ 0 h 1037"/>
                  <a:gd name="T68" fmla="*/ 0 w 1405"/>
                  <a:gd name="T69" fmla="*/ 0 h 1037"/>
                  <a:gd name="T70" fmla="*/ 0 w 1405"/>
                  <a:gd name="T71" fmla="*/ 0 h 1037"/>
                  <a:gd name="T72" fmla="*/ 0 w 1405"/>
                  <a:gd name="T73" fmla="*/ 0 h 1037"/>
                  <a:gd name="T74" fmla="*/ 0 w 1405"/>
                  <a:gd name="T75" fmla="*/ 0 h 1037"/>
                  <a:gd name="T76" fmla="*/ 0 w 1405"/>
                  <a:gd name="T77" fmla="*/ 0 h 1037"/>
                  <a:gd name="T78" fmla="*/ 0 w 1405"/>
                  <a:gd name="T79" fmla="*/ 0 h 1037"/>
                  <a:gd name="T80" fmla="*/ 0 w 1405"/>
                  <a:gd name="T81" fmla="*/ 0 h 1037"/>
                  <a:gd name="T82" fmla="*/ 0 w 1405"/>
                  <a:gd name="T83" fmla="*/ 0 h 1037"/>
                  <a:gd name="T84" fmla="*/ 0 w 1405"/>
                  <a:gd name="T85" fmla="*/ 0 h 103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405"/>
                  <a:gd name="T130" fmla="*/ 0 h 1037"/>
                  <a:gd name="T131" fmla="*/ 1405 w 1405"/>
                  <a:gd name="T132" fmla="*/ 1037 h 103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405" h="1037">
                    <a:moveTo>
                      <a:pt x="131" y="471"/>
                    </a:moveTo>
                    <a:lnTo>
                      <a:pt x="405" y="330"/>
                    </a:lnTo>
                    <a:lnTo>
                      <a:pt x="687" y="179"/>
                    </a:lnTo>
                    <a:lnTo>
                      <a:pt x="763" y="151"/>
                    </a:lnTo>
                    <a:lnTo>
                      <a:pt x="839" y="113"/>
                    </a:lnTo>
                    <a:lnTo>
                      <a:pt x="980" y="29"/>
                    </a:lnTo>
                    <a:lnTo>
                      <a:pt x="1263" y="9"/>
                    </a:lnTo>
                    <a:lnTo>
                      <a:pt x="1272" y="0"/>
                    </a:lnTo>
                    <a:lnTo>
                      <a:pt x="1282" y="0"/>
                    </a:lnTo>
                    <a:lnTo>
                      <a:pt x="1301" y="9"/>
                    </a:lnTo>
                    <a:lnTo>
                      <a:pt x="1301" y="76"/>
                    </a:lnTo>
                    <a:lnTo>
                      <a:pt x="1310" y="132"/>
                    </a:lnTo>
                    <a:lnTo>
                      <a:pt x="1329" y="198"/>
                    </a:lnTo>
                    <a:lnTo>
                      <a:pt x="1329" y="264"/>
                    </a:lnTo>
                    <a:lnTo>
                      <a:pt x="1348" y="340"/>
                    </a:lnTo>
                    <a:lnTo>
                      <a:pt x="1366" y="377"/>
                    </a:lnTo>
                    <a:lnTo>
                      <a:pt x="1386" y="415"/>
                    </a:lnTo>
                    <a:lnTo>
                      <a:pt x="1405" y="415"/>
                    </a:lnTo>
                    <a:lnTo>
                      <a:pt x="1225" y="669"/>
                    </a:lnTo>
                    <a:lnTo>
                      <a:pt x="1150" y="716"/>
                    </a:lnTo>
                    <a:lnTo>
                      <a:pt x="1065" y="764"/>
                    </a:lnTo>
                    <a:lnTo>
                      <a:pt x="1055" y="792"/>
                    </a:lnTo>
                    <a:lnTo>
                      <a:pt x="1047" y="811"/>
                    </a:lnTo>
                    <a:lnTo>
                      <a:pt x="1037" y="830"/>
                    </a:lnTo>
                    <a:lnTo>
                      <a:pt x="1047" y="849"/>
                    </a:lnTo>
                    <a:lnTo>
                      <a:pt x="1112" y="858"/>
                    </a:lnTo>
                    <a:lnTo>
                      <a:pt x="1178" y="877"/>
                    </a:lnTo>
                    <a:lnTo>
                      <a:pt x="1244" y="886"/>
                    </a:lnTo>
                    <a:lnTo>
                      <a:pt x="1272" y="905"/>
                    </a:lnTo>
                    <a:lnTo>
                      <a:pt x="1301" y="924"/>
                    </a:lnTo>
                    <a:lnTo>
                      <a:pt x="1235" y="980"/>
                    </a:lnTo>
                    <a:lnTo>
                      <a:pt x="1159" y="980"/>
                    </a:lnTo>
                    <a:lnTo>
                      <a:pt x="1074" y="990"/>
                    </a:lnTo>
                    <a:lnTo>
                      <a:pt x="924" y="1019"/>
                    </a:lnTo>
                    <a:lnTo>
                      <a:pt x="895" y="1037"/>
                    </a:lnTo>
                    <a:lnTo>
                      <a:pt x="18" y="708"/>
                    </a:lnTo>
                    <a:lnTo>
                      <a:pt x="0" y="679"/>
                    </a:lnTo>
                    <a:lnTo>
                      <a:pt x="8" y="622"/>
                    </a:lnTo>
                    <a:lnTo>
                      <a:pt x="0" y="557"/>
                    </a:lnTo>
                    <a:lnTo>
                      <a:pt x="27" y="528"/>
                    </a:lnTo>
                    <a:lnTo>
                      <a:pt x="56" y="509"/>
                    </a:lnTo>
                    <a:lnTo>
                      <a:pt x="94" y="500"/>
                    </a:lnTo>
                    <a:lnTo>
                      <a:pt x="131" y="471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34" name="Freeform 11"/>
              <p:cNvSpPr>
                <a:spLocks/>
              </p:cNvSpPr>
              <p:nvPr/>
            </p:nvSpPr>
            <p:spPr bwMode="auto">
              <a:xfrm>
                <a:off x="4980" y="733"/>
                <a:ext cx="252" cy="130"/>
              </a:xfrm>
              <a:custGeom>
                <a:avLst/>
                <a:gdLst>
                  <a:gd name="T0" fmla="*/ 0 w 1009"/>
                  <a:gd name="T1" fmla="*/ 0 h 519"/>
                  <a:gd name="T2" fmla="*/ 0 w 1009"/>
                  <a:gd name="T3" fmla="*/ 0 h 519"/>
                  <a:gd name="T4" fmla="*/ 0 w 1009"/>
                  <a:gd name="T5" fmla="*/ 0 h 519"/>
                  <a:gd name="T6" fmla="*/ 0 w 1009"/>
                  <a:gd name="T7" fmla="*/ 0 h 519"/>
                  <a:gd name="T8" fmla="*/ 0 w 1009"/>
                  <a:gd name="T9" fmla="*/ 0 h 519"/>
                  <a:gd name="T10" fmla="*/ 0 w 1009"/>
                  <a:gd name="T11" fmla="*/ 0 h 519"/>
                  <a:gd name="T12" fmla="*/ 0 w 1009"/>
                  <a:gd name="T13" fmla="*/ 0 h 519"/>
                  <a:gd name="T14" fmla="*/ 0 w 1009"/>
                  <a:gd name="T15" fmla="*/ 0 h 519"/>
                  <a:gd name="T16" fmla="*/ 0 w 1009"/>
                  <a:gd name="T17" fmla="*/ 0 h 519"/>
                  <a:gd name="T18" fmla="*/ 0 w 1009"/>
                  <a:gd name="T19" fmla="*/ 0 h 519"/>
                  <a:gd name="T20" fmla="*/ 0 w 1009"/>
                  <a:gd name="T21" fmla="*/ 0 h 519"/>
                  <a:gd name="T22" fmla="*/ 0 w 1009"/>
                  <a:gd name="T23" fmla="*/ 0 h 519"/>
                  <a:gd name="T24" fmla="*/ 0 w 1009"/>
                  <a:gd name="T25" fmla="*/ 0 h 519"/>
                  <a:gd name="T26" fmla="*/ 0 w 1009"/>
                  <a:gd name="T27" fmla="*/ 0 h 519"/>
                  <a:gd name="T28" fmla="*/ 0 w 1009"/>
                  <a:gd name="T29" fmla="*/ 0 h 519"/>
                  <a:gd name="T30" fmla="*/ 0 w 1009"/>
                  <a:gd name="T31" fmla="*/ 0 h 519"/>
                  <a:gd name="T32" fmla="*/ 0 w 1009"/>
                  <a:gd name="T33" fmla="*/ 0 h 519"/>
                  <a:gd name="T34" fmla="*/ 0 w 1009"/>
                  <a:gd name="T35" fmla="*/ 0 h 519"/>
                  <a:gd name="T36" fmla="*/ 0 w 1009"/>
                  <a:gd name="T37" fmla="*/ 0 h 519"/>
                  <a:gd name="T38" fmla="*/ 0 w 1009"/>
                  <a:gd name="T39" fmla="*/ 0 h 519"/>
                  <a:gd name="T40" fmla="*/ 0 w 1009"/>
                  <a:gd name="T41" fmla="*/ 0 h 519"/>
                  <a:gd name="T42" fmla="*/ 0 w 1009"/>
                  <a:gd name="T43" fmla="*/ 0 h 519"/>
                  <a:gd name="T44" fmla="*/ 0 w 1009"/>
                  <a:gd name="T45" fmla="*/ 0 h 51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009"/>
                  <a:gd name="T70" fmla="*/ 0 h 519"/>
                  <a:gd name="T71" fmla="*/ 1009 w 1009"/>
                  <a:gd name="T72" fmla="*/ 519 h 519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009" h="519">
                    <a:moveTo>
                      <a:pt x="94" y="235"/>
                    </a:moveTo>
                    <a:lnTo>
                      <a:pt x="329" y="122"/>
                    </a:lnTo>
                    <a:lnTo>
                      <a:pt x="443" y="65"/>
                    </a:lnTo>
                    <a:lnTo>
                      <a:pt x="547" y="0"/>
                    </a:lnTo>
                    <a:lnTo>
                      <a:pt x="773" y="18"/>
                    </a:lnTo>
                    <a:lnTo>
                      <a:pt x="1009" y="28"/>
                    </a:lnTo>
                    <a:lnTo>
                      <a:pt x="1000" y="65"/>
                    </a:lnTo>
                    <a:lnTo>
                      <a:pt x="981" y="104"/>
                    </a:lnTo>
                    <a:lnTo>
                      <a:pt x="971" y="141"/>
                    </a:lnTo>
                    <a:lnTo>
                      <a:pt x="962" y="188"/>
                    </a:lnTo>
                    <a:lnTo>
                      <a:pt x="830" y="245"/>
                    </a:lnTo>
                    <a:lnTo>
                      <a:pt x="452" y="480"/>
                    </a:lnTo>
                    <a:lnTo>
                      <a:pt x="443" y="499"/>
                    </a:lnTo>
                    <a:lnTo>
                      <a:pt x="433" y="499"/>
                    </a:lnTo>
                    <a:lnTo>
                      <a:pt x="425" y="499"/>
                    </a:lnTo>
                    <a:lnTo>
                      <a:pt x="405" y="519"/>
                    </a:lnTo>
                    <a:lnTo>
                      <a:pt x="208" y="443"/>
                    </a:lnTo>
                    <a:lnTo>
                      <a:pt x="104" y="415"/>
                    </a:lnTo>
                    <a:lnTo>
                      <a:pt x="0" y="368"/>
                    </a:lnTo>
                    <a:lnTo>
                      <a:pt x="0" y="329"/>
                    </a:lnTo>
                    <a:lnTo>
                      <a:pt x="0" y="292"/>
                    </a:lnTo>
                    <a:lnTo>
                      <a:pt x="47" y="255"/>
                    </a:lnTo>
                    <a:lnTo>
                      <a:pt x="94" y="2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35" name="Freeform 12"/>
              <p:cNvSpPr>
                <a:spLocks/>
              </p:cNvSpPr>
              <p:nvPr/>
            </p:nvSpPr>
            <p:spPr bwMode="auto">
              <a:xfrm>
                <a:off x="5178" y="5"/>
                <a:ext cx="287" cy="292"/>
              </a:xfrm>
              <a:custGeom>
                <a:avLst/>
                <a:gdLst>
                  <a:gd name="T0" fmla="*/ 0 w 1149"/>
                  <a:gd name="T1" fmla="*/ 0 h 1169"/>
                  <a:gd name="T2" fmla="*/ 0 w 1149"/>
                  <a:gd name="T3" fmla="*/ 0 h 1169"/>
                  <a:gd name="T4" fmla="*/ 0 w 1149"/>
                  <a:gd name="T5" fmla="*/ 0 h 1169"/>
                  <a:gd name="T6" fmla="*/ 0 w 1149"/>
                  <a:gd name="T7" fmla="*/ 0 h 1169"/>
                  <a:gd name="T8" fmla="*/ 0 w 1149"/>
                  <a:gd name="T9" fmla="*/ 0 h 1169"/>
                  <a:gd name="T10" fmla="*/ 0 w 1149"/>
                  <a:gd name="T11" fmla="*/ 0 h 1169"/>
                  <a:gd name="T12" fmla="*/ 0 w 1149"/>
                  <a:gd name="T13" fmla="*/ 0 h 1169"/>
                  <a:gd name="T14" fmla="*/ 0 w 1149"/>
                  <a:gd name="T15" fmla="*/ 0 h 1169"/>
                  <a:gd name="T16" fmla="*/ 0 w 1149"/>
                  <a:gd name="T17" fmla="*/ 0 h 1169"/>
                  <a:gd name="T18" fmla="*/ 0 w 1149"/>
                  <a:gd name="T19" fmla="*/ 0 h 1169"/>
                  <a:gd name="T20" fmla="*/ 0 w 1149"/>
                  <a:gd name="T21" fmla="*/ 0 h 1169"/>
                  <a:gd name="T22" fmla="*/ 0 w 1149"/>
                  <a:gd name="T23" fmla="*/ 0 h 1169"/>
                  <a:gd name="T24" fmla="*/ 0 w 1149"/>
                  <a:gd name="T25" fmla="*/ 0 h 1169"/>
                  <a:gd name="T26" fmla="*/ 0 w 1149"/>
                  <a:gd name="T27" fmla="*/ 0 h 1169"/>
                  <a:gd name="T28" fmla="*/ 0 w 1149"/>
                  <a:gd name="T29" fmla="*/ 0 h 1169"/>
                  <a:gd name="T30" fmla="*/ 0 w 1149"/>
                  <a:gd name="T31" fmla="*/ 0 h 1169"/>
                  <a:gd name="T32" fmla="*/ 0 w 1149"/>
                  <a:gd name="T33" fmla="*/ 0 h 1169"/>
                  <a:gd name="T34" fmla="*/ 0 w 1149"/>
                  <a:gd name="T35" fmla="*/ 0 h 1169"/>
                  <a:gd name="T36" fmla="*/ 0 w 1149"/>
                  <a:gd name="T37" fmla="*/ 0 h 1169"/>
                  <a:gd name="T38" fmla="*/ 0 w 1149"/>
                  <a:gd name="T39" fmla="*/ 0 h 1169"/>
                  <a:gd name="T40" fmla="*/ 0 w 1149"/>
                  <a:gd name="T41" fmla="*/ 0 h 1169"/>
                  <a:gd name="T42" fmla="*/ 0 w 1149"/>
                  <a:gd name="T43" fmla="*/ 0 h 1169"/>
                  <a:gd name="T44" fmla="*/ 0 w 1149"/>
                  <a:gd name="T45" fmla="*/ 0 h 1169"/>
                  <a:gd name="T46" fmla="*/ 0 w 1149"/>
                  <a:gd name="T47" fmla="*/ 0 h 1169"/>
                  <a:gd name="T48" fmla="*/ 0 w 1149"/>
                  <a:gd name="T49" fmla="*/ 0 h 1169"/>
                  <a:gd name="T50" fmla="*/ 0 w 1149"/>
                  <a:gd name="T51" fmla="*/ 0 h 1169"/>
                  <a:gd name="T52" fmla="*/ 0 w 1149"/>
                  <a:gd name="T53" fmla="*/ 0 h 1169"/>
                  <a:gd name="T54" fmla="*/ 0 w 1149"/>
                  <a:gd name="T55" fmla="*/ 0 h 1169"/>
                  <a:gd name="T56" fmla="*/ 0 w 1149"/>
                  <a:gd name="T57" fmla="*/ 0 h 1169"/>
                  <a:gd name="T58" fmla="*/ 0 w 1149"/>
                  <a:gd name="T59" fmla="*/ 0 h 1169"/>
                  <a:gd name="T60" fmla="*/ 0 w 1149"/>
                  <a:gd name="T61" fmla="*/ 0 h 1169"/>
                  <a:gd name="T62" fmla="*/ 0 w 1149"/>
                  <a:gd name="T63" fmla="*/ 0 h 1169"/>
                  <a:gd name="T64" fmla="*/ 0 w 1149"/>
                  <a:gd name="T65" fmla="*/ 0 h 1169"/>
                  <a:gd name="T66" fmla="*/ 0 w 1149"/>
                  <a:gd name="T67" fmla="*/ 0 h 1169"/>
                  <a:gd name="T68" fmla="*/ 0 w 1149"/>
                  <a:gd name="T69" fmla="*/ 0 h 1169"/>
                  <a:gd name="T70" fmla="*/ 0 w 1149"/>
                  <a:gd name="T71" fmla="*/ 0 h 1169"/>
                  <a:gd name="T72" fmla="*/ 0 w 1149"/>
                  <a:gd name="T73" fmla="*/ 0 h 1169"/>
                  <a:gd name="T74" fmla="*/ 0 w 1149"/>
                  <a:gd name="T75" fmla="*/ 0 h 1169"/>
                  <a:gd name="T76" fmla="*/ 0 w 1149"/>
                  <a:gd name="T77" fmla="*/ 0 h 1169"/>
                  <a:gd name="T78" fmla="*/ 0 w 1149"/>
                  <a:gd name="T79" fmla="*/ 0 h 1169"/>
                  <a:gd name="T80" fmla="*/ 0 w 1149"/>
                  <a:gd name="T81" fmla="*/ 0 h 1169"/>
                  <a:gd name="T82" fmla="*/ 0 w 1149"/>
                  <a:gd name="T83" fmla="*/ 0 h 1169"/>
                  <a:gd name="T84" fmla="*/ 0 w 1149"/>
                  <a:gd name="T85" fmla="*/ 0 h 1169"/>
                  <a:gd name="T86" fmla="*/ 0 w 1149"/>
                  <a:gd name="T87" fmla="*/ 0 h 1169"/>
                  <a:gd name="T88" fmla="*/ 0 w 1149"/>
                  <a:gd name="T89" fmla="*/ 0 h 1169"/>
                  <a:gd name="T90" fmla="*/ 0 w 1149"/>
                  <a:gd name="T91" fmla="*/ 0 h 1169"/>
                  <a:gd name="T92" fmla="*/ 0 w 1149"/>
                  <a:gd name="T93" fmla="*/ 0 h 1169"/>
                  <a:gd name="T94" fmla="*/ 0 w 1149"/>
                  <a:gd name="T95" fmla="*/ 0 h 1169"/>
                  <a:gd name="T96" fmla="*/ 0 w 1149"/>
                  <a:gd name="T97" fmla="*/ 0 h 1169"/>
                  <a:gd name="T98" fmla="*/ 0 w 1149"/>
                  <a:gd name="T99" fmla="*/ 0 h 1169"/>
                  <a:gd name="T100" fmla="*/ 0 w 1149"/>
                  <a:gd name="T101" fmla="*/ 0 h 1169"/>
                  <a:gd name="T102" fmla="*/ 0 w 1149"/>
                  <a:gd name="T103" fmla="*/ 0 h 1169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149"/>
                  <a:gd name="T157" fmla="*/ 0 h 1169"/>
                  <a:gd name="T158" fmla="*/ 1149 w 1149"/>
                  <a:gd name="T159" fmla="*/ 1169 h 1169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149" h="1169">
                    <a:moveTo>
                      <a:pt x="121" y="255"/>
                    </a:moveTo>
                    <a:lnTo>
                      <a:pt x="159" y="208"/>
                    </a:lnTo>
                    <a:lnTo>
                      <a:pt x="207" y="161"/>
                    </a:lnTo>
                    <a:lnTo>
                      <a:pt x="254" y="122"/>
                    </a:lnTo>
                    <a:lnTo>
                      <a:pt x="311" y="85"/>
                    </a:lnTo>
                    <a:lnTo>
                      <a:pt x="367" y="57"/>
                    </a:lnTo>
                    <a:lnTo>
                      <a:pt x="423" y="28"/>
                    </a:lnTo>
                    <a:lnTo>
                      <a:pt x="489" y="18"/>
                    </a:lnTo>
                    <a:lnTo>
                      <a:pt x="556" y="0"/>
                    </a:lnTo>
                    <a:lnTo>
                      <a:pt x="659" y="9"/>
                    </a:lnTo>
                    <a:lnTo>
                      <a:pt x="763" y="28"/>
                    </a:lnTo>
                    <a:lnTo>
                      <a:pt x="820" y="47"/>
                    </a:lnTo>
                    <a:lnTo>
                      <a:pt x="867" y="75"/>
                    </a:lnTo>
                    <a:lnTo>
                      <a:pt x="914" y="113"/>
                    </a:lnTo>
                    <a:lnTo>
                      <a:pt x="961" y="141"/>
                    </a:lnTo>
                    <a:lnTo>
                      <a:pt x="1008" y="179"/>
                    </a:lnTo>
                    <a:lnTo>
                      <a:pt x="1045" y="216"/>
                    </a:lnTo>
                    <a:lnTo>
                      <a:pt x="1074" y="264"/>
                    </a:lnTo>
                    <a:lnTo>
                      <a:pt x="1094" y="311"/>
                    </a:lnTo>
                    <a:lnTo>
                      <a:pt x="1131" y="415"/>
                    </a:lnTo>
                    <a:lnTo>
                      <a:pt x="1149" y="519"/>
                    </a:lnTo>
                    <a:lnTo>
                      <a:pt x="1149" y="566"/>
                    </a:lnTo>
                    <a:lnTo>
                      <a:pt x="1141" y="603"/>
                    </a:lnTo>
                    <a:lnTo>
                      <a:pt x="1131" y="707"/>
                    </a:lnTo>
                    <a:lnTo>
                      <a:pt x="1102" y="801"/>
                    </a:lnTo>
                    <a:lnTo>
                      <a:pt x="1065" y="887"/>
                    </a:lnTo>
                    <a:lnTo>
                      <a:pt x="1008" y="962"/>
                    </a:lnTo>
                    <a:lnTo>
                      <a:pt x="961" y="1018"/>
                    </a:lnTo>
                    <a:lnTo>
                      <a:pt x="895" y="1075"/>
                    </a:lnTo>
                    <a:lnTo>
                      <a:pt x="829" y="1122"/>
                    </a:lnTo>
                    <a:lnTo>
                      <a:pt x="744" y="1151"/>
                    </a:lnTo>
                    <a:lnTo>
                      <a:pt x="679" y="1169"/>
                    </a:lnTo>
                    <a:lnTo>
                      <a:pt x="593" y="1169"/>
                    </a:lnTo>
                    <a:lnTo>
                      <a:pt x="442" y="1159"/>
                    </a:lnTo>
                    <a:lnTo>
                      <a:pt x="386" y="1151"/>
                    </a:lnTo>
                    <a:lnTo>
                      <a:pt x="329" y="1132"/>
                    </a:lnTo>
                    <a:lnTo>
                      <a:pt x="282" y="1103"/>
                    </a:lnTo>
                    <a:lnTo>
                      <a:pt x="235" y="1084"/>
                    </a:lnTo>
                    <a:lnTo>
                      <a:pt x="131" y="999"/>
                    </a:lnTo>
                    <a:lnTo>
                      <a:pt x="94" y="952"/>
                    </a:lnTo>
                    <a:lnTo>
                      <a:pt x="65" y="895"/>
                    </a:lnTo>
                    <a:lnTo>
                      <a:pt x="37" y="867"/>
                    </a:lnTo>
                    <a:lnTo>
                      <a:pt x="27" y="830"/>
                    </a:lnTo>
                    <a:lnTo>
                      <a:pt x="27" y="792"/>
                    </a:lnTo>
                    <a:lnTo>
                      <a:pt x="8" y="764"/>
                    </a:lnTo>
                    <a:lnTo>
                      <a:pt x="0" y="631"/>
                    </a:lnTo>
                    <a:lnTo>
                      <a:pt x="0" y="556"/>
                    </a:lnTo>
                    <a:lnTo>
                      <a:pt x="8" y="490"/>
                    </a:lnTo>
                    <a:lnTo>
                      <a:pt x="27" y="424"/>
                    </a:lnTo>
                    <a:lnTo>
                      <a:pt x="47" y="358"/>
                    </a:lnTo>
                    <a:lnTo>
                      <a:pt x="84" y="302"/>
                    </a:lnTo>
                    <a:lnTo>
                      <a:pt x="121" y="2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36" name="Freeform 13"/>
              <p:cNvSpPr>
                <a:spLocks/>
              </p:cNvSpPr>
              <p:nvPr/>
            </p:nvSpPr>
            <p:spPr bwMode="auto">
              <a:xfrm>
                <a:off x="4984" y="813"/>
                <a:ext cx="109" cy="40"/>
              </a:xfrm>
              <a:custGeom>
                <a:avLst/>
                <a:gdLst>
                  <a:gd name="T0" fmla="*/ 0 w 434"/>
                  <a:gd name="T1" fmla="*/ 0 h 160"/>
                  <a:gd name="T2" fmla="*/ 0 w 434"/>
                  <a:gd name="T3" fmla="*/ 0 h 160"/>
                  <a:gd name="T4" fmla="*/ 0 w 434"/>
                  <a:gd name="T5" fmla="*/ 0 h 160"/>
                  <a:gd name="T6" fmla="*/ 0 w 434"/>
                  <a:gd name="T7" fmla="*/ 0 h 160"/>
                  <a:gd name="T8" fmla="*/ 0 w 434"/>
                  <a:gd name="T9" fmla="*/ 0 h 160"/>
                  <a:gd name="T10" fmla="*/ 0 w 434"/>
                  <a:gd name="T11" fmla="*/ 0 h 160"/>
                  <a:gd name="T12" fmla="*/ 0 w 434"/>
                  <a:gd name="T13" fmla="*/ 0 h 160"/>
                  <a:gd name="T14" fmla="*/ 0 w 434"/>
                  <a:gd name="T15" fmla="*/ 0 h 160"/>
                  <a:gd name="T16" fmla="*/ 0 w 434"/>
                  <a:gd name="T17" fmla="*/ 0 h 160"/>
                  <a:gd name="T18" fmla="*/ 0 w 434"/>
                  <a:gd name="T19" fmla="*/ 0 h 160"/>
                  <a:gd name="T20" fmla="*/ 0 w 434"/>
                  <a:gd name="T21" fmla="*/ 0 h 160"/>
                  <a:gd name="T22" fmla="*/ 0 w 434"/>
                  <a:gd name="T23" fmla="*/ 0 h 16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34"/>
                  <a:gd name="T37" fmla="*/ 0 h 160"/>
                  <a:gd name="T38" fmla="*/ 434 w 434"/>
                  <a:gd name="T39" fmla="*/ 160 h 16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34" h="160">
                    <a:moveTo>
                      <a:pt x="0" y="0"/>
                    </a:moveTo>
                    <a:lnTo>
                      <a:pt x="208" y="38"/>
                    </a:lnTo>
                    <a:lnTo>
                      <a:pt x="321" y="48"/>
                    </a:lnTo>
                    <a:lnTo>
                      <a:pt x="434" y="56"/>
                    </a:lnTo>
                    <a:lnTo>
                      <a:pt x="434" y="85"/>
                    </a:lnTo>
                    <a:lnTo>
                      <a:pt x="425" y="113"/>
                    </a:lnTo>
                    <a:lnTo>
                      <a:pt x="407" y="160"/>
                    </a:lnTo>
                    <a:lnTo>
                      <a:pt x="199" y="103"/>
                    </a:lnTo>
                    <a:lnTo>
                      <a:pt x="10" y="29"/>
                    </a:lnTo>
                    <a:lnTo>
                      <a:pt x="10" y="19"/>
                    </a:lnTo>
                    <a:lnTo>
                      <a:pt x="0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7BA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37" name="Freeform 14"/>
              <p:cNvSpPr>
                <a:spLocks/>
              </p:cNvSpPr>
              <p:nvPr/>
            </p:nvSpPr>
            <p:spPr bwMode="auto">
              <a:xfrm>
                <a:off x="4987" y="740"/>
                <a:ext cx="229" cy="80"/>
              </a:xfrm>
              <a:custGeom>
                <a:avLst/>
                <a:gdLst>
                  <a:gd name="T0" fmla="*/ 0 w 915"/>
                  <a:gd name="T1" fmla="*/ 0 h 321"/>
                  <a:gd name="T2" fmla="*/ 0 w 915"/>
                  <a:gd name="T3" fmla="*/ 0 h 321"/>
                  <a:gd name="T4" fmla="*/ 0 w 915"/>
                  <a:gd name="T5" fmla="*/ 0 h 321"/>
                  <a:gd name="T6" fmla="*/ 0 w 915"/>
                  <a:gd name="T7" fmla="*/ 0 h 321"/>
                  <a:gd name="T8" fmla="*/ 0 w 915"/>
                  <a:gd name="T9" fmla="*/ 0 h 321"/>
                  <a:gd name="T10" fmla="*/ 0 w 915"/>
                  <a:gd name="T11" fmla="*/ 0 h 321"/>
                  <a:gd name="T12" fmla="*/ 0 w 915"/>
                  <a:gd name="T13" fmla="*/ 0 h 321"/>
                  <a:gd name="T14" fmla="*/ 0 w 915"/>
                  <a:gd name="T15" fmla="*/ 0 h 321"/>
                  <a:gd name="T16" fmla="*/ 0 w 915"/>
                  <a:gd name="T17" fmla="*/ 0 h 321"/>
                  <a:gd name="T18" fmla="*/ 0 w 915"/>
                  <a:gd name="T19" fmla="*/ 0 h 321"/>
                  <a:gd name="T20" fmla="*/ 0 w 915"/>
                  <a:gd name="T21" fmla="*/ 0 h 321"/>
                  <a:gd name="T22" fmla="*/ 0 w 915"/>
                  <a:gd name="T23" fmla="*/ 0 h 321"/>
                  <a:gd name="T24" fmla="*/ 0 w 915"/>
                  <a:gd name="T25" fmla="*/ 0 h 321"/>
                  <a:gd name="T26" fmla="*/ 0 w 915"/>
                  <a:gd name="T27" fmla="*/ 0 h 321"/>
                  <a:gd name="T28" fmla="*/ 0 w 915"/>
                  <a:gd name="T29" fmla="*/ 0 h 321"/>
                  <a:gd name="T30" fmla="*/ 0 w 915"/>
                  <a:gd name="T31" fmla="*/ 0 h 321"/>
                  <a:gd name="T32" fmla="*/ 0 w 915"/>
                  <a:gd name="T33" fmla="*/ 0 h 321"/>
                  <a:gd name="T34" fmla="*/ 0 w 915"/>
                  <a:gd name="T35" fmla="*/ 0 h 321"/>
                  <a:gd name="T36" fmla="*/ 0 w 915"/>
                  <a:gd name="T37" fmla="*/ 0 h 321"/>
                  <a:gd name="T38" fmla="*/ 0 w 915"/>
                  <a:gd name="T39" fmla="*/ 0 h 321"/>
                  <a:gd name="T40" fmla="*/ 0 w 915"/>
                  <a:gd name="T41" fmla="*/ 0 h 32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915"/>
                  <a:gd name="T64" fmla="*/ 0 h 321"/>
                  <a:gd name="T65" fmla="*/ 915 w 915"/>
                  <a:gd name="T66" fmla="*/ 321 h 32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915" h="321">
                    <a:moveTo>
                      <a:pt x="519" y="0"/>
                    </a:moveTo>
                    <a:lnTo>
                      <a:pt x="622" y="9"/>
                    </a:lnTo>
                    <a:lnTo>
                      <a:pt x="716" y="9"/>
                    </a:lnTo>
                    <a:lnTo>
                      <a:pt x="820" y="9"/>
                    </a:lnTo>
                    <a:lnTo>
                      <a:pt x="915" y="19"/>
                    </a:lnTo>
                    <a:lnTo>
                      <a:pt x="859" y="66"/>
                    </a:lnTo>
                    <a:lnTo>
                      <a:pt x="792" y="104"/>
                    </a:lnTo>
                    <a:lnTo>
                      <a:pt x="736" y="141"/>
                    </a:lnTo>
                    <a:lnTo>
                      <a:pt x="679" y="179"/>
                    </a:lnTo>
                    <a:lnTo>
                      <a:pt x="661" y="188"/>
                    </a:lnTo>
                    <a:lnTo>
                      <a:pt x="642" y="207"/>
                    </a:lnTo>
                    <a:lnTo>
                      <a:pt x="594" y="227"/>
                    </a:lnTo>
                    <a:lnTo>
                      <a:pt x="557" y="254"/>
                    </a:lnTo>
                    <a:lnTo>
                      <a:pt x="519" y="283"/>
                    </a:lnTo>
                    <a:lnTo>
                      <a:pt x="472" y="301"/>
                    </a:lnTo>
                    <a:lnTo>
                      <a:pt x="434" y="321"/>
                    </a:lnTo>
                    <a:lnTo>
                      <a:pt x="330" y="311"/>
                    </a:lnTo>
                    <a:lnTo>
                      <a:pt x="217" y="301"/>
                    </a:lnTo>
                    <a:lnTo>
                      <a:pt x="0" y="264"/>
                    </a:lnTo>
                    <a:lnTo>
                      <a:pt x="254" y="141"/>
                    </a:lnTo>
                    <a:lnTo>
                      <a:pt x="519" y="0"/>
                    </a:lnTo>
                    <a:close/>
                  </a:path>
                </a:pathLst>
              </a:custGeom>
              <a:solidFill>
                <a:srgbClr val="97BA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38" name="Freeform 15"/>
              <p:cNvSpPr>
                <a:spLocks/>
              </p:cNvSpPr>
              <p:nvPr/>
            </p:nvSpPr>
            <p:spPr bwMode="auto">
              <a:xfrm>
                <a:off x="5182" y="12"/>
                <a:ext cx="276" cy="280"/>
              </a:xfrm>
              <a:custGeom>
                <a:avLst/>
                <a:gdLst>
                  <a:gd name="T0" fmla="*/ 0 w 1103"/>
                  <a:gd name="T1" fmla="*/ 0 h 1123"/>
                  <a:gd name="T2" fmla="*/ 0 w 1103"/>
                  <a:gd name="T3" fmla="*/ 0 h 1123"/>
                  <a:gd name="T4" fmla="*/ 0 w 1103"/>
                  <a:gd name="T5" fmla="*/ 0 h 1123"/>
                  <a:gd name="T6" fmla="*/ 0 w 1103"/>
                  <a:gd name="T7" fmla="*/ 0 h 1123"/>
                  <a:gd name="T8" fmla="*/ 0 w 1103"/>
                  <a:gd name="T9" fmla="*/ 0 h 1123"/>
                  <a:gd name="T10" fmla="*/ 0 w 1103"/>
                  <a:gd name="T11" fmla="*/ 0 h 1123"/>
                  <a:gd name="T12" fmla="*/ 0 w 1103"/>
                  <a:gd name="T13" fmla="*/ 0 h 1123"/>
                  <a:gd name="T14" fmla="*/ 0 w 1103"/>
                  <a:gd name="T15" fmla="*/ 0 h 1123"/>
                  <a:gd name="T16" fmla="*/ 0 w 1103"/>
                  <a:gd name="T17" fmla="*/ 0 h 1123"/>
                  <a:gd name="T18" fmla="*/ 0 w 1103"/>
                  <a:gd name="T19" fmla="*/ 0 h 1123"/>
                  <a:gd name="T20" fmla="*/ 0 w 1103"/>
                  <a:gd name="T21" fmla="*/ 0 h 1123"/>
                  <a:gd name="T22" fmla="*/ 0 w 1103"/>
                  <a:gd name="T23" fmla="*/ 0 h 1123"/>
                  <a:gd name="T24" fmla="*/ 0 w 1103"/>
                  <a:gd name="T25" fmla="*/ 0 h 1123"/>
                  <a:gd name="T26" fmla="*/ 0 w 1103"/>
                  <a:gd name="T27" fmla="*/ 0 h 1123"/>
                  <a:gd name="T28" fmla="*/ 0 w 1103"/>
                  <a:gd name="T29" fmla="*/ 0 h 1123"/>
                  <a:gd name="T30" fmla="*/ 0 w 1103"/>
                  <a:gd name="T31" fmla="*/ 0 h 1123"/>
                  <a:gd name="T32" fmla="*/ 0 w 1103"/>
                  <a:gd name="T33" fmla="*/ 0 h 1123"/>
                  <a:gd name="T34" fmla="*/ 0 w 1103"/>
                  <a:gd name="T35" fmla="*/ 0 h 1123"/>
                  <a:gd name="T36" fmla="*/ 0 w 1103"/>
                  <a:gd name="T37" fmla="*/ 0 h 1123"/>
                  <a:gd name="T38" fmla="*/ 0 w 1103"/>
                  <a:gd name="T39" fmla="*/ 0 h 1123"/>
                  <a:gd name="T40" fmla="*/ 0 w 1103"/>
                  <a:gd name="T41" fmla="*/ 0 h 1123"/>
                  <a:gd name="T42" fmla="*/ 0 w 1103"/>
                  <a:gd name="T43" fmla="*/ 0 h 1123"/>
                  <a:gd name="T44" fmla="*/ 0 w 1103"/>
                  <a:gd name="T45" fmla="*/ 0 h 1123"/>
                  <a:gd name="T46" fmla="*/ 0 w 1103"/>
                  <a:gd name="T47" fmla="*/ 0 h 1123"/>
                  <a:gd name="T48" fmla="*/ 0 w 1103"/>
                  <a:gd name="T49" fmla="*/ 0 h 1123"/>
                  <a:gd name="T50" fmla="*/ 0 w 1103"/>
                  <a:gd name="T51" fmla="*/ 0 h 1123"/>
                  <a:gd name="T52" fmla="*/ 0 w 1103"/>
                  <a:gd name="T53" fmla="*/ 0 h 1123"/>
                  <a:gd name="T54" fmla="*/ 0 w 1103"/>
                  <a:gd name="T55" fmla="*/ 0 h 1123"/>
                  <a:gd name="T56" fmla="*/ 0 w 1103"/>
                  <a:gd name="T57" fmla="*/ 0 h 1123"/>
                  <a:gd name="T58" fmla="*/ 0 w 1103"/>
                  <a:gd name="T59" fmla="*/ 0 h 1123"/>
                  <a:gd name="T60" fmla="*/ 0 w 1103"/>
                  <a:gd name="T61" fmla="*/ 0 h 1123"/>
                  <a:gd name="T62" fmla="*/ 0 w 1103"/>
                  <a:gd name="T63" fmla="*/ 0 h 1123"/>
                  <a:gd name="T64" fmla="*/ 0 w 1103"/>
                  <a:gd name="T65" fmla="*/ 0 h 1123"/>
                  <a:gd name="T66" fmla="*/ 0 w 1103"/>
                  <a:gd name="T67" fmla="*/ 0 h 1123"/>
                  <a:gd name="T68" fmla="*/ 0 w 1103"/>
                  <a:gd name="T69" fmla="*/ 0 h 1123"/>
                  <a:gd name="T70" fmla="*/ 0 w 1103"/>
                  <a:gd name="T71" fmla="*/ 0 h 1123"/>
                  <a:gd name="T72" fmla="*/ 0 w 1103"/>
                  <a:gd name="T73" fmla="*/ 0 h 1123"/>
                  <a:gd name="T74" fmla="*/ 0 w 1103"/>
                  <a:gd name="T75" fmla="*/ 0 h 1123"/>
                  <a:gd name="T76" fmla="*/ 0 w 1103"/>
                  <a:gd name="T77" fmla="*/ 0 h 1123"/>
                  <a:gd name="T78" fmla="*/ 0 w 1103"/>
                  <a:gd name="T79" fmla="*/ 0 h 1123"/>
                  <a:gd name="T80" fmla="*/ 0 w 1103"/>
                  <a:gd name="T81" fmla="*/ 0 h 1123"/>
                  <a:gd name="T82" fmla="*/ 0 w 1103"/>
                  <a:gd name="T83" fmla="*/ 0 h 1123"/>
                  <a:gd name="T84" fmla="*/ 0 w 1103"/>
                  <a:gd name="T85" fmla="*/ 0 h 1123"/>
                  <a:gd name="T86" fmla="*/ 0 w 1103"/>
                  <a:gd name="T87" fmla="*/ 0 h 1123"/>
                  <a:gd name="T88" fmla="*/ 0 w 1103"/>
                  <a:gd name="T89" fmla="*/ 0 h 1123"/>
                  <a:gd name="T90" fmla="*/ 0 w 1103"/>
                  <a:gd name="T91" fmla="*/ 0 h 1123"/>
                  <a:gd name="T92" fmla="*/ 0 w 1103"/>
                  <a:gd name="T93" fmla="*/ 0 h 1123"/>
                  <a:gd name="T94" fmla="*/ 0 w 1103"/>
                  <a:gd name="T95" fmla="*/ 0 h 1123"/>
                  <a:gd name="T96" fmla="*/ 0 w 1103"/>
                  <a:gd name="T97" fmla="*/ 0 h 1123"/>
                  <a:gd name="T98" fmla="*/ 0 w 1103"/>
                  <a:gd name="T99" fmla="*/ 0 h 1123"/>
                  <a:gd name="T100" fmla="*/ 0 w 1103"/>
                  <a:gd name="T101" fmla="*/ 0 h 1123"/>
                  <a:gd name="T102" fmla="*/ 0 w 1103"/>
                  <a:gd name="T103" fmla="*/ 0 h 1123"/>
                  <a:gd name="T104" fmla="*/ 0 w 1103"/>
                  <a:gd name="T105" fmla="*/ 0 h 1123"/>
                  <a:gd name="T106" fmla="*/ 0 w 1103"/>
                  <a:gd name="T107" fmla="*/ 0 h 1123"/>
                  <a:gd name="T108" fmla="*/ 0 w 1103"/>
                  <a:gd name="T109" fmla="*/ 0 h 1123"/>
                  <a:gd name="T110" fmla="*/ 0 w 1103"/>
                  <a:gd name="T111" fmla="*/ 0 h 112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103"/>
                  <a:gd name="T169" fmla="*/ 0 h 1123"/>
                  <a:gd name="T170" fmla="*/ 1103 w 1103"/>
                  <a:gd name="T171" fmla="*/ 1123 h 1123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103" h="1123">
                    <a:moveTo>
                      <a:pt x="132" y="217"/>
                    </a:moveTo>
                    <a:lnTo>
                      <a:pt x="179" y="170"/>
                    </a:lnTo>
                    <a:lnTo>
                      <a:pt x="226" y="123"/>
                    </a:lnTo>
                    <a:lnTo>
                      <a:pt x="245" y="123"/>
                    </a:lnTo>
                    <a:lnTo>
                      <a:pt x="254" y="123"/>
                    </a:lnTo>
                    <a:lnTo>
                      <a:pt x="293" y="85"/>
                    </a:lnTo>
                    <a:lnTo>
                      <a:pt x="340" y="57"/>
                    </a:lnTo>
                    <a:lnTo>
                      <a:pt x="396" y="37"/>
                    </a:lnTo>
                    <a:lnTo>
                      <a:pt x="453" y="19"/>
                    </a:lnTo>
                    <a:lnTo>
                      <a:pt x="500" y="10"/>
                    </a:lnTo>
                    <a:lnTo>
                      <a:pt x="538" y="0"/>
                    </a:lnTo>
                    <a:lnTo>
                      <a:pt x="622" y="10"/>
                    </a:lnTo>
                    <a:lnTo>
                      <a:pt x="708" y="19"/>
                    </a:lnTo>
                    <a:lnTo>
                      <a:pt x="783" y="37"/>
                    </a:lnTo>
                    <a:lnTo>
                      <a:pt x="830" y="66"/>
                    </a:lnTo>
                    <a:lnTo>
                      <a:pt x="868" y="85"/>
                    </a:lnTo>
                    <a:lnTo>
                      <a:pt x="943" y="151"/>
                    </a:lnTo>
                    <a:lnTo>
                      <a:pt x="990" y="188"/>
                    </a:lnTo>
                    <a:lnTo>
                      <a:pt x="1027" y="236"/>
                    </a:lnTo>
                    <a:lnTo>
                      <a:pt x="1056" y="283"/>
                    </a:lnTo>
                    <a:lnTo>
                      <a:pt x="1084" y="340"/>
                    </a:lnTo>
                    <a:lnTo>
                      <a:pt x="1094" y="405"/>
                    </a:lnTo>
                    <a:lnTo>
                      <a:pt x="1103" y="462"/>
                    </a:lnTo>
                    <a:lnTo>
                      <a:pt x="1103" y="528"/>
                    </a:lnTo>
                    <a:lnTo>
                      <a:pt x="1103" y="585"/>
                    </a:lnTo>
                    <a:lnTo>
                      <a:pt x="1094" y="660"/>
                    </a:lnTo>
                    <a:lnTo>
                      <a:pt x="1084" y="726"/>
                    </a:lnTo>
                    <a:lnTo>
                      <a:pt x="1027" y="859"/>
                    </a:lnTo>
                    <a:lnTo>
                      <a:pt x="953" y="962"/>
                    </a:lnTo>
                    <a:lnTo>
                      <a:pt x="915" y="981"/>
                    </a:lnTo>
                    <a:lnTo>
                      <a:pt x="877" y="1019"/>
                    </a:lnTo>
                    <a:lnTo>
                      <a:pt x="849" y="1047"/>
                    </a:lnTo>
                    <a:lnTo>
                      <a:pt x="811" y="1075"/>
                    </a:lnTo>
                    <a:lnTo>
                      <a:pt x="726" y="1104"/>
                    </a:lnTo>
                    <a:lnTo>
                      <a:pt x="632" y="1113"/>
                    </a:lnTo>
                    <a:lnTo>
                      <a:pt x="547" y="1123"/>
                    </a:lnTo>
                    <a:lnTo>
                      <a:pt x="500" y="1113"/>
                    </a:lnTo>
                    <a:lnTo>
                      <a:pt x="444" y="1113"/>
                    </a:lnTo>
                    <a:lnTo>
                      <a:pt x="330" y="1075"/>
                    </a:lnTo>
                    <a:lnTo>
                      <a:pt x="274" y="1056"/>
                    </a:lnTo>
                    <a:lnTo>
                      <a:pt x="226" y="1028"/>
                    </a:lnTo>
                    <a:lnTo>
                      <a:pt x="179" y="990"/>
                    </a:lnTo>
                    <a:lnTo>
                      <a:pt x="132" y="953"/>
                    </a:lnTo>
                    <a:lnTo>
                      <a:pt x="94" y="906"/>
                    </a:lnTo>
                    <a:lnTo>
                      <a:pt x="66" y="849"/>
                    </a:lnTo>
                    <a:lnTo>
                      <a:pt x="37" y="811"/>
                    </a:lnTo>
                    <a:lnTo>
                      <a:pt x="29" y="773"/>
                    </a:lnTo>
                    <a:lnTo>
                      <a:pt x="19" y="726"/>
                    </a:lnTo>
                    <a:lnTo>
                      <a:pt x="9" y="689"/>
                    </a:lnTo>
                    <a:lnTo>
                      <a:pt x="0" y="556"/>
                    </a:lnTo>
                    <a:lnTo>
                      <a:pt x="9" y="491"/>
                    </a:lnTo>
                    <a:lnTo>
                      <a:pt x="19" y="434"/>
                    </a:lnTo>
                    <a:lnTo>
                      <a:pt x="37" y="368"/>
                    </a:lnTo>
                    <a:lnTo>
                      <a:pt x="66" y="311"/>
                    </a:lnTo>
                    <a:lnTo>
                      <a:pt x="94" y="264"/>
                    </a:lnTo>
                    <a:lnTo>
                      <a:pt x="132" y="217"/>
                    </a:lnTo>
                    <a:close/>
                  </a:path>
                </a:pathLst>
              </a:custGeom>
              <a:solidFill>
                <a:srgbClr val="598A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39" name="Freeform 16"/>
              <p:cNvSpPr>
                <a:spLocks/>
              </p:cNvSpPr>
              <p:nvPr/>
            </p:nvSpPr>
            <p:spPr bwMode="auto">
              <a:xfrm>
                <a:off x="5208" y="35"/>
                <a:ext cx="229" cy="236"/>
              </a:xfrm>
              <a:custGeom>
                <a:avLst/>
                <a:gdLst>
                  <a:gd name="T0" fmla="*/ 0 w 916"/>
                  <a:gd name="T1" fmla="*/ 0 h 943"/>
                  <a:gd name="T2" fmla="*/ 0 w 916"/>
                  <a:gd name="T3" fmla="*/ 0 h 943"/>
                  <a:gd name="T4" fmla="*/ 0 w 916"/>
                  <a:gd name="T5" fmla="*/ 0 h 943"/>
                  <a:gd name="T6" fmla="*/ 0 w 916"/>
                  <a:gd name="T7" fmla="*/ 0 h 943"/>
                  <a:gd name="T8" fmla="*/ 0 w 916"/>
                  <a:gd name="T9" fmla="*/ 0 h 943"/>
                  <a:gd name="T10" fmla="*/ 0 w 916"/>
                  <a:gd name="T11" fmla="*/ 0 h 943"/>
                  <a:gd name="T12" fmla="*/ 0 w 916"/>
                  <a:gd name="T13" fmla="*/ 0 h 943"/>
                  <a:gd name="T14" fmla="*/ 0 w 916"/>
                  <a:gd name="T15" fmla="*/ 0 h 943"/>
                  <a:gd name="T16" fmla="*/ 0 w 916"/>
                  <a:gd name="T17" fmla="*/ 0 h 943"/>
                  <a:gd name="T18" fmla="*/ 0 w 916"/>
                  <a:gd name="T19" fmla="*/ 0 h 943"/>
                  <a:gd name="T20" fmla="*/ 0 w 916"/>
                  <a:gd name="T21" fmla="*/ 0 h 943"/>
                  <a:gd name="T22" fmla="*/ 0 w 916"/>
                  <a:gd name="T23" fmla="*/ 0 h 943"/>
                  <a:gd name="T24" fmla="*/ 0 w 916"/>
                  <a:gd name="T25" fmla="*/ 0 h 943"/>
                  <a:gd name="T26" fmla="*/ 0 w 916"/>
                  <a:gd name="T27" fmla="*/ 0 h 943"/>
                  <a:gd name="T28" fmla="*/ 0 w 916"/>
                  <a:gd name="T29" fmla="*/ 0 h 943"/>
                  <a:gd name="T30" fmla="*/ 0 w 916"/>
                  <a:gd name="T31" fmla="*/ 0 h 943"/>
                  <a:gd name="T32" fmla="*/ 0 w 916"/>
                  <a:gd name="T33" fmla="*/ 0 h 943"/>
                  <a:gd name="T34" fmla="*/ 0 w 916"/>
                  <a:gd name="T35" fmla="*/ 0 h 943"/>
                  <a:gd name="T36" fmla="*/ 0 w 916"/>
                  <a:gd name="T37" fmla="*/ 0 h 943"/>
                  <a:gd name="T38" fmla="*/ 0 w 916"/>
                  <a:gd name="T39" fmla="*/ 0 h 943"/>
                  <a:gd name="T40" fmla="*/ 0 w 916"/>
                  <a:gd name="T41" fmla="*/ 0 h 943"/>
                  <a:gd name="T42" fmla="*/ 0 w 916"/>
                  <a:gd name="T43" fmla="*/ 0 h 943"/>
                  <a:gd name="T44" fmla="*/ 0 w 916"/>
                  <a:gd name="T45" fmla="*/ 0 h 943"/>
                  <a:gd name="T46" fmla="*/ 0 w 916"/>
                  <a:gd name="T47" fmla="*/ 0 h 943"/>
                  <a:gd name="T48" fmla="*/ 0 w 916"/>
                  <a:gd name="T49" fmla="*/ 0 h 943"/>
                  <a:gd name="T50" fmla="*/ 0 w 916"/>
                  <a:gd name="T51" fmla="*/ 0 h 943"/>
                  <a:gd name="T52" fmla="*/ 0 w 916"/>
                  <a:gd name="T53" fmla="*/ 0 h 943"/>
                  <a:gd name="T54" fmla="*/ 0 w 916"/>
                  <a:gd name="T55" fmla="*/ 0 h 943"/>
                  <a:gd name="T56" fmla="*/ 0 w 916"/>
                  <a:gd name="T57" fmla="*/ 0 h 943"/>
                  <a:gd name="T58" fmla="*/ 0 w 916"/>
                  <a:gd name="T59" fmla="*/ 0 h 943"/>
                  <a:gd name="T60" fmla="*/ 0 w 916"/>
                  <a:gd name="T61" fmla="*/ 0 h 943"/>
                  <a:gd name="T62" fmla="*/ 0 w 916"/>
                  <a:gd name="T63" fmla="*/ 0 h 943"/>
                  <a:gd name="T64" fmla="*/ 0 w 916"/>
                  <a:gd name="T65" fmla="*/ 0 h 943"/>
                  <a:gd name="T66" fmla="*/ 0 w 916"/>
                  <a:gd name="T67" fmla="*/ 0 h 943"/>
                  <a:gd name="T68" fmla="*/ 0 w 916"/>
                  <a:gd name="T69" fmla="*/ 0 h 943"/>
                  <a:gd name="T70" fmla="*/ 0 w 916"/>
                  <a:gd name="T71" fmla="*/ 0 h 943"/>
                  <a:gd name="T72" fmla="*/ 0 w 916"/>
                  <a:gd name="T73" fmla="*/ 0 h 943"/>
                  <a:gd name="T74" fmla="*/ 0 w 916"/>
                  <a:gd name="T75" fmla="*/ 0 h 943"/>
                  <a:gd name="T76" fmla="*/ 0 w 916"/>
                  <a:gd name="T77" fmla="*/ 0 h 943"/>
                  <a:gd name="T78" fmla="*/ 0 w 916"/>
                  <a:gd name="T79" fmla="*/ 0 h 943"/>
                  <a:gd name="T80" fmla="*/ 0 w 916"/>
                  <a:gd name="T81" fmla="*/ 0 h 943"/>
                  <a:gd name="T82" fmla="*/ 0 w 916"/>
                  <a:gd name="T83" fmla="*/ 0 h 943"/>
                  <a:gd name="T84" fmla="*/ 0 w 916"/>
                  <a:gd name="T85" fmla="*/ 0 h 943"/>
                  <a:gd name="T86" fmla="*/ 0 w 916"/>
                  <a:gd name="T87" fmla="*/ 0 h 943"/>
                  <a:gd name="T88" fmla="*/ 0 w 916"/>
                  <a:gd name="T89" fmla="*/ 0 h 943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916"/>
                  <a:gd name="T136" fmla="*/ 0 h 943"/>
                  <a:gd name="T137" fmla="*/ 916 w 916"/>
                  <a:gd name="T138" fmla="*/ 943 h 943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916" h="943">
                    <a:moveTo>
                      <a:pt x="133" y="170"/>
                    </a:moveTo>
                    <a:lnTo>
                      <a:pt x="208" y="94"/>
                    </a:lnTo>
                    <a:lnTo>
                      <a:pt x="293" y="39"/>
                    </a:lnTo>
                    <a:lnTo>
                      <a:pt x="341" y="19"/>
                    </a:lnTo>
                    <a:lnTo>
                      <a:pt x="388" y="10"/>
                    </a:lnTo>
                    <a:lnTo>
                      <a:pt x="491" y="0"/>
                    </a:lnTo>
                    <a:lnTo>
                      <a:pt x="558" y="19"/>
                    </a:lnTo>
                    <a:lnTo>
                      <a:pt x="623" y="47"/>
                    </a:lnTo>
                    <a:lnTo>
                      <a:pt x="680" y="66"/>
                    </a:lnTo>
                    <a:lnTo>
                      <a:pt x="708" y="94"/>
                    </a:lnTo>
                    <a:lnTo>
                      <a:pt x="736" y="113"/>
                    </a:lnTo>
                    <a:lnTo>
                      <a:pt x="783" y="151"/>
                    </a:lnTo>
                    <a:lnTo>
                      <a:pt x="821" y="189"/>
                    </a:lnTo>
                    <a:lnTo>
                      <a:pt x="850" y="236"/>
                    </a:lnTo>
                    <a:lnTo>
                      <a:pt x="877" y="293"/>
                    </a:lnTo>
                    <a:lnTo>
                      <a:pt x="906" y="340"/>
                    </a:lnTo>
                    <a:lnTo>
                      <a:pt x="916" y="397"/>
                    </a:lnTo>
                    <a:lnTo>
                      <a:pt x="916" y="462"/>
                    </a:lnTo>
                    <a:lnTo>
                      <a:pt x="906" y="519"/>
                    </a:lnTo>
                    <a:lnTo>
                      <a:pt x="897" y="585"/>
                    </a:lnTo>
                    <a:lnTo>
                      <a:pt x="877" y="642"/>
                    </a:lnTo>
                    <a:lnTo>
                      <a:pt x="840" y="708"/>
                    </a:lnTo>
                    <a:lnTo>
                      <a:pt x="812" y="765"/>
                    </a:lnTo>
                    <a:lnTo>
                      <a:pt x="765" y="812"/>
                    </a:lnTo>
                    <a:lnTo>
                      <a:pt x="717" y="859"/>
                    </a:lnTo>
                    <a:lnTo>
                      <a:pt x="661" y="896"/>
                    </a:lnTo>
                    <a:lnTo>
                      <a:pt x="605" y="925"/>
                    </a:lnTo>
                    <a:lnTo>
                      <a:pt x="538" y="934"/>
                    </a:lnTo>
                    <a:lnTo>
                      <a:pt x="462" y="943"/>
                    </a:lnTo>
                    <a:lnTo>
                      <a:pt x="397" y="934"/>
                    </a:lnTo>
                    <a:lnTo>
                      <a:pt x="331" y="915"/>
                    </a:lnTo>
                    <a:lnTo>
                      <a:pt x="274" y="896"/>
                    </a:lnTo>
                    <a:lnTo>
                      <a:pt x="218" y="859"/>
                    </a:lnTo>
                    <a:lnTo>
                      <a:pt x="161" y="821"/>
                    </a:lnTo>
                    <a:lnTo>
                      <a:pt x="114" y="783"/>
                    </a:lnTo>
                    <a:lnTo>
                      <a:pt x="95" y="765"/>
                    </a:lnTo>
                    <a:lnTo>
                      <a:pt x="76" y="736"/>
                    </a:lnTo>
                    <a:lnTo>
                      <a:pt x="48" y="679"/>
                    </a:lnTo>
                    <a:lnTo>
                      <a:pt x="29" y="613"/>
                    </a:lnTo>
                    <a:lnTo>
                      <a:pt x="0" y="557"/>
                    </a:lnTo>
                    <a:lnTo>
                      <a:pt x="10" y="444"/>
                    </a:lnTo>
                    <a:lnTo>
                      <a:pt x="29" y="350"/>
                    </a:lnTo>
                    <a:lnTo>
                      <a:pt x="76" y="255"/>
                    </a:lnTo>
                    <a:lnTo>
                      <a:pt x="104" y="208"/>
                    </a:lnTo>
                    <a:lnTo>
                      <a:pt x="133" y="17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40" name="Freeform 17"/>
              <p:cNvSpPr>
                <a:spLocks/>
              </p:cNvSpPr>
              <p:nvPr/>
            </p:nvSpPr>
            <p:spPr bwMode="auto">
              <a:xfrm>
                <a:off x="5213" y="43"/>
                <a:ext cx="217" cy="221"/>
              </a:xfrm>
              <a:custGeom>
                <a:avLst/>
                <a:gdLst>
                  <a:gd name="T0" fmla="*/ 0 w 867"/>
                  <a:gd name="T1" fmla="*/ 0 h 886"/>
                  <a:gd name="T2" fmla="*/ 0 w 867"/>
                  <a:gd name="T3" fmla="*/ 0 h 886"/>
                  <a:gd name="T4" fmla="*/ 0 w 867"/>
                  <a:gd name="T5" fmla="*/ 0 h 886"/>
                  <a:gd name="T6" fmla="*/ 0 w 867"/>
                  <a:gd name="T7" fmla="*/ 0 h 886"/>
                  <a:gd name="T8" fmla="*/ 0 w 867"/>
                  <a:gd name="T9" fmla="*/ 0 h 886"/>
                  <a:gd name="T10" fmla="*/ 0 w 867"/>
                  <a:gd name="T11" fmla="*/ 0 h 886"/>
                  <a:gd name="T12" fmla="*/ 0 w 867"/>
                  <a:gd name="T13" fmla="*/ 0 h 886"/>
                  <a:gd name="T14" fmla="*/ 0 w 867"/>
                  <a:gd name="T15" fmla="*/ 0 h 886"/>
                  <a:gd name="T16" fmla="*/ 0 w 867"/>
                  <a:gd name="T17" fmla="*/ 0 h 886"/>
                  <a:gd name="T18" fmla="*/ 0 w 867"/>
                  <a:gd name="T19" fmla="*/ 0 h 886"/>
                  <a:gd name="T20" fmla="*/ 0 w 867"/>
                  <a:gd name="T21" fmla="*/ 0 h 886"/>
                  <a:gd name="T22" fmla="*/ 0 w 867"/>
                  <a:gd name="T23" fmla="*/ 0 h 886"/>
                  <a:gd name="T24" fmla="*/ 0 w 867"/>
                  <a:gd name="T25" fmla="*/ 0 h 886"/>
                  <a:gd name="T26" fmla="*/ 0 w 867"/>
                  <a:gd name="T27" fmla="*/ 0 h 886"/>
                  <a:gd name="T28" fmla="*/ 0 w 867"/>
                  <a:gd name="T29" fmla="*/ 0 h 886"/>
                  <a:gd name="T30" fmla="*/ 0 w 867"/>
                  <a:gd name="T31" fmla="*/ 0 h 886"/>
                  <a:gd name="T32" fmla="*/ 0 w 867"/>
                  <a:gd name="T33" fmla="*/ 0 h 886"/>
                  <a:gd name="T34" fmla="*/ 0 w 867"/>
                  <a:gd name="T35" fmla="*/ 0 h 886"/>
                  <a:gd name="T36" fmla="*/ 0 w 867"/>
                  <a:gd name="T37" fmla="*/ 0 h 886"/>
                  <a:gd name="T38" fmla="*/ 0 w 867"/>
                  <a:gd name="T39" fmla="*/ 0 h 886"/>
                  <a:gd name="T40" fmla="*/ 0 w 867"/>
                  <a:gd name="T41" fmla="*/ 0 h 886"/>
                  <a:gd name="T42" fmla="*/ 0 w 867"/>
                  <a:gd name="T43" fmla="*/ 0 h 886"/>
                  <a:gd name="T44" fmla="*/ 0 w 867"/>
                  <a:gd name="T45" fmla="*/ 0 h 886"/>
                  <a:gd name="T46" fmla="*/ 0 w 867"/>
                  <a:gd name="T47" fmla="*/ 0 h 886"/>
                  <a:gd name="T48" fmla="*/ 0 w 867"/>
                  <a:gd name="T49" fmla="*/ 0 h 886"/>
                  <a:gd name="T50" fmla="*/ 0 w 867"/>
                  <a:gd name="T51" fmla="*/ 0 h 886"/>
                  <a:gd name="T52" fmla="*/ 0 w 867"/>
                  <a:gd name="T53" fmla="*/ 0 h 886"/>
                  <a:gd name="T54" fmla="*/ 0 w 867"/>
                  <a:gd name="T55" fmla="*/ 0 h 886"/>
                  <a:gd name="T56" fmla="*/ 0 w 867"/>
                  <a:gd name="T57" fmla="*/ 0 h 886"/>
                  <a:gd name="T58" fmla="*/ 0 w 867"/>
                  <a:gd name="T59" fmla="*/ 0 h 886"/>
                  <a:gd name="T60" fmla="*/ 0 w 867"/>
                  <a:gd name="T61" fmla="*/ 0 h 886"/>
                  <a:gd name="T62" fmla="*/ 0 w 867"/>
                  <a:gd name="T63" fmla="*/ 0 h 886"/>
                  <a:gd name="T64" fmla="*/ 0 w 867"/>
                  <a:gd name="T65" fmla="*/ 0 h 886"/>
                  <a:gd name="T66" fmla="*/ 0 w 867"/>
                  <a:gd name="T67" fmla="*/ 0 h 886"/>
                  <a:gd name="T68" fmla="*/ 0 w 867"/>
                  <a:gd name="T69" fmla="*/ 0 h 886"/>
                  <a:gd name="T70" fmla="*/ 0 w 867"/>
                  <a:gd name="T71" fmla="*/ 0 h 886"/>
                  <a:gd name="T72" fmla="*/ 0 w 867"/>
                  <a:gd name="T73" fmla="*/ 0 h 886"/>
                  <a:gd name="T74" fmla="*/ 0 w 867"/>
                  <a:gd name="T75" fmla="*/ 0 h 886"/>
                  <a:gd name="T76" fmla="*/ 0 w 867"/>
                  <a:gd name="T77" fmla="*/ 0 h 886"/>
                  <a:gd name="T78" fmla="*/ 0 w 867"/>
                  <a:gd name="T79" fmla="*/ 0 h 886"/>
                  <a:gd name="T80" fmla="*/ 0 w 867"/>
                  <a:gd name="T81" fmla="*/ 0 h 886"/>
                  <a:gd name="T82" fmla="*/ 0 w 867"/>
                  <a:gd name="T83" fmla="*/ 0 h 886"/>
                  <a:gd name="T84" fmla="*/ 0 w 867"/>
                  <a:gd name="T85" fmla="*/ 0 h 886"/>
                  <a:gd name="T86" fmla="*/ 0 w 867"/>
                  <a:gd name="T87" fmla="*/ 0 h 8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867"/>
                  <a:gd name="T133" fmla="*/ 0 h 886"/>
                  <a:gd name="T134" fmla="*/ 867 w 867"/>
                  <a:gd name="T135" fmla="*/ 886 h 88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867" h="886">
                    <a:moveTo>
                      <a:pt x="37" y="292"/>
                    </a:moveTo>
                    <a:lnTo>
                      <a:pt x="75" y="235"/>
                    </a:lnTo>
                    <a:lnTo>
                      <a:pt x="122" y="169"/>
                    </a:lnTo>
                    <a:lnTo>
                      <a:pt x="170" y="113"/>
                    </a:lnTo>
                    <a:lnTo>
                      <a:pt x="235" y="75"/>
                    </a:lnTo>
                    <a:lnTo>
                      <a:pt x="264" y="47"/>
                    </a:lnTo>
                    <a:lnTo>
                      <a:pt x="301" y="28"/>
                    </a:lnTo>
                    <a:lnTo>
                      <a:pt x="377" y="0"/>
                    </a:lnTo>
                    <a:lnTo>
                      <a:pt x="471" y="0"/>
                    </a:lnTo>
                    <a:lnTo>
                      <a:pt x="565" y="18"/>
                    </a:lnTo>
                    <a:lnTo>
                      <a:pt x="650" y="65"/>
                    </a:lnTo>
                    <a:lnTo>
                      <a:pt x="726" y="122"/>
                    </a:lnTo>
                    <a:lnTo>
                      <a:pt x="763" y="160"/>
                    </a:lnTo>
                    <a:lnTo>
                      <a:pt x="801" y="207"/>
                    </a:lnTo>
                    <a:lnTo>
                      <a:pt x="830" y="255"/>
                    </a:lnTo>
                    <a:lnTo>
                      <a:pt x="849" y="311"/>
                    </a:lnTo>
                    <a:lnTo>
                      <a:pt x="867" y="368"/>
                    </a:lnTo>
                    <a:lnTo>
                      <a:pt x="867" y="425"/>
                    </a:lnTo>
                    <a:lnTo>
                      <a:pt x="867" y="480"/>
                    </a:lnTo>
                    <a:lnTo>
                      <a:pt x="849" y="537"/>
                    </a:lnTo>
                    <a:lnTo>
                      <a:pt x="820" y="641"/>
                    </a:lnTo>
                    <a:lnTo>
                      <a:pt x="792" y="688"/>
                    </a:lnTo>
                    <a:lnTo>
                      <a:pt x="763" y="736"/>
                    </a:lnTo>
                    <a:lnTo>
                      <a:pt x="726" y="773"/>
                    </a:lnTo>
                    <a:lnTo>
                      <a:pt x="688" y="811"/>
                    </a:lnTo>
                    <a:lnTo>
                      <a:pt x="641" y="839"/>
                    </a:lnTo>
                    <a:lnTo>
                      <a:pt x="593" y="858"/>
                    </a:lnTo>
                    <a:lnTo>
                      <a:pt x="528" y="877"/>
                    </a:lnTo>
                    <a:lnTo>
                      <a:pt x="462" y="886"/>
                    </a:lnTo>
                    <a:lnTo>
                      <a:pt x="395" y="886"/>
                    </a:lnTo>
                    <a:lnTo>
                      <a:pt x="330" y="877"/>
                    </a:lnTo>
                    <a:lnTo>
                      <a:pt x="245" y="839"/>
                    </a:lnTo>
                    <a:lnTo>
                      <a:pt x="160" y="783"/>
                    </a:lnTo>
                    <a:lnTo>
                      <a:pt x="122" y="754"/>
                    </a:lnTo>
                    <a:lnTo>
                      <a:pt x="94" y="716"/>
                    </a:lnTo>
                    <a:lnTo>
                      <a:pt x="66" y="679"/>
                    </a:lnTo>
                    <a:lnTo>
                      <a:pt x="47" y="632"/>
                    </a:lnTo>
                    <a:lnTo>
                      <a:pt x="18" y="575"/>
                    </a:lnTo>
                    <a:lnTo>
                      <a:pt x="9" y="519"/>
                    </a:lnTo>
                    <a:lnTo>
                      <a:pt x="0" y="462"/>
                    </a:lnTo>
                    <a:lnTo>
                      <a:pt x="18" y="405"/>
                    </a:lnTo>
                    <a:lnTo>
                      <a:pt x="18" y="349"/>
                    </a:lnTo>
                    <a:lnTo>
                      <a:pt x="28" y="321"/>
                    </a:lnTo>
                    <a:lnTo>
                      <a:pt x="37" y="292"/>
                    </a:lnTo>
                    <a:close/>
                  </a:path>
                </a:pathLst>
              </a:custGeom>
              <a:solidFill>
                <a:srgbClr val="D29F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41" name="Freeform 18"/>
              <p:cNvSpPr>
                <a:spLocks/>
              </p:cNvSpPr>
              <p:nvPr/>
            </p:nvSpPr>
            <p:spPr bwMode="auto">
              <a:xfrm>
                <a:off x="5216" y="153"/>
                <a:ext cx="18" cy="19"/>
              </a:xfrm>
              <a:custGeom>
                <a:avLst/>
                <a:gdLst>
                  <a:gd name="T0" fmla="*/ 0 w 75"/>
                  <a:gd name="T1" fmla="*/ 0 h 76"/>
                  <a:gd name="T2" fmla="*/ 0 w 75"/>
                  <a:gd name="T3" fmla="*/ 0 h 76"/>
                  <a:gd name="T4" fmla="*/ 0 w 75"/>
                  <a:gd name="T5" fmla="*/ 0 h 76"/>
                  <a:gd name="T6" fmla="*/ 0 w 75"/>
                  <a:gd name="T7" fmla="*/ 0 h 76"/>
                  <a:gd name="T8" fmla="*/ 0 w 75"/>
                  <a:gd name="T9" fmla="*/ 0 h 76"/>
                  <a:gd name="T10" fmla="*/ 0 w 75"/>
                  <a:gd name="T11" fmla="*/ 0 h 76"/>
                  <a:gd name="T12" fmla="*/ 0 w 75"/>
                  <a:gd name="T13" fmla="*/ 0 h 76"/>
                  <a:gd name="T14" fmla="*/ 0 w 75"/>
                  <a:gd name="T15" fmla="*/ 0 h 76"/>
                  <a:gd name="T16" fmla="*/ 0 w 75"/>
                  <a:gd name="T17" fmla="*/ 0 h 76"/>
                  <a:gd name="T18" fmla="*/ 0 w 75"/>
                  <a:gd name="T19" fmla="*/ 0 h 76"/>
                  <a:gd name="T20" fmla="*/ 0 w 75"/>
                  <a:gd name="T21" fmla="*/ 0 h 76"/>
                  <a:gd name="T22" fmla="*/ 0 w 75"/>
                  <a:gd name="T23" fmla="*/ 0 h 76"/>
                  <a:gd name="T24" fmla="*/ 0 w 75"/>
                  <a:gd name="T25" fmla="*/ 0 h 7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5"/>
                  <a:gd name="T40" fmla="*/ 0 h 76"/>
                  <a:gd name="T41" fmla="*/ 75 w 75"/>
                  <a:gd name="T42" fmla="*/ 76 h 7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5" h="76">
                    <a:moveTo>
                      <a:pt x="38" y="9"/>
                    </a:moveTo>
                    <a:lnTo>
                      <a:pt x="47" y="0"/>
                    </a:lnTo>
                    <a:lnTo>
                      <a:pt x="57" y="9"/>
                    </a:lnTo>
                    <a:lnTo>
                      <a:pt x="57" y="19"/>
                    </a:lnTo>
                    <a:lnTo>
                      <a:pt x="66" y="19"/>
                    </a:lnTo>
                    <a:lnTo>
                      <a:pt x="75" y="56"/>
                    </a:lnTo>
                    <a:lnTo>
                      <a:pt x="66" y="66"/>
                    </a:lnTo>
                    <a:lnTo>
                      <a:pt x="57" y="76"/>
                    </a:lnTo>
                    <a:lnTo>
                      <a:pt x="28" y="76"/>
                    </a:lnTo>
                    <a:lnTo>
                      <a:pt x="0" y="66"/>
                    </a:lnTo>
                    <a:lnTo>
                      <a:pt x="0" y="47"/>
                    </a:lnTo>
                    <a:lnTo>
                      <a:pt x="9" y="37"/>
                    </a:lnTo>
                    <a:lnTo>
                      <a:pt x="38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42" name="Freeform 19"/>
              <p:cNvSpPr>
                <a:spLocks/>
              </p:cNvSpPr>
              <p:nvPr/>
            </p:nvSpPr>
            <p:spPr bwMode="auto">
              <a:xfrm>
                <a:off x="5027" y="787"/>
                <a:ext cx="28" cy="22"/>
              </a:xfrm>
              <a:custGeom>
                <a:avLst/>
                <a:gdLst>
                  <a:gd name="T0" fmla="*/ 0 w 114"/>
                  <a:gd name="T1" fmla="*/ 0 h 86"/>
                  <a:gd name="T2" fmla="*/ 0 w 114"/>
                  <a:gd name="T3" fmla="*/ 0 h 86"/>
                  <a:gd name="T4" fmla="*/ 0 w 114"/>
                  <a:gd name="T5" fmla="*/ 0 h 86"/>
                  <a:gd name="T6" fmla="*/ 0 w 114"/>
                  <a:gd name="T7" fmla="*/ 0 h 86"/>
                  <a:gd name="T8" fmla="*/ 0 w 114"/>
                  <a:gd name="T9" fmla="*/ 0 h 86"/>
                  <a:gd name="T10" fmla="*/ 0 w 114"/>
                  <a:gd name="T11" fmla="*/ 0 h 86"/>
                  <a:gd name="T12" fmla="*/ 0 w 114"/>
                  <a:gd name="T13" fmla="*/ 0 h 86"/>
                  <a:gd name="T14" fmla="*/ 0 w 114"/>
                  <a:gd name="T15" fmla="*/ 0 h 86"/>
                  <a:gd name="T16" fmla="*/ 0 w 114"/>
                  <a:gd name="T17" fmla="*/ 0 h 86"/>
                  <a:gd name="T18" fmla="*/ 0 w 114"/>
                  <a:gd name="T19" fmla="*/ 0 h 86"/>
                  <a:gd name="T20" fmla="*/ 0 w 114"/>
                  <a:gd name="T21" fmla="*/ 0 h 86"/>
                  <a:gd name="T22" fmla="*/ 0 w 114"/>
                  <a:gd name="T23" fmla="*/ 0 h 86"/>
                  <a:gd name="T24" fmla="*/ 0 w 114"/>
                  <a:gd name="T25" fmla="*/ 0 h 8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14"/>
                  <a:gd name="T40" fmla="*/ 0 h 86"/>
                  <a:gd name="T41" fmla="*/ 114 w 114"/>
                  <a:gd name="T42" fmla="*/ 86 h 8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14" h="86">
                    <a:moveTo>
                      <a:pt x="76" y="0"/>
                    </a:moveTo>
                    <a:lnTo>
                      <a:pt x="104" y="0"/>
                    </a:lnTo>
                    <a:lnTo>
                      <a:pt x="114" y="19"/>
                    </a:lnTo>
                    <a:lnTo>
                      <a:pt x="114" y="39"/>
                    </a:lnTo>
                    <a:lnTo>
                      <a:pt x="94" y="57"/>
                    </a:lnTo>
                    <a:lnTo>
                      <a:pt x="47" y="86"/>
                    </a:lnTo>
                    <a:lnTo>
                      <a:pt x="29" y="86"/>
                    </a:lnTo>
                    <a:lnTo>
                      <a:pt x="20" y="76"/>
                    </a:lnTo>
                    <a:lnTo>
                      <a:pt x="0" y="48"/>
                    </a:lnTo>
                    <a:lnTo>
                      <a:pt x="20" y="29"/>
                    </a:lnTo>
                    <a:lnTo>
                      <a:pt x="29" y="19"/>
                    </a:lnTo>
                    <a:lnTo>
                      <a:pt x="57" y="0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43" name="Freeform 20"/>
              <p:cNvSpPr>
                <a:spLocks/>
              </p:cNvSpPr>
              <p:nvPr/>
            </p:nvSpPr>
            <p:spPr bwMode="auto">
              <a:xfrm>
                <a:off x="5223" y="163"/>
                <a:ext cx="7" cy="4"/>
              </a:xfrm>
              <a:custGeom>
                <a:avLst/>
                <a:gdLst>
                  <a:gd name="T0" fmla="*/ 0 w 29"/>
                  <a:gd name="T1" fmla="*/ 0 h 19"/>
                  <a:gd name="T2" fmla="*/ 0 w 29"/>
                  <a:gd name="T3" fmla="*/ 0 h 19"/>
                  <a:gd name="T4" fmla="*/ 0 w 29"/>
                  <a:gd name="T5" fmla="*/ 0 h 19"/>
                  <a:gd name="T6" fmla="*/ 0 w 29"/>
                  <a:gd name="T7" fmla="*/ 0 h 19"/>
                  <a:gd name="T8" fmla="*/ 0 w 29"/>
                  <a:gd name="T9" fmla="*/ 0 h 19"/>
                  <a:gd name="T10" fmla="*/ 0 w 29"/>
                  <a:gd name="T11" fmla="*/ 0 h 19"/>
                  <a:gd name="T12" fmla="*/ 0 w 29"/>
                  <a:gd name="T13" fmla="*/ 0 h 19"/>
                  <a:gd name="T14" fmla="*/ 0 w 29"/>
                  <a:gd name="T15" fmla="*/ 0 h 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9"/>
                  <a:gd name="T25" fmla="*/ 0 h 19"/>
                  <a:gd name="T26" fmla="*/ 29 w 29"/>
                  <a:gd name="T27" fmla="*/ 19 h 1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9" h="19">
                    <a:moveTo>
                      <a:pt x="10" y="0"/>
                    </a:moveTo>
                    <a:lnTo>
                      <a:pt x="19" y="0"/>
                    </a:lnTo>
                    <a:lnTo>
                      <a:pt x="29" y="0"/>
                    </a:lnTo>
                    <a:lnTo>
                      <a:pt x="29" y="10"/>
                    </a:lnTo>
                    <a:lnTo>
                      <a:pt x="19" y="19"/>
                    </a:lnTo>
                    <a:lnTo>
                      <a:pt x="0" y="19"/>
                    </a:lnTo>
                    <a:lnTo>
                      <a:pt x="0" y="1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91A4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44" name="Freeform 21"/>
              <p:cNvSpPr>
                <a:spLocks/>
              </p:cNvSpPr>
              <p:nvPr/>
            </p:nvSpPr>
            <p:spPr bwMode="auto">
              <a:xfrm>
                <a:off x="5034" y="792"/>
                <a:ext cx="14" cy="12"/>
              </a:xfrm>
              <a:custGeom>
                <a:avLst/>
                <a:gdLst>
                  <a:gd name="T0" fmla="*/ 0 w 57"/>
                  <a:gd name="T1" fmla="*/ 0 h 47"/>
                  <a:gd name="T2" fmla="*/ 0 w 57"/>
                  <a:gd name="T3" fmla="*/ 0 h 47"/>
                  <a:gd name="T4" fmla="*/ 0 w 57"/>
                  <a:gd name="T5" fmla="*/ 0 h 47"/>
                  <a:gd name="T6" fmla="*/ 0 w 57"/>
                  <a:gd name="T7" fmla="*/ 0 h 47"/>
                  <a:gd name="T8" fmla="*/ 0 w 57"/>
                  <a:gd name="T9" fmla="*/ 0 h 47"/>
                  <a:gd name="T10" fmla="*/ 0 w 57"/>
                  <a:gd name="T11" fmla="*/ 0 h 47"/>
                  <a:gd name="T12" fmla="*/ 0 w 57"/>
                  <a:gd name="T13" fmla="*/ 0 h 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7"/>
                  <a:gd name="T22" fmla="*/ 0 h 47"/>
                  <a:gd name="T23" fmla="*/ 57 w 57"/>
                  <a:gd name="T24" fmla="*/ 47 h 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7" h="47">
                    <a:moveTo>
                      <a:pt x="47" y="0"/>
                    </a:moveTo>
                    <a:lnTo>
                      <a:pt x="57" y="20"/>
                    </a:lnTo>
                    <a:lnTo>
                      <a:pt x="38" y="29"/>
                    </a:lnTo>
                    <a:lnTo>
                      <a:pt x="18" y="47"/>
                    </a:lnTo>
                    <a:lnTo>
                      <a:pt x="0" y="38"/>
                    </a:lnTo>
                    <a:lnTo>
                      <a:pt x="18" y="20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97AB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45" name="Freeform 22"/>
              <p:cNvSpPr>
                <a:spLocks/>
              </p:cNvSpPr>
              <p:nvPr/>
            </p:nvSpPr>
            <p:spPr bwMode="auto">
              <a:xfrm>
                <a:off x="5242" y="54"/>
                <a:ext cx="98" cy="123"/>
              </a:xfrm>
              <a:custGeom>
                <a:avLst/>
                <a:gdLst>
                  <a:gd name="T0" fmla="*/ 0 w 396"/>
                  <a:gd name="T1" fmla="*/ 0 h 490"/>
                  <a:gd name="T2" fmla="*/ 0 w 396"/>
                  <a:gd name="T3" fmla="*/ 0 h 490"/>
                  <a:gd name="T4" fmla="*/ 0 w 396"/>
                  <a:gd name="T5" fmla="*/ 0 h 490"/>
                  <a:gd name="T6" fmla="*/ 0 w 396"/>
                  <a:gd name="T7" fmla="*/ 0 h 490"/>
                  <a:gd name="T8" fmla="*/ 0 w 396"/>
                  <a:gd name="T9" fmla="*/ 0 h 490"/>
                  <a:gd name="T10" fmla="*/ 0 w 396"/>
                  <a:gd name="T11" fmla="*/ 0 h 490"/>
                  <a:gd name="T12" fmla="*/ 0 w 396"/>
                  <a:gd name="T13" fmla="*/ 0 h 490"/>
                  <a:gd name="T14" fmla="*/ 0 w 396"/>
                  <a:gd name="T15" fmla="*/ 0 h 490"/>
                  <a:gd name="T16" fmla="*/ 0 w 396"/>
                  <a:gd name="T17" fmla="*/ 0 h 490"/>
                  <a:gd name="T18" fmla="*/ 0 w 396"/>
                  <a:gd name="T19" fmla="*/ 0 h 490"/>
                  <a:gd name="T20" fmla="*/ 0 w 396"/>
                  <a:gd name="T21" fmla="*/ 0 h 490"/>
                  <a:gd name="T22" fmla="*/ 0 w 396"/>
                  <a:gd name="T23" fmla="*/ 0 h 490"/>
                  <a:gd name="T24" fmla="*/ 0 w 396"/>
                  <a:gd name="T25" fmla="*/ 0 h 490"/>
                  <a:gd name="T26" fmla="*/ 0 w 396"/>
                  <a:gd name="T27" fmla="*/ 0 h 490"/>
                  <a:gd name="T28" fmla="*/ 0 w 396"/>
                  <a:gd name="T29" fmla="*/ 0 h 490"/>
                  <a:gd name="T30" fmla="*/ 0 w 396"/>
                  <a:gd name="T31" fmla="*/ 0 h 490"/>
                  <a:gd name="T32" fmla="*/ 0 w 396"/>
                  <a:gd name="T33" fmla="*/ 0 h 490"/>
                  <a:gd name="T34" fmla="*/ 0 w 396"/>
                  <a:gd name="T35" fmla="*/ 0 h 490"/>
                  <a:gd name="T36" fmla="*/ 0 w 396"/>
                  <a:gd name="T37" fmla="*/ 0 h 490"/>
                  <a:gd name="T38" fmla="*/ 0 w 396"/>
                  <a:gd name="T39" fmla="*/ 0 h 490"/>
                  <a:gd name="T40" fmla="*/ 0 w 396"/>
                  <a:gd name="T41" fmla="*/ 0 h 490"/>
                  <a:gd name="T42" fmla="*/ 0 w 396"/>
                  <a:gd name="T43" fmla="*/ 0 h 490"/>
                  <a:gd name="T44" fmla="*/ 0 w 396"/>
                  <a:gd name="T45" fmla="*/ 0 h 490"/>
                  <a:gd name="T46" fmla="*/ 0 w 396"/>
                  <a:gd name="T47" fmla="*/ 0 h 490"/>
                  <a:gd name="T48" fmla="*/ 0 w 396"/>
                  <a:gd name="T49" fmla="*/ 0 h 490"/>
                  <a:gd name="T50" fmla="*/ 0 w 396"/>
                  <a:gd name="T51" fmla="*/ 0 h 490"/>
                  <a:gd name="T52" fmla="*/ 0 w 396"/>
                  <a:gd name="T53" fmla="*/ 0 h 490"/>
                  <a:gd name="T54" fmla="*/ 0 w 396"/>
                  <a:gd name="T55" fmla="*/ 0 h 490"/>
                  <a:gd name="T56" fmla="*/ 0 w 396"/>
                  <a:gd name="T57" fmla="*/ 0 h 490"/>
                  <a:gd name="T58" fmla="*/ 0 w 396"/>
                  <a:gd name="T59" fmla="*/ 0 h 490"/>
                  <a:gd name="T60" fmla="*/ 0 w 396"/>
                  <a:gd name="T61" fmla="*/ 0 h 490"/>
                  <a:gd name="T62" fmla="*/ 0 w 396"/>
                  <a:gd name="T63" fmla="*/ 0 h 490"/>
                  <a:gd name="T64" fmla="*/ 0 w 396"/>
                  <a:gd name="T65" fmla="*/ 0 h 490"/>
                  <a:gd name="T66" fmla="*/ 0 w 396"/>
                  <a:gd name="T67" fmla="*/ 0 h 490"/>
                  <a:gd name="T68" fmla="*/ 0 w 396"/>
                  <a:gd name="T69" fmla="*/ 0 h 490"/>
                  <a:gd name="T70" fmla="*/ 0 w 396"/>
                  <a:gd name="T71" fmla="*/ 0 h 490"/>
                  <a:gd name="T72" fmla="*/ 0 w 396"/>
                  <a:gd name="T73" fmla="*/ 0 h 490"/>
                  <a:gd name="T74" fmla="*/ 0 w 396"/>
                  <a:gd name="T75" fmla="*/ 0 h 490"/>
                  <a:gd name="T76" fmla="*/ 0 w 396"/>
                  <a:gd name="T77" fmla="*/ 0 h 490"/>
                  <a:gd name="T78" fmla="*/ 0 w 396"/>
                  <a:gd name="T79" fmla="*/ 0 h 490"/>
                  <a:gd name="T80" fmla="*/ 0 w 396"/>
                  <a:gd name="T81" fmla="*/ 0 h 490"/>
                  <a:gd name="T82" fmla="*/ 0 w 396"/>
                  <a:gd name="T83" fmla="*/ 0 h 490"/>
                  <a:gd name="T84" fmla="*/ 0 w 396"/>
                  <a:gd name="T85" fmla="*/ 0 h 490"/>
                  <a:gd name="T86" fmla="*/ 0 w 396"/>
                  <a:gd name="T87" fmla="*/ 0 h 490"/>
                  <a:gd name="T88" fmla="*/ 0 w 396"/>
                  <a:gd name="T89" fmla="*/ 0 h 490"/>
                  <a:gd name="T90" fmla="*/ 0 w 396"/>
                  <a:gd name="T91" fmla="*/ 0 h 490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396"/>
                  <a:gd name="T139" fmla="*/ 0 h 490"/>
                  <a:gd name="T140" fmla="*/ 396 w 396"/>
                  <a:gd name="T141" fmla="*/ 490 h 490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396" h="490">
                    <a:moveTo>
                      <a:pt x="85" y="349"/>
                    </a:moveTo>
                    <a:lnTo>
                      <a:pt x="104" y="415"/>
                    </a:lnTo>
                    <a:lnTo>
                      <a:pt x="160" y="405"/>
                    </a:lnTo>
                    <a:lnTo>
                      <a:pt x="217" y="405"/>
                    </a:lnTo>
                    <a:lnTo>
                      <a:pt x="273" y="396"/>
                    </a:lnTo>
                    <a:lnTo>
                      <a:pt x="302" y="378"/>
                    </a:lnTo>
                    <a:lnTo>
                      <a:pt x="321" y="358"/>
                    </a:lnTo>
                    <a:lnTo>
                      <a:pt x="321" y="292"/>
                    </a:lnTo>
                    <a:lnTo>
                      <a:pt x="321" y="235"/>
                    </a:lnTo>
                    <a:lnTo>
                      <a:pt x="311" y="179"/>
                    </a:lnTo>
                    <a:lnTo>
                      <a:pt x="311" y="113"/>
                    </a:lnTo>
                    <a:lnTo>
                      <a:pt x="302" y="113"/>
                    </a:lnTo>
                    <a:lnTo>
                      <a:pt x="282" y="113"/>
                    </a:lnTo>
                    <a:lnTo>
                      <a:pt x="255" y="94"/>
                    </a:lnTo>
                    <a:lnTo>
                      <a:pt x="264" y="66"/>
                    </a:lnTo>
                    <a:lnTo>
                      <a:pt x="273" y="47"/>
                    </a:lnTo>
                    <a:lnTo>
                      <a:pt x="311" y="0"/>
                    </a:lnTo>
                    <a:lnTo>
                      <a:pt x="349" y="47"/>
                    </a:lnTo>
                    <a:lnTo>
                      <a:pt x="358" y="75"/>
                    </a:lnTo>
                    <a:lnTo>
                      <a:pt x="368" y="104"/>
                    </a:lnTo>
                    <a:lnTo>
                      <a:pt x="339" y="104"/>
                    </a:lnTo>
                    <a:lnTo>
                      <a:pt x="329" y="113"/>
                    </a:lnTo>
                    <a:lnTo>
                      <a:pt x="329" y="122"/>
                    </a:lnTo>
                    <a:lnTo>
                      <a:pt x="339" y="349"/>
                    </a:lnTo>
                    <a:lnTo>
                      <a:pt x="358" y="349"/>
                    </a:lnTo>
                    <a:lnTo>
                      <a:pt x="377" y="358"/>
                    </a:lnTo>
                    <a:lnTo>
                      <a:pt x="396" y="405"/>
                    </a:lnTo>
                    <a:lnTo>
                      <a:pt x="396" y="415"/>
                    </a:lnTo>
                    <a:lnTo>
                      <a:pt x="386" y="425"/>
                    </a:lnTo>
                    <a:lnTo>
                      <a:pt x="368" y="433"/>
                    </a:lnTo>
                    <a:lnTo>
                      <a:pt x="321" y="433"/>
                    </a:lnTo>
                    <a:lnTo>
                      <a:pt x="273" y="433"/>
                    </a:lnTo>
                    <a:lnTo>
                      <a:pt x="217" y="425"/>
                    </a:lnTo>
                    <a:lnTo>
                      <a:pt x="169" y="425"/>
                    </a:lnTo>
                    <a:lnTo>
                      <a:pt x="141" y="433"/>
                    </a:lnTo>
                    <a:lnTo>
                      <a:pt x="113" y="433"/>
                    </a:lnTo>
                    <a:lnTo>
                      <a:pt x="94" y="452"/>
                    </a:lnTo>
                    <a:lnTo>
                      <a:pt x="104" y="481"/>
                    </a:lnTo>
                    <a:lnTo>
                      <a:pt x="94" y="490"/>
                    </a:lnTo>
                    <a:lnTo>
                      <a:pt x="75" y="490"/>
                    </a:lnTo>
                    <a:lnTo>
                      <a:pt x="28" y="472"/>
                    </a:lnTo>
                    <a:lnTo>
                      <a:pt x="9" y="462"/>
                    </a:lnTo>
                    <a:lnTo>
                      <a:pt x="0" y="433"/>
                    </a:lnTo>
                    <a:lnTo>
                      <a:pt x="38" y="386"/>
                    </a:lnTo>
                    <a:lnTo>
                      <a:pt x="57" y="368"/>
                    </a:lnTo>
                    <a:lnTo>
                      <a:pt x="85" y="34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46" name="Freeform 23"/>
              <p:cNvSpPr>
                <a:spLocks/>
              </p:cNvSpPr>
              <p:nvPr/>
            </p:nvSpPr>
            <p:spPr bwMode="auto">
              <a:xfrm>
                <a:off x="5062" y="771"/>
                <a:ext cx="31" cy="19"/>
              </a:xfrm>
              <a:custGeom>
                <a:avLst/>
                <a:gdLst>
                  <a:gd name="T0" fmla="*/ 0 w 123"/>
                  <a:gd name="T1" fmla="*/ 0 h 75"/>
                  <a:gd name="T2" fmla="*/ 0 w 123"/>
                  <a:gd name="T3" fmla="*/ 0 h 75"/>
                  <a:gd name="T4" fmla="*/ 0 w 123"/>
                  <a:gd name="T5" fmla="*/ 0 h 75"/>
                  <a:gd name="T6" fmla="*/ 0 w 123"/>
                  <a:gd name="T7" fmla="*/ 0 h 75"/>
                  <a:gd name="T8" fmla="*/ 0 w 123"/>
                  <a:gd name="T9" fmla="*/ 0 h 75"/>
                  <a:gd name="T10" fmla="*/ 0 w 123"/>
                  <a:gd name="T11" fmla="*/ 0 h 75"/>
                  <a:gd name="T12" fmla="*/ 0 w 123"/>
                  <a:gd name="T13" fmla="*/ 0 h 75"/>
                  <a:gd name="T14" fmla="*/ 0 w 123"/>
                  <a:gd name="T15" fmla="*/ 0 h 75"/>
                  <a:gd name="T16" fmla="*/ 0 w 123"/>
                  <a:gd name="T17" fmla="*/ 0 h 75"/>
                  <a:gd name="T18" fmla="*/ 0 w 123"/>
                  <a:gd name="T19" fmla="*/ 0 h 75"/>
                  <a:gd name="T20" fmla="*/ 0 w 123"/>
                  <a:gd name="T21" fmla="*/ 0 h 75"/>
                  <a:gd name="T22" fmla="*/ 0 w 123"/>
                  <a:gd name="T23" fmla="*/ 0 h 7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23"/>
                  <a:gd name="T37" fmla="*/ 0 h 75"/>
                  <a:gd name="T38" fmla="*/ 123 w 123"/>
                  <a:gd name="T39" fmla="*/ 75 h 7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23" h="75">
                    <a:moveTo>
                      <a:pt x="49" y="0"/>
                    </a:moveTo>
                    <a:lnTo>
                      <a:pt x="86" y="0"/>
                    </a:lnTo>
                    <a:lnTo>
                      <a:pt x="104" y="0"/>
                    </a:lnTo>
                    <a:lnTo>
                      <a:pt x="123" y="18"/>
                    </a:lnTo>
                    <a:lnTo>
                      <a:pt x="96" y="56"/>
                    </a:lnTo>
                    <a:lnTo>
                      <a:pt x="57" y="75"/>
                    </a:lnTo>
                    <a:lnTo>
                      <a:pt x="20" y="65"/>
                    </a:lnTo>
                    <a:lnTo>
                      <a:pt x="10" y="65"/>
                    </a:lnTo>
                    <a:lnTo>
                      <a:pt x="0" y="47"/>
                    </a:lnTo>
                    <a:lnTo>
                      <a:pt x="20" y="18"/>
                    </a:lnTo>
                    <a:lnTo>
                      <a:pt x="29" y="9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47" name="Freeform 24"/>
              <p:cNvSpPr>
                <a:spLocks/>
              </p:cNvSpPr>
              <p:nvPr/>
            </p:nvSpPr>
            <p:spPr bwMode="auto">
              <a:xfrm>
                <a:off x="5248" y="153"/>
                <a:ext cx="12" cy="17"/>
              </a:xfrm>
              <a:custGeom>
                <a:avLst/>
                <a:gdLst>
                  <a:gd name="T0" fmla="*/ 0 w 47"/>
                  <a:gd name="T1" fmla="*/ 0 h 66"/>
                  <a:gd name="T2" fmla="*/ 0 w 47"/>
                  <a:gd name="T3" fmla="*/ 0 h 66"/>
                  <a:gd name="T4" fmla="*/ 0 w 47"/>
                  <a:gd name="T5" fmla="*/ 0 h 66"/>
                  <a:gd name="T6" fmla="*/ 0 w 47"/>
                  <a:gd name="T7" fmla="*/ 0 h 66"/>
                  <a:gd name="T8" fmla="*/ 0 w 47"/>
                  <a:gd name="T9" fmla="*/ 0 h 66"/>
                  <a:gd name="T10" fmla="*/ 0 w 47"/>
                  <a:gd name="T11" fmla="*/ 0 h 6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66"/>
                  <a:gd name="T20" fmla="*/ 47 w 47"/>
                  <a:gd name="T21" fmla="*/ 66 h 6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66">
                    <a:moveTo>
                      <a:pt x="37" y="0"/>
                    </a:moveTo>
                    <a:lnTo>
                      <a:pt x="47" y="66"/>
                    </a:lnTo>
                    <a:lnTo>
                      <a:pt x="0" y="47"/>
                    </a:lnTo>
                    <a:lnTo>
                      <a:pt x="10" y="37"/>
                    </a:lnTo>
                    <a:lnTo>
                      <a:pt x="10" y="19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33A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48" name="Freeform 25"/>
              <p:cNvSpPr>
                <a:spLocks/>
              </p:cNvSpPr>
              <p:nvPr/>
            </p:nvSpPr>
            <p:spPr bwMode="auto">
              <a:xfrm>
                <a:off x="5069" y="775"/>
                <a:ext cx="17" cy="10"/>
              </a:xfrm>
              <a:custGeom>
                <a:avLst/>
                <a:gdLst>
                  <a:gd name="T0" fmla="*/ 0 w 67"/>
                  <a:gd name="T1" fmla="*/ 0 h 38"/>
                  <a:gd name="T2" fmla="*/ 0 w 67"/>
                  <a:gd name="T3" fmla="*/ 0 h 38"/>
                  <a:gd name="T4" fmla="*/ 0 w 67"/>
                  <a:gd name="T5" fmla="*/ 0 h 38"/>
                  <a:gd name="T6" fmla="*/ 0 w 67"/>
                  <a:gd name="T7" fmla="*/ 0 h 38"/>
                  <a:gd name="T8" fmla="*/ 0 w 67"/>
                  <a:gd name="T9" fmla="*/ 0 h 38"/>
                  <a:gd name="T10" fmla="*/ 0 w 67"/>
                  <a:gd name="T11" fmla="*/ 0 h 38"/>
                  <a:gd name="T12" fmla="*/ 0 w 67"/>
                  <a:gd name="T13" fmla="*/ 0 h 38"/>
                  <a:gd name="T14" fmla="*/ 0 w 67"/>
                  <a:gd name="T15" fmla="*/ 0 h 38"/>
                  <a:gd name="T16" fmla="*/ 0 w 67"/>
                  <a:gd name="T17" fmla="*/ 0 h 38"/>
                  <a:gd name="T18" fmla="*/ 0 w 67"/>
                  <a:gd name="T19" fmla="*/ 0 h 3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7"/>
                  <a:gd name="T31" fmla="*/ 0 h 38"/>
                  <a:gd name="T32" fmla="*/ 67 w 67"/>
                  <a:gd name="T33" fmla="*/ 38 h 3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7" h="38">
                    <a:moveTo>
                      <a:pt x="47" y="0"/>
                    </a:moveTo>
                    <a:lnTo>
                      <a:pt x="67" y="10"/>
                    </a:lnTo>
                    <a:lnTo>
                      <a:pt x="47" y="19"/>
                    </a:lnTo>
                    <a:lnTo>
                      <a:pt x="20" y="38"/>
                    </a:lnTo>
                    <a:lnTo>
                      <a:pt x="0" y="38"/>
                    </a:lnTo>
                    <a:lnTo>
                      <a:pt x="0" y="29"/>
                    </a:lnTo>
                    <a:lnTo>
                      <a:pt x="0" y="19"/>
                    </a:lnTo>
                    <a:lnTo>
                      <a:pt x="10" y="19"/>
                    </a:lnTo>
                    <a:lnTo>
                      <a:pt x="28" y="10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97AB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49" name="Freeform 26"/>
              <p:cNvSpPr>
                <a:spLocks/>
              </p:cNvSpPr>
              <p:nvPr/>
            </p:nvSpPr>
            <p:spPr bwMode="auto">
              <a:xfrm>
                <a:off x="5079" y="794"/>
                <a:ext cx="28" cy="22"/>
              </a:xfrm>
              <a:custGeom>
                <a:avLst/>
                <a:gdLst>
                  <a:gd name="T0" fmla="*/ 0 w 113"/>
                  <a:gd name="T1" fmla="*/ 0 h 84"/>
                  <a:gd name="T2" fmla="*/ 0 w 113"/>
                  <a:gd name="T3" fmla="*/ 0 h 84"/>
                  <a:gd name="T4" fmla="*/ 0 w 113"/>
                  <a:gd name="T5" fmla="*/ 0 h 84"/>
                  <a:gd name="T6" fmla="*/ 0 w 113"/>
                  <a:gd name="T7" fmla="*/ 0 h 84"/>
                  <a:gd name="T8" fmla="*/ 0 w 113"/>
                  <a:gd name="T9" fmla="*/ 0 h 84"/>
                  <a:gd name="T10" fmla="*/ 0 w 113"/>
                  <a:gd name="T11" fmla="*/ 0 h 84"/>
                  <a:gd name="T12" fmla="*/ 0 w 113"/>
                  <a:gd name="T13" fmla="*/ 0 h 84"/>
                  <a:gd name="T14" fmla="*/ 0 w 113"/>
                  <a:gd name="T15" fmla="*/ 0 h 84"/>
                  <a:gd name="T16" fmla="*/ 0 w 113"/>
                  <a:gd name="T17" fmla="*/ 0 h 84"/>
                  <a:gd name="T18" fmla="*/ 0 w 113"/>
                  <a:gd name="T19" fmla="*/ 0 h 84"/>
                  <a:gd name="T20" fmla="*/ 0 w 113"/>
                  <a:gd name="T21" fmla="*/ 0 h 84"/>
                  <a:gd name="T22" fmla="*/ 0 w 113"/>
                  <a:gd name="T23" fmla="*/ 0 h 84"/>
                  <a:gd name="T24" fmla="*/ 0 w 113"/>
                  <a:gd name="T25" fmla="*/ 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13"/>
                  <a:gd name="T40" fmla="*/ 0 h 84"/>
                  <a:gd name="T41" fmla="*/ 113 w 113"/>
                  <a:gd name="T42" fmla="*/ 84 h 8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13" h="84">
                    <a:moveTo>
                      <a:pt x="37" y="0"/>
                    </a:moveTo>
                    <a:lnTo>
                      <a:pt x="85" y="10"/>
                    </a:lnTo>
                    <a:lnTo>
                      <a:pt x="94" y="10"/>
                    </a:lnTo>
                    <a:lnTo>
                      <a:pt x="113" y="28"/>
                    </a:lnTo>
                    <a:lnTo>
                      <a:pt x="94" y="47"/>
                    </a:lnTo>
                    <a:lnTo>
                      <a:pt x="85" y="66"/>
                    </a:lnTo>
                    <a:lnTo>
                      <a:pt x="37" y="84"/>
                    </a:lnTo>
                    <a:lnTo>
                      <a:pt x="29" y="84"/>
                    </a:lnTo>
                    <a:lnTo>
                      <a:pt x="19" y="75"/>
                    </a:lnTo>
                    <a:lnTo>
                      <a:pt x="0" y="57"/>
                    </a:lnTo>
                    <a:lnTo>
                      <a:pt x="0" y="37"/>
                    </a:lnTo>
                    <a:lnTo>
                      <a:pt x="9" y="28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50" name="Freeform 27"/>
              <p:cNvSpPr>
                <a:spLocks/>
              </p:cNvSpPr>
              <p:nvPr/>
            </p:nvSpPr>
            <p:spPr bwMode="auto">
              <a:xfrm>
                <a:off x="5084" y="801"/>
                <a:ext cx="16" cy="10"/>
              </a:xfrm>
              <a:custGeom>
                <a:avLst/>
                <a:gdLst>
                  <a:gd name="T0" fmla="*/ 0 w 66"/>
                  <a:gd name="T1" fmla="*/ 0 h 38"/>
                  <a:gd name="T2" fmla="*/ 0 w 66"/>
                  <a:gd name="T3" fmla="*/ 0 h 38"/>
                  <a:gd name="T4" fmla="*/ 0 w 66"/>
                  <a:gd name="T5" fmla="*/ 0 h 38"/>
                  <a:gd name="T6" fmla="*/ 0 w 66"/>
                  <a:gd name="T7" fmla="*/ 0 h 38"/>
                  <a:gd name="T8" fmla="*/ 0 w 66"/>
                  <a:gd name="T9" fmla="*/ 0 h 38"/>
                  <a:gd name="T10" fmla="*/ 0 w 66"/>
                  <a:gd name="T11" fmla="*/ 0 h 38"/>
                  <a:gd name="T12" fmla="*/ 0 w 66"/>
                  <a:gd name="T13" fmla="*/ 0 h 38"/>
                  <a:gd name="T14" fmla="*/ 0 w 66"/>
                  <a:gd name="T15" fmla="*/ 0 h 38"/>
                  <a:gd name="T16" fmla="*/ 0 w 66"/>
                  <a:gd name="T17" fmla="*/ 0 h 38"/>
                  <a:gd name="T18" fmla="*/ 0 w 66"/>
                  <a:gd name="T19" fmla="*/ 0 h 38"/>
                  <a:gd name="T20" fmla="*/ 0 w 66"/>
                  <a:gd name="T21" fmla="*/ 0 h 3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6"/>
                  <a:gd name="T34" fmla="*/ 0 h 38"/>
                  <a:gd name="T35" fmla="*/ 66 w 66"/>
                  <a:gd name="T36" fmla="*/ 38 h 3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6" h="38">
                    <a:moveTo>
                      <a:pt x="37" y="0"/>
                    </a:moveTo>
                    <a:lnTo>
                      <a:pt x="47" y="0"/>
                    </a:lnTo>
                    <a:lnTo>
                      <a:pt x="57" y="0"/>
                    </a:lnTo>
                    <a:lnTo>
                      <a:pt x="66" y="0"/>
                    </a:lnTo>
                    <a:lnTo>
                      <a:pt x="66" y="9"/>
                    </a:lnTo>
                    <a:lnTo>
                      <a:pt x="28" y="29"/>
                    </a:lnTo>
                    <a:lnTo>
                      <a:pt x="18" y="38"/>
                    </a:lnTo>
                    <a:lnTo>
                      <a:pt x="0" y="19"/>
                    </a:lnTo>
                    <a:lnTo>
                      <a:pt x="10" y="0"/>
                    </a:lnTo>
                    <a:lnTo>
                      <a:pt x="18" y="0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97AB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51" name="Freeform 28"/>
              <p:cNvSpPr>
                <a:spLocks/>
              </p:cNvSpPr>
              <p:nvPr/>
            </p:nvSpPr>
            <p:spPr bwMode="auto">
              <a:xfrm>
                <a:off x="5102" y="750"/>
                <a:ext cx="26" cy="16"/>
              </a:xfrm>
              <a:custGeom>
                <a:avLst/>
                <a:gdLst>
                  <a:gd name="T0" fmla="*/ 0 w 104"/>
                  <a:gd name="T1" fmla="*/ 0 h 67"/>
                  <a:gd name="T2" fmla="*/ 0 w 104"/>
                  <a:gd name="T3" fmla="*/ 0 h 67"/>
                  <a:gd name="T4" fmla="*/ 0 w 104"/>
                  <a:gd name="T5" fmla="*/ 0 h 67"/>
                  <a:gd name="T6" fmla="*/ 0 w 104"/>
                  <a:gd name="T7" fmla="*/ 0 h 67"/>
                  <a:gd name="T8" fmla="*/ 0 w 104"/>
                  <a:gd name="T9" fmla="*/ 0 h 67"/>
                  <a:gd name="T10" fmla="*/ 0 w 104"/>
                  <a:gd name="T11" fmla="*/ 0 h 67"/>
                  <a:gd name="T12" fmla="*/ 0 w 104"/>
                  <a:gd name="T13" fmla="*/ 0 h 67"/>
                  <a:gd name="T14" fmla="*/ 0 w 104"/>
                  <a:gd name="T15" fmla="*/ 0 h 67"/>
                  <a:gd name="T16" fmla="*/ 0 w 104"/>
                  <a:gd name="T17" fmla="*/ 0 h 67"/>
                  <a:gd name="T18" fmla="*/ 0 w 104"/>
                  <a:gd name="T19" fmla="*/ 0 h 67"/>
                  <a:gd name="T20" fmla="*/ 0 w 104"/>
                  <a:gd name="T21" fmla="*/ 0 h 67"/>
                  <a:gd name="T22" fmla="*/ 0 w 104"/>
                  <a:gd name="T23" fmla="*/ 0 h 6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04"/>
                  <a:gd name="T37" fmla="*/ 0 h 67"/>
                  <a:gd name="T38" fmla="*/ 104 w 104"/>
                  <a:gd name="T39" fmla="*/ 67 h 6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04" h="67">
                    <a:moveTo>
                      <a:pt x="38" y="10"/>
                    </a:moveTo>
                    <a:lnTo>
                      <a:pt x="66" y="0"/>
                    </a:lnTo>
                    <a:lnTo>
                      <a:pt x="95" y="0"/>
                    </a:lnTo>
                    <a:lnTo>
                      <a:pt x="104" y="19"/>
                    </a:lnTo>
                    <a:lnTo>
                      <a:pt x="95" y="39"/>
                    </a:lnTo>
                    <a:lnTo>
                      <a:pt x="66" y="57"/>
                    </a:lnTo>
                    <a:lnTo>
                      <a:pt x="29" y="67"/>
                    </a:lnTo>
                    <a:lnTo>
                      <a:pt x="10" y="67"/>
                    </a:lnTo>
                    <a:lnTo>
                      <a:pt x="0" y="57"/>
                    </a:lnTo>
                    <a:lnTo>
                      <a:pt x="0" y="39"/>
                    </a:lnTo>
                    <a:lnTo>
                      <a:pt x="19" y="19"/>
                    </a:lnTo>
                    <a:lnTo>
                      <a:pt x="38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52" name="Freeform 29"/>
              <p:cNvSpPr>
                <a:spLocks/>
              </p:cNvSpPr>
              <p:nvPr/>
            </p:nvSpPr>
            <p:spPr bwMode="auto">
              <a:xfrm>
                <a:off x="5107" y="757"/>
                <a:ext cx="17" cy="4"/>
              </a:xfrm>
              <a:custGeom>
                <a:avLst/>
                <a:gdLst>
                  <a:gd name="T0" fmla="*/ 0 w 66"/>
                  <a:gd name="T1" fmla="*/ 0 h 18"/>
                  <a:gd name="T2" fmla="*/ 0 w 66"/>
                  <a:gd name="T3" fmla="*/ 0 h 18"/>
                  <a:gd name="T4" fmla="*/ 0 w 66"/>
                  <a:gd name="T5" fmla="*/ 0 h 18"/>
                  <a:gd name="T6" fmla="*/ 0 w 66"/>
                  <a:gd name="T7" fmla="*/ 0 h 18"/>
                  <a:gd name="T8" fmla="*/ 0 w 66"/>
                  <a:gd name="T9" fmla="*/ 0 h 18"/>
                  <a:gd name="T10" fmla="*/ 0 w 66"/>
                  <a:gd name="T11" fmla="*/ 0 h 18"/>
                  <a:gd name="T12" fmla="*/ 0 w 66"/>
                  <a:gd name="T13" fmla="*/ 0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6"/>
                  <a:gd name="T22" fmla="*/ 0 h 18"/>
                  <a:gd name="T23" fmla="*/ 66 w 66"/>
                  <a:gd name="T24" fmla="*/ 18 h 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6" h="18">
                    <a:moveTo>
                      <a:pt x="66" y="0"/>
                    </a:moveTo>
                    <a:lnTo>
                      <a:pt x="38" y="18"/>
                    </a:lnTo>
                    <a:lnTo>
                      <a:pt x="19" y="18"/>
                    </a:lnTo>
                    <a:lnTo>
                      <a:pt x="0" y="18"/>
                    </a:lnTo>
                    <a:lnTo>
                      <a:pt x="10" y="10"/>
                    </a:lnTo>
                    <a:lnTo>
                      <a:pt x="28" y="0"/>
                    </a:lnTo>
                    <a:lnTo>
                      <a:pt x="66" y="0"/>
                    </a:lnTo>
                    <a:close/>
                  </a:path>
                </a:pathLst>
              </a:custGeom>
              <a:solidFill>
                <a:srgbClr val="97AB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53" name="Freeform 30"/>
              <p:cNvSpPr>
                <a:spLocks/>
              </p:cNvSpPr>
              <p:nvPr/>
            </p:nvSpPr>
            <p:spPr bwMode="auto">
              <a:xfrm>
                <a:off x="5098" y="750"/>
                <a:ext cx="125" cy="94"/>
              </a:xfrm>
              <a:custGeom>
                <a:avLst/>
                <a:gdLst>
                  <a:gd name="T0" fmla="*/ 0 w 499"/>
                  <a:gd name="T1" fmla="*/ 0 h 378"/>
                  <a:gd name="T2" fmla="*/ 0 w 499"/>
                  <a:gd name="T3" fmla="*/ 0 h 378"/>
                  <a:gd name="T4" fmla="*/ 0 w 499"/>
                  <a:gd name="T5" fmla="*/ 0 h 378"/>
                  <a:gd name="T6" fmla="*/ 0 w 499"/>
                  <a:gd name="T7" fmla="*/ 0 h 378"/>
                  <a:gd name="T8" fmla="*/ 0 w 499"/>
                  <a:gd name="T9" fmla="*/ 0 h 378"/>
                  <a:gd name="T10" fmla="*/ 0 w 499"/>
                  <a:gd name="T11" fmla="*/ 0 h 378"/>
                  <a:gd name="T12" fmla="*/ 0 w 499"/>
                  <a:gd name="T13" fmla="*/ 0 h 378"/>
                  <a:gd name="T14" fmla="*/ 0 w 499"/>
                  <a:gd name="T15" fmla="*/ 0 h 378"/>
                  <a:gd name="T16" fmla="*/ 0 w 499"/>
                  <a:gd name="T17" fmla="*/ 0 h 378"/>
                  <a:gd name="T18" fmla="*/ 0 w 499"/>
                  <a:gd name="T19" fmla="*/ 0 h 378"/>
                  <a:gd name="T20" fmla="*/ 0 w 499"/>
                  <a:gd name="T21" fmla="*/ 0 h 378"/>
                  <a:gd name="T22" fmla="*/ 0 w 499"/>
                  <a:gd name="T23" fmla="*/ 0 h 378"/>
                  <a:gd name="T24" fmla="*/ 0 w 499"/>
                  <a:gd name="T25" fmla="*/ 0 h 378"/>
                  <a:gd name="T26" fmla="*/ 0 w 499"/>
                  <a:gd name="T27" fmla="*/ 0 h 378"/>
                  <a:gd name="T28" fmla="*/ 0 w 499"/>
                  <a:gd name="T29" fmla="*/ 0 h 378"/>
                  <a:gd name="T30" fmla="*/ 0 w 499"/>
                  <a:gd name="T31" fmla="*/ 0 h 378"/>
                  <a:gd name="T32" fmla="*/ 0 w 499"/>
                  <a:gd name="T33" fmla="*/ 0 h 378"/>
                  <a:gd name="T34" fmla="*/ 0 w 499"/>
                  <a:gd name="T35" fmla="*/ 0 h 378"/>
                  <a:gd name="T36" fmla="*/ 0 w 499"/>
                  <a:gd name="T37" fmla="*/ 0 h 37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99"/>
                  <a:gd name="T58" fmla="*/ 0 h 378"/>
                  <a:gd name="T59" fmla="*/ 499 w 499"/>
                  <a:gd name="T60" fmla="*/ 378 h 37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99" h="378">
                    <a:moveTo>
                      <a:pt x="65" y="274"/>
                    </a:moveTo>
                    <a:lnTo>
                      <a:pt x="178" y="208"/>
                    </a:lnTo>
                    <a:lnTo>
                      <a:pt x="282" y="142"/>
                    </a:lnTo>
                    <a:lnTo>
                      <a:pt x="499" y="0"/>
                    </a:lnTo>
                    <a:lnTo>
                      <a:pt x="490" y="29"/>
                    </a:lnTo>
                    <a:lnTo>
                      <a:pt x="480" y="47"/>
                    </a:lnTo>
                    <a:lnTo>
                      <a:pt x="471" y="76"/>
                    </a:lnTo>
                    <a:lnTo>
                      <a:pt x="462" y="104"/>
                    </a:lnTo>
                    <a:lnTo>
                      <a:pt x="395" y="142"/>
                    </a:lnTo>
                    <a:lnTo>
                      <a:pt x="339" y="170"/>
                    </a:lnTo>
                    <a:lnTo>
                      <a:pt x="282" y="208"/>
                    </a:lnTo>
                    <a:lnTo>
                      <a:pt x="225" y="237"/>
                    </a:lnTo>
                    <a:lnTo>
                      <a:pt x="122" y="311"/>
                    </a:lnTo>
                    <a:lnTo>
                      <a:pt x="0" y="378"/>
                    </a:lnTo>
                    <a:lnTo>
                      <a:pt x="0" y="368"/>
                    </a:lnTo>
                    <a:lnTo>
                      <a:pt x="9" y="350"/>
                    </a:lnTo>
                    <a:lnTo>
                      <a:pt x="9" y="321"/>
                    </a:lnTo>
                    <a:lnTo>
                      <a:pt x="9" y="303"/>
                    </a:lnTo>
                    <a:lnTo>
                      <a:pt x="65" y="274"/>
                    </a:lnTo>
                    <a:close/>
                  </a:path>
                </a:pathLst>
              </a:custGeom>
              <a:solidFill>
                <a:srgbClr val="6379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54" name="Freeform 31"/>
              <p:cNvSpPr>
                <a:spLocks/>
              </p:cNvSpPr>
              <p:nvPr/>
            </p:nvSpPr>
            <p:spPr bwMode="auto">
              <a:xfrm>
                <a:off x="5109" y="773"/>
                <a:ext cx="29" cy="21"/>
              </a:xfrm>
              <a:custGeom>
                <a:avLst/>
                <a:gdLst>
                  <a:gd name="T0" fmla="*/ 0 w 113"/>
                  <a:gd name="T1" fmla="*/ 0 h 85"/>
                  <a:gd name="T2" fmla="*/ 0 w 113"/>
                  <a:gd name="T3" fmla="*/ 0 h 85"/>
                  <a:gd name="T4" fmla="*/ 0 w 113"/>
                  <a:gd name="T5" fmla="*/ 0 h 85"/>
                  <a:gd name="T6" fmla="*/ 0 w 113"/>
                  <a:gd name="T7" fmla="*/ 0 h 85"/>
                  <a:gd name="T8" fmla="*/ 0 w 113"/>
                  <a:gd name="T9" fmla="*/ 0 h 85"/>
                  <a:gd name="T10" fmla="*/ 0 w 113"/>
                  <a:gd name="T11" fmla="*/ 0 h 85"/>
                  <a:gd name="T12" fmla="*/ 0 w 113"/>
                  <a:gd name="T13" fmla="*/ 0 h 85"/>
                  <a:gd name="T14" fmla="*/ 0 w 113"/>
                  <a:gd name="T15" fmla="*/ 0 h 85"/>
                  <a:gd name="T16" fmla="*/ 0 w 113"/>
                  <a:gd name="T17" fmla="*/ 0 h 85"/>
                  <a:gd name="T18" fmla="*/ 0 w 113"/>
                  <a:gd name="T19" fmla="*/ 0 h 85"/>
                  <a:gd name="T20" fmla="*/ 0 w 113"/>
                  <a:gd name="T21" fmla="*/ 0 h 85"/>
                  <a:gd name="T22" fmla="*/ 0 w 113"/>
                  <a:gd name="T23" fmla="*/ 0 h 85"/>
                  <a:gd name="T24" fmla="*/ 0 w 113"/>
                  <a:gd name="T25" fmla="*/ 0 h 85"/>
                  <a:gd name="T26" fmla="*/ 0 w 113"/>
                  <a:gd name="T27" fmla="*/ 0 h 8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13"/>
                  <a:gd name="T43" fmla="*/ 0 h 85"/>
                  <a:gd name="T44" fmla="*/ 113 w 113"/>
                  <a:gd name="T45" fmla="*/ 85 h 8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13" h="85">
                    <a:moveTo>
                      <a:pt x="56" y="0"/>
                    </a:moveTo>
                    <a:lnTo>
                      <a:pt x="84" y="9"/>
                    </a:lnTo>
                    <a:lnTo>
                      <a:pt x="94" y="9"/>
                    </a:lnTo>
                    <a:lnTo>
                      <a:pt x="103" y="28"/>
                    </a:lnTo>
                    <a:lnTo>
                      <a:pt x="113" y="38"/>
                    </a:lnTo>
                    <a:lnTo>
                      <a:pt x="84" y="66"/>
                    </a:lnTo>
                    <a:lnTo>
                      <a:pt x="66" y="75"/>
                    </a:lnTo>
                    <a:lnTo>
                      <a:pt x="47" y="85"/>
                    </a:lnTo>
                    <a:lnTo>
                      <a:pt x="18" y="75"/>
                    </a:lnTo>
                    <a:lnTo>
                      <a:pt x="9" y="66"/>
                    </a:lnTo>
                    <a:lnTo>
                      <a:pt x="0" y="56"/>
                    </a:lnTo>
                    <a:lnTo>
                      <a:pt x="28" y="28"/>
                    </a:lnTo>
                    <a:lnTo>
                      <a:pt x="37" y="9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55" name="Freeform 32"/>
              <p:cNvSpPr>
                <a:spLocks/>
              </p:cNvSpPr>
              <p:nvPr/>
            </p:nvSpPr>
            <p:spPr bwMode="auto">
              <a:xfrm>
                <a:off x="5116" y="780"/>
                <a:ext cx="17" cy="7"/>
              </a:xfrm>
              <a:custGeom>
                <a:avLst/>
                <a:gdLst>
                  <a:gd name="T0" fmla="*/ 0 w 66"/>
                  <a:gd name="T1" fmla="*/ 0 h 28"/>
                  <a:gd name="T2" fmla="*/ 0 w 66"/>
                  <a:gd name="T3" fmla="*/ 0 h 28"/>
                  <a:gd name="T4" fmla="*/ 0 w 66"/>
                  <a:gd name="T5" fmla="*/ 0 h 28"/>
                  <a:gd name="T6" fmla="*/ 0 w 66"/>
                  <a:gd name="T7" fmla="*/ 0 h 28"/>
                  <a:gd name="T8" fmla="*/ 0 w 66"/>
                  <a:gd name="T9" fmla="*/ 0 h 28"/>
                  <a:gd name="T10" fmla="*/ 0 w 66"/>
                  <a:gd name="T11" fmla="*/ 0 h 28"/>
                  <a:gd name="T12" fmla="*/ 0 w 66"/>
                  <a:gd name="T13" fmla="*/ 0 h 28"/>
                  <a:gd name="T14" fmla="*/ 0 w 66"/>
                  <a:gd name="T15" fmla="*/ 0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6"/>
                  <a:gd name="T25" fmla="*/ 0 h 28"/>
                  <a:gd name="T26" fmla="*/ 66 w 66"/>
                  <a:gd name="T27" fmla="*/ 28 h 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6" h="28">
                    <a:moveTo>
                      <a:pt x="56" y="0"/>
                    </a:moveTo>
                    <a:lnTo>
                      <a:pt x="66" y="10"/>
                    </a:lnTo>
                    <a:lnTo>
                      <a:pt x="56" y="19"/>
                    </a:lnTo>
                    <a:lnTo>
                      <a:pt x="28" y="28"/>
                    </a:lnTo>
                    <a:lnTo>
                      <a:pt x="0" y="28"/>
                    </a:lnTo>
                    <a:lnTo>
                      <a:pt x="9" y="10"/>
                    </a:lnTo>
                    <a:lnTo>
                      <a:pt x="19" y="10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97AB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56" name="Freeform 33"/>
              <p:cNvSpPr>
                <a:spLocks/>
              </p:cNvSpPr>
              <p:nvPr/>
            </p:nvSpPr>
            <p:spPr bwMode="auto">
              <a:xfrm>
                <a:off x="5326" y="212"/>
                <a:ext cx="17" cy="36"/>
              </a:xfrm>
              <a:custGeom>
                <a:avLst/>
                <a:gdLst>
                  <a:gd name="T0" fmla="*/ 0 w 66"/>
                  <a:gd name="T1" fmla="*/ 0 h 141"/>
                  <a:gd name="T2" fmla="*/ 0 w 66"/>
                  <a:gd name="T3" fmla="*/ 0 h 141"/>
                  <a:gd name="T4" fmla="*/ 0 w 66"/>
                  <a:gd name="T5" fmla="*/ 0 h 141"/>
                  <a:gd name="T6" fmla="*/ 0 w 66"/>
                  <a:gd name="T7" fmla="*/ 0 h 141"/>
                  <a:gd name="T8" fmla="*/ 0 w 66"/>
                  <a:gd name="T9" fmla="*/ 0 h 141"/>
                  <a:gd name="T10" fmla="*/ 0 w 66"/>
                  <a:gd name="T11" fmla="*/ 0 h 141"/>
                  <a:gd name="T12" fmla="*/ 0 w 66"/>
                  <a:gd name="T13" fmla="*/ 0 h 141"/>
                  <a:gd name="T14" fmla="*/ 0 w 66"/>
                  <a:gd name="T15" fmla="*/ 0 h 141"/>
                  <a:gd name="T16" fmla="*/ 0 w 66"/>
                  <a:gd name="T17" fmla="*/ 0 h 141"/>
                  <a:gd name="T18" fmla="*/ 0 w 66"/>
                  <a:gd name="T19" fmla="*/ 0 h 141"/>
                  <a:gd name="T20" fmla="*/ 0 w 66"/>
                  <a:gd name="T21" fmla="*/ 0 h 141"/>
                  <a:gd name="T22" fmla="*/ 0 w 66"/>
                  <a:gd name="T23" fmla="*/ 0 h 141"/>
                  <a:gd name="T24" fmla="*/ 0 w 66"/>
                  <a:gd name="T25" fmla="*/ 0 h 14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6"/>
                  <a:gd name="T40" fmla="*/ 0 h 141"/>
                  <a:gd name="T41" fmla="*/ 66 w 66"/>
                  <a:gd name="T42" fmla="*/ 141 h 14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6" h="141">
                    <a:moveTo>
                      <a:pt x="19" y="0"/>
                    </a:moveTo>
                    <a:lnTo>
                      <a:pt x="47" y="0"/>
                    </a:lnTo>
                    <a:lnTo>
                      <a:pt x="66" y="65"/>
                    </a:lnTo>
                    <a:lnTo>
                      <a:pt x="66" y="122"/>
                    </a:lnTo>
                    <a:lnTo>
                      <a:pt x="57" y="132"/>
                    </a:lnTo>
                    <a:lnTo>
                      <a:pt x="38" y="141"/>
                    </a:lnTo>
                    <a:lnTo>
                      <a:pt x="19" y="141"/>
                    </a:lnTo>
                    <a:lnTo>
                      <a:pt x="10" y="141"/>
                    </a:lnTo>
                    <a:lnTo>
                      <a:pt x="0" y="94"/>
                    </a:lnTo>
                    <a:lnTo>
                      <a:pt x="0" y="57"/>
                    </a:lnTo>
                    <a:lnTo>
                      <a:pt x="0" y="28"/>
                    </a:lnTo>
                    <a:lnTo>
                      <a:pt x="10" y="9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57" name="Freeform 34"/>
              <p:cNvSpPr>
                <a:spLocks/>
              </p:cNvSpPr>
              <p:nvPr/>
            </p:nvSpPr>
            <p:spPr bwMode="auto">
              <a:xfrm>
                <a:off x="5322" y="146"/>
                <a:ext cx="11" cy="12"/>
              </a:xfrm>
              <a:custGeom>
                <a:avLst/>
                <a:gdLst>
                  <a:gd name="T0" fmla="*/ 0 w 47"/>
                  <a:gd name="T1" fmla="*/ 0 h 47"/>
                  <a:gd name="T2" fmla="*/ 0 w 47"/>
                  <a:gd name="T3" fmla="*/ 0 h 47"/>
                  <a:gd name="T4" fmla="*/ 0 w 47"/>
                  <a:gd name="T5" fmla="*/ 0 h 47"/>
                  <a:gd name="T6" fmla="*/ 0 w 47"/>
                  <a:gd name="T7" fmla="*/ 0 h 47"/>
                  <a:gd name="T8" fmla="*/ 0 w 47"/>
                  <a:gd name="T9" fmla="*/ 0 h 47"/>
                  <a:gd name="T10" fmla="*/ 0 w 47"/>
                  <a:gd name="T11" fmla="*/ 0 h 47"/>
                  <a:gd name="T12" fmla="*/ 0 w 47"/>
                  <a:gd name="T13" fmla="*/ 0 h 47"/>
                  <a:gd name="T14" fmla="*/ 0 w 47"/>
                  <a:gd name="T15" fmla="*/ 0 h 47"/>
                  <a:gd name="T16" fmla="*/ 0 w 47"/>
                  <a:gd name="T17" fmla="*/ 0 h 4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7"/>
                  <a:gd name="T28" fmla="*/ 0 h 47"/>
                  <a:gd name="T29" fmla="*/ 47 w 47"/>
                  <a:gd name="T30" fmla="*/ 47 h 4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7" h="47">
                    <a:moveTo>
                      <a:pt x="8" y="0"/>
                    </a:moveTo>
                    <a:lnTo>
                      <a:pt x="28" y="0"/>
                    </a:lnTo>
                    <a:lnTo>
                      <a:pt x="37" y="10"/>
                    </a:lnTo>
                    <a:lnTo>
                      <a:pt x="47" y="28"/>
                    </a:lnTo>
                    <a:lnTo>
                      <a:pt x="47" y="47"/>
                    </a:lnTo>
                    <a:lnTo>
                      <a:pt x="18" y="47"/>
                    </a:lnTo>
                    <a:lnTo>
                      <a:pt x="0" y="47"/>
                    </a:lnTo>
                    <a:lnTo>
                      <a:pt x="0" y="18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33A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58" name="Freeform 35"/>
              <p:cNvSpPr>
                <a:spLocks/>
              </p:cNvSpPr>
              <p:nvPr/>
            </p:nvSpPr>
            <p:spPr bwMode="auto">
              <a:xfrm>
                <a:off x="5312" y="64"/>
                <a:ext cx="14" cy="14"/>
              </a:xfrm>
              <a:custGeom>
                <a:avLst/>
                <a:gdLst>
                  <a:gd name="T0" fmla="*/ 0 w 57"/>
                  <a:gd name="T1" fmla="*/ 0 h 57"/>
                  <a:gd name="T2" fmla="*/ 0 w 57"/>
                  <a:gd name="T3" fmla="*/ 0 h 57"/>
                  <a:gd name="T4" fmla="*/ 0 w 57"/>
                  <a:gd name="T5" fmla="*/ 0 h 57"/>
                  <a:gd name="T6" fmla="*/ 0 w 57"/>
                  <a:gd name="T7" fmla="*/ 0 h 57"/>
                  <a:gd name="T8" fmla="*/ 0 w 57"/>
                  <a:gd name="T9" fmla="*/ 0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"/>
                  <a:gd name="T16" fmla="*/ 0 h 57"/>
                  <a:gd name="T17" fmla="*/ 57 w 57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" h="57">
                    <a:moveTo>
                      <a:pt x="29" y="0"/>
                    </a:moveTo>
                    <a:lnTo>
                      <a:pt x="47" y="20"/>
                    </a:lnTo>
                    <a:lnTo>
                      <a:pt x="57" y="48"/>
                    </a:lnTo>
                    <a:lnTo>
                      <a:pt x="0" y="57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33A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59" name="Freeform 36"/>
              <p:cNvSpPr>
                <a:spLocks/>
              </p:cNvSpPr>
              <p:nvPr/>
            </p:nvSpPr>
            <p:spPr bwMode="auto">
              <a:xfrm>
                <a:off x="5333" y="217"/>
                <a:ext cx="5" cy="24"/>
              </a:xfrm>
              <a:custGeom>
                <a:avLst/>
                <a:gdLst>
                  <a:gd name="T0" fmla="*/ 0 w 18"/>
                  <a:gd name="T1" fmla="*/ 0 h 95"/>
                  <a:gd name="T2" fmla="*/ 0 w 18"/>
                  <a:gd name="T3" fmla="*/ 0 h 95"/>
                  <a:gd name="T4" fmla="*/ 0 w 18"/>
                  <a:gd name="T5" fmla="*/ 0 h 95"/>
                  <a:gd name="T6" fmla="*/ 0 w 18"/>
                  <a:gd name="T7" fmla="*/ 0 h 95"/>
                  <a:gd name="T8" fmla="*/ 0 w 18"/>
                  <a:gd name="T9" fmla="*/ 0 h 95"/>
                  <a:gd name="T10" fmla="*/ 0 w 18"/>
                  <a:gd name="T11" fmla="*/ 0 h 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8"/>
                  <a:gd name="T19" fmla="*/ 0 h 95"/>
                  <a:gd name="T20" fmla="*/ 18 w 18"/>
                  <a:gd name="T21" fmla="*/ 95 h 9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8" h="95">
                    <a:moveTo>
                      <a:pt x="0" y="0"/>
                    </a:moveTo>
                    <a:lnTo>
                      <a:pt x="9" y="0"/>
                    </a:lnTo>
                    <a:lnTo>
                      <a:pt x="18" y="95"/>
                    </a:lnTo>
                    <a:lnTo>
                      <a:pt x="0" y="95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1A4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60" name="Freeform 37"/>
              <p:cNvSpPr>
                <a:spLocks/>
              </p:cNvSpPr>
              <p:nvPr/>
            </p:nvSpPr>
            <p:spPr bwMode="auto">
              <a:xfrm>
                <a:off x="5150" y="750"/>
                <a:ext cx="28" cy="21"/>
              </a:xfrm>
              <a:custGeom>
                <a:avLst/>
                <a:gdLst>
                  <a:gd name="T0" fmla="*/ 0 w 114"/>
                  <a:gd name="T1" fmla="*/ 0 h 86"/>
                  <a:gd name="T2" fmla="*/ 0 w 114"/>
                  <a:gd name="T3" fmla="*/ 0 h 86"/>
                  <a:gd name="T4" fmla="*/ 0 w 114"/>
                  <a:gd name="T5" fmla="*/ 0 h 86"/>
                  <a:gd name="T6" fmla="*/ 0 w 114"/>
                  <a:gd name="T7" fmla="*/ 0 h 86"/>
                  <a:gd name="T8" fmla="*/ 0 w 114"/>
                  <a:gd name="T9" fmla="*/ 0 h 86"/>
                  <a:gd name="T10" fmla="*/ 0 w 114"/>
                  <a:gd name="T11" fmla="*/ 0 h 86"/>
                  <a:gd name="T12" fmla="*/ 0 w 114"/>
                  <a:gd name="T13" fmla="*/ 0 h 86"/>
                  <a:gd name="T14" fmla="*/ 0 w 114"/>
                  <a:gd name="T15" fmla="*/ 0 h 86"/>
                  <a:gd name="T16" fmla="*/ 0 w 114"/>
                  <a:gd name="T17" fmla="*/ 0 h 86"/>
                  <a:gd name="T18" fmla="*/ 0 w 114"/>
                  <a:gd name="T19" fmla="*/ 0 h 86"/>
                  <a:gd name="T20" fmla="*/ 0 w 114"/>
                  <a:gd name="T21" fmla="*/ 0 h 86"/>
                  <a:gd name="T22" fmla="*/ 0 w 114"/>
                  <a:gd name="T23" fmla="*/ 0 h 86"/>
                  <a:gd name="T24" fmla="*/ 0 w 114"/>
                  <a:gd name="T25" fmla="*/ 0 h 8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14"/>
                  <a:gd name="T40" fmla="*/ 0 h 86"/>
                  <a:gd name="T41" fmla="*/ 114 w 114"/>
                  <a:gd name="T42" fmla="*/ 86 h 8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14" h="86">
                    <a:moveTo>
                      <a:pt x="57" y="0"/>
                    </a:moveTo>
                    <a:lnTo>
                      <a:pt x="94" y="0"/>
                    </a:lnTo>
                    <a:lnTo>
                      <a:pt x="114" y="10"/>
                    </a:lnTo>
                    <a:lnTo>
                      <a:pt x="114" y="29"/>
                    </a:lnTo>
                    <a:lnTo>
                      <a:pt x="114" y="47"/>
                    </a:lnTo>
                    <a:lnTo>
                      <a:pt x="94" y="57"/>
                    </a:lnTo>
                    <a:lnTo>
                      <a:pt x="47" y="76"/>
                    </a:lnTo>
                    <a:lnTo>
                      <a:pt x="38" y="86"/>
                    </a:lnTo>
                    <a:lnTo>
                      <a:pt x="18" y="76"/>
                    </a:lnTo>
                    <a:lnTo>
                      <a:pt x="0" y="57"/>
                    </a:lnTo>
                    <a:lnTo>
                      <a:pt x="0" y="29"/>
                    </a:lnTo>
                    <a:lnTo>
                      <a:pt x="18" y="19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61" name="Freeform 38"/>
              <p:cNvSpPr>
                <a:spLocks/>
              </p:cNvSpPr>
              <p:nvPr/>
            </p:nvSpPr>
            <p:spPr bwMode="auto">
              <a:xfrm>
                <a:off x="5154" y="754"/>
                <a:ext cx="19" cy="12"/>
              </a:xfrm>
              <a:custGeom>
                <a:avLst/>
                <a:gdLst>
                  <a:gd name="T0" fmla="*/ 0 w 76"/>
                  <a:gd name="T1" fmla="*/ 0 h 48"/>
                  <a:gd name="T2" fmla="*/ 0 w 76"/>
                  <a:gd name="T3" fmla="*/ 0 h 48"/>
                  <a:gd name="T4" fmla="*/ 0 w 76"/>
                  <a:gd name="T5" fmla="*/ 0 h 48"/>
                  <a:gd name="T6" fmla="*/ 0 w 76"/>
                  <a:gd name="T7" fmla="*/ 0 h 48"/>
                  <a:gd name="T8" fmla="*/ 0 w 76"/>
                  <a:gd name="T9" fmla="*/ 0 h 48"/>
                  <a:gd name="T10" fmla="*/ 0 w 76"/>
                  <a:gd name="T11" fmla="*/ 0 h 48"/>
                  <a:gd name="T12" fmla="*/ 0 w 76"/>
                  <a:gd name="T13" fmla="*/ 0 h 48"/>
                  <a:gd name="T14" fmla="*/ 0 w 76"/>
                  <a:gd name="T15" fmla="*/ 0 h 48"/>
                  <a:gd name="T16" fmla="*/ 0 w 76"/>
                  <a:gd name="T17" fmla="*/ 0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6"/>
                  <a:gd name="T28" fmla="*/ 0 h 48"/>
                  <a:gd name="T29" fmla="*/ 76 w 76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6" h="48">
                    <a:moveTo>
                      <a:pt x="76" y="10"/>
                    </a:moveTo>
                    <a:lnTo>
                      <a:pt x="67" y="20"/>
                    </a:lnTo>
                    <a:lnTo>
                      <a:pt x="57" y="28"/>
                    </a:lnTo>
                    <a:lnTo>
                      <a:pt x="20" y="48"/>
                    </a:lnTo>
                    <a:lnTo>
                      <a:pt x="0" y="28"/>
                    </a:lnTo>
                    <a:lnTo>
                      <a:pt x="20" y="20"/>
                    </a:lnTo>
                    <a:lnTo>
                      <a:pt x="39" y="0"/>
                    </a:lnTo>
                    <a:lnTo>
                      <a:pt x="57" y="0"/>
                    </a:lnTo>
                    <a:lnTo>
                      <a:pt x="76" y="10"/>
                    </a:lnTo>
                    <a:close/>
                  </a:path>
                </a:pathLst>
              </a:custGeom>
              <a:solidFill>
                <a:srgbClr val="97AB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62" name="Freeform 39"/>
              <p:cNvSpPr>
                <a:spLocks/>
              </p:cNvSpPr>
              <p:nvPr/>
            </p:nvSpPr>
            <p:spPr bwMode="auto">
              <a:xfrm>
                <a:off x="5178" y="674"/>
                <a:ext cx="45" cy="12"/>
              </a:xfrm>
              <a:custGeom>
                <a:avLst/>
                <a:gdLst>
                  <a:gd name="T0" fmla="*/ 0 w 178"/>
                  <a:gd name="T1" fmla="*/ 0 h 47"/>
                  <a:gd name="T2" fmla="*/ 0 w 178"/>
                  <a:gd name="T3" fmla="*/ 0 h 47"/>
                  <a:gd name="T4" fmla="*/ 0 w 178"/>
                  <a:gd name="T5" fmla="*/ 0 h 47"/>
                  <a:gd name="T6" fmla="*/ 0 w 178"/>
                  <a:gd name="T7" fmla="*/ 0 h 47"/>
                  <a:gd name="T8" fmla="*/ 0 w 178"/>
                  <a:gd name="T9" fmla="*/ 0 h 47"/>
                  <a:gd name="T10" fmla="*/ 0 w 178"/>
                  <a:gd name="T11" fmla="*/ 0 h 47"/>
                  <a:gd name="T12" fmla="*/ 0 w 178"/>
                  <a:gd name="T13" fmla="*/ 0 h 47"/>
                  <a:gd name="T14" fmla="*/ 0 w 178"/>
                  <a:gd name="T15" fmla="*/ 0 h 47"/>
                  <a:gd name="T16" fmla="*/ 0 w 178"/>
                  <a:gd name="T17" fmla="*/ 0 h 47"/>
                  <a:gd name="T18" fmla="*/ 0 w 178"/>
                  <a:gd name="T19" fmla="*/ 0 h 47"/>
                  <a:gd name="T20" fmla="*/ 0 w 178"/>
                  <a:gd name="T21" fmla="*/ 0 h 47"/>
                  <a:gd name="T22" fmla="*/ 0 w 178"/>
                  <a:gd name="T23" fmla="*/ 0 h 4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78"/>
                  <a:gd name="T37" fmla="*/ 0 h 47"/>
                  <a:gd name="T38" fmla="*/ 178 w 178"/>
                  <a:gd name="T39" fmla="*/ 47 h 4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78" h="47">
                    <a:moveTo>
                      <a:pt x="150" y="19"/>
                    </a:moveTo>
                    <a:lnTo>
                      <a:pt x="159" y="29"/>
                    </a:lnTo>
                    <a:lnTo>
                      <a:pt x="178" y="29"/>
                    </a:lnTo>
                    <a:lnTo>
                      <a:pt x="131" y="37"/>
                    </a:lnTo>
                    <a:lnTo>
                      <a:pt x="94" y="37"/>
                    </a:lnTo>
                    <a:lnTo>
                      <a:pt x="47" y="37"/>
                    </a:lnTo>
                    <a:lnTo>
                      <a:pt x="0" y="47"/>
                    </a:lnTo>
                    <a:lnTo>
                      <a:pt x="37" y="29"/>
                    </a:lnTo>
                    <a:lnTo>
                      <a:pt x="74" y="9"/>
                    </a:lnTo>
                    <a:lnTo>
                      <a:pt x="112" y="0"/>
                    </a:lnTo>
                    <a:lnTo>
                      <a:pt x="131" y="9"/>
                    </a:lnTo>
                    <a:lnTo>
                      <a:pt x="150" y="19"/>
                    </a:lnTo>
                    <a:close/>
                  </a:path>
                </a:pathLst>
              </a:custGeom>
              <a:solidFill>
                <a:srgbClr val="A7BD0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63" name="Freeform 40"/>
              <p:cNvSpPr>
                <a:spLocks/>
              </p:cNvSpPr>
              <p:nvPr/>
            </p:nvSpPr>
            <p:spPr bwMode="auto">
              <a:xfrm>
                <a:off x="5150" y="936"/>
                <a:ext cx="66" cy="23"/>
              </a:xfrm>
              <a:custGeom>
                <a:avLst/>
                <a:gdLst>
                  <a:gd name="T0" fmla="*/ 0 w 264"/>
                  <a:gd name="T1" fmla="*/ 0 h 94"/>
                  <a:gd name="T2" fmla="*/ 0 w 264"/>
                  <a:gd name="T3" fmla="*/ 0 h 94"/>
                  <a:gd name="T4" fmla="*/ 0 w 264"/>
                  <a:gd name="T5" fmla="*/ 0 h 94"/>
                  <a:gd name="T6" fmla="*/ 0 w 264"/>
                  <a:gd name="T7" fmla="*/ 0 h 94"/>
                  <a:gd name="T8" fmla="*/ 0 w 264"/>
                  <a:gd name="T9" fmla="*/ 0 h 94"/>
                  <a:gd name="T10" fmla="*/ 0 w 264"/>
                  <a:gd name="T11" fmla="*/ 0 h 94"/>
                  <a:gd name="T12" fmla="*/ 0 w 264"/>
                  <a:gd name="T13" fmla="*/ 0 h 94"/>
                  <a:gd name="T14" fmla="*/ 0 w 264"/>
                  <a:gd name="T15" fmla="*/ 0 h 94"/>
                  <a:gd name="T16" fmla="*/ 0 w 264"/>
                  <a:gd name="T17" fmla="*/ 0 h 94"/>
                  <a:gd name="T18" fmla="*/ 0 w 264"/>
                  <a:gd name="T19" fmla="*/ 0 h 94"/>
                  <a:gd name="T20" fmla="*/ 0 w 264"/>
                  <a:gd name="T21" fmla="*/ 0 h 94"/>
                  <a:gd name="T22" fmla="*/ 0 w 264"/>
                  <a:gd name="T23" fmla="*/ 0 h 94"/>
                  <a:gd name="T24" fmla="*/ 0 w 264"/>
                  <a:gd name="T25" fmla="*/ 0 h 94"/>
                  <a:gd name="T26" fmla="*/ 0 w 264"/>
                  <a:gd name="T27" fmla="*/ 0 h 94"/>
                  <a:gd name="T28" fmla="*/ 0 w 264"/>
                  <a:gd name="T29" fmla="*/ 0 h 9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64"/>
                  <a:gd name="T46" fmla="*/ 0 h 94"/>
                  <a:gd name="T47" fmla="*/ 264 w 264"/>
                  <a:gd name="T48" fmla="*/ 94 h 9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64" h="94">
                    <a:moveTo>
                      <a:pt x="57" y="37"/>
                    </a:moveTo>
                    <a:lnTo>
                      <a:pt x="169" y="0"/>
                    </a:lnTo>
                    <a:lnTo>
                      <a:pt x="226" y="0"/>
                    </a:lnTo>
                    <a:lnTo>
                      <a:pt x="245" y="0"/>
                    </a:lnTo>
                    <a:lnTo>
                      <a:pt x="264" y="9"/>
                    </a:lnTo>
                    <a:lnTo>
                      <a:pt x="245" y="19"/>
                    </a:lnTo>
                    <a:lnTo>
                      <a:pt x="217" y="27"/>
                    </a:lnTo>
                    <a:lnTo>
                      <a:pt x="169" y="66"/>
                    </a:lnTo>
                    <a:lnTo>
                      <a:pt x="151" y="84"/>
                    </a:lnTo>
                    <a:lnTo>
                      <a:pt x="122" y="94"/>
                    </a:lnTo>
                    <a:lnTo>
                      <a:pt x="94" y="84"/>
                    </a:lnTo>
                    <a:lnTo>
                      <a:pt x="65" y="75"/>
                    </a:lnTo>
                    <a:lnTo>
                      <a:pt x="0" y="47"/>
                    </a:lnTo>
                    <a:lnTo>
                      <a:pt x="28" y="47"/>
                    </a:lnTo>
                    <a:lnTo>
                      <a:pt x="57" y="37"/>
                    </a:lnTo>
                    <a:close/>
                  </a:path>
                </a:pathLst>
              </a:custGeom>
              <a:solidFill>
                <a:srgbClr val="A7BD0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64" name="Freeform 41"/>
              <p:cNvSpPr>
                <a:spLocks/>
              </p:cNvSpPr>
              <p:nvPr/>
            </p:nvSpPr>
            <p:spPr bwMode="auto">
              <a:xfrm>
                <a:off x="5142" y="818"/>
                <a:ext cx="455" cy="504"/>
              </a:xfrm>
              <a:custGeom>
                <a:avLst/>
                <a:gdLst>
                  <a:gd name="T0" fmla="*/ 0 w 1821"/>
                  <a:gd name="T1" fmla="*/ 0 h 2018"/>
                  <a:gd name="T2" fmla="*/ 0 w 1821"/>
                  <a:gd name="T3" fmla="*/ 0 h 2018"/>
                  <a:gd name="T4" fmla="*/ 0 w 1821"/>
                  <a:gd name="T5" fmla="*/ 0 h 2018"/>
                  <a:gd name="T6" fmla="*/ 0 w 1821"/>
                  <a:gd name="T7" fmla="*/ 0 h 2018"/>
                  <a:gd name="T8" fmla="*/ 0 w 1821"/>
                  <a:gd name="T9" fmla="*/ 0 h 2018"/>
                  <a:gd name="T10" fmla="*/ 0 w 1821"/>
                  <a:gd name="T11" fmla="*/ 0 h 2018"/>
                  <a:gd name="T12" fmla="*/ 0 w 1821"/>
                  <a:gd name="T13" fmla="*/ 0 h 2018"/>
                  <a:gd name="T14" fmla="*/ 0 w 1821"/>
                  <a:gd name="T15" fmla="*/ 0 h 2018"/>
                  <a:gd name="T16" fmla="*/ 0 w 1821"/>
                  <a:gd name="T17" fmla="*/ 0 h 2018"/>
                  <a:gd name="T18" fmla="*/ 0 w 1821"/>
                  <a:gd name="T19" fmla="*/ 0 h 2018"/>
                  <a:gd name="T20" fmla="*/ 0 w 1821"/>
                  <a:gd name="T21" fmla="*/ 0 h 2018"/>
                  <a:gd name="T22" fmla="*/ 0 w 1821"/>
                  <a:gd name="T23" fmla="*/ 0 h 2018"/>
                  <a:gd name="T24" fmla="*/ 0 w 1821"/>
                  <a:gd name="T25" fmla="*/ 0 h 2018"/>
                  <a:gd name="T26" fmla="*/ 0 w 1821"/>
                  <a:gd name="T27" fmla="*/ 0 h 2018"/>
                  <a:gd name="T28" fmla="*/ 0 w 1821"/>
                  <a:gd name="T29" fmla="*/ 0 h 2018"/>
                  <a:gd name="T30" fmla="*/ 0 w 1821"/>
                  <a:gd name="T31" fmla="*/ 0 h 2018"/>
                  <a:gd name="T32" fmla="*/ 0 w 1821"/>
                  <a:gd name="T33" fmla="*/ 0 h 2018"/>
                  <a:gd name="T34" fmla="*/ 0 w 1821"/>
                  <a:gd name="T35" fmla="*/ 0 h 2018"/>
                  <a:gd name="T36" fmla="*/ 0 w 1821"/>
                  <a:gd name="T37" fmla="*/ 0 h 2018"/>
                  <a:gd name="T38" fmla="*/ 0 w 1821"/>
                  <a:gd name="T39" fmla="*/ 0 h 2018"/>
                  <a:gd name="T40" fmla="*/ 0 w 1821"/>
                  <a:gd name="T41" fmla="*/ 0 h 2018"/>
                  <a:gd name="T42" fmla="*/ 0 w 1821"/>
                  <a:gd name="T43" fmla="*/ 0 h 2018"/>
                  <a:gd name="T44" fmla="*/ 0 w 1821"/>
                  <a:gd name="T45" fmla="*/ 0 h 2018"/>
                  <a:gd name="T46" fmla="*/ 0 w 1821"/>
                  <a:gd name="T47" fmla="*/ 0 h 2018"/>
                  <a:gd name="T48" fmla="*/ 0 w 1821"/>
                  <a:gd name="T49" fmla="*/ 0 h 2018"/>
                  <a:gd name="T50" fmla="*/ 0 w 1821"/>
                  <a:gd name="T51" fmla="*/ 0 h 2018"/>
                  <a:gd name="T52" fmla="*/ 0 w 1821"/>
                  <a:gd name="T53" fmla="*/ 0 h 2018"/>
                  <a:gd name="T54" fmla="*/ 0 w 1821"/>
                  <a:gd name="T55" fmla="*/ 0 h 2018"/>
                  <a:gd name="T56" fmla="*/ 0 w 1821"/>
                  <a:gd name="T57" fmla="*/ 0 h 2018"/>
                  <a:gd name="T58" fmla="*/ 0 w 1821"/>
                  <a:gd name="T59" fmla="*/ 0 h 2018"/>
                  <a:gd name="T60" fmla="*/ 0 w 1821"/>
                  <a:gd name="T61" fmla="*/ 0 h 2018"/>
                  <a:gd name="T62" fmla="*/ 0 w 1821"/>
                  <a:gd name="T63" fmla="*/ 0 h 201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821"/>
                  <a:gd name="T97" fmla="*/ 0 h 2018"/>
                  <a:gd name="T98" fmla="*/ 1821 w 1821"/>
                  <a:gd name="T99" fmla="*/ 2018 h 201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821" h="2018">
                    <a:moveTo>
                      <a:pt x="114" y="971"/>
                    </a:moveTo>
                    <a:lnTo>
                      <a:pt x="198" y="943"/>
                    </a:lnTo>
                    <a:lnTo>
                      <a:pt x="284" y="896"/>
                    </a:lnTo>
                    <a:lnTo>
                      <a:pt x="368" y="839"/>
                    </a:lnTo>
                    <a:lnTo>
                      <a:pt x="444" y="802"/>
                    </a:lnTo>
                    <a:lnTo>
                      <a:pt x="1133" y="396"/>
                    </a:lnTo>
                    <a:lnTo>
                      <a:pt x="1472" y="198"/>
                    </a:lnTo>
                    <a:lnTo>
                      <a:pt x="1821" y="0"/>
                    </a:lnTo>
                    <a:lnTo>
                      <a:pt x="1736" y="254"/>
                    </a:lnTo>
                    <a:lnTo>
                      <a:pt x="1652" y="499"/>
                    </a:lnTo>
                    <a:lnTo>
                      <a:pt x="1491" y="1018"/>
                    </a:lnTo>
                    <a:lnTo>
                      <a:pt x="1453" y="1056"/>
                    </a:lnTo>
                    <a:lnTo>
                      <a:pt x="1415" y="1094"/>
                    </a:lnTo>
                    <a:lnTo>
                      <a:pt x="1321" y="1151"/>
                    </a:lnTo>
                    <a:lnTo>
                      <a:pt x="1227" y="1207"/>
                    </a:lnTo>
                    <a:lnTo>
                      <a:pt x="1180" y="1235"/>
                    </a:lnTo>
                    <a:lnTo>
                      <a:pt x="1141" y="1273"/>
                    </a:lnTo>
                    <a:lnTo>
                      <a:pt x="1047" y="1348"/>
                    </a:lnTo>
                    <a:lnTo>
                      <a:pt x="934" y="1415"/>
                    </a:lnTo>
                    <a:lnTo>
                      <a:pt x="822" y="1481"/>
                    </a:lnTo>
                    <a:lnTo>
                      <a:pt x="726" y="1546"/>
                    </a:lnTo>
                    <a:lnTo>
                      <a:pt x="86" y="1961"/>
                    </a:lnTo>
                    <a:lnTo>
                      <a:pt x="39" y="2000"/>
                    </a:lnTo>
                    <a:lnTo>
                      <a:pt x="20" y="2008"/>
                    </a:lnTo>
                    <a:lnTo>
                      <a:pt x="0" y="2018"/>
                    </a:lnTo>
                    <a:lnTo>
                      <a:pt x="0" y="1754"/>
                    </a:lnTo>
                    <a:lnTo>
                      <a:pt x="0" y="1481"/>
                    </a:lnTo>
                    <a:lnTo>
                      <a:pt x="20" y="953"/>
                    </a:lnTo>
                    <a:lnTo>
                      <a:pt x="47" y="953"/>
                    </a:lnTo>
                    <a:lnTo>
                      <a:pt x="67" y="962"/>
                    </a:lnTo>
                    <a:lnTo>
                      <a:pt x="86" y="971"/>
                    </a:lnTo>
                    <a:lnTo>
                      <a:pt x="114" y="971"/>
                    </a:lnTo>
                    <a:close/>
                  </a:path>
                </a:pathLst>
              </a:custGeom>
              <a:solidFill>
                <a:srgbClr val="7E46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65" name="Freeform 42"/>
              <p:cNvSpPr>
                <a:spLocks/>
              </p:cNvSpPr>
              <p:nvPr/>
            </p:nvSpPr>
            <p:spPr bwMode="auto">
              <a:xfrm>
                <a:off x="5182" y="886"/>
                <a:ext cx="57" cy="22"/>
              </a:xfrm>
              <a:custGeom>
                <a:avLst/>
                <a:gdLst>
                  <a:gd name="T0" fmla="*/ 0 w 226"/>
                  <a:gd name="T1" fmla="*/ 0 h 84"/>
                  <a:gd name="T2" fmla="*/ 0 w 226"/>
                  <a:gd name="T3" fmla="*/ 0 h 84"/>
                  <a:gd name="T4" fmla="*/ 0 w 226"/>
                  <a:gd name="T5" fmla="*/ 0 h 84"/>
                  <a:gd name="T6" fmla="*/ 0 w 226"/>
                  <a:gd name="T7" fmla="*/ 0 h 84"/>
                  <a:gd name="T8" fmla="*/ 0 w 226"/>
                  <a:gd name="T9" fmla="*/ 0 h 84"/>
                  <a:gd name="T10" fmla="*/ 0 w 226"/>
                  <a:gd name="T11" fmla="*/ 0 h 84"/>
                  <a:gd name="T12" fmla="*/ 0 w 226"/>
                  <a:gd name="T13" fmla="*/ 0 h 84"/>
                  <a:gd name="T14" fmla="*/ 0 w 226"/>
                  <a:gd name="T15" fmla="*/ 0 h 84"/>
                  <a:gd name="T16" fmla="*/ 0 w 226"/>
                  <a:gd name="T17" fmla="*/ 0 h 84"/>
                  <a:gd name="T18" fmla="*/ 0 w 226"/>
                  <a:gd name="T19" fmla="*/ 0 h 84"/>
                  <a:gd name="T20" fmla="*/ 0 w 226"/>
                  <a:gd name="T21" fmla="*/ 0 h 84"/>
                  <a:gd name="T22" fmla="*/ 0 w 226"/>
                  <a:gd name="T23" fmla="*/ 0 h 84"/>
                  <a:gd name="T24" fmla="*/ 0 w 226"/>
                  <a:gd name="T25" fmla="*/ 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26"/>
                  <a:gd name="T40" fmla="*/ 0 h 84"/>
                  <a:gd name="T41" fmla="*/ 226 w 226"/>
                  <a:gd name="T42" fmla="*/ 84 h 8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26" h="84">
                    <a:moveTo>
                      <a:pt x="19" y="0"/>
                    </a:moveTo>
                    <a:lnTo>
                      <a:pt x="76" y="9"/>
                    </a:lnTo>
                    <a:lnTo>
                      <a:pt x="123" y="28"/>
                    </a:lnTo>
                    <a:lnTo>
                      <a:pt x="170" y="47"/>
                    </a:lnTo>
                    <a:lnTo>
                      <a:pt x="226" y="66"/>
                    </a:lnTo>
                    <a:lnTo>
                      <a:pt x="226" y="75"/>
                    </a:lnTo>
                    <a:lnTo>
                      <a:pt x="226" y="84"/>
                    </a:lnTo>
                    <a:lnTo>
                      <a:pt x="179" y="66"/>
                    </a:lnTo>
                    <a:lnTo>
                      <a:pt x="113" y="47"/>
                    </a:lnTo>
                    <a:lnTo>
                      <a:pt x="56" y="37"/>
                    </a:lnTo>
                    <a:lnTo>
                      <a:pt x="0" y="18"/>
                    </a:lnTo>
                    <a:lnTo>
                      <a:pt x="9" y="9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8AA8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66" name="Freeform 43"/>
              <p:cNvSpPr>
                <a:spLocks/>
              </p:cNvSpPr>
              <p:nvPr/>
            </p:nvSpPr>
            <p:spPr bwMode="auto">
              <a:xfrm>
                <a:off x="5388" y="132"/>
                <a:ext cx="28" cy="26"/>
              </a:xfrm>
              <a:custGeom>
                <a:avLst/>
                <a:gdLst>
                  <a:gd name="T0" fmla="*/ 0 w 113"/>
                  <a:gd name="T1" fmla="*/ 0 h 104"/>
                  <a:gd name="T2" fmla="*/ 0 w 113"/>
                  <a:gd name="T3" fmla="*/ 0 h 104"/>
                  <a:gd name="T4" fmla="*/ 0 w 113"/>
                  <a:gd name="T5" fmla="*/ 0 h 104"/>
                  <a:gd name="T6" fmla="*/ 0 w 113"/>
                  <a:gd name="T7" fmla="*/ 0 h 104"/>
                  <a:gd name="T8" fmla="*/ 0 w 113"/>
                  <a:gd name="T9" fmla="*/ 0 h 104"/>
                  <a:gd name="T10" fmla="*/ 0 w 113"/>
                  <a:gd name="T11" fmla="*/ 0 h 104"/>
                  <a:gd name="T12" fmla="*/ 0 w 113"/>
                  <a:gd name="T13" fmla="*/ 0 h 104"/>
                  <a:gd name="T14" fmla="*/ 0 w 113"/>
                  <a:gd name="T15" fmla="*/ 0 h 104"/>
                  <a:gd name="T16" fmla="*/ 0 w 113"/>
                  <a:gd name="T17" fmla="*/ 0 h 104"/>
                  <a:gd name="T18" fmla="*/ 0 w 113"/>
                  <a:gd name="T19" fmla="*/ 0 h 104"/>
                  <a:gd name="T20" fmla="*/ 0 w 113"/>
                  <a:gd name="T21" fmla="*/ 0 h 104"/>
                  <a:gd name="T22" fmla="*/ 0 w 113"/>
                  <a:gd name="T23" fmla="*/ 0 h 104"/>
                  <a:gd name="T24" fmla="*/ 0 w 113"/>
                  <a:gd name="T25" fmla="*/ 0 h 104"/>
                  <a:gd name="T26" fmla="*/ 0 w 113"/>
                  <a:gd name="T27" fmla="*/ 0 h 104"/>
                  <a:gd name="T28" fmla="*/ 0 w 113"/>
                  <a:gd name="T29" fmla="*/ 0 h 104"/>
                  <a:gd name="T30" fmla="*/ 0 w 113"/>
                  <a:gd name="T31" fmla="*/ 0 h 10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13"/>
                  <a:gd name="T49" fmla="*/ 0 h 104"/>
                  <a:gd name="T50" fmla="*/ 113 w 113"/>
                  <a:gd name="T51" fmla="*/ 104 h 104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13" h="104">
                    <a:moveTo>
                      <a:pt x="19" y="10"/>
                    </a:moveTo>
                    <a:lnTo>
                      <a:pt x="57" y="0"/>
                    </a:lnTo>
                    <a:lnTo>
                      <a:pt x="66" y="0"/>
                    </a:lnTo>
                    <a:lnTo>
                      <a:pt x="86" y="0"/>
                    </a:lnTo>
                    <a:lnTo>
                      <a:pt x="95" y="18"/>
                    </a:lnTo>
                    <a:lnTo>
                      <a:pt x="104" y="38"/>
                    </a:lnTo>
                    <a:lnTo>
                      <a:pt x="113" y="57"/>
                    </a:lnTo>
                    <a:lnTo>
                      <a:pt x="113" y="75"/>
                    </a:lnTo>
                    <a:lnTo>
                      <a:pt x="66" y="85"/>
                    </a:lnTo>
                    <a:lnTo>
                      <a:pt x="19" y="104"/>
                    </a:lnTo>
                    <a:lnTo>
                      <a:pt x="10" y="94"/>
                    </a:lnTo>
                    <a:lnTo>
                      <a:pt x="0" y="67"/>
                    </a:lnTo>
                    <a:lnTo>
                      <a:pt x="10" y="47"/>
                    </a:lnTo>
                    <a:lnTo>
                      <a:pt x="0" y="18"/>
                    </a:lnTo>
                    <a:lnTo>
                      <a:pt x="10" y="10"/>
                    </a:lnTo>
                    <a:lnTo>
                      <a:pt x="19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67" name="Freeform 44"/>
              <p:cNvSpPr>
                <a:spLocks/>
              </p:cNvSpPr>
              <p:nvPr/>
            </p:nvSpPr>
            <p:spPr bwMode="auto">
              <a:xfrm>
                <a:off x="5190" y="839"/>
                <a:ext cx="127" cy="59"/>
              </a:xfrm>
              <a:custGeom>
                <a:avLst/>
                <a:gdLst>
                  <a:gd name="T0" fmla="*/ 0 w 509"/>
                  <a:gd name="T1" fmla="*/ 0 h 237"/>
                  <a:gd name="T2" fmla="*/ 0 w 509"/>
                  <a:gd name="T3" fmla="*/ 0 h 237"/>
                  <a:gd name="T4" fmla="*/ 0 w 509"/>
                  <a:gd name="T5" fmla="*/ 0 h 237"/>
                  <a:gd name="T6" fmla="*/ 0 w 509"/>
                  <a:gd name="T7" fmla="*/ 0 h 237"/>
                  <a:gd name="T8" fmla="*/ 0 w 509"/>
                  <a:gd name="T9" fmla="*/ 0 h 237"/>
                  <a:gd name="T10" fmla="*/ 0 w 509"/>
                  <a:gd name="T11" fmla="*/ 0 h 237"/>
                  <a:gd name="T12" fmla="*/ 0 w 509"/>
                  <a:gd name="T13" fmla="*/ 0 h 237"/>
                  <a:gd name="T14" fmla="*/ 0 w 509"/>
                  <a:gd name="T15" fmla="*/ 0 h 237"/>
                  <a:gd name="T16" fmla="*/ 0 w 509"/>
                  <a:gd name="T17" fmla="*/ 0 h 237"/>
                  <a:gd name="T18" fmla="*/ 0 w 509"/>
                  <a:gd name="T19" fmla="*/ 0 h 237"/>
                  <a:gd name="T20" fmla="*/ 0 w 509"/>
                  <a:gd name="T21" fmla="*/ 0 h 237"/>
                  <a:gd name="T22" fmla="*/ 0 w 509"/>
                  <a:gd name="T23" fmla="*/ 0 h 237"/>
                  <a:gd name="T24" fmla="*/ 0 w 509"/>
                  <a:gd name="T25" fmla="*/ 0 h 237"/>
                  <a:gd name="T26" fmla="*/ 0 w 509"/>
                  <a:gd name="T27" fmla="*/ 0 h 237"/>
                  <a:gd name="T28" fmla="*/ 0 w 509"/>
                  <a:gd name="T29" fmla="*/ 0 h 237"/>
                  <a:gd name="T30" fmla="*/ 0 w 509"/>
                  <a:gd name="T31" fmla="*/ 0 h 237"/>
                  <a:gd name="T32" fmla="*/ 0 w 509"/>
                  <a:gd name="T33" fmla="*/ 0 h 237"/>
                  <a:gd name="T34" fmla="*/ 0 w 509"/>
                  <a:gd name="T35" fmla="*/ 0 h 237"/>
                  <a:gd name="T36" fmla="*/ 0 w 509"/>
                  <a:gd name="T37" fmla="*/ 0 h 237"/>
                  <a:gd name="T38" fmla="*/ 0 w 509"/>
                  <a:gd name="T39" fmla="*/ 0 h 237"/>
                  <a:gd name="T40" fmla="*/ 0 w 509"/>
                  <a:gd name="T41" fmla="*/ 0 h 237"/>
                  <a:gd name="T42" fmla="*/ 0 w 509"/>
                  <a:gd name="T43" fmla="*/ 0 h 237"/>
                  <a:gd name="T44" fmla="*/ 0 w 509"/>
                  <a:gd name="T45" fmla="*/ 0 h 237"/>
                  <a:gd name="T46" fmla="*/ 0 w 509"/>
                  <a:gd name="T47" fmla="*/ 0 h 237"/>
                  <a:gd name="T48" fmla="*/ 0 w 509"/>
                  <a:gd name="T49" fmla="*/ 0 h 237"/>
                  <a:gd name="T50" fmla="*/ 0 w 509"/>
                  <a:gd name="T51" fmla="*/ 0 h 237"/>
                  <a:gd name="T52" fmla="*/ 0 w 509"/>
                  <a:gd name="T53" fmla="*/ 0 h 237"/>
                  <a:gd name="T54" fmla="*/ 0 w 509"/>
                  <a:gd name="T55" fmla="*/ 0 h 237"/>
                  <a:gd name="T56" fmla="*/ 0 w 509"/>
                  <a:gd name="T57" fmla="*/ 0 h 237"/>
                  <a:gd name="T58" fmla="*/ 0 w 509"/>
                  <a:gd name="T59" fmla="*/ 0 h 237"/>
                  <a:gd name="T60" fmla="*/ 0 w 509"/>
                  <a:gd name="T61" fmla="*/ 0 h 237"/>
                  <a:gd name="T62" fmla="*/ 0 w 509"/>
                  <a:gd name="T63" fmla="*/ 0 h 237"/>
                  <a:gd name="T64" fmla="*/ 0 w 509"/>
                  <a:gd name="T65" fmla="*/ 0 h 237"/>
                  <a:gd name="T66" fmla="*/ 0 w 509"/>
                  <a:gd name="T67" fmla="*/ 0 h 237"/>
                  <a:gd name="T68" fmla="*/ 0 w 509"/>
                  <a:gd name="T69" fmla="*/ 0 h 237"/>
                  <a:gd name="T70" fmla="*/ 0 w 509"/>
                  <a:gd name="T71" fmla="*/ 0 h 237"/>
                  <a:gd name="T72" fmla="*/ 0 w 509"/>
                  <a:gd name="T73" fmla="*/ 0 h 237"/>
                  <a:gd name="T74" fmla="*/ 0 w 509"/>
                  <a:gd name="T75" fmla="*/ 0 h 237"/>
                  <a:gd name="T76" fmla="*/ 0 w 509"/>
                  <a:gd name="T77" fmla="*/ 0 h 23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09"/>
                  <a:gd name="T118" fmla="*/ 0 h 237"/>
                  <a:gd name="T119" fmla="*/ 509 w 509"/>
                  <a:gd name="T120" fmla="*/ 237 h 23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09" h="237">
                    <a:moveTo>
                      <a:pt x="141" y="86"/>
                    </a:moveTo>
                    <a:lnTo>
                      <a:pt x="141" y="96"/>
                    </a:lnTo>
                    <a:lnTo>
                      <a:pt x="112" y="114"/>
                    </a:lnTo>
                    <a:lnTo>
                      <a:pt x="94" y="143"/>
                    </a:lnTo>
                    <a:lnTo>
                      <a:pt x="103" y="170"/>
                    </a:lnTo>
                    <a:lnTo>
                      <a:pt x="131" y="180"/>
                    </a:lnTo>
                    <a:lnTo>
                      <a:pt x="178" y="180"/>
                    </a:lnTo>
                    <a:lnTo>
                      <a:pt x="197" y="161"/>
                    </a:lnTo>
                    <a:lnTo>
                      <a:pt x="207" y="133"/>
                    </a:lnTo>
                    <a:lnTo>
                      <a:pt x="197" y="114"/>
                    </a:lnTo>
                    <a:lnTo>
                      <a:pt x="197" y="104"/>
                    </a:lnTo>
                    <a:lnTo>
                      <a:pt x="235" y="49"/>
                    </a:lnTo>
                    <a:lnTo>
                      <a:pt x="272" y="0"/>
                    </a:lnTo>
                    <a:lnTo>
                      <a:pt x="292" y="0"/>
                    </a:lnTo>
                    <a:lnTo>
                      <a:pt x="311" y="10"/>
                    </a:lnTo>
                    <a:lnTo>
                      <a:pt x="320" y="10"/>
                    </a:lnTo>
                    <a:lnTo>
                      <a:pt x="329" y="10"/>
                    </a:lnTo>
                    <a:lnTo>
                      <a:pt x="339" y="10"/>
                    </a:lnTo>
                    <a:lnTo>
                      <a:pt x="301" y="20"/>
                    </a:lnTo>
                    <a:lnTo>
                      <a:pt x="282" y="39"/>
                    </a:lnTo>
                    <a:lnTo>
                      <a:pt x="282" y="57"/>
                    </a:lnTo>
                    <a:lnTo>
                      <a:pt x="292" y="76"/>
                    </a:lnTo>
                    <a:lnTo>
                      <a:pt x="301" y="86"/>
                    </a:lnTo>
                    <a:lnTo>
                      <a:pt x="348" y="86"/>
                    </a:lnTo>
                    <a:lnTo>
                      <a:pt x="367" y="76"/>
                    </a:lnTo>
                    <a:lnTo>
                      <a:pt x="376" y="67"/>
                    </a:lnTo>
                    <a:lnTo>
                      <a:pt x="376" y="49"/>
                    </a:lnTo>
                    <a:lnTo>
                      <a:pt x="386" y="29"/>
                    </a:lnTo>
                    <a:lnTo>
                      <a:pt x="395" y="20"/>
                    </a:lnTo>
                    <a:lnTo>
                      <a:pt x="509" y="57"/>
                    </a:lnTo>
                    <a:lnTo>
                      <a:pt x="433" y="96"/>
                    </a:lnTo>
                    <a:lnTo>
                      <a:pt x="367" y="143"/>
                    </a:lnTo>
                    <a:lnTo>
                      <a:pt x="292" y="190"/>
                    </a:lnTo>
                    <a:lnTo>
                      <a:pt x="225" y="237"/>
                    </a:lnTo>
                    <a:lnTo>
                      <a:pt x="0" y="161"/>
                    </a:lnTo>
                    <a:lnTo>
                      <a:pt x="37" y="143"/>
                    </a:lnTo>
                    <a:lnTo>
                      <a:pt x="65" y="123"/>
                    </a:lnTo>
                    <a:lnTo>
                      <a:pt x="103" y="104"/>
                    </a:lnTo>
                    <a:lnTo>
                      <a:pt x="141" y="86"/>
                    </a:lnTo>
                    <a:close/>
                  </a:path>
                </a:pathLst>
              </a:custGeom>
              <a:solidFill>
                <a:srgbClr val="BDE6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68" name="Freeform 45"/>
              <p:cNvSpPr>
                <a:spLocks/>
              </p:cNvSpPr>
              <p:nvPr/>
            </p:nvSpPr>
            <p:spPr bwMode="auto">
              <a:xfrm>
                <a:off x="5392" y="137"/>
                <a:ext cx="19" cy="14"/>
              </a:xfrm>
              <a:custGeom>
                <a:avLst/>
                <a:gdLst>
                  <a:gd name="T0" fmla="*/ 0 w 76"/>
                  <a:gd name="T1" fmla="*/ 0 h 57"/>
                  <a:gd name="T2" fmla="*/ 0 w 76"/>
                  <a:gd name="T3" fmla="*/ 0 h 57"/>
                  <a:gd name="T4" fmla="*/ 0 w 76"/>
                  <a:gd name="T5" fmla="*/ 0 h 57"/>
                  <a:gd name="T6" fmla="*/ 0 w 76"/>
                  <a:gd name="T7" fmla="*/ 0 h 57"/>
                  <a:gd name="T8" fmla="*/ 0 w 76"/>
                  <a:gd name="T9" fmla="*/ 0 h 57"/>
                  <a:gd name="T10" fmla="*/ 0 w 76"/>
                  <a:gd name="T11" fmla="*/ 0 h 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6"/>
                  <a:gd name="T19" fmla="*/ 0 h 57"/>
                  <a:gd name="T20" fmla="*/ 76 w 76"/>
                  <a:gd name="T21" fmla="*/ 57 h 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6" h="57">
                    <a:moveTo>
                      <a:pt x="0" y="20"/>
                    </a:moveTo>
                    <a:lnTo>
                      <a:pt x="29" y="10"/>
                    </a:lnTo>
                    <a:lnTo>
                      <a:pt x="57" y="0"/>
                    </a:lnTo>
                    <a:lnTo>
                      <a:pt x="76" y="39"/>
                    </a:lnTo>
                    <a:lnTo>
                      <a:pt x="10" y="57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91A4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69" name="Freeform 46"/>
              <p:cNvSpPr>
                <a:spLocks/>
              </p:cNvSpPr>
              <p:nvPr/>
            </p:nvSpPr>
            <p:spPr bwMode="auto">
              <a:xfrm>
                <a:off x="5248" y="538"/>
                <a:ext cx="64" cy="247"/>
              </a:xfrm>
              <a:custGeom>
                <a:avLst/>
                <a:gdLst>
                  <a:gd name="T0" fmla="*/ 0 w 254"/>
                  <a:gd name="T1" fmla="*/ 0 h 990"/>
                  <a:gd name="T2" fmla="*/ 0 w 254"/>
                  <a:gd name="T3" fmla="*/ 0 h 990"/>
                  <a:gd name="T4" fmla="*/ 0 w 254"/>
                  <a:gd name="T5" fmla="*/ 0 h 990"/>
                  <a:gd name="T6" fmla="*/ 0 w 254"/>
                  <a:gd name="T7" fmla="*/ 0 h 990"/>
                  <a:gd name="T8" fmla="*/ 0 w 254"/>
                  <a:gd name="T9" fmla="*/ 0 h 990"/>
                  <a:gd name="T10" fmla="*/ 0 w 254"/>
                  <a:gd name="T11" fmla="*/ 0 h 990"/>
                  <a:gd name="T12" fmla="*/ 0 w 254"/>
                  <a:gd name="T13" fmla="*/ 0 h 990"/>
                  <a:gd name="T14" fmla="*/ 0 w 254"/>
                  <a:gd name="T15" fmla="*/ 0 h 990"/>
                  <a:gd name="T16" fmla="*/ 0 w 254"/>
                  <a:gd name="T17" fmla="*/ 0 h 990"/>
                  <a:gd name="T18" fmla="*/ 0 w 254"/>
                  <a:gd name="T19" fmla="*/ 0 h 990"/>
                  <a:gd name="T20" fmla="*/ 0 w 254"/>
                  <a:gd name="T21" fmla="*/ 0 h 990"/>
                  <a:gd name="T22" fmla="*/ 0 w 254"/>
                  <a:gd name="T23" fmla="*/ 0 h 990"/>
                  <a:gd name="T24" fmla="*/ 0 w 254"/>
                  <a:gd name="T25" fmla="*/ 0 h 990"/>
                  <a:gd name="T26" fmla="*/ 0 w 254"/>
                  <a:gd name="T27" fmla="*/ 0 h 990"/>
                  <a:gd name="T28" fmla="*/ 0 w 254"/>
                  <a:gd name="T29" fmla="*/ 0 h 990"/>
                  <a:gd name="T30" fmla="*/ 0 w 254"/>
                  <a:gd name="T31" fmla="*/ 0 h 990"/>
                  <a:gd name="T32" fmla="*/ 0 w 254"/>
                  <a:gd name="T33" fmla="*/ 0 h 990"/>
                  <a:gd name="T34" fmla="*/ 0 w 254"/>
                  <a:gd name="T35" fmla="*/ 0 h 990"/>
                  <a:gd name="T36" fmla="*/ 0 w 254"/>
                  <a:gd name="T37" fmla="*/ 0 h 990"/>
                  <a:gd name="T38" fmla="*/ 0 w 254"/>
                  <a:gd name="T39" fmla="*/ 0 h 990"/>
                  <a:gd name="T40" fmla="*/ 0 w 254"/>
                  <a:gd name="T41" fmla="*/ 0 h 990"/>
                  <a:gd name="T42" fmla="*/ 0 w 254"/>
                  <a:gd name="T43" fmla="*/ 0 h 990"/>
                  <a:gd name="T44" fmla="*/ 0 w 254"/>
                  <a:gd name="T45" fmla="*/ 0 h 990"/>
                  <a:gd name="T46" fmla="*/ 0 w 254"/>
                  <a:gd name="T47" fmla="*/ 0 h 990"/>
                  <a:gd name="T48" fmla="*/ 0 w 254"/>
                  <a:gd name="T49" fmla="*/ 0 h 990"/>
                  <a:gd name="T50" fmla="*/ 0 w 254"/>
                  <a:gd name="T51" fmla="*/ 0 h 99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254"/>
                  <a:gd name="T79" fmla="*/ 0 h 990"/>
                  <a:gd name="T80" fmla="*/ 254 w 254"/>
                  <a:gd name="T81" fmla="*/ 990 h 990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254" h="990">
                    <a:moveTo>
                      <a:pt x="57" y="0"/>
                    </a:moveTo>
                    <a:lnTo>
                      <a:pt x="104" y="0"/>
                    </a:lnTo>
                    <a:lnTo>
                      <a:pt x="151" y="9"/>
                    </a:lnTo>
                    <a:lnTo>
                      <a:pt x="254" y="38"/>
                    </a:lnTo>
                    <a:lnTo>
                      <a:pt x="207" y="302"/>
                    </a:lnTo>
                    <a:lnTo>
                      <a:pt x="189" y="433"/>
                    </a:lnTo>
                    <a:lnTo>
                      <a:pt x="180" y="556"/>
                    </a:lnTo>
                    <a:lnTo>
                      <a:pt x="170" y="773"/>
                    </a:lnTo>
                    <a:lnTo>
                      <a:pt x="180" y="887"/>
                    </a:lnTo>
                    <a:lnTo>
                      <a:pt x="198" y="990"/>
                    </a:lnTo>
                    <a:lnTo>
                      <a:pt x="170" y="962"/>
                    </a:lnTo>
                    <a:lnTo>
                      <a:pt x="151" y="952"/>
                    </a:lnTo>
                    <a:lnTo>
                      <a:pt x="132" y="952"/>
                    </a:lnTo>
                    <a:lnTo>
                      <a:pt x="113" y="971"/>
                    </a:lnTo>
                    <a:lnTo>
                      <a:pt x="104" y="981"/>
                    </a:lnTo>
                    <a:lnTo>
                      <a:pt x="76" y="981"/>
                    </a:lnTo>
                    <a:lnTo>
                      <a:pt x="66" y="971"/>
                    </a:lnTo>
                    <a:lnTo>
                      <a:pt x="57" y="952"/>
                    </a:lnTo>
                    <a:lnTo>
                      <a:pt x="47" y="934"/>
                    </a:lnTo>
                    <a:lnTo>
                      <a:pt x="47" y="905"/>
                    </a:lnTo>
                    <a:lnTo>
                      <a:pt x="37" y="877"/>
                    </a:lnTo>
                    <a:lnTo>
                      <a:pt x="19" y="792"/>
                    </a:lnTo>
                    <a:lnTo>
                      <a:pt x="10" y="707"/>
                    </a:lnTo>
                    <a:lnTo>
                      <a:pt x="0" y="529"/>
                    </a:lnTo>
                    <a:lnTo>
                      <a:pt x="19" y="179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97BA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70" name="Freeform 47"/>
              <p:cNvSpPr>
                <a:spLocks/>
              </p:cNvSpPr>
              <p:nvPr/>
            </p:nvSpPr>
            <p:spPr bwMode="auto">
              <a:xfrm>
                <a:off x="5265" y="467"/>
                <a:ext cx="222" cy="78"/>
              </a:xfrm>
              <a:custGeom>
                <a:avLst/>
                <a:gdLst>
                  <a:gd name="T0" fmla="*/ 0 w 887"/>
                  <a:gd name="T1" fmla="*/ 0 h 311"/>
                  <a:gd name="T2" fmla="*/ 0 w 887"/>
                  <a:gd name="T3" fmla="*/ 0 h 311"/>
                  <a:gd name="T4" fmla="*/ 0 w 887"/>
                  <a:gd name="T5" fmla="*/ 0 h 311"/>
                  <a:gd name="T6" fmla="*/ 0 w 887"/>
                  <a:gd name="T7" fmla="*/ 0 h 311"/>
                  <a:gd name="T8" fmla="*/ 0 w 887"/>
                  <a:gd name="T9" fmla="*/ 0 h 311"/>
                  <a:gd name="T10" fmla="*/ 0 w 887"/>
                  <a:gd name="T11" fmla="*/ 0 h 311"/>
                  <a:gd name="T12" fmla="*/ 0 w 887"/>
                  <a:gd name="T13" fmla="*/ 0 h 311"/>
                  <a:gd name="T14" fmla="*/ 0 w 887"/>
                  <a:gd name="T15" fmla="*/ 0 h 311"/>
                  <a:gd name="T16" fmla="*/ 0 w 887"/>
                  <a:gd name="T17" fmla="*/ 0 h 311"/>
                  <a:gd name="T18" fmla="*/ 0 w 887"/>
                  <a:gd name="T19" fmla="*/ 0 h 311"/>
                  <a:gd name="T20" fmla="*/ 0 w 887"/>
                  <a:gd name="T21" fmla="*/ 0 h 311"/>
                  <a:gd name="T22" fmla="*/ 0 w 887"/>
                  <a:gd name="T23" fmla="*/ 0 h 311"/>
                  <a:gd name="T24" fmla="*/ 0 w 887"/>
                  <a:gd name="T25" fmla="*/ 0 h 311"/>
                  <a:gd name="T26" fmla="*/ 0 w 887"/>
                  <a:gd name="T27" fmla="*/ 0 h 311"/>
                  <a:gd name="T28" fmla="*/ 0 w 887"/>
                  <a:gd name="T29" fmla="*/ 0 h 311"/>
                  <a:gd name="T30" fmla="*/ 0 w 887"/>
                  <a:gd name="T31" fmla="*/ 0 h 31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887"/>
                  <a:gd name="T49" fmla="*/ 0 h 311"/>
                  <a:gd name="T50" fmla="*/ 887 w 887"/>
                  <a:gd name="T51" fmla="*/ 311 h 31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887" h="311">
                    <a:moveTo>
                      <a:pt x="227" y="151"/>
                    </a:moveTo>
                    <a:lnTo>
                      <a:pt x="453" y="76"/>
                    </a:lnTo>
                    <a:lnTo>
                      <a:pt x="689" y="0"/>
                    </a:lnTo>
                    <a:lnTo>
                      <a:pt x="793" y="19"/>
                    </a:lnTo>
                    <a:lnTo>
                      <a:pt x="840" y="37"/>
                    </a:lnTo>
                    <a:lnTo>
                      <a:pt x="887" y="47"/>
                    </a:lnTo>
                    <a:lnTo>
                      <a:pt x="717" y="113"/>
                    </a:lnTo>
                    <a:lnTo>
                      <a:pt x="556" y="188"/>
                    </a:lnTo>
                    <a:lnTo>
                      <a:pt x="396" y="254"/>
                    </a:lnTo>
                    <a:lnTo>
                      <a:pt x="227" y="311"/>
                    </a:lnTo>
                    <a:lnTo>
                      <a:pt x="170" y="292"/>
                    </a:lnTo>
                    <a:lnTo>
                      <a:pt x="114" y="274"/>
                    </a:lnTo>
                    <a:lnTo>
                      <a:pt x="0" y="254"/>
                    </a:lnTo>
                    <a:lnTo>
                      <a:pt x="47" y="217"/>
                    </a:lnTo>
                    <a:lnTo>
                      <a:pt x="104" y="188"/>
                    </a:lnTo>
                    <a:lnTo>
                      <a:pt x="227" y="151"/>
                    </a:lnTo>
                    <a:close/>
                  </a:path>
                </a:pathLst>
              </a:custGeom>
              <a:solidFill>
                <a:srgbClr val="97BA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71" name="Freeform 48"/>
              <p:cNvSpPr>
                <a:spLocks/>
              </p:cNvSpPr>
              <p:nvPr/>
            </p:nvSpPr>
            <p:spPr bwMode="auto">
              <a:xfrm>
                <a:off x="5178" y="733"/>
                <a:ext cx="488" cy="318"/>
              </a:xfrm>
              <a:custGeom>
                <a:avLst/>
                <a:gdLst>
                  <a:gd name="T0" fmla="*/ 0 w 1951"/>
                  <a:gd name="T1" fmla="*/ 0 h 1272"/>
                  <a:gd name="T2" fmla="*/ 0 w 1951"/>
                  <a:gd name="T3" fmla="*/ 0 h 1272"/>
                  <a:gd name="T4" fmla="*/ 0 w 1951"/>
                  <a:gd name="T5" fmla="*/ 0 h 1272"/>
                  <a:gd name="T6" fmla="*/ 0 w 1951"/>
                  <a:gd name="T7" fmla="*/ 0 h 1272"/>
                  <a:gd name="T8" fmla="*/ 0 w 1951"/>
                  <a:gd name="T9" fmla="*/ 0 h 1272"/>
                  <a:gd name="T10" fmla="*/ 0 w 1951"/>
                  <a:gd name="T11" fmla="*/ 0 h 1272"/>
                  <a:gd name="T12" fmla="*/ 0 w 1951"/>
                  <a:gd name="T13" fmla="*/ 0 h 1272"/>
                  <a:gd name="T14" fmla="*/ 0 w 1951"/>
                  <a:gd name="T15" fmla="*/ 0 h 1272"/>
                  <a:gd name="T16" fmla="*/ 0 w 1951"/>
                  <a:gd name="T17" fmla="*/ 0 h 1272"/>
                  <a:gd name="T18" fmla="*/ 0 w 1951"/>
                  <a:gd name="T19" fmla="*/ 0 h 1272"/>
                  <a:gd name="T20" fmla="*/ 0 w 1951"/>
                  <a:gd name="T21" fmla="*/ 0 h 1272"/>
                  <a:gd name="T22" fmla="*/ 0 w 1951"/>
                  <a:gd name="T23" fmla="*/ 0 h 1272"/>
                  <a:gd name="T24" fmla="*/ 0 w 1951"/>
                  <a:gd name="T25" fmla="*/ 0 h 1272"/>
                  <a:gd name="T26" fmla="*/ 0 w 1951"/>
                  <a:gd name="T27" fmla="*/ 0 h 1272"/>
                  <a:gd name="T28" fmla="*/ 0 w 1951"/>
                  <a:gd name="T29" fmla="*/ 0 h 1272"/>
                  <a:gd name="T30" fmla="*/ 0 w 1951"/>
                  <a:gd name="T31" fmla="*/ 0 h 1272"/>
                  <a:gd name="T32" fmla="*/ 0 w 1951"/>
                  <a:gd name="T33" fmla="*/ 0 h 1272"/>
                  <a:gd name="T34" fmla="*/ 0 w 1951"/>
                  <a:gd name="T35" fmla="*/ 0 h 1272"/>
                  <a:gd name="T36" fmla="*/ 0 w 1951"/>
                  <a:gd name="T37" fmla="*/ 0 h 1272"/>
                  <a:gd name="T38" fmla="*/ 0 w 1951"/>
                  <a:gd name="T39" fmla="*/ 0 h 1272"/>
                  <a:gd name="T40" fmla="*/ 0 w 1951"/>
                  <a:gd name="T41" fmla="*/ 0 h 1272"/>
                  <a:gd name="T42" fmla="*/ 0 w 1951"/>
                  <a:gd name="T43" fmla="*/ 0 h 1272"/>
                  <a:gd name="T44" fmla="*/ 0 w 1951"/>
                  <a:gd name="T45" fmla="*/ 0 h 1272"/>
                  <a:gd name="T46" fmla="*/ 0 w 1951"/>
                  <a:gd name="T47" fmla="*/ 0 h 1272"/>
                  <a:gd name="T48" fmla="*/ 0 w 1951"/>
                  <a:gd name="T49" fmla="*/ 0 h 1272"/>
                  <a:gd name="T50" fmla="*/ 0 w 1951"/>
                  <a:gd name="T51" fmla="*/ 0 h 1272"/>
                  <a:gd name="T52" fmla="*/ 0 w 1951"/>
                  <a:gd name="T53" fmla="*/ 0 h 1272"/>
                  <a:gd name="T54" fmla="*/ 0 w 1951"/>
                  <a:gd name="T55" fmla="*/ 0 h 1272"/>
                  <a:gd name="T56" fmla="*/ 0 w 1951"/>
                  <a:gd name="T57" fmla="*/ 0 h 1272"/>
                  <a:gd name="T58" fmla="*/ 0 w 1951"/>
                  <a:gd name="T59" fmla="*/ 0 h 1272"/>
                  <a:gd name="T60" fmla="*/ 0 w 1951"/>
                  <a:gd name="T61" fmla="*/ 0 h 1272"/>
                  <a:gd name="T62" fmla="*/ 0 w 1951"/>
                  <a:gd name="T63" fmla="*/ 0 h 1272"/>
                  <a:gd name="T64" fmla="*/ 0 w 1951"/>
                  <a:gd name="T65" fmla="*/ 0 h 1272"/>
                  <a:gd name="T66" fmla="*/ 0 w 1951"/>
                  <a:gd name="T67" fmla="*/ 0 h 1272"/>
                  <a:gd name="T68" fmla="*/ 0 w 1951"/>
                  <a:gd name="T69" fmla="*/ 0 h 1272"/>
                  <a:gd name="T70" fmla="*/ 0 w 1951"/>
                  <a:gd name="T71" fmla="*/ 0 h 127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951"/>
                  <a:gd name="T109" fmla="*/ 0 h 1272"/>
                  <a:gd name="T110" fmla="*/ 1951 w 1951"/>
                  <a:gd name="T111" fmla="*/ 1272 h 1272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951" h="1272">
                    <a:moveTo>
                      <a:pt x="47" y="1102"/>
                    </a:moveTo>
                    <a:lnTo>
                      <a:pt x="74" y="1102"/>
                    </a:lnTo>
                    <a:lnTo>
                      <a:pt x="94" y="1094"/>
                    </a:lnTo>
                    <a:lnTo>
                      <a:pt x="112" y="1075"/>
                    </a:lnTo>
                    <a:lnTo>
                      <a:pt x="131" y="1075"/>
                    </a:lnTo>
                    <a:lnTo>
                      <a:pt x="292" y="981"/>
                    </a:lnTo>
                    <a:lnTo>
                      <a:pt x="442" y="886"/>
                    </a:lnTo>
                    <a:lnTo>
                      <a:pt x="603" y="801"/>
                    </a:lnTo>
                    <a:lnTo>
                      <a:pt x="754" y="697"/>
                    </a:lnTo>
                    <a:lnTo>
                      <a:pt x="877" y="622"/>
                    </a:lnTo>
                    <a:lnTo>
                      <a:pt x="998" y="566"/>
                    </a:lnTo>
                    <a:lnTo>
                      <a:pt x="1112" y="499"/>
                    </a:lnTo>
                    <a:lnTo>
                      <a:pt x="1225" y="423"/>
                    </a:lnTo>
                    <a:lnTo>
                      <a:pt x="1405" y="329"/>
                    </a:lnTo>
                    <a:lnTo>
                      <a:pt x="1583" y="226"/>
                    </a:lnTo>
                    <a:lnTo>
                      <a:pt x="1914" y="28"/>
                    </a:lnTo>
                    <a:lnTo>
                      <a:pt x="1932" y="18"/>
                    </a:lnTo>
                    <a:lnTo>
                      <a:pt x="1951" y="0"/>
                    </a:lnTo>
                    <a:lnTo>
                      <a:pt x="1924" y="122"/>
                    </a:lnTo>
                    <a:lnTo>
                      <a:pt x="1914" y="160"/>
                    </a:lnTo>
                    <a:lnTo>
                      <a:pt x="1895" y="179"/>
                    </a:lnTo>
                    <a:lnTo>
                      <a:pt x="1867" y="198"/>
                    </a:lnTo>
                    <a:lnTo>
                      <a:pt x="1838" y="207"/>
                    </a:lnTo>
                    <a:lnTo>
                      <a:pt x="1603" y="358"/>
                    </a:lnTo>
                    <a:lnTo>
                      <a:pt x="1348" y="490"/>
                    </a:lnTo>
                    <a:lnTo>
                      <a:pt x="1065" y="660"/>
                    </a:lnTo>
                    <a:lnTo>
                      <a:pt x="773" y="838"/>
                    </a:lnTo>
                    <a:lnTo>
                      <a:pt x="188" y="1169"/>
                    </a:lnTo>
                    <a:lnTo>
                      <a:pt x="94" y="1225"/>
                    </a:lnTo>
                    <a:lnTo>
                      <a:pt x="0" y="1272"/>
                    </a:lnTo>
                    <a:lnTo>
                      <a:pt x="0" y="1225"/>
                    </a:lnTo>
                    <a:lnTo>
                      <a:pt x="0" y="1178"/>
                    </a:lnTo>
                    <a:lnTo>
                      <a:pt x="0" y="1149"/>
                    </a:lnTo>
                    <a:lnTo>
                      <a:pt x="8" y="1131"/>
                    </a:lnTo>
                    <a:lnTo>
                      <a:pt x="27" y="1112"/>
                    </a:lnTo>
                    <a:lnTo>
                      <a:pt x="47" y="1102"/>
                    </a:lnTo>
                    <a:close/>
                  </a:path>
                </a:pathLst>
              </a:custGeom>
              <a:solidFill>
                <a:srgbClr val="AB5F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72" name="Freeform 49"/>
              <p:cNvSpPr>
                <a:spLocks/>
              </p:cNvSpPr>
              <p:nvPr/>
            </p:nvSpPr>
            <p:spPr bwMode="auto">
              <a:xfrm>
                <a:off x="5220" y="867"/>
                <a:ext cx="14" cy="10"/>
              </a:xfrm>
              <a:custGeom>
                <a:avLst/>
                <a:gdLst>
                  <a:gd name="T0" fmla="*/ 0 w 56"/>
                  <a:gd name="T1" fmla="*/ 0 h 38"/>
                  <a:gd name="T2" fmla="*/ 0 w 56"/>
                  <a:gd name="T3" fmla="*/ 0 h 38"/>
                  <a:gd name="T4" fmla="*/ 0 w 56"/>
                  <a:gd name="T5" fmla="*/ 0 h 38"/>
                  <a:gd name="T6" fmla="*/ 0 w 56"/>
                  <a:gd name="T7" fmla="*/ 0 h 38"/>
                  <a:gd name="T8" fmla="*/ 0 w 56"/>
                  <a:gd name="T9" fmla="*/ 0 h 38"/>
                  <a:gd name="T10" fmla="*/ 0 w 56"/>
                  <a:gd name="T11" fmla="*/ 0 h 38"/>
                  <a:gd name="T12" fmla="*/ 0 w 56"/>
                  <a:gd name="T13" fmla="*/ 0 h 38"/>
                  <a:gd name="T14" fmla="*/ 0 w 56"/>
                  <a:gd name="T15" fmla="*/ 0 h 38"/>
                  <a:gd name="T16" fmla="*/ 0 w 56"/>
                  <a:gd name="T17" fmla="*/ 0 h 3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6"/>
                  <a:gd name="T28" fmla="*/ 0 h 38"/>
                  <a:gd name="T29" fmla="*/ 56 w 56"/>
                  <a:gd name="T30" fmla="*/ 38 h 3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6" h="38">
                    <a:moveTo>
                      <a:pt x="38" y="0"/>
                    </a:moveTo>
                    <a:lnTo>
                      <a:pt x="38" y="19"/>
                    </a:lnTo>
                    <a:lnTo>
                      <a:pt x="47" y="19"/>
                    </a:lnTo>
                    <a:lnTo>
                      <a:pt x="56" y="29"/>
                    </a:lnTo>
                    <a:lnTo>
                      <a:pt x="47" y="38"/>
                    </a:lnTo>
                    <a:lnTo>
                      <a:pt x="0" y="29"/>
                    </a:lnTo>
                    <a:lnTo>
                      <a:pt x="9" y="19"/>
                    </a:lnTo>
                    <a:lnTo>
                      <a:pt x="19" y="9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CCE70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73" name="Freeform 50"/>
              <p:cNvSpPr>
                <a:spLocks/>
              </p:cNvSpPr>
              <p:nvPr/>
            </p:nvSpPr>
            <p:spPr bwMode="auto">
              <a:xfrm>
                <a:off x="5230" y="783"/>
                <a:ext cx="59" cy="77"/>
              </a:xfrm>
              <a:custGeom>
                <a:avLst/>
                <a:gdLst>
                  <a:gd name="T0" fmla="*/ 0 w 235"/>
                  <a:gd name="T1" fmla="*/ 0 h 311"/>
                  <a:gd name="T2" fmla="*/ 0 w 235"/>
                  <a:gd name="T3" fmla="*/ 0 h 311"/>
                  <a:gd name="T4" fmla="*/ 0 w 235"/>
                  <a:gd name="T5" fmla="*/ 0 h 311"/>
                  <a:gd name="T6" fmla="*/ 0 w 235"/>
                  <a:gd name="T7" fmla="*/ 0 h 311"/>
                  <a:gd name="T8" fmla="*/ 0 w 235"/>
                  <a:gd name="T9" fmla="*/ 0 h 311"/>
                  <a:gd name="T10" fmla="*/ 0 w 235"/>
                  <a:gd name="T11" fmla="*/ 0 h 311"/>
                  <a:gd name="T12" fmla="*/ 0 w 235"/>
                  <a:gd name="T13" fmla="*/ 0 h 311"/>
                  <a:gd name="T14" fmla="*/ 0 w 235"/>
                  <a:gd name="T15" fmla="*/ 0 h 311"/>
                  <a:gd name="T16" fmla="*/ 0 w 235"/>
                  <a:gd name="T17" fmla="*/ 0 h 311"/>
                  <a:gd name="T18" fmla="*/ 0 w 235"/>
                  <a:gd name="T19" fmla="*/ 0 h 311"/>
                  <a:gd name="T20" fmla="*/ 0 w 235"/>
                  <a:gd name="T21" fmla="*/ 0 h 311"/>
                  <a:gd name="T22" fmla="*/ 0 w 235"/>
                  <a:gd name="T23" fmla="*/ 0 h 311"/>
                  <a:gd name="T24" fmla="*/ 0 w 235"/>
                  <a:gd name="T25" fmla="*/ 0 h 311"/>
                  <a:gd name="T26" fmla="*/ 0 w 235"/>
                  <a:gd name="T27" fmla="*/ 0 h 311"/>
                  <a:gd name="T28" fmla="*/ 0 w 235"/>
                  <a:gd name="T29" fmla="*/ 0 h 311"/>
                  <a:gd name="T30" fmla="*/ 0 w 235"/>
                  <a:gd name="T31" fmla="*/ 0 h 311"/>
                  <a:gd name="T32" fmla="*/ 0 w 235"/>
                  <a:gd name="T33" fmla="*/ 0 h 311"/>
                  <a:gd name="T34" fmla="*/ 0 w 235"/>
                  <a:gd name="T35" fmla="*/ 0 h 311"/>
                  <a:gd name="T36" fmla="*/ 0 w 235"/>
                  <a:gd name="T37" fmla="*/ 0 h 31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35"/>
                  <a:gd name="T58" fmla="*/ 0 h 311"/>
                  <a:gd name="T59" fmla="*/ 235 w 235"/>
                  <a:gd name="T60" fmla="*/ 311 h 31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35" h="311">
                    <a:moveTo>
                      <a:pt x="207" y="9"/>
                    </a:moveTo>
                    <a:lnTo>
                      <a:pt x="226" y="0"/>
                    </a:lnTo>
                    <a:lnTo>
                      <a:pt x="235" y="9"/>
                    </a:lnTo>
                    <a:lnTo>
                      <a:pt x="198" y="66"/>
                    </a:lnTo>
                    <a:lnTo>
                      <a:pt x="179" y="94"/>
                    </a:lnTo>
                    <a:lnTo>
                      <a:pt x="151" y="122"/>
                    </a:lnTo>
                    <a:lnTo>
                      <a:pt x="85" y="217"/>
                    </a:lnTo>
                    <a:lnTo>
                      <a:pt x="56" y="264"/>
                    </a:lnTo>
                    <a:lnTo>
                      <a:pt x="9" y="311"/>
                    </a:lnTo>
                    <a:lnTo>
                      <a:pt x="0" y="301"/>
                    </a:lnTo>
                    <a:lnTo>
                      <a:pt x="0" y="292"/>
                    </a:lnTo>
                    <a:lnTo>
                      <a:pt x="9" y="274"/>
                    </a:lnTo>
                    <a:lnTo>
                      <a:pt x="28" y="254"/>
                    </a:lnTo>
                    <a:lnTo>
                      <a:pt x="37" y="235"/>
                    </a:lnTo>
                    <a:lnTo>
                      <a:pt x="112" y="131"/>
                    </a:lnTo>
                    <a:lnTo>
                      <a:pt x="151" y="84"/>
                    </a:lnTo>
                    <a:lnTo>
                      <a:pt x="188" y="37"/>
                    </a:lnTo>
                    <a:lnTo>
                      <a:pt x="198" y="18"/>
                    </a:lnTo>
                    <a:lnTo>
                      <a:pt x="207" y="9"/>
                    </a:lnTo>
                    <a:close/>
                  </a:path>
                </a:pathLst>
              </a:custGeom>
              <a:solidFill>
                <a:srgbClr val="7686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74" name="Freeform 51"/>
              <p:cNvSpPr>
                <a:spLocks/>
              </p:cNvSpPr>
              <p:nvPr/>
            </p:nvSpPr>
            <p:spPr bwMode="auto">
              <a:xfrm>
                <a:off x="5246" y="858"/>
                <a:ext cx="76" cy="52"/>
              </a:xfrm>
              <a:custGeom>
                <a:avLst/>
                <a:gdLst>
                  <a:gd name="T0" fmla="*/ 0 w 303"/>
                  <a:gd name="T1" fmla="*/ 0 h 208"/>
                  <a:gd name="T2" fmla="*/ 0 w 303"/>
                  <a:gd name="T3" fmla="*/ 0 h 208"/>
                  <a:gd name="T4" fmla="*/ 0 w 303"/>
                  <a:gd name="T5" fmla="*/ 0 h 208"/>
                  <a:gd name="T6" fmla="*/ 0 w 303"/>
                  <a:gd name="T7" fmla="*/ 0 h 208"/>
                  <a:gd name="T8" fmla="*/ 0 w 303"/>
                  <a:gd name="T9" fmla="*/ 0 h 208"/>
                  <a:gd name="T10" fmla="*/ 0 w 303"/>
                  <a:gd name="T11" fmla="*/ 0 h 208"/>
                  <a:gd name="T12" fmla="*/ 0 w 303"/>
                  <a:gd name="T13" fmla="*/ 0 h 208"/>
                  <a:gd name="T14" fmla="*/ 0 w 303"/>
                  <a:gd name="T15" fmla="*/ 0 h 208"/>
                  <a:gd name="T16" fmla="*/ 0 w 303"/>
                  <a:gd name="T17" fmla="*/ 0 h 208"/>
                  <a:gd name="T18" fmla="*/ 0 w 303"/>
                  <a:gd name="T19" fmla="*/ 0 h 208"/>
                  <a:gd name="T20" fmla="*/ 0 w 303"/>
                  <a:gd name="T21" fmla="*/ 0 h 208"/>
                  <a:gd name="T22" fmla="*/ 0 w 303"/>
                  <a:gd name="T23" fmla="*/ 0 h 20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03"/>
                  <a:gd name="T37" fmla="*/ 0 h 208"/>
                  <a:gd name="T38" fmla="*/ 303 w 303"/>
                  <a:gd name="T39" fmla="*/ 208 h 20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03" h="208">
                    <a:moveTo>
                      <a:pt x="255" y="28"/>
                    </a:moveTo>
                    <a:lnTo>
                      <a:pt x="274" y="10"/>
                    </a:lnTo>
                    <a:lnTo>
                      <a:pt x="284" y="0"/>
                    </a:lnTo>
                    <a:lnTo>
                      <a:pt x="303" y="0"/>
                    </a:lnTo>
                    <a:lnTo>
                      <a:pt x="303" y="20"/>
                    </a:lnTo>
                    <a:lnTo>
                      <a:pt x="161" y="114"/>
                    </a:lnTo>
                    <a:lnTo>
                      <a:pt x="29" y="208"/>
                    </a:lnTo>
                    <a:lnTo>
                      <a:pt x="20" y="208"/>
                    </a:lnTo>
                    <a:lnTo>
                      <a:pt x="10" y="208"/>
                    </a:lnTo>
                    <a:lnTo>
                      <a:pt x="0" y="189"/>
                    </a:lnTo>
                    <a:lnTo>
                      <a:pt x="123" y="104"/>
                    </a:lnTo>
                    <a:lnTo>
                      <a:pt x="255" y="28"/>
                    </a:lnTo>
                    <a:close/>
                  </a:path>
                </a:pathLst>
              </a:custGeom>
              <a:solidFill>
                <a:srgbClr val="8AA8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75" name="Freeform 52"/>
              <p:cNvSpPr>
                <a:spLocks/>
              </p:cNvSpPr>
              <p:nvPr/>
            </p:nvSpPr>
            <p:spPr bwMode="auto">
              <a:xfrm>
                <a:off x="5263" y="799"/>
                <a:ext cx="35" cy="36"/>
              </a:xfrm>
              <a:custGeom>
                <a:avLst/>
                <a:gdLst>
                  <a:gd name="T0" fmla="*/ 0 w 141"/>
                  <a:gd name="T1" fmla="*/ 0 h 141"/>
                  <a:gd name="T2" fmla="*/ 0 w 141"/>
                  <a:gd name="T3" fmla="*/ 0 h 141"/>
                  <a:gd name="T4" fmla="*/ 0 w 141"/>
                  <a:gd name="T5" fmla="*/ 0 h 141"/>
                  <a:gd name="T6" fmla="*/ 0 w 141"/>
                  <a:gd name="T7" fmla="*/ 0 h 141"/>
                  <a:gd name="T8" fmla="*/ 0 w 141"/>
                  <a:gd name="T9" fmla="*/ 0 h 141"/>
                  <a:gd name="T10" fmla="*/ 0 w 141"/>
                  <a:gd name="T11" fmla="*/ 0 h 141"/>
                  <a:gd name="T12" fmla="*/ 0 w 141"/>
                  <a:gd name="T13" fmla="*/ 0 h 141"/>
                  <a:gd name="T14" fmla="*/ 0 w 141"/>
                  <a:gd name="T15" fmla="*/ 0 h 141"/>
                  <a:gd name="T16" fmla="*/ 0 w 141"/>
                  <a:gd name="T17" fmla="*/ 0 h 141"/>
                  <a:gd name="T18" fmla="*/ 0 w 141"/>
                  <a:gd name="T19" fmla="*/ 0 h 14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1"/>
                  <a:gd name="T31" fmla="*/ 0 h 141"/>
                  <a:gd name="T32" fmla="*/ 141 w 141"/>
                  <a:gd name="T33" fmla="*/ 141 h 14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1" h="141">
                    <a:moveTo>
                      <a:pt x="94" y="9"/>
                    </a:moveTo>
                    <a:lnTo>
                      <a:pt x="123" y="0"/>
                    </a:lnTo>
                    <a:lnTo>
                      <a:pt x="132" y="0"/>
                    </a:lnTo>
                    <a:lnTo>
                      <a:pt x="141" y="9"/>
                    </a:lnTo>
                    <a:lnTo>
                      <a:pt x="84" y="75"/>
                    </a:lnTo>
                    <a:lnTo>
                      <a:pt x="28" y="141"/>
                    </a:lnTo>
                    <a:lnTo>
                      <a:pt x="19" y="132"/>
                    </a:lnTo>
                    <a:lnTo>
                      <a:pt x="0" y="132"/>
                    </a:lnTo>
                    <a:lnTo>
                      <a:pt x="47" y="65"/>
                    </a:lnTo>
                    <a:lnTo>
                      <a:pt x="94" y="9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76" name="Freeform 53"/>
              <p:cNvSpPr>
                <a:spLocks/>
              </p:cNvSpPr>
              <p:nvPr/>
            </p:nvSpPr>
            <p:spPr bwMode="auto">
              <a:xfrm>
                <a:off x="5300" y="566"/>
                <a:ext cx="201" cy="224"/>
              </a:xfrm>
              <a:custGeom>
                <a:avLst/>
                <a:gdLst>
                  <a:gd name="T0" fmla="*/ 0 w 802"/>
                  <a:gd name="T1" fmla="*/ 0 h 896"/>
                  <a:gd name="T2" fmla="*/ 0 w 802"/>
                  <a:gd name="T3" fmla="*/ 0 h 896"/>
                  <a:gd name="T4" fmla="*/ 0 w 802"/>
                  <a:gd name="T5" fmla="*/ 0 h 896"/>
                  <a:gd name="T6" fmla="*/ 0 w 802"/>
                  <a:gd name="T7" fmla="*/ 0 h 896"/>
                  <a:gd name="T8" fmla="*/ 0 w 802"/>
                  <a:gd name="T9" fmla="*/ 0 h 896"/>
                  <a:gd name="T10" fmla="*/ 0 w 802"/>
                  <a:gd name="T11" fmla="*/ 0 h 896"/>
                  <a:gd name="T12" fmla="*/ 0 w 802"/>
                  <a:gd name="T13" fmla="*/ 0 h 896"/>
                  <a:gd name="T14" fmla="*/ 0 w 802"/>
                  <a:gd name="T15" fmla="*/ 0 h 896"/>
                  <a:gd name="T16" fmla="*/ 0 w 802"/>
                  <a:gd name="T17" fmla="*/ 0 h 896"/>
                  <a:gd name="T18" fmla="*/ 0 w 802"/>
                  <a:gd name="T19" fmla="*/ 0 h 896"/>
                  <a:gd name="T20" fmla="*/ 0 w 802"/>
                  <a:gd name="T21" fmla="*/ 0 h 896"/>
                  <a:gd name="T22" fmla="*/ 0 w 802"/>
                  <a:gd name="T23" fmla="*/ 0 h 896"/>
                  <a:gd name="T24" fmla="*/ 0 w 802"/>
                  <a:gd name="T25" fmla="*/ 0 h 896"/>
                  <a:gd name="T26" fmla="*/ 0 w 802"/>
                  <a:gd name="T27" fmla="*/ 0 h 896"/>
                  <a:gd name="T28" fmla="*/ 0 w 802"/>
                  <a:gd name="T29" fmla="*/ 0 h 896"/>
                  <a:gd name="T30" fmla="*/ 0 w 802"/>
                  <a:gd name="T31" fmla="*/ 0 h 896"/>
                  <a:gd name="T32" fmla="*/ 0 w 802"/>
                  <a:gd name="T33" fmla="*/ 0 h 896"/>
                  <a:gd name="T34" fmla="*/ 0 w 802"/>
                  <a:gd name="T35" fmla="*/ 0 h 896"/>
                  <a:gd name="T36" fmla="*/ 0 w 802"/>
                  <a:gd name="T37" fmla="*/ 0 h 896"/>
                  <a:gd name="T38" fmla="*/ 0 w 802"/>
                  <a:gd name="T39" fmla="*/ 0 h 896"/>
                  <a:gd name="T40" fmla="*/ 0 w 802"/>
                  <a:gd name="T41" fmla="*/ 0 h 896"/>
                  <a:gd name="T42" fmla="*/ 0 w 802"/>
                  <a:gd name="T43" fmla="*/ 0 h 896"/>
                  <a:gd name="T44" fmla="*/ 0 w 802"/>
                  <a:gd name="T45" fmla="*/ 0 h 896"/>
                  <a:gd name="T46" fmla="*/ 0 w 802"/>
                  <a:gd name="T47" fmla="*/ 0 h 896"/>
                  <a:gd name="T48" fmla="*/ 0 w 802"/>
                  <a:gd name="T49" fmla="*/ 0 h 896"/>
                  <a:gd name="T50" fmla="*/ 0 w 802"/>
                  <a:gd name="T51" fmla="*/ 0 h 896"/>
                  <a:gd name="T52" fmla="*/ 0 w 802"/>
                  <a:gd name="T53" fmla="*/ 0 h 896"/>
                  <a:gd name="T54" fmla="*/ 0 w 802"/>
                  <a:gd name="T55" fmla="*/ 0 h 896"/>
                  <a:gd name="T56" fmla="*/ 0 w 802"/>
                  <a:gd name="T57" fmla="*/ 0 h 896"/>
                  <a:gd name="T58" fmla="*/ 0 w 802"/>
                  <a:gd name="T59" fmla="*/ 0 h 896"/>
                  <a:gd name="T60" fmla="*/ 0 w 802"/>
                  <a:gd name="T61" fmla="*/ 0 h 896"/>
                  <a:gd name="T62" fmla="*/ 0 w 802"/>
                  <a:gd name="T63" fmla="*/ 0 h 896"/>
                  <a:gd name="T64" fmla="*/ 0 w 802"/>
                  <a:gd name="T65" fmla="*/ 0 h 896"/>
                  <a:gd name="T66" fmla="*/ 0 w 802"/>
                  <a:gd name="T67" fmla="*/ 0 h 89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802"/>
                  <a:gd name="T103" fmla="*/ 0 h 896"/>
                  <a:gd name="T104" fmla="*/ 802 w 802"/>
                  <a:gd name="T105" fmla="*/ 896 h 89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802" h="896">
                    <a:moveTo>
                      <a:pt x="67" y="0"/>
                    </a:moveTo>
                    <a:lnTo>
                      <a:pt x="359" y="95"/>
                    </a:lnTo>
                    <a:lnTo>
                      <a:pt x="509" y="142"/>
                    </a:lnTo>
                    <a:lnTo>
                      <a:pt x="652" y="189"/>
                    </a:lnTo>
                    <a:lnTo>
                      <a:pt x="689" y="207"/>
                    </a:lnTo>
                    <a:lnTo>
                      <a:pt x="727" y="217"/>
                    </a:lnTo>
                    <a:lnTo>
                      <a:pt x="764" y="226"/>
                    </a:lnTo>
                    <a:lnTo>
                      <a:pt x="802" y="246"/>
                    </a:lnTo>
                    <a:lnTo>
                      <a:pt x="774" y="406"/>
                    </a:lnTo>
                    <a:lnTo>
                      <a:pt x="727" y="557"/>
                    </a:lnTo>
                    <a:lnTo>
                      <a:pt x="679" y="717"/>
                    </a:lnTo>
                    <a:lnTo>
                      <a:pt x="642" y="877"/>
                    </a:lnTo>
                    <a:lnTo>
                      <a:pt x="556" y="886"/>
                    </a:lnTo>
                    <a:lnTo>
                      <a:pt x="482" y="896"/>
                    </a:lnTo>
                    <a:lnTo>
                      <a:pt x="312" y="886"/>
                    </a:lnTo>
                    <a:lnTo>
                      <a:pt x="227" y="877"/>
                    </a:lnTo>
                    <a:lnTo>
                      <a:pt x="142" y="868"/>
                    </a:lnTo>
                    <a:lnTo>
                      <a:pt x="142" y="849"/>
                    </a:lnTo>
                    <a:lnTo>
                      <a:pt x="133" y="839"/>
                    </a:lnTo>
                    <a:lnTo>
                      <a:pt x="104" y="821"/>
                    </a:lnTo>
                    <a:lnTo>
                      <a:pt x="86" y="830"/>
                    </a:lnTo>
                    <a:lnTo>
                      <a:pt x="67" y="849"/>
                    </a:lnTo>
                    <a:lnTo>
                      <a:pt x="47" y="868"/>
                    </a:lnTo>
                    <a:lnTo>
                      <a:pt x="38" y="868"/>
                    </a:lnTo>
                    <a:lnTo>
                      <a:pt x="20" y="868"/>
                    </a:lnTo>
                    <a:lnTo>
                      <a:pt x="10" y="830"/>
                    </a:lnTo>
                    <a:lnTo>
                      <a:pt x="0" y="802"/>
                    </a:lnTo>
                    <a:lnTo>
                      <a:pt x="10" y="764"/>
                    </a:lnTo>
                    <a:lnTo>
                      <a:pt x="0" y="735"/>
                    </a:lnTo>
                    <a:lnTo>
                      <a:pt x="0" y="557"/>
                    </a:lnTo>
                    <a:lnTo>
                      <a:pt x="0" y="367"/>
                    </a:lnTo>
                    <a:lnTo>
                      <a:pt x="20" y="179"/>
                    </a:lnTo>
                    <a:lnTo>
                      <a:pt x="38" y="85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97BA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77" name="Freeform 54"/>
              <p:cNvSpPr>
                <a:spLocks/>
              </p:cNvSpPr>
              <p:nvPr/>
            </p:nvSpPr>
            <p:spPr bwMode="auto">
              <a:xfrm>
                <a:off x="5317" y="488"/>
                <a:ext cx="170" cy="71"/>
              </a:xfrm>
              <a:custGeom>
                <a:avLst/>
                <a:gdLst>
                  <a:gd name="T0" fmla="*/ 0 w 679"/>
                  <a:gd name="T1" fmla="*/ 0 h 284"/>
                  <a:gd name="T2" fmla="*/ 0 w 679"/>
                  <a:gd name="T3" fmla="*/ 0 h 284"/>
                  <a:gd name="T4" fmla="*/ 0 w 679"/>
                  <a:gd name="T5" fmla="*/ 0 h 284"/>
                  <a:gd name="T6" fmla="*/ 0 w 679"/>
                  <a:gd name="T7" fmla="*/ 0 h 284"/>
                  <a:gd name="T8" fmla="*/ 0 w 679"/>
                  <a:gd name="T9" fmla="*/ 0 h 284"/>
                  <a:gd name="T10" fmla="*/ 0 w 679"/>
                  <a:gd name="T11" fmla="*/ 0 h 284"/>
                  <a:gd name="T12" fmla="*/ 0 w 679"/>
                  <a:gd name="T13" fmla="*/ 0 h 284"/>
                  <a:gd name="T14" fmla="*/ 0 w 679"/>
                  <a:gd name="T15" fmla="*/ 0 h 284"/>
                  <a:gd name="T16" fmla="*/ 0 w 679"/>
                  <a:gd name="T17" fmla="*/ 0 h 284"/>
                  <a:gd name="T18" fmla="*/ 0 w 679"/>
                  <a:gd name="T19" fmla="*/ 0 h 284"/>
                  <a:gd name="T20" fmla="*/ 0 w 679"/>
                  <a:gd name="T21" fmla="*/ 0 h 284"/>
                  <a:gd name="T22" fmla="*/ 0 w 679"/>
                  <a:gd name="T23" fmla="*/ 0 h 284"/>
                  <a:gd name="T24" fmla="*/ 0 w 679"/>
                  <a:gd name="T25" fmla="*/ 0 h 284"/>
                  <a:gd name="T26" fmla="*/ 0 w 679"/>
                  <a:gd name="T27" fmla="*/ 0 h 284"/>
                  <a:gd name="T28" fmla="*/ 0 w 679"/>
                  <a:gd name="T29" fmla="*/ 0 h 284"/>
                  <a:gd name="T30" fmla="*/ 0 w 679"/>
                  <a:gd name="T31" fmla="*/ 0 h 284"/>
                  <a:gd name="T32" fmla="*/ 0 w 679"/>
                  <a:gd name="T33" fmla="*/ 0 h 284"/>
                  <a:gd name="T34" fmla="*/ 0 w 679"/>
                  <a:gd name="T35" fmla="*/ 0 h 284"/>
                  <a:gd name="T36" fmla="*/ 0 w 679"/>
                  <a:gd name="T37" fmla="*/ 0 h 284"/>
                  <a:gd name="T38" fmla="*/ 0 w 679"/>
                  <a:gd name="T39" fmla="*/ 0 h 28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79"/>
                  <a:gd name="T61" fmla="*/ 0 h 284"/>
                  <a:gd name="T62" fmla="*/ 679 w 679"/>
                  <a:gd name="T63" fmla="*/ 284 h 284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79" h="284">
                    <a:moveTo>
                      <a:pt x="9" y="256"/>
                    </a:moveTo>
                    <a:lnTo>
                      <a:pt x="254" y="161"/>
                    </a:lnTo>
                    <a:lnTo>
                      <a:pt x="499" y="67"/>
                    </a:lnTo>
                    <a:lnTo>
                      <a:pt x="556" y="49"/>
                    </a:lnTo>
                    <a:lnTo>
                      <a:pt x="622" y="29"/>
                    </a:lnTo>
                    <a:lnTo>
                      <a:pt x="632" y="10"/>
                    </a:lnTo>
                    <a:lnTo>
                      <a:pt x="650" y="10"/>
                    </a:lnTo>
                    <a:lnTo>
                      <a:pt x="669" y="10"/>
                    </a:lnTo>
                    <a:lnTo>
                      <a:pt x="679" y="0"/>
                    </a:lnTo>
                    <a:lnTo>
                      <a:pt x="679" y="29"/>
                    </a:lnTo>
                    <a:lnTo>
                      <a:pt x="650" y="29"/>
                    </a:lnTo>
                    <a:lnTo>
                      <a:pt x="641" y="39"/>
                    </a:lnTo>
                    <a:lnTo>
                      <a:pt x="622" y="49"/>
                    </a:lnTo>
                    <a:lnTo>
                      <a:pt x="603" y="49"/>
                    </a:lnTo>
                    <a:lnTo>
                      <a:pt x="452" y="114"/>
                    </a:lnTo>
                    <a:lnTo>
                      <a:pt x="301" y="170"/>
                    </a:lnTo>
                    <a:lnTo>
                      <a:pt x="226" y="208"/>
                    </a:lnTo>
                    <a:lnTo>
                      <a:pt x="150" y="237"/>
                    </a:lnTo>
                    <a:lnTo>
                      <a:pt x="0" y="284"/>
                    </a:lnTo>
                    <a:lnTo>
                      <a:pt x="9" y="256"/>
                    </a:lnTo>
                    <a:close/>
                  </a:path>
                </a:pathLst>
              </a:custGeom>
              <a:solidFill>
                <a:srgbClr val="7B82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78" name="Freeform 55"/>
              <p:cNvSpPr>
                <a:spLocks/>
              </p:cNvSpPr>
              <p:nvPr/>
            </p:nvSpPr>
            <p:spPr bwMode="auto">
              <a:xfrm>
                <a:off x="5267" y="849"/>
                <a:ext cx="10" cy="7"/>
              </a:xfrm>
              <a:custGeom>
                <a:avLst/>
                <a:gdLst>
                  <a:gd name="T0" fmla="*/ 0 w 37"/>
                  <a:gd name="T1" fmla="*/ 0 h 28"/>
                  <a:gd name="T2" fmla="*/ 0 w 37"/>
                  <a:gd name="T3" fmla="*/ 0 h 28"/>
                  <a:gd name="T4" fmla="*/ 0 w 37"/>
                  <a:gd name="T5" fmla="*/ 0 h 28"/>
                  <a:gd name="T6" fmla="*/ 0 w 37"/>
                  <a:gd name="T7" fmla="*/ 0 h 28"/>
                  <a:gd name="T8" fmla="*/ 0 w 37"/>
                  <a:gd name="T9" fmla="*/ 0 h 28"/>
                  <a:gd name="T10" fmla="*/ 0 w 37"/>
                  <a:gd name="T11" fmla="*/ 0 h 28"/>
                  <a:gd name="T12" fmla="*/ 0 w 37"/>
                  <a:gd name="T13" fmla="*/ 0 h 28"/>
                  <a:gd name="T14" fmla="*/ 0 w 37"/>
                  <a:gd name="T15" fmla="*/ 0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7"/>
                  <a:gd name="T25" fmla="*/ 0 h 28"/>
                  <a:gd name="T26" fmla="*/ 37 w 37"/>
                  <a:gd name="T27" fmla="*/ 28 h 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7" h="28">
                    <a:moveTo>
                      <a:pt x="37" y="10"/>
                    </a:moveTo>
                    <a:lnTo>
                      <a:pt x="37" y="18"/>
                    </a:lnTo>
                    <a:lnTo>
                      <a:pt x="18" y="28"/>
                    </a:lnTo>
                    <a:lnTo>
                      <a:pt x="0" y="28"/>
                    </a:lnTo>
                    <a:lnTo>
                      <a:pt x="0" y="10"/>
                    </a:lnTo>
                    <a:lnTo>
                      <a:pt x="9" y="0"/>
                    </a:lnTo>
                    <a:lnTo>
                      <a:pt x="18" y="0"/>
                    </a:lnTo>
                    <a:lnTo>
                      <a:pt x="37" y="10"/>
                    </a:lnTo>
                    <a:close/>
                  </a:path>
                </a:pathLst>
              </a:custGeom>
              <a:solidFill>
                <a:srgbClr val="CCE70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79" name="Freeform 56"/>
              <p:cNvSpPr>
                <a:spLocks/>
              </p:cNvSpPr>
              <p:nvPr/>
            </p:nvSpPr>
            <p:spPr bwMode="auto">
              <a:xfrm>
                <a:off x="5326" y="519"/>
                <a:ext cx="210" cy="103"/>
              </a:xfrm>
              <a:custGeom>
                <a:avLst/>
                <a:gdLst>
                  <a:gd name="T0" fmla="*/ 0 w 840"/>
                  <a:gd name="T1" fmla="*/ 0 h 415"/>
                  <a:gd name="T2" fmla="*/ 0 w 840"/>
                  <a:gd name="T3" fmla="*/ 0 h 415"/>
                  <a:gd name="T4" fmla="*/ 0 w 840"/>
                  <a:gd name="T5" fmla="*/ 0 h 415"/>
                  <a:gd name="T6" fmla="*/ 0 w 840"/>
                  <a:gd name="T7" fmla="*/ 0 h 415"/>
                  <a:gd name="T8" fmla="*/ 0 w 840"/>
                  <a:gd name="T9" fmla="*/ 0 h 415"/>
                  <a:gd name="T10" fmla="*/ 0 w 840"/>
                  <a:gd name="T11" fmla="*/ 0 h 415"/>
                  <a:gd name="T12" fmla="*/ 0 w 840"/>
                  <a:gd name="T13" fmla="*/ 0 h 415"/>
                  <a:gd name="T14" fmla="*/ 0 w 840"/>
                  <a:gd name="T15" fmla="*/ 0 h 415"/>
                  <a:gd name="T16" fmla="*/ 0 w 840"/>
                  <a:gd name="T17" fmla="*/ 0 h 415"/>
                  <a:gd name="T18" fmla="*/ 0 w 840"/>
                  <a:gd name="T19" fmla="*/ 0 h 415"/>
                  <a:gd name="T20" fmla="*/ 0 w 840"/>
                  <a:gd name="T21" fmla="*/ 0 h 415"/>
                  <a:gd name="T22" fmla="*/ 0 w 840"/>
                  <a:gd name="T23" fmla="*/ 0 h 415"/>
                  <a:gd name="T24" fmla="*/ 0 w 840"/>
                  <a:gd name="T25" fmla="*/ 0 h 415"/>
                  <a:gd name="T26" fmla="*/ 0 w 840"/>
                  <a:gd name="T27" fmla="*/ 0 h 415"/>
                  <a:gd name="T28" fmla="*/ 0 w 840"/>
                  <a:gd name="T29" fmla="*/ 0 h 415"/>
                  <a:gd name="T30" fmla="*/ 0 w 840"/>
                  <a:gd name="T31" fmla="*/ 0 h 415"/>
                  <a:gd name="T32" fmla="*/ 0 w 840"/>
                  <a:gd name="T33" fmla="*/ 0 h 415"/>
                  <a:gd name="T34" fmla="*/ 0 w 840"/>
                  <a:gd name="T35" fmla="*/ 0 h 415"/>
                  <a:gd name="T36" fmla="*/ 0 w 840"/>
                  <a:gd name="T37" fmla="*/ 0 h 415"/>
                  <a:gd name="T38" fmla="*/ 0 w 840"/>
                  <a:gd name="T39" fmla="*/ 0 h 415"/>
                  <a:gd name="T40" fmla="*/ 0 w 840"/>
                  <a:gd name="T41" fmla="*/ 0 h 415"/>
                  <a:gd name="T42" fmla="*/ 0 w 840"/>
                  <a:gd name="T43" fmla="*/ 0 h 415"/>
                  <a:gd name="T44" fmla="*/ 0 w 840"/>
                  <a:gd name="T45" fmla="*/ 0 h 415"/>
                  <a:gd name="T46" fmla="*/ 0 w 840"/>
                  <a:gd name="T47" fmla="*/ 0 h 415"/>
                  <a:gd name="T48" fmla="*/ 0 w 840"/>
                  <a:gd name="T49" fmla="*/ 0 h 41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40"/>
                  <a:gd name="T76" fmla="*/ 0 h 415"/>
                  <a:gd name="T77" fmla="*/ 840 w 840"/>
                  <a:gd name="T78" fmla="*/ 415 h 41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40" h="415">
                    <a:moveTo>
                      <a:pt x="123" y="142"/>
                    </a:moveTo>
                    <a:lnTo>
                      <a:pt x="293" y="67"/>
                    </a:lnTo>
                    <a:lnTo>
                      <a:pt x="462" y="0"/>
                    </a:lnTo>
                    <a:lnTo>
                      <a:pt x="444" y="38"/>
                    </a:lnTo>
                    <a:lnTo>
                      <a:pt x="444" y="76"/>
                    </a:lnTo>
                    <a:lnTo>
                      <a:pt x="444" y="114"/>
                    </a:lnTo>
                    <a:lnTo>
                      <a:pt x="452" y="151"/>
                    </a:lnTo>
                    <a:lnTo>
                      <a:pt x="491" y="208"/>
                    </a:lnTo>
                    <a:lnTo>
                      <a:pt x="538" y="245"/>
                    </a:lnTo>
                    <a:lnTo>
                      <a:pt x="604" y="284"/>
                    </a:lnTo>
                    <a:lnTo>
                      <a:pt x="670" y="312"/>
                    </a:lnTo>
                    <a:lnTo>
                      <a:pt x="746" y="340"/>
                    </a:lnTo>
                    <a:lnTo>
                      <a:pt x="793" y="349"/>
                    </a:lnTo>
                    <a:lnTo>
                      <a:pt x="840" y="349"/>
                    </a:lnTo>
                    <a:lnTo>
                      <a:pt x="726" y="415"/>
                    </a:lnTo>
                    <a:lnTo>
                      <a:pt x="575" y="359"/>
                    </a:lnTo>
                    <a:lnTo>
                      <a:pt x="425" y="312"/>
                    </a:lnTo>
                    <a:lnTo>
                      <a:pt x="321" y="265"/>
                    </a:lnTo>
                    <a:lnTo>
                      <a:pt x="217" y="237"/>
                    </a:lnTo>
                    <a:lnTo>
                      <a:pt x="104" y="208"/>
                    </a:lnTo>
                    <a:lnTo>
                      <a:pt x="0" y="170"/>
                    </a:lnTo>
                    <a:lnTo>
                      <a:pt x="29" y="170"/>
                    </a:lnTo>
                    <a:lnTo>
                      <a:pt x="57" y="151"/>
                    </a:lnTo>
                    <a:lnTo>
                      <a:pt x="94" y="142"/>
                    </a:lnTo>
                    <a:lnTo>
                      <a:pt x="123" y="142"/>
                    </a:lnTo>
                    <a:close/>
                  </a:path>
                </a:pathLst>
              </a:custGeom>
              <a:solidFill>
                <a:srgbClr val="97BA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80" name="Freeform 57"/>
              <p:cNvSpPr>
                <a:spLocks/>
              </p:cNvSpPr>
              <p:nvPr/>
            </p:nvSpPr>
            <p:spPr bwMode="auto">
              <a:xfrm>
                <a:off x="5277" y="778"/>
                <a:ext cx="52" cy="61"/>
              </a:xfrm>
              <a:custGeom>
                <a:avLst/>
                <a:gdLst>
                  <a:gd name="T0" fmla="*/ 0 w 208"/>
                  <a:gd name="T1" fmla="*/ 0 h 244"/>
                  <a:gd name="T2" fmla="*/ 0 w 208"/>
                  <a:gd name="T3" fmla="*/ 0 h 244"/>
                  <a:gd name="T4" fmla="*/ 0 w 208"/>
                  <a:gd name="T5" fmla="*/ 0 h 244"/>
                  <a:gd name="T6" fmla="*/ 0 w 208"/>
                  <a:gd name="T7" fmla="*/ 0 h 244"/>
                  <a:gd name="T8" fmla="*/ 0 w 208"/>
                  <a:gd name="T9" fmla="*/ 0 h 244"/>
                  <a:gd name="T10" fmla="*/ 0 w 208"/>
                  <a:gd name="T11" fmla="*/ 0 h 244"/>
                  <a:gd name="T12" fmla="*/ 0 w 208"/>
                  <a:gd name="T13" fmla="*/ 0 h 244"/>
                  <a:gd name="T14" fmla="*/ 0 w 208"/>
                  <a:gd name="T15" fmla="*/ 0 h 244"/>
                  <a:gd name="T16" fmla="*/ 0 w 208"/>
                  <a:gd name="T17" fmla="*/ 0 h 2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08"/>
                  <a:gd name="T28" fmla="*/ 0 h 244"/>
                  <a:gd name="T29" fmla="*/ 208 w 208"/>
                  <a:gd name="T30" fmla="*/ 244 h 2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08" h="244">
                    <a:moveTo>
                      <a:pt x="198" y="0"/>
                    </a:moveTo>
                    <a:lnTo>
                      <a:pt x="208" y="9"/>
                    </a:lnTo>
                    <a:lnTo>
                      <a:pt x="123" y="132"/>
                    </a:lnTo>
                    <a:lnTo>
                      <a:pt x="76" y="189"/>
                    </a:lnTo>
                    <a:lnTo>
                      <a:pt x="28" y="244"/>
                    </a:lnTo>
                    <a:lnTo>
                      <a:pt x="0" y="236"/>
                    </a:lnTo>
                    <a:lnTo>
                      <a:pt x="47" y="170"/>
                    </a:lnTo>
                    <a:lnTo>
                      <a:pt x="94" y="113"/>
                    </a:lnTo>
                    <a:lnTo>
                      <a:pt x="198" y="0"/>
                    </a:lnTo>
                    <a:close/>
                  </a:path>
                </a:pathLst>
              </a:custGeom>
              <a:solidFill>
                <a:srgbClr val="7686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81" name="Freeform 58"/>
              <p:cNvSpPr>
                <a:spLocks/>
              </p:cNvSpPr>
              <p:nvPr/>
            </p:nvSpPr>
            <p:spPr bwMode="auto">
              <a:xfrm>
                <a:off x="5293" y="787"/>
                <a:ext cx="15" cy="7"/>
              </a:xfrm>
              <a:custGeom>
                <a:avLst/>
                <a:gdLst>
                  <a:gd name="T0" fmla="*/ 0 w 56"/>
                  <a:gd name="T1" fmla="*/ 0 h 29"/>
                  <a:gd name="T2" fmla="*/ 0 w 56"/>
                  <a:gd name="T3" fmla="*/ 0 h 29"/>
                  <a:gd name="T4" fmla="*/ 0 w 56"/>
                  <a:gd name="T5" fmla="*/ 0 h 29"/>
                  <a:gd name="T6" fmla="*/ 0 w 56"/>
                  <a:gd name="T7" fmla="*/ 0 h 29"/>
                  <a:gd name="T8" fmla="*/ 0 w 56"/>
                  <a:gd name="T9" fmla="*/ 0 h 29"/>
                  <a:gd name="T10" fmla="*/ 0 w 56"/>
                  <a:gd name="T11" fmla="*/ 0 h 29"/>
                  <a:gd name="T12" fmla="*/ 0 w 56"/>
                  <a:gd name="T13" fmla="*/ 0 h 29"/>
                  <a:gd name="T14" fmla="*/ 0 w 56"/>
                  <a:gd name="T15" fmla="*/ 0 h 29"/>
                  <a:gd name="T16" fmla="*/ 0 w 56"/>
                  <a:gd name="T17" fmla="*/ 0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6"/>
                  <a:gd name="T28" fmla="*/ 0 h 29"/>
                  <a:gd name="T29" fmla="*/ 56 w 56"/>
                  <a:gd name="T30" fmla="*/ 29 h 2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6" h="29">
                    <a:moveTo>
                      <a:pt x="27" y="0"/>
                    </a:moveTo>
                    <a:lnTo>
                      <a:pt x="56" y="0"/>
                    </a:lnTo>
                    <a:lnTo>
                      <a:pt x="37" y="29"/>
                    </a:lnTo>
                    <a:lnTo>
                      <a:pt x="18" y="29"/>
                    </a:lnTo>
                    <a:lnTo>
                      <a:pt x="0" y="29"/>
                    </a:lnTo>
                    <a:lnTo>
                      <a:pt x="9" y="19"/>
                    </a:lnTo>
                    <a:lnTo>
                      <a:pt x="18" y="19"/>
                    </a:lnTo>
                    <a:lnTo>
                      <a:pt x="18" y="1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1648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82" name="Freeform 59"/>
              <p:cNvSpPr>
                <a:spLocks/>
              </p:cNvSpPr>
              <p:nvPr/>
            </p:nvSpPr>
            <p:spPr bwMode="auto">
              <a:xfrm>
                <a:off x="5319" y="787"/>
                <a:ext cx="87" cy="38"/>
              </a:xfrm>
              <a:custGeom>
                <a:avLst/>
                <a:gdLst>
                  <a:gd name="T0" fmla="*/ 0 w 349"/>
                  <a:gd name="T1" fmla="*/ 0 h 152"/>
                  <a:gd name="T2" fmla="*/ 0 w 349"/>
                  <a:gd name="T3" fmla="*/ 0 h 152"/>
                  <a:gd name="T4" fmla="*/ 0 w 349"/>
                  <a:gd name="T5" fmla="*/ 0 h 152"/>
                  <a:gd name="T6" fmla="*/ 0 w 349"/>
                  <a:gd name="T7" fmla="*/ 0 h 152"/>
                  <a:gd name="T8" fmla="*/ 0 w 349"/>
                  <a:gd name="T9" fmla="*/ 0 h 152"/>
                  <a:gd name="T10" fmla="*/ 0 w 349"/>
                  <a:gd name="T11" fmla="*/ 0 h 152"/>
                  <a:gd name="T12" fmla="*/ 0 w 349"/>
                  <a:gd name="T13" fmla="*/ 0 h 152"/>
                  <a:gd name="T14" fmla="*/ 0 w 349"/>
                  <a:gd name="T15" fmla="*/ 0 h 152"/>
                  <a:gd name="T16" fmla="*/ 0 w 349"/>
                  <a:gd name="T17" fmla="*/ 0 h 152"/>
                  <a:gd name="T18" fmla="*/ 0 w 349"/>
                  <a:gd name="T19" fmla="*/ 0 h 152"/>
                  <a:gd name="T20" fmla="*/ 0 w 349"/>
                  <a:gd name="T21" fmla="*/ 0 h 152"/>
                  <a:gd name="T22" fmla="*/ 0 w 349"/>
                  <a:gd name="T23" fmla="*/ 0 h 152"/>
                  <a:gd name="T24" fmla="*/ 0 w 349"/>
                  <a:gd name="T25" fmla="*/ 0 h 152"/>
                  <a:gd name="T26" fmla="*/ 0 w 349"/>
                  <a:gd name="T27" fmla="*/ 0 h 152"/>
                  <a:gd name="T28" fmla="*/ 0 w 349"/>
                  <a:gd name="T29" fmla="*/ 0 h 15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49"/>
                  <a:gd name="T46" fmla="*/ 0 h 152"/>
                  <a:gd name="T47" fmla="*/ 349 w 349"/>
                  <a:gd name="T48" fmla="*/ 152 h 15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49" h="152">
                    <a:moveTo>
                      <a:pt x="57" y="0"/>
                    </a:moveTo>
                    <a:lnTo>
                      <a:pt x="85" y="10"/>
                    </a:lnTo>
                    <a:lnTo>
                      <a:pt x="122" y="19"/>
                    </a:lnTo>
                    <a:lnTo>
                      <a:pt x="189" y="19"/>
                    </a:lnTo>
                    <a:lnTo>
                      <a:pt x="226" y="19"/>
                    </a:lnTo>
                    <a:lnTo>
                      <a:pt x="245" y="29"/>
                    </a:lnTo>
                    <a:lnTo>
                      <a:pt x="273" y="57"/>
                    </a:lnTo>
                    <a:lnTo>
                      <a:pt x="283" y="86"/>
                    </a:lnTo>
                    <a:lnTo>
                      <a:pt x="321" y="113"/>
                    </a:lnTo>
                    <a:lnTo>
                      <a:pt x="349" y="152"/>
                    </a:lnTo>
                    <a:lnTo>
                      <a:pt x="179" y="104"/>
                    </a:lnTo>
                    <a:lnTo>
                      <a:pt x="85" y="86"/>
                    </a:lnTo>
                    <a:lnTo>
                      <a:pt x="0" y="66"/>
                    </a:lnTo>
                    <a:lnTo>
                      <a:pt x="18" y="29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1648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83" name="Freeform 60"/>
              <p:cNvSpPr>
                <a:spLocks/>
              </p:cNvSpPr>
              <p:nvPr/>
            </p:nvSpPr>
            <p:spPr bwMode="auto">
              <a:xfrm>
                <a:off x="5388" y="761"/>
                <a:ext cx="148" cy="66"/>
              </a:xfrm>
              <a:custGeom>
                <a:avLst/>
                <a:gdLst>
                  <a:gd name="T0" fmla="*/ 0 w 595"/>
                  <a:gd name="T1" fmla="*/ 0 h 264"/>
                  <a:gd name="T2" fmla="*/ 0 w 595"/>
                  <a:gd name="T3" fmla="*/ 0 h 264"/>
                  <a:gd name="T4" fmla="*/ 0 w 595"/>
                  <a:gd name="T5" fmla="*/ 0 h 264"/>
                  <a:gd name="T6" fmla="*/ 0 w 595"/>
                  <a:gd name="T7" fmla="*/ 0 h 264"/>
                  <a:gd name="T8" fmla="*/ 0 w 595"/>
                  <a:gd name="T9" fmla="*/ 0 h 264"/>
                  <a:gd name="T10" fmla="*/ 0 w 595"/>
                  <a:gd name="T11" fmla="*/ 0 h 264"/>
                  <a:gd name="T12" fmla="*/ 0 w 595"/>
                  <a:gd name="T13" fmla="*/ 0 h 264"/>
                  <a:gd name="T14" fmla="*/ 0 w 595"/>
                  <a:gd name="T15" fmla="*/ 0 h 264"/>
                  <a:gd name="T16" fmla="*/ 0 w 595"/>
                  <a:gd name="T17" fmla="*/ 0 h 264"/>
                  <a:gd name="T18" fmla="*/ 0 w 595"/>
                  <a:gd name="T19" fmla="*/ 0 h 264"/>
                  <a:gd name="T20" fmla="*/ 0 w 595"/>
                  <a:gd name="T21" fmla="*/ 0 h 264"/>
                  <a:gd name="T22" fmla="*/ 0 w 595"/>
                  <a:gd name="T23" fmla="*/ 0 h 264"/>
                  <a:gd name="T24" fmla="*/ 0 w 595"/>
                  <a:gd name="T25" fmla="*/ 0 h 264"/>
                  <a:gd name="T26" fmla="*/ 0 w 595"/>
                  <a:gd name="T27" fmla="*/ 0 h 264"/>
                  <a:gd name="T28" fmla="*/ 0 w 595"/>
                  <a:gd name="T29" fmla="*/ 0 h 264"/>
                  <a:gd name="T30" fmla="*/ 0 w 595"/>
                  <a:gd name="T31" fmla="*/ 0 h 264"/>
                  <a:gd name="T32" fmla="*/ 0 w 595"/>
                  <a:gd name="T33" fmla="*/ 0 h 264"/>
                  <a:gd name="T34" fmla="*/ 0 w 595"/>
                  <a:gd name="T35" fmla="*/ 0 h 264"/>
                  <a:gd name="T36" fmla="*/ 0 w 595"/>
                  <a:gd name="T37" fmla="*/ 0 h 264"/>
                  <a:gd name="T38" fmla="*/ 0 w 595"/>
                  <a:gd name="T39" fmla="*/ 0 h 264"/>
                  <a:gd name="T40" fmla="*/ 0 w 595"/>
                  <a:gd name="T41" fmla="*/ 0 h 264"/>
                  <a:gd name="T42" fmla="*/ 0 w 595"/>
                  <a:gd name="T43" fmla="*/ 0 h 264"/>
                  <a:gd name="T44" fmla="*/ 0 w 595"/>
                  <a:gd name="T45" fmla="*/ 0 h 26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95"/>
                  <a:gd name="T70" fmla="*/ 0 h 264"/>
                  <a:gd name="T71" fmla="*/ 595 w 595"/>
                  <a:gd name="T72" fmla="*/ 264 h 264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95" h="264">
                    <a:moveTo>
                      <a:pt x="19" y="123"/>
                    </a:moveTo>
                    <a:lnTo>
                      <a:pt x="123" y="133"/>
                    </a:lnTo>
                    <a:lnTo>
                      <a:pt x="227" y="133"/>
                    </a:lnTo>
                    <a:lnTo>
                      <a:pt x="274" y="133"/>
                    </a:lnTo>
                    <a:lnTo>
                      <a:pt x="321" y="123"/>
                    </a:lnTo>
                    <a:lnTo>
                      <a:pt x="368" y="104"/>
                    </a:lnTo>
                    <a:lnTo>
                      <a:pt x="415" y="76"/>
                    </a:lnTo>
                    <a:lnTo>
                      <a:pt x="491" y="48"/>
                    </a:lnTo>
                    <a:lnTo>
                      <a:pt x="567" y="0"/>
                    </a:lnTo>
                    <a:lnTo>
                      <a:pt x="585" y="10"/>
                    </a:lnTo>
                    <a:lnTo>
                      <a:pt x="595" y="20"/>
                    </a:lnTo>
                    <a:lnTo>
                      <a:pt x="585" y="29"/>
                    </a:lnTo>
                    <a:lnTo>
                      <a:pt x="378" y="152"/>
                    </a:lnTo>
                    <a:lnTo>
                      <a:pt x="283" y="199"/>
                    </a:lnTo>
                    <a:lnTo>
                      <a:pt x="170" y="237"/>
                    </a:lnTo>
                    <a:lnTo>
                      <a:pt x="160" y="256"/>
                    </a:lnTo>
                    <a:lnTo>
                      <a:pt x="152" y="264"/>
                    </a:lnTo>
                    <a:lnTo>
                      <a:pt x="133" y="264"/>
                    </a:lnTo>
                    <a:lnTo>
                      <a:pt x="123" y="256"/>
                    </a:lnTo>
                    <a:lnTo>
                      <a:pt x="76" y="208"/>
                    </a:lnTo>
                    <a:lnTo>
                      <a:pt x="39" y="170"/>
                    </a:lnTo>
                    <a:lnTo>
                      <a:pt x="0" y="133"/>
                    </a:lnTo>
                    <a:lnTo>
                      <a:pt x="19" y="123"/>
                    </a:lnTo>
                    <a:close/>
                  </a:path>
                </a:pathLst>
              </a:custGeom>
              <a:solidFill>
                <a:srgbClr val="97A0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84" name="Freeform 61"/>
              <p:cNvSpPr>
                <a:spLocks/>
              </p:cNvSpPr>
              <p:nvPr/>
            </p:nvSpPr>
            <p:spPr bwMode="auto">
              <a:xfrm>
                <a:off x="5442" y="502"/>
                <a:ext cx="186" cy="97"/>
              </a:xfrm>
              <a:custGeom>
                <a:avLst/>
                <a:gdLst>
                  <a:gd name="T0" fmla="*/ 0 w 746"/>
                  <a:gd name="T1" fmla="*/ 0 h 387"/>
                  <a:gd name="T2" fmla="*/ 0 w 746"/>
                  <a:gd name="T3" fmla="*/ 0 h 387"/>
                  <a:gd name="T4" fmla="*/ 0 w 746"/>
                  <a:gd name="T5" fmla="*/ 0 h 387"/>
                  <a:gd name="T6" fmla="*/ 0 w 746"/>
                  <a:gd name="T7" fmla="*/ 0 h 387"/>
                  <a:gd name="T8" fmla="*/ 0 w 746"/>
                  <a:gd name="T9" fmla="*/ 0 h 387"/>
                  <a:gd name="T10" fmla="*/ 0 w 746"/>
                  <a:gd name="T11" fmla="*/ 0 h 387"/>
                  <a:gd name="T12" fmla="*/ 0 w 746"/>
                  <a:gd name="T13" fmla="*/ 0 h 387"/>
                  <a:gd name="T14" fmla="*/ 0 w 746"/>
                  <a:gd name="T15" fmla="*/ 0 h 387"/>
                  <a:gd name="T16" fmla="*/ 0 w 746"/>
                  <a:gd name="T17" fmla="*/ 0 h 387"/>
                  <a:gd name="T18" fmla="*/ 0 w 746"/>
                  <a:gd name="T19" fmla="*/ 0 h 387"/>
                  <a:gd name="T20" fmla="*/ 0 w 746"/>
                  <a:gd name="T21" fmla="*/ 0 h 387"/>
                  <a:gd name="T22" fmla="*/ 0 w 746"/>
                  <a:gd name="T23" fmla="*/ 0 h 387"/>
                  <a:gd name="T24" fmla="*/ 0 w 746"/>
                  <a:gd name="T25" fmla="*/ 0 h 387"/>
                  <a:gd name="T26" fmla="*/ 0 w 746"/>
                  <a:gd name="T27" fmla="*/ 0 h 387"/>
                  <a:gd name="T28" fmla="*/ 0 w 746"/>
                  <a:gd name="T29" fmla="*/ 0 h 387"/>
                  <a:gd name="T30" fmla="*/ 0 w 746"/>
                  <a:gd name="T31" fmla="*/ 0 h 387"/>
                  <a:gd name="T32" fmla="*/ 0 w 746"/>
                  <a:gd name="T33" fmla="*/ 0 h 387"/>
                  <a:gd name="T34" fmla="*/ 0 w 746"/>
                  <a:gd name="T35" fmla="*/ 0 h 387"/>
                  <a:gd name="T36" fmla="*/ 0 w 746"/>
                  <a:gd name="T37" fmla="*/ 0 h 387"/>
                  <a:gd name="T38" fmla="*/ 0 w 746"/>
                  <a:gd name="T39" fmla="*/ 0 h 387"/>
                  <a:gd name="T40" fmla="*/ 0 w 746"/>
                  <a:gd name="T41" fmla="*/ 0 h 387"/>
                  <a:gd name="T42" fmla="*/ 0 w 746"/>
                  <a:gd name="T43" fmla="*/ 0 h 38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746"/>
                  <a:gd name="T67" fmla="*/ 0 h 387"/>
                  <a:gd name="T68" fmla="*/ 746 w 746"/>
                  <a:gd name="T69" fmla="*/ 387 h 38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746" h="387">
                    <a:moveTo>
                      <a:pt x="39" y="57"/>
                    </a:moveTo>
                    <a:lnTo>
                      <a:pt x="170" y="0"/>
                    </a:lnTo>
                    <a:lnTo>
                      <a:pt x="227" y="10"/>
                    </a:lnTo>
                    <a:lnTo>
                      <a:pt x="284" y="29"/>
                    </a:lnTo>
                    <a:lnTo>
                      <a:pt x="387" y="76"/>
                    </a:lnTo>
                    <a:lnTo>
                      <a:pt x="481" y="113"/>
                    </a:lnTo>
                    <a:lnTo>
                      <a:pt x="566" y="151"/>
                    </a:lnTo>
                    <a:lnTo>
                      <a:pt x="746" y="236"/>
                    </a:lnTo>
                    <a:lnTo>
                      <a:pt x="595" y="311"/>
                    </a:lnTo>
                    <a:lnTo>
                      <a:pt x="444" y="387"/>
                    </a:lnTo>
                    <a:lnTo>
                      <a:pt x="321" y="378"/>
                    </a:lnTo>
                    <a:lnTo>
                      <a:pt x="255" y="368"/>
                    </a:lnTo>
                    <a:lnTo>
                      <a:pt x="198" y="350"/>
                    </a:lnTo>
                    <a:lnTo>
                      <a:pt x="142" y="321"/>
                    </a:lnTo>
                    <a:lnTo>
                      <a:pt x="94" y="293"/>
                    </a:lnTo>
                    <a:lnTo>
                      <a:pt x="47" y="255"/>
                    </a:lnTo>
                    <a:lnTo>
                      <a:pt x="10" y="208"/>
                    </a:lnTo>
                    <a:lnTo>
                      <a:pt x="0" y="170"/>
                    </a:lnTo>
                    <a:lnTo>
                      <a:pt x="10" y="133"/>
                    </a:lnTo>
                    <a:lnTo>
                      <a:pt x="19" y="95"/>
                    </a:lnTo>
                    <a:lnTo>
                      <a:pt x="39" y="66"/>
                    </a:lnTo>
                    <a:lnTo>
                      <a:pt x="39" y="57"/>
                    </a:lnTo>
                    <a:close/>
                  </a:path>
                </a:pathLst>
              </a:custGeom>
              <a:solidFill>
                <a:srgbClr val="E6F6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85" name="Freeform 62"/>
              <p:cNvSpPr>
                <a:spLocks/>
              </p:cNvSpPr>
              <p:nvPr/>
            </p:nvSpPr>
            <p:spPr bwMode="auto">
              <a:xfrm>
                <a:off x="5468" y="568"/>
                <a:ext cx="165" cy="217"/>
              </a:xfrm>
              <a:custGeom>
                <a:avLst/>
                <a:gdLst>
                  <a:gd name="T0" fmla="*/ 0 w 661"/>
                  <a:gd name="T1" fmla="*/ 0 h 868"/>
                  <a:gd name="T2" fmla="*/ 0 w 661"/>
                  <a:gd name="T3" fmla="*/ 0 h 868"/>
                  <a:gd name="T4" fmla="*/ 0 w 661"/>
                  <a:gd name="T5" fmla="*/ 0 h 868"/>
                  <a:gd name="T6" fmla="*/ 0 w 661"/>
                  <a:gd name="T7" fmla="*/ 0 h 868"/>
                  <a:gd name="T8" fmla="*/ 0 w 661"/>
                  <a:gd name="T9" fmla="*/ 0 h 868"/>
                  <a:gd name="T10" fmla="*/ 0 w 661"/>
                  <a:gd name="T11" fmla="*/ 0 h 868"/>
                  <a:gd name="T12" fmla="*/ 0 w 661"/>
                  <a:gd name="T13" fmla="*/ 0 h 868"/>
                  <a:gd name="T14" fmla="*/ 0 w 661"/>
                  <a:gd name="T15" fmla="*/ 0 h 868"/>
                  <a:gd name="T16" fmla="*/ 0 w 661"/>
                  <a:gd name="T17" fmla="*/ 0 h 868"/>
                  <a:gd name="T18" fmla="*/ 0 w 661"/>
                  <a:gd name="T19" fmla="*/ 0 h 868"/>
                  <a:gd name="T20" fmla="*/ 0 w 661"/>
                  <a:gd name="T21" fmla="*/ 0 h 868"/>
                  <a:gd name="T22" fmla="*/ 0 w 661"/>
                  <a:gd name="T23" fmla="*/ 0 h 868"/>
                  <a:gd name="T24" fmla="*/ 0 w 661"/>
                  <a:gd name="T25" fmla="*/ 0 h 868"/>
                  <a:gd name="T26" fmla="*/ 0 w 661"/>
                  <a:gd name="T27" fmla="*/ 0 h 868"/>
                  <a:gd name="T28" fmla="*/ 0 w 661"/>
                  <a:gd name="T29" fmla="*/ 0 h 868"/>
                  <a:gd name="T30" fmla="*/ 0 w 661"/>
                  <a:gd name="T31" fmla="*/ 0 h 868"/>
                  <a:gd name="T32" fmla="*/ 0 w 661"/>
                  <a:gd name="T33" fmla="*/ 0 h 868"/>
                  <a:gd name="T34" fmla="*/ 0 w 661"/>
                  <a:gd name="T35" fmla="*/ 0 h 868"/>
                  <a:gd name="T36" fmla="*/ 0 w 661"/>
                  <a:gd name="T37" fmla="*/ 0 h 868"/>
                  <a:gd name="T38" fmla="*/ 0 w 661"/>
                  <a:gd name="T39" fmla="*/ 0 h 868"/>
                  <a:gd name="T40" fmla="*/ 0 w 661"/>
                  <a:gd name="T41" fmla="*/ 0 h 868"/>
                  <a:gd name="T42" fmla="*/ 0 w 661"/>
                  <a:gd name="T43" fmla="*/ 0 h 868"/>
                  <a:gd name="T44" fmla="*/ 0 w 661"/>
                  <a:gd name="T45" fmla="*/ 0 h 86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661"/>
                  <a:gd name="T70" fmla="*/ 0 h 868"/>
                  <a:gd name="T71" fmla="*/ 661 w 661"/>
                  <a:gd name="T72" fmla="*/ 868 h 86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661" h="868">
                    <a:moveTo>
                      <a:pt x="170" y="246"/>
                    </a:moveTo>
                    <a:lnTo>
                      <a:pt x="198" y="217"/>
                    </a:lnTo>
                    <a:lnTo>
                      <a:pt x="227" y="208"/>
                    </a:lnTo>
                    <a:lnTo>
                      <a:pt x="293" y="180"/>
                    </a:lnTo>
                    <a:lnTo>
                      <a:pt x="350" y="161"/>
                    </a:lnTo>
                    <a:lnTo>
                      <a:pt x="377" y="142"/>
                    </a:lnTo>
                    <a:lnTo>
                      <a:pt x="406" y="123"/>
                    </a:lnTo>
                    <a:lnTo>
                      <a:pt x="500" y="76"/>
                    </a:lnTo>
                    <a:lnTo>
                      <a:pt x="538" y="57"/>
                    </a:lnTo>
                    <a:lnTo>
                      <a:pt x="575" y="39"/>
                    </a:lnTo>
                    <a:lnTo>
                      <a:pt x="614" y="10"/>
                    </a:lnTo>
                    <a:lnTo>
                      <a:pt x="661" y="0"/>
                    </a:lnTo>
                    <a:lnTo>
                      <a:pt x="632" y="161"/>
                    </a:lnTo>
                    <a:lnTo>
                      <a:pt x="594" y="321"/>
                    </a:lnTo>
                    <a:lnTo>
                      <a:pt x="538" y="481"/>
                    </a:lnTo>
                    <a:lnTo>
                      <a:pt x="481" y="632"/>
                    </a:lnTo>
                    <a:lnTo>
                      <a:pt x="246" y="755"/>
                    </a:lnTo>
                    <a:lnTo>
                      <a:pt x="123" y="812"/>
                    </a:lnTo>
                    <a:lnTo>
                      <a:pt x="0" y="868"/>
                    </a:lnTo>
                    <a:lnTo>
                      <a:pt x="38" y="708"/>
                    </a:lnTo>
                    <a:lnTo>
                      <a:pt x="85" y="557"/>
                    </a:lnTo>
                    <a:lnTo>
                      <a:pt x="132" y="407"/>
                    </a:lnTo>
                    <a:lnTo>
                      <a:pt x="170" y="246"/>
                    </a:lnTo>
                    <a:close/>
                  </a:path>
                </a:pathLst>
              </a:custGeom>
              <a:solidFill>
                <a:srgbClr val="97BA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86" name="Freeform 63"/>
              <p:cNvSpPr>
                <a:spLocks/>
              </p:cNvSpPr>
              <p:nvPr/>
            </p:nvSpPr>
            <p:spPr bwMode="auto">
              <a:xfrm>
                <a:off x="5510" y="615"/>
                <a:ext cx="95" cy="120"/>
              </a:xfrm>
              <a:custGeom>
                <a:avLst/>
                <a:gdLst>
                  <a:gd name="T0" fmla="*/ 0 w 377"/>
                  <a:gd name="T1" fmla="*/ 0 h 481"/>
                  <a:gd name="T2" fmla="*/ 0 w 377"/>
                  <a:gd name="T3" fmla="*/ 0 h 481"/>
                  <a:gd name="T4" fmla="*/ 0 w 377"/>
                  <a:gd name="T5" fmla="*/ 0 h 481"/>
                  <a:gd name="T6" fmla="*/ 0 w 377"/>
                  <a:gd name="T7" fmla="*/ 0 h 481"/>
                  <a:gd name="T8" fmla="*/ 0 w 377"/>
                  <a:gd name="T9" fmla="*/ 0 h 481"/>
                  <a:gd name="T10" fmla="*/ 0 w 377"/>
                  <a:gd name="T11" fmla="*/ 0 h 481"/>
                  <a:gd name="T12" fmla="*/ 0 w 377"/>
                  <a:gd name="T13" fmla="*/ 0 h 481"/>
                  <a:gd name="T14" fmla="*/ 0 w 377"/>
                  <a:gd name="T15" fmla="*/ 0 h 481"/>
                  <a:gd name="T16" fmla="*/ 0 w 377"/>
                  <a:gd name="T17" fmla="*/ 0 h 481"/>
                  <a:gd name="T18" fmla="*/ 0 w 377"/>
                  <a:gd name="T19" fmla="*/ 0 h 481"/>
                  <a:gd name="T20" fmla="*/ 0 w 377"/>
                  <a:gd name="T21" fmla="*/ 0 h 481"/>
                  <a:gd name="T22" fmla="*/ 0 w 377"/>
                  <a:gd name="T23" fmla="*/ 0 h 481"/>
                  <a:gd name="T24" fmla="*/ 0 w 377"/>
                  <a:gd name="T25" fmla="*/ 0 h 481"/>
                  <a:gd name="T26" fmla="*/ 0 w 377"/>
                  <a:gd name="T27" fmla="*/ 0 h 481"/>
                  <a:gd name="T28" fmla="*/ 0 w 377"/>
                  <a:gd name="T29" fmla="*/ 0 h 481"/>
                  <a:gd name="T30" fmla="*/ 0 w 377"/>
                  <a:gd name="T31" fmla="*/ 0 h 481"/>
                  <a:gd name="T32" fmla="*/ 0 w 377"/>
                  <a:gd name="T33" fmla="*/ 0 h 481"/>
                  <a:gd name="T34" fmla="*/ 0 w 377"/>
                  <a:gd name="T35" fmla="*/ 0 h 481"/>
                  <a:gd name="T36" fmla="*/ 0 w 377"/>
                  <a:gd name="T37" fmla="*/ 0 h 481"/>
                  <a:gd name="T38" fmla="*/ 0 w 377"/>
                  <a:gd name="T39" fmla="*/ 0 h 481"/>
                  <a:gd name="T40" fmla="*/ 0 w 377"/>
                  <a:gd name="T41" fmla="*/ 0 h 481"/>
                  <a:gd name="T42" fmla="*/ 0 w 377"/>
                  <a:gd name="T43" fmla="*/ 0 h 48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77"/>
                  <a:gd name="T67" fmla="*/ 0 h 481"/>
                  <a:gd name="T68" fmla="*/ 377 w 377"/>
                  <a:gd name="T69" fmla="*/ 481 h 481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77" h="481">
                    <a:moveTo>
                      <a:pt x="160" y="95"/>
                    </a:moveTo>
                    <a:lnTo>
                      <a:pt x="377" y="0"/>
                    </a:lnTo>
                    <a:lnTo>
                      <a:pt x="368" y="95"/>
                    </a:lnTo>
                    <a:lnTo>
                      <a:pt x="340" y="179"/>
                    </a:lnTo>
                    <a:lnTo>
                      <a:pt x="311" y="265"/>
                    </a:lnTo>
                    <a:lnTo>
                      <a:pt x="292" y="359"/>
                    </a:lnTo>
                    <a:lnTo>
                      <a:pt x="254" y="359"/>
                    </a:lnTo>
                    <a:lnTo>
                      <a:pt x="236" y="377"/>
                    </a:lnTo>
                    <a:lnTo>
                      <a:pt x="217" y="396"/>
                    </a:lnTo>
                    <a:lnTo>
                      <a:pt x="188" y="396"/>
                    </a:lnTo>
                    <a:lnTo>
                      <a:pt x="180" y="406"/>
                    </a:lnTo>
                    <a:lnTo>
                      <a:pt x="94" y="453"/>
                    </a:lnTo>
                    <a:lnTo>
                      <a:pt x="0" y="481"/>
                    </a:lnTo>
                    <a:lnTo>
                      <a:pt x="19" y="396"/>
                    </a:lnTo>
                    <a:lnTo>
                      <a:pt x="28" y="349"/>
                    </a:lnTo>
                    <a:lnTo>
                      <a:pt x="28" y="312"/>
                    </a:lnTo>
                    <a:lnTo>
                      <a:pt x="37" y="245"/>
                    </a:lnTo>
                    <a:lnTo>
                      <a:pt x="57" y="169"/>
                    </a:lnTo>
                    <a:lnTo>
                      <a:pt x="66" y="142"/>
                    </a:lnTo>
                    <a:lnTo>
                      <a:pt x="84" y="113"/>
                    </a:lnTo>
                    <a:lnTo>
                      <a:pt x="123" y="95"/>
                    </a:lnTo>
                    <a:lnTo>
                      <a:pt x="160" y="9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87" name="Freeform 64"/>
              <p:cNvSpPr>
                <a:spLocks/>
              </p:cNvSpPr>
              <p:nvPr/>
            </p:nvSpPr>
            <p:spPr bwMode="auto">
              <a:xfrm>
                <a:off x="5520" y="625"/>
                <a:ext cx="80" cy="103"/>
              </a:xfrm>
              <a:custGeom>
                <a:avLst/>
                <a:gdLst>
                  <a:gd name="T0" fmla="*/ 0 w 321"/>
                  <a:gd name="T1" fmla="*/ 0 h 415"/>
                  <a:gd name="T2" fmla="*/ 0 w 321"/>
                  <a:gd name="T3" fmla="*/ 0 h 415"/>
                  <a:gd name="T4" fmla="*/ 0 w 321"/>
                  <a:gd name="T5" fmla="*/ 0 h 415"/>
                  <a:gd name="T6" fmla="*/ 0 w 321"/>
                  <a:gd name="T7" fmla="*/ 0 h 415"/>
                  <a:gd name="T8" fmla="*/ 0 w 321"/>
                  <a:gd name="T9" fmla="*/ 0 h 415"/>
                  <a:gd name="T10" fmla="*/ 0 w 321"/>
                  <a:gd name="T11" fmla="*/ 0 h 415"/>
                  <a:gd name="T12" fmla="*/ 0 w 321"/>
                  <a:gd name="T13" fmla="*/ 0 h 415"/>
                  <a:gd name="T14" fmla="*/ 0 w 321"/>
                  <a:gd name="T15" fmla="*/ 0 h 415"/>
                  <a:gd name="T16" fmla="*/ 0 w 321"/>
                  <a:gd name="T17" fmla="*/ 0 h 415"/>
                  <a:gd name="T18" fmla="*/ 0 w 321"/>
                  <a:gd name="T19" fmla="*/ 0 h 415"/>
                  <a:gd name="T20" fmla="*/ 0 w 321"/>
                  <a:gd name="T21" fmla="*/ 0 h 415"/>
                  <a:gd name="T22" fmla="*/ 0 w 321"/>
                  <a:gd name="T23" fmla="*/ 0 h 415"/>
                  <a:gd name="T24" fmla="*/ 0 w 321"/>
                  <a:gd name="T25" fmla="*/ 0 h 41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21"/>
                  <a:gd name="T40" fmla="*/ 0 h 415"/>
                  <a:gd name="T41" fmla="*/ 321 w 321"/>
                  <a:gd name="T42" fmla="*/ 415 h 41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21" h="415">
                    <a:moveTo>
                      <a:pt x="57" y="113"/>
                    </a:moveTo>
                    <a:lnTo>
                      <a:pt x="114" y="84"/>
                    </a:lnTo>
                    <a:lnTo>
                      <a:pt x="180" y="47"/>
                    </a:lnTo>
                    <a:lnTo>
                      <a:pt x="321" y="0"/>
                    </a:lnTo>
                    <a:lnTo>
                      <a:pt x="303" y="75"/>
                    </a:lnTo>
                    <a:lnTo>
                      <a:pt x="274" y="151"/>
                    </a:lnTo>
                    <a:lnTo>
                      <a:pt x="227" y="292"/>
                    </a:lnTo>
                    <a:lnTo>
                      <a:pt x="170" y="330"/>
                    </a:lnTo>
                    <a:lnTo>
                      <a:pt x="114" y="358"/>
                    </a:lnTo>
                    <a:lnTo>
                      <a:pt x="0" y="415"/>
                    </a:lnTo>
                    <a:lnTo>
                      <a:pt x="20" y="264"/>
                    </a:lnTo>
                    <a:lnTo>
                      <a:pt x="29" y="188"/>
                    </a:lnTo>
                    <a:lnTo>
                      <a:pt x="57" y="113"/>
                    </a:lnTo>
                    <a:close/>
                  </a:path>
                </a:pathLst>
              </a:custGeom>
              <a:solidFill>
                <a:srgbClr val="97BA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88" name="Freeform 65"/>
              <p:cNvSpPr>
                <a:spLocks/>
              </p:cNvSpPr>
              <p:nvPr/>
            </p:nvSpPr>
            <p:spPr bwMode="auto">
              <a:xfrm>
                <a:off x="5319" y="599"/>
                <a:ext cx="71" cy="94"/>
              </a:xfrm>
              <a:custGeom>
                <a:avLst/>
                <a:gdLst>
                  <a:gd name="T0" fmla="*/ 0 w 283"/>
                  <a:gd name="T1" fmla="*/ 0 h 378"/>
                  <a:gd name="T2" fmla="*/ 0 w 283"/>
                  <a:gd name="T3" fmla="*/ 0 h 378"/>
                  <a:gd name="T4" fmla="*/ 0 w 283"/>
                  <a:gd name="T5" fmla="*/ 0 h 378"/>
                  <a:gd name="T6" fmla="*/ 0 w 283"/>
                  <a:gd name="T7" fmla="*/ 0 h 378"/>
                  <a:gd name="T8" fmla="*/ 0 w 283"/>
                  <a:gd name="T9" fmla="*/ 0 h 378"/>
                  <a:gd name="T10" fmla="*/ 0 w 283"/>
                  <a:gd name="T11" fmla="*/ 0 h 378"/>
                  <a:gd name="T12" fmla="*/ 0 w 283"/>
                  <a:gd name="T13" fmla="*/ 0 h 378"/>
                  <a:gd name="T14" fmla="*/ 0 w 283"/>
                  <a:gd name="T15" fmla="*/ 0 h 378"/>
                  <a:gd name="T16" fmla="*/ 0 w 283"/>
                  <a:gd name="T17" fmla="*/ 0 h 378"/>
                  <a:gd name="T18" fmla="*/ 0 w 283"/>
                  <a:gd name="T19" fmla="*/ 0 h 378"/>
                  <a:gd name="T20" fmla="*/ 0 w 283"/>
                  <a:gd name="T21" fmla="*/ 0 h 378"/>
                  <a:gd name="T22" fmla="*/ 0 w 283"/>
                  <a:gd name="T23" fmla="*/ 0 h 378"/>
                  <a:gd name="T24" fmla="*/ 0 w 283"/>
                  <a:gd name="T25" fmla="*/ 0 h 378"/>
                  <a:gd name="T26" fmla="*/ 0 w 283"/>
                  <a:gd name="T27" fmla="*/ 0 h 37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83"/>
                  <a:gd name="T43" fmla="*/ 0 h 378"/>
                  <a:gd name="T44" fmla="*/ 283 w 283"/>
                  <a:gd name="T45" fmla="*/ 378 h 37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83" h="378">
                    <a:moveTo>
                      <a:pt x="18" y="0"/>
                    </a:moveTo>
                    <a:lnTo>
                      <a:pt x="283" y="57"/>
                    </a:lnTo>
                    <a:lnTo>
                      <a:pt x="236" y="75"/>
                    </a:lnTo>
                    <a:lnTo>
                      <a:pt x="198" y="94"/>
                    </a:lnTo>
                    <a:lnTo>
                      <a:pt x="141" y="132"/>
                    </a:lnTo>
                    <a:lnTo>
                      <a:pt x="94" y="179"/>
                    </a:lnTo>
                    <a:lnTo>
                      <a:pt x="57" y="227"/>
                    </a:lnTo>
                    <a:lnTo>
                      <a:pt x="18" y="302"/>
                    </a:lnTo>
                    <a:lnTo>
                      <a:pt x="10" y="339"/>
                    </a:lnTo>
                    <a:lnTo>
                      <a:pt x="10" y="378"/>
                    </a:lnTo>
                    <a:lnTo>
                      <a:pt x="0" y="245"/>
                    </a:lnTo>
                    <a:lnTo>
                      <a:pt x="0" y="114"/>
                    </a:lnTo>
                    <a:lnTo>
                      <a:pt x="10" y="57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D1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89" name="Freeform 66"/>
              <p:cNvSpPr>
                <a:spLocks/>
              </p:cNvSpPr>
              <p:nvPr/>
            </p:nvSpPr>
            <p:spPr bwMode="auto">
              <a:xfrm>
                <a:off x="4669" y="321"/>
                <a:ext cx="584" cy="539"/>
              </a:xfrm>
              <a:custGeom>
                <a:avLst/>
                <a:gdLst>
                  <a:gd name="T0" fmla="*/ 0 w 2339"/>
                  <a:gd name="T1" fmla="*/ 0 h 2160"/>
                  <a:gd name="T2" fmla="*/ 0 w 2339"/>
                  <a:gd name="T3" fmla="*/ 0 h 2160"/>
                  <a:gd name="T4" fmla="*/ 0 w 2339"/>
                  <a:gd name="T5" fmla="*/ 0 h 2160"/>
                  <a:gd name="T6" fmla="*/ 0 w 2339"/>
                  <a:gd name="T7" fmla="*/ 0 h 2160"/>
                  <a:gd name="T8" fmla="*/ 0 w 2339"/>
                  <a:gd name="T9" fmla="*/ 0 h 2160"/>
                  <a:gd name="T10" fmla="*/ 0 w 2339"/>
                  <a:gd name="T11" fmla="*/ 0 h 2160"/>
                  <a:gd name="T12" fmla="*/ 0 w 2339"/>
                  <a:gd name="T13" fmla="*/ 0 h 2160"/>
                  <a:gd name="T14" fmla="*/ 0 w 2339"/>
                  <a:gd name="T15" fmla="*/ 0 h 2160"/>
                  <a:gd name="T16" fmla="*/ 0 w 2339"/>
                  <a:gd name="T17" fmla="*/ 0 h 2160"/>
                  <a:gd name="T18" fmla="*/ 0 w 2339"/>
                  <a:gd name="T19" fmla="*/ 0 h 2160"/>
                  <a:gd name="T20" fmla="*/ 0 w 2339"/>
                  <a:gd name="T21" fmla="*/ 0 h 2160"/>
                  <a:gd name="T22" fmla="*/ 0 w 2339"/>
                  <a:gd name="T23" fmla="*/ 0 h 2160"/>
                  <a:gd name="T24" fmla="*/ 0 w 2339"/>
                  <a:gd name="T25" fmla="*/ 0 h 2160"/>
                  <a:gd name="T26" fmla="*/ 0 w 2339"/>
                  <a:gd name="T27" fmla="*/ 0 h 2160"/>
                  <a:gd name="T28" fmla="*/ 0 w 2339"/>
                  <a:gd name="T29" fmla="*/ 0 h 2160"/>
                  <a:gd name="T30" fmla="*/ 0 w 2339"/>
                  <a:gd name="T31" fmla="*/ 0 h 2160"/>
                  <a:gd name="T32" fmla="*/ 0 w 2339"/>
                  <a:gd name="T33" fmla="*/ 0 h 2160"/>
                  <a:gd name="T34" fmla="*/ 0 w 2339"/>
                  <a:gd name="T35" fmla="*/ 0 h 2160"/>
                  <a:gd name="T36" fmla="*/ 0 w 2339"/>
                  <a:gd name="T37" fmla="*/ 0 h 2160"/>
                  <a:gd name="T38" fmla="*/ 0 w 2339"/>
                  <a:gd name="T39" fmla="*/ 0 h 2160"/>
                  <a:gd name="T40" fmla="*/ 0 w 2339"/>
                  <a:gd name="T41" fmla="*/ 0 h 2160"/>
                  <a:gd name="T42" fmla="*/ 0 w 2339"/>
                  <a:gd name="T43" fmla="*/ 0 h 2160"/>
                  <a:gd name="T44" fmla="*/ 0 w 2339"/>
                  <a:gd name="T45" fmla="*/ 0 h 2160"/>
                  <a:gd name="T46" fmla="*/ 0 w 2339"/>
                  <a:gd name="T47" fmla="*/ 0 h 2160"/>
                  <a:gd name="T48" fmla="*/ 0 w 2339"/>
                  <a:gd name="T49" fmla="*/ 0 h 2160"/>
                  <a:gd name="T50" fmla="*/ 0 w 2339"/>
                  <a:gd name="T51" fmla="*/ 0 h 2160"/>
                  <a:gd name="T52" fmla="*/ 0 w 2339"/>
                  <a:gd name="T53" fmla="*/ 0 h 2160"/>
                  <a:gd name="T54" fmla="*/ 0 w 2339"/>
                  <a:gd name="T55" fmla="*/ 0 h 2160"/>
                  <a:gd name="T56" fmla="*/ 0 w 2339"/>
                  <a:gd name="T57" fmla="*/ 0 h 2160"/>
                  <a:gd name="T58" fmla="*/ 0 w 2339"/>
                  <a:gd name="T59" fmla="*/ 0 h 2160"/>
                  <a:gd name="T60" fmla="*/ 0 w 2339"/>
                  <a:gd name="T61" fmla="*/ 0 h 2160"/>
                  <a:gd name="T62" fmla="*/ 0 w 2339"/>
                  <a:gd name="T63" fmla="*/ 0 h 2160"/>
                  <a:gd name="T64" fmla="*/ 0 w 2339"/>
                  <a:gd name="T65" fmla="*/ 0 h 2160"/>
                  <a:gd name="T66" fmla="*/ 0 w 2339"/>
                  <a:gd name="T67" fmla="*/ 0 h 2160"/>
                  <a:gd name="T68" fmla="*/ 0 w 2339"/>
                  <a:gd name="T69" fmla="*/ 0 h 2160"/>
                  <a:gd name="T70" fmla="*/ 0 w 2339"/>
                  <a:gd name="T71" fmla="*/ 0 h 2160"/>
                  <a:gd name="T72" fmla="*/ 0 w 2339"/>
                  <a:gd name="T73" fmla="*/ 0 h 2160"/>
                  <a:gd name="T74" fmla="*/ 0 w 2339"/>
                  <a:gd name="T75" fmla="*/ 0 h 2160"/>
                  <a:gd name="T76" fmla="*/ 0 w 2339"/>
                  <a:gd name="T77" fmla="*/ 0 h 2160"/>
                  <a:gd name="T78" fmla="*/ 0 w 2339"/>
                  <a:gd name="T79" fmla="*/ 0 h 2160"/>
                  <a:gd name="T80" fmla="*/ 0 w 2339"/>
                  <a:gd name="T81" fmla="*/ 0 h 2160"/>
                  <a:gd name="T82" fmla="*/ 0 w 2339"/>
                  <a:gd name="T83" fmla="*/ 0 h 2160"/>
                  <a:gd name="T84" fmla="*/ 0 w 2339"/>
                  <a:gd name="T85" fmla="*/ 0 h 2160"/>
                  <a:gd name="T86" fmla="*/ 0 w 2339"/>
                  <a:gd name="T87" fmla="*/ 0 h 2160"/>
                  <a:gd name="T88" fmla="*/ 0 w 2339"/>
                  <a:gd name="T89" fmla="*/ 0 h 2160"/>
                  <a:gd name="T90" fmla="*/ 0 w 2339"/>
                  <a:gd name="T91" fmla="*/ 0 h 2160"/>
                  <a:gd name="T92" fmla="*/ 0 w 2339"/>
                  <a:gd name="T93" fmla="*/ 0 h 2160"/>
                  <a:gd name="T94" fmla="*/ 0 w 2339"/>
                  <a:gd name="T95" fmla="*/ 0 h 2160"/>
                  <a:gd name="T96" fmla="*/ 0 w 2339"/>
                  <a:gd name="T97" fmla="*/ 0 h 2160"/>
                  <a:gd name="T98" fmla="*/ 0 w 2339"/>
                  <a:gd name="T99" fmla="*/ 0 h 2160"/>
                  <a:gd name="T100" fmla="*/ 0 w 2339"/>
                  <a:gd name="T101" fmla="*/ 0 h 2160"/>
                  <a:gd name="T102" fmla="*/ 0 w 2339"/>
                  <a:gd name="T103" fmla="*/ 0 h 2160"/>
                  <a:gd name="T104" fmla="*/ 0 w 2339"/>
                  <a:gd name="T105" fmla="*/ 0 h 2160"/>
                  <a:gd name="T106" fmla="*/ 0 w 2339"/>
                  <a:gd name="T107" fmla="*/ 0 h 2160"/>
                  <a:gd name="T108" fmla="*/ 0 w 2339"/>
                  <a:gd name="T109" fmla="*/ 0 h 2160"/>
                  <a:gd name="T110" fmla="*/ 0 w 2339"/>
                  <a:gd name="T111" fmla="*/ 0 h 2160"/>
                  <a:gd name="T112" fmla="*/ 0 w 2339"/>
                  <a:gd name="T113" fmla="*/ 0 h 216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2339"/>
                  <a:gd name="T172" fmla="*/ 0 h 2160"/>
                  <a:gd name="T173" fmla="*/ 2339 w 2339"/>
                  <a:gd name="T174" fmla="*/ 2160 h 216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2339" h="2160">
                    <a:moveTo>
                      <a:pt x="94" y="1029"/>
                    </a:moveTo>
                    <a:lnTo>
                      <a:pt x="217" y="1009"/>
                    </a:lnTo>
                    <a:lnTo>
                      <a:pt x="273" y="1009"/>
                    </a:lnTo>
                    <a:lnTo>
                      <a:pt x="330" y="1009"/>
                    </a:lnTo>
                    <a:lnTo>
                      <a:pt x="453" y="990"/>
                    </a:lnTo>
                    <a:lnTo>
                      <a:pt x="576" y="981"/>
                    </a:lnTo>
                    <a:lnTo>
                      <a:pt x="840" y="981"/>
                    </a:lnTo>
                    <a:lnTo>
                      <a:pt x="905" y="934"/>
                    </a:lnTo>
                    <a:lnTo>
                      <a:pt x="934" y="906"/>
                    </a:lnTo>
                    <a:lnTo>
                      <a:pt x="971" y="886"/>
                    </a:lnTo>
                    <a:lnTo>
                      <a:pt x="952" y="877"/>
                    </a:lnTo>
                    <a:lnTo>
                      <a:pt x="934" y="868"/>
                    </a:lnTo>
                    <a:lnTo>
                      <a:pt x="905" y="849"/>
                    </a:lnTo>
                    <a:lnTo>
                      <a:pt x="895" y="830"/>
                    </a:lnTo>
                    <a:lnTo>
                      <a:pt x="895" y="812"/>
                    </a:lnTo>
                    <a:lnTo>
                      <a:pt x="877" y="802"/>
                    </a:lnTo>
                    <a:lnTo>
                      <a:pt x="840" y="802"/>
                    </a:lnTo>
                    <a:lnTo>
                      <a:pt x="840" y="812"/>
                    </a:lnTo>
                    <a:lnTo>
                      <a:pt x="830" y="812"/>
                    </a:lnTo>
                    <a:lnTo>
                      <a:pt x="820" y="812"/>
                    </a:lnTo>
                    <a:lnTo>
                      <a:pt x="801" y="812"/>
                    </a:lnTo>
                    <a:lnTo>
                      <a:pt x="792" y="802"/>
                    </a:lnTo>
                    <a:lnTo>
                      <a:pt x="783" y="773"/>
                    </a:lnTo>
                    <a:lnTo>
                      <a:pt x="773" y="821"/>
                    </a:lnTo>
                    <a:lnTo>
                      <a:pt x="764" y="839"/>
                    </a:lnTo>
                    <a:lnTo>
                      <a:pt x="754" y="859"/>
                    </a:lnTo>
                    <a:lnTo>
                      <a:pt x="726" y="877"/>
                    </a:lnTo>
                    <a:lnTo>
                      <a:pt x="707" y="877"/>
                    </a:lnTo>
                    <a:lnTo>
                      <a:pt x="688" y="868"/>
                    </a:lnTo>
                    <a:lnTo>
                      <a:pt x="688" y="812"/>
                    </a:lnTo>
                    <a:lnTo>
                      <a:pt x="641" y="821"/>
                    </a:lnTo>
                    <a:lnTo>
                      <a:pt x="584" y="821"/>
                    </a:lnTo>
                    <a:lnTo>
                      <a:pt x="576" y="812"/>
                    </a:lnTo>
                    <a:lnTo>
                      <a:pt x="594" y="792"/>
                    </a:lnTo>
                    <a:lnTo>
                      <a:pt x="603" y="765"/>
                    </a:lnTo>
                    <a:lnTo>
                      <a:pt x="566" y="755"/>
                    </a:lnTo>
                    <a:lnTo>
                      <a:pt x="529" y="745"/>
                    </a:lnTo>
                    <a:lnTo>
                      <a:pt x="529" y="726"/>
                    </a:lnTo>
                    <a:lnTo>
                      <a:pt x="529" y="708"/>
                    </a:lnTo>
                    <a:lnTo>
                      <a:pt x="537" y="689"/>
                    </a:lnTo>
                    <a:lnTo>
                      <a:pt x="584" y="651"/>
                    </a:lnTo>
                    <a:lnTo>
                      <a:pt x="660" y="632"/>
                    </a:lnTo>
                    <a:lnTo>
                      <a:pt x="632" y="585"/>
                    </a:lnTo>
                    <a:lnTo>
                      <a:pt x="623" y="557"/>
                    </a:lnTo>
                    <a:lnTo>
                      <a:pt x="623" y="538"/>
                    </a:lnTo>
                    <a:lnTo>
                      <a:pt x="632" y="528"/>
                    </a:lnTo>
                    <a:lnTo>
                      <a:pt x="660" y="519"/>
                    </a:lnTo>
                    <a:lnTo>
                      <a:pt x="697" y="519"/>
                    </a:lnTo>
                    <a:lnTo>
                      <a:pt x="717" y="519"/>
                    </a:lnTo>
                    <a:lnTo>
                      <a:pt x="745" y="538"/>
                    </a:lnTo>
                    <a:lnTo>
                      <a:pt x="745" y="510"/>
                    </a:lnTo>
                    <a:lnTo>
                      <a:pt x="736" y="481"/>
                    </a:lnTo>
                    <a:lnTo>
                      <a:pt x="736" y="453"/>
                    </a:lnTo>
                    <a:lnTo>
                      <a:pt x="745" y="415"/>
                    </a:lnTo>
                    <a:lnTo>
                      <a:pt x="764" y="397"/>
                    </a:lnTo>
                    <a:lnTo>
                      <a:pt x="783" y="387"/>
                    </a:lnTo>
                    <a:lnTo>
                      <a:pt x="811" y="387"/>
                    </a:lnTo>
                    <a:lnTo>
                      <a:pt x="840" y="397"/>
                    </a:lnTo>
                    <a:lnTo>
                      <a:pt x="868" y="425"/>
                    </a:lnTo>
                    <a:lnTo>
                      <a:pt x="877" y="434"/>
                    </a:lnTo>
                    <a:lnTo>
                      <a:pt x="895" y="434"/>
                    </a:lnTo>
                    <a:lnTo>
                      <a:pt x="915" y="406"/>
                    </a:lnTo>
                    <a:lnTo>
                      <a:pt x="943" y="368"/>
                    </a:lnTo>
                    <a:lnTo>
                      <a:pt x="981" y="350"/>
                    </a:lnTo>
                    <a:lnTo>
                      <a:pt x="1009" y="330"/>
                    </a:lnTo>
                    <a:lnTo>
                      <a:pt x="1047" y="350"/>
                    </a:lnTo>
                    <a:lnTo>
                      <a:pt x="1112" y="264"/>
                    </a:lnTo>
                    <a:lnTo>
                      <a:pt x="1188" y="189"/>
                    </a:lnTo>
                    <a:lnTo>
                      <a:pt x="1282" y="133"/>
                    </a:lnTo>
                    <a:lnTo>
                      <a:pt x="1330" y="104"/>
                    </a:lnTo>
                    <a:lnTo>
                      <a:pt x="1386" y="86"/>
                    </a:lnTo>
                    <a:lnTo>
                      <a:pt x="1405" y="57"/>
                    </a:lnTo>
                    <a:lnTo>
                      <a:pt x="1424" y="39"/>
                    </a:lnTo>
                    <a:lnTo>
                      <a:pt x="1462" y="19"/>
                    </a:lnTo>
                    <a:lnTo>
                      <a:pt x="1490" y="0"/>
                    </a:lnTo>
                    <a:lnTo>
                      <a:pt x="1490" y="19"/>
                    </a:lnTo>
                    <a:lnTo>
                      <a:pt x="1471" y="19"/>
                    </a:lnTo>
                    <a:lnTo>
                      <a:pt x="1462" y="29"/>
                    </a:lnTo>
                    <a:lnTo>
                      <a:pt x="1443" y="39"/>
                    </a:lnTo>
                    <a:lnTo>
                      <a:pt x="1424" y="66"/>
                    </a:lnTo>
                    <a:lnTo>
                      <a:pt x="1433" y="66"/>
                    </a:lnTo>
                    <a:lnTo>
                      <a:pt x="1443" y="66"/>
                    </a:lnTo>
                    <a:lnTo>
                      <a:pt x="1480" y="57"/>
                    </a:lnTo>
                    <a:lnTo>
                      <a:pt x="1519" y="47"/>
                    </a:lnTo>
                    <a:lnTo>
                      <a:pt x="1594" y="39"/>
                    </a:lnTo>
                    <a:lnTo>
                      <a:pt x="1792" y="29"/>
                    </a:lnTo>
                    <a:lnTo>
                      <a:pt x="1886" y="29"/>
                    </a:lnTo>
                    <a:lnTo>
                      <a:pt x="1981" y="47"/>
                    </a:lnTo>
                    <a:lnTo>
                      <a:pt x="2028" y="19"/>
                    </a:lnTo>
                    <a:lnTo>
                      <a:pt x="2085" y="0"/>
                    </a:lnTo>
                    <a:lnTo>
                      <a:pt x="2085" y="19"/>
                    </a:lnTo>
                    <a:lnTo>
                      <a:pt x="2056" y="19"/>
                    </a:lnTo>
                    <a:lnTo>
                      <a:pt x="2038" y="29"/>
                    </a:lnTo>
                    <a:lnTo>
                      <a:pt x="2009" y="57"/>
                    </a:lnTo>
                    <a:lnTo>
                      <a:pt x="2046" y="76"/>
                    </a:lnTo>
                    <a:lnTo>
                      <a:pt x="2085" y="86"/>
                    </a:lnTo>
                    <a:lnTo>
                      <a:pt x="2122" y="104"/>
                    </a:lnTo>
                    <a:lnTo>
                      <a:pt x="2159" y="133"/>
                    </a:lnTo>
                    <a:lnTo>
                      <a:pt x="2188" y="160"/>
                    </a:lnTo>
                    <a:lnTo>
                      <a:pt x="2226" y="189"/>
                    </a:lnTo>
                    <a:lnTo>
                      <a:pt x="2245" y="180"/>
                    </a:lnTo>
                    <a:lnTo>
                      <a:pt x="2263" y="170"/>
                    </a:lnTo>
                    <a:lnTo>
                      <a:pt x="2301" y="180"/>
                    </a:lnTo>
                    <a:lnTo>
                      <a:pt x="2320" y="217"/>
                    </a:lnTo>
                    <a:lnTo>
                      <a:pt x="2339" y="255"/>
                    </a:lnTo>
                    <a:lnTo>
                      <a:pt x="2339" y="293"/>
                    </a:lnTo>
                    <a:lnTo>
                      <a:pt x="2330" y="330"/>
                    </a:lnTo>
                    <a:lnTo>
                      <a:pt x="2310" y="350"/>
                    </a:lnTo>
                    <a:lnTo>
                      <a:pt x="2301" y="368"/>
                    </a:lnTo>
                    <a:lnTo>
                      <a:pt x="2292" y="415"/>
                    </a:lnTo>
                    <a:lnTo>
                      <a:pt x="2282" y="462"/>
                    </a:lnTo>
                    <a:lnTo>
                      <a:pt x="2273" y="510"/>
                    </a:lnTo>
                    <a:lnTo>
                      <a:pt x="2310" y="679"/>
                    </a:lnTo>
                    <a:lnTo>
                      <a:pt x="2310" y="689"/>
                    </a:lnTo>
                    <a:lnTo>
                      <a:pt x="2301" y="708"/>
                    </a:lnTo>
                    <a:lnTo>
                      <a:pt x="2282" y="726"/>
                    </a:lnTo>
                    <a:lnTo>
                      <a:pt x="2254" y="736"/>
                    </a:lnTo>
                    <a:lnTo>
                      <a:pt x="2226" y="755"/>
                    </a:lnTo>
                    <a:lnTo>
                      <a:pt x="2179" y="792"/>
                    </a:lnTo>
                    <a:lnTo>
                      <a:pt x="2179" y="830"/>
                    </a:lnTo>
                    <a:lnTo>
                      <a:pt x="2188" y="868"/>
                    </a:lnTo>
                    <a:lnTo>
                      <a:pt x="2197" y="906"/>
                    </a:lnTo>
                    <a:lnTo>
                      <a:pt x="2216" y="943"/>
                    </a:lnTo>
                    <a:lnTo>
                      <a:pt x="2235" y="1037"/>
                    </a:lnTo>
                    <a:lnTo>
                      <a:pt x="2245" y="1141"/>
                    </a:lnTo>
                    <a:lnTo>
                      <a:pt x="2263" y="1330"/>
                    </a:lnTo>
                    <a:lnTo>
                      <a:pt x="2245" y="1348"/>
                    </a:lnTo>
                    <a:lnTo>
                      <a:pt x="2235" y="1368"/>
                    </a:lnTo>
                    <a:lnTo>
                      <a:pt x="2197" y="1387"/>
                    </a:lnTo>
                    <a:lnTo>
                      <a:pt x="2150" y="1405"/>
                    </a:lnTo>
                    <a:lnTo>
                      <a:pt x="2093" y="1415"/>
                    </a:lnTo>
                    <a:lnTo>
                      <a:pt x="1952" y="1434"/>
                    </a:lnTo>
                    <a:lnTo>
                      <a:pt x="1886" y="1434"/>
                    </a:lnTo>
                    <a:lnTo>
                      <a:pt x="1811" y="1424"/>
                    </a:lnTo>
                    <a:lnTo>
                      <a:pt x="1792" y="1518"/>
                    </a:lnTo>
                    <a:lnTo>
                      <a:pt x="1782" y="1565"/>
                    </a:lnTo>
                    <a:lnTo>
                      <a:pt x="1764" y="1604"/>
                    </a:lnTo>
                    <a:lnTo>
                      <a:pt x="1735" y="1698"/>
                    </a:lnTo>
                    <a:lnTo>
                      <a:pt x="1717" y="1745"/>
                    </a:lnTo>
                    <a:lnTo>
                      <a:pt x="1688" y="1792"/>
                    </a:lnTo>
                    <a:lnTo>
                      <a:pt x="1660" y="1830"/>
                    </a:lnTo>
                    <a:lnTo>
                      <a:pt x="1623" y="1858"/>
                    </a:lnTo>
                    <a:lnTo>
                      <a:pt x="1584" y="1886"/>
                    </a:lnTo>
                    <a:lnTo>
                      <a:pt x="1537" y="1896"/>
                    </a:lnTo>
                    <a:lnTo>
                      <a:pt x="1509" y="1906"/>
                    </a:lnTo>
                    <a:lnTo>
                      <a:pt x="1480" y="1906"/>
                    </a:lnTo>
                    <a:lnTo>
                      <a:pt x="1443" y="1906"/>
                    </a:lnTo>
                    <a:lnTo>
                      <a:pt x="1424" y="1915"/>
                    </a:lnTo>
                    <a:lnTo>
                      <a:pt x="1339" y="1886"/>
                    </a:lnTo>
                    <a:lnTo>
                      <a:pt x="1273" y="1849"/>
                    </a:lnTo>
                    <a:lnTo>
                      <a:pt x="1198" y="1802"/>
                    </a:lnTo>
                    <a:lnTo>
                      <a:pt x="1141" y="1745"/>
                    </a:lnTo>
                    <a:lnTo>
                      <a:pt x="406" y="2131"/>
                    </a:lnTo>
                    <a:lnTo>
                      <a:pt x="358" y="2160"/>
                    </a:lnTo>
                    <a:lnTo>
                      <a:pt x="349" y="2113"/>
                    </a:lnTo>
                    <a:lnTo>
                      <a:pt x="339" y="2084"/>
                    </a:lnTo>
                    <a:lnTo>
                      <a:pt x="349" y="2056"/>
                    </a:lnTo>
                    <a:lnTo>
                      <a:pt x="302" y="2056"/>
                    </a:lnTo>
                    <a:lnTo>
                      <a:pt x="255" y="2056"/>
                    </a:lnTo>
                    <a:lnTo>
                      <a:pt x="208" y="2056"/>
                    </a:lnTo>
                    <a:lnTo>
                      <a:pt x="188" y="2047"/>
                    </a:lnTo>
                    <a:lnTo>
                      <a:pt x="161" y="2037"/>
                    </a:lnTo>
                    <a:lnTo>
                      <a:pt x="94" y="1820"/>
                    </a:lnTo>
                    <a:lnTo>
                      <a:pt x="57" y="1708"/>
                    </a:lnTo>
                    <a:lnTo>
                      <a:pt x="38" y="1594"/>
                    </a:lnTo>
                    <a:lnTo>
                      <a:pt x="18" y="1471"/>
                    </a:lnTo>
                    <a:lnTo>
                      <a:pt x="9" y="1358"/>
                    </a:lnTo>
                    <a:lnTo>
                      <a:pt x="0" y="1236"/>
                    </a:lnTo>
                    <a:lnTo>
                      <a:pt x="0" y="1113"/>
                    </a:lnTo>
                    <a:lnTo>
                      <a:pt x="9" y="1076"/>
                    </a:lnTo>
                    <a:lnTo>
                      <a:pt x="38" y="1057"/>
                    </a:lnTo>
                    <a:lnTo>
                      <a:pt x="94" y="10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90" name="Freeform 67"/>
              <p:cNvSpPr>
                <a:spLocks/>
              </p:cNvSpPr>
              <p:nvPr/>
            </p:nvSpPr>
            <p:spPr bwMode="auto">
              <a:xfrm>
                <a:off x="4676" y="578"/>
                <a:ext cx="68" cy="249"/>
              </a:xfrm>
              <a:custGeom>
                <a:avLst/>
                <a:gdLst>
                  <a:gd name="T0" fmla="*/ 0 w 274"/>
                  <a:gd name="T1" fmla="*/ 0 h 998"/>
                  <a:gd name="T2" fmla="*/ 0 w 274"/>
                  <a:gd name="T3" fmla="*/ 0 h 998"/>
                  <a:gd name="T4" fmla="*/ 0 w 274"/>
                  <a:gd name="T5" fmla="*/ 0 h 998"/>
                  <a:gd name="T6" fmla="*/ 0 w 274"/>
                  <a:gd name="T7" fmla="*/ 0 h 998"/>
                  <a:gd name="T8" fmla="*/ 0 w 274"/>
                  <a:gd name="T9" fmla="*/ 0 h 998"/>
                  <a:gd name="T10" fmla="*/ 0 w 274"/>
                  <a:gd name="T11" fmla="*/ 0 h 998"/>
                  <a:gd name="T12" fmla="*/ 0 w 274"/>
                  <a:gd name="T13" fmla="*/ 0 h 998"/>
                  <a:gd name="T14" fmla="*/ 0 w 274"/>
                  <a:gd name="T15" fmla="*/ 0 h 998"/>
                  <a:gd name="T16" fmla="*/ 0 w 274"/>
                  <a:gd name="T17" fmla="*/ 0 h 998"/>
                  <a:gd name="T18" fmla="*/ 0 w 274"/>
                  <a:gd name="T19" fmla="*/ 0 h 998"/>
                  <a:gd name="T20" fmla="*/ 0 w 274"/>
                  <a:gd name="T21" fmla="*/ 0 h 998"/>
                  <a:gd name="T22" fmla="*/ 0 w 274"/>
                  <a:gd name="T23" fmla="*/ 0 h 998"/>
                  <a:gd name="T24" fmla="*/ 0 w 274"/>
                  <a:gd name="T25" fmla="*/ 0 h 998"/>
                  <a:gd name="T26" fmla="*/ 0 w 274"/>
                  <a:gd name="T27" fmla="*/ 0 h 998"/>
                  <a:gd name="T28" fmla="*/ 0 w 274"/>
                  <a:gd name="T29" fmla="*/ 0 h 998"/>
                  <a:gd name="T30" fmla="*/ 0 w 274"/>
                  <a:gd name="T31" fmla="*/ 0 h 998"/>
                  <a:gd name="T32" fmla="*/ 0 w 274"/>
                  <a:gd name="T33" fmla="*/ 0 h 998"/>
                  <a:gd name="T34" fmla="*/ 0 w 274"/>
                  <a:gd name="T35" fmla="*/ 0 h 998"/>
                  <a:gd name="T36" fmla="*/ 0 w 274"/>
                  <a:gd name="T37" fmla="*/ 0 h 998"/>
                  <a:gd name="T38" fmla="*/ 0 w 274"/>
                  <a:gd name="T39" fmla="*/ 0 h 998"/>
                  <a:gd name="T40" fmla="*/ 0 w 274"/>
                  <a:gd name="T41" fmla="*/ 0 h 998"/>
                  <a:gd name="T42" fmla="*/ 0 w 274"/>
                  <a:gd name="T43" fmla="*/ 0 h 99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74"/>
                  <a:gd name="T67" fmla="*/ 0 h 998"/>
                  <a:gd name="T68" fmla="*/ 274 w 274"/>
                  <a:gd name="T69" fmla="*/ 998 h 99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74" h="998">
                    <a:moveTo>
                      <a:pt x="84" y="18"/>
                    </a:moveTo>
                    <a:lnTo>
                      <a:pt x="180" y="8"/>
                    </a:lnTo>
                    <a:lnTo>
                      <a:pt x="274" y="0"/>
                    </a:lnTo>
                    <a:lnTo>
                      <a:pt x="255" y="207"/>
                    </a:lnTo>
                    <a:lnTo>
                      <a:pt x="255" y="423"/>
                    </a:lnTo>
                    <a:lnTo>
                      <a:pt x="264" y="951"/>
                    </a:lnTo>
                    <a:lnTo>
                      <a:pt x="274" y="980"/>
                    </a:lnTo>
                    <a:lnTo>
                      <a:pt x="274" y="998"/>
                    </a:lnTo>
                    <a:lnTo>
                      <a:pt x="217" y="998"/>
                    </a:lnTo>
                    <a:lnTo>
                      <a:pt x="151" y="990"/>
                    </a:lnTo>
                    <a:lnTo>
                      <a:pt x="113" y="877"/>
                    </a:lnTo>
                    <a:lnTo>
                      <a:pt x="84" y="763"/>
                    </a:lnTo>
                    <a:lnTo>
                      <a:pt x="57" y="650"/>
                    </a:lnTo>
                    <a:lnTo>
                      <a:pt x="29" y="536"/>
                    </a:lnTo>
                    <a:lnTo>
                      <a:pt x="10" y="348"/>
                    </a:lnTo>
                    <a:lnTo>
                      <a:pt x="0" y="169"/>
                    </a:lnTo>
                    <a:lnTo>
                      <a:pt x="0" y="122"/>
                    </a:lnTo>
                    <a:lnTo>
                      <a:pt x="10" y="65"/>
                    </a:lnTo>
                    <a:lnTo>
                      <a:pt x="19" y="47"/>
                    </a:lnTo>
                    <a:lnTo>
                      <a:pt x="37" y="28"/>
                    </a:lnTo>
                    <a:lnTo>
                      <a:pt x="57" y="18"/>
                    </a:lnTo>
                    <a:lnTo>
                      <a:pt x="84" y="18"/>
                    </a:lnTo>
                    <a:close/>
                  </a:path>
                </a:pathLst>
              </a:custGeom>
              <a:solidFill>
                <a:srgbClr val="C56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91" name="Freeform 68"/>
              <p:cNvSpPr>
                <a:spLocks/>
              </p:cNvSpPr>
              <p:nvPr/>
            </p:nvSpPr>
            <p:spPr bwMode="auto">
              <a:xfrm>
                <a:off x="4746" y="573"/>
                <a:ext cx="120" cy="257"/>
              </a:xfrm>
              <a:custGeom>
                <a:avLst/>
                <a:gdLst>
                  <a:gd name="T0" fmla="*/ 0 w 481"/>
                  <a:gd name="T1" fmla="*/ 0 h 1028"/>
                  <a:gd name="T2" fmla="*/ 0 w 481"/>
                  <a:gd name="T3" fmla="*/ 0 h 1028"/>
                  <a:gd name="T4" fmla="*/ 0 w 481"/>
                  <a:gd name="T5" fmla="*/ 0 h 1028"/>
                  <a:gd name="T6" fmla="*/ 0 w 481"/>
                  <a:gd name="T7" fmla="*/ 0 h 1028"/>
                  <a:gd name="T8" fmla="*/ 0 w 481"/>
                  <a:gd name="T9" fmla="*/ 0 h 1028"/>
                  <a:gd name="T10" fmla="*/ 0 w 481"/>
                  <a:gd name="T11" fmla="*/ 0 h 1028"/>
                  <a:gd name="T12" fmla="*/ 0 w 481"/>
                  <a:gd name="T13" fmla="*/ 0 h 1028"/>
                  <a:gd name="T14" fmla="*/ 0 w 481"/>
                  <a:gd name="T15" fmla="*/ 0 h 1028"/>
                  <a:gd name="T16" fmla="*/ 0 w 481"/>
                  <a:gd name="T17" fmla="*/ 0 h 1028"/>
                  <a:gd name="T18" fmla="*/ 0 w 481"/>
                  <a:gd name="T19" fmla="*/ 0 h 1028"/>
                  <a:gd name="T20" fmla="*/ 0 w 481"/>
                  <a:gd name="T21" fmla="*/ 0 h 1028"/>
                  <a:gd name="T22" fmla="*/ 0 w 481"/>
                  <a:gd name="T23" fmla="*/ 0 h 1028"/>
                  <a:gd name="T24" fmla="*/ 0 w 481"/>
                  <a:gd name="T25" fmla="*/ 0 h 1028"/>
                  <a:gd name="T26" fmla="*/ 0 w 481"/>
                  <a:gd name="T27" fmla="*/ 0 h 1028"/>
                  <a:gd name="T28" fmla="*/ 0 w 481"/>
                  <a:gd name="T29" fmla="*/ 0 h 1028"/>
                  <a:gd name="T30" fmla="*/ 0 w 481"/>
                  <a:gd name="T31" fmla="*/ 0 h 1028"/>
                  <a:gd name="T32" fmla="*/ 0 w 481"/>
                  <a:gd name="T33" fmla="*/ 0 h 1028"/>
                  <a:gd name="T34" fmla="*/ 0 w 481"/>
                  <a:gd name="T35" fmla="*/ 0 h 1028"/>
                  <a:gd name="T36" fmla="*/ 0 w 481"/>
                  <a:gd name="T37" fmla="*/ 0 h 102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81"/>
                  <a:gd name="T58" fmla="*/ 0 h 1028"/>
                  <a:gd name="T59" fmla="*/ 481 w 481"/>
                  <a:gd name="T60" fmla="*/ 1028 h 102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81" h="1028">
                    <a:moveTo>
                      <a:pt x="10" y="28"/>
                    </a:moveTo>
                    <a:lnTo>
                      <a:pt x="95" y="10"/>
                    </a:lnTo>
                    <a:lnTo>
                      <a:pt x="189" y="0"/>
                    </a:lnTo>
                    <a:lnTo>
                      <a:pt x="330" y="0"/>
                    </a:lnTo>
                    <a:lnTo>
                      <a:pt x="481" y="0"/>
                    </a:lnTo>
                    <a:lnTo>
                      <a:pt x="368" y="142"/>
                    </a:lnTo>
                    <a:lnTo>
                      <a:pt x="265" y="292"/>
                    </a:lnTo>
                    <a:lnTo>
                      <a:pt x="179" y="453"/>
                    </a:lnTo>
                    <a:lnTo>
                      <a:pt x="104" y="613"/>
                    </a:lnTo>
                    <a:lnTo>
                      <a:pt x="95" y="623"/>
                    </a:lnTo>
                    <a:lnTo>
                      <a:pt x="47" y="821"/>
                    </a:lnTo>
                    <a:lnTo>
                      <a:pt x="28" y="924"/>
                    </a:lnTo>
                    <a:lnTo>
                      <a:pt x="28" y="1028"/>
                    </a:lnTo>
                    <a:lnTo>
                      <a:pt x="19" y="1028"/>
                    </a:lnTo>
                    <a:lnTo>
                      <a:pt x="10" y="991"/>
                    </a:lnTo>
                    <a:lnTo>
                      <a:pt x="0" y="830"/>
                    </a:lnTo>
                    <a:lnTo>
                      <a:pt x="0" y="435"/>
                    </a:lnTo>
                    <a:lnTo>
                      <a:pt x="0" y="132"/>
                    </a:lnTo>
                    <a:lnTo>
                      <a:pt x="10" y="28"/>
                    </a:lnTo>
                    <a:close/>
                  </a:path>
                </a:pathLst>
              </a:custGeom>
              <a:solidFill>
                <a:srgbClr val="7C45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92" name="Freeform 69"/>
              <p:cNvSpPr>
                <a:spLocks/>
              </p:cNvSpPr>
              <p:nvPr/>
            </p:nvSpPr>
            <p:spPr bwMode="auto">
              <a:xfrm>
                <a:off x="4761" y="549"/>
                <a:ext cx="353" cy="300"/>
              </a:xfrm>
              <a:custGeom>
                <a:avLst/>
                <a:gdLst>
                  <a:gd name="T0" fmla="*/ 0 w 1414"/>
                  <a:gd name="T1" fmla="*/ 0 h 1198"/>
                  <a:gd name="T2" fmla="*/ 0 w 1414"/>
                  <a:gd name="T3" fmla="*/ 0 h 1198"/>
                  <a:gd name="T4" fmla="*/ 0 w 1414"/>
                  <a:gd name="T5" fmla="*/ 0 h 1198"/>
                  <a:gd name="T6" fmla="*/ 0 w 1414"/>
                  <a:gd name="T7" fmla="*/ 0 h 1198"/>
                  <a:gd name="T8" fmla="*/ 0 w 1414"/>
                  <a:gd name="T9" fmla="*/ 0 h 1198"/>
                  <a:gd name="T10" fmla="*/ 0 w 1414"/>
                  <a:gd name="T11" fmla="*/ 0 h 1198"/>
                  <a:gd name="T12" fmla="*/ 0 w 1414"/>
                  <a:gd name="T13" fmla="*/ 0 h 1198"/>
                  <a:gd name="T14" fmla="*/ 0 w 1414"/>
                  <a:gd name="T15" fmla="*/ 0 h 1198"/>
                  <a:gd name="T16" fmla="*/ 0 w 1414"/>
                  <a:gd name="T17" fmla="*/ 0 h 1198"/>
                  <a:gd name="T18" fmla="*/ 0 w 1414"/>
                  <a:gd name="T19" fmla="*/ 0 h 1198"/>
                  <a:gd name="T20" fmla="*/ 0 w 1414"/>
                  <a:gd name="T21" fmla="*/ 0 h 1198"/>
                  <a:gd name="T22" fmla="*/ 0 w 1414"/>
                  <a:gd name="T23" fmla="*/ 0 h 1198"/>
                  <a:gd name="T24" fmla="*/ 0 w 1414"/>
                  <a:gd name="T25" fmla="*/ 0 h 1198"/>
                  <a:gd name="T26" fmla="*/ 0 w 1414"/>
                  <a:gd name="T27" fmla="*/ 0 h 1198"/>
                  <a:gd name="T28" fmla="*/ 0 w 1414"/>
                  <a:gd name="T29" fmla="*/ 0 h 1198"/>
                  <a:gd name="T30" fmla="*/ 0 w 1414"/>
                  <a:gd name="T31" fmla="*/ 0 h 1198"/>
                  <a:gd name="T32" fmla="*/ 0 w 1414"/>
                  <a:gd name="T33" fmla="*/ 0 h 1198"/>
                  <a:gd name="T34" fmla="*/ 0 w 1414"/>
                  <a:gd name="T35" fmla="*/ 0 h 1198"/>
                  <a:gd name="T36" fmla="*/ 0 w 1414"/>
                  <a:gd name="T37" fmla="*/ 0 h 1198"/>
                  <a:gd name="T38" fmla="*/ 0 w 1414"/>
                  <a:gd name="T39" fmla="*/ 0 h 1198"/>
                  <a:gd name="T40" fmla="*/ 0 w 1414"/>
                  <a:gd name="T41" fmla="*/ 0 h 1198"/>
                  <a:gd name="T42" fmla="*/ 0 w 1414"/>
                  <a:gd name="T43" fmla="*/ 0 h 1198"/>
                  <a:gd name="T44" fmla="*/ 0 w 1414"/>
                  <a:gd name="T45" fmla="*/ 0 h 1198"/>
                  <a:gd name="T46" fmla="*/ 0 w 1414"/>
                  <a:gd name="T47" fmla="*/ 0 h 1198"/>
                  <a:gd name="T48" fmla="*/ 0 w 1414"/>
                  <a:gd name="T49" fmla="*/ 0 h 1198"/>
                  <a:gd name="T50" fmla="*/ 0 w 1414"/>
                  <a:gd name="T51" fmla="*/ 0 h 1198"/>
                  <a:gd name="T52" fmla="*/ 0 w 1414"/>
                  <a:gd name="T53" fmla="*/ 0 h 1198"/>
                  <a:gd name="T54" fmla="*/ 0 w 1414"/>
                  <a:gd name="T55" fmla="*/ 0 h 1198"/>
                  <a:gd name="T56" fmla="*/ 0 w 1414"/>
                  <a:gd name="T57" fmla="*/ 0 h 1198"/>
                  <a:gd name="T58" fmla="*/ 0 w 1414"/>
                  <a:gd name="T59" fmla="*/ 0 h 1198"/>
                  <a:gd name="T60" fmla="*/ 0 w 1414"/>
                  <a:gd name="T61" fmla="*/ 0 h 1198"/>
                  <a:gd name="T62" fmla="*/ 0 w 1414"/>
                  <a:gd name="T63" fmla="*/ 0 h 1198"/>
                  <a:gd name="T64" fmla="*/ 0 w 1414"/>
                  <a:gd name="T65" fmla="*/ 0 h 1198"/>
                  <a:gd name="T66" fmla="*/ 0 w 1414"/>
                  <a:gd name="T67" fmla="*/ 0 h 1198"/>
                  <a:gd name="T68" fmla="*/ 0 w 1414"/>
                  <a:gd name="T69" fmla="*/ 0 h 1198"/>
                  <a:gd name="T70" fmla="*/ 0 w 1414"/>
                  <a:gd name="T71" fmla="*/ 0 h 1198"/>
                  <a:gd name="T72" fmla="*/ 0 w 1414"/>
                  <a:gd name="T73" fmla="*/ 0 h 1198"/>
                  <a:gd name="T74" fmla="*/ 0 w 1414"/>
                  <a:gd name="T75" fmla="*/ 0 h 1198"/>
                  <a:gd name="T76" fmla="*/ 0 w 1414"/>
                  <a:gd name="T77" fmla="*/ 0 h 1198"/>
                  <a:gd name="T78" fmla="*/ 0 w 1414"/>
                  <a:gd name="T79" fmla="*/ 0 h 1198"/>
                  <a:gd name="T80" fmla="*/ 0 w 1414"/>
                  <a:gd name="T81" fmla="*/ 0 h 1198"/>
                  <a:gd name="T82" fmla="*/ 0 w 1414"/>
                  <a:gd name="T83" fmla="*/ 0 h 1198"/>
                  <a:gd name="T84" fmla="*/ 0 w 1414"/>
                  <a:gd name="T85" fmla="*/ 0 h 1198"/>
                  <a:gd name="T86" fmla="*/ 0 w 1414"/>
                  <a:gd name="T87" fmla="*/ 0 h 1198"/>
                  <a:gd name="T88" fmla="*/ 0 w 1414"/>
                  <a:gd name="T89" fmla="*/ 0 h 1198"/>
                  <a:gd name="T90" fmla="*/ 0 w 1414"/>
                  <a:gd name="T91" fmla="*/ 0 h 1198"/>
                  <a:gd name="T92" fmla="*/ 0 w 1414"/>
                  <a:gd name="T93" fmla="*/ 0 h 1198"/>
                  <a:gd name="T94" fmla="*/ 0 w 1414"/>
                  <a:gd name="T95" fmla="*/ 0 h 1198"/>
                  <a:gd name="T96" fmla="*/ 0 w 1414"/>
                  <a:gd name="T97" fmla="*/ 0 h 1198"/>
                  <a:gd name="T98" fmla="*/ 0 w 1414"/>
                  <a:gd name="T99" fmla="*/ 0 h 1198"/>
                  <a:gd name="T100" fmla="*/ 0 w 1414"/>
                  <a:gd name="T101" fmla="*/ 0 h 1198"/>
                  <a:gd name="T102" fmla="*/ 0 w 1414"/>
                  <a:gd name="T103" fmla="*/ 0 h 1198"/>
                  <a:gd name="T104" fmla="*/ 0 w 1414"/>
                  <a:gd name="T105" fmla="*/ 0 h 1198"/>
                  <a:gd name="T106" fmla="*/ 0 w 1414"/>
                  <a:gd name="T107" fmla="*/ 0 h 1198"/>
                  <a:gd name="T108" fmla="*/ 0 w 1414"/>
                  <a:gd name="T109" fmla="*/ 0 h 1198"/>
                  <a:gd name="T110" fmla="*/ 0 w 1414"/>
                  <a:gd name="T111" fmla="*/ 0 h 1198"/>
                  <a:gd name="T112" fmla="*/ 0 w 1414"/>
                  <a:gd name="T113" fmla="*/ 0 h 1198"/>
                  <a:gd name="T114" fmla="*/ 0 w 1414"/>
                  <a:gd name="T115" fmla="*/ 0 h 1198"/>
                  <a:gd name="T116" fmla="*/ 0 w 1414"/>
                  <a:gd name="T117" fmla="*/ 0 h 1198"/>
                  <a:gd name="T118" fmla="*/ 0 w 1414"/>
                  <a:gd name="T119" fmla="*/ 0 h 1198"/>
                  <a:gd name="T120" fmla="*/ 0 w 1414"/>
                  <a:gd name="T121" fmla="*/ 0 h 1198"/>
                  <a:gd name="T122" fmla="*/ 0 w 1414"/>
                  <a:gd name="T123" fmla="*/ 0 h 119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414"/>
                  <a:gd name="T187" fmla="*/ 0 h 1198"/>
                  <a:gd name="T188" fmla="*/ 1414 w 1414"/>
                  <a:gd name="T189" fmla="*/ 1198 h 119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414" h="1198">
                    <a:moveTo>
                      <a:pt x="94" y="689"/>
                    </a:moveTo>
                    <a:lnTo>
                      <a:pt x="132" y="585"/>
                    </a:lnTo>
                    <a:lnTo>
                      <a:pt x="179" y="490"/>
                    </a:lnTo>
                    <a:lnTo>
                      <a:pt x="235" y="386"/>
                    </a:lnTo>
                    <a:lnTo>
                      <a:pt x="292" y="302"/>
                    </a:lnTo>
                    <a:lnTo>
                      <a:pt x="358" y="208"/>
                    </a:lnTo>
                    <a:lnTo>
                      <a:pt x="433" y="132"/>
                    </a:lnTo>
                    <a:lnTo>
                      <a:pt x="519" y="57"/>
                    </a:lnTo>
                    <a:lnTo>
                      <a:pt x="603" y="0"/>
                    </a:lnTo>
                    <a:lnTo>
                      <a:pt x="613" y="0"/>
                    </a:lnTo>
                    <a:lnTo>
                      <a:pt x="623" y="0"/>
                    </a:lnTo>
                    <a:lnTo>
                      <a:pt x="641" y="28"/>
                    </a:lnTo>
                    <a:lnTo>
                      <a:pt x="594" y="75"/>
                    </a:lnTo>
                    <a:lnTo>
                      <a:pt x="584" y="104"/>
                    </a:lnTo>
                    <a:lnTo>
                      <a:pt x="584" y="142"/>
                    </a:lnTo>
                    <a:lnTo>
                      <a:pt x="623" y="151"/>
                    </a:lnTo>
                    <a:lnTo>
                      <a:pt x="660" y="169"/>
                    </a:lnTo>
                    <a:lnTo>
                      <a:pt x="679" y="169"/>
                    </a:lnTo>
                    <a:lnTo>
                      <a:pt x="697" y="179"/>
                    </a:lnTo>
                    <a:lnTo>
                      <a:pt x="717" y="198"/>
                    </a:lnTo>
                    <a:lnTo>
                      <a:pt x="744" y="198"/>
                    </a:lnTo>
                    <a:lnTo>
                      <a:pt x="717" y="226"/>
                    </a:lnTo>
                    <a:lnTo>
                      <a:pt x="697" y="245"/>
                    </a:lnTo>
                    <a:lnTo>
                      <a:pt x="688" y="273"/>
                    </a:lnTo>
                    <a:lnTo>
                      <a:pt x="697" y="292"/>
                    </a:lnTo>
                    <a:lnTo>
                      <a:pt x="707" y="312"/>
                    </a:lnTo>
                    <a:lnTo>
                      <a:pt x="744" y="349"/>
                    </a:lnTo>
                    <a:lnTo>
                      <a:pt x="764" y="359"/>
                    </a:lnTo>
                    <a:lnTo>
                      <a:pt x="773" y="368"/>
                    </a:lnTo>
                    <a:lnTo>
                      <a:pt x="792" y="359"/>
                    </a:lnTo>
                    <a:lnTo>
                      <a:pt x="801" y="349"/>
                    </a:lnTo>
                    <a:lnTo>
                      <a:pt x="801" y="339"/>
                    </a:lnTo>
                    <a:lnTo>
                      <a:pt x="830" y="321"/>
                    </a:lnTo>
                    <a:lnTo>
                      <a:pt x="858" y="312"/>
                    </a:lnTo>
                    <a:lnTo>
                      <a:pt x="895" y="302"/>
                    </a:lnTo>
                    <a:lnTo>
                      <a:pt x="934" y="312"/>
                    </a:lnTo>
                    <a:lnTo>
                      <a:pt x="952" y="339"/>
                    </a:lnTo>
                    <a:lnTo>
                      <a:pt x="971" y="377"/>
                    </a:lnTo>
                    <a:lnTo>
                      <a:pt x="943" y="396"/>
                    </a:lnTo>
                    <a:lnTo>
                      <a:pt x="934" y="415"/>
                    </a:lnTo>
                    <a:lnTo>
                      <a:pt x="934" y="425"/>
                    </a:lnTo>
                    <a:lnTo>
                      <a:pt x="934" y="462"/>
                    </a:lnTo>
                    <a:lnTo>
                      <a:pt x="934" y="490"/>
                    </a:lnTo>
                    <a:lnTo>
                      <a:pt x="943" y="529"/>
                    </a:lnTo>
                    <a:lnTo>
                      <a:pt x="934" y="566"/>
                    </a:lnTo>
                    <a:lnTo>
                      <a:pt x="952" y="576"/>
                    </a:lnTo>
                    <a:lnTo>
                      <a:pt x="952" y="594"/>
                    </a:lnTo>
                    <a:lnTo>
                      <a:pt x="952" y="613"/>
                    </a:lnTo>
                    <a:lnTo>
                      <a:pt x="943" y="623"/>
                    </a:lnTo>
                    <a:lnTo>
                      <a:pt x="914" y="660"/>
                    </a:lnTo>
                    <a:lnTo>
                      <a:pt x="914" y="670"/>
                    </a:lnTo>
                    <a:lnTo>
                      <a:pt x="914" y="689"/>
                    </a:lnTo>
                    <a:lnTo>
                      <a:pt x="934" y="679"/>
                    </a:lnTo>
                    <a:lnTo>
                      <a:pt x="943" y="670"/>
                    </a:lnTo>
                    <a:lnTo>
                      <a:pt x="962" y="641"/>
                    </a:lnTo>
                    <a:lnTo>
                      <a:pt x="962" y="689"/>
                    </a:lnTo>
                    <a:lnTo>
                      <a:pt x="981" y="707"/>
                    </a:lnTo>
                    <a:lnTo>
                      <a:pt x="999" y="726"/>
                    </a:lnTo>
                    <a:lnTo>
                      <a:pt x="1037" y="726"/>
                    </a:lnTo>
                    <a:lnTo>
                      <a:pt x="1065" y="698"/>
                    </a:lnTo>
                    <a:lnTo>
                      <a:pt x="1065" y="679"/>
                    </a:lnTo>
                    <a:lnTo>
                      <a:pt x="1065" y="660"/>
                    </a:lnTo>
                    <a:lnTo>
                      <a:pt x="1047" y="623"/>
                    </a:lnTo>
                    <a:lnTo>
                      <a:pt x="1018" y="623"/>
                    </a:lnTo>
                    <a:lnTo>
                      <a:pt x="990" y="641"/>
                    </a:lnTo>
                    <a:lnTo>
                      <a:pt x="990" y="623"/>
                    </a:lnTo>
                    <a:lnTo>
                      <a:pt x="981" y="603"/>
                    </a:lnTo>
                    <a:lnTo>
                      <a:pt x="1018" y="613"/>
                    </a:lnTo>
                    <a:lnTo>
                      <a:pt x="1056" y="603"/>
                    </a:lnTo>
                    <a:lnTo>
                      <a:pt x="1085" y="585"/>
                    </a:lnTo>
                    <a:lnTo>
                      <a:pt x="1112" y="566"/>
                    </a:lnTo>
                    <a:lnTo>
                      <a:pt x="1112" y="529"/>
                    </a:lnTo>
                    <a:lnTo>
                      <a:pt x="1112" y="509"/>
                    </a:lnTo>
                    <a:lnTo>
                      <a:pt x="1094" y="482"/>
                    </a:lnTo>
                    <a:lnTo>
                      <a:pt x="1075" y="462"/>
                    </a:lnTo>
                    <a:lnTo>
                      <a:pt x="1047" y="462"/>
                    </a:lnTo>
                    <a:lnTo>
                      <a:pt x="1018" y="472"/>
                    </a:lnTo>
                    <a:lnTo>
                      <a:pt x="971" y="500"/>
                    </a:lnTo>
                    <a:lnTo>
                      <a:pt x="962" y="472"/>
                    </a:lnTo>
                    <a:lnTo>
                      <a:pt x="962" y="453"/>
                    </a:lnTo>
                    <a:lnTo>
                      <a:pt x="1028" y="433"/>
                    </a:lnTo>
                    <a:lnTo>
                      <a:pt x="1094" y="415"/>
                    </a:lnTo>
                    <a:lnTo>
                      <a:pt x="1179" y="406"/>
                    </a:lnTo>
                    <a:lnTo>
                      <a:pt x="1216" y="396"/>
                    </a:lnTo>
                    <a:lnTo>
                      <a:pt x="1263" y="386"/>
                    </a:lnTo>
                    <a:lnTo>
                      <a:pt x="1302" y="377"/>
                    </a:lnTo>
                    <a:lnTo>
                      <a:pt x="1339" y="377"/>
                    </a:lnTo>
                    <a:lnTo>
                      <a:pt x="1414" y="349"/>
                    </a:lnTo>
                    <a:lnTo>
                      <a:pt x="1414" y="509"/>
                    </a:lnTo>
                    <a:lnTo>
                      <a:pt x="1405" y="585"/>
                    </a:lnTo>
                    <a:lnTo>
                      <a:pt x="1386" y="660"/>
                    </a:lnTo>
                    <a:lnTo>
                      <a:pt x="1367" y="726"/>
                    </a:lnTo>
                    <a:lnTo>
                      <a:pt x="1339" y="793"/>
                    </a:lnTo>
                    <a:lnTo>
                      <a:pt x="1302" y="858"/>
                    </a:lnTo>
                    <a:lnTo>
                      <a:pt x="1255" y="924"/>
                    </a:lnTo>
                    <a:lnTo>
                      <a:pt x="1169" y="952"/>
                    </a:lnTo>
                    <a:lnTo>
                      <a:pt x="1085" y="971"/>
                    </a:lnTo>
                    <a:lnTo>
                      <a:pt x="1037" y="971"/>
                    </a:lnTo>
                    <a:lnTo>
                      <a:pt x="999" y="962"/>
                    </a:lnTo>
                    <a:lnTo>
                      <a:pt x="952" y="943"/>
                    </a:lnTo>
                    <a:lnTo>
                      <a:pt x="924" y="915"/>
                    </a:lnTo>
                    <a:lnTo>
                      <a:pt x="754" y="793"/>
                    </a:lnTo>
                    <a:lnTo>
                      <a:pt x="679" y="717"/>
                    </a:lnTo>
                    <a:lnTo>
                      <a:pt x="613" y="641"/>
                    </a:lnTo>
                    <a:lnTo>
                      <a:pt x="603" y="641"/>
                    </a:lnTo>
                    <a:lnTo>
                      <a:pt x="584" y="641"/>
                    </a:lnTo>
                    <a:lnTo>
                      <a:pt x="584" y="660"/>
                    </a:lnTo>
                    <a:lnTo>
                      <a:pt x="670" y="754"/>
                    </a:lnTo>
                    <a:lnTo>
                      <a:pt x="584" y="754"/>
                    </a:lnTo>
                    <a:lnTo>
                      <a:pt x="500" y="764"/>
                    </a:lnTo>
                    <a:lnTo>
                      <a:pt x="500" y="773"/>
                    </a:lnTo>
                    <a:lnTo>
                      <a:pt x="603" y="783"/>
                    </a:lnTo>
                    <a:lnTo>
                      <a:pt x="707" y="783"/>
                    </a:lnTo>
                    <a:lnTo>
                      <a:pt x="744" y="811"/>
                    </a:lnTo>
                    <a:lnTo>
                      <a:pt x="566" y="915"/>
                    </a:lnTo>
                    <a:lnTo>
                      <a:pt x="396" y="1000"/>
                    </a:lnTo>
                    <a:lnTo>
                      <a:pt x="216" y="1094"/>
                    </a:lnTo>
                    <a:lnTo>
                      <a:pt x="47" y="1188"/>
                    </a:lnTo>
                    <a:lnTo>
                      <a:pt x="9" y="1198"/>
                    </a:lnTo>
                    <a:lnTo>
                      <a:pt x="0" y="1132"/>
                    </a:lnTo>
                    <a:lnTo>
                      <a:pt x="0" y="1075"/>
                    </a:lnTo>
                    <a:lnTo>
                      <a:pt x="18" y="943"/>
                    </a:lnTo>
                    <a:lnTo>
                      <a:pt x="47" y="820"/>
                    </a:lnTo>
                    <a:lnTo>
                      <a:pt x="85" y="698"/>
                    </a:lnTo>
                    <a:lnTo>
                      <a:pt x="94" y="689"/>
                    </a:lnTo>
                    <a:close/>
                  </a:path>
                </a:pathLst>
              </a:custGeom>
              <a:solidFill>
                <a:srgbClr val="075E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93" name="Freeform 70"/>
              <p:cNvSpPr>
                <a:spLocks/>
              </p:cNvSpPr>
              <p:nvPr/>
            </p:nvSpPr>
            <p:spPr bwMode="auto">
              <a:xfrm>
                <a:off x="4874" y="601"/>
                <a:ext cx="11" cy="14"/>
              </a:xfrm>
              <a:custGeom>
                <a:avLst/>
                <a:gdLst>
                  <a:gd name="T0" fmla="*/ 0 w 48"/>
                  <a:gd name="T1" fmla="*/ 0 h 56"/>
                  <a:gd name="T2" fmla="*/ 0 w 48"/>
                  <a:gd name="T3" fmla="*/ 0 h 56"/>
                  <a:gd name="T4" fmla="*/ 0 w 48"/>
                  <a:gd name="T5" fmla="*/ 0 h 56"/>
                  <a:gd name="T6" fmla="*/ 0 w 48"/>
                  <a:gd name="T7" fmla="*/ 0 h 56"/>
                  <a:gd name="T8" fmla="*/ 0 w 48"/>
                  <a:gd name="T9" fmla="*/ 0 h 56"/>
                  <a:gd name="T10" fmla="*/ 0 w 48"/>
                  <a:gd name="T11" fmla="*/ 0 h 56"/>
                  <a:gd name="T12" fmla="*/ 0 w 48"/>
                  <a:gd name="T13" fmla="*/ 0 h 56"/>
                  <a:gd name="T14" fmla="*/ 0 w 48"/>
                  <a:gd name="T15" fmla="*/ 0 h 5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8"/>
                  <a:gd name="T25" fmla="*/ 0 h 56"/>
                  <a:gd name="T26" fmla="*/ 48 w 48"/>
                  <a:gd name="T27" fmla="*/ 56 h 5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8" h="56">
                    <a:moveTo>
                      <a:pt x="48" y="0"/>
                    </a:moveTo>
                    <a:lnTo>
                      <a:pt x="48" y="9"/>
                    </a:lnTo>
                    <a:lnTo>
                      <a:pt x="38" y="28"/>
                    </a:lnTo>
                    <a:lnTo>
                      <a:pt x="20" y="56"/>
                    </a:lnTo>
                    <a:lnTo>
                      <a:pt x="0" y="56"/>
                    </a:lnTo>
                    <a:lnTo>
                      <a:pt x="10" y="37"/>
                    </a:lnTo>
                    <a:lnTo>
                      <a:pt x="20" y="18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94" name="Freeform 71"/>
              <p:cNvSpPr>
                <a:spLocks/>
              </p:cNvSpPr>
              <p:nvPr/>
            </p:nvSpPr>
            <p:spPr bwMode="auto">
              <a:xfrm>
                <a:off x="4881" y="608"/>
                <a:ext cx="9" cy="14"/>
              </a:xfrm>
              <a:custGeom>
                <a:avLst/>
                <a:gdLst>
                  <a:gd name="T0" fmla="*/ 0 w 39"/>
                  <a:gd name="T1" fmla="*/ 0 h 56"/>
                  <a:gd name="T2" fmla="*/ 0 w 39"/>
                  <a:gd name="T3" fmla="*/ 0 h 56"/>
                  <a:gd name="T4" fmla="*/ 0 w 39"/>
                  <a:gd name="T5" fmla="*/ 0 h 56"/>
                  <a:gd name="T6" fmla="*/ 0 w 39"/>
                  <a:gd name="T7" fmla="*/ 0 h 56"/>
                  <a:gd name="T8" fmla="*/ 0 w 39"/>
                  <a:gd name="T9" fmla="*/ 0 h 56"/>
                  <a:gd name="T10" fmla="*/ 0 w 39"/>
                  <a:gd name="T11" fmla="*/ 0 h 56"/>
                  <a:gd name="T12" fmla="*/ 0 w 39"/>
                  <a:gd name="T13" fmla="*/ 0 h 56"/>
                  <a:gd name="T14" fmla="*/ 0 w 39"/>
                  <a:gd name="T15" fmla="*/ 0 h 56"/>
                  <a:gd name="T16" fmla="*/ 0 w 39"/>
                  <a:gd name="T17" fmla="*/ 0 h 56"/>
                  <a:gd name="T18" fmla="*/ 0 w 39"/>
                  <a:gd name="T19" fmla="*/ 0 h 5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9"/>
                  <a:gd name="T31" fmla="*/ 0 h 56"/>
                  <a:gd name="T32" fmla="*/ 39 w 39"/>
                  <a:gd name="T33" fmla="*/ 56 h 5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9" h="56">
                    <a:moveTo>
                      <a:pt x="20" y="28"/>
                    </a:moveTo>
                    <a:lnTo>
                      <a:pt x="20" y="9"/>
                    </a:lnTo>
                    <a:lnTo>
                      <a:pt x="39" y="0"/>
                    </a:lnTo>
                    <a:lnTo>
                      <a:pt x="39" y="19"/>
                    </a:lnTo>
                    <a:lnTo>
                      <a:pt x="39" y="28"/>
                    </a:lnTo>
                    <a:lnTo>
                      <a:pt x="29" y="47"/>
                    </a:lnTo>
                    <a:lnTo>
                      <a:pt x="20" y="56"/>
                    </a:lnTo>
                    <a:lnTo>
                      <a:pt x="0" y="37"/>
                    </a:lnTo>
                    <a:lnTo>
                      <a:pt x="10" y="37"/>
                    </a:lnTo>
                    <a:lnTo>
                      <a:pt x="20" y="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95" name="Freeform 72"/>
              <p:cNvSpPr>
                <a:spLocks/>
              </p:cNvSpPr>
              <p:nvPr/>
            </p:nvSpPr>
            <p:spPr bwMode="auto">
              <a:xfrm>
                <a:off x="4897" y="332"/>
                <a:ext cx="337" cy="248"/>
              </a:xfrm>
              <a:custGeom>
                <a:avLst/>
                <a:gdLst>
                  <a:gd name="T0" fmla="*/ 0 w 1348"/>
                  <a:gd name="T1" fmla="*/ 0 h 990"/>
                  <a:gd name="T2" fmla="*/ 0 w 1348"/>
                  <a:gd name="T3" fmla="*/ 0 h 990"/>
                  <a:gd name="T4" fmla="*/ 0 w 1348"/>
                  <a:gd name="T5" fmla="*/ 0 h 990"/>
                  <a:gd name="T6" fmla="*/ 0 w 1348"/>
                  <a:gd name="T7" fmla="*/ 0 h 990"/>
                  <a:gd name="T8" fmla="*/ 0 w 1348"/>
                  <a:gd name="T9" fmla="*/ 0 h 990"/>
                  <a:gd name="T10" fmla="*/ 0 w 1348"/>
                  <a:gd name="T11" fmla="*/ 0 h 990"/>
                  <a:gd name="T12" fmla="*/ 0 w 1348"/>
                  <a:gd name="T13" fmla="*/ 0 h 990"/>
                  <a:gd name="T14" fmla="*/ 0 w 1348"/>
                  <a:gd name="T15" fmla="*/ 0 h 990"/>
                  <a:gd name="T16" fmla="*/ 0 w 1348"/>
                  <a:gd name="T17" fmla="*/ 0 h 990"/>
                  <a:gd name="T18" fmla="*/ 0 w 1348"/>
                  <a:gd name="T19" fmla="*/ 0 h 990"/>
                  <a:gd name="T20" fmla="*/ 0 w 1348"/>
                  <a:gd name="T21" fmla="*/ 0 h 990"/>
                  <a:gd name="T22" fmla="*/ 0 w 1348"/>
                  <a:gd name="T23" fmla="*/ 0 h 990"/>
                  <a:gd name="T24" fmla="*/ 0 w 1348"/>
                  <a:gd name="T25" fmla="*/ 0 h 990"/>
                  <a:gd name="T26" fmla="*/ 0 w 1348"/>
                  <a:gd name="T27" fmla="*/ 0 h 990"/>
                  <a:gd name="T28" fmla="*/ 0 w 1348"/>
                  <a:gd name="T29" fmla="*/ 0 h 990"/>
                  <a:gd name="T30" fmla="*/ 0 w 1348"/>
                  <a:gd name="T31" fmla="*/ 0 h 990"/>
                  <a:gd name="T32" fmla="*/ 0 w 1348"/>
                  <a:gd name="T33" fmla="*/ 0 h 990"/>
                  <a:gd name="T34" fmla="*/ 0 w 1348"/>
                  <a:gd name="T35" fmla="*/ 0 h 990"/>
                  <a:gd name="T36" fmla="*/ 0 w 1348"/>
                  <a:gd name="T37" fmla="*/ 0 h 990"/>
                  <a:gd name="T38" fmla="*/ 0 w 1348"/>
                  <a:gd name="T39" fmla="*/ 0 h 990"/>
                  <a:gd name="T40" fmla="*/ 0 w 1348"/>
                  <a:gd name="T41" fmla="*/ 0 h 990"/>
                  <a:gd name="T42" fmla="*/ 0 w 1348"/>
                  <a:gd name="T43" fmla="*/ 0 h 990"/>
                  <a:gd name="T44" fmla="*/ 0 w 1348"/>
                  <a:gd name="T45" fmla="*/ 0 h 990"/>
                  <a:gd name="T46" fmla="*/ 0 w 1348"/>
                  <a:gd name="T47" fmla="*/ 0 h 990"/>
                  <a:gd name="T48" fmla="*/ 0 w 1348"/>
                  <a:gd name="T49" fmla="*/ 0 h 990"/>
                  <a:gd name="T50" fmla="*/ 0 w 1348"/>
                  <a:gd name="T51" fmla="*/ 0 h 990"/>
                  <a:gd name="T52" fmla="*/ 0 w 1348"/>
                  <a:gd name="T53" fmla="*/ 0 h 990"/>
                  <a:gd name="T54" fmla="*/ 0 w 1348"/>
                  <a:gd name="T55" fmla="*/ 0 h 990"/>
                  <a:gd name="T56" fmla="*/ 0 w 1348"/>
                  <a:gd name="T57" fmla="*/ 0 h 990"/>
                  <a:gd name="T58" fmla="*/ 0 w 1348"/>
                  <a:gd name="T59" fmla="*/ 0 h 990"/>
                  <a:gd name="T60" fmla="*/ 0 w 1348"/>
                  <a:gd name="T61" fmla="*/ 0 h 990"/>
                  <a:gd name="T62" fmla="*/ 0 w 1348"/>
                  <a:gd name="T63" fmla="*/ 0 h 990"/>
                  <a:gd name="T64" fmla="*/ 0 w 1348"/>
                  <a:gd name="T65" fmla="*/ 0 h 990"/>
                  <a:gd name="T66" fmla="*/ 0 w 1348"/>
                  <a:gd name="T67" fmla="*/ 0 h 990"/>
                  <a:gd name="T68" fmla="*/ 0 w 1348"/>
                  <a:gd name="T69" fmla="*/ 0 h 990"/>
                  <a:gd name="T70" fmla="*/ 0 w 1348"/>
                  <a:gd name="T71" fmla="*/ 0 h 990"/>
                  <a:gd name="T72" fmla="*/ 0 w 1348"/>
                  <a:gd name="T73" fmla="*/ 0 h 990"/>
                  <a:gd name="T74" fmla="*/ 0 w 1348"/>
                  <a:gd name="T75" fmla="*/ 0 h 990"/>
                  <a:gd name="T76" fmla="*/ 0 w 1348"/>
                  <a:gd name="T77" fmla="*/ 0 h 990"/>
                  <a:gd name="T78" fmla="*/ 0 w 1348"/>
                  <a:gd name="T79" fmla="*/ 0 h 990"/>
                  <a:gd name="T80" fmla="*/ 0 w 1348"/>
                  <a:gd name="T81" fmla="*/ 0 h 990"/>
                  <a:gd name="T82" fmla="*/ 0 w 1348"/>
                  <a:gd name="T83" fmla="*/ 0 h 990"/>
                  <a:gd name="T84" fmla="*/ 0 w 1348"/>
                  <a:gd name="T85" fmla="*/ 0 h 990"/>
                  <a:gd name="T86" fmla="*/ 0 w 1348"/>
                  <a:gd name="T87" fmla="*/ 0 h 990"/>
                  <a:gd name="T88" fmla="*/ 0 w 1348"/>
                  <a:gd name="T89" fmla="*/ 0 h 990"/>
                  <a:gd name="T90" fmla="*/ 0 w 1348"/>
                  <a:gd name="T91" fmla="*/ 0 h 990"/>
                  <a:gd name="T92" fmla="*/ 0 w 1348"/>
                  <a:gd name="T93" fmla="*/ 0 h 99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348"/>
                  <a:gd name="T142" fmla="*/ 0 h 990"/>
                  <a:gd name="T143" fmla="*/ 1348 w 1348"/>
                  <a:gd name="T144" fmla="*/ 990 h 99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348" h="990">
                    <a:moveTo>
                      <a:pt x="19" y="632"/>
                    </a:moveTo>
                    <a:lnTo>
                      <a:pt x="37" y="614"/>
                    </a:lnTo>
                    <a:lnTo>
                      <a:pt x="47" y="614"/>
                    </a:lnTo>
                    <a:lnTo>
                      <a:pt x="76" y="614"/>
                    </a:lnTo>
                    <a:lnTo>
                      <a:pt x="94" y="622"/>
                    </a:lnTo>
                    <a:lnTo>
                      <a:pt x="103" y="622"/>
                    </a:lnTo>
                    <a:lnTo>
                      <a:pt x="123" y="642"/>
                    </a:lnTo>
                    <a:lnTo>
                      <a:pt x="150" y="671"/>
                    </a:lnTo>
                    <a:lnTo>
                      <a:pt x="179" y="698"/>
                    </a:lnTo>
                    <a:lnTo>
                      <a:pt x="188" y="698"/>
                    </a:lnTo>
                    <a:lnTo>
                      <a:pt x="217" y="698"/>
                    </a:lnTo>
                    <a:lnTo>
                      <a:pt x="245" y="661"/>
                    </a:lnTo>
                    <a:lnTo>
                      <a:pt x="264" y="622"/>
                    </a:lnTo>
                    <a:lnTo>
                      <a:pt x="273" y="575"/>
                    </a:lnTo>
                    <a:lnTo>
                      <a:pt x="273" y="519"/>
                    </a:lnTo>
                    <a:lnTo>
                      <a:pt x="264" y="501"/>
                    </a:lnTo>
                    <a:lnTo>
                      <a:pt x="245" y="481"/>
                    </a:lnTo>
                    <a:lnTo>
                      <a:pt x="226" y="472"/>
                    </a:lnTo>
                    <a:lnTo>
                      <a:pt x="217" y="481"/>
                    </a:lnTo>
                    <a:lnTo>
                      <a:pt x="188" y="491"/>
                    </a:lnTo>
                    <a:lnTo>
                      <a:pt x="179" y="510"/>
                    </a:lnTo>
                    <a:lnTo>
                      <a:pt x="160" y="519"/>
                    </a:lnTo>
                    <a:lnTo>
                      <a:pt x="170" y="415"/>
                    </a:lnTo>
                    <a:lnTo>
                      <a:pt x="160" y="359"/>
                    </a:lnTo>
                    <a:lnTo>
                      <a:pt x="150" y="311"/>
                    </a:lnTo>
                    <a:lnTo>
                      <a:pt x="207" y="236"/>
                    </a:lnTo>
                    <a:lnTo>
                      <a:pt x="283" y="161"/>
                    </a:lnTo>
                    <a:lnTo>
                      <a:pt x="358" y="113"/>
                    </a:lnTo>
                    <a:lnTo>
                      <a:pt x="452" y="66"/>
                    </a:lnTo>
                    <a:lnTo>
                      <a:pt x="443" y="104"/>
                    </a:lnTo>
                    <a:lnTo>
                      <a:pt x="434" y="152"/>
                    </a:lnTo>
                    <a:lnTo>
                      <a:pt x="443" y="189"/>
                    </a:lnTo>
                    <a:lnTo>
                      <a:pt x="462" y="227"/>
                    </a:lnTo>
                    <a:lnTo>
                      <a:pt x="471" y="208"/>
                    </a:lnTo>
                    <a:lnTo>
                      <a:pt x="471" y="189"/>
                    </a:lnTo>
                    <a:lnTo>
                      <a:pt x="462" y="152"/>
                    </a:lnTo>
                    <a:lnTo>
                      <a:pt x="471" y="104"/>
                    </a:lnTo>
                    <a:lnTo>
                      <a:pt x="490" y="57"/>
                    </a:lnTo>
                    <a:lnTo>
                      <a:pt x="585" y="29"/>
                    </a:lnTo>
                    <a:lnTo>
                      <a:pt x="688" y="10"/>
                    </a:lnTo>
                    <a:lnTo>
                      <a:pt x="792" y="0"/>
                    </a:lnTo>
                    <a:lnTo>
                      <a:pt x="896" y="0"/>
                    </a:lnTo>
                    <a:lnTo>
                      <a:pt x="1037" y="19"/>
                    </a:lnTo>
                    <a:lnTo>
                      <a:pt x="971" y="95"/>
                    </a:lnTo>
                    <a:lnTo>
                      <a:pt x="952" y="142"/>
                    </a:lnTo>
                    <a:lnTo>
                      <a:pt x="952" y="161"/>
                    </a:lnTo>
                    <a:lnTo>
                      <a:pt x="952" y="189"/>
                    </a:lnTo>
                    <a:lnTo>
                      <a:pt x="952" y="217"/>
                    </a:lnTo>
                    <a:lnTo>
                      <a:pt x="962" y="236"/>
                    </a:lnTo>
                    <a:lnTo>
                      <a:pt x="1000" y="283"/>
                    </a:lnTo>
                    <a:lnTo>
                      <a:pt x="1037" y="311"/>
                    </a:lnTo>
                    <a:lnTo>
                      <a:pt x="1084" y="350"/>
                    </a:lnTo>
                    <a:lnTo>
                      <a:pt x="1113" y="350"/>
                    </a:lnTo>
                    <a:lnTo>
                      <a:pt x="1131" y="359"/>
                    </a:lnTo>
                    <a:lnTo>
                      <a:pt x="1131" y="387"/>
                    </a:lnTo>
                    <a:lnTo>
                      <a:pt x="1123" y="406"/>
                    </a:lnTo>
                    <a:lnTo>
                      <a:pt x="1074" y="481"/>
                    </a:lnTo>
                    <a:lnTo>
                      <a:pt x="1019" y="548"/>
                    </a:lnTo>
                    <a:lnTo>
                      <a:pt x="980" y="557"/>
                    </a:lnTo>
                    <a:lnTo>
                      <a:pt x="943" y="557"/>
                    </a:lnTo>
                    <a:lnTo>
                      <a:pt x="915" y="538"/>
                    </a:lnTo>
                    <a:lnTo>
                      <a:pt x="896" y="528"/>
                    </a:lnTo>
                    <a:lnTo>
                      <a:pt x="877" y="528"/>
                    </a:lnTo>
                    <a:lnTo>
                      <a:pt x="886" y="548"/>
                    </a:lnTo>
                    <a:lnTo>
                      <a:pt x="896" y="557"/>
                    </a:lnTo>
                    <a:lnTo>
                      <a:pt x="905" y="567"/>
                    </a:lnTo>
                    <a:lnTo>
                      <a:pt x="915" y="575"/>
                    </a:lnTo>
                    <a:lnTo>
                      <a:pt x="952" y="585"/>
                    </a:lnTo>
                    <a:lnTo>
                      <a:pt x="980" y="585"/>
                    </a:lnTo>
                    <a:lnTo>
                      <a:pt x="1000" y="575"/>
                    </a:lnTo>
                    <a:lnTo>
                      <a:pt x="1027" y="567"/>
                    </a:lnTo>
                    <a:lnTo>
                      <a:pt x="1066" y="528"/>
                    </a:lnTo>
                    <a:lnTo>
                      <a:pt x="1103" y="481"/>
                    </a:lnTo>
                    <a:lnTo>
                      <a:pt x="1150" y="415"/>
                    </a:lnTo>
                    <a:lnTo>
                      <a:pt x="1160" y="378"/>
                    </a:lnTo>
                    <a:lnTo>
                      <a:pt x="1160" y="350"/>
                    </a:lnTo>
                    <a:lnTo>
                      <a:pt x="1150" y="331"/>
                    </a:lnTo>
                    <a:lnTo>
                      <a:pt x="1094" y="321"/>
                    </a:lnTo>
                    <a:lnTo>
                      <a:pt x="1047" y="293"/>
                    </a:lnTo>
                    <a:lnTo>
                      <a:pt x="1019" y="264"/>
                    </a:lnTo>
                    <a:lnTo>
                      <a:pt x="990" y="217"/>
                    </a:lnTo>
                    <a:lnTo>
                      <a:pt x="980" y="189"/>
                    </a:lnTo>
                    <a:lnTo>
                      <a:pt x="980" y="161"/>
                    </a:lnTo>
                    <a:lnTo>
                      <a:pt x="1000" y="113"/>
                    </a:lnTo>
                    <a:lnTo>
                      <a:pt x="1027" y="66"/>
                    </a:lnTo>
                    <a:lnTo>
                      <a:pt x="1066" y="29"/>
                    </a:lnTo>
                    <a:lnTo>
                      <a:pt x="1084" y="29"/>
                    </a:lnTo>
                    <a:lnTo>
                      <a:pt x="1094" y="39"/>
                    </a:lnTo>
                    <a:lnTo>
                      <a:pt x="1141" y="57"/>
                    </a:lnTo>
                    <a:lnTo>
                      <a:pt x="1188" y="76"/>
                    </a:lnTo>
                    <a:lnTo>
                      <a:pt x="1226" y="104"/>
                    </a:lnTo>
                    <a:lnTo>
                      <a:pt x="1264" y="133"/>
                    </a:lnTo>
                    <a:lnTo>
                      <a:pt x="1292" y="170"/>
                    </a:lnTo>
                    <a:lnTo>
                      <a:pt x="1320" y="208"/>
                    </a:lnTo>
                    <a:lnTo>
                      <a:pt x="1339" y="256"/>
                    </a:lnTo>
                    <a:lnTo>
                      <a:pt x="1348" y="303"/>
                    </a:lnTo>
                    <a:lnTo>
                      <a:pt x="1348" y="387"/>
                    </a:lnTo>
                    <a:lnTo>
                      <a:pt x="1330" y="472"/>
                    </a:lnTo>
                    <a:lnTo>
                      <a:pt x="1311" y="557"/>
                    </a:lnTo>
                    <a:lnTo>
                      <a:pt x="1282" y="595"/>
                    </a:lnTo>
                    <a:lnTo>
                      <a:pt x="1264" y="622"/>
                    </a:lnTo>
                    <a:lnTo>
                      <a:pt x="1217" y="689"/>
                    </a:lnTo>
                    <a:lnTo>
                      <a:pt x="1150" y="745"/>
                    </a:lnTo>
                    <a:lnTo>
                      <a:pt x="1094" y="802"/>
                    </a:lnTo>
                    <a:lnTo>
                      <a:pt x="1019" y="849"/>
                    </a:lnTo>
                    <a:lnTo>
                      <a:pt x="943" y="887"/>
                    </a:lnTo>
                    <a:lnTo>
                      <a:pt x="867" y="925"/>
                    </a:lnTo>
                    <a:lnTo>
                      <a:pt x="716" y="982"/>
                    </a:lnTo>
                    <a:lnTo>
                      <a:pt x="651" y="982"/>
                    </a:lnTo>
                    <a:lnTo>
                      <a:pt x="622" y="982"/>
                    </a:lnTo>
                    <a:lnTo>
                      <a:pt x="604" y="990"/>
                    </a:lnTo>
                    <a:lnTo>
                      <a:pt x="518" y="982"/>
                    </a:lnTo>
                    <a:lnTo>
                      <a:pt x="528" y="934"/>
                    </a:lnTo>
                    <a:lnTo>
                      <a:pt x="528" y="887"/>
                    </a:lnTo>
                    <a:lnTo>
                      <a:pt x="490" y="868"/>
                    </a:lnTo>
                    <a:lnTo>
                      <a:pt x="471" y="859"/>
                    </a:lnTo>
                    <a:lnTo>
                      <a:pt x="443" y="859"/>
                    </a:lnTo>
                    <a:lnTo>
                      <a:pt x="424" y="868"/>
                    </a:lnTo>
                    <a:lnTo>
                      <a:pt x="405" y="878"/>
                    </a:lnTo>
                    <a:lnTo>
                      <a:pt x="387" y="915"/>
                    </a:lnTo>
                    <a:lnTo>
                      <a:pt x="377" y="868"/>
                    </a:lnTo>
                    <a:lnTo>
                      <a:pt x="367" y="830"/>
                    </a:lnTo>
                    <a:lnTo>
                      <a:pt x="292" y="830"/>
                    </a:lnTo>
                    <a:lnTo>
                      <a:pt x="264" y="839"/>
                    </a:lnTo>
                    <a:lnTo>
                      <a:pt x="236" y="868"/>
                    </a:lnTo>
                    <a:lnTo>
                      <a:pt x="236" y="925"/>
                    </a:lnTo>
                    <a:lnTo>
                      <a:pt x="207" y="906"/>
                    </a:lnTo>
                    <a:lnTo>
                      <a:pt x="179" y="878"/>
                    </a:lnTo>
                    <a:lnTo>
                      <a:pt x="141" y="859"/>
                    </a:lnTo>
                    <a:lnTo>
                      <a:pt x="132" y="859"/>
                    </a:lnTo>
                    <a:lnTo>
                      <a:pt x="113" y="868"/>
                    </a:lnTo>
                    <a:lnTo>
                      <a:pt x="84" y="830"/>
                    </a:lnTo>
                    <a:lnTo>
                      <a:pt x="113" y="821"/>
                    </a:lnTo>
                    <a:lnTo>
                      <a:pt x="123" y="812"/>
                    </a:lnTo>
                    <a:lnTo>
                      <a:pt x="123" y="802"/>
                    </a:lnTo>
                    <a:lnTo>
                      <a:pt x="103" y="792"/>
                    </a:lnTo>
                    <a:lnTo>
                      <a:pt x="84" y="802"/>
                    </a:lnTo>
                    <a:lnTo>
                      <a:pt x="56" y="812"/>
                    </a:lnTo>
                    <a:lnTo>
                      <a:pt x="28" y="802"/>
                    </a:lnTo>
                    <a:lnTo>
                      <a:pt x="9" y="765"/>
                    </a:lnTo>
                    <a:lnTo>
                      <a:pt x="0" y="718"/>
                    </a:lnTo>
                    <a:lnTo>
                      <a:pt x="0" y="671"/>
                    </a:lnTo>
                    <a:lnTo>
                      <a:pt x="19" y="632"/>
                    </a:lnTo>
                    <a:close/>
                  </a:path>
                </a:pathLst>
              </a:custGeom>
              <a:solidFill>
                <a:srgbClr val="DC91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96" name="Freeform 73"/>
              <p:cNvSpPr>
                <a:spLocks/>
              </p:cNvSpPr>
              <p:nvPr/>
            </p:nvSpPr>
            <p:spPr bwMode="auto">
              <a:xfrm>
                <a:off x="4914" y="545"/>
                <a:ext cx="160" cy="96"/>
              </a:xfrm>
              <a:custGeom>
                <a:avLst/>
                <a:gdLst>
                  <a:gd name="T0" fmla="*/ 0 w 642"/>
                  <a:gd name="T1" fmla="*/ 0 h 387"/>
                  <a:gd name="T2" fmla="*/ 0 w 642"/>
                  <a:gd name="T3" fmla="*/ 0 h 387"/>
                  <a:gd name="T4" fmla="*/ 0 w 642"/>
                  <a:gd name="T5" fmla="*/ 0 h 387"/>
                  <a:gd name="T6" fmla="*/ 0 w 642"/>
                  <a:gd name="T7" fmla="*/ 0 h 387"/>
                  <a:gd name="T8" fmla="*/ 0 w 642"/>
                  <a:gd name="T9" fmla="*/ 0 h 387"/>
                  <a:gd name="T10" fmla="*/ 0 w 642"/>
                  <a:gd name="T11" fmla="*/ 0 h 387"/>
                  <a:gd name="T12" fmla="*/ 0 w 642"/>
                  <a:gd name="T13" fmla="*/ 0 h 387"/>
                  <a:gd name="T14" fmla="*/ 0 w 642"/>
                  <a:gd name="T15" fmla="*/ 0 h 387"/>
                  <a:gd name="T16" fmla="*/ 0 w 642"/>
                  <a:gd name="T17" fmla="*/ 0 h 387"/>
                  <a:gd name="T18" fmla="*/ 0 w 642"/>
                  <a:gd name="T19" fmla="*/ 0 h 387"/>
                  <a:gd name="T20" fmla="*/ 0 w 642"/>
                  <a:gd name="T21" fmla="*/ 0 h 387"/>
                  <a:gd name="T22" fmla="*/ 0 w 642"/>
                  <a:gd name="T23" fmla="*/ 0 h 387"/>
                  <a:gd name="T24" fmla="*/ 0 w 642"/>
                  <a:gd name="T25" fmla="*/ 0 h 387"/>
                  <a:gd name="T26" fmla="*/ 0 w 642"/>
                  <a:gd name="T27" fmla="*/ 0 h 387"/>
                  <a:gd name="T28" fmla="*/ 0 w 642"/>
                  <a:gd name="T29" fmla="*/ 0 h 387"/>
                  <a:gd name="T30" fmla="*/ 0 w 642"/>
                  <a:gd name="T31" fmla="*/ 0 h 387"/>
                  <a:gd name="T32" fmla="*/ 0 w 642"/>
                  <a:gd name="T33" fmla="*/ 0 h 387"/>
                  <a:gd name="T34" fmla="*/ 0 w 642"/>
                  <a:gd name="T35" fmla="*/ 0 h 387"/>
                  <a:gd name="T36" fmla="*/ 0 w 642"/>
                  <a:gd name="T37" fmla="*/ 0 h 387"/>
                  <a:gd name="T38" fmla="*/ 0 w 642"/>
                  <a:gd name="T39" fmla="*/ 0 h 387"/>
                  <a:gd name="T40" fmla="*/ 0 w 642"/>
                  <a:gd name="T41" fmla="*/ 0 h 387"/>
                  <a:gd name="T42" fmla="*/ 0 w 642"/>
                  <a:gd name="T43" fmla="*/ 0 h 387"/>
                  <a:gd name="T44" fmla="*/ 0 w 642"/>
                  <a:gd name="T45" fmla="*/ 0 h 387"/>
                  <a:gd name="T46" fmla="*/ 0 w 642"/>
                  <a:gd name="T47" fmla="*/ 0 h 387"/>
                  <a:gd name="T48" fmla="*/ 0 w 642"/>
                  <a:gd name="T49" fmla="*/ 0 h 387"/>
                  <a:gd name="T50" fmla="*/ 0 w 642"/>
                  <a:gd name="T51" fmla="*/ 0 h 387"/>
                  <a:gd name="T52" fmla="*/ 0 w 642"/>
                  <a:gd name="T53" fmla="*/ 0 h 387"/>
                  <a:gd name="T54" fmla="*/ 0 w 642"/>
                  <a:gd name="T55" fmla="*/ 0 h 387"/>
                  <a:gd name="T56" fmla="*/ 0 w 642"/>
                  <a:gd name="T57" fmla="*/ 0 h 387"/>
                  <a:gd name="T58" fmla="*/ 0 w 642"/>
                  <a:gd name="T59" fmla="*/ 0 h 387"/>
                  <a:gd name="T60" fmla="*/ 0 w 642"/>
                  <a:gd name="T61" fmla="*/ 0 h 387"/>
                  <a:gd name="T62" fmla="*/ 0 w 642"/>
                  <a:gd name="T63" fmla="*/ 0 h 387"/>
                  <a:gd name="T64" fmla="*/ 0 w 642"/>
                  <a:gd name="T65" fmla="*/ 0 h 387"/>
                  <a:gd name="T66" fmla="*/ 0 w 642"/>
                  <a:gd name="T67" fmla="*/ 0 h 387"/>
                  <a:gd name="T68" fmla="*/ 0 w 642"/>
                  <a:gd name="T69" fmla="*/ 0 h 387"/>
                  <a:gd name="T70" fmla="*/ 0 w 642"/>
                  <a:gd name="T71" fmla="*/ 0 h 387"/>
                  <a:gd name="T72" fmla="*/ 0 w 642"/>
                  <a:gd name="T73" fmla="*/ 0 h 387"/>
                  <a:gd name="T74" fmla="*/ 0 w 642"/>
                  <a:gd name="T75" fmla="*/ 0 h 387"/>
                  <a:gd name="T76" fmla="*/ 0 w 642"/>
                  <a:gd name="T77" fmla="*/ 0 h 387"/>
                  <a:gd name="T78" fmla="*/ 0 w 642"/>
                  <a:gd name="T79" fmla="*/ 0 h 387"/>
                  <a:gd name="T80" fmla="*/ 0 w 642"/>
                  <a:gd name="T81" fmla="*/ 0 h 387"/>
                  <a:gd name="T82" fmla="*/ 0 w 642"/>
                  <a:gd name="T83" fmla="*/ 0 h 387"/>
                  <a:gd name="T84" fmla="*/ 0 w 642"/>
                  <a:gd name="T85" fmla="*/ 0 h 387"/>
                  <a:gd name="T86" fmla="*/ 0 w 642"/>
                  <a:gd name="T87" fmla="*/ 0 h 387"/>
                  <a:gd name="T88" fmla="*/ 0 w 642"/>
                  <a:gd name="T89" fmla="*/ 0 h 387"/>
                  <a:gd name="T90" fmla="*/ 0 w 642"/>
                  <a:gd name="T91" fmla="*/ 0 h 387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642"/>
                  <a:gd name="T139" fmla="*/ 0 h 387"/>
                  <a:gd name="T140" fmla="*/ 642 w 642"/>
                  <a:gd name="T141" fmla="*/ 387 h 387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642" h="387">
                    <a:moveTo>
                      <a:pt x="66" y="47"/>
                    </a:moveTo>
                    <a:lnTo>
                      <a:pt x="104" y="57"/>
                    </a:lnTo>
                    <a:lnTo>
                      <a:pt x="141" y="85"/>
                    </a:lnTo>
                    <a:lnTo>
                      <a:pt x="217" y="133"/>
                    </a:lnTo>
                    <a:lnTo>
                      <a:pt x="217" y="113"/>
                    </a:lnTo>
                    <a:lnTo>
                      <a:pt x="217" y="94"/>
                    </a:lnTo>
                    <a:lnTo>
                      <a:pt x="198" y="57"/>
                    </a:lnTo>
                    <a:lnTo>
                      <a:pt x="198" y="38"/>
                    </a:lnTo>
                    <a:lnTo>
                      <a:pt x="207" y="19"/>
                    </a:lnTo>
                    <a:lnTo>
                      <a:pt x="217" y="10"/>
                    </a:lnTo>
                    <a:lnTo>
                      <a:pt x="245" y="10"/>
                    </a:lnTo>
                    <a:lnTo>
                      <a:pt x="264" y="0"/>
                    </a:lnTo>
                    <a:lnTo>
                      <a:pt x="274" y="10"/>
                    </a:lnTo>
                    <a:lnTo>
                      <a:pt x="292" y="38"/>
                    </a:lnTo>
                    <a:lnTo>
                      <a:pt x="292" y="94"/>
                    </a:lnTo>
                    <a:lnTo>
                      <a:pt x="301" y="123"/>
                    </a:lnTo>
                    <a:lnTo>
                      <a:pt x="321" y="141"/>
                    </a:lnTo>
                    <a:lnTo>
                      <a:pt x="330" y="123"/>
                    </a:lnTo>
                    <a:lnTo>
                      <a:pt x="339" y="94"/>
                    </a:lnTo>
                    <a:lnTo>
                      <a:pt x="349" y="76"/>
                    </a:lnTo>
                    <a:lnTo>
                      <a:pt x="358" y="57"/>
                    </a:lnTo>
                    <a:lnTo>
                      <a:pt x="377" y="38"/>
                    </a:lnTo>
                    <a:lnTo>
                      <a:pt x="396" y="38"/>
                    </a:lnTo>
                    <a:lnTo>
                      <a:pt x="434" y="57"/>
                    </a:lnTo>
                    <a:lnTo>
                      <a:pt x="434" y="76"/>
                    </a:lnTo>
                    <a:lnTo>
                      <a:pt x="424" y="104"/>
                    </a:lnTo>
                    <a:lnTo>
                      <a:pt x="415" y="123"/>
                    </a:lnTo>
                    <a:lnTo>
                      <a:pt x="424" y="151"/>
                    </a:lnTo>
                    <a:lnTo>
                      <a:pt x="481" y="161"/>
                    </a:lnTo>
                    <a:lnTo>
                      <a:pt x="546" y="180"/>
                    </a:lnTo>
                    <a:lnTo>
                      <a:pt x="575" y="188"/>
                    </a:lnTo>
                    <a:lnTo>
                      <a:pt x="603" y="208"/>
                    </a:lnTo>
                    <a:lnTo>
                      <a:pt x="622" y="227"/>
                    </a:lnTo>
                    <a:lnTo>
                      <a:pt x="642" y="255"/>
                    </a:lnTo>
                    <a:lnTo>
                      <a:pt x="642" y="283"/>
                    </a:lnTo>
                    <a:lnTo>
                      <a:pt x="642" y="302"/>
                    </a:lnTo>
                    <a:lnTo>
                      <a:pt x="396" y="387"/>
                    </a:lnTo>
                    <a:lnTo>
                      <a:pt x="358" y="331"/>
                    </a:lnTo>
                    <a:lnTo>
                      <a:pt x="321" y="292"/>
                    </a:lnTo>
                    <a:lnTo>
                      <a:pt x="274" y="255"/>
                    </a:lnTo>
                    <a:lnTo>
                      <a:pt x="217" y="227"/>
                    </a:lnTo>
                    <a:lnTo>
                      <a:pt x="113" y="180"/>
                    </a:lnTo>
                    <a:lnTo>
                      <a:pt x="0" y="141"/>
                    </a:lnTo>
                    <a:lnTo>
                      <a:pt x="10" y="113"/>
                    </a:lnTo>
                    <a:lnTo>
                      <a:pt x="28" y="85"/>
                    </a:lnTo>
                    <a:lnTo>
                      <a:pt x="66" y="47"/>
                    </a:lnTo>
                    <a:close/>
                  </a:path>
                </a:pathLst>
              </a:custGeom>
              <a:solidFill>
                <a:srgbClr val="DC91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97" name="Freeform 74"/>
              <p:cNvSpPr>
                <a:spLocks/>
              </p:cNvSpPr>
              <p:nvPr/>
            </p:nvSpPr>
            <p:spPr bwMode="auto">
              <a:xfrm>
                <a:off x="4940" y="604"/>
                <a:ext cx="42" cy="30"/>
              </a:xfrm>
              <a:custGeom>
                <a:avLst/>
                <a:gdLst>
                  <a:gd name="T0" fmla="*/ 0 w 170"/>
                  <a:gd name="T1" fmla="*/ 0 h 122"/>
                  <a:gd name="T2" fmla="*/ 0 w 170"/>
                  <a:gd name="T3" fmla="*/ 0 h 122"/>
                  <a:gd name="T4" fmla="*/ 0 w 170"/>
                  <a:gd name="T5" fmla="*/ 0 h 122"/>
                  <a:gd name="T6" fmla="*/ 0 w 170"/>
                  <a:gd name="T7" fmla="*/ 0 h 122"/>
                  <a:gd name="T8" fmla="*/ 0 w 170"/>
                  <a:gd name="T9" fmla="*/ 0 h 122"/>
                  <a:gd name="T10" fmla="*/ 0 w 170"/>
                  <a:gd name="T11" fmla="*/ 0 h 122"/>
                  <a:gd name="T12" fmla="*/ 0 w 170"/>
                  <a:gd name="T13" fmla="*/ 0 h 122"/>
                  <a:gd name="T14" fmla="*/ 0 w 170"/>
                  <a:gd name="T15" fmla="*/ 0 h 122"/>
                  <a:gd name="T16" fmla="*/ 0 w 170"/>
                  <a:gd name="T17" fmla="*/ 0 h 122"/>
                  <a:gd name="T18" fmla="*/ 0 w 170"/>
                  <a:gd name="T19" fmla="*/ 0 h 122"/>
                  <a:gd name="T20" fmla="*/ 0 w 170"/>
                  <a:gd name="T21" fmla="*/ 0 h 122"/>
                  <a:gd name="T22" fmla="*/ 0 w 170"/>
                  <a:gd name="T23" fmla="*/ 0 h 122"/>
                  <a:gd name="T24" fmla="*/ 0 w 170"/>
                  <a:gd name="T25" fmla="*/ 0 h 122"/>
                  <a:gd name="T26" fmla="*/ 0 w 170"/>
                  <a:gd name="T27" fmla="*/ 0 h 12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70"/>
                  <a:gd name="T43" fmla="*/ 0 h 122"/>
                  <a:gd name="T44" fmla="*/ 170 w 170"/>
                  <a:gd name="T45" fmla="*/ 122 h 12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70" h="122">
                    <a:moveTo>
                      <a:pt x="56" y="0"/>
                    </a:moveTo>
                    <a:lnTo>
                      <a:pt x="84" y="9"/>
                    </a:lnTo>
                    <a:lnTo>
                      <a:pt x="113" y="28"/>
                    </a:lnTo>
                    <a:lnTo>
                      <a:pt x="141" y="38"/>
                    </a:lnTo>
                    <a:lnTo>
                      <a:pt x="170" y="56"/>
                    </a:lnTo>
                    <a:lnTo>
                      <a:pt x="103" y="75"/>
                    </a:lnTo>
                    <a:lnTo>
                      <a:pt x="84" y="95"/>
                    </a:lnTo>
                    <a:lnTo>
                      <a:pt x="56" y="122"/>
                    </a:lnTo>
                    <a:lnTo>
                      <a:pt x="37" y="113"/>
                    </a:lnTo>
                    <a:lnTo>
                      <a:pt x="18" y="95"/>
                    </a:lnTo>
                    <a:lnTo>
                      <a:pt x="0" y="56"/>
                    </a:lnTo>
                    <a:lnTo>
                      <a:pt x="9" y="38"/>
                    </a:lnTo>
                    <a:lnTo>
                      <a:pt x="27" y="19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DC91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98" name="Freeform 75"/>
              <p:cNvSpPr>
                <a:spLocks/>
              </p:cNvSpPr>
              <p:nvPr/>
            </p:nvSpPr>
            <p:spPr bwMode="auto">
              <a:xfrm>
                <a:off x="4998" y="464"/>
                <a:ext cx="175" cy="62"/>
              </a:xfrm>
              <a:custGeom>
                <a:avLst/>
                <a:gdLst>
                  <a:gd name="T0" fmla="*/ 0 w 698"/>
                  <a:gd name="T1" fmla="*/ 0 h 246"/>
                  <a:gd name="T2" fmla="*/ 0 w 698"/>
                  <a:gd name="T3" fmla="*/ 0 h 246"/>
                  <a:gd name="T4" fmla="*/ 0 w 698"/>
                  <a:gd name="T5" fmla="*/ 0 h 246"/>
                  <a:gd name="T6" fmla="*/ 0 w 698"/>
                  <a:gd name="T7" fmla="*/ 0 h 246"/>
                  <a:gd name="T8" fmla="*/ 0 w 698"/>
                  <a:gd name="T9" fmla="*/ 0 h 246"/>
                  <a:gd name="T10" fmla="*/ 0 w 698"/>
                  <a:gd name="T11" fmla="*/ 0 h 246"/>
                  <a:gd name="T12" fmla="*/ 0 w 698"/>
                  <a:gd name="T13" fmla="*/ 0 h 246"/>
                  <a:gd name="T14" fmla="*/ 0 w 698"/>
                  <a:gd name="T15" fmla="*/ 0 h 246"/>
                  <a:gd name="T16" fmla="*/ 0 w 698"/>
                  <a:gd name="T17" fmla="*/ 0 h 246"/>
                  <a:gd name="T18" fmla="*/ 0 w 698"/>
                  <a:gd name="T19" fmla="*/ 0 h 246"/>
                  <a:gd name="T20" fmla="*/ 0 w 698"/>
                  <a:gd name="T21" fmla="*/ 0 h 246"/>
                  <a:gd name="T22" fmla="*/ 0 w 698"/>
                  <a:gd name="T23" fmla="*/ 0 h 246"/>
                  <a:gd name="T24" fmla="*/ 0 w 698"/>
                  <a:gd name="T25" fmla="*/ 0 h 246"/>
                  <a:gd name="T26" fmla="*/ 0 w 698"/>
                  <a:gd name="T27" fmla="*/ 0 h 246"/>
                  <a:gd name="T28" fmla="*/ 0 w 698"/>
                  <a:gd name="T29" fmla="*/ 0 h 246"/>
                  <a:gd name="T30" fmla="*/ 0 w 698"/>
                  <a:gd name="T31" fmla="*/ 0 h 246"/>
                  <a:gd name="T32" fmla="*/ 0 w 698"/>
                  <a:gd name="T33" fmla="*/ 0 h 246"/>
                  <a:gd name="T34" fmla="*/ 0 w 698"/>
                  <a:gd name="T35" fmla="*/ 0 h 246"/>
                  <a:gd name="T36" fmla="*/ 0 w 698"/>
                  <a:gd name="T37" fmla="*/ 0 h 246"/>
                  <a:gd name="T38" fmla="*/ 0 w 698"/>
                  <a:gd name="T39" fmla="*/ 0 h 246"/>
                  <a:gd name="T40" fmla="*/ 0 w 698"/>
                  <a:gd name="T41" fmla="*/ 0 h 246"/>
                  <a:gd name="T42" fmla="*/ 0 w 698"/>
                  <a:gd name="T43" fmla="*/ 0 h 246"/>
                  <a:gd name="T44" fmla="*/ 0 w 698"/>
                  <a:gd name="T45" fmla="*/ 0 h 246"/>
                  <a:gd name="T46" fmla="*/ 0 w 698"/>
                  <a:gd name="T47" fmla="*/ 0 h 246"/>
                  <a:gd name="T48" fmla="*/ 0 w 698"/>
                  <a:gd name="T49" fmla="*/ 0 h 246"/>
                  <a:gd name="T50" fmla="*/ 0 w 698"/>
                  <a:gd name="T51" fmla="*/ 0 h 246"/>
                  <a:gd name="T52" fmla="*/ 0 w 698"/>
                  <a:gd name="T53" fmla="*/ 0 h 246"/>
                  <a:gd name="T54" fmla="*/ 0 w 698"/>
                  <a:gd name="T55" fmla="*/ 0 h 246"/>
                  <a:gd name="T56" fmla="*/ 0 w 698"/>
                  <a:gd name="T57" fmla="*/ 0 h 246"/>
                  <a:gd name="T58" fmla="*/ 0 w 698"/>
                  <a:gd name="T59" fmla="*/ 0 h 246"/>
                  <a:gd name="T60" fmla="*/ 0 w 698"/>
                  <a:gd name="T61" fmla="*/ 0 h 246"/>
                  <a:gd name="T62" fmla="*/ 0 w 698"/>
                  <a:gd name="T63" fmla="*/ 0 h 246"/>
                  <a:gd name="T64" fmla="*/ 0 w 698"/>
                  <a:gd name="T65" fmla="*/ 0 h 246"/>
                  <a:gd name="T66" fmla="*/ 0 w 698"/>
                  <a:gd name="T67" fmla="*/ 0 h 246"/>
                  <a:gd name="T68" fmla="*/ 0 w 698"/>
                  <a:gd name="T69" fmla="*/ 0 h 246"/>
                  <a:gd name="T70" fmla="*/ 0 w 698"/>
                  <a:gd name="T71" fmla="*/ 0 h 246"/>
                  <a:gd name="T72" fmla="*/ 0 w 698"/>
                  <a:gd name="T73" fmla="*/ 0 h 24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698"/>
                  <a:gd name="T112" fmla="*/ 0 h 246"/>
                  <a:gd name="T113" fmla="*/ 698 w 698"/>
                  <a:gd name="T114" fmla="*/ 246 h 24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698" h="246">
                    <a:moveTo>
                      <a:pt x="133" y="0"/>
                    </a:moveTo>
                    <a:lnTo>
                      <a:pt x="133" y="20"/>
                    </a:lnTo>
                    <a:lnTo>
                      <a:pt x="123" y="39"/>
                    </a:lnTo>
                    <a:lnTo>
                      <a:pt x="95" y="76"/>
                    </a:lnTo>
                    <a:lnTo>
                      <a:pt x="113" y="104"/>
                    </a:lnTo>
                    <a:lnTo>
                      <a:pt x="142" y="133"/>
                    </a:lnTo>
                    <a:lnTo>
                      <a:pt x="254" y="180"/>
                    </a:lnTo>
                    <a:lnTo>
                      <a:pt x="321" y="208"/>
                    </a:lnTo>
                    <a:lnTo>
                      <a:pt x="387" y="217"/>
                    </a:lnTo>
                    <a:lnTo>
                      <a:pt x="453" y="227"/>
                    </a:lnTo>
                    <a:lnTo>
                      <a:pt x="519" y="227"/>
                    </a:lnTo>
                    <a:lnTo>
                      <a:pt x="575" y="208"/>
                    </a:lnTo>
                    <a:lnTo>
                      <a:pt x="632" y="190"/>
                    </a:lnTo>
                    <a:lnTo>
                      <a:pt x="669" y="161"/>
                    </a:lnTo>
                    <a:lnTo>
                      <a:pt x="679" y="151"/>
                    </a:lnTo>
                    <a:lnTo>
                      <a:pt x="698" y="151"/>
                    </a:lnTo>
                    <a:lnTo>
                      <a:pt x="669" y="180"/>
                    </a:lnTo>
                    <a:lnTo>
                      <a:pt x="642" y="208"/>
                    </a:lnTo>
                    <a:lnTo>
                      <a:pt x="604" y="227"/>
                    </a:lnTo>
                    <a:lnTo>
                      <a:pt x="557" y="237"/>
                    </a:lnTo>
                    <a:lnTo>
                      <a:pt x="528" y="246"/>
                    </a:lnTo>
                    <a:lnTo>
                      <a:pt x="500" y="246"/>
                    </a:lnTo>
                    <a:lnTo>
                      <a:pt x="425" y="246"/>
                    </a:lnTo>
                    <a:lnTo>
                      <a:pt x="330" y="227"/>
                    </a:lnTo>
                    <a:lnTo>
                      <a:pt x="227" y="198"/>
                    </a:lnTo>
                    <a:lnTo>
                      <a:pt x="189" y="180"/>
                    </a:lnTo>
                    <a:lnTo>
                      <a:pt x="142" y="151"/>
                    </a:lnTo>
                    <a:lnTo>
                      <a:pt x="104" y="123"/>
                    </a:lnTo>
                    <a:lnTo>
                      <a:pt x="76" y="86"/>
                    </a:lnTo>
                    <a:lnTo>
                      <a:pt x="57" y="114"/>
                    </a:lnTo>
                    <a:lnTo>
                      <a:pt x="38" y="133"/>
                    </a:lnTo>
                    <a:lnTo>
                      <a:pt x="19" y="143"/>
                    </a:lnTo>
                    <a:lnTo>
                      <a:pt x="10" y="133"/>
                    </a:lnTo>
                    <a:lnTo>
                      <a:pt x="0" y="123"/>
                    </a:lnTo>
                    <a:lnTo>
                      <a:pt x="76" y="76"/>
                    </a:lnTo>
                    <a:lnTo>
                      <a:pt x="104" y="39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99" name="Freeform 76"/>
              <p:cNvSpPr>
                <a:spLocks/>
              </p:cNvSpPr>
              <p:nvPr/>
            </p:nvSpPr>
            <p:spPr bwMode="auto">
              <a:xfrm>
                <a:off x="5003" y="620"/>
                <a:ext cx="95" cy="33"/>
              </a:xfrm>
              <a:custGeom>
                <a:avLst/>
                <a:gdLst>
                  <a:gd name="T0" fmla="*/ 0 w 378"/>
                  <a:gd name="T1" fmla="*/ 0 h 132"/>
                  <a:gd name="T2" fmla="*/ 0 w 378"/>
                  <a:gd name="T3" fmla="*/ 0 h 132"/>
                  <a:gd name="T4" fmla="*/ 0 w 378"/>
                  <a:gd name="T5" fmla="*/ 0 h 132"/>
                  <a:gd name="T6" fmla="*/ 0 w 378"/>
                  <a:gd name="T7" fmla="*/ 0 h 132"/>
                  <a:gd name="T8" fmla="*/ 0 w 378"/>
                  <a:gd name="T9" fmla="*/ 0 h 132"/>
                  <a:gd name="T10" fmla="*/ 0 w 378"/>
                  <a:gd name="T11" fmla="*/ 0 h 132"/>
                  <a:gd name="T12" fmla="*/ 0 w 378"/>
                  <a:gd name="T13" fmla="*/ 0 h 1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8"/>
                  <a:gd name="T22" fmla="*/ 0 h 132"/>
                  <a:gd name="T23" fmla="*/ 378 w 378"/>
                  <a:gd name="T24" fmla="*/ 132 h 1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8" h="132">
                    <a:moveTo>
                      <a:pt x="0" y="123"/>
                    </a:moveTo>
                    <a:lnTo>
                      <a:pt x="368" y="0"/>
                    </a:lnTo>
                    <a:lnTo>
                      <a:pt x="378" y="29"/>
                    </a:lnTo>
                    <a:lnTo>
                      <a:pt x="378" y="56"/>
                    </a:lnTo>
                    <a:lnTo>
                      <a:pt x="188" y="94"/>
                    </a:lnTo>
                    <a:lnTo>
                      <a:pt x="0" y="132"/>
                    </a:lnTo>
                    <a:lnTo>
                      <a:pt x="0" y="12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00" name="Freeform 77"/>
              <p:cNvSpPr>
                <a:spLocks/>
              </p:cNvSpPr>
              <p:nvPr/>
            </p:nvSpPr>
            <p:spPr bwMode="auto">
              <a:xfrm>
                <a:off x="5001" y="672"/>
                <a:ext cx="33" cy="21"/>
              </a:xfrm>
              <a:custGeom>
                <a:avLst/>
                <a:gdLst>
                  <a:gd name="T0" fmla="*/ 0 w 132"/>
                  <a:gd name="T1" fmla="*/ 0 h 86"/>
                  <a:gd name="T2" fmla="*/ 0 w 132"/>
                  <a:gd name="T3" fmla="*/ 0 h 86"/>
                  <a:gd name="T4" fmla="*/ 0 w 132"/>
                  <a:gd name="T5" fmla="*/ 0 h 86"/>
                  <a:gd name="T6" fmla="*/ 0 w 132"/>
                  <a:gd name="T7" fmla="*/ 0 h 86"/>
                  <a:gd name="T8" fmla="*/ 0 w 132"/>
                  <a:gd name="T9" fmla="*/ 0 h 86"/>
                  <a:gd name="T10" fmla="*/ 0 w 132"/>
                  <a:gd name="T11" fmla="*/ 0 h 86"/>
                  <a:gd name="T12" fmla="*/ 0 w 132"/>
                  <a:gd name="T13" fmla="*/ 0 h 86"/>
                  <a:gd name="T14" fmla="*/ 0 w 132"/>
                  <a:gd name="T15" fmla="*/ 0 h 86"/>
                  <a:gd name="T16" fmla="*/ 0 w 132"/>
                  <a:gd name="T17" fmla="*/ 0 h 86"/>
                  <a:gd name="T18" fmla="*/ 0 w 132"/>
                  <a:gd name="T19" fmla="*/ 0 h 86"/>
                  <a:gd name="T20" fmla="*/ 0 w 132"/>
                  <a:gd name="T21" fmla="*/ 0 h 86"/>
                  <a:gd name="T22" fmla="*/ 0 w 132"/>
                  <a:gd name="T23" fmla="*/ 0 h 86"/>
                  <a:gd name="T24" fmla="*/ 0 w 132"/>
                  <a:gd name="T25" fmla="*/ 0 h 8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32"/>
                  <a:gd name="T40" fmla="*/ 0 h 86"/>
                  <a:gd name="T41" fmla="*/ 132 w 132"/>
                  <a:gd name="T42" fmla="*/ 86 h 8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32" h="86">
                    <a:moveTo>
                      <a:pt x="94" y="0"/>
                    </a:moveTo>
                    <a:lnTo>
                      <a:pt x="113" y="0"/>
                    </a:lnTo>
                    <a:lnTo>
                      <a:pt x="123" y="19"/>
                    </a:lnTo>
                    <a:lnTo>
                      <a:pt x="123" y="39"/>
                    </a:lnTo>
                    <a:lnTo>
                      <a:pt x="132" y="47"/>
                    </a:lnTo>
                    <a:lnTo>
                      <a:pt x="103" y="76"/>
                    </a:lnTo>
                    <a:lnTo>
                      <a:pt x="85" y="86"/>
                    </a:lnTo>
                    <a:lnTo>
                      <a:pt x="37" y="86"/>
                    </a:lnTo>
                    <a:lnTo>
                      <a:pt x="9" y="86"/>
                    </a:lnTo>
                    <a:lnTo>
                      <a:pt x="0" y="66"/>
                    </a:lnTo>
                    <a:lnTo>
                      <a:pt x="9" y="39"/>
                    </a:lnTo>
                    <a:lnTo>
                      <a:pt x="37" y="19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AAC00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01" name="Freeform 78"/>
              <p:cNvSpPr>
                <a:spLocks/>
              </p:cNvSpPr>
              <p:nvPr/>
            </p:nvSpPr>
            <p:spPr bwMode="auto">
              <a:xfrm>
                <a:off x="5008" y="712"/>
                <a:ext cx="12" cy="12"/>
              </a:xfrm>
              <a:custGeom>
                <a:avLst/>
                <a:gdLst>
                  <a:gd name="T0" fmla="*/ 0 w 47"/>
                  <a:gd name="T1" fmla="*/ 0 h 48"/>
                  <a:gd name="T2" fmla="*/ 0 w 47"/>
                  <a:gd name="T3" fmla="*/ 0 h 48"/>
                  <a:gd name="T4" fmla="*/ 0 w 47"/>
                  <a:gd name="T5" fmla="*/ 0 h 48"/>
                  <a:gd name="T6" fmla="*/ 0 w 47"/>
                  <a:gd name="T7" fmla="*/ 0 h 48"/>
                  <a:gd name="T8" fmla="*/ 0 w 47"/>
                  <a:gd name="T9" fmla="*/ 0 h 48"/>
                  <a:gd name="T10" fmla="*/ 0 w 47"/>
                  <a:gd name="T11" fmla="*/ 0 h 48"/>
                  <a:gd name="T12" fmla="*/ 0 w 47"/>
                  <a:gd name="T13" fmla="*/ 0 h 48"/>
                  <a:gd name="T14" fmla="*/ 0 w 47"/>
                  <a:gd name="T15" fmla="*/ 0 h 48"/>
                  <a:gd name="T16" fmla="*/ 0 w 47"/>
                  <a:gd name="T17" fmla="*/ 0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7"/>
                  <a:gd name="T28" fmla="*/ 0 h 48"/>
                  <a:gd name="T29" fmla="*/ 47 w 47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7" h="48">
                    <a:moveTo>
                      <a:pt x="28" y="0"/>
                    </a:moveTo>
                    <a:lnTo>
                      <a:pt x="47" y="10"/>
                    </a:lnTo>
                    <a:lnTo>
                      <a:pt x="47" y="29"/>
                    </a:lnTo>
                    <a:lnTo>
                      <a:pt x="47" y="39"/>
                    </a:lnTo>
                    <a:lnTo>
                      <a:pt x="28" y="48"/>
                    </a:lnTo>
                    <a:lnTo>
                      <a:pt x="9" y="48"/>
                    </a:lnTo>
                    <a:lnTo>
                      <a:pt x="0" y="39"/>
                    </a:lnTo>
                    <a:lnTo>
                      <a:pt x="9" y="2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AAC00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02" name="Freeform 79"/>
              <p:cNvSpPr>
                <a:spLocks/>
              </p:cNvSpPr>
              <p:nvPr/>
            </p:nvSpPr>
            <p:spPr bwMode="auto">
              <a:xfrm>
                <a:off x="5067" y="380"/>
                <a:ext cx="26" cy="51"/>
              </a:xfrm>
              <a:custGeom>
                <a:avLst/>
                <a:gdLst>
                  <a:gd name="T0" fmla="*/ 0 w 103"/>
                  <a:gd name="T1" fmla="*/ 0 h 208"/>
                  <a:gd name="T2" fmla="*/ 0 w 103"/>
                  <a:gd name="T3" fmla="*/ 0 h 208"/>
                  <a:gd name="T4" fmla="*/ 0 w 103"/>
                  <a:gd name="T5" fmla="*/ 0 h 208"/>
                  <a:gd name="T6" fmla="*/ 0 w 103"/>
                  <a:gd name="T7" fmla="*/ 0 h 208"/>
                  <a:gd name="T8" fmla="*/ 0 w 103"/>
                  <a:gd name="T9" fmla="*/ 0 h 208"/>
                  <a:gd name="T10" fmla="*/ 0 w 103"/>
                  <a:gd name="T11" fmla="*/ 0 h 208"/>
                  <a:gd name="T12" fmla="*/ 0 w 103"/>
                  <a:gd name="T13" fmla="*/ 0 h 208"/>
                  <a:gd name="T14" fmla="*/ 0 w 103"/>
                  <a:gd name="T15" fmla="*/ 0 h 208"/>
                  <a:gd name="T16" fmla="*/ 0 w 103"/>
                  <a:gd name="T17" fmla="*/ 0 h 208"/>
                  <a:gd name="T18" fmla="*/ 0 w 103"/>
                  <a:gd name="T19" fmla="*/ 0 h 208"/>
                  <a:gd name="T20" fmla="*/ 0 w 103"/>
                  <a:gd name="T21" fmla="*/ 0 h 208"/>
                  <a:gd name="T22" fmla="*/ 0 w 103"/>
                  <a:gd name="T23" fmla="*/ 0 h 208"/>
                  <a:gd name="T24" fmla="*/ 0 w 103"/>
                  <a:gd name="T25" fmla="*/ 0 h 208"/>
                  <a:gd name="T26" fmla="*/ 0 w 103"/>
                  <a:gd name="T27" fmla="*/ 0 h 208"/>
                  <a:gd name="T28" fmla="*/ 0 w 103"/>
                  <a:gd name="T29" fmla="*/ 0 h 208"/>
                  <a:gd name="T30" fmla="*/ 0 w 103"/>
                  <a:gd name="T31" fmla="*/ 0 h 208"/>
                  <a:gd name="T32" fmla="*/ 0 w 103"/>
                  <a:gd name="T33" fmla="*/ 0 h 208"/>
                  <a:gd name="T34" fmla="*/ 0 w 103"/>
                  <a:gd name="T35" fmla="*/ 0 h 208"/>
                  <a:gd name="T36" fmla="*/ 0 w 103"/>
                  <a:gd name="T37" fmla="*/ 0 h 208"/>
                  <a:gd name="T38" fmla="*/ 0 w 103"/>
                  <a:gd name="T39" fmla="*/ 0 h 208"/>
                  <a:gd name="T40" fmla="*/ 0 w 103"/>
                  <a:gd name="T41" fmla="*/ 0 h 208"/>
                  <a:gd name="T42" fmla="*/ 0 w 103"/>
                  <a:gd name="T43" fmla="*/ 0 h 208"/>
                  <a:gd name="T44" fmla="*/ 0 w 103"/>
                  <a:gd name="T45" fmla="*/ 0 h 20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03"/>
                  <a:gd name="T70" fmla="*/ 0 h 208"/>
                  <a:gd name="T71" fmla="*/ 103 w 103"/>
                  <a:gd name="T72" fmla="*/ 208 h 20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03" h="208">
                    <a:moveTo>
                      <a:pt x="19" y="0"/>
                    </a:moveTo>
                    <a:lnTo>
                      <a:pt x="29" y="19"/>
                    </a:lnTo>
                    <a:lnTo>
                      <a:pt x="47" y="47"/>
                    </a:lnTo>
                    <a:lnTo>
                      <a:pt x="84" y="85"/>
                    </a:lnTo>
                    <a:lnTo>
                      <a:pt x="103" y="114"/>
                    </a:lnTo>
                    <a:lnTo>
                      <a:pt x="103" y="132"/>
                    </a:lnTo>
                    <a:lnTo>
                      <a:pt x="103" y="161"/>
                    </a:lnTo>
                    <a:lnTo>
                      <a:pt x="76" y="189"/>
                    </a:lnTo>
                    <a:lnTo>
                      <a:pt x="47" y="198"/>
                    </a:lnTo>
                    <a:lnTo>
                      <a:pt x="29" y="208"/>
                    </a:lnTo>
                    <a:lnTo>
                      <a:pt x="9" y="208"/>
                    </a:lnTo>
                    <a:lnTo>
                      <a:pt x="29" y="189"/>
                    </a:lnTo>
                    <a:lnTo>
                      <a:pt x="47" y="179"/>
                    </a:lnTo>
                    <a:lnTo>
                      <a:pt x="76" y="170"/>
                    </a:lnTo>
                    <a:lnTo>
                      <a:pt x="84" y="142"/>
                    </a:lnTo>
                    <a:lnTo>
                      <a:pt x="76" y="114"/>
                    </a:lnTo>
                    <a:lnTo>
                      <a:pt x="56" y="85"/>
                    </a:lnTo>
                    <a:lnTo>
                      <a:pt x="37" y="67"/>
                    </a:lnTo>
                    <a:lnTo>
                      <a:pt x="29" y="38"/>
                    </a:lnTo>
                    <a:lnTo>
                      <a:pt x="9" y="28"/>
                    </a:lnTo>
                    <a:lnTo>
                      <a:pt x="0" y="19"/>
                    </a:lnTo>
                    <a:lnTo>
                      <a:pt x="0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03" name="Freeform 80"/>
              <p:cNvSpPr>
                <a:spLocks/>
              </p:cNvSpPr>
              <p:nvPr/>
            </p:nvSpPr>
            <p:spPr bwMode="auto">
              <a:xfrm>
                <a:off x="5058" y="585"/>
                <a:ext cx="18" cy="4"/>
              </a:xfrm>
              <a:custGeom>
                <a:avLst/>
                <a:gdLst>
                  <a:gd name="T0" fmla="*/ 0 w 75"/>
                  <a:gd name="T1" fmla="*/ 0 h 19"/>
                  <a:gd name="T2" fmla="*/ 0 w 75"/>
                  <a:gd name="T3" fmla="*/ 0 h 19"/>
                  <a:gd name="T4" fmla="*/ 0 w 75"/>
                  <a:gd name="T5" fmla="*/ 0 h 19"/>
                  <a:gd name="T6" fmla="*/ 0 w 75"/>
                  <a:gd name="T7" fmla="*/ 0 h 19"/>
                  <a:gd name="T8" fmla="*/ 0 w 75"/>
                  <a:gd name="T9" fmla="*/ 0 h 19"/>
                  <a:gd name="T10" fmla="*/ 0 w 75"/>
                  <a:gd name="T11" fmla="*/ 0 h 1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5"/>
                  <a:gd name="T19" fmla="*/ 0 h 19"/>
                  <a:gd name="T20" fmla="*/ 75 w 75"/>
                  <a:gd name="T21" fmla="*/ 19 h 1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5" h="19">
                    <a:moveTo>
                      <a:pt x="75" y="0"/>
                    </a:moveTo>
                    <a:lnTo>
                      <a:pt x="67" y="19"/>
                    </a:lnTo>
                    <a:lnTo>
                      <a:pt x="38" y="19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04" name="Freeform 81"/>
              <p:cNvSpPr>
                <a:spLocks/>
              </p:cNvSpPr>
              <p:nvPr/>
            </p:nvSpPr>
            <p:spPr bwMode="auto">
              <a:xfrm>
                <a:off x="5076" y="587"/>
                <a:ext cx="14" cy="21"/>
              </a:xfrm>
              <a:custGeom>
                <a:avLst/>
                <a:gdLst>
                  <a:gd name="T0" fmla="*/ 0 w 57"/>
                  <a:gd name="T1" fmla="*/ 0 h 85"/>
                  <a:gd name="T2" fmla="*/ 0 w 57"/>
                  <a:gd name="T3" fmla="*/ 0 h 85"/>
                  <a:gd name="T4" fmla="*/ 0 w 57"/>
                  <a:gd name="T5" fmla="*/ 0 h 85"/>
                  <a:gd name="T6" fmla="*/ 0 w 57"/>
                  <a:gd name="T7" fmla="*/ 0 h 85"/>
                  <a:gd name="T8" fmla="*/ 0 w 57"/>
                  <a:gd name="T9" fmla="*/ 0 h 85"/>
                  <a:gd name="T10" fmla="*/ 0 w 57"/>
                  <a:gd name="T11" fmla="*/ 0 h 85"/>
                  <a:gd name="T12" fmla="*/ 0 w 57"/>
                  <a:gd name="T13" fmla="*/ 0 h 85"/>
                  <a:gd name="T14" fmla="*/ 0 w 57"/>
                  <a:gd name="T15" fmla="*/ 0 h 85"/>
                  <a:gd name="T16" fmla="*/ 0 w 57"/>
                  <a:gd name="T17" fmla="*/ 0 h 85"/>
                  <a:gd name="T18" fmla="*/ 0 w 57"/>
                  <a:gd name="T19" fmla="*/ 0 h 85"/>
                  <a:gd name="T20" fmla="*/ 0 w 57"/>
                  <a:gd name="T21" fmla="*/ 0 h 8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7"/>
                  <a:gd name="T34" fmla="*/ 0 h 85"/>
                  <a:gd name="T35" fmla="*/ 57 w 57"/>
                  <a:gd name="T36" fmla="*/ 85 h 8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7" h="85">
                    <a:moveTo>
                      <a:pt x="29" y="0"/>
                    </a:moveTo>
                    <a:lnTo>
                      <a:pt x="39" y="10"/>
                    </a:lnTo>
                    <a:lnTo>
                      <a:pt x="47" y="28"/>
                    </a:lnTo>
                    <a:lnTo>
                      <a:pt x="57" y="38"/>
                    </a:lnTo>
                    <a:lnTo>
                      <a:pt x="47" y="57"/>
                    </a:lnTo>
                    <a:lnTo>
                      <a:pt x="29" y="66"/>
                    </a:lnTo>
                    <a:lnTo>
                      <a:pt x="19" y="85"/>
                    </a:lnTo>
                    <a:lnTo>
                      <a:pt x="10" y="66"/>
                    </a:lnTo>
                    <a:lnTo>
                      <a:pt x="0" y="38"/>
                    </a:lnTo>
                    <a:lnTo>
                      <a:pt x="10" y="18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A311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05" name="Freeform 82"/>
              <p:cNvSpPr>
                <a:spLocks/>
              </p:cNvSpPr>
              <p:nvPr/>
            </p:nvSpPr>
            <p:spPr bwMode="auto">
              <a:xfrm>
                <a:off x="5081" y="604"/>
                <a:ext cx="17" cy="11"/>
              </a:xfrm>
              <a:custGeom>
                <a:avLst/>
                <a:gdLst>
                  <a:gd name="T0" fmla="*/ 0 w 67"/>
                  <a:gd name="T1" fmla="*/ 0 h 47"/>
                  <a:gd name="T2" fmla="*/ 0 w 67"/>
                  <a:gd name="T3" fmla="*/ 0 h 47"/>
                  <a:gd name="T4" fmla="*/ 0 w 67"/>
                  <a:gd name="T5" fmla="*/ 0 h 47"/>
                  <a:gd name="T6" fmla="*/ 0 w 67"/>
                  <a:gd name="T7" fmla="*/ 0 h 47"/>
                  <a:gd name="T8" fmla="*/ 0 w 67"/>
                  <a:gd name="T9" fmla="*/ 0 h 47"/>
                  <a:gd name="T10" fmla="*/ 0 w 67"/>
                  <a:gd name="T11" fmla="*/ 0 h 47"/>
                  <a:gd name="T12" fmla="*/ 0 w 67"/>
                  <a:gd name="T13" fmla="*/ 0 h 47"/>
                  <a:gd name="T14" fmla="*/ 0 w 67"/>
                  <a:gd name="T15" fmla="*/ 0 h 4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7"/>
                  <a:gd name="T25" fmla="*/ 0 h 47"/>
                  <a:gd name="T26" fmla="*/ 67 w 67"/>
                  <a:gd name="T27" fmla="*/ 47 h 4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7" h="47">
                    <a:moveTo>
                      <a:pt x="67" y="0"/>
                    </a:moveTo>
                    <a:lnTo>
                      <a:pt x="67" y="28"/>
                    </a:lnTo>
                    <a:lnTo>
                      <a:pt x="57" y="38"/>
                    </a:lnTo>
                    <a:lnTo>
                      <a:pt x="47" y="38"/>
                    </a:lnTo>
                    <a:lnTo>
                      <a:pt x="0" y="47"/>
                    </a:lnTo>
                    <a:lnTo>
                      <a:pt x="28" y="19"/>
                    </a:lnTo>
                    <a:lnTo>
                      <a:pt x="47" y="9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06" name="Freeform 83"/>
              <p:cNvSpPr>
                <a:spLocks/>
              </p:cNvSpPr>
              <p:nvPr/>
            </p:nvSpPr>
            <p:spPr bwMode="auto">
              <a:xfrm>
                <a:off x="5090" y="573"/>
                <a:ext cx="19" cy="26"/>
              </a:xfrm>
              <a:custGeom>
                <a:avLst/>
                <a:gdLst>
                  <a:gd name="T0" fmla="*/ 0 w 76"/>
                  <a:gd name="T1" fmla="*/ 0 h 104"/>
                  <a:gd name="T2" fmla="*/ 0 w 76"/>
                  <a:gd name="T3" fmla="*/ 0 h 104"/>
                  <a:gd name="T4" fmla="*/ 0 w 76"/>
                  <a:gd name="T5" fmla="*/ 0 h 104"/>
                  <a:gd name="T6" fmla="*/ 0 w 76"/>
                  <a:gd name="T7" fmla="*/ 0 h 104"/>
                  <a:gd name="T8" fmla="*/ 0 w 76"/>
                  <a:gd name="T9" fmla="*/ 0 h 104"/>
                  <a:gd name="T10" fmla="*/ 0 w 76"/>
                  <a:gd name="T11" fmla="*/ 0 h 104"/>
                  <a:gd name="T12" fmla="*/ 0 w 76"/>
                  <a:gd name="T13" fmla="*/ 0 h 104"/>
                  <a:gd name="T14" fmla="*/ 0 w 76"/>
                  <a:gd name="T15" fmla="*/ 0 h 104"/>
                  <a:gd name="T16" fmla="*/ 0 w 76"/>
                  <a:gd name="T17" fmla="*/ 0 h 10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6"/>
                  <a:gd name="T28" fmla="*/ 0 h 104"/>
                  <a:gd name="T29" fmla="*/ 76 w 76"/>
                  <a:gd name="T30" fmla="*/ 104 h 10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6" h="104">
                    <a:moveTo>
                      <a:pt x="76" y="0"/>
                    </a:moveTo>
                    <a:lnTo>
                      <a:pt x="66" y="67"/>
                    </a:lnTo>
                    <a:lnTo>
                      <a:pt x="57" y="85"/>
                    </a:lnTo>
                    <a:lnTo>
                      <a:pt x="38" y="104"/>
                    </a:lnTo>
                    <a:lnTo>
                      <a:pt x="29" y="85"/>
                    </a:lnTo>
                    <a:lnTo>
                      <a:pt x="19" y="67"/>
                    </a:lnTo>
                    <a:lnTo>
                      <a:pt x="0" y="57"/>
                    </a:lnTo>
                    <a:lnTo>
                      <a:pt x="0" y="28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07" name="Freeform 84"/>
              <p:cNvSpPr>
                <a:spLocks/>
              </p:cNvSpPr>
              <p:nvPr/>
            </p:nvSpPr>
            <p:spPr bwMode="auto">
              <a:xfrm>
                <a:off x="5102" y="566"/>
                <a:ext cx="24" cy="52"/>
              </a:xfrm>
              <a:custGeom>
                <a:avLst/>
                <a:gdLst>
                  <a:gd name="T0" fmla="*/ 0 w 95"/>
                  <a:gd name="T1" fmla="*/ 0 h 207"/>
                  <a:gd name="T2" fmla="*/ 0 w 95"/>
                  <a:gd name="T3" fmla="*/ 0 h 207"/>
                  <a:gd name="T4" fmla="*/ 0 w 95"/>
                  <a:gd name="T5" fmla="*/ 0 h 207"/>
                  <a:gd name="T6" fmla="*/ 0 w 95"/>
                  <a:gd name="T7" fmla="*/ 0 h 207"/>
                  <a:gd name="T8" fmla="*/ 0 w 95"/>
                  <a:gd name="T9" fmla="*/ 0 h 207"/>
                  <a:gd name="T10" fmla="*/ 0 w 95"/>
                  <a:gd name="T11" fmla="*/ 0 h 207"/>
                  <a:gd name="T12" fmla="*/ 0 w 95"/>
                  <a:gd name="T13" fmla="*/ 0 h 207"/>
                  <a:gd name="T14" fmla="*/ 0 w 95"/>
                  <a:gd name="T15" fmla="*/ 0 h 207"/>
                  <a:gd name="T16" fmla="*/ 0 w 95"/>
                  <a:gd name="T17" fmla="*/ 0 h 207"/>
                  <a:gd name="T18" fmla="*/ 0 w 95"/>
                  <a:gd name="T19" fmla="*/ 0 h 20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5"/>
                  <a:gd name="T31" fmla="*/ 0 h 207"/>
                  <a:gd name="T32" fmla="*/ 95 w 95"/>
                  <a:gd name="T33" fmla="*/ 207 h 20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5" h="207">
                    <a:moveTo>
                      <a:pt x="66" y="56"/>
                    </a:moveTo>
                    <a:lnTo>
                      <a:pt x="66" y="19"/>
                    </a:lnTo>
                    <a:lnTo>
                      <a:pt x="76" y="9"/>
                    </a:lnTo>
                    <a:lnTo>
                      <a:pt x="95" y="0"/>
                    </a:lnTo>
                    <a:lnTo>
                      <a:pt x="85" y="56"/>
                    </a:lnTo>
                    <a:lnTo>
                      <a:pt x="66" y="113"/>
                    </a:lnTo>
                    <a:lnTo>
                      <a:pt x="38" y="160"/>
                    </a:lnTo>
                    <a:lnTo>
                      <a:pt x="10" y="207"/>
                    </a:lnTo>
                    <a:lnTo>
                      <a:pt x="0" y="207"/>
                    </a:lnTo>
                    <a:lnTo>
                      <a:pt x="66" y="56"/>
                    </a:lnTo>
                    <a:close/>
                  </a:path>
                </a:pathLst>
              </a:custGeom>
              <a:solidFill>
                <a:srgbClr val="033E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08" name="Freeform 85"/>
              <p:cNvSpPr>
                <a:spLocks/>
              </p:cNvSpPr>
              <p:nvPr/>
            </p:nvSpPr>
            <p:spPr bwMode="auto">
              <a:xfrm>
                <a:off x="5102" y="538"/>
                <a:ext cx="123" cy="134"/>
              </a:xfrm>
              <a:custGeom>
                <a:avLst/>
                <a:gdLst>
                  <a:gd name="T0" fmla="*/ 0 w 491"/>
                  <a:gd name="T1" fmla="*/ 0 h 537"/>
                  <a:gd name="T2" fmla="*/ 0 w 491"/>
                  <a:gd name="T3" fmla="*/ 0 h 537"/>
                  <a:gd name="T4" fmla="*/ 0 w 491"/>
                  <a:gd name="T5" fmla="*/ 0 h 537"/>
                  <a:gd name="T6" fmla="*/ 0 w 491"/>
                  <a:gd name="T7" fmla="*/ 0 h 537"/>
                  <a:gd name="T8" fmla="*/ 0 w 491"/>
                  <a:gd name="T9" fmla="*/ 0 h 537"/>
                  <a:gd name="T10" fmla="*/ 0 w 491"/>
                  <a:gd name="T11" fmla="*/ 0 h 537"/>
                  <a:gd name="T12" fmla="*/ 0 w 491"/>
                  <a:gd name="T13" fmla="*/ 0 h 537"/>
                  <a:gd name="T14" fmla="*/ 0 w 491"/>
                  <a:gd name="T15" fmla="*/ 0 h 537"/>
                  <a:gd name="T16" fmla="*/ 0 w 491"/>
                  <a:gd name="T17" fmla="*/ 0 h 537"/>
                  <a:gd name="T18" fmla="*/ 0 w 491"/>
                  <a:gd name="T19" fmla="*/ 0 h 537"/>
                  <a:gd name="T20" fmla="*/ 0 w 491"/>
                  <a:gd name="T21" fmla="*/ 0 h 537"/>
                  <a:gd name="T22" fmla="*/ 0 w 491"/>
                  <a:gd name="T23" fmla="*/ 0 h 537"/>
                  <a:gd name="T24" fmla="*/ 0 w 491"/>
                  <a:gd name="T25" fmla="*/ 0 h 537"/>
                  <a:gd name="T26" fmla="*/ 0 w 491"/>
                  <a:gd name="T27" fmla="*/ 0 h 537"/>
                  <a:gd name="T28" fmla="*/ 0 w 491"/>
                  <a:gd name="T29" fmla="*/ 0 h 537"/>
                  <a:gd name="T30" fmla="*/ 0 w 491"/>
                  <a:gd name="T31" fmla="*/ 0 h 537"/>
                  <a:gd name="T32" fmla="*/ 0 w 491"/>
                  <a:gd name="T33" fmla="*/ 0 h 537"/>
                  <a:gd name="T34" fmla="*/ 0 w 491"/>
                  <a:gd name="T35" fmla="*/ 0 h 537"/>
                  <a:gd name="T36" fmla="*/ 0 w 491"/>
                  <a:gd name="T37" fmla="*/ 0 h 537"/>
                  <a:gd name="T38" fmla="*/ 0 w 491"/>
                  <a:gd name="T39" fmla="*/ 0 h 537"/>
                  <a:gd name="T40" fmla="*/ 0 w 491"/>
                  <a:gd name="T41" fmla="*/ 0 h 537"/>
                  <a:gd name="T42" fmla="*/ 0 w 491"/>
                  <a:gd name="T43" fmla="*/ 0 h 537"/>
                  <a:gd name="T44" fmla="*/ 0 w 491"/>
                  <a:gd name="T45" fmla="*/ 0 h 537"/>
                  <a:gd name="T46" fmla="*/ 0 w 491"/>
                  <a:gd name="T47" fmla="*/ 0 h 537"/>
                  <a:gd name="T48" fmla="*/ 0 w 491"/>
                  <a:gd name="T49" fmla="*/ 0 h 537"/>
                  <a:gd name="T50" fmla="*/ 0 w 491"/>
                  <a:gd name="T51" fmla="*/ 0 h 537"/>
                  <a:gd name="T52" fmla="*/ 0 w 491"/>
                  <a:gd name="T53" fmla="*/ 0 h 537"/>
                  <a:gd name="T54" fmla="*/ 0 w 491"/>
                  <a:gd name="T55" fmla="*/ 0 h 537"/>
                  <a:gd name="T56" fmla="*/ 0 w 491"/>
                  <a:gd name="T57" fmla="*/ 0 h 537"/>
                  <a:gd name="T58" fmla="*/ 0 w 491"/>
                  <a:gd name="T59" fmla="*/ 0 h 537"/>
                  <a:gd name="T60" fmla="*/ 0 w 491"/>
                  <a:gd name="T61" fmla="*/ 0 h 537"/>
                  <a:gd name="T62" fmla="*/ 0 w 491"/>
                  <a:gd name="T63" fmla="*/ 0 h 537"/>
                  <a:gd name="T64" fmla="*/ 0 w 491"/>
                  <a:gd name="T65" fmla="*/ 0 h 537"/>
                  <a:gd name="T66" fmla="*/ 0 w 491"/>
                  <a:gd name="T67" fmla="*/ 0 h 537"/>
                  <a:gd name="T68" fmla="*/ 0 w 491"/>
                  <a:gd name="T69" fmla="*/ 0 h 537"/>
                  <a:gd name="T70" fmla="*/ 0 w 491"/>
                  <a:gd name="T71" fmla="*/ 0 h 537"/>
                  <a:gd name="T72" fmla="*/ 0 w 491"/>
                  <a:gd name="T73" fmla="*/ 0 h 537"/>
                  <a:gd name="T74" fmla="*/ 0 w 491"/>
                  <a:gd name="T75" fmla="*/ 0 h 537"/>
                  <a:gd name="T76" fmla="*/ 0 w 491"/>
                  <a:gd name="T77" fmla="*/ 0 h 537"/>
                  <a:gd name="T78" fmla="*/ 0 w 491"/>
                  <a:gd name="T79" fmla="*/ 0 h 537"/>
                  <a:gd name="T80" fmla="*/ 0 w 491"/>
                  <a:gd name="T81" fmla="*/ 0 h 537"/>
                  <a:gd name="T82" fmla="*/ 0 w 491"/>
                  <a:gd name="T83" fmla="*/ 0 h 537"/>
                  <a:gd name="T84" fmla="*/ 0 w 491"/>
                  <a:gd name="T85" fmla="*/ 0 h 537"/>
                  <a:gd name="T86" fmla="*/ 0 w 491"/>
                  <a:gd name="T87" fmla="*/ 0 h 537"/>
                  <a:gd name="T88" fmla="*/ 0 w 491"/>
                  <a:gd name="T89" fmla="*/ 0 h 537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91"/>
                  <a:gd name="T136" fmla="*/ 0 h 537"/>
                  <a:gd name="T137" fmla="*/ 491 w 491"/>
                  <a:gd name="T138" fmla="*/ 537 h 537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91" h="537">
                    <a:moveTo>
                      <a:pt x="66" y="292"/>
                    </a:moveTo>
                    <a:lnTo>
                      <a:pt x="95" y="311"/>
                    </a:lnTo>
                    <a:lnTo>
                      <a:pt x="123" y="339"/>
                    </a:lnTo>
                    <a:lnTo>
                      <a:pt x="151" y="368"/>
                    </a:lnTo>
                    <a:lnTo>
                      <a:pt x="180" y="386"/>
                    </a:lnTo>
                    <a:lnTo>
                      <a:pt x="189" y="368"/>
                    </a:lnTo>
                    <a:lnTo>
                      <a:pt x="160" y="339"/>
                    </a:lnTo>
                    <a:lnTo>
                      <a:pt x="123" y="311"/>
                    </a:lnTo>
                    <a:lnTo>
                      <a:pt x="85" y="283"/>
                    </a:lnTo>
                    <a:lnTo>
                      <a:pt x="76" y="264"/>
                    </a:lnTo>
                    <a:lnTo>
                      <a:pt x="113" y="283"/>
                    </a:lnTo>
                    <a:lnTo>
                      <a:pt x="132" y="292"/>
                    </a:lnTo>
                    <a:lnTo>
                      <a:pt x="151" y="283"/>
                    </a:lnTo>
                    <a:lnTo>
                      <a:pt x="132" y="264"/>
                    </a:lnTo>
                    <a:lnTo>
                      <a:pt x="113" y="255"/>
                    </a:lnTo>
                    <a:lnTo>
                      <a:pt x="95" y="245"/>
                    </a:lnTo>
                    <a:lnTo>
                      <a:pt x="95" y="226"/>
                    </a:lnTo>
                    <a:lnTo>
                      <a:pt x="95" y="216"/>
                    </a:lnTo>
                    <a:lnTo>
                      <a:pt x="113" y="189"/>
                    </a:lnTo>
                    <a:lnTo>
                      <a:pt x="123" y="151"/>
                    </a:lnTo>
                    <a:lnTo>
                      <a:pt x="142" y="85"/>
                    </a:lnTo>
                    <a:lnTo>
                      <a:pt x="283" y="0"/>
                    </a:lnTo>
                    <a:lnTo>
                      <a:pt x="321" y="9"/>
                    </a:lnTo>
                    <a:lnTo>
                      <a:pt x="358" y="18"/>
                    </a:lnTo>
                    <a:lnTo>
                      <a:pt x="434" y="9"/>
                    </a:lnTo>
                    <a:lnTo>
                      <a:pt x="462" y="122"/>
                    </a:lnTo>
                    <a:lnTo>
                      <a:pt x="481" y="236"/>
                    </a:lnTo>
                    <a:lnTo>
                      <a:pt x="491" y="349"/>
                    </a:lnTo>
                    <a:lnTo>
                      <a:pt x="491" y="462"/>
                    </a:lnTo>
                    <a:lnTo>
                      <a:pt x="444" y="490"/>
                    </a:lnTo>
                    <a:lnTo>
                      <a:pt x="397" y="509"/>
                    </a:lnTo>
                    <a:lnTo>
                      <a:pt x="293" y="537"/>
                    </a:lnTo>
                    <a:lnTo>
                      <a:pt x="189" y="537"/>
                    </a:lnTo>
                    <a:lnTo>
                      <a:pt x="76" y="537"/>
                    </a:lnTo>
                    <a:lnTo>
                      <a:pt x="85" y="490"/>
                    </a:lnTo>
                    <a:lnTo>
                      <a:pt x="85" y="443"/>
                    </a:lnTo>
                    <a:lnTo>
                      <a:pt x="76" y="406"/>
                    </a:lnTo>
                    <a:lnTo>
                      <a:pt x="66" y="368"/>
                    </a:lnTo>
                    <a:lnTo>
                      <a:pt x="10" y="377"/>
                    </a:lnTo>
                    <a:lnTo>
                      <a:pt x="0" y="368"/>
                    </a:lnTo>
                    <a:lnTo>
                      <a:pt x="10" y="359"/>
                    </a:lnTo>
                    <a:lnTo>
                      <a:pt x="29" y="359"/>
                    </a:lnTo>
                    <a:lnTo>
                      <a:pt x="38" y="339"/>
                    </a:lnTo>
                    <a:lnTo>
                      <a:pt x="47" y="311"/>
                    </a:lnTo>
                    <a:lnTo>
                      <a:pt x="66" y="292"/>
                    </a:lnTo>
                    <a:close/>
                  </a:path>
                </a:pathLst>
              </a:custGeom>
              <a:solidFill>
                <a:srgbClr val="033E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09" name="Freeform 86"/>
              <p:cNvSpPr>
                <a:spLocks/>
              </p:cNvSpPr>
              <p:nvPr/>
            </p:nvSpPr>
            <p:spPr bwMode="auto">
              <a:xfrm>
                <a:off x="5173" y="358"/>
                <a:ext cx="26" cy="43"/>
              </a:xfrm>
              <a:custGeom>
                <a:avLst/>
                <a:gdLst>
                  <a:gd name="T0" fmla="*/ 0 w 104"/>
                  <a:gd name="T1" fmla="*/ 0 h 170"/>
                  <a:gd name="T2" fmla="*/ 0 w 104"/>
                  <a:gd name="T3" fmla="*/ 0 h 170"/>
                  <a:gd name="T4" fmla="*/ 0 w 104"/>
                  <a:gd name="T5" fmla="*/ 0 h 170"/>
                  <a:gd name="T6" fmla="*/ 0 w 104"/>
                  <a:gd name="T7" fmla="*/ 0 h 170"/>
                  <a:gd name="T8" fmla="*/ 0 w 104"/>
                  <a:gd name="T9" fmla="*/ 0 h 170"/>
                  <a:gd name="T10" fmla="*/ 0 w 104"/>
                  <a:gd name="T11" fmla="*/ 0 h 170"/>
                  <a:gd name="T12" fmla="*/ 0 w 104"/>
                  <a:gd name="T13" fmla="*/ 0 h 170"/>
                  <a:gd name="T14" fmla="*/ 0 w 104"/>
                  <a:gd name="T15" fmla="*/ 0 h 170"/>
                  <a:gd name="T16" fmla="*/ 0 w 104"/>
                  <a:gd name="T17" fmla="*/ 0 h 170"/>
                  <a:gd name="T18" fmla="*/ 0 w 104"/>
                  <a:gd name="T19" fmla="*/ 0 h 170"/>
                  <a:gd name="T20" fmla="*/ 0 w 104"/>
                  <a:gd name="T21" fmla="*/ 0 h 170"/>
                  <a:gd name="T22" fmla="*/ 0 w 104"/>
                  <a:gd name="T23" fmla="*/ 0 h 170"/>
                  <a:gd name="T24" fmla="*/ 0 w 104"/>
                  <a:gd name="T25" fmla="*/ 0 h 170"/>
                  <a:gd name="T26" fmla="*/ 0 w 104"/>
                  <a:gd name="T27" fmla="*/ 0 h 170"/>
                  <a:gd name="T28" fmla="*/ 0 w 104"/>
                  <a:gd name="T29" fmla="*/ 0 h 170"/>
                  <a:gd name="T30" fmla="*/ 0 w 104"/>
                  <a:gd name="T31" fmla="*/ 0 h 170"/>
                  <a:gd name="T32" fmla="*/ 0 w 104"/>
                  <a:gd name="T33" fmla="*/ 0 h 170"/>
                  <a:gd name="T34" fmla="*/ 0 w 104"/>
                  <a:gd name="T35" fmla="*/ 0 h 170"/>
                  <a:gd name="T36" fmla="*/ 0 w 104"/>
                  <a:gd name="T37" fmla="*/ 0 h 17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04"/>
                  <a:gd name="T58" fmla="*/ 0 h 170"/>
                  <a:gd name="T59" fmla="*/ 104 w 104"/>
                  <a:gd name="T60" fmla="*/ 170 h 17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04" h="170">
                    <a:moveTo>
                      <a:pt x="0" y="0"/>
                    </a:moveTo>
                    <a:lnTo>
                      <a:pt x="10" y="0"/>
                    </a:lnTo>
                    <a:lnTo>
                      <a:pt x="20" y="0"/>
                    </a:lnTo>
                    <a:lnTo>
                      <a:pt x="20" y="19"/>
                    </a:lnTo>
                    <a:lnTo>
                      <a:pt x="94" y="85"/>
                    </a:lnTo>
                    <a:lnTo>
                      <a:pt x="104" y="85"/>
                    </a:lnTo>
                    <a:lnTo>
                      <a:pt x="104" y="113"/>
                    </a:lnTo>
                    <a:lnTo>
                      <a:pt x="94" y="142"/>
                    </a:lnTo>
                    <a:lnTo>
                      <a:pt x="47" y="170"/>
                    </a:lnTo>
                    <a:lnTo>
                      <a:pt x="28" y="170"/>
                    </a:lnTo>
                    <a:lnTo>
                      <a:pt x="20" y="160"/>
                    </a:lnTo>
                    <a:lnTo>
                      <a:pt x="57" y="142"/>
                    </a:lnTo>
                    <a:lnTo>
                      <a:pt x="67" y="123"/>
                    </a:lnTo>
                    <a:lnTo>
                      <a:pt x="85" y="113"/>
                    </a:lnTo>
                    <a:lnTo>
                      <a:pt x="57" y="85"/>
                    </a:lnTo>
                    <a:lnTo>
                      <a:pt x="28" y="57"/>
                    </a:lnTo>
                    <a:lnTo>
                      <a:pt x="10" y="29"/>
                    </a:lnTo>
                    <a:lnTo>
                      <a:pt x="0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10" name="Freeform 87"/>
              <p:cNvSpPr>
                <a:spLocks/>
              </p:cNvSpPr>
              <p:nvPr/>
            </p:nvSpPr>
            <p:spPr bwMode="auto">
              <a:xfrm>
                <a:off x="5182" y="523"/>
                <a:ext cx="26" cy="12"/>
              </a:xfrm>
              <a:custGeom>
                <a:avLst/>
                <a:gdLst>
                  <a:gd name="T0" fmla="*/ 0 w 103"/>
                  <a:gd name="T1" fmla="*/ 0 h 47"/>
                  <a:gd name="T2" fmla="*/ 0 w 103"/>
                  <a:gd name="T3" fmla="*/ 0 h 47"/>
                  <a:gd name="T4" fmla="*/ 0 w 103"/>
                  <a:gd name="T5" fmla="*/ 0 h 47"/>
                  <a:gd name="T6" fmla="*/ 0 w 103"/>
                  <a:gd name="T7" fmla="*/ 0 h 47"/>
                  <a:gd name="T8" fmla="*/ 0 w 103"/>
                  <a:gd name="T9" fmla="*/ 0 h 47"/>
                  <a:gd name="T10" fmla="*/ 0 w 103"/>
                  <a:gd name="T11" fmla="*/ 0 h 47"/>
                  <a:gd name="T12" fmla="*/ 0 w 103"/>
                  <a:gd name="T13" fmla="*/ 0 h 47"/>
                  <a:gd name="T14" fmla="*/ 0 w 103"/>
                  <a:gd name="T15" fmla="*/ 0 h 47"/>
                  <a:gd name="T16" fmla="*/ 0 w 103"/>
                  <a:gd name="T17" fmla="*/ 0 h 47"/>
                  <a:gd name="T18" fmla="*/ 0 w 103"/>
                  <a:gd name="T19" fmla="*/ 0 h 47"/>
                  <a:gd name="T20" fmla="*/ 0 w 103"/>
                  <a:gd name="T21" fmla="*/ 0 h 4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03"/>
                  <a:gd name="T34" fmla="*/ 0 h 47"/>
                  <a:gd name="T35" fmla="*/ 103 w 103"/>
                  <a:gd name="T36" fmla="*/ 47 h 4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03" h="47">
                    <a:moveTo>
                      <a:pt x="37" y="0"/>
                    </a:moveTo>
                    <a:lnTo>
                      <a:pt x="94" y="0"/>
                    </a:lnTo>
                    <a:lnTo>
                      <a:pt x="103" y="18"/>
                    </a:lnTo>
                    <a:lnTo>
                      <a:pt x="94" y="27"/>
                    </a:lnTo>
                    <a:lnTo>
                      <a:pt x="76" y="37"/>
                    </a:lnTo>
                    <a:lnTo>
                      <a:pt x="29" y="47"/>
                    </a:lnTo>
                    <a:lnTo>
                      <a:pt x="9" y="47"/>
                    </a:lnTo>
                    <a:lnTo>
                      <a:pt x="9" y="37"/>
                    </a:lnTo>
                    <a:lnTo>
                      <a:pt x="0" y="27"/>
                    </a:lnTo>
                    <a:lnTo>
                      <a:pt x="19" y="18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11" name="Freeform 88"/>
              <p:cNvSpPr>
                <a:spLocks/>
              </p:cNvSpPr>
              <p:nvPr/>
            </p:nvSpPr>
            <p:spPr bwMode="auto">
              <a:xfrm>
                <a:off x="5199" y="462"/>
                <a:ext cx="43" cy="54"/>
              </a:xfrm>
              <a:custGeom>
                <a:avLst/>
                <a:gdLst>
                  <a:gd name="T0" fmla="*/ 0 w 170"/>
                  <a:gd name="T1" fmla="*/ 0 h 217"/>
                  <a:gd name="T2" fmla="*/ 0 w 170"/>
                  <a:gd name="T3" fmla="*/ 0 h 217"/>
                  <a:gd name="T4" fmla="*/ 0 w 170"/>
                  <a:gd name="T5" fmla="*/ 0 h 217"/>
                  <a:gd name="T6" fmla="*/ 0 w 170"/>
                  <a:gd name="T7" fmla="*/ 0 h 217"/>
                  <a:gd name="T8" fmla="*/ 0 w 170"/>
                  <a:gd name="T9" fmla="*/ 0 h 217"/>
                  <a:gd name="T10" fmla="*/ 0 w 170"/>
                  <a:gd name="T11" fmla="*/ 0 h 217"/>
                  <a:gd name="T12" fmla="*/ 0 w 170"/>
                  <a:gd name="T13" fmla="*/ 0 h 217"/>
                  <a:gd name="T14" fmla="*/ 0 w 170"/>
                  <a:gd name="T15" fmla="*/ 0 h 217"/>
                  <a:gd name="T16" fmla="*/ 0 w 170"/>
                  <a:gd name="T17" fmla="*/ 0 h 217"/>
                  <a:gd name="T18" fmla="*/ 0 w 170"/>
                  <a:gd name="T19" fmla="*/ 0 h 217"/>
                  <a:gd name="T20" fmla="*/ 0 w 170"/>
                  <a:gd name="T21" fmla="*/ 0 h 21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70"/>
                  <a:gd name="T34" fmla="*/ 0 h 217"/>
                  <a:gd name="T35" fmla="*/ 170 w 170"/>
                  <a:gd name="T36" fmla="*/ 217 h 21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70" h="217">
                    <a:moveTo>
                      <a:pt x="141" y="0"/>
                    </a:moveTo>
                    <a:lnTo>
                      <a:pt x="151" y="29"/>
                    </a:lnTo>
                    <a:lnTo>
                      <a:pt x="160" y="56"/>
                    </a:lnTo>
                    <a:lnTo>
                      <a:pt x="160" y="95"/>
                    </a:lnTo>
                    <a:lnTo>
                      <a:pt x="170" y="123"/>
                    </a:lnTo>
                    <a:lnTo>
                      <a:pt x="85" y="179"/>
                    </a:lnTo>
                    <a:lnTo>
                      <a:pt x="47" y="207"/>
                    </a:lnTo>
                    <a:lnTo>
                      <a:pt x="0" y="217"/>
                    </a:lnTo>
                    <a:lnTo>
                      <a:pt x="85" y="113"/>
                    </a:lnTo>
                    <a:lnTo>
                      <a:pt x="123" y="56"/>
                    </a:lnTo>
                    <a:lnTo>
                      <a:pt x="141" y="0"/>
                    </a:lnTo>
                    <a:close/>
                  </a:path>
                </a:pathLst>
              </a:custGeom>
              <a:solidFill>
                <a:srgbClr val="CD87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812" name="Freeform 89"/>
              <p:cNvSpPr>
                <a:spLocks/>
              </p:cNvSpPr>
              <p:nvPr/>
            </p:nvSpPr>
            <p:spPr bwMode="auto">
              <a:xfrm>
                <a:off x="5230" y="370"/>
                <a:ext cx="16" cy="36"/>
              </a:xfrm>
              <a:custGeom>
                <a:avLst/>
                <a:gdLst>
                  <a:gd name="T0" fmla="*/ 0 w 65"/>
                  <a:gd name="T1" fmla="*/ 0 h 141"/>
                  <a:gd name="T2" fmla="*/ 0 w 65"/>
                  <a:gd name="T3" fmla="*/ 0 h 141"/>
                  <a:gd name="T4" fmla="*/ 0 w 65"/>
                  <a:gd name="T5" fmla="*/ 0 h 141"/>
                  <a:gd name="T6" fmla="*/ 0 w 65"/>
                  <a:gd name="T7" fmla="*/ 0 h 141"/>
                  <a:gd name="T8" fmla="*/ 0 w 65"/>
                  <a:gd name="T9" fmla="*/ 0 h 141"/>
                  <a:gd name="T10" fmla="*/ 0 w 65"/>
                  <a:gd name="T11" fmla="*/ 0 h 141"/>
                  <a:gd name="T12" fmla="*/ 0 w 65"/>
                  <a:gd name="T13" fmla="*/ 0 h 141"/>
                  <a:gd name="T14" fmla="*/ 0 w 65"/>
                  <a:gd name="T15" fmla="*/ 0 h 141"/>
                  <a:gd name="T16" fmla="*/ 0 w 65"/>
                  <a:gd name="T17" fmla="*/ 0 h 141"/>
                  <a:gd name="T18" fmla="*/ 0 w 65"/>
                  <a:gd name="T19" fmla="*/ 0 h 141"/>
                  <a:gd name="T20" fmla="*/ 0 w 65"/>
                  <a:gd name="T21" fmla="*/ 0 h 141"/>
                  <a:gd name="T22" fmla="*/ 0 w 65"/>
                  <a:gd name="T23" fmla="*/ 0 h 14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5"/>
                  <a:gd name="T37" fmla="*/ 0 h 141"/>
                  <a:gd name="T38" fmla="*/ 65 w 65"/>
                  <a:gd name="T39" fmla="*/ 141 h 14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5" h="141">
                    <a:moveTo>
                      <a:pt x="28" y="0"/>
                    </a:moveTo>
                    <a:lnTo>
                      <a:pt x="47" y="9"/>
                    </a:lnTo>
                    <a:lnTo>
                      <a:pt x="56" y="28"/>
                    </a:lnTo>
                    <a:lnTo>
                      <a:pt x="65" y="56"/>
                    </a:lnTo>
                    <a:lnTo>
                      <a:pt x="65" y="84"/>
                    </a:lnTo>
                    <a:lnTo>
                      <a:pt x="65" y="104"/>
                    </a:lnTo>
                    <a:lnTo>
                      <a:pt x="47" y="141"/>
                    </a:lnTo>
                    <a:lnTo>
                      <a:pt x="0" y="18"/>
                    </a:lnTo>
                    <a:lnTo>
                      <a:pt x="0" y="9"/>
                    </a:lnTo>
                    <a:lnTo>
                      <a:pt x="9" y="9"/>
                    </a:lnTo>
                    <a:lnTo>
                      <a:pt x="28" y="9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CD87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4698" name="Group 90"/>
            <p:cNvGrpSpPr>
              <a:grpSpLocks/>
            </p:cNvGrpSpPr>
            <p:nvPr/>
          </p:nvGrpSpPr>
          <p:grpSpPr bwMode="auto">
            <a:xfrm>
              <a:off x="5232" y="192"/>
              <a:ext cx="422" cy="344"/>
              <a:chOff x="192" y="1728"/>
              <a:chExt cx="422" cy="344"/>
            </a:xfrm>
          </p:grpSpPr>
          <p:sp>
            <p:nvSpPr>
              <p:cNvPr id="114699" name="Freeform 91"/>
              <p:cNvSpPr>
                <a:spLocks/>
              </p:cNvSpPr>
              <p:nvPr/>
            </p:nvSpPr>
            <p:spPr bwMode="auto">
              <a:xfrm>
                <a:off x="461" y="1745"/>
                <a:ext cx="153" cy="165"/>
              </a:xfrm>
              <a:custGeom>
                <a:avLst/>
                <a:gdLst>
                  <a:gd name="T0" fmla="*/ 0 w 613"/>
                  <a:gd name="T1" fmla="*/ 0 h 660"/>
                  <a:gd name="T2" fmla="*/ 0 w 613"/>
                  <a:gd name="T3" fmla="*/ 0 h 660"/>
                  <a:gd name="T4" fmla="*/ 0 w 613"/>
                  <a:gd name="T5" fmla="*/ 0 h 660"/>
                  <a:gd name="T6" fmla="*/ 0 w 613"/>
                  <a:gd name="T7" fmla="*/ 0 h 660"/>
                  <a:gd name="T8" fmla="*/ 0 w 613"/>
                  <a:gd name="T9" fmla="*/ 0 h 660"/>
                  <a:gd name="T10" fmla="*/ 0 w 613"/>
                  <a:gd name="T11" fmla="*/ 0 h 660"/>
                  <a:gd name="T12" fmla="*/ 0 w 613"/>
                  <a:gd name="T13" fmla="*/ 0 h 660"/>
                  <a:gd name="T14" fmla="*/ 0 w 613"/>
                  <a:gd name="T15" fmla="*/ 0 h 660"/>
                  <a:gd name="T16" fmla="*/ 0 w 613"/>
                  <a:gd name="T17" fmla="*/ 0 h 660"/>
                  <a:gd name="T18" fmla="*/ 0 w 613"/>
                  <a:gd name="T19" fmla="*/ 0 h 660"/>
                  <a:gd name="T20" fmla="*/ 0 w 613"/>
                  <a:gd name="T21" fmla="*/ 0 h 660"/>
                  <a:gd name="T22" fmla="*/ 0 w 613"/>
                  <a:gd name="T23" fmla="*/ 0 h 660"/>
                  <a:gd name="T24" fmla="*/ 0 w 613"/>
                  <a:gd name="T25" fmla="*/ 0 h 660"/>
                  <a:gd name="T26" fmla="*/ 0 w 613"/>
                  <a:gd name="T27" fmla="*/ 0 h 660"/>
                  <a:gd name="T28" fmla="*/ 0 w 613"/>
                  <a:gd name="T29" fmla="*/ 0 h 660"/>
                  <a:gd name="T30" fmla="*/ 0 w 613"/>
                  <a:gd name="T31" fmla="*/ 0 h 660"/>
                  <a:gd name="T32" fmla="*/ 0 w 613"/>
                  <a:gd name="T33" fmla="*/ 0 h 660"/>
                  <a:gd name="T34" fmla="*/ 0 w 613"/>
                  <a:gd name="T35" fmla="*/ 0 h 660"/>
                  <a:gd name="T36" fmla="*/ 0 w 613"/>
                  <a:gd name="T37" fmla="*/ 0 h 660"/>
                  <a:gd name="T38" fmla="*/ 0 w 613"/>
                  <a:gd name="T39" fmla="*/ 0 h 660"/>
                  <a:gd name="T40" fmla="*/ 0 w 613"/>
                  <a:gd name="T41" fmla="*/ 0 h 660"/>
                  <a:gd name="T42" fmla="*/ 0 w 613"/>
                  <a:gd name="T43" fmla="*/ 0 h 660"/>
                  <a:gd name="T44" fmla="*/ 0 w 613"/>
                  <a:gd name="T45" fmla="*/ 0 h 660"/>
                  <a:gd name="T46" fmla="*/ 0 w 613"/>
                  <a:gd name="T47" fmla="*/ 0 h 660"/>
                  <a:gd name="T48" fmla="*/ 0 w 613"/>
                  <a:gd name="T49" fmla="*/ 0 h 660"/>
                  <a:gd name="T50" fmla="*/ 0 w 613"/>
                  <a:gd name="T51" fmla="*/ 0 h 660"/>
                  <a:gd name="T52" fmla="*/ 0 w 613"/>
                  <a:gd name="T53" fmla="*/ 0 h 660"/>
                  <a:gd name="T54" fmla="*/ 0 w 613"/>
                  <a:gd name="T55" fmla="*/ 0 h 660"/>
                  <a:gd name="T56" fmla="*/ 0 w 613"/>
                  <a:gd name="T57" fmla="*/ 0 h 660"/>
                  <a:gd name="T58" fmla="*/ 0 w 613"/>
                  <a:gd name="T59" fmla="*/ 0 h 660"/>
                  <a:gd name="T60" fmla="*/ 0 w 613"/>
                  <a:gd name="T61" fmla="*/ 0 h 660"/>
                  <a:gd name="T62" fmla="*/ 0 w 613"/>
                  <a:gd name="T63" fmla="*/ 0 h 660"/>
                  <a:gd name="T64" fmla="*/ 0 w 613"/>
                  <a:gd name="T65" fmla="*/ 0 h 660"/>
                  <a:gd name="T66" fmla="*/ 0 w 613"/>
                  <a:gd name="T67" fmla="*/ 0 h 660"/>
                  <a:gd name="T68" fmla="*/ 0 w 613"/>
                  <a:gd name="T69" fmla="*/ 0 h 660"/>
                  <a:gd name="T70" fmla="*/ 0 w 613"/>
                  <a:gd name="T71" fmla="*/ 0 h 660"/>
                  <a:gd name="T72" fmla="*/ 0 w 613"/>
                  <a:gd name="T73" fmla="*/ 0 h 660"/>
                  <a:gd name="T74" fmla="*/ 0 w 613"/>
                  <a:gd name="T75" fmla="*/ 0 h 660"/>
                  <a:gd name="T76" fmla="*/ 0 w 613"/>
                  <a:gd name="T77" fmla="*/ 0 h 660"/>
                  <a:gd name="T78" fmla="*/ 0 w 613"/>
                  <a:gd name="T79" fmla="*/ 0 h 660"/>
                  <a:gd name="T80" fmla="*/ 0 w 613"/>
                  <a:gd name="T81" fmla="*/ 0 h 660"/>
                  <a:gd name="T82" fmla="*/ 0 w 613"/>
                  <a:gd name="T83" fmla="*/ 0 h 660"/>
                  <a:gd name="T84" fmla="*/ 0 w 613"/>
                  <a:gd name="T85" fmla="*/ 0 h 660"/>
                  <a:gd name="T86" fmla="*/ 0 w 613"/>
                  <a:gd name="T87" fmla="*/ 0 h 660"/>
                  <a:gd name="T88" fmla="*/ 0 w 613"/>
                  <a:gd name="T89" fmla="*/ 0 h 660"/>
                  <a:gd name="T90" fmla="*/ 0 w 613"/>
                  <a:gd name="T91" fmla="*/ 0 h 660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613"/>
                  <a:gd name="T139" fmla="*/ 0 h 660"/>
                  <a:gd name="T140" fmla="*/ 613 w 613"/>
                  <a:gd name="T141" fmla="*/ 660 h 660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613" h="660">
                    <a:moveTo>
                      <a:pt x="292" y="0"/>
                    </a:moveTo>
                    <a:lnTo>
                      <a:pt x="358" y="0"/>
                    </a:lnTo>
                    <a:lnTo>
                      <a:pt x="425" y="0"/>
                    </a:lnTo>
                    <a:lnTo>
                      <a:pt x="491" y="10"/>
                    </a:lnTo>
                    <a:lnTo>
                      <a:pt x="519" y="28"/>
                    </a:lnTo>
                    <a:lnTo>
                      <a:pt x="547" y="47"/>
                    </a:lnTo>
                    <a:lnTo>
                      <a:pt x="547" y="57"/>
                    </a:lnTo>
                    <a:lnTo>
                      <a:pt x="547" y="76"/>
                    </a:lnTo>
                    <a:lnTo>
                      <a:pt x="538" y="104"/>
                    </a:lnTo>
                    <a:lnTo>
                      <a:pt x="519" y="131"/>
                    </a:lnTo>
                    <a:lnTo>
                      <a:pt x="491" y="141"/>
                    </a:lnTo>
                    <a:lnTo>
                      <a:pt x="434" y="151"/>
                    </a:lnTo>
                    <a:lnTo>
                      <a:pt x="415" y="141"/>
                    </a:lnTo>
                    <a:lnTo>
                      <a:pt x="405" y="131"/>
                    </a:lnTo>
                    <a:lnTo>
                      <a:pt x="396" y="123"/>
                    </a:lnTo>
                    <a:lnTo>
                      <a:pt x="387" y="104"/>
                    </a:lnTo>
                    <a:lnTo>
                      <a:pt x="387" y="84"/>
                    </a:lnTo>
                    <a:lnTo>
                      <a:pt x="396" y="66"/>
                    </a:lnTo>
                    <a:lnTo>
                      <a:pt x="425" y="28"/>
                    </a:lnTo>
                    <a:lnTo>
                      <a:pt x="425" y="10"/>
                    </a:lnTo>
                    <a:lnTo>
                      <a:pt x="368" y="19"/>
                    </a:lnTo>
                    <a:lnTo>
                      <a:pt x="311" y="37"/>
                    </a:lnTo>
                    <a:lnTo>
                      <a:pt x="208" y="76"/>
                    </a:lnTo>
                    <a:lnTo>
                      <a:pt x="170" y="123"/>
                    </a:lnTo>
                    <a:lnTo>
                      <a:pt x="151" y="141"/>
                    </a:lnTo>
                    <a:lnTo>
                      <a:pt x="141" y="170"/>
                    </a:lnTo>
                    <a:lnTo>
                      <a:pt x="151" y="227"/>
                    </a:lnTo>
                    <a:lnTo>
                      <a:pt x="180" y="264"/>
                    </a:lnTo>
                    <a:lnTo>
                      <a:pt x="227" y="311"/>
                    </a:lnTo>
                    <a:lnTo>
                      <a:pt x="274" y="339"/>
                    </a:lnTo>
                    <a:lnTo>
                      <a:pt x="425" y="348"/>
                    </a:lnTo>
                    <a:lnTo>
                      <a:pt x="500" y="358"/>
                    </a:lnTo>
                    <a:lnTo>
                      <a:pt x="566" y="396"/>
                    </a:lnTo>
                    <a:lnTo>
                      <a:pt x="603" y="443"/>
                    </a:lnTo>
                    <a:lnTo>
                      <a:pt x="613" y="471"/>
                    </a:lnTo>
                    <a:lnTo>
                      <a:pt x="613" y="509"/>
                    </a:lnTo>
                    <a:lnTo>
                      <a:pt x="575" y="566"/>
                    </a:lnTo>
                    <a:lnTo>
                      <a:pt x="519" y="613"/>
                    </a:lnTo>
                    <a:lnTo>
                      <a:pt x="462" y="641"/>
                    </a:lnTo>
                    <a:lnTo>
                      <a:pt x="405" y="660"/>
                    </a:lnTo>
                    <a:lnTo>
                      <a:pt x="311" y="660"/>
                    </a:lnTo>
                    <a:lnTo>
                      <a:pt x="217" y="651"/>
                    </a:lnTo>
                    <a:lnTo>
                      <a:pt x="180" y="641"/>
                    </a:lnTo>
                    <a:lnTo>
                      <a:pt x="132" y="622"/>
                    </a:lnTo>
                    <a:lnTo>
                      <a:pt x="94" y="594"/>
                    </a:lnTo>
                    <a:lnTo>
                      <a:pt x="66" y="566"/>
                    </a:lnTo>
                    <a:lnTo>
                      <a:pt x="57" y="528"/>
                    </a:lnTo>
                    <a:lnTo>
                      <a:pt x="57" y="509"/>
                    </a:lnTo>
                    <a:lnTo>
                      <a:pt x="66" y="491"/>
                    </a:lnTo>
                    <a:lnTo>
                      <a:pt x="94" y="471"/>
                    </a:lnTo>
                    <a:lnTo>
                      <a:pt x="123" y="462"/>
                    </a:lnTo>
                    <a:lnTo>
                      <a:pt x="151" y="452"/>
                    </a:lnTo>
                    <a:lnTo>
                      <a:pt x="188" y="462"/>
                    </a:lnTo>
                    <a:lnTo>
                      <a:pt x="208" y="462"/>
                    </a:lnTo>
                    <a:lnTo>
                      <a:pt x="227" y="471"/>
                    </a:lnTo>
                    <a:lnTo>
                      <a:pt x="255" y="499"/>
                    </a:lnTo>
                    <a:lnTo>
                      <a:pt x="264" y="528"/>
                    </a:lnTo>
                    <a:lnTo>
                      <a:pt x="264" y="556"/>
                    </a:lnTo>
                    <a:lnTo>
                      <a:pt x="255" y="585"/>
                    </a:lnTo>
                    <a:lnTo>
                      <a:pt x="235" y="603"/>
                    </a:lnTo>
                    <a:lnTo>
                      <a:pt x="208" y="613"/>
                    </a:lnTo>
                    <a:lnTo>
                      <a:pt x="198" y="622"/>
                    </a:lnTo>
                    <a:lnTo>
                      <a:pt x="208" y="622"/>
                    </a:lnTo>
                    <a:lnTo>
                      <a:pt x="227" y="622"/>
                    </a:lnTo>
                    <a:lnTo>
                      <a:pt x="264" y="622"/>
                    </a:lnTo>
                    <a:lnTo>
                      <a:pt x="311" y="622"/>
                    </a:lnTo>
                    <a:lnTo>
                      <a:pt x="349" y="603"/>
                    </a:lnTo>
                    <a:lnTo>
                      <a:pt x="387" y="585"/>
                    </a:lnTo>
                    <a:lnTo>
                      <a:pt x="405" y="556"/>
                    </a:lnTo>
                    <a:lnTo>
                      <a:pt x="425" y="528"/>
                    </a:lnTo>
                    <a:lnTo>
                      <a:pt x="443" y="462"/>
                    </a:lnTo>
                    <a:lnTo>
                      <a:pt x="415" y="424"/>
                    </a:lnTo>
                    <a:lnTo>
                      <a:pt x="387" y="396"/>
                    </a:lnTo>
                    <a:lnTo>
                      <a:pt x="349" y="377"/>
                    </a:lnTo>
                    <a:lnTo>
                      <a:pt x="311" y="358"/>
                    </a:lnTo>
                    <a:lnTo>
                      <a:pt x="302" y="368"/>
                    </a:lnTo>
                    <a:lnTo>
                      <a:pt x="283" y="368"/>
                    </a:lnTo>
                    <a:lnTo>
                      <a:pt x="255" y="358"/>
                    </a:lnTo>
                    <a:lnTo>
                      <a:pt x="141" y="339"/>
                    </a:lnTo>
                    <a:lnTo>
                      <a:pt x="85" y="321"/>
                    </a:lnTo>
                    <a:lnTo>
                      <a:pt x="37" y="292"/>
                    </a:lnTo>
                    <a:lnTo>
                      <a:pt x="19" y="274"/>
                    </a:lnTo>
                    <a:lnTo>
                      <a:pt x="0" y="245"/>
                    </a:lnTo>
                    <a:lnTo>
                      <a:pt x="0" y="217"/>
                    </a:lnTo>
                    <a:lnTo>
                      <a:pt x="0" y="188"/>
                    </a:lnTo>
                    <a:lnTo>
                      <a:pt x="10" y="151"/>
                    </a:lnTo>
                    <a:lnTo>
                      <a:pt x="28" y="123"/>
                    </a:lnTo>
                    <a:lnTo>
                      <a:pt x="57" y="94"/>
                    </a:lnTo>
                    <a:lnTo>
                      <a:pt x="94" y="76"/>
                    </a:lnTo>
                    <a:lnTo>
                      <a:pt x="160" y="47"/>
                    </a:lnTo>
                    <a:lnTo>
                      <a:pt x="235" y="28"/>
                    </a:lnTo>
                    <a:lnTo>
                      <a:pt x="29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00" name="Freeform 92"/>
              <p:cNvSpPr>
                <a:spLocks/>
              </p:cNvSpPr>
              <p:nvPr/>
            </p:nvSpPr>
            <p:spPr bwMode="auto">
              <a:xfrm>
                <a:off x="465" y="1759"/>
                <a:ext cx="47" cy="68"/>
              </a:xfrm>
              <a:custGeom>
                <a:avLst/>
                <a:gdLst>
                  <a:gd name="T0" fmla="*/ 0 w 189"/>
                  <a:gd name="T1" fmla="*/ 0 h 273"/>
                  <a:gd name="T2" fmla="*/ 0 w 189"/>
                  <a:gd name="T3" fmla="*/ 0 h 273"/>
                  <a:gd name="T4" fmla="*/ 0 w 189"/>
                  <a:gd name="T5" fmla="*/ 0 h 273"/>
                  <a:gd name="T6" fmla="*/ 0 w 189"/>
                  <a:gd name="T7" fmla="*/ 0 h 273"/>
                  <a:gd name="T8" fmla="*/ 0 w 189"/>
                  <a:gd name="T9" fmla="*/ 0 h 273"/>
                  <a:gd name="T10" fmla="*/ 0 w 189"/>
                  <a:gd name="T11" fmla="*/ 0 h 273"/>
                  <a:gd name="T12" fmla="*/ 0 w 189"/>
                  <a:gd name="T13" fmla="*/ 0 h 273"/>
                  <a:gd name="T14" fmla="*/ 0 w 189"/>
                  <a:gd name="T15" fmla="*/ 0 h 273"/>
                  <a:gd name="T16" fmla="*/ 0 w 189"/>
                  <a:gd name="T17" fmla="*/ 0 h 273"/>
                  <a:gd name="T18" fmla="*/ 0 w 189"/>
                  <a:gd name="T19" fmla="*/ 0 h 273"/>
                  <a:gd name="T20" fmla="*/ 0 w 189"/>
                  <a:gd name="T21" fmla="*/ 0 h 273"/>
                  <a:gd name="T22" fmla="*/ 0 w 189"/>
                  <a:gd name="T23" fmla="*/ 0 h 273"/>
                  <a:gd name="T24" fmla="*/ 0 w 189"/>
                  <a:gd name="T25" fmla="*/ 0 h 273"/>
                  <a:gd name="T26" fmla="*/ 0 w 189"/>
                  <a:gd name="T27" fmla="*/ 0 h 273"/>
                  <a:gd name="T28" fmla="*/ 0 w 189"/>
                  <a:gd name="T29" fmla="*/ 0 h 273"/>
                  <a:gd name="T30" fmla="*/ 0 w 189"/>
                  <a:gd name="T31" fmla="*/ 0 h 273"/>
                  <a:gd name="T32" fmla="*/ 0 w 189"/>
                  <a:gd name="T33" fmla="*/ 0 h 273"/>
                  <a:gd name="T34" fmla="*/ 0 w 189"/>
                  <a:gd name="T35" fmla="*/ 0 h 273"/>
                  <a:gd name="T36" fmla="*/ 0 w 189"/>
                  <a:gd name="T37" fmla="*/ 0 h 273"/>
                  <a:gd name="T38" fmla="*/ 0 w 189"/>
                  <a:gd name="T39" fmla="*/ 0 h 273"/>
                  <a:gd name="T40" fmla="*/ 0 w 189"/>
                  <a:gd name="T41" fmla="*/ 0 h 27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89"/>
                  <a:gd name="T64" fmla="*/ 0 h 273"/>
                  <a:gd name="T65" fmla="*/ 189 w 189"/>
                  <a:gd name="T66" fmla="*/ 273 h 27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89" h="273">
                    <a:moveTo>
                      <a:pt x="189" y="0"/>
                    </a:moveTo>
                    <a:lnTo>
                      <a:pt x="179" y="0"/>
                    </a:lnTo>
                    <a:lnTo>
                      <a:pt x="169" y="9"/>
                    </a:lnTo>
                    <a:lnTo>
                      <a:pt x="132" y="47"/>
                    </a:lnTo>
                    <a:lnTo>
                      <a:pt x="113" y="66"/>
                    </a:lnTo>
                    <a:lnTo>
                      <a:pt x="104" y="84"/>
                    </a:lnTo>
                    <a:lnTo>
                      <a:pt x="94" y="113"/>
                    </a:lnTo>
                    <a:lnTo>
                      <a:pt x="104" y="141"/>
                    </a:lnTo>
                    <a:lnTo>
                      <a:pt x="122" y="188"/>
                    </a:lnTo>
                    <a:lnTo>
                      <a:pt x="151" y="235"/>
                    </a:lnTo>
                    <a:lnTo>
                      <a:pt x="189" y="273"/>
                    </a:lnTo>
                    <a:lnTo>
                      <a:pt x="94" y="244"/>
                    </a:lnTo>
                    <a:lnTo>
                      <a:pt x="38" y="217"/>
                    </a:lnTo>
                    <a:lnTo>
                      <a:pt x="18" y="197"/>
                    </a:lnTo>
                    <a:lnTo>
                      <a:pt x="0" y="178"/>
                    </a:lnTo>
                    <a:lnTo>
                      <a:pt x="0" y="131"/>
                    </a:lnTo>
                    <a:lnTo>
                      <a:pt x="18" y="103"/>
                    </a:lnTo>
                    <a:lnTo>
                      <a:pt x="38" y="66"/>
                    </a:lnTo>
                    <a:lnTo>
                      <a:pt x="75" y="37"/>
                    </a:lnTo>
                    <a:lnTo>
                      <a:pt x="132" y="19"/>
                    </a:lnTo>
                    <a:lnTo>
                      <a:pt x="189" y="0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01" name="Freeform 93"/>
              <p:cNvSpPr>
                <a:spLocks/>
              </p:cNvSpPr>
              <p:nvPr/>
            </p:nvSpPr>
            <p:spPr bwMode="auto">
              <a:xfrm>
                <a:off x="479" y="1865"/>
                <a:ext cx="40" cy="28"/>
              </a:xfrm>
              <a:custGeom>
                <a:avLst/>
                <a:gdLst>
                  <a:gd name="T0" fmla="*/ 0 w 159"/>
                  <a:gd name="T1" fmla="*/ 0 h 113"/>
                  <a:gd name="T2" fmla="*/ 0 w 159"/>
                  <a:gd name="T3" fmla="*/ 0 h 113"/>
                  <a:gd name="T4" fmla="*/ 0 w 159"/>
                  <a:gd name="T5" fmla="*/ 0 h 113"/>
                  <a:gd name="T6" fmla="*/ 0 w 159"/>
                  <a:gd name="T7" fmla="*/ 0 h 113"/>
                  <a:gd name="T8" fmla="*/ 0 w 159"/>
                  <a:gd name="T9" fmla="*/ 0 h 113"/>
                  <a:gd name="T10" fmla="*/ 0 w 159"/>
                  <a:gd name="T11" fmla="*/ 0 h 113"/>
                  <a:gd name="T12" fmla="*/ 0 w 159"/>
                  <a:gd name="T13" fmla="*/ 0 h 113"/>
                  <a:gd name="T14" fmla="*/ 0 w 159"/>
                  <a:gd name="T15" fmla="*/ 0 h 113"/>
                  <a:gd name="T16" fmla="*/ 0 w 159"/>
                  <a:gd name="T17" fmla="*/ 0 h 113"/>
                  <a:gd name="T18" fmla="*/ 0 w 159"/>
                  <a:gd name="T19" fmla="*/ 0 h 113"/>
                  <a:gd name="T20" fmla="*/ 0 w 159"/>
                  <a:gd name="T21" fmla="*/ 0 h 113"/>
                  <a:gd name="T22" fmla="*/ 0 w 159"/>
                  <a:gd name="T23" fmla="*/ 0 h 113"/>
                  <a:gd name="T24" fmla="*/ 0 w 159"/>
                  <a:gd name="T25" fmla="*/ 0 h 113"/>
                  <a:gd name="T26" fmla="*/ 0 w 159"/>
                  <a:gd name="T27" fmla="*/ 0 h 113"/>
                  <a:gd name="T28" fmla="*/ 0 w 159"/>
                  <a:gd name="T29" fmla="*/ 0 h 113"/>
                  <a:gd name="T30" fmla="*/ 0 w 159"/>
                  <a:gd name="T31" fmla="*/ 0 h 113"/>
                  <a:gd name="T32" fmla="*/ 0 w 159"/>
                  <a:gd name="T33" fmla="*/ 0 h 113"/>
                  <a:gd name="T34" fmla="*/ 0 w 159"/>
                  <a:gd name="T35" fmla="*/ 0 h 113"/>
                  <a:gd name="T36" fmla="*/ 0 w 159"/>
                  <a:gd name="T37" fmla="*/ 0 h 11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59"/>
                  <a:gd name="T58" fmla="*/ 0 h 113"/>
                  <a:gd name="T59" fmla="*/ 159 w 159"/>
                  <a:gd name="T60" fmla="*/ 113 h 11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59" h="113">
                    <a:moveTo>
                      <a:pt x="151" y="18"/>
                    </a:moveTo>
                    <a:lnTo>
                      <a:pt x="159" y="28"/>
                    </a:lnTo>
                    <a:lnTo>
                      <a:pt x="159" y="47"/>
                    </a:lnTo>
                    <a:lnTo>
                      <a:pt x="159" y="85"/>
                    </a:lnTo>
                    <a:lnTo>
                      <a:pt x="141" y="94"/>
                    </a:lnTo>
                    <a:lnTo>
                      <a:pt x="122" y="113"/>
                    </a:lnTo>
                    <a:lnTo>
                      <a:pt x="104" y="113"/>
                    </a:lnTo>
                    <a:lnTo>
                      <a:pt x="84" y="113"/>
                    </a:lnTo>
                    <a:lnTo>
                      <a:pt x="75" y="104"/>
                    </a:lnTo>
                    <a:lnTo>
                      <a:pt x="65" y="104"/>
                    </a:lnTo>
                    <a:lnTo>
                      <a:pt x="47" y="104"/>
                    </a:lnTo>
                    <a:lnTo>
                      <a:pt x="9" y="75"/>
                    </a:lnTo>
                    <a:lnTo>
                      <a:pt x="0" y="57"/>
                    </a:lnTo>
                    <a:lnTo>
                      <a:pt x="0" y="37"/>
                    </a:lnTo>
                    <a:lnTo>
                      <a:pt x="9" y="18"/>
                    </a:lnTo>
                    <a:lnTo>
                      <a:pt x="28" y="10"/>
                    </a:lnTo>
                    <a:lnTo>
                      <a:pt x="65" y="0"/>
                    </a:lnTo>
                    <a:lnTo>
                      <a:pt x="112" y="10"/>
                    </a:lnTo>
                    <a:lnTo>
                      <a:pt x="151" y="18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02" name="Freeform 94"/>
              <p:cNvSpPr>
                <a:spLocks/>
              </p:cNvSpPr>
              <p:nvPr/>
            </p:nvSpPr>
            <p:spPr bwMode="auto">
              <a:xfrm>
                <a:off x="562" y="1752"/>
                <a:ext cx="31" cy="23"/>
              </a:xfrm>
              <a:custGeom>
                <a:avLst/>
                <a:gdLst>
                  <a:gd name="T0" fmla="*/ 0 w 123"/>
                  <a:gd name="T1" fmla="*/ 0 h 95"/>
                  <a:gd name="T2" fmla="*/ 0 w 123"/>
                  <a:gd name="T3" fmla="*/ 0 h 95"/>
                  <a:gd name="T4" fmla="*/ 0 w 123"/>
                  <a:gd name="T5" fmla="*/ 0 h 95"/>
                  <a:gd name="T6" fmla="*/ 0 w 123"/>
                  <a:gd name="T7" fmla="*/ 0 h 95"/>
                  <a:gd name="T8" fmla="*/ 0 w 123"/>
                  <a:gd name="T9" fmla="*/ 0 h 95"/>
                  <a:gd name="T10" fmla="*/ 0 w 123"/>
                  <a:gd name="T11" fmla="*/ 0 h 95"/>
                  <a:gd name="T12" fmla="*/ 0 w 123"/>
                  <a:gd name="T13" fmla="*/ 0 h 95"/>
                  <a:gd name="T14" fmla="*/ 0 w 123"/>
                  <a:gd name="T15" fmla="*/ 0 h 95"/>
                  <a:gd name="T16" fmla="*/ 0 w 123"/>
                  <a:gd name="T17" fmla="*/ 0 h 95"/>
                  <a:gd name="T18" fmla="*/ 0 w 123"/>
                  <a:gd name="T19" fmla="*/ 0 h 95"/>
                  <a:gd name="T20" fmla="*/ 0 w 123"/>
                  <a:gd name="T21" fmla="*/ 0 h 95"/>
                  <a:gd name="T22" fmla="*/ 0 w 123"/>
                  <a:gd name="T23" fmla="*/ 0 h 95"/>
                  <a:gd name="T24" fmla="*/ 0 w 123"/>
                  <a:gd name="T25" fmla="*/ 0 h 95"/>
                  <a:gd name="T26" fmla="*/ 0 w 123"/>
                  <a:gd name="T27" fmla="*/ 0 h 9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23"/>
                  <a:gd name="T43" fmla="*/ 0 h 95"/>
                  <a:gd name="T44" fmla="*/ 123 w 123"/>
                  <a:gd name="T45" fmla="*/ 95 h 9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23" h="95">
                    <a:moveTo>
                      <a:pt x="67" y="0"/>
                    </a:moveTo>
                    <a:lnTo>
                      <a:pt x="104" y="19"/>
                    </a:lnTo>
                    <a:lnTo>
                      <a:pt x="123" y="29"/>
                    </a:lnTo>
                    <a:lnTo>
                      <a:pt x="123" y="56"/>
                    </a:lnTo>
                    <a:lnTo>
                      <a:pt x="95" y="85"/>
                    </a:lnTo>
                    <a:lnTo>
                      <a:pt x="76" y="95"/>
                    </a:lnTo>
                    <a:lnTo>
                      <a:pt x="57" y="95"/>
                    </a:lnTo>
                    <a:lnTo>
                      <a:pt x="29" y="95"/>
                    </a:lnTo>
                    <a:lnTo>
                      <a:pt x="0" y="76"/>
                    </a:lnTo>
                    <a:lnTo>
                      <a:pt x="10" y="66"/>
                    </a:lnTo>
                    <a:lnTo>
                      <a:pt x="0" y="56"/>
                    </a:lnTo>
                    <a:lnTo>
                      <a:pt x="10" y="38"/>
                    </a:lnTo>
                    <a:lnTo>
                      <a:pt x="29" y="19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03" name="Freeform 95"/>
              <p:cNvSpPr>
                <a:spLocks/>
              </p:cNvSpPr>
              <p:nvPr/>
            </p:nvSpPr>
            <p:spPr bwMode="auto">
              <a:xfrm>
                <a:off x="545" y="1837"/>
                <a:ext cx="64" cy="68"/>
              </a:xfrm>
              <a:custGeom>
                <a:avLst/>
                <a:gdLst>
                  <a:gd name="T0" fmla="*/ 0 w 256"/>
                  <a:gd name="T1" fmla="*/ 0 h 273"/>
                  <a:gd name="T2" fmla="*/ 0 w 256"/>
                  <a:gd name="T3" fmla="*/ 0 h 273"/>
                  <a:gd name="T4" fmla="*/ 0 w 256"/>
                  <a:gd name="T5" fmla="*/ 0 h 273"/>
                  <a:gd name="T6" fmla="*/ 0 w 256"/>
                  <a:gd name="T7" fmla="*/ 0 h 273"/>
                  <a:gd name="T8" fmla="*/ 0 w 256"/>
                  <a:gd name="T9" fmla="*/ 0 h 273"/>
                  <a:gd name="T10" fmla="*/ 0 w 256"/>
                  <a:gd name="T11" fmla="*/ 0 h 273"/>
                  <a:gd name="T12" fmla="*/ 0 w 256"/>
                  <a:gd name="T13" fmla="*/ 0 h 273"/>
                  <a:gd name="T14" fmla="*/ 0 w 256"/>
                  <a:gd name="T15" fmla="*/ 0 h 273"/>
                  <a:gd name="T16" fmla="*/ 0 w 256"/>
                  <a:gd name="T17" fmla="*/ 0 h 273"/>
                  <a:gd name="T18" fmla="*/ 0 w 256"/>
                  <a:gd name="T19" fmla="*/ 0 h 273"/>
                  <a:gd name="T20" fmla="*/ 0 w 256"/>
                  <a:gd name="T21" fmla="*/ 0 h 273"/>
                  <a:gd name="T22" fmla="*/ 0 w 256"/>
                  <a:gd name="T23" fmla="*/ 0 h 273"/>
                  <a:gd name="T24" fmla="*/ 0 w 256"/>
                  <a:gd name="T25" fmla="*/ 0 h 273"/>
                  <a:gd name="T26" fmla="*/ 0 w 256"/>
                  <a:gd name="T27" fmla="*/ 0 h 273"/>
                  <a:gd name="T28" fmla="*/ 0 w 256"/>
                  <a:gd name="T29" fmla="*/ 0 h 273"/>
                  <a:gd name="T30" fmla="*/ 0 w 256"/>
                  <a:gd name="T31" fmla="*/ 0 h 273"/>
                  <a:gd name="T32" fmla="*/ 0 w 256"/>
                  <a:gd name="T33" fmla="*/ 0 h 273"/>
                  <a:gd name="T34" fmla="*/ 0 w 256"/>
                  <a:gd name="T35" fmla="*/ 0 h 273"/>
                  <a:gd name="T36" fmla="*/ 0 w 256"/>
                  <a:gd name="T37" fmla="*/ 0 h 273"/>
                  <a:gd name="T38" fmla="*/ 0 w 256"/>
                  <a:gd name="T39" fmla="*/ 0 h 273"/>
                  <a:gd name="T40" fmla="*/ 0 w 256"/>
                  <a:gd name="T41" fmla="*/ 0 h 273"/>
                  <a:gd name="T42" fmla="*/ 0 w 256"/>
                  <a:gd name="T43" fmla="*/ 0 h 273"/>
                  <a:gd name="T44" fmla="*/ 0 w 256"/>
                  <a:gd name="T45" fmla="*/ 0 h 273"/>
                  <a:gd name="T46" fmla="*/ 0 w 256"/>
                  <a:gd name="T47" fmla="*/ 0 h 27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56"/>
                  <a:gd name="T73" fmla="*/ 0 h 273"/>
                  <a:gd name="T74" fmla="*/ 256 w 256"/>
                  <a:gd name="T75" fmla="*/ 273 h 27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56" h="273">
                    <a:moveTo>
                      <a:pt x="256" y="113"/>
                    </a:moveTo>
                    <a:lnTo>
                      <a:pt x="246" y="141"/>
                    </a:lnTo>
                    <a:lnTo>
                      <a:pt x="227" y="170"/>
                    </a:lnTo>
                    <a:lnTo>
                      <a:pt x="208" y="198"/>
                    </a:lnTo>
                    <a:lnTo>
                      <a:pt x="180" y="217"/>
                    </a:lnTo>
                    <a:lnTo>
                      <a:pt x="123" y="254"/>
                    </a:lnTo>
                    <a:lnTo>
                      <a:pt x="57" y="273"/>
                    </a:lnTo>
                    <a:lnTo>
                      <a:pt x="0" y="273"/>
                    </a:lnTo>
                    <a:lnTo>
                      <a:pt x="29" y="254"/>
                    </a:lnTo>
                    <a:lnTo>
                      <a:pt x="66" y="226"/>
                    </a:lnTo>
                    <a:lnTo>
                      <a:pt x="104" y="198"/>
                    </a:lnTo>
                    <a:lnTo>
                      <a:pt x="113" y="179"/>
                    </a:lnTo>
                    <a:lnTo>
                      <a:pt x="113" y="150"/>
                    </a:lnTo>
                    <a:lnTo>
                      <a:pt x="123" y="113"/>
                    </a:lnTo>
                    <a:lnTo>
                      <a:pt x="123" y="84"/>
                    </a:lnTo>
                    <a:lnTo>
                      <a:pt x="104" y="56"/>
                    </a:lnTo>
                    <a:lnTo>
                      <a:pt x="86" y="28"/>
                    </a:lnTo>
                    <a:lnTo>
                      <a:pt x="48" y="0"/>
                    </a:lnTo>
                    <a:lnTo>
                      <a:pt x="104" y="9"/>
                    </a:lnTo>
                    <a:lnTo>
                      <a:pt x="170" y="28"/>
                    </a:lnTo>
                    <a:lnTo>
                      <a:pt x="199" y="37"/>
                    </a:lnTo>
                    <a:lnTo>
                      <a:pt x="217" y="56"/>
                    </a:lnTo>
                    <a:lnTo>
                      <a:pt x="246" y="75"/>
                    </a:lnTo>
                    <a:lnTo>
                      <a:pt x="256" y="113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04" name="Freeform 96"/>
              <p:cNvSpPr>
                <a:spLocks/>
              </p:cNvSpPr>
              <p:nvPr/>
            </p:nvSpPr>
            <p:spPr bwMode="auto">
              <a:xfrm>
                <a:off x="512" y="1728"/>
                <a:ext cx="40" cy="227"/>
              </a:xfrm>
              <a:custGeom>
                <a:avLst/>
                <a:gdLst>
                  <a:gd name="T0" fmla="*/ 0 w 160"/>
                  <a:gd name="T1" fmla="*/ 0 h 905"/>
                  <a:gd name="T2" fmla="*/ 0 w 160"/>
                  <a:gd name="T3" fmla="*/ 0 h 905"/>
                  <a:gd name="T4" fmla="*/ 0 w 160"/>
                  <a:gd name="T5" fmla="*/ 0 h 905"/>
                  <a:gd name="T6" fmla="*/ 0 w 160"/>
                  <a:gd name="T7" fmla="*/ 0 h 905"/>
                  <a:gd name="T8" fmla="*/ 0 w 160"/>
                  <a:gd name="T9" fmla="*/ 0 h 905"/>
                  <a:gd name="T10" fmla="*/ 0 w 160"/>
                  <a:gd name="T11" fmla="*/ 0 h 905"/>
                  <a:gd name="T12" fmla="*/ 0 w 160"/>
                  <a:gd name="T13" fmla="*/ 0 h 905"/>
                  <a:gd name="T14" fmla="*/ 0 w 160"/>
                  <a:gd name="T15" fmla="*/ 0 h 905"/>
                  <a:gd name="T16" fmla="*/ 0 w 160"/>
                  <a:gd name="T17" fmla="*/ 0 h 905"/>
                  <a:gd name="T18" fmla="*/ 0 w 160"/>
                  <a:gd name="T19" fmla="*/ 0 h 905"/>
                  <a:gd name="T20" fmla="*/ 0 w 160"/>
                  <a:gd name="T21" fmla="*/ 0 h 905"/>
                  <a:gd name="T22" fmla="*/ 0 w 160"/>
                  <a:gd name="T23" fmla="*/ 0 h 905"/>
                  <a:gd name="T24" fmla="*/ 0 w 160"/>
                  <a:gd name="T25" fmla="*/ 0 h 905"/>
                  <a:gd name="T26" fmla="*/ 0 w 160"/>
                  <a:gd name="T27" fmla="*/ 0 h 905"/>
                  <a:gd name="T28" fmla="*/ 0 w 160"/>
                  <a:gd name="T29" fmla="*/ 0 h 905"/>
                  <a:gd name="T30" fmla="*/ 0 w 160"/>
                  <a:gd name="T31" fmla="*/ 0 h 905"/>
                  <a:gd name="T32" fmla="*/ 0 w 160"/>
                  <a:gd name="T33" fmla="*/ 0 h 905"/>
                  <a:gd name="T34" fmla="*/ 0 w 160"/>
                  <a:gd name="T35" fmla="*/ 0 h 905"/>
                  <a:gd name="T36" fmla="*/ 0 w 160"/>
                  <a:gd name="T37" fmla="*/ 0 h 905"/>
                  <a:gd name="T38" fmla="*/ 0 w 160"/>
                  <a:gd name="T39" fmla="*/ 0 h 905"/>
                  <a:gd name="T40" fmla="*/ 0 w 160"/>
                  <a:gd name="T41" fmla="*/ 0 h 905"/>
                  <a:gd name="T42" fmla="*/ 0 w 160"/>
                  <a:gd name="T43" fmla="*/ 0 h 905"/>
                  <a:gd name="T44" fmla="*/ 0 w 160"/>
                  <a:gd name="T45" fmla="*/ 0 h 905"/>
                  <a:gd name="T46" fmla="*/ 0 w 160"/>
                  <a:gd name="T47" fmla="*/ 0 h 905"/>
                  <a:gd name="T48" fmla="*/ 0 w 160"/>
                  <a:gd name="T49" fmla="*/ 0 h 905"/>
                  <a:gd name="T50" fmla="*/ 0 w 160"/>
                  <a:gd name="T51" fmla="*/ 0 h 905"/>
                  <a:gd name="T52" fmla="*/ 0 w 160"/>
                  <a:gd name="T53" fmla="*/ 0 h 905"/>
                  <a:gd name="T54" fmla="*/ 0 w 160"/>
                  <a:gd name="T55" fmla="*/ 0 h 905"/>
                  <a:gd name="T56" fmla="*/ 0 w 160"/>
                  <a:gd name="T57" fmla="*/ 0 h 905"/>
                  <a:gd name="T58" fmla="*/ 0 w 160"/>
                  <a:gd name="T59" fmla="*/ 0 h 905"/>
                  <a:gd name="T60" fmla="*/ 0 w 160"/>
                  <a:gd name="T61" fmla="*/ 0 h 905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60"/>
                  <a:gd name="T94" fmla="*/ 0 h 905"/>
                  <a:gd name="T95" fmla="*/ 160 w 160"/>
                  <a:gd name="T96" fmla="*/ 905 h 905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60" h="905">
                    <a:moveTo>
                      <a:pt x="66" y="0"/>
                    </a:moveTo>
                    <a:lnTo>
                      <a:pt x="94" y="9"/>
                    </a:lnTo>
                    <a:lnTo>
                      <a:pt x="94" y="76"/>
                    </a:lnTo>
                    <a:lnTo>
                      <a:pt x="113" y="150"/>
                    </a:lnTo>
                    <a:lnTo>
                      <a:pt x="123" y="217"/>
                    </a:lnTo>
                    <a:lnTo>
                      <a:pt x="131" y="283"/>
                    </a:lnTo>
                    <a:lnTo>
                      <a:pt x="131" y="340"/>
                    </a:lnTo>
                    <a:lnTo>
                      <a:pt x="141" y="387"/>
                    </a:lnTo>
                    <a:lnTo>
                      <a:pt x="150" y="443"/>
                    </a:lnTo>
                    <a:lnTo>
                      <a:pt x="160" y="509"/>
                    </a:lnTo>
                    <a:lnTo>
                      <a:pt x="160" y="698"/>
                    </a:lnTo>
                    <a:lnTo>
                      <a:pt x="160" y="886"/>
                    </a:lnTo>
                    <a:lnTo>
                      <a:pt x="150" y="896"/>
                    </a:lnTo>
                    <a:lnTo>
                      <a:pt x="131" y="905"/>
                    </a:lnTo>
                    <a:lnTo>
                      <a:pt x="103" y="896"/>
                    </a:lnTo>
                    <a:lnTo>
                      <a:pt x="84" y="886"/>
                    </a:lnTo>
                    <a:lnTo>
                      <a:pt x="75" y="868"/>
                    </a:lnTo>
                    <a:lnTo>
                      <a:pt x="75" y="839"/>
                    </a:lnTo>
                    <a:lnTo>
                      <a:pt x="75" y="811"/>
                    </a:lnTo>
                    <a:lnTo>
                      <a:pt x="75" y="782"/>
                    </a:lnTo>
                    <a:lnTo>
                      <a:pt x="75" y="679"/>
                    </a:lnTo>
                    <a:lnTo>
                      <a:pt x="75" y="584"/>
                    </a:lnTo>
                    <a:lnTo>
                      <a:pt x="66" y="490"/>
                    </a:lnTo>
                    <a:lnTo>
                      <a:pt x="66" y="396"/>
                    </a:lnTo>
                    <a:lnTo>
                      <a:pt x="47" y="301"/>
                    </a:lnTo>
                    <a:lnTo>
                      <a:pt x="37" y="217"/>
                    </a:lnTo>
                    <a:lnTo>
                      <a:pt x="19" y="123"/>
                    </a:lnTo>
                    <a:lnTo>
                      <a:pt x="0" y="47"/>
                    </a:lnTo>
                    <a:lnTo>
                      <a:pt x="9" y="19"/>
                    </a:lnTo>
                    <a:lnTo>
                      <a:pt x="27" y="9"/>
                    </a:lnTo>
                    <a:lnTo>
                      <a:pt x="6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05" name="Freeform 97"/>
              <p:cNvSpPr>
                <a:spLocks/>
              </p:cNvSpPr>
              <p:nvPr/>
            </p:nvSpPr>
            <p:spPr bwMode="auto">
              <a:xfrm>
                <a:off x="519" y="1733"/>
                <a:ext cx="29" cy="214"/>
              </a:xfrm>
              <a:custGeom>
                <a:avLst/>
                <a:gdLst>
                  <a:gd name="T0" fmla="*/ 0 w 114"/>
                  <a:gd name="T1" fmla="*/ 0 h 857"/>
                  <a:gd name="T2" fmla="*/ 0 w 114"/>
                  <a:gd name="T3" fmla="*/ 0 h 857"/>
                  <a:gd name="T4" fmla="*/ 0 w 114"/>
                  <a:gd name="T5" fmla="*/ 0 h 857"/>
                  <a:gd name="T6" fmla="*/ 0 w 114"/>
                  <a:gd name="T7" fmla="*/ 0 h 857"/>
                  <a:gd name="T8" fmla="*/ 0 w 114"/>
                  <a:gd name="T9" fmla="*/ 0 h 857"/>
                  <a:gd name="T10" fmla="*/ 0 w 114"/>
                  <a:gd name="T11" fmla="*/ 0 h 857"/>
                  <a:gd name="T12" fmla="*/ 0 w 114"/>
                  <a:gd name="T13" fmla="*/ 0 h 857"/>
                  <a:gd name="T14" fmla="*/ 0 w 114"/>
                  <a:gd name="T15" fmla="*/ 0 h 857"/>
                  <a:gd name="T16" fmla="*/ 0 w 114"/>
                  <a:gd name="T17" fmla="*/ 0 h 857"/>
                  <a:gd name="T18" fmla="*/ 0 w 114"/>
                  <a:gd name="T19" fmla="*/ 0 h 857"/>
                  <a:gd name="T20" fmla="*/ 0 w 114"/>
                  <a:gd name="T21" fmla="*/ 0 h 857"/>
                  <a:gd name="T22" fmla="*/ 0 w 114"/>
                  <a:gd name="T23" fmla="*/ 0 h 857"/>
                  <a:gd name="T24" fmla="*/ 0 w 114"/>
                  <a:gd name="T25" fmla="*/ 0 h 857"/>
                  <a:gd name="T26" fmla="*/ 0 w 114"/>
                  <a:gd name="T27" fmla="*/ 0 h 857"/>
                  <a:gd name="T28" fmla="*/ 0 w 114"/>
                  <a:gd name="T29" fmla="*/ 0 h 857"/>
                  <a:gd name="T30" fmla="*/ 0 w 114"/>
                  <a:gd name="T31" fmla="*/ 0 h 857"/>
                  <a:gd name="T32" fmla="*/ 0 w 114"/>
                  <a:gd name="T33" fmla="*/ 0 h 857"/>
                  <a:gd name="T34" fmla="*/ 0 w 114"/>
                  <a:gd name="T35" fmla="*/ 0 h 857"/>
                  <a:gd name="T36" fmla="*/ 0 w 114"/>
                  <a:gd name="T37" fmla="*/ 0 h 857"/>
                  <a:gd name="T38" fmla="*/ 0 w 114"/>
                  <a:gd name="T39" fmla="*/ 0 h 85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14"/>
                  <a:gd name="T61" fmla="*/ 0 h 857"/>
                  <a:gd name="T62" fmla="*/ 114 w 114"/>
                  <a:gd name="T63" fmla="*/ 857 h 857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14" h="857">
                    <a:moveTo>
                      <a:pt x="29" y="9"/>
                    </a:moveTo>
                    <a:lnTo>
                      <a:pt x="39" y="28"/>
                    </a:lnTo>
                    <a:lnTo>
                      <a:pt x="48" y="57"/>
                    </a:lnTo>
                    <a:lnTo>
                      <a:pt x="39" y="75"/>
                    </a:lnTo>
                    <a:lnTo>
                      <a:pt x="48" y="104"/>
                    </a:lnTo>
                    <a:lnTo>
                      <a:pt x="57" y="131"/>
                    </a:lnTo>
                    <a:lnTo>
                      <a:pt x="57" y="170"/>
                    </a:lnTo>
                    <a:lnTo>
                      <a:pt x="57" y="235"/>
                    </a:lnTo>
                    <a:lnTo>
                      <a:pt x="86" y="386"/>
                    </a:lnTo>
                    <a:lnTo>
                      <a:pt x="104" y="546"/>
                    </a:lnTo>
                    <a:lnTo>
                      <a:pt x="114" y="698"/>
                    </a:lnTo>
                    <a:lnTo>
                      <a:pt x="96" y="857"/>
                    </a:lnTo>
                    <a:lnTo>
                      <a:pt x="76" y="849"/>
                    </a:lnTo>
                    <a:lnTo>
                      <a:pt x="76" y="641"/>
                    </a:lnTo>
                    <a:lnTo>
                      <a:pt x="67" y="434"/>
                    </a:lnTo>
                    <a:lnTo>
                      <a:pt x="39" y="227"/>
                    </a:lnTo>
                    <a:lnTo>
                      <a:pt x="0" y="19"/>
                    </a:lnTo>
                    <a:lnTo>
                      <a:pt x="10" y="9"/>
                    </a:lnTo>
                    <a:lnTo>
                      <a:pt x="20" y="0"/>
                    </a:lnTo>
                    <a:lnTo>
                      <a:pt x="29" y="9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06" name="Freeform 98"/>
              <p:cNvSpPr>
                <a:spLocks/>
              </p:cNvSpPr>
              <p:nvPr/>
            </p:nvSpPr>
            <p:spPr bwMode="auto">
              <a:xfrm>
                <a:off x="352" y="1893"/>
                <a:ext cx="99" cy="142"/>
              </a:xfrm>
              <a:custGeom>
                <a:avLst/>
                <a:gdLst>
                  <a:gd name="T0" fmla="*/ 0 w 397"/>
                  <a:gd name="T1" fmla="*/ 0 h 566"/>
                  <a:gd name="T2" fmla="*/ 0 w 397"/>
                  <a:gd name="T3" fmla="*/ 0 h 566"/>
                  <a:gd name="T4" fmla="*/ 0 w 397"/>
                  <a:gd name="T5" fmla="*/ 0 h 566"/>
                  <a:gd name="T6" fmla="*/ 0 w 397"/>
                  <a:gd name="T7" fmla="*/ 0 h 566"/>
                  <a:gd name="T8" fmla="*/ 0 w 397"/>
                  <a:gd name="T9" fmla="*/ 0 h 566"/>
                  <a:gd name="T10" fmla="*/ 0 w 397"/>
                  <a:gd name="T11" fmla="*/ 0 h 566"/>
                  <a:gd name="T12" fmla="*/ 0 w 397"/>
                  <a:gd name="T13" fmla="*/ 0 h 566"/>
                  <a:gd name="T14" fmla="*/ 0 w 397"/>
                  <a:gd name="T15" fmla="*/ 0 h 566"/>
                  <a:gd name="T16" fmla="*/ 0 w 397"/>
                  <a:gd name="T17" fmla="*/ 0 h 566"/>
                  <a:gd name="T18" fmla="*/ 0 w 397"/>
                  <a:gd name="T19" fmla="*/ 0 h 566"/>
                  <a:gd name="T20" fmla="*/ 0 w 397"/>
                  <a:gd name="T21" fmla="*/ 0 h 566"/>
                  <a:gd name="T22" fmla="*/ 0 w 397"/>
                  <a:gd name="T23" fmla="*/ 0 h 566"/>
                  <a:gd name="T24" fmla="*/ 0 w 397"/>
                  <a:gd name="T25" fmla="*/ 0 h 566"/>
                  <a:gd name="T26" fmla="*/ 0 w 397"/>
                  <a:gd name="T27" fmla="*/ 0 h 566"/>
                  <a:gd name="T28" fmla="*/ 0 w 397"/>
                  <a:gd name="T29" fmla="*/ 0 h 566"/>
                  <a:gd name="T30" fmla="*/ 0 w 397"/>
                  <a:gd name="T31" fmla="*/ 0 h 566"/>
                  <a:gd name="T32" fmla="*/ 0 w 397"/>
                  <a:gd name="T33" fmla="*/ 0 h 566"/>
                  <a:gd name="T34" fmla="*/ 0 w 397"/>
                  <a:gd name="T35" fmla="*/ 0 h 566"/>
                  <a:gd name="T36" fmla="*/ 0 w 397"/>
                  <a:gd name="T37" fmla="*/ 0 h 566"/>
                  <a:gd name="T38" fmla="*/ 0 w 397"/>
                  <a:gd name="T39" fmla="*/ 0 h 566"/>
                  <a:gd name="T40" fmla="*/ 0 w 397"/>
                  <a:gd name="T41" fmla="*/ 0 h 566"/>
                  <a:gd name="T42" fmla="*/ 0 w 397"/>
                  <a:gd name="T43" fmla="*/ 0 h 566"/>
                  <a:gd name="T44" fmla="*/ 0 w 397"/>
                  <a:gd name="T45" fmla="*/ 0 h 566"/>
                  <a:gd name="T46" fmla="*/ 0 w 397"/>
                  <a:gd name="T47" fmla="*/ 0 h 566"/>
                  <a:gd name="T48" fmla="*/ 0 w 397"/>
                  <a:gd name="T49" fmla="*/ 0 h 566"/>
                  <a:gd name="T50" fmla="*/ 0 w 397"/>
                  <a:gd name="T51" fmla="*/ 0 h 566"/>
                  <a:gd name="T52" fmla="*/ 0 w 397"/>
                  <a:gd name="T53" fmla="*/ 0 h 566"/>
                  <a:gd name="T54" fmla="*/ 0 w 397"/>
                  <a:gd name="T55" fmla="*/ 0 h 566"/>
                  <a:gd name="T56" fmla="*/ 0 w 397"/>
                  <a:gd name="T57" fmla="*/ 0 h 566"/>
                  <a:gd name="T58" fmla="*/ 0 w 397"/>
                  <a:gd name="T59" fmla="*/ 0 h 566"/>
                  <a:gd name="T60" fmla="*/ 0 w 397"/>
                  <a:gd name="T61" fmla="*/ 0 h 566"/>
                  <a:gd name="T62" fmla="*/ 0 w 397"/>
                  <a:gd name="T63" fmla="*/ 0 h 566"/>
                  <a:gd name="T64" fmla="*/ 0 w 397"/>
                  <a:gd name="T65" fmla="*/ 0 h 566"/>
                  <a:gd name="T66" fmla="*/ 0 w 397"/>
                  <a:gd name="T67" fmla="*/ 0 h 566"/>
                  <a:gd name="T68" fmla="*/ 0 w 397"/>
                  <a:gd name="T69" fmla="*/ 0 h 566"/>
                  <a:gd name="T70" fmla="*/ 0 w 397"/>
                  <a:gd name="T71" fmla="*/ 0 h 566"/>
                  <a:gd name="T72" fmla="*/ 0 w 397"/>
                  <a:gd name="T73" fmla="*/ 0 h 566"/>
                  <a:gd name="T74" fmla="*/ 0 w 397"/>
                  <a:gd name="T75" fmla="*/ 0 h 566"/>
                  <a:gd name="T76" fmla="*/ 0 w 397"/>
                  <a:gd name="T77" fmla="*/ 0 h 566"/>
                  <a:gd name="T78" fmla="*/ 0 w 397"/>
                  <a:gd name="T79" fmla="*/ 0 h 566"/>
                  <a:gd name="T80" fmla="*/ 0 w 397"/>
                  <a:gd name="T81" fmla="*/ 0 h 566"/>
                  <a:gd name="T82" fmla="*/ 0 w 397"/>
                  <a:gd name="T83" fmla="*/ 0 h 56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97"/>
                  <a:gd name="T127" fmla="*/ 0 h 566"/>
                  <a:gd name="T128" fmla="*/ 397 w 397"/>
                  <a:gd name="T129" fmla="*/ 566 h 56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97" h="566">
                    <a:moveTo>
                      <a:pt x="189" y="0"/>
                    </a:moveTo>
                    <a:lnTo>
                      <a:pt x="227" y="0"/>
                    </a:lnTo>
                    <a:lnTo>
                      <a:pt x="264" y="0"/>
                    </a:lnTo>
                    <a:lnTo>
                      <a:pt x="311" y="9"/>
                    </a:lnTo>
                    <a:lnTo>
                      <a:pt x="350" y="47"/>
                    </a:lnTo>
                    <a:lnTo>
                      <a:pt x="350" y="66"/>
                    </a:lnTo>
                    <a:lnTo>
                      <a:pt x="350" y="94"/>
                    </a:lnTo>
                    <a:lnTo>
                      <a:pt x="330" y="113"/>
                    </a:lnTo>
                    <a:lnTo>
                      <a:pt x="311" y="122"/>
                    </a:lnTo>
                    <a:lnTo>
                      <a:pt x="283" y="132"/>
                    </a:lnTo>
                    <a:lnTo>
                      <a:pt x="264" y="122"/>
                    </a:lnTo>
                    <a:lnTo>
                      <a:pt x="264" y="113"/>
                    </a:lnTo>
                    <a:lnTo>
                      <a:pt x="246" y="94"/>
                    </a:lnTo>
                    <a:lnTo>
                      <a:pt x="246" y="75"/>
                    </a:lnTo>
                    <a:lnTo>
                      <a:pt x="246" y="57"/>
                    </a:lnTo>
                    <a:lnTo>
                      <a:pt x="274" y="28"/>
                    </a:lnTo>
                    <a:lnTo>
                      <a:pt x="274" y="9"/>
                    </a:lnTo>
                    <a:lnTo>
                      <a:pt x="236" y="19"/>
                    </a:lnTo>
                    <a:lnTo>
                      <a:pt x="199" y="28"/>
                    </a:lnTo>
                    <a:lnTo>
                      <a:pt x="132" y="66"/>
                    </a:lnTo>
                    <a:lnTo>
                      <a:pt x="104" y="104"/>
                    </a:lnTo>
                    <a:lnTo>
                      <a:pt x="95" y="122"/>
                    </a:lnTo>
                    <a:lnTo>
                      <a:pt x="85" y="142"/>
                    </a:lnTo>
                    <a:lnTo>
                      <a:pt x="95" y="189"/>
                    </a:lnTo>
                    <a:lnTo>
                      <a:pt x="123" y="226"/>
                    </a:lnTo>
                    <a:lnTo>
                      <a:pt x="151" y="265"/>
                    </a:lnTo>
                    <a:lnTo>
                      <a:pt x="180" y="292"/>
                    </a:lnTo>
                    <a:lnTo>
                      <a:pt x="274" y="302"/>
                    </a:lnTo>
                    <a:lnTo>
                      <a:pt x="321" y="312"/>
                    </a:lnTo>
                    <a:lnTo>
                      <a:pt x="368" y="339"/>
                    </a:lnTo>
                    <a:lnTo>
                      <a:pt x="397" y="386"/>
                    </a:lnTo>
                    <a:lnTo>
                      <a:pt x="397" y="415"/>
                    </a:lnTo>
                    <a:lnTo>
                      <a:pt x="397" y="443"/>
                    </a:lnTo>
                    <a:lnTo>
                      <a:pt x="377" y="490"/>
                    </a:lnTo>
                    <a:lnTo>
                      <a:pt x="340" y="528"/>
                    </a:lnTo>
                    <a:lnTo>
                      <a:pt x="303" y="556"/>
                    </a:lnTo>
                    <a:lnTo>
                      <a:pt x="264" y="566"/>
                    </a:lnTo>
                    <a:lnTo>
                      <a:pt x="207" y="566"/>
                    </a:lnTo>
                    <a:lnTo>
                      <a:pt x="151" y="556"/>
                    </a:lnTo>
                    <a:lnTo>
                      <a:pt x="123" y="547"/>
                    </a:lnTo>
                    <a:lnTo>
                      <a:pt x="95" y="537"/>
                    </a:lnTo>
                    <a:lnTo>
                      <a:pt x="66" y="509"/>
                    </a:lnTo>
                    <a:lnTo>
                      <a:pt x="47" y="481"/>
                    </a:lnTo>
                    <a:lnTo>
                      <a:pt x="38" y="453"/>
                    </a:lnTo>
                    <a:lnTo>
                      <a:pt x="38" y="433"/>
                    </a:lnTo>
                    <a:lnTo>
                      <a:pt x="47" y="424"/>
                    </a:lnTo>
                    <a:lnTo>
                      <a:pt x="66" y="406"/>
                    </a:lnTo>
                    <a:lnTo>
                      <a:pt x="85" y="396"/>
                    </a:lnTo>
                    <a:lnTo>
                      <a:pt x="104" y="386"/>
                    </a:lnTo>
                    <a:lnTo>
                      <a:pt x="123" y="396"/>
                    </a:lnTo>
                    <a:lnTo>
                      <a:pt x="142" y="396"/>
                    </a:lnTo>
                    <a:lnTo>
                      <a:pt x="151" y="406"/>
                    </a:lnTo>
                    <a:lnTo>
                      <a:pt x="170" y="433"/>
                    </a:lnTo>
                    <a:lnTo>
                      <a:pt x="170" y="481"/>
                    </a:lnTo>
                    <a:lnTo>
                      <a:pt x="170" y="500"/>
                    </a:lnTo>
                    <a:lnTo>
                      <a:pt x="151" y="519"/>
                    </a:lnTo>
                    <a:lnTo>
                      <a:pt x="142" y="519"/>
                    </a:lnTo>
                    <a:lnTo>
                      <a:pt x="132" y="528"/>
                    </a:lnTo>
                    <a:lnTo>
                      <a:pt x="142" y="537"/>
                    </a:lnTo>
                    <a:lnTo>
                      <a:pt x="151" y="537"/>
                    </a:lnTo>
                    <a:lnTo>
                      <a:pt x="180" y="537"/>
                    </a:lnTo>
                    <a:lnTo>
                      <a:pt x="207" y="537"/>
                    </a:lnTo>
                    <a:lnTo>
                      <a:pt x="227" y="528"/>
                    </a:lnTo>
                    <a:lnTo>
                      <a:pt x="254" y="500"/>
                    </a:lnTo>
                    <a:lnTo>
                      <a:pt x="274" y="462"/>
                    </a:lnTo>
                    <a:lnTo>
                      <a:pt x="283" y="406"/>
                    </a:lnTo>
                    <a:lnTo>
                      <a:pt x="274" y="368"/>
                    </a:lnTo>
                    <a:lnTo>
                      <a:pt x="254" y="339"/>
                    </a:lnTo>
                    <a:lnTo>
                      <a:pt x="227" y="320"/>
                    </a:lnTo>
                    <a:lnTo>
                      <a:pt x="199" y="312"/>
                    </a:lnTo>
                    <a:lnTo>
                      <a:pt x="199" y="320"/>
                    </a:lnTo>
                    <a:lnTo>
                      <a:pt x="189" y="312"/>
                    </a:lnTo>
                    <a:lnTo>
                      <a:pt x="170" y="302"/>
                    </a:lnTo>
                    <a:lnTo>
                      <a:pt x="95" y="292"/>
                    </a:lnTo>
                    <a:lnTo>
                      <a:pt x="57" y="273"/>
                    </a:lnTo>
                    <a:lnTo>
                      <a:pt x="29" y="245"/>
                    </a:lnTo>
                    <a:lnTo>
                      <a:pt x="0" y="208"/>
                    </a:lnTo>
                    <a:lnTo>
                      <a:pt x="0" y="161"/>
                    </a:lnTo>
                    <a:lnTo>
                      <a:pt x="9" y="122"/>
                    </a:lnTo>
                    <a:lnTo>
                      <a:pt x="19" y="104"/>
                    </a:lnTo>
                    <a:lnTo>
                      <a:pt x="57" y="57"/>
                    </a:lnTo>
                    <a:lnTo>
                      <a:pt x="104" y="38"/>
                    </a:lnTo>
                    <a:lnTo>
                      <a:pt x="151" y="19"/>
                    </a:lnTo>
                    <a:lnTo>
                      <a:pt x="18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07" name="Freeform 99"/>
              <p:cNvSpPr>
                <a:spLocks/>
              </p:cNvSpPr>
              <p:nvPr/>
            </p:nvSpPr>
            <p:spPr bwMode="auto">
              <a:xfrm>
                <a:off x="354" y="1905"/>
                <a:ext cx="31" cy="59"/>
              </a:xfrm>
              <a:custGeom>
                <a:avLst/>
                <a:gdLst>
                  <a:gd name="T0" fmla="*/ 0 w 123"/>
                  <a:gd name="T1" fmla="*/ 0 h 236"/>
                  <a:gd name="T2" fmla="*/ 0 w 123"/>
                  <a:gd name="T3" fmla="*/ 0 h 236"/>
                  <a:gd name="T4" fmla="*/ 0 w 123"/>
                  <a:gd name="T5" fmla="*/ 0 h 236"/>
                  <a:gd name="T6" fmla="*/ 0 w 123"/>
                  <a:gd name="T7" fmla="*/ 0 h 236"/>
                  <a:gd name="T8" fmla="*/ 0 w 123"/>
                  <a:gd name="T9" fmla="*/ 0 h 236"/>
                  <a:gd name="T10" fmla="*/ 0 w 123"/>
                  <a:gd name="T11" fmla="*/ 0 h 236"/>
                  <a:gd name="T12" fmla="*/ 0 w 123"/>
                  <a:gd name="T13" fmla="*/ 0 h 236"/>
                  <a:gd name="T14" fmla="*/ 0 w 123"/>
                  <a:gd name="T15" fmla="*/ 0 h 236"/>
                  <a:gd name="T16" fmla="*/ 0 w 123"/>
                  <a:gd name="T17" fmla="*/ 0 h 236"/>
                  <a:gd name="T18" fmla="*/ 0 w 123"/>
                  <a:gd name="T19" fmla="*/ 0 h 236"/>
                  <a:gd name="T20" fmla="*/ 0 w 123"/>
                  <a:gd name="T21" fmla="*/ 0 h 236"/>
                  <a:gd name="T22" fmla="*/ 0 w 123"/>
                  <a:gd name="T23" fmla="*/ 0 h 236"/>
                  <a:gd name="T24" fmla="*/ 0 w 123"/>
                  <a:gd name="T25" fmla="*/ 0 h 236"/>
                  <a:gd name="T26" fmla="*/ 0 w 123"/>
                  <a:gd name="T27" fmla="*/ 0 h 236"/>
                  <a:gd name="T28" fmla="*/ 0 w 123"/>
                  <a:gd name="T29" fmla="*/ 0 h 236"/>
                  <a:gd name="T30" fmla="*/ 0 w 123"/>
                  <a:gd name="T31" fmla="*/ 0 h 236"/>
                  <a:gd name="T32" fmla="*/ 0 w 123"/>
                  <a:gd name="T33" fmla="*/ 0 h 236"/>
                  <a:gd name="T34" fmla="*/ 0 w 123"/>
                  <a:gd name="T35" fmla="*/ 0 h 236"/>
                  <a:gd name="T36" fmla="*/ 0 w 123"/>
                  <a:gd name="T37" fmla="*/ 0 h 2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23"/>
                  <a:gd name="T58" fmla="*/ 0 h 236"/>
                  <a:gd name="T59" fmla="*/ 123 w 123"/>
                  <a:gd name="T60" fmla="*/ 236 h 2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23" h="236">
                    <a:moveTo>
                      <a:pt x="123" y="0"/>
                    </a:moveTo>
                    <a:lnTo>
                      <a:pt x="114" y="0"/>
                    </a:lnTo>
                    <a:lnTo>
                      <a:pt x="114" y="10"/>
                    </a:lnTo>
                    <a:lnTo>
                      <a:pt x="86" y="38"/>
                    </a:lnTo>
                    <a:lnTo>
                      <a:pt x="67" y="75"/>
                    </a:lnTo>
                    <a:lnTo>
                      <a:pt x="67" y="122"/>
                    </a:lnTo>
                    <a:lnTo>
                      <a:pt x="86" y="161"/>
                    </a:lnTo>
                    <a:lnTo>
                      <a:pt x="104" y="198"/>
                    </a:lnTo>
                    <a:lnTo>
                      <a:pt x="123" y="236"/>
                    </a:lnTo>
                    <a:lnTo>
                      <a:pt x="67" y="208"/>
                    </a:lnTo>
                    <a:lnTo>
                      <a:pt x="29" y="189"/>
                    </a:lnTo>
                    <a:lnTo>
                      <a:pt x="20" y="169"/>
                    </a:lnTo>
                    <a:lnTo>
                      <a:pt x="10" y="151"/>
                    </a:lnTo>
                    <a:lnTo>
                      <a:pt x="0" y="114"/>
                    </a:lnTo>
                    <a:lnTo>
                      <a:pt x="10" y="85"/>
                    </a:lnTo>
                    <a:lnTo>
                      <a:pt x="29" y="57"/>
                    </a:lnTo>
                    <a:lnTo>
                      <a:pt x="48" y="38"/>
                    </a:lnTo>
                    <a:lnTo>
                      <a:pt x="86" y="19"/>
                    </a:lnTo>
                    <a:lnTo>
                      <a:pt x="123" y="0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08" name="Freeform 100"/>
              <p:cNvSpPr>
                <a:spLocks/>
              </p:cNvSpPr>
              <p:nvPr/>
            </p:nvSpPr>
            <p:spPr bwMode="auto">
              <a:xfrm>
                <a:off x="366" y="1997"/>
                <a:ext cx="26" cy="24"/>
              </a:xfrm>
              <a:custGeom>
                <a:avLst/>
                <a:gdLst>
                  <a:gd name="T0" fmla="*/ 0 w 103"/>
                  <a:gd name="T1" fmla="*/ 0 h 94"/>
                  <a:gd name="T2" fmla="*/ 0 w 103"/>
                  <a:gd name="T3" fmla="*/ 0 h 94"/>
                  <a:gd name="T4" fmla="*/ 0 w 103"/>
                  <a:gd name="T5" fmla="*/ 0 h 94"/>
                  <a:gd name="T6" fmla="*/ 0 w 103"/>
                  <a:gd name="T7" fmla="*/ 0 h 94"/>
                  <a:gd name="T8" fmla="*/ 0 w 103"/>
                  <a:gd name="T9" fmla="*/ 0 h 94"/>
                  <a:gd name="T10" fmla="*/ 0 w 103"/>
                  <a:gd name="T11" fmla="*/ 0 h 94"/>
                  <a:gd name="T12" fmla="*/ 0 w 103"/>
                  <a:gd name="T13" fmla="*/ 0 h 94"/>
                  <a:gd name="T14" fmla="*/ 0 w 103"/>
                  <a:gd name="T15" fmla="*/ 0 h 94"/>
                  <a:gd name="T16" fmla="*/ 0 w 103"/>
                  <a:gd name="T17" fmla="*/ 0 h 94"/>
                  <a:gd name="T18" fmla="*/ 0 w 103"/>
                  <a:gd name="T19" fmla="*/ 0 h 94"/>
                  <a:gd name="T20" fmla="*/ 0 w 103"/>
                  <a:gd name="T21" fmla="*/ 0 h 94"/>
                  <a:gd name="T22" fmla="*/ 0 w 103"/>
                  <a:gd name="T23" fmla="*/ 0 h 94"/>
                  <a:gd name="T24" fmla="*/ 0 w 103"/>
                  <a:gd name="T25" fmla="*/ 0 h 94"/>
                  <a:gd name="T26" fmla="*/ 0 w 103"/>
                  <a:gd name="T27" fmla="*/ 0 h 94"/>
                  <a:gd name="T28" fmla="*/ 0 w 103"/>
                  <a:gd name="T29" fmla="*/ 0 h 94"/>
                  <a:gd name="T30" fmla="*/ 0 w 103"/>
                  <a:gd name="T31" fmla="*/ 0 h 94"/>
                  <a:gd name="T32" fmla="*/ 0 w 103"/>
                  <a:gd name="T33" fmla="*/ 0 h 94"/>
                  <a:gd name="T34" fmla="*/ 0 w 103"/>
                  <a:gd name="T35" fmla="*/ 0 h 9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"/>
                  <a:gd name="T55" fmla="*/ 0 h 94"/>
                  <a:gd name="T56" fmla="*/ 103 w 103"/>
                  <a:gd name="T57" fmla="*/ 94 h 9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" h="94">
                    <a:moveTo>
                      <a:pt x="94" y="9"/>
                    </a:moveTo>
                    <a:lnTo>
                      <a:pt x="103" y="38"/>
                    </a:lnTo>
                    <a:lnTo>
                      <a:pt x="103" y="66"/>
                    </a:lnTo>
                    <a:lnTo>
                      <a:pt x="94" y="85"/>
                    </a:lnTo>
                    <a:lnTo>
                      <a:pt x="75" y="94"/>
                    </a:lnTo>
                    <a:lnTo>
                      <a:pt x="66" y="94"/>
                    </a:lnTo>
                    <a:lnTo>
                      <a:pt x="47" y="94"/>
                    </a:lnTo>
                    <a:lnTo>
                      <a:pt x="47" y="85"/>
                    </a:lnTo>
                    <a:lnTo>
                      <a:pt x="38" y="85"/>
                    </a:lnTo>
                    <a:lnTo>
                      <a:pt x="28" y="85"/>
                    </a:lnTo>
                    <a:lnTo>
                      <a:pt x="9" y="66"/>
                    </a:lnTo>
                    <a:lnTo>
                      <a:pt x="0" y="47"/>
                    </a:lnTo>
                    <a:lnTo>
                      <a:pt x="0" y="28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38" y="0"/>
                    </a:lnTo>
                    <a:lnTo>
                      <a:pt x="66" y="0"/>
                    </a:lnTo>
                    <a:lnTo>
                      <a:pt x="94" y="9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09" name="Freeform 101"/>
              <p:cNvSpPr>
                <a:spLocks/>
              </p:cNvSpPr>
              <p:nvPr/>
            </p:nvSpPr>
            <p:spPr bwMode="auto">
              <a:xfrm>
                <a:off x="416" y="1900"/>
                <a:ext cx="21" cy="21"/>
              </a:xfrm>
              <a:custGeom>
                <a:avLst/>
                <a:gdLst>
                  <a:gd name="T0" fmla="*/ 0 w 86"/>
                  <a:gd name="T1" fmla="*/ 0 h 85"/>
                  <a:gd name="T2" fmla="*/ 0 w 86"/>
                  <a:gd name="T3" fmla="*/ 0 h 85"/>
                  <a:gd name="T4" fmla="*/ 0 w 86"/>
                  <a:gd name="T5" fmla="*/ 0 h 85"/>
                  <a:gd name="T6" fmla="*/ 0 w 86"/>
                  <a:gd name="T7" fmla="*/ 0 h 85"/>
                  <a:gd name="T8" fmla="*/ 0 w 86"/>
                  <a:gd name="T9" fmla="*/ 0 h 85"/>
                  <a:gd name="T10" fmla="*/ 0 w 86"/>
                  <a:gd name="T11" fmla="*/ 0 h 85"/>
                  <a:gd name="T12" fmla="*/ 0 w 86"/>
                  <a:gd name="T13" fmla="*/ 0 h 85"/>
                  <a:gd name="T14" fmla="*/ 0 w 86"/>
                  <a:gd name="T15" fmla="*/ 0 h 85"/>
                  <a:gd name="T16" fmla="*/ 0 w 86"/>
                  <a:gd name="T17" fmla="*/ 0 h 85"/>
                  <a:gd name="T18" fmla="*/ 0 w 86"/>
                  <a:gd name="T19" fmla="*/ 0 h 85"/>
                  <a:gd name="T20" fmla="*/ 0 w 86"/>
                  <a:gd name="T21" fmla="*/ 0 h 85"/>
                  <a:gd name="T22" fmla="*/ 0 w 86"/>
                  <a:gd name="T23" fmla="*/ 0 h 85"/>
                  <a:gd name="T24" fmla="*/ 0 w 86"/>
                  <a:gd name="T25" fmla="*/ 0 h 8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6"/>
                  <a:gd name="T40" fmla="*/ 0 h 85"/>
                  <a:gd name="T41" fmla="*/ 86 w 86"/>
                  <a:gd name="T42" fmla="*/ 85 h 8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6" h="85">
                    <a:moveTo>
                      <a:pt x="49" y="0"/>
                    </a:moveTo>
                    <a:lnTo>
                      <a:pt x="76" y="10"/>
                    </a:lnTo>
                    <a:lnTo>
                      <a:pt x="86" y="29"/>
                    </a:lnTo>
                    <a:lnTo>
                      <a:pt x="86" y="47"/>
                    </a:lnTo>
                    <a:lnTo>
                      <a:pt x="67" y="66"/>
                    </a:lnTo>
                    <a:lnTo>
                      <a:pt x="57" y="76"/>
                    </a:lnTo>
                    <a:lnTo>
                      <a:pt x="39" y="85"/>
                    </a:lnTo>
                    <a:lnTo>
                      <a:pt x="20" y="76"/>
                    </a:lnTo>
                    <a:lnTo>
                      <a:pt x="10" y="66"/>
                    </a:lnTo>
                    <a:lnTo>
                      <a:pt x="10" y="57"/>
                    </a:lnTo>
                    <a:lnTo>
                      <a:pt x="0" y="47"/>
                    </a:lnTo>
                    <a:lnTo>
                      <a:pt x="20" y="19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10" name="Freeform 102"/>
              <p:cNvSpPr>
                <a:spLocks/>
              </p:cNvSpPr>
              <p:nvPr/>
            </p:nvSpPr>
            <p:spPr bwMode="auto">
              <a:xfrm>
                <a:off x="409" y="1971"/>
                <a:ext cx="40" cy="59"/>
              </a:xfrm>
              <a:custGeom>
                <a:avLst/>
                <a:gdLst>
                  <a:gd name="T0" fmla="*/ 0 w 160"/>
                  <a:gd name="T1" fmla="*/ 0 h 235"/>
                  <a:gd name="T2" fmla="*/ 0 w 160"/>
                  <a:gd name="T3" fmla="*/ 0 h 235"/>
                  <a:gd name="T4" fmla="*/ 0 w 160"/>
                  <a:gd name="T5" fmla="*/ 0 h 235"/>
                  <a:gd name="T6" fmla="*/ 0 w 160"/>
                  <a:gd name="T7" fmla="*/ 0 h 235"/>
                  <a:gd name="T8" fmla="*/ 0 w 160"/>
                  <a:gd name="T9" fmla="*/ 0 h 235"/>
                  <a:gd name="T10" fmla="*/ 0 w 160"/>
                  <a:gd name="T11" fmla="*/ 0 h 235"/>
                  <a:gd name="T12" fmla="*/ 0 w 160"/>
                  <a:gd name="T13" fmla="*/ 0 h 235"/>
                  <a:gd name="T14" fmla="*/ 0 w 160"/>
                  <a:gd name="T15" fmla="*/ 0 h 235"/>
                  <a:gd name="T16" fmla="*/ 0 w 160"/>
                  <a:gd name="T17" fmla="*/ 0 h 235"/>
                  <a:gd name="T18" fmla="*/ 0 w 160"/>
                  <a:gd name="T19" fmla="*/ 0 h 235"/>
                  <a:gd name="T20" fmla="*/ 0 w 160"/>
                  <a:gd name="T21" fmla="*/ 0 h 235"/>
                  <a:gd name="T22" fmla="*/ 0 w 160"/>
                  <a:gd name="T23" fmla="*/ 0 h 235"/>
                  <a:gd name="T24" fmla="*/ 0 w 160"/>
                  <a:gd name="T25" fmla="*/ 0 h 235"/>
                  <a:gd name="T26" fmla="*/ 0 w 160"/>
                  <a:gd name="T27" fmla="*/ 0 h 235"/>
                  <a:gd name="T28" fmla="*/ 0 w 160"/>
                  <a:gd name="T29" fmla="*/ 0 h 235"/>
                  <a:gd name="T30" fmla="*/ 0 w 160"/>
                  <a:gd name="T31" fmla="*/ 0 h 235"/>
                  <a:gd name="T32" fmla="*/ 0 w 160"/>
                  <a:gd name="T33" fmla="*/ 0 h 235"/>
                  <a:gd name="T34" fmla="*/ 0 w 160"/>
                  <a:gd name="T35" fmla="*/ 0 h 235"/>
                  <a:gd name="T36" fmla="*/ 0 w 160"/>
                  <a:gd name="T37" fmla="*/ 0 h 23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60"/>
                  <a:gd name="T58" fmla="*/ 0 h 235"/>
                  <a:gd name="T59" fmla="*/ 160 w 160"/>
                  <a:gd name="T60" fmla="*/ 235 h 23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60" h="235">
                    <a:moveTo>
                      <a:pt x="160" y="103"/>
                    </a:moveTo>
                    <a:lnTo>
                      <a:pt x="141" y="160"/>
                    </a:lnTo>
                    <a:lnTo>
                      <a:pt x="113" y="197"/>
                    </a:lnTo>
                    <a:lnTo>
                      <a:pt x="76" y="225"/>
                    </a:lnTo>
                    <a:lnTo>
                      <a:pt x="37" y="235"/>
                    </a:lnTo>
                    <a:lnTo>
                      <a:pt x="0" y="235"/>
                    </a:lnTo>
                    <a:lnTo>
                      <a:pt x="19" y="225"/>
                    </a:lnTo>
                    <a:lnTo>
                      <a:pt x="37" y="207"/>
                    </a:lnTo>
                    <a:lnTo>
                      <a:pt x="66" y="178"/>
                    </a:lnTo>
                    <a:lnTo>
                      <a:pt x="76" y="141"/>
                    </a:lnTo>
                    <a:lnTo>
                      <a:pt x="76" y="84"/>
                    </a:lnTo>
                    <a:lnTo>
                      <a:pt x="66" y="56"/>
                    </a:lnTo>
                    <a:lnTo>
                      <a:pt x="47" y="27"/>
                    </a:lnTo>
                    <a:lnTo>
                      <a:pt x="27" y="0"/>
                    </a:lnTo>
                    <a:lnTo>
                      <a:pt x="66" y="18"/>
                    </a:lnTo>
                    <a:lnTo>
                      <a:pt x="103" y="27"/>
                    </a:lnTo>
                    <a:lnTo>
                      <a:pt x="141" y="56"/>
                    </a:lnTo>
                    <a:lnTo>
                      <a:pt x="150" y="74"/>
                    </a:lnTo>
                    <a:lnTo>
                      <a:pt x="160" y="103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11" name="Freeform 103"/>
              <p:cNvSpPr>
                <a:spLocks/>
              </p:cNvSpPr>
              <p:nvPr/>
            </p:nvSpPr>
            <p:spPr bwMode="auto">
              <a:xfrm>
                <a:off x="385" y="1879"/>
                <a:ext cx="28" cy="193"/>
              </a:xfrm>
              <a:custGeom>
                <a:avLst/>
                <a:gdLst>
                  <a:gd name="T0" fmla="*/ 0 w 114"/>
                  <a:gd name="T1" fmla="*/ 0 h 773"/>
                  <a:gd name="T2" fmla="*/ 0 w 114"/>
                  <a:gd name="T3" fmla="*/ 0 h 773"/>
                  <a:gd name="T4" fmla="*/ 0 w 114"/>
                  <a:gd name="T5" fmla="*/ 0 h 773"/>
                  <a:gd name="T6" fmla="*/ 0 w 114"/>
                  <a:gd name="T7" fmla="*/ 0 h 773"/>
                  <a:gd name="T8" fmla="*/ 0 w 114"/>
                  <a:gd name="T9" fmla="*/ 0 h 773"/>
                  <a:gd name="T10" fmla="*/ 0 w 114"/>
                  <a:gd name="T11" fmla="*/ 0 h 773"/>
                  <a:gd name="T12" fmla="*/ 0 w 114"/>
                  <a:gd name="T13" fmla="*/ 0 h 773"/>
                  <a:gd name="T14" fmla="*/ 0 w 114"/>
                  <a:gd name="T15" fmla="*/ 0 h 773"/>
                  <a:gd name="T16" fmla="*/ 0 w 114"/>
                  <a:gd name="T17" fmla="*/ 0 h 773"/>
                  <a:gd name="T18" fmla="*/ 0 w 114"/>
                  <a:gd name="T19" fmla="*/ 0 h 773"/>
                  <a:gd name="T20" fmla="*/ 0 w 114"/>
                  <a:gd name="T21" fmla="*/ 0 h 773"/>
                  <a:gd name="T22" fmla="*/ 0 w 114"/>
                  <a:gd name="T23" fmla="*/ 0 h 773"/>
                  <a:gd name="T24" fmla="*/ 0 w 114"/>
                  <a:gd name="T25" fmla="*/ 0 h 773"/>
                  <a:gd name="T26" fmla="*/ 0 w 114"/>
                  <a:gd name="T27" fmla="*/ 0 h 773"/>
                  <a:gd name="T28" fmla="*/ 0 w 114"/>
                  <a:gd name="T29" fmla="*/ 0 h 773"/>
                  <a:gd name="T30" fmla="*/ 0 w 114"/>
                  <a:gd name="T31" fmla="*/ 0 h 773"/>
                  <a:gd name="T32" fmla="*/ 0 w 114"/>
                  <a:gd name="T33" fmla="*/ 0 h 773"/>
                  <a:gd name="T34" fmla="*/ 0 w 114"/>
                  <a:gd name="T35" fmla="*/ 0 h 773"/>
                  <a:gd name="T36" fmla="*/ 0 w 114"/>
                  <a:gd name="T37" fmla="*/ 0 h 773"/>
                  <a:gd name="T38" fmla="*/ 0 w 114"/>
                  <a:gd name="T39" fmla="*/ 0 h 773"/>
                  <a:gd name="T40" fmla="*/ 0 w 114"/>
                  <a:gd name="T41" fmla="*/ 0 h 773"/>
                  <a:gd name="T42" fmla="*/ 0 w 114"/>
                  <a:gd name="T43" fmla="*/ 0 h 773"/>
                  <a:gd name="T44" fmla="*/ 0 w 114"/>
                  <a:gd name="T45" fmla="*/ 0 h 773"/>
                  <a:gd name="T46" fmla="*/ 0 w 114"/>
                  <a:gd name="T47" fmla="*/ 0 h 77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14"/>
                  <a:gd name="T73" fmla="*/ 0 h 773"/>
                  <a:gd name="T74" fmla="*/ 114 w 114"/>
                  <a:gd name="T75" fmla="*/ 773 h 77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14" h="773">
                    <a:moveTo>
                      <a:pt x="48" y="0"/>
                    </a:moveTo>
                    <a:lnTo>
                      <a:pt x="57" y="9"/>
                    </a:lnTo>
                    <a:lnTo>
                      <a:pt x="67" y="122"/>
                    </a:lnTo>
                    <a:lnTo>
                      <a:pt x="85" y="245"/>
                    </a:lnTo>
                    <a:lnTo>
                      <a:pt x="85" y="292"/>
                    </a:lnTo>
                    <a:lnTo>
                      <a:pt x="95" y="339"/>
                    </a:lnTo>
                    <a:lnTo>
                      <a:pt x="104" y="433"/>
                    </a:lnTo>
                    <a:lnTo>
                      <a:pt x="114" y="593"/>
                    </a:lnTo>
                    <a:lnTo>
                      <a:pt x="114" y="763"/>
                    </a:lnTo>
                    <a:lnTo>
                      <a:pt x="104" y="773"/>
                    </a:lnTo>
                    <a:lnTo>
                      <a:pt x="95" y="773"/>
                    </a:lnTo>
                    <a:lnTo>
                      <a:pt x="75" y="773"/>
                    </a:lnTo>
                    <a:lnTo>
                      <a:pt x="57" y="754"/>
                    </a:lnTo>
                    <a:lnTo>
                      <a:pt x="57" y="726"/>
                    </a:lnTo>
                    <a:lnTo>
                      <a:pt x="57" y="669"/>
                    </a:lnTo>
                    <a:lnTo>
                      <a:pt x="57" y="584"/>
                    </a:lnTo>
                    <a:lnTo>
                      <a:pt x="57" y="499"/>
                    </a:lnTo>
                    <a:lnTo>
                      <a:pt x="48" y="339"/>
                    </a:lnTo>
                    <a:lnTo>
                      <a:pt x="19" y="178"/>
                    </a:lnTo>
                    <a:lnTo>
                      <a:pt x="10" y="103"/>
                    </a:lnTo>
                    <a:lnTo>
                      <a:pt x="0" y="37"/>
                    </a:lnTo>
                    <a:lnTo>
                      <a:pt x="0" y="18"/>
                    </a:lnTo>
                    <a:lnTo>
                      <a:pt x="10" y="9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12" name="Freeform 104"/>
              <p:cNvSpPr>
                <a:spLocks/>
              </p:cNvSpPr>
              <p:nvPr/>
            </p:nvSpPr>
            <p:spPr bwMode="auto">
              <a:xfrm>
                <a:off x="390" y="1884"/>
                <a:ext cx="19" cy="184"/>
              </a:xfrm>
              <a:custGeom>
                <a:avLst/>
                <a:gdLst>
                  <a:gd name="T0" fmla="*/ 0 w 76"/>
                  <a:gd name="T1" fmla="*/ 0 h 736"/>
                  <a:gd name="T2" fmla="*/ 0 w 76"/>
                  <a:gd name="T3" fmla="*/ 0 h 736"/>
                  <a:gd name="T4" fmla="*/ 0 w 76"/>
                  <a:gd name="T5" fmla="*/ 0 h 736"/>
                  <a:gd name="T6" fmla="*/ 0 w 76"/>
                  <a:gd name="T7" fmla="*/ 0 h 736"/>
                  <a:gd name="T8" fmla="*/ 0 w 76"/>
                  <a:gd name="T9" fmla="*/ 0 h 736"/>
                  <a:gd name="T10" fmla="*/ 0 w 76"/>
                  <a:gd name="T11" fmla="*/ 0 h 736"/>
                  <a:gd name="T12" fmla="*/ 0 w 76"/>
                  <a:gd name="T13" fmla="*/ 0 h 736"/>
                  <a:gd name="T14" fmla="*/ 0 w 76"/>
                  <a:gd name="T15" fmla="*/ 0 h 736"/>
                  <a:gd name="T16" fmla="*/ 0 w 76"/>
                  <a:gd name="T17" fmla="*/ 0 h 736"/>
                  <a:gd name="T18" fmla="*/ 0 w 76"/>
                  <a:gd name="T19" fmla="*/ 0 h 736"/>
                  <a:gd name="T20" fmla="*/ 0 w 76"/>
                  <a:gd name="T21" fmla="*/ 0 h 736"/>
                  <a:gd name="T22" fmla="*/ 0 w 76"/>
                  <a:gd name="T23" fmla="*/ 0 h 736"/>
                  <a:gd name="T24" fmla="*/ 0 w 76"/>
                  <a:gd name="T25" fmla="*/ 0 h 736"/>
                  <a:gd name="T26" fmla="*/ 0 w 76"/>
                  <a:gd name="T27" fmla="*/ 0 h 736"/>
                  <a:gd name="T28" fmla="*/ 0 w 76"/>
                  <a:gd name="T29" fmla="*/ 0 h 736"/>
                  <a:gd name="T30" fmla="*/ 0 w 76"/>
                  <a:gd name="T31" fmla="*/ 0 h 736"/>
                  <a:gd name="T32" fmla="*/ 0 w 76"/>
                  <a:gd name="T33" fmla="*/ 0 h 736"/>
                  <a:gd name="T34" fmla="*/ 0 w 76"/>
                  <a:gd name="T35" fmla="*/ 0 h 7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6"/>
                  <a:gd name="T55" fmla="*/ 0 h 736"/>
                  <a:gd name="T56" fmla="*/ 76 w 76"/>
                  <a:gd name="T57" fmla="*/ 736 h 7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6" h="736">
                    <a:moveTo>
                      <a:pt x="19" y="0"/>
                    </a:moveTo>
                    <a:lnTo>
                      <a:pt x="29" y="19"/>
                    </a:lnTo>
                    <a:lnTo>
                      <a:pt x="29" y="38"/>
                    </a:lnTo>
                    <a:lnTo>
                      <a:pt x="29" y="85"/>
                    </a:lnTo>
                    <a:lnTo>
                      <a:pt x="38" y="113"/>
                    </a:lnTo>
                    <a:lnTo>
                      <a:pt x="38" y="142"/>
                    </a:lnTo>
                    <a:lnTo>
                      <a:pt x="38" y="199"/>
                    </a:lnTo>
                    <a:lnTo>
                      <a:pt x="56" y="330"/>
                    </a:lnTo>
                    <a:lnTo>
                      <a:pt x="76" y="462"/>
                    </a:lnTo>
                    <a:lnTo>
                      <a:pt x="76" y="604"/>
                    </a:lnTo>
                    <a:lnTo>
                      <a:pt x="76" y="736"/>
                    </a:lnTo>
                    <a:lnTo>
                      <a:pt x="56" y="726"/>
                    </a:lnTo>
                    <a:lnTo>
                      <a:pt x="56" y="547"/>
                    </a:lnTo>
                    <a:lnTo>
                      <a:pt x="48" y="368"/>
                    </a:lnTo>
                    <a:lnTo>
                      <a:pt x="29" y="189"/>
                    </a:lnTo>
                    <a:lnTo>
                      <a:pt x="0" y="19"/>
                    </a:lnTo>
                    <a:lnTo>
                      <a:pt x="0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13" name="Freeform 105"/>
              <p:cNvSpPr>
                <a:spLocks/>
              </p:cNvSpPr>
              <p:nvPr/>
            </p:nvSpPr>
            <p:spPr bwMode="auto">
              <a:xfrm>
                <a:off x="265" y="1775"/>
                <a:ext cx="80" cy="114"/>
              </a:xfrm>
              <a:custGeom>
                <a:avLst/>
                <a:gdLst>
                  <a:gd name="T0" fmla="*/ 0 w 321"/>
                  <a:gd name="T1" fmla="*/ 0 h 452"/>
                  <a:gd name="T2" fmla="*/ 0 w 321"/>
                  <a:gd name="T3" fmla="*/ 0 h 452"/>
                  <a:gd name="T4" fmla="*/ 0 w 321"/>
                  <a:gd name="T5" fmla="*/ 0 h 452"/>
                  <a:gd name="T6" fmla="*/ 0 w 321"/>
                  <a:gd name="T7" fmla="*/ 0 h 452"/>
                  <a:gd name="T8" fmla="*/ 0 w 321"/>
                  <a:gd name="T9" fmla="*/ 0 h 452"/>
                  <a:gd name="T10" fmla="*/ 0 w 321"/>
                  <a:gd name="T11" fmla="*/ 0 h 452"/>
                  <a:gd name="T12" fmla="*/ 0 w 321"/>
                  <a:gd name="T13" fmla="*/ 0 h 452"/>
                  <a:gd name="T14" fmla="*/ 0 w 321"/>
                  <a:gd name="T15" fmla="*/ 0 h 452"/>
                  <a:gd name="T16" fmla="*/ 0 w 321"/>
                  <a:gd name="T17" fmla="*/ 0 h 452"/>
                  <a:gd name="T18" fmla="*/ 0 w 321"/>
                  <a:gd name="T19" fmla="*/ 0 h 452"/>
                  <a:gd name="T20" fmla="*/ 0 w 321"/>
                  <a:gd name="T21" fmla="*/ 0 h 452"/>
                  <a:gd name="T22" fmla="*/ 0 w 321"/>
                  <a:gd name="T23" fmla="*/ 0 h 452"/>
                  <a:gd name="T24" fmla="*/ 0 w 321"/>
                  <a:gd name="T25" fmla="*/ 0 h 452"/>
                  <a:gd name="T26" fmla="*/ 0 w 321"/>
                  <a:gd name="T27" fmla="*/ 0 h 452"/>
                  <a:gd name="T28" fmla="*/ 0 w 321"/>
                  <a:gd name="T29" fmla="*/ 0 h 452"/>
                  <a:gd name="T30" fmla="*/ 0 w 321"/>
                  <a:gd name="T31" fmla="*/ 0 h 452"/>
                  <a:gd name="T32" fmla="*/ 0 w 321"/>
                  <a:gd name="T33" fmla="*/ 0 h 452"/>
                  <a:gd name="T34" fmla="*/ 0 w 321"/>
                  <a:gd name="T35" fmla="*/ 0 h 452"/>
                  <a:gd name="T36" fmla="*/ 0 w 321"/>
                  <a:gd name="T37" fmla="*/ 0 h 452"/>
                  <a:gd name="T38" fmla="*/ 0 w 321"/>
                  <a:gd name="T39" fmla="*/ 0 h 452"/>
                  <a:gd name="T40" fmla="*/ 0 w 321"/>
                  <a:gd name="T41" fmla="*/ 0 h 452"/>
                  <a:gd name="T42" fmla="*/ 0 w 321"/>
                  <a:gd name="T43" fmla="*/ 0 h 452"/>
                  <a:gd name="T44" fmla="*/ 0 w 321"/>
                  <a:gd name="T45" fmla="*/ 0 h 452"/>
                  <a:gd name="T46" fmla="*/ 0 w 321"/>
                  <a:gd name="T47" fmla="*/ 0 h 452"/>
                  <a:gd name="T48" fmla="*/ 0 w 321"/>
                  <a:gd name="T49" fmla="*/ 0 h 452"/>
                  <a:gd name="T50" fmla="*/ 0 w 321"/>
                  <a:gd name="T51" fmla="*/ 0 h 452"/>
                  <a:gd name="T52" fmla="*/ 0 w 321"/>
                  <a:gd name="T53" fmla="*/ 0 h 452"/>
                  <a:gd name="T54" fmla="*/ 0 w 321"/>
                  <a:gd name="T55" fmla="*/ 0 h 452"/>
                  <a:gd name="T56" fmla="*/ 0 w 321"/>
                  <a:gd name="T57" fmla="*/ 0 h 452"/>
                  <a:gd name="T58" fmla="*/ 0 w 321"/>
                  <a:gd name="T59" fmla="*/ 0 h 452"/>
                  <a:gd name="T60" fmla="*/ 0 w 321"/>
                  <a:gd name="T61" fmla="*/ 0 h 452"/>
                  <a:gd name="T62" fmla="*/ 0 w 321"/>
                  <a:gd name="T63" fmla="*/ 0 h 452"/>
                  <a:gd name="T64" fmla="*/ 0 w 321"/>
                  <a:gd name="T65" fmla="*/ 0 h 452"/>
                  <a:gd name="T66" fmla="*/ 0 w 321"/>
                  <a:gd name="T67" fmla="*/ 0 h 452"/>
                  <a:gd name="T68" fmla="*/ 0 w 321"/>
                  <a:gd name="T69" fmla="*/ 0 h 452"/>
                  <a:gd name="T70" fmla="*/ 0 w 321"/>
                  <a:gd name="T71" fmla="*/ 0 h 452"/>
                  <a:gd name="T72" fmla="*/ 0 w 321"/>
                  <a:gd name="T73" fmla="*/ 0 h 45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21"/>
                  <a:gd name="T112" fmla="*/ 0 h 452"/>
                  <a:gd name="T113" fmla="*/ 321 w 321"/>
                  <a:gd name="T114" fmla="*/ 452 h 45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21" h="452">
                    <a:moveTo>
                      <a:pt x="151" y="0"/>
                    </a:moveTo>
                    <a:lnTo>
                      <a:pt x="180" y="0"/>
                    </a:lnTo>
                    <a:lnTo>
                      <a:pt x="217" y="0"/>
                    </a:lnTo>
                    <a:lnTo>
                      <a:pt x="245" y="8"/>
                    </a:lnTo>
                    <a:lnTo>
                      <a:pt x="274" y="37"/>
                    </a:lnTo>
                    <a:lnTo>
                      <a:pt x="284" y="57"/>
                    </a:lnTo>
                    <a:lnTo>
                      <a:pt x="274" y="75"/>
                    </a:lnTo>
                    <a:lnTo>
                      <a:pt x="264" y="94"/>
                    </a:lnTo>
                    <a:lnTo>
                      <a:pt x="255" y="104"/>
                    </a:lnTo>
                    <a:lnTo>
                      <a:pt x="227" y="104"/>
                    </a:lnTo>
                    <a:lnTo>
                      <a:pt x="217" y="104"/>
                    </a:lnTo>
                    <a:lnTo>
                      <a:pt x="208" y="94"/>
                    </a:lnTo>
                    <a:lnTo>
                      <a:pt x="198" y="75"/>
                    </a:lnTo>
                    <a:lnTo>
                      <a:pt x="198" y="57"/>
                    </a:lnTo>
                    <a:lnTo>
                      <a:pt x="198" y="47"/>
                    </a:lnTo>
                    <a:lnTo>
                      <a:pt x="217" y="18"/>
                    </a:lnTo>
                    <a:lnTo>
                      <a:pt x="217" y="8"/>
                    </a:lnTo>
                    <a:lnTo>
                      <a:pt x="188" y="18"/>
                    </a:lnTo>
                    <a:lnTo>
                      <a:pt x="161" y="18"/>
                    </a:lnTo>
                    <a:lnTo>
                      <a:pt x="104" y="57"/>
                    </a:lnTo>
                    <a:lnTo>
                      <a:pt x="85" y="84"/>
                    </a:lnTo>
                    <a:lnTo>
                      <a:pt x="76" y="94"/>
                    </a:lnTo>
                    <a:lnTo>
                      <a:pt x="67" y="112"/>
                    </a:lnTo>
                    <a:lnTo>
                      <a:pt x="76" y="151"/>
                    </a:lnTo>
                    <a:lnTo>
                      <a:pt x="94" y="178"/>
                    </a:lnTo>
                    <a:lnTo>
                      <a:pt x="114" y="207"/>
                    </a:lnTo>
                    <a:lnTo>
                      <a:pt x="141" y="235"/>
                    </a:lnTo>
                    <a:lnTo>
                      <a:pt x="217" y="245"/>
                    </a:lnTo>
                    <a:lnTo>
                      <a:pt x="255" y="254"/>
                    </a:lnTo>
                    <a:lnTo>
                      <a:pt x="292" y="273"/>
                    </a:lnTo>
                    <a:lnTo>
                      <a:pt x="311" y="311"/>
                    </a:lnTo>
                    <a:lnTo>
                      <a:pt x="321" y="329"/>
                    </a:lnTo>
                    <a:lnTo>
                      <a:pt x="321" y="348"/>
                    </a:lnTo>
                    <a:lnTo>
                      <a:pt x="302" y="386"/>
                    </a:lnTo>
                    <a:lnTo>
                      <a:pt x="274" y="424"/>
                    </a:lnTo>
                    <a:lnTo>
                      <a:pt x="245" y="443"/>
                    </a:lnTo>
                    <a:lnTo>
                      <a:pt x="208" y="452"/>
                    </a:lnTo>
                    <a:lnTo>
                      <a:pt x="161" y="452"/>
                    </a:lnTo>
                    <a:lnTo>
                      <a:pt x="123" y="443"/>
                    </a:lnTo>
                    <a:lnTo>
                      <a:pt x="76" y="424"/>
                    </a:lnTo>
                    <a:lnTo>
                      <a:pt x="57" y="405"/>
                    </a:lnTo>
                    <a:lnTo>
                      <a:pt x="38" y="386"/>
                    </a:lnTo>
                    <a:lnTo>
                      <a:pt x="28" y="358"/>
                    </a:lnTo>
                    <a:lnTo>
                      <a:pt x="38" y="339"/>
                    </a:lnTo>
                    <a:lnTo>
                      <a:pt x="47" y="320"/>
                    </a:lnTo>
                    <a:lnTo>
                      <a:pt x="67" y="311"/>
                    </a:lnTo>
                    <a:lnTo>
                      <a:pt x="104" y="320"/>
                    </a:lnTo>
                    <a:lnTo>
                      <a:pt x="114" y="320"/>
                    </a:lnTo>
                    <a:lnTo>
                      <a:pt x="123" y="329"/>
                    </a:lnTo>
                    <a:lnTo>
                      <a:pt x="132" y="348"/>
                    </a:lnTo>
                    <a:lnTo>
                      <a:pt x="141" y="386"/>
                    </a:lnTo>
                    <a:lnTo>
                      <a:pt x="132" y="405"/>
                    </a:lnTo>
                    <a:lnTo>
                      <a:pt x="123" y="415"/>
                    </a:lnTo>
                    <a:lnTo>
                      <a:pt x="104" y="424"/>
                    </a:lnTo>
                    <a:lnTo>
                      <a:pt x="114" y="433"/>
                    </a:lnTo>
                    <a:lnTo>
                      <a:pt x="123" y="424"/>
                    </a:lnTo>
                    <a:lnTo>
                      <a:pt x="161" y="424"/>
                    </a:lnTo>
                    <a:lnTo>
                      <a:pt x="180" y="424"/>
                    </a:lnTo>
                    <a:lnTo>
                      <a:pt x="208" y="405"/>
                    </a:lnTo>
                    <a:lnTo>
                      <a:pt x="217" y="368"/>
                    </a:lnTo>
                    <a:lnTo>
                      <a:pt x="227" y="320"/>
                    </a:lnTo>
                    <a:lnTo>
                      <a:pt x="198" y="273"/>
                    </a:lnTo>
                    <a:lnTo>
                      <a:pt x="180" y="264"/>
                    </a:lnTo>
                    <a:lnTo>
                      <a:pt x="161" y="245"/>
                    </a:lnTo>
                    <a:lnTo>
                      <a:pt x="151" y="254"/>
                    </a:lnTo>
                    <a:lnTo>
                      <a:pt x="132" y="245"/>
                    </a:lnTo>
                    <a:lnTo>
                      <a:pt x="76" y="225"/>
                    </a:lnTo>
                    <a:lnTo>
                      <a:pt x="19" y="198"/>
                    </a:lnTo>
                    <a:lnTo>
                      <a:pt x="0" y="169"/>
                    </a:lnTo>
                    <a:lnTo>
                      <a:pt x="0" y="122"/>
                    </a:lnTo>
                    <a:lnTo>
                      <a:pt x="19" y="75"/>
                    </a:lnTo>
                    <a:lnTo>
                      <a:pt x="47" y="47"/>
                    </a:lnTo>
                    <a:lnTo>
                      <a:pt x="85" y="28"/>
                    </a:lnTo>
                    <a:lnTo>
                      <a:pt x="123" y="18"/>
                    </a:lnTo>
                    <a:lnTo>
                      <a:pt x="15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14" name="Freeform 106"/>
              <p:cNvSpPr>
                <a:spLocks/>
              </p:cNvSpPr>
              <p:nvPr/>
            </p:nvSpPr>
            <p:spPr bwMode="auto">
              <a:xfrm>
                <a:off x="267" y="1785"/>
                <a:ext cx="24" cy="47"/>
              </a:xfrm>
              <a:custGeom>
                <a:avLst/>
                <a:gdLst>
                  <a:gd name="T0" fmla="*/ 0 w 94"/>
                  <a:gd name="T1" fmla="*/ 0 h 188"/>
                  <a:gd name="T2" fmla="*/ 0 w 94"/>
                  <a:gd name="T3" fmla="*/ 0 h 188"/>
                  <a:gd name="T4" fmla="*/ 0 w 94"/>
                  <a:gd name="T5" fmla="*/ 0 h 188"/>
                  <a:gd name="T6" fmla="*/ 0 w 94"/>
                  <a:gd name="T7" fmla="*/ 0 h 188"/>
                  <a:gd name="T8" fmla="*/ 0 w 94"/>
                  <a:gd name="T9" fmla="*/ 0 h 188"/>
                  <a:gd name="T10" fmla="*/ 0 w 94"/>
                  <a:gd name="T11" fmla="*/ 0 h 188"/>
                  <a:gd name="T12" fmla="*/ 0 w 94"/>
                  <a:gd name="T13" fmla="*/ 0 h 188"/>
                  <a:gd name="T14" fmla="*/ 0 w 94"/>
                  <a:gd name="T15" fmla="*/ 0 h 188"/>
                  <a:gd name="T16" fmla="*/ 0 w 94"/>
                  <a:gd name="T17" fmla="*/ 0 h 188"/>
                  <a:gd name="T18" fmla="*/ 0 w 94"/>
                  <a:gd name="T19" fmla="*/ 0 h 188"/>
                  <a:gd name="T20" fmla="*/ 0 w 94"/>
                  <a:gd name="T21" fmla="*/ 0 h 188"/>
                  <a:gd name="T22" fmla="*/ 0 w 94"/>
                  <a:gd name="T23" fmla="*/ 0 h 188"/>
                  <a:gd name="T24" fmla="*/ 0 w 94"/>
                  <a:gd name="T25" fmla="*/ 0 h 188"/>
                  <a:gd name="T26" fmla="*/ 0 w 94"/>
                  <a:gd name="T27" fmla="*/ 0 h 188"/>
                  <a:gd name="T28" fmla="*/ 0 w 94"/>
                  <a:gd name="T29" fmla="*/ 0 h 188"/>
                  <a:gd name="T30" fmla="*/ 0 w 94"/>
                  <a:gd name="T31" fmla="*/ 0 h 18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94"/>
                  <a:gd name="T49" fmla="*/ 0 h 188"/>
                  <a:gd name="T50" fmla="*/ 94 w 94"/>
                  <a:gd name="T51" fmla="*/ 188 h 18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94" h="188">
                    <a:moveTo>
                      <a:pt x="94" y="0"/>
                    </a:moveTo>
                    <a:lnTo>
                      <a:pt x="84" y="0"/>
                    </a:lnTo>
                    <a:lnTo>
                      <a:pt x="84" y="10"/>
                    </a:lnTo>
                    <a:lnTo>
                      <a:pt x="66" y="28"/>
                    </a:lnTo>
                    <a:lnTo>
                      <a:pt x="57" y="57"/>
                    </a:lnTo>
                    <a:lnTo>
                      <a:pt x="47" y="94"/>
                    </a:lnTo>
                    <a:lnTo>
                      <a:pt x="66" y="132"/>
                    </a:lnTo>
                    <a:lnTo>
                      <a:pt x="94" y="188"/>
                    </a:lnTo>
                    <a:lnTo>
                      <a:pt x="47" y="170"/>
                    </a:lnTo>
                    <a:lnTo>
                      <a:pt x="18" y="151"/>
                    </a:lnTo>
                    <a:lnTo>
                      <a:pt x="0" y="123"/>
                    </a:lnTo>
                    <a:lnTo>
                      <a:pt x="0" y="94"/>
                    </a:lnTo>
                    <a:lnTo>
                      <a:pt x="9" y="67"/>
                    </a:lnTo>
                    <a:lnTo>
                      <a:pt x="37" y="28"/>
                    </a:lnTo>
                    <a:lnTo>
                      <a:pt x="66" y="1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15" name="Freeform 107"/>
              <p:cNvSpPr>
                <a:spLocks/>
              </p:cNvSpPr>
              <p:nvPr/>
            </p:nvSpPr>
            <p:spPr bwMode="auto">
              <a:xfrm>
                <a:off x="274" y="1858"/>
                <a:ext cx="22" cy="19"/>
              </a:xfrm>
              <a:custGeom>
                <a:avLst/>
                <a:gdLst>
                  <a:gd name="T0" fmla="*/ 0 w 85"/>
                  <a:gd name="T1" fmla="*/ 0 h 76"/>
                  <a:gd name="T2" fmla="*/ 0 w 85"/>
                  <a:gd name="T3" fmla="*/ 0 h 76"/>
                  <a:gd name="T4" fmla="*/ 0 w 85"/>
                  <a:gd name="T5" fmla="*/ 0 h 76"/>
                  <a:gd name="T6" fmla="*/ 0 w 85"/>
                  <a:gd name="T7" fmla="*/ 0 h 76"/>
                  <a:gd name="T8" fmla="*/ 0 w 85"/>
                  <a:gd name="T9" fmla="*/ 0 h 76"/>
                  <a:gd name="T10" fmla="*/ 0 w 85"/>
                  <a:gd name="T11" fmla="*/ 0 h 76"/>
                  <a:gd name="T12" fmla="*/ 0 w 85"/>
                  <a:gd name="T13" fmla="*/ 0 h 76"/>
                  <a:gd name="T14" fmla="*/ 0 w 85"/>
                  <a:gd name="T15" fmla="*/ 0 h 76"/>
                  <a:gd name="T16" fmla="*/ 0 w 85"/>
                  <a:gd name="T17" fmla="*/ 0 h 76"/>
                  <a:gd name="T18" fmla="*/ 0 w 85"/>
                  <a:gd name="T19" fmla="*/ 0 h 76"/>
                  <a:gd name="T20" fmla="*/ 0 w 85"/>
                  <a:gd name="T21" fmla="*/ 0 h 76"/>
                  <a:gd name="T22" fmla="*/ 0 w 85"/>
                  <a:gd name="T23" fmla="*/ 0 h 76"/>
                  <a:gd name="T24" fmla="*/ 0 w 85"/>
                  <a:gd name="T25" fmla="*/ 0 h 7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5"/>
                  <a:gd name="T40" fmla="*/ 0 h 76"/>
                  <a:gd name="T41" fmla="*/ 85 w 85"/>
                  <a:gd name="T42" fmla="*/ 76 h 7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5" h="76">
                    <a:moveTo>
                      <a:pt x="85" y="10"/>
                    </a:moveTo>
                    <a:lnTo>
                      <a:pt x="85" y="39"/>
                    </a:lnTo>
                    <a:lnTo>
                      <a:pt x="85" y="57"/>
                    </a:lnTo>
                    <a:lnTo>
                      <a:pt x="66" y="76"/>
                    </a:lnTo>
                    <a:lnTo>
                      <a:pt x="47" y="76"/>
                    </a:lnTo>
                    <a:lnTo>
                      <a:pt x="38" y="66"/>
                    </a:lnTo>
                    <a:lnTo>
                      <a:pt x="29" y="76"/>
                    </a:lnTo>
                    <a:lnTo>
                      <a:pt x="9" y="57"/>
                    </a:lnTo>
                    <a:lnTo>
                      <a:pt x="0" y="29"/>
                    </a:lnTo>
                    <a:lnTo>
                      <a:pt x="19" y="0"/>
                    </a:lnTo>
                    <a:lnTo>
                      <a:pt x="38" y="0"/>
                    </a:lnTo>
                    <a:lnTo>
                      <a:pt x="56" y="0"/>
                    </a:lnTo>
                    <a:lnTo>
                      <a:pt x="85" y="10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16" name="Freeform 108"/>
              <p:cNvSpPr>
                <a:spLocks/>
              </p:cNvSpPr>
              <p:nvPr/>
            </p:nvSpPr>
            <p:spPr bwMode="auto">
              <a:xfrm>
                <a:off x="317" y="1780"/>
                <a:ext cx="16" cy="17"/>
              </a:xfrm>
              <a:custGeom>
                <a:avLst/>
                <a:gdLst>
                  <a:gd name="T0" fmla="*/ 0 w 66"/>
                  <a:gd name="T1" fmla="*/ 0 h 66"/>
                  <a:gd name="T2" fmla="*/ 0 w 66"/>
                  <a:gd name="T3" fmla="*/ 0 h 66"/>
                  <a:gd name="T4" fmla="*/ 0 w 66"/>
                  <a:gd name="T5" fmla="*/ 0 h 66"/>
                  <a:gd name="T6" fmla="*/ 0 w 66"/>
                  <a:gd name="T7" fmla="*/ 0 h 66"/>
                  <a:gd name="T8" fmla="*/ 0 w 66"/>
                  <a:gd name="T9" fmla="*/ 0 h 66"/>
                  <a:gd name="T10" fmla="*/ 0 w 66"/>
                  <a:gd name="T11" fmla="*/ 0 h 66"/>
                  <a:gd name="T12" fmla="*/ 0 w 66"/>
                  <a:gd name="T13" fmla="*/ 0 h 66"/>
                  <a:gd name="T14" fmla="*/ 0 w 66"/>
                  <a:gd name="T15" fmla="*/ 0 h 66"/>
                  <a:gd name="T16" fmla="*/ 0 w 66"/>
                  <a:gd name="T17" fmla="*/ 0 h 66"/>
                  <a:gd name="T18" fmla="*/ 0 w 66"/>
                  <a:gd name="T19" fmla="*/ 0 h 66"/>
                  <a:gd name="T20" fmla="*/ 0 w 66"/>
                  <a:gd name="T21" fmla="*/ 0 h 66"/>
                  <a:gd name="T22" fmla="*/ 0 w 66"/>
                  <a:gd name="T23" fmla="*/ 0 h 6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6"/>
                  <a:gd name="T37" fmla="*/ 0 h 66"/>
                  <a:gd name="T38" fmla="*/ 66 w 66"/>
                  <a:gd name="T39" fmla="*/ 66 h 6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6" h="66">
                    <a:moveTo>
                      <a:pt x="37" y="0"/>
                    </a:moveTo>
                    <a:lnTo>
                      <a:pt x="56" y="19"/>
                    </a:lnTo>
                    <a:lnTo>
                      <a:pt x="56" y="29"/>
                    </a:lnTo>
                    <a:lnTo>
                      <a:pt x="66" y="39"/>
                    </a:lnTo>
                    <a:lnTo>
                      <a:pt x="47" y="57"/>
                    </a:lnTo>
                    <a:lnTo>
                      <a:pt x="27" y="66"/>
                    </a:lnTo>
                    <a:lnTo>
                      <a:pt x="9" y="66"/>
                    </a:lnTo>
                    <a:lnTo>
                      <a:pt x="0" y="57"/>
                    </a:lnTo>
                    <a:lnTo>
                      <a:pt x="0" y="47"/>
                    </a:lnTo>
                    <a:lnTo>
                      <a:pt x="0" y="39"/>
                    </a:lnTo>
                    <a:lnTo>
                      <a:pt x="9" y="19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17" name="Freeform 109"/>
              <p:cNvSpPr>
                <a:spLocks/>
              </p:cNvSpPr>
              <p:nvPr/>
            </p:nvSpPr>
            <p:spPr bwMode="auto">
              <a:xfrm>
                <a:off x="310" y="1839"/>
                <a:ext cx="33" cy="47"/>
              </a:xfrm>
              <a:custGeom>
                <a:avLst/>
                <a:gdLst>
                  <a:gd name="T0" fmla="*/ 0 w 131"/>
                  <a:gd name="T1" fmla="*/ 0 h 189"/>
                  <a:gd name="T2" fmla="*/ 0 w 131"/>
                  <a:gd name="T3" fmla="*/ 0 h 189"/>
                  <a:gd name="T4" fmla="*/ 0 w 131"/>
                  <a:gd name="T5" fmla="*/ 0 h 189"/>
                  <a:gd name="T6" fmla="*/ 0 w 131"/>
                  <a:gd name="T7" fmla="*/ 0 h 189"/>
                  <a:gd name="T8" fmla="*/ 0 w 131"/>
                  <a:gd name="T9" fmla="*/ 0 h 189"/>
                  <a:gd name="T10" fmla="*/ 0 w 131"/>
                  <a:gd name="T11" fmla="*/ 0 h 189"/>
                  <a:gd name="T12" fmla="*/ 0 w 131"/>
                  <a:gd name="T13" fmla="*/ 0 h 189"/>
                  <a:gd name="T14" fmla="*/ 0 w 131"/>
                  <a:gd name="T15" fmla="*/ 0 h 189"/>
                  <a:gd name="T16" fmla="*/ 0 w 131"/>
                  <a:gd name="T17" fmla="*/ 0 h 189"/>
                  <a:gd name="T18" fmla="*/ 0 w 131"/>
                  <a:gd name="T19" fmla="*/ 0 h 189"/>
                  <a:gd name="T20" fmla="*/ 0 w 131"/>
                  <a:gd name="T21" fmla="*/ 0 h 189"/>
                  <a:gd name="T22" fmla="*/ 0 w 131"/>
                  <a:gd name="T23" fmla="*/ 0 h 189"/>
                  <a:gd name="T24" fmla="*/ 0 w 131"/>
                  <a:gd name="T25" fmla="*/ 0 h 189"/>
                  <a:gd name="T26" fmla="*/ 0 w 131"/>
                  <a:gd name="T27" fmla="*/ 0 h 189"/>
                  <a:gd name="T28" fmla="*/ 0 w 131"/>
                  <a:gd name="T29" fmla="*/ 0 h 18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31"/>
                  <a:gd name="T46" fmla="*/ 0 h 189"/>
                  <a:gd name="T47" fmla="*/ 131 w 131"/>
                  <a:gd name="T48" fmla="*/ 189 h 189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31" h="189">
                    <a:moveTo>
                      <a:pt x="131" y="75"/>
                    </a:moveTo>
                    <a:lnTo>
                      <a:pt x="112" y="122"/>
                    </a:lnTo>
                    <a:lnTo>
                      <a:pt x="94" y="151"/>
                    </a:lnTo>
                    <a:lnTo>
                      <a:pt x="65" y="170"/>
                    </a:lnTo>
                    <a:lnTo>
                      <a:pt x="28" y="189"/>
                    </a:lnTo>
                    <a:lnTo>
                      <a:pt x="0" y="189"/>
                    </a:lnTo>
                    <a:lnTo>
                      <a:pt x="37" y="161"/>
                    </a:lnTo>
                    <a:lnTo>
                      <a:pt x="47" y="132"/>
                    </a:lnTo>
                    <a:lnTo>
                      <a:pt x="55" y="104"/>
                    </a:lnTo>
                    <a:lnTo>
                      <a:pt x="55" y="57"/>
                    </a:lnTo>
                    <a:lnTo>
                      <a:pt x="37" y="19"/>
                    </a:lnTo>
                    <a:lnTo>
                      <a:pt x="18" y="0"/>
                    </a:lnTo>
                    <a:lnTo>
                      <a:pt x="84" y="19"/>
                    </a:lnTo>
                    <a:lnTo>
                      <a:pt x="112" y="38"/>
                    </a:lnTo>
                    <a:lnTo>
                      <a:pt x="131" y="75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18" name="Freeform 110"/>
              <p:cNvSpPr>
                <a:spLocks/>
              </p:cNvSpPr>
              <p:nvPr/>
            </p:nvSpPr>
            <p:spPr bwMode="auto">
              <a:xfrm>
                <a:off x="291" y="1764"/>
                <a:ext cx="23" cy="155"/>
              </a:xfrm>
              <a:custGeom>
                <a:avLst/>
                <a:gdLst>
                  <a:gd name="T0" fmla="*/ 0 w 94"/>
                  <a:gd name="T1" fmla="*/ 0 h 622"/>
                  <a:gd name="T2" fmla="*/ 0 w 94"/>
                  <a:gd name="T3" fmla="*/ 0 h 622"/>
                  <a:gd name="T4" fmla="*/ 0 w 94"/>
                  <a:gd name="T5" fmla="*/ 0 h 622"/>
                  <a:gd name="T6" fmla="*/ 0 w 94"/>
                  <a:gd name="T7" fmla="*/ 0 h 622"/>
                  <a:gd name="T8" fmla="*/ 0 w 94"/>
                  <a:gd name="T9" fmla="*/ 0 h 622"/>
                  <a:gd name="T10" fmla="*/ 0 w 94"/>
                  <a:gd name="T11" fmla="*/ 0 h 622"/>
                  <a:gd name="T12" fmla="*/ 0 w 94"/>
                  <a:gd name="T13" fmla="*/ 0 h 622"/>
                  <a:gd name="T14" fmla="*/ 0 w 94"/>
                  <a:gd name="T15" fmla="*/ 0 h 622"/>
                  <a:gd name="T16" fmla="*/ 0 w 94"/>
                  <a:gd name="T17" fmla="*/ 0 h 622"/>
                  <a:gd name="T18" fmla="*/ 0 w 94"/>
                  <a:gd name="T19" fmla="*/ 0 h 622"/>
                  <a:gd name="T20" fmla="*/ 0 w 94"/>
                  <a:gd name="T21" fmla="*/ 0 h 622"/>
                  <a:gd name="T22" fmla="*/ 0 w 94"/>
                  <a:gd name="T23" fmla="*/ 0 h 622"/>
                  <a:gd name="T24" fmla="*/ 0 w 94"/>
                  <a:gd name="T25" fmla="*/ 0 h 622"/>
                  <a:gd name="T26" fmla="*/ 0 w 94"/>
                  <a:gd name="T27" fmla="*/ 0 h 622"/>
                  <a:gd name="T28" fmla="*/ 0 w 94"/>
                  <a:gd name="T29" fmla="*/ 0 h 622"/>
                  <a:gd name="T30" fmla="*/ 0 w 94"/>
                  <a:gd name="T31" fmla="*/ 0 h 622"/>
                  <a:gd name="T32" fmla="*/ 0 w 94"/>
                  <a:gd name="T33" fmla="*/ 0 h 622"/>
                  <a:gd name="T34" fmla="*/ 0 w 94"/>
                  <a:gd name="T35" fmla="*/ 0 h 622"/>
                  <a:gd name="T36" fmla="*/ 0 w 94"/>
                  <a:gd name="T37" fmla="*/ 0 h 622"/>
                  <a:gd name="T38" fmla="*/ 0 w 94"/>
                  <a:gd name="T39" fmla="*/ 0 h 622"/>
                  <a:gd name="T40" fmla="*/ 0 w 94"/>
                  <a:gd name="T41" fmla="*/ 0 h 622"/>
                  <a:gd name="T42" fmla="*/ 0 w 94"/>
                  <a:gd name="T43" fmla="*/ 0 h 62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94"/>
                  <a:gd name="T67" fmla="*/ 0 h 622"/>
                  <a:gd name="T68" fmla="*/ 94 w 94"/>
                  <a:gd name="T69" fmla="*/ 622 h 62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94" h="622">
                    <a:moveTo>
                      <a:pt x="37" y="0"/>
                    </a:moveTo>
                    <a:lnTo>
                      <a:pt x="47" y="8"/>
                    </a:lnTo>
                    <a:lnTo>
                      <a:pt x="57" y="104"/>
                    </a:lnTo>
                    <a:lnTo>
                      <a:pt x="66" y="198"/>
                    </a:lnTo>
                    <a:lnTo>
                      <a:pt x="76" y="272"/>
                    </a:lnTo>
                    <a:lnTo>
                      <a:pt x="84" y="348"/>
                    </a:lnTo>
                    <a:lnTo>
                      <a:pt x="94" y="480"/>
                    </a:lnTo>
                    <a:lnTo>
                      <a:pt x="94" y="612"/>
                    </a:lnTo>
                    <a:lnTo>
                      <a:pt x="84" y="622"/>
                    </a:lnTo>
                    <a:lnTo>
                      <a:pt x="76" y="622"/>
                    </a:lnTo>
                    <a:lnTo>
                      <a:pt x="66" y="622"/>
                    </a:lnTo>
                    <a:lnTo>
                      <a:pt x="47" y="603"/>
                    </a:lnTo>
                    <a:lnTo>
                      <a:pt x="47" y="584"/>
                    </a:lnTo>
                    <a:lnTo>
                      <a:pt x="47" y="537"/>
                    </a:lnTo>
                    <a:lnTo>
                      <a:pt x="47" y="405"/>
                    </a:lnTo>
                    <a:lnTo>
                      <a:pt x="37" y="272"/>
                    </a:lnTo>
                    <a:lnTo>
                      <a:pt x="19" y="151"/>
                    </a:lnTo>
                    <a:lnTo>
                      <a:pt x="10" y="84"/>
                    </a:lnTo>
                    <a:lnTo>
                      <a:pt x="0" y="28"/>
                    </a:lnTo>
                    <a:lnTo>
                      <a:pt x="0" y="18"/>
                    </a:lnTo>
                    <a:lnTo>
                      <a:pt x="10" y="8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19" name="Freeform 111"/>
              <p:cNvSpPr>
                <a:spLocks/>
              </p:cNvSpPr>
              <p:nvPr/>
            </p:nvSpPr>
            <p:spPr bwMode="auto">
              <a:xfrm>
                <a:off x="293" y="1768"/>
                <a:ext cx="17" cy="146"/>
              </a:xfrm>
              <a:custGeom>
                <a:avLst/>
                <a:gdLst>
                  <a:gd name="T0" fmla="*/ 0 w 66"/>
                  <a:gd name="T1" fmla="*/ 0 h 585"/>
                  <a:gd name="T2" fmla="*/ 0 w 66"/>
                  <a:gd name="T3" fmla="*/ 0 h 585"/>
                  <a:gd name="T4" fmla="*/ 0 w 66"/>
                  <a:gd name="T5" fmla="*/ 0 h 585"/>
                  <a:gd name="T6" fmla="*/ 0 w 66"/>
                  <a:gd name="T7" fmla="*/ 0 h 585"/>
                  <a:gd name="T8" fmla="*/ 0 w 66"/>
                  <a:gd name="T9" fmla="*/ 0 h 585"/>
                  <a:gd name="T10" fmla="*/ 0 w 66"/>
                  <a:gd name="T11" fmla="*/ 0 h 585"/>
                  <a:gd name="T12" fmla="*/ 0 w 66"/>
                  <a:gd name="T13" fmla="*/ 0 h 585"/>
                  <a:gd name="T14" fmla="*/ 0 w 66"/>
                  <a:gd name="T15" fmla="*/ 0 h 585"/>
                  <a:gd name="T16" fmla="*/ 0 w 66"/>
                  <a:gd name="T17" fmla="*/ 0 h 585"/>
                  <a:gd name="T18" fmla="*/ 0 w 66"/>
                  <a:gd name="T19" fmla="*/ 0 h 585"/>
                  <a:gd name="T20" fmla="*/ 0 w 66"/>
                  <a:gd name="T21" fmla="*/ 0 h 585"/>
                  <a:gd name="T22" fmla="*/ 0 w 66"/>
                  <a:gd name="T23" fmla="*/ 0 h 585"/>
                  <a:gd name="T24" fmla="*/ 0 w 66"/>
                  <a:gd name="T25" fmla="*/ 0 h 585"/>
                  <a:gd name="T26" fmla="*/ 0 w 66"/>
                  <a:gd name="T27" fmla="*/ 0 h 585"/>
                  <a:gd name="T28" fmla="*/ 0 w 66"/>
                  <a:gd name="T29" fmla="*/ 0 h 58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6"/>
                  <a:gd name="T46" fmla="*/ 0 h 585"/>
                  <a:gd name="T47" fmla="*/ 66 w 66"/>
                  <a:gd name="T48" fmla="*/ 585 h 58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6" h="585">
                    <a:moveTo>
                      <a:pt x="18" y="0"/>
                    </a:moveTo>
                    <a:lnTo>
                      <a:pt x="27" y="10"/>
                    </a:lnTo>
                    <a:lnTo>
                      <a:pt x="27" y="29"/>
                    </a:lnTo>
                    <a:lnTo>
                      <a:pt x="27" y="66"/>
                    </a:lnTo>
                    <a:lnTo>
                      <a:pt x="37" y="113"/>
                    </a:lnTo>
                    <a:lnTo>
                      <a:pt x="37" y="151"/>
                    </a:lnTo>
                    <a:lnTo>
                      <a:pt x="66" y="368"/>
                    </a:lnTo>
                    <a:lnTo>
                      <a:pt x="66" y="481"/>
                    </a:lnTo>
                    <a:lnTo>
                      <a:pt x="66" y="585"/>
                    </a:lnTo>
                    <a:lnTo>
                      <a:pt x="56" y="575"/>
                    </a:lnTo>
                    <a:lnTo>
                      <a:pt x="37" y="293"/>
                    </a:lnTo>
                    <a:lnTo>
                      <a:pt x="27" y="151"/>
                    </a:lnTo>
                    <a:lnTo>
                      <a:pt x="0" y="10"/>
                    </a:lnTo>
                    <a:lnTo>
                      <a:pt x="9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20" name="Freeform 112"/>
              <p:cNvSpPr>
                <a:spLocks/>
              </p:cNvSpPr>
              <p:nvPr/>
            </p:nvSpPr>
            <p:spPr bwMode="auto">
              <a:xfrm>
                <a:off x="192" y="1908"/>
                <a:ext cx="63" cy="91"/>
              </a:xfrm>
              <a:custGeom>
                <a:avLst/>
                <a:gdLst>
                  <a:gd name="T0" fmla="*/ 0 w 255"/>
                  <a:gd name="T1" fmla="*/ 0 h 367"/>
                  <a:gd name="T2" fmla="*/ 0 w 255"/>
                  <a:gd name="T3" fmla="*/ 0 h 367"/>
                  <a:gd name="T4" fmla="*/ 0 w 255"/>
                  <a:gd name="T5" fmla="*/ 0 h 367"/>
                  <a:gd name="T6" fmla="*/ 0 w 255"/>
                  <a:gd name="T7" fmla="*/ 0 h 367"/>
                  <a:gd name="T8" fmla="*/ 0 w 255"/>
                  <a:gd name="T9" fmla="*/ 0 h 367"/>
                  <a:gd name="T10" fmla="*/ 0 w 255"/>
                  <a:gd name="T11" fmla="*/ 0 h 367"/>
                  <a:gd name="T12" fmla="*/ 0 w 255"/>
                  <a:gd name="T13" fmla="*/ 0 h 367"/>
                  <a:gd name="T14" fmla="*/ 0 w 255"/>
                  <a:gd name="T15" fmla="*/ 0 h 367"/>
                  <a:gd name="T16" fmla="*/ 0 w 255"/>
                  <a:gd name="T17" fmla="*/ 0 h 367"/>
                  <a:gd name="T18" fmla="*/ 0 w 255"/>
                  <a:gd name="T19" fmla="*/ 0 h 367"/>
                  <a:gd name="T20" fmla="*/ 0 w 255"/>
                  <a:gd name="T21" fmla="*/ 0 h 367"/>
                  <a:gd name="T22" fmla="*/ 0 w 255"/>
                  <a:gd name="T23" fmla="*/ 0 h 367"/>
                  <a:gd name="T24" fmla="*/ 0 w 255"/>
                  <a:gd name="T25" fmla="*/ 0 h 367"/>
                  <a:gd name="T26" fmla="*/ 0 w 255"/>
                  <a:gd name="T27" fmla="*/ 0 h 367"/>
                  <a:gd name="T28" fmla="*/ 0 w 255"/>
                  <a:gd name="T29" fmla="*/ 0 h 367"/>
                  <a:gd name="T30" fmla="*/ 0 w 255"/>
                  <a:gd name="T31" fmla="*/ 0 h 367"/>
                  <a:gd name="T32" fmla="*/ 0 w 255"/>
                  <a:gd name="T33" fmla="*/ 0 h 367"/>
                  <a:gd name="T34" fmla="*/ 0 w 255"/>
                  <a:gd name="T35" fmla="*/ 0 h 367"/>
                  <a:gd name="T36" fmla="*/ 0 w 255"/>
                  <a:gd name="T37" fmla="*/ 0 h 367"/>
                  <a:gd name="T38" fmla="*/ 0 w 255"/>
                  <a:gd name="T39" fmla="*/ 0 h 367"/>
                  <a:gd name="T40" fmla="*/ 0 w 255"/>
                  <a:gd name="T41" fmla="*/ 0 h 367"/>
                  <a:gd name="T42" fmla="*/ 0 w 255"/>
                  <a:gd name="T43" fmla="*/ 0 h 367"/>
                  <a:gd name="T44" fmla="*/ 0 w 255"/>
                  <a:gd name="T45" fmla="*/ 0 h 367"/>
                  <a:gd name="T46" fmla="*/ 0 w 255"/>
                  <a:gd name="T47" fmla="*/ 0 h 367"/>
                  <a:gd name="T48" fmla="*/ 0 w 255"/>
                  <a:gd name="T49" fmla="*/ 0 h 367"/>
                  <a:gd name="T50" fmla="*/ 0 w 255"/>
                  <a:gd name="T51" fmla="*/ 0 h 367"/>
                  <a:gd name="T52" fmla="*/ 0 w 255"/>
                  <a:gd name="T53" fmla="*/ 0 h 367"/>
                  <a:gd name="T54" fmla="*/ 0 w 255"/>
                  <a:gd name="T55" fmla="*/ 0 h 367"/>
                  <a:gd name="T56" fmla="*/ 0 w 255"/>
                  <a:gd name="T57" fmla="*/ 0 h 367"/>
                  <a:gd name="T58" fmla="*/ 0 w 255"/>
                  <a:gd name="T59" fmla="*/ 0 h 367"/>
                  <a:gd name="T60" fmla="*/ 0 w 255"/>
                  <a:gd name="T61" fmla="*/ 0 h 367"/>
                  <a:gd name="T62" fmla="*/ 0 w 255"/>
                  <a:gd name="T63" fmla="*/ 0 h 367"/>
                  <a:gd name="T64" fmla="*/ 0 w 255"/>
                  <a:gd name="T65" fmla="*/ 0 h 36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55"/>
                  <a:gd name="T100" fmla="*/ 0 h 367"/>
                  <a:gd name="T101" fmla="*/ 255 w 255"/>
                  <a:gd name="T102" fmla="*/ 367 h 36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55" h="367">
                    <a:moveTo>
                      <a:pt x="122" y="0"/>
                    </a:moveTo>
                    <a:lnTo>
                      <a:pt x="179" y="0"/>
                    </a:lnTo>
                    <a:lnTo>
                      <a:pt x="198" y="9"/>
                    </a:lnTo>
                    <a:lnTo>
                      <a:pt x="226" y="28"/>
                    </a:lnTo>
                    <a:lnTo>
                      <a:pt x="226" y="47"/>
                    </a:lnTo>
                    <a:lnTo>
                      <a:pt x="226" y="56"/>
                    </a:lnTo>
                    <a:lnTo>
                      <a:pt x="216" y="75"/>
                    </a:lnTo>
                    <a:lnTo>
                      <a:pt x="208" y="75"/>
                    </a:lnTo>
                    <a:lnTo>
                      <a:pt x="179" y="85"/>
                    </a:lnTo>
                    <a:lnTo>
                      <a:pt x="169" y="85"/>
                    </a:lnTo>
                    <a:lnTo>
                      <a:pt x="169" y="75"/>
                    </a:lnTo>
                    <a:lnTo>
                      <a:pt x="161" y="56"/>
                    </a:lnTo>
                    <a:lnTo>
                      <a:pt x="161" y="37"/>
                    </a:lnTo>
                    <a:lnTo>
                      <a:pt x="179" y="18"/>
                    </a:lnTo>
                    <a:lnTo>
                      <a:pt x="179" y="9"/>
                    </a:lnTo>
                    <a:lnTo>
                      <a:pt x="132" y="18"/>
                    </a:lnTo>
                    <a:lnTo>
                      <a:pt x="85" y="37"/>
                    </a:lnTo>
                    <a:lnTo>
                      <a:pt x="65" y="65"/>
                    </a:lnTo>
                    <a:lnTo>
                      <a:pt x="57" y="94"/>
                    </a:lnTo>
                    <a:lnTo>
                      <a:pt x="65" y="122"/>
                    </a:lnTo>
                    <a:lnTo>
                      <a:pt x="75" y="141"/>
                    </a:lnTo>
                    <a:lnTo>
                      <a:pt x="122" y="188"/>
                    </a:lnTo>
                    <a:lnTo>
                      <a:pt x="179" y="188"/>
                    </a:lnTo>
                    <a:lnTo>
                      <a:pt x="208" y="198"/>
                    </a:lnTo>
                    <a:lnTo>
                      <a:pt x="236" y="216"/>
                    </a:lnTo>
                    <a:lnTo>
                      <a:pt x="255" y="245"/>
                    </a:lnTo>
                    <a:lnTo>
                      <a:pt x="255" y="263"/>
                    </a:lnTo>
                    <a:lnTo>
                      <a:pt x="255" y="282"/>
                    </a:lnTo>
                    <a:lnTo>
                      <a:pt x="245" y="311"/>
                    </a:lnTo>
                    <a:lnTo>
                      <a:pt x="216" y="339"/>
                    </a:lnTo>
                    <a:lnTo>
                      <a:pt x="198" y="358"/>
                    </a:lnTo>
                    <a:lnTo>
                      <a:pt x="169" y="367"/>
                    </a:lnTo>
                    <a:lnTo>
                      <a:pt x="94" y="358"/>
                    </a:lnTo>
                    <a:lnTo>
                      <a:pt x="65" y="339"/>
                    </a:lnTo>
                    <a:lnTo>
                      <a:pt x="28" y="311"/>
                    </a:lnTo>
                    <a:lnTo>
                      <a:pt x="28" y="292"/>
                    </a:lnTo>
                    <a:lnTo>
                      <a:pt x="28" y="273"/>
                    </a:lnTo>
                    <a:lnTo>
                      <a:pt x="47" y="255"/>
                    </a:lnTo>
                    <a:lnTo>
                      <a:pt x="57" y="255"/>
                    </a:lnTo>
                    <a:lnTo>
                      <a:pt x="85" y="255"/>
                    </a:lnTo>
                    <a:lnTo>
                      <a:pt x="94" y="263"/>
                    </a:lnTo>
                    <a:lnTo>
                      <a:pt x="113" y="273"/>
                    </a:lnTo>
                    <a:lnTo>
                      <a:pt x="113" y="302"/>
                    </a:lnTo>
                    <a:lnTo>
                      <a:pt x="104" y="329"/>
                    </a:lnTo>
                    <a:lnTo>
                      <a:pt x="85" y="339"/>
                    </a:lnTo>
                    <a:lnTo>
                      <a:pt x="94" y="349"/>
                    </a:lnTo>
                    <a:lnTo>
                      <a:pt x="94" y="339"/>
                    </a:lnTo>
                    <a:lnTo>
                      <a:pt x="132" y="339"/>
                    </a:lnTo>
                    <a:lnTo>
                      <a:pt x="151" y="339"/>
                    </a:lnTo>
                    <a:lnTo>
                      <a:pt x="169" y="320"/>
                    </a:lnTo>
                    <a:lnTo>
                      <a:pt x="179" y="292"/>
                    </a:lnTo>
                    <a:lnTo>
                      <a:pt x="188" y="255"/>
                    </a:lnTo>
                    <a:lnTo>
                      <a:pt x="161" y="216"/>
                    </a:lnTo>
                    <a:lnTo>
                      <a:pt x="132" y="198"/>
                    </a:lnTo>
                    <a:lnTo>
                      <a:pt x="122" y="208"/>
                    </a:lnTo>
                    <a:lnTo>
                      <a:pt x="122" y="198"/>
                    </a:lnTo>
                    <a:lnTo>
                      <a:pt x="113" y="198"/>
                    </a:lnTo>
                    <a:lnTo>
                      <a:pt x="65" y="188"/>
                    </a:lnTo>
                    <a:lnTo>
                      <a:pt x="18" y="159"/>
                    </a:lnTo>
                    <a:lnTo>
                      <a:pt x="9" y="132"/>
                    </a:lnTo>
                    <a:lnTo>
                      <a:pt x="0" y="104"/>
                    </a:lnTo>
                    <a:lnTo>
                      <a:pt x="18" y="65"/>
                    </a:lnTo>
                    <a:lnTo>
                      <a:pt x="38" y="37"/>
                    </a:lnTo>
                    <a:lnTo>
                      <a:pt x="65" y="18"/>
                    </a:lnTo>
                    <a:lnTo>
                      <a:pt x="94" y="9"/>
                    </a:lnTo>
                    <a:lnTo>
                      <a:pt x="12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21" name="Freeform 113"/>
              <p:cNvSpPr>
                <a:spLocks/>
              </p:cNvSpPr>
              <p:nvPr/>
            </p:nvSpPr>
            <p:spPr bwMode="auto">
              <a:xfrm>
                <a:off x="194" y="1914"/>
                <a:ext cx="21" cy="38"/>
              </a:xfrm>
              <a:custGeom>
                <a:avLst/>
                <a:gdLst>
                  <a:gd name="T0" fmla="*/ 0 w 85"/>
                  <a:gd name="T1" fmla="*/ 0 h 151"/>
                  <a:gd name="T2" fmla="*/ 0 w 85"/>
                  <a:gd name="T3" fmla="*/ 0 h 151"/>
                  <a:gd name="T4" fmla="*/ 0 w 85"/>
                  <a:gd name="T5" fmla="*/ 0 h 151"/>
                  <a:gd name="T6" fmla="*/ 0 w 85"/>
                  <a:gd name="T7" fmla="*/ 0 h 151"/>
                  <a:gd name="T8" fmla="*/ 0 w 85"/>
                  <a:gd name="T9" fmla="*/ 0 h 151"/>
                  <a:gd name="T10" fmla="*/ 0 w 85"/>
                  <a:gd name="T11" fmla="*/ 0 h 151"/>
                  <a:gd name="T12" fmla="*/ 0 w 85"/>
                  <a:gd name="T13" fmla="*/ 0 h 151"/>
                  <a:gd name="T14" fmla="*/ 0 w 85"/>
                  <a:gd name="T15" fmla="*/ 0 h 151"/>
                  <a:gd name="T16" fmla="*/ 0 w 85"/>
                  <a:gd name="T17" fmla="*/ 0 h 151"/>
                  <a:gd name="T18" fmla="*/ 0 w 85"/>
                  <a:gd name="T19" fmla="*/ 0 h 151"/>
                  <a:gd name="T20" fmla="*/ 0 w 85"/>
                  <a:gd name="T21" fmla="*/ 0 h 151"/>
                  <a:gd name="T22" fmla="*/ 0 w 85"/>
                  <a:gd name="T23" fmla="*/ 0 h 151"/>
                  <a:gd name="T24" fmla="*/ 0 w 85"/>
                  <a:gd name="T25" fmla="*/ 0 h 151"/>
                  <a:gd name="T26" fmla="*/ 0 w 85"/>
                  <a:gd name="T27" fmla="*/ 0 h 151"/>
                  <a:gd name="T28" fmla="*/ 0 w 85"/>
                  <a:gd name="T29" fmla="*/ 0 h 15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85"/>
                  <a:gd name="T46" fmla="*/ 0 h 151"/>
                  <a:gd name="T47" fmla="*/ 85 w 85"/>
                  <a:gd name="T48" fmla="*/ 151 h 15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85" h="151">
                    <a:moveTo>
                      <a:pt x="76" y="0"/>
                    </a:moveTo>
                    <a:lnTo>
                      <a:pt x="76" y="9"/>
                    </a:lnTo>
                    <a:lnTo>
                      <a:pt x="56" y="28"/>
                    </a:lnTo>
                    <a:lnTo>
                      <a:pt x="48" y="47"/>
                    </a:lnTo>
                    <a:lnTo>
                      <a:pt x="48" y="76"/>
                    </a:lnTo>
                    <a:lnTo>
                      <a:pt x="48" y="104"/>
                    </a:lnTo>
                    <a:lnTo>
                      <a:pt x="85" y="151"/>
                    </a:lnTo>
                    <a:lnTo>
                      <a:pt x="38" y="131"/>
                    </a:lnTo>
                    <a:lnTo>
                      <a:pt x="19" y="123"/>
                    </a:lnTo>
                    <a:lnTo>
                      <a:pt x="0" y="94"/>
                    </a:lnTo>
                    <a:lnTo>
                      <a:pt x="0" y="76"/>
                    </a:lnTo>
                    <a:lnTo>
                      <a:pt x="9" y="57"/>
                    </a:lnTo>
                    <a:lnTo>
                      <a:pt x="29" y="19"/>
                    </a:lnTo>
                    <a:lnTo>
                      <a:pt x="56" y="9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22" name="Freeform 114"/>
              <p:cNvSpPr>
                <a:spLocks/>
              </p:cNvSpPr>
              <p:nvPr/>
            </p:nvSpPr>
            <p:spPr bwMode="auto">
              <a:xfrm>
                <a:off x="201" y="1973"/>
                <a:ext cx="17" cy="14"/>
              </a:xfrm>
              <a:custGeom>
                <a:avLst/>
                <a:gdLst>
                  <a:gd name="T0" fmla="*/ 0 w 66"/>
                  <a:gd name="T1" fmla="*/ 0 h 57"/>
                  <a:gd name="T2" fmla="*/ 0 w 66"/>
                  <a:gd name="T3" fmla="*/ 0 h 57"/>
                  <a:gd name="T4" fmla="*/ 0 w 66"/>
                  <a:gd name="T5" fmla="*/ 0 h 57"/>
                  <a:gd name="T6" fmla="*/ 0 w 66"/>
                  <a:gd name="T7" fmla="*/ 0 h 57"/>
                  <a:gd name="T8" fmla="*/ 0 w 66"/>
                  <a:gd name="T9" fmla="*/ 0 h 57"/>
                  <a:gd name="T10" fmla="*/ 0 w 66"/>
                  <a:gd name="T11" fmla="*/ 0 h 57"/>
                  <a:gd name="T12" fmla="*/ 0 w 66"/>
                  <a:gd name="T13" fmla="*/ 0 h 57"/>
                  <a:gd name="T14" fmla="*/ 0 w 66"/>
                  <a:gd name="T15" fmla="*/ 0 h 57"/>
                  <a:gd name="T16" fmla="*/ 0 w 66"/>
                  <a:gd name="T17" fmla="*/ 0 h 57"/>
                  <a:gd name="T18" fmla="*/ 0 w 66"/>
                  <a:gd name="T19" fmla="*/ 0 h 57"/>
                  <a:gd name="T20" fmla="*/ 0 w 66"/>
                  <a:gd name="T21" fmla="*/ 0 h 57"/>
                  <a:gd name="T22" fmla="*/ 0 w 66"/>
                  <a:gd name="T23" fmla="*/ 0 h 5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6"/>
                  <a:gd name="T37" fmla="*/ 0 h 57"/>
                  <a:gd name="T38" fmla="*/ 66 w 66"/>
                  <a:gd name="T39" fmla="*/ 57 h 5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6" h="57">
                    <a:moveTo>
                      <a:pt x="56" y="10"/>
                    </a:moveTo>
                    <a:lnTo>
                      <a:pt x="66" y="29"/>
                    </a:lnTo>
                    <a:lnTo>
                      <a:pt x="66" y="48"/>
                    </a:lnTo>
                    <a:lnTo>
                      <a:pt x="56" y="57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19" y="57"/>
                    </a:lnTo>
                    <a:lnTo>
                      <a:pt x="9" y="39"/>
                    </a:lnTo>
                    <a:lnTo>
                      <a:pt x="0" y="19"/>
                    </a:lnTo>
                    <a:lnTo>
                      <a:pt x="9" y="0"/>
                    </a:lnTo>
                    <a:lnTo>
                      <a:pt x="27" y="0"/>
                    </a:lnTo>
                    <a:lnTo>
                      <a:pt x="56" y="10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23" name="Freeform 115"/>
              <p:cNvSpPr>
                <a:spLocks/>
              </p:cNvSpPr>
              <p:nvPr/>
            </p:nvSpPr>
            <p:spPr bwMode="auto">
              <a:xfrm>
                <a:off x="234" y="1912"/>
                <a:ext cx="12" cy="12"/>
              </a:xfrm>
              <a:custGeom>
                <a:avLst/>
                <a:gdLst>
                  <a:gd name="T0" fmla="*/ 0 w 47"/>
                  <a:gd name="T1" fmla="*/ 0 h 47"/>
                  <a:gd name="T2" fmla="*/ 0 w 47"/>
                  <a:gd name="T3" fmla="*/ 0 h 47"/>
                  <a:gd name="T4" fmla="*/ 0 w 47"/>
                  <a:gd name="T5" fmla="*/ 0 h 47"/>
                  <a:gd name="T6" fmla="*/ 0 w 47"/>
                  <a:gd name="T7" fmla="*/ 0 h 47"/>
                  <a:gd name="T8" fmla="*/ 0 w 47"/>
                  <a:gd name="T9" fmla="*/ 0 h 47"/>
                  <a:gd name="T10" fmla="*/ 0 w 47"/>
                  <a:gd name="T11" fmla="*/ 0 h 47"/>
                  <a:gd name="T12" fmla="*/ 0 w 47"/>
                  <a:gd name="T13" fmla="*/ 0 h 47"/>
                  <a:gd name="T14" fmla="*/ 0 w 47"/>
                  <a:gd name="T15" fmla="*/ 0 h 47"/>
                  <a:gd name="T16" fmla="*/ 0 w 47"/>
                  <a:gd name="T17" fmla="*/ 0 h 47"/>
                  <a:gd name="T18" fmla="*/ 0 w 47"/>
                  <a:gd name="T19" fmla="*/ 0 h 47"/>
                  <a:gd name="T20" fmla="*/ 0 w 47"/>
                  <a:gd name="T21" fmla="*/ 0 h 4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7"/>
                  <a:gd name="T34" fmla="*/ 0 h 47"/>
                  <a:gd name="T35" fmla="*/ 47 w 47"/>
                  <a:gd name="T36" fmla="*/ 47 h 4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7" h="47">
                    <a:moveTo>
                      <a:pt x="29" y="0"/>
                    </a:moveTo>
                    <a:lnTo>
                      <a:pt x="39" y="10"/>
                    </a:lnTo>
                    <a:lnTo>
                      <a:pt x="47" y="19"/>
                    </a:lnTo>
                    <a:lnTo>
                      <a:pt x="47" y="29"/>
                    </a:lnTo>
                    <a:lnTo>
                      <a:pt x="39" y="47"/>
                    </a:lnTo>
                    <a:lnTo>
                      <a:pt x="19" y="47"/>
                    </a:lnTo>
                    <a:lnTo>
                      <a:pt x="10" y="47"/>
                    </a:lnTo>
                    <a:lnTo>
                      <a:pt x="0" y="38"/>
                    </a:lnTo>
                    <a:lnTo>
                      <a:pt x="0" y="29"/>
                    </a:lnTo>
                    <a:lnTo>
                      <a:pt x="10" y="10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24" name="Freeform 116"/>
              <p:cNvSpPr>
                <a:spLocks/>
              </p:cNvSpPr>
              <p:nvPr/>
            </p:nvSpPr>
            <p:spPr bwMode="auto">
              <a:xfrm>
                <a:off x="227" y="1957"/>
                <a:ext cx="26" cy="38"/>
              </a:xfrm>
              <a:custGeom>
                <a:avLst/>
                <a:gdLst>
                  <a:gd name="T0" fmla="*/ 0 w 104"/>
                  <a:gd name="T1" fmla="*/ 0 h 151"/>
                  <a:gd name="T2" fmla="*/ 0 w 104"/>
                  <a:gd name="T3" fmla="*/ 0 h 151"/>
                  <a:gd name="T4" fmla="*/ 0 w 104"/>
                  <a:gd name="T5" fmla="*/ 0 h 151"/>
                  <a:gd name="T6" fmla="*/ 0 w 104"/>
                  <a:gd name="T7" fmla="*/ 0 h 151"/>
                  <a:gd name="T8" fmla="*/ 0 w 104"/>
                  <a:gd name="T9" fmla="*/ 0 h 151"/>
                  <a:gd name="T10" fmla="*/ 0 w 104"/>
                  <a:gd name="T11" fmla="*/ 0 h 151"/>
                  <a:gd name="T12" fmla="*/ 0 w 104"/>
                  <a:gd name="T13" fmla="*/ 0 h 151"/>
                  <a:gd name="T14" fmla="*/ 0 w 104"/>
                  <a:gd name="T15" fmla="*/ 0 h 151"/>
                  <a:gd name="T16" fmla="*/ 0 w 104"/>
                  <a:gd name="T17" fmla="*/ 0 h 151"/>
                  <a:gd name="T18" fmla="*/ 0 w 104"/>
                  <a:gd name="T19" fmla="*/ 0 h 151"/>
                  <a:gd name="T20" fmla="*/ 0 w 104"/>
                  <a:gd name="T21" fmla="*/ 0 h 151"/>
                  <a:gd name="T22" fmla="*/ 0 w 104"/>
                  <a:gd name="T23" fmla="*/ 0 h 151"/>
                  <a:gd name="T24" fmla="*/ 0 w 104"/>
                  <a:gd name="T25" fmla="*/ 0 h 151"/>
                  <a:gd name="T26" fmla="*/ 0 w 104"/>
                  <a:gd name="T27" fmla="*/ 0 h 151"/>
                  <a:gd name="T28" fmla="*/ 0 w 104"/>
                  <a:gd name="T29" fmla="*/ 0 h 15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4"/>
                  <a:gd name="T46" fmla="*/ 0 h 151"/>
                  <a:gd name="T47" fmla="*/ 104 w 104"/>
                  <a:gd name="T48" fmla="*/ 151 h 15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4" h="151">
                    <a:moveTo>
                      <a:pt x="104" y="65"/>
                    </a:moveTo>
                    <a:lnTo>
                      <a:pt x="95" y="104"/>
                    </a:lnTo>
                    <a:lnTo>
                      <a:pt x="75" y="122"/>
                    </a:lnTo>
                    <a:lnTo>
                      <a:pt x="57" y="141"/>
                    </a:lnTo>
                    <a:lnTo>
                      <a:pt x="28" y="151"/>
                    </a:lnTo>
                    <a:lnTo>
                      <a:pt x="0" y="151"/>
                    </a:lnTo>
                    <a:lnTo>
                      <a:pt x="38" y="131"/>
                    </a:lnTo>
                    <a:lnTo>
                      <a:pt x="47" y="113"/>
                    </a:lnTo>
                    <a:lnTo>
                      <a:pt x="47" y="84"/>
                    </a:lnTo>
                    <a:lnTo>
                      <a:pt x="47" y="57"/>
                    </a:lnTo>
                    <a:lnTo>
                      <a:pt x="38" y="18"/>
                    </a:lnTo>
                    <a:lnTo>
                      <a:pt x="20" y="0"/>
                    </a:lnTo>
                    <a:lnTo>
                      <a:pt x="75" y="18"/>
                    </a:lnTo>
                    <a:lnTo>
                      <a:pt x="95" y="37"/>
                    </a:lnTo>
                    <a:lnTo>
                      <a:pt x="104" y="65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25" name="Freeform 117"/>
              <p:cNvSpPr>
                <a:spLocks/>
              </p:cNvSpPr>
              <p:nvPr/>
            </p:nvSpPr>
            <p:spPr bwMode="auto">
              <a:xfrm>
                <a:off x="213" y="1898"/>
                <a:ext cx="19" cy="125"/>
              </a:xfrm>
              <a:custGeom>
                <a:avLst/>
                <a:gdLst>
                  <a:gd name="T0" fmla="*/ 0 w 76"/>
                  <a:gd name="T1" fmla="*/ 0 h 500"/>
                  <a:gd name="T2" fmla="*/ 0 w 76"/>
                  <a:gd name="T3" fmla="*/ 0 h 500"/>
                  <a:gd name="T4" fmla="*/ 0 w 76"/>
                  <a:gd name="T5" fmla="*/ 0 h 500"/>
                  <a:gd name="T6" fmla="*/ 0 w 76"/>
                  <a:gd name="T7" fmla="*/ 0 h 500"/>
                  <a:gd name="T8" fmla="*/ 0 w 76"/>
                  <a:gd name="T9" fmla="*/ 0 h 500"/>
                  <a:gd name="T10" fmla="*/ 0 w 76"/>
                  <a:gd name="T11" fmla="*/ 0 h 500"/>
                  <a:gd name="T12" fmla="*/ 0 w 76"/>
                  <a:gd name="T13" fmla="*/ 0 h 500"/>
                  <a:gd name="T14" fmla="*/ 0 w 76"/>
                  <a:gd name="T15" fmla="*/ 0 h 500"/>
                  <a:gd name="T16" fmla="*/ 0 w 76"/>
                  <a:gd name="T17" fmla="*/ 0 h 500"/>
                  <a:gd name="T18" fmla="*/ 0 w 76"/>
                  <a:gd name="T19" fmla="*/ 0 h 500"/>
                  <a:gd name="T20" fmla="*/ 0 w 76"/>
                  <a:gd name="T21" fmla="*/ 0 h 500"/>
                  <a:gd name="T22" fmla="*/ 0 w 76"/>
                  <a:gd name="T23" fmla="*/ 0 h 500"/>
                  <a:gd name="T24" fmla="*/ 0 w 76"/>
                  <a:gd name="T25" fmla="*/ 0 h 500"/>
                  <a:gd name="T26" fmla="*/ 0 w 76"/>
                  <a:gd name="T27" fmla="*/ 0 h 500"/>
                  <a:gd name="T28" fmla="*/ 0 w 76"/>
                  <a:gd name="T29" fmla="*/ 0 h 500"/>
                  <a:gd name="T30" fmla="*/ 0 w 76"/>
                  <a:gd name="T31" fmla="*/ 0 h 500"/>
                  <a:gd name="T32" fmla="*/ 0 w 76"/>
                  <a:gd name="T33" fmla="*/ 0 h 50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6"/>
                  <a:gd name="T52" fmla="*/ 0 h 500"/>
                  <a:gd name="T53" fmla="*/ 76 w 76"/>
                  <a:gd name="T54" fmla="*/ 500 h 50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6" h="500">
                    <a:moveTo>
                      <a:pt x="28" y="0"/>
                    </a:moveTo>
                    <a:lnTo>
                      <a:pt x="37" y="9"/>
                    </a:lnTo>
                    <a:lnTo>
                      <a:pt x="56" y="160"/>
                    </a:lnTo>
                    <a:lnTo>
                      <a:pt x="56" y="217"/>
                    </a:lnTo>
                    <a:lnTo>
                      <a:pt x="66" y="283"/>
                    </a:lnTo>
                    <a:lnTo>
                      <a:pt x="76" y="490"/>
                    </a:lnTo>
                    <a:lnTo>
                      <a:pt x="66" y="500"/>
                    </a:lnTo>
                    <a:lnTo>
                      <a:pt x="47" y="500"/>
                    </a:lnTo>
                    <a:lnTo>
                      <a:pt x="37" y="481"/>
                    </a:lnTo>
                    <a:lnTo>
                      <a:pt x="37" y="462"/>
                    </a:lnTo>
                    <a:lnTo>
                      <a:pt x="37" y="434"/>
                    </a:lnTo>
                    <a:lnTo>
                      <a:pt x="37" y="320"/>
                    </a:lnTo>
                    <a:lnTo>
                      <a:pt x="28" y="217"/>
                    </a:lnTo>
                    <a:lnTo>
                      <a:pt x="19" y="123"/>
                    </a:lnTo>
                    <a:lnTo>
                      <a:pt x="0" y="28"/>
                    </a:lnTo>
                    <a:lnTo>
                      <a:pt x="9" y="9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26" name="Freeform 118"/>
              <p:cNvSpPr>
                <a:spLocks/>
              </p:cNvSpPr>
              <p:nvPr/>
            </p:nvSpPr>
            <p:spPr bwMode="auto">
              <a:xfrm>
                <a:off x="215" y="1900"/>
                <a:ext cx="15" cy="118"/>
              </a:xfrm>
              <a:custGeom>
                <a:avLst/>
                <a:gdLst>
                  <a:gd name="T0" fmla="*/ 0 w 57"/>
                  <a:gd name="T1" fmla="*/ 0 h 472"/>
                  <a:gd name="T2" fmla="*/ 0 w 57"/>
                  <a:gd name="T3" fmla="*/ 0 h 472"/>
                  <a:gd name="T4" fmla="*/ 0 w 57"/>
                  <a:gd name="T5" fmla="*/ 0 h 472"/>
                  <a:gd name="T6" fmla="*/ 0 w 57"/>
                  <a:gd name="T7" fmla="*/ 0 h 472"/>
                  <a:gd name="T8" fmla="*/ 0 w 57"/>
                  <a:gd name="T9" fmla="*/ 0 h 472"/>
                  <a:gd name="T10" fmla="*/ 0 w 57"/>
                  <a:gd name="T11" fmla="*/ 0 h 472"/>
                  <a:gd name="T12" fmla="*/ 0 w 57"/>
                  <a:gd name="T13" fmla="*/ 0 h 472"/>
                  <a:gd name="T14" fmla="*/ 0 w 57"/>
                  <a:gd name="T15" fmla="*/ 0 h 472"/>
                  <a:gd name="T16" fmla="*/ 0 w 57"/>
                  <a:gd name="T17" fmla="*/ 0 h 472"/>
                  <a:gd name="T18" fmla="*/ 0 w 57"/>
                  <a:gd name="T19" fmla="*/ 0 h 472"/>
                  <a:gd name="T20" fmla="*/ 0 w 57"/>
                  <a:gd name="T21" fmla="*/ 0 h 472"/>
                  <a:gd name="T22" fmla="*/ 0 w 57"/>
                  <a:gd name="T23" fmla="*/ 0 h 472"/>
                  <a:gd name="T24" fmla="*/ 0 w 57"/>
                  <a:gd name="T25" fmla="*/ 0 h 472"/>
                  <a:gd name="T26" fmla="*/ 0 w 57"/>
                  <a:gd name="T27" fmla="*/ 0 h 47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7"/>
                  <a:gd name="T43" fmla="*/ 0 h 472"/>
                  <a:gd name="T44" fmla="*/ 57 w 57"/>
                  <a:gd name="T45" fmla="*/ 472 h 47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7" h="472">
                    <a:moveTo>
                      <a:pt x="19" y="0"/>
                    </a:moveTo>
                    <a:lnTo>
                      <a:pt x="19" y="19"/>
                    </a:lnTo>
                    <a:lnTo>
                      <a:pt x="19" y="29"/>
                    </a:lnTo>
                    <a:lnTo>
                      <a:pt x="19" y="57"/>
                    </a:lnTo>
                    <a:lnTo>
                      <a:pt x="28" y="94"/>
                    </a:lnTo>
                    <a:lnTo>
                      <a:pt x="28" y="133"/>
                    </a:lnTo>
                    <a:lnTo>
                      <a:pt x="47" y="302"/>
                    </a:lnTo>
                    <a:lnTo>
                      <a:pt x="57" y="387"/>
                    </a:lnTo>
                    <a:lnTo>
                      <a:pt x="47" y="472"/>
                    </a:lnTo>
                    <a:lnTo>
                      <a:pt x="28" y="245"/>
                    </a:lnTo>
                    <a:lnTo>
                      <a:pt x="19" y="133"/>
                    </a:lnTo>
                    <a:lnTo>
                      <a:pt x="0" y="10"/>
                    </a:lnTo>
                    <a:lnTo>
                      <a:pt x="10" y="1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39095" name="Rectangle 119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991600" cy="6172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Toward right idea: 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State maximum resource needs in advance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Allow particular thread to proceed if: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	(available resources - #requested) </a:t>
            </a:r>
            <a:r>
              <a:rPr lang="en-US" altLang="ko-KR">
                <a:latin typeface="Helvetica" charset="0"/>
                <a:ea typeface="Gulim" charset="0"/>
                <a:cs typeface="Gulim" charset="0"/>
                <a:sym typeface="Symbol" charset="0"/>
              </a:rPr>
              <a:t> max </a:t>
            </a:r>
            <a:br>
              <a:rPr lang="en-US" altLang="ko-KR">
                <a:latin typeface="Helvetica" charset="0"/>
                <a:ea typeface="Gulim" charset="0"/>
                <a:cs typeface="Gulim" charset="0"/>
                <a:sym typeface="Symbol" charset="0"/>
              </a:rPr>
            </a:br>
            <a:r>
              <a:rPr lang="en-US" altLang="ko-KR">
                <a:latin typeface="Helvetica" charset="0"/>
                <a:ea typeface="Gulim" charset="0"/>
                <a:cs typeface="Gulim" charset="0"/>
                <a:sym typeface="Symbol" charset="0"/>
              </a:rPr>
              <a:t>remaining that might be needed by any thread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Banker’s algorithm (less conservative):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Allocate resources dynamically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Evaluate each request and grant if some </a:t>
            </a:r>
            <a:br>
              <a:rPr lang="en-US" altLang="ko-KR">
                <a:latin typeface="Helvetica" charset="0"/>
                <a:ea typeface="Gulim" charset="0"/>
                <a:cs typeface="Gulim" charset="0"/>
              </a:rPr>
            </a:b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ordering of threads is still deadlock free afterward 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Keeps system in a “SAFE” state, i.e. there exists a sequence {T</a:t>
            </a:r>
            <a:r>
              <a:rPr lang="en-US" altLang="ko-KR" baseline="-25000">
                <a:latin typeface="Helvetica" charset="0"/>
                <a:ea typeface="Gulim" charset="0"/>
                <a:cs typeface="Gulim" charset="0"/>
              </a:rPr>
              <a:t>1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, T</a:t>
            </a:r>
            <a:r>
              <a:rPr lang="en-US" altLang="ko-KR" baseline="-25000">
                <a:latin typeface="Helvetica" charset="0"/>
                <a:ea typeface="Gulim" charset="0"/>
                <a:cs typeface="Gulim" charset="0"/>
              </a:rPr>
              <a:t>2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, … T</a:t>
            </a:r>
            <a:r>
              <a:rPr lang="en-US" altLang="ko-KR" baseline="-25000">
                <a:latin typeface="Helvetica" charset="0"/>
                <a:ea typeface="Gulim" charset="0"/>
                <a:cs typeface="Gulim" charset="0"/>
              </a:rPr>
              <a:t>n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} with T</a:t>
            </a:r>
            <a:r>
              <a:rPr lang="en-US" altLang="ko-KR" baseline="-25000">
                <a:latin typeface="Helvetica" charset="0"/>
                <a:ea typeface="Gulim" charset="0"/>
                <a:cs typeface="Gulim" charset="0"/>
              </a:rPr>
              <a:t>1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 requesting all remaining resources, finishing, then T</a:t>
            </a:r>
            <a:r>
              <a:rPr lang="en-US" altLang="ko-KR" baseline="-25000">
                <a:latin typeface="Helvetica" charset="0"/>
                <a:ea typeface="Gulim" charset="0"/>
                <a:cs typeface="Gulim" charset="0"/>
              </a:rPr>
              <a:t>2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 requesting all remaining resources, etc..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Algorithm allows the sum of maximum resource needs of all current threads to be greater than total resources</a:t>
            </a:r>
          </a:p>
        </p:txBody>
      </p:sp>
      <p:sp>
        <p:nvSpPr>
          <p:cNvPr id="114691" name="Rectangle 120"/>
          <p:cNvSpPr>
            <a:spLocks noGrp="1" noChangeArrowheads="1"/>
          </p:cNvSpPr>
          <p:nvPr>
            <p:ph type="title"/>
          </p:nvPr>
        </p:nvSpPr>
        <p:spPr>
          <a:xfrm>
            <a:off x="416848" y="228600"/>
            <a:ext cx="7736552" cy="533400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Banker’s Algorithm for Preventing Deadlock</a:t>
            </a:r>
          </a:p>
        </p:txBody>
      </p:sp>
      <p:grpSp>
        <p:nvGrpSpPr>
          <p:cNvPr id="114692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114693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14694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14695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14696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9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90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 for Deadlock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762" y="1080439"/>
            <a:ext cx="8744558" cy="5215723"/>
          </a:xfrm>
        </p:spPr>
        <p:txBody>
          <a:bodyPr/>
          <a:lstStyle/>
          <a:p>
            <a:r>
              <a:rPr lang="en-US" dirty="0" smtClean="0"/>
              <a:t>Eliminate the Shared Resources</a:t>
            </a:r>
          </a:p>
          <a:p>
            <a:r>
              <a:rPr lang="en-US" dirty="0" smtClean="0"/>
              <a:t>Eliminate the Mutual </a:t>
            </a:r>
            <a:r>
              <a:rPr lang="en-US" dirty="0"/>
              <a:t>E</a:t>
            </a:r>
            <a:r>
              <a:rPr lang="en-US" dirty="0" smtClean="0"/>
              <a:t>xclusion</a:t>
            </a:r>
          </a:p>
          <a:p>
            <a:pPr lvl="1"/>
            <a:r>
              <a:rPr lang="en-US" dirty="0" smtClean="0"/>
              <a:t>E.g., many processes can have read-only access to file</a:t>
            </a:r>
          </a:p>
          <a:p>
            <a:pPr lvl="1"/>
            <a:r>
              <a:rPr lang="en-US" dirty="0" smtClean="0"/>
              <a:t>But still need mutual-exclusion for writing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00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55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7162800" cy="533400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Banker’s Algorithm</a:t>
            </a:r>
          </a:p>
        </p:txBody>
      </p:sp>
      <p:sp>
        <p:nvSpPr>
          <p:cNvPr id="532536" name="Rectangle 56"/>
          <p:cNvSpPr>
            <a:spLocks noGrp="1" noChangeArrowheads="1"/>
          </p:cNvSpPr>
          <p:nvPr>
            <p:ph type="body" idx="1"/>
          </p:nvPr>
        </p:nvSpPr>
        <p:spPr>
          <a:xfrm>
            <a:off x="135717" y="862012"/>
            <a:ext cx="8897157" cy="5919787"/>
          </a:xfrm>
        </p:spPr>
        <p:txBody>
          <a:bodyPr>
            <a:normAutofit lnSpcReduction="10000"/>
          </a:bodyPr>
          <a:lstStyle/>
          <a:p>
            <a:pPr>
              <a:spcBef>
                <a:spcPct val="25000"/>
              </a:spcBef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sz="2600" dirty="0">
                <a:solidFill>
                  <a:srgbClr val="000000"/>
                </a:solidFill>
                <a:latin typeface="Helvetica" charset="0"/>
                <a:ea typeface="Gulim" charset="0"/>
                <a:cs typeface="Gulim" charset="0"/>
              </a:rPr>
              <a:t>Technique: pretend each request is granted, then run deadlock detection algorithm, substitute </a:t>
            </a:r>
            <a:br>
              <a:rPr lang="en-US" altLang="ko-KR" sz="2600" dirty="0">
                <a:solidFill>
                  <a:srgbClr val="000000"/>
                </a:solidFill>
                <a:latin typeface="Helvetica" charset="0"/>
                <a:ea typeface="Gulim" charset="0"/>
                <a:cs typeface="Gulim" charset="0"/>
              </a:rPr>
            </a:br>
            <a:r>
              <a:rPr lang="en-US" altLang="ko-KR" sz="2600" dirty="0">
                <a:solidFill>
                  <a:srgbClr val="000000"/>
                </a:solidFill>
                <a:latin typeface="Helvetica" charset="0"/>
                <a:ea typeface="Gulim" charset="0"/>
                <a:cs typeface="Gulim" charset="0"/>
              </a:rPr>
              <a:t> ([</a:t>
            </a:r>
            <a:r>
              <a:rPr lang="en-US" altLang="ko-KR" sz="2600" dirty="0" err="1">
                <a:solidFill>
                  <a:srgbClr val="000000"/>
                </a:solidFill>
                <a:latin typeface="Helvetica" charset="0"/>
                <a:ea typeface="Gulim" charset="0"/>
                <a:cs typeface="Gulim" charset="0"/>
              </a:rPr>
              <a:t>Request</a:t>
            </a:r>
            <a:r>
              <a:rPr lang="en-US" altLang="ko-KR" sz="2600" baseline="-25000" dirty="0" err="1">
                <a:solidFill>
                  <a:srgbClr val="000000"/>
                </a:solidFill>
                <a:latin typeface="Helvetica" charset="0"/>
                <a:ea typeface="Gulim" charset="0"/>
                <a:cs typeface="Gulim" charset="0"/>
              </a:rPr>
              <a:t>node</a:t>
            </a:r>
            <a:r>
              <a:rPr lang="en-US" altLang="ko-KR" sz="2600" dirty="0">
                <a:solidFill>
                  <a:srgbClr val="000000"/>
                </a:solidFill>
                <a:latin typeface="Helvetica" charset="0"/>
                <a:ea typeface="Gulim" charset="0"/>
                <a:cs typeface="Gulim" charset="0"/>
              </a:rPr>
              <a:t>] ≤ [Avail]) </a:t>
            </a:r>
            <a:r>
              <a:rPr lang="en-US" altLang="ko-KR" sz="2600" dirty="0">
                <a:solidFill>
                  <a:srgbClr val="000000"/>
                </a:solidFill>
                <a:latin typeface="Helvetica" charset="0"/>
                <a:ea typeface="Gulim" charset="0"/>
                <a:cs typeface="Gulim" charset="0"/>
                <a:sym typeface="Wingdings" charset="0"/>
              </a:rPr>
              <a:t> </a:t>
            </a:r>
            <a:r>
              <a:rPr lang="en-US" altLang="ko-KR" sz="2600" dirty="0">
                <a:solidFill>
                  <a:srgbClr val="000000"/>
                </a:solidFill>
                <a:latin typeface="Helvetica" charset="0"/>
                <a:ea typeface="Gulim" charset="0"/>
                <a:cs typeface="Gulim" charset="0"/>
              </a:rPr>
              <a:t>([</a:t>
            </a:r>
            <a:r>
              <a:rPr lang="en-US" altLang="ko-KR" sz="2600" dirty="0" err="1">
                <a:solidFill>
                  <a:srgbClr val="000000"/>
                </a:solidFill>
                <a:latin typeface="Helvetica" charset="0"/>
                <a:ea typeface="Gulim" charset="0"/>
                <a:cs typeface="Gulim" charset="0"/>
              </a:rPr>
              <a:t>Max</a:t>
            </a:r>
            <a:r>
              <a:rPr lang="en-US" altLang="ko-KR" sz="2600" baseline="-25000" dirty="0" err="1">
                <a:solidFill>
                  <a:srgbClr val="000000"/>
                </a:solidFill>
                <a:latin typeface="Helvetica" charset="0"/>
                <a:ea typeface="Gulim" charset="0"/>
                <a:cs typeface="Gulim" charset="0"/>
              </a:rPr>
              <a:t>node</a:t>
            </a:r>
            <a:r>
              <a:rPr lang="en-US" altLang="ko-KR" sz="2600" dirty="0">
                <a:solidFill>
                  <a:srgbClr val="000000"/>
                </a:solidFill>
                <a:latin typeface="Helvetica" charset="0"/>
                <a:ea typeface="Gulim" charset="0"/>
                <a:cs typeface="Gulim" charset="0"/>
              </a:rPr>
              <a:t>]-[</a:t>
            </a:r>
            <a:r>
              <a:rPr lang="en-US" altLang="ko-KR" sz="2600" dirty="0" err="1">
                <a:solidFill>
                  <a:srgbClr val="000000"/>
                </a:solidFill>
                <a:latin typeface="Helvetica" charset="0"/>
                <a:ea typeface="Gulim" charset="0"/>
                <a:cs typeface="Gulim" charset="0"/>
              </a:rPr>
              <a:t>Alloc</a:t>
            </a:r>
            <a:r>
              <a:rPr lang="en-US" altLang="ko-KR" sz="2600" baseline="-25000" dirty="0" err="1">
                <a:solidFill>
                  <a:srgbClr val="000000"/>
                </a:solidFill>
                <a:latin typeface="Helvetica" charset="0"/>
                <a:ea typeface="Gulim" charset="0"/>
                <a:cs typeface="Gulim" charset="0"/>
              </a:rPr>
              <a:t>node</a:t>
            </a:r>
            <a:r>
              <a:rPr lang="en-US" altLang="ko-KR" sz="2600" dirty="0">
                <a:solidFill>
                  <a:srgbClr val="000000"/>
                </a:solidFill>
                <a:latin typeface="Helvetica" charset="0"/>
                <a:ea typeface="Gulim" charset="0"/>
                <a:cs typeface="Gulim" charset="0"/>
              </a:rPr>
              <a:t>] ≤ [Avail])</a:t>
            </a:r>
          </a:p>
          <a:p>
            <a:pPr lvl="3">
              <a:spcBef>
                <a:spcPct val="25000"/>
              </a:spcBef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endParaRPr lang="en-US" altLang="ko-KR" dirty="0">
              <a:solidFill>
                <a:srgbClr val="000000"/>
              </a:solidFill>
              <a:latin typeface="Helvetica" charset="0"/>
              <a:ea typeface="Gulim" charset="0"/>
              <a:cs typeface="Gulim" charset="0"/>
            </a:endParaRPr>
          </a:p>
          <a:p>
            <a:pPr>
              <a:spcBef>
                <a:spcPct val="0"/>
              </a:spcBef>
              <a:buFontTx/>
              <a:buNone/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altLang="ko-KR" sz="1800" dirty="0" err="1">
                <a:latin typeface="Consolas" charset="0"/>
                <a:ea typeface="Consolas" charset="0"/>
                <a:cs typeface="Consolas" charset="0"/>
              </a:rPr>
              <a:t>FreeResources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]: 	</a:t>
            </a:r>
            <a:r>
              <a:rPr lang="en-US" altLang="ko-KR" sz="1800" dirty="0">
                <a:latin typeface="Helvetica" charset="0"/>
                <a:ea typeface="Helvetica" charset="0"/>
                <a:cs typeface="Helvetica" charset="0"/>
              </a:rPr>
              <a:t>Current free resources each type</a:t>
            </a:r>
            <a:br>
              <a:rPr lang="en-US" altLang="ko-KR" sz="1800" dirty="0">
                <a:latin typeface="Helvetica" charset="0"/>
                <a:ea typeface="Helvetica" charset="0"/>
                <a:cs typeface="Helvetica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[</a:t>
            </a:r>
            <a:r>
              <a:rPr lang="en-US" altLang="ko-KR" sz="1800" dirty="0" err="1">
                <a:latin typeface="Consolas" charset="0"/>
                <a:ea typeface="Consolas" charset="0"/>
                <a:cs typeface="Consolas" charset="0"/>
              </a:rPr>
              <a:t>Alloc</a:t>
            </a:r>
            <a:r>
              <a:rPr lang="en-US" altLang="ko-KR" sz="1800" baseline="-25000" dirty="0" err="1"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]:	</a:t>
            </a:r>
            <a:r>
              <a:rPr lang="en-US" altLang="ko-KR" sz="1800" dirty="0">
                <a:latin typeface="Helvetica" charset="0"/>
                <a:ea typeface="Helvetica" charset="0"/>
                <a:cs typeface="Helvetica" charset="0"/>
              </a:rPr>
              <a:t>Current resources held by thread X</a:t>
            </a:r>
          </a:p>
          <a:p>
            <a:pPr lvl="1">
              <a:spcBef>
                <a:spcPct val="0"/>
              </a:spcBef>
              <a:buFontTx/>
              <a:buNone/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   [</a:t>
            </a:r>
            <a:r>
              <a:rPr lang="en-US" altLang="ko-KR" sz="180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Max</a:t>
            </a:r>
            <a:r>
              <a:rPr lang="en-US" altLang="ko-KR" sz="1800" baseline="-2500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]:	</a:t>
            </a:r>
            <a:r>
              <a:rPr lang="en-US" altLang="ko-KR" sz="1800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Max resources requested by thread X</a:t>
            </a:r>
          </a:p>
          <a:p>
            <a:pPr lvl="1">
              <a:spcBef>
                <a:spcPct val="0"/>
              </a:spcBef>
              <a:buFontTx/>
              <a:buNone/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endParaRPr lang="en-US" altLang="ko-KR" sz="1800" dirty="0"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     [Avail] = [</a:t>
            </a:r>
            <a:r>
              <a:rPr lang="en-US" altLang="ko-KR" sz="1800" dirty="0" err="1">
                <a:latin typeface="Consolas" charset="0"/>
                <a:ea typeface="Consolas" charset="0"/>
                <a:cs typeface="Consolas" charset="0"/>
              </a:rPr>
              <a:t>FreeResources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] 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Add all nodes to UNFINISHED 	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do {</a:t>
            </a:r>
          </a:p>
          <a:p>
            <a:pPr>
              <a:spcBef>
                <a:spcPct val="0"/>
              </a:spcBef>
              <a:buFontTx/>
              <a:buNone/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	done = true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1800" dirty="0" err="1">
                <a:latin typeface="Consolas" charset="0"/>
                <a:ea typeface="Consolas" charset="0"/>
                <a:cs typeface="Consolas" charset="0"/>
              </a:rPr>
              <a:t>Foreach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 node in UNFINISHED {	</a:t>
            </a:r>
          </a:p>
          <a:p>
            <a:pPr>
              <a:spcBef>
                <a:spcPct val="0"/>
              </a:spcBef>
              <a:buFontTx/>
              <a:buNone/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  if (</a:t>
            </a:r>
            <a: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altLang="ko-KR" sz="180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Max</a:t>
            </a:r>
            <a:r>
              <a:rPr lang="en-US" altLang="ko-KR" sz="1800" baseline="-2500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node</a:t>
            </a:r>
            <a: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]–[</a:t>
            </a:r>
            <a:r>
              <a:rPr lang="en-US" altLang="ko-KR" sz="180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Alloc</a:t>
            </a:r>
            <a:r>
              <a:rPr lang="en-US" altLang="ko-KR" sz="1800" baseline="-2500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node</a:t>
            </a:r>
            <a: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]&lt;= [Avail]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		remove node from UNFINISHED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		[Avail] = [Avail] + [</a:t>
            </a:r>
            <a:r>
              <a:rPr lang="en-US" altLang="ko-KR" sz="1800" dirty="0" err="1">
                <a:latin typeface="Consolas" charset="0"/>
                <a:ea typeface="Consolas" charset="0"/>
                <a:cs typeface="Consolas" charset="0"/>
              </a:rPr>
              <a:t>Alloc</a:t>
            </a:r>
            <a:r>
              <a:rPr lang="en-US" altLang="ko-KR" sz="1800" baseline="-25000" dirty="0" err="1">
                <a:latin typeface="Consolas" charset="0"/>
                <a:ea typeface="Consolas" charset="0"/>
                <a:cs typeface="Consolas" charset="0"/>
              </a:rPr>
              <a:t>node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]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		done = false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	}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}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} until(done)</a:t>
            </a: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		</a:t>
            </a:r>
            <a:r>
              <a:rPr lang="en-US" altLang="ko-KR" sz="1800" dirty="0">
                <a:latin typeface="Helvetica" charset="0"/>
                <a:ea typeface="Gulim" charset="0"/>
                <a:cs typeface="Gulim" charset="0"/>
              </a:rPr>
              <a:t>		</a:t>
            </a:r>
          </a:p>
        </p:txBody>
      </p:sp>
      <p:grpSp>
        <p:nvGrpSpPr>
          <p:cNvPr id="116739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116740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16741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16742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16743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58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6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Banker’s Algorithm Example</a:t>
            </a:r>
          </a:p>
        </p:txBody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2971800"/>
            <a:ext cx="8764858" cy="3886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sz="2800" dirty="0">
                <a:latin typeface="Helvetica" charset="0"/>
                <a:ea typeface="Gulim" charset="0"/>
                <a:cs typeface="Gulim" charset="0"/>
              </a:rPr>
              <a:t>Banker’s algorithm with dining philosophers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“Safe” (won’t cause deadlock) if when try to grab chopstick either:</a:t>
            </a:r>
          </a:p>
          <a:p>
            <a:pPr lvl="2">
              <a:lnSpc>
                <a:spcPct val="80000"/>
              </a:lnSpc>
            </a:pP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Not last chopstick</a:t>
            </a:r>
          </a:p>
          <a:p>
            <a:pPr lvl="2">
              <a:lnSpc>
                <a:spcPct val="80000"/>
              </a:lnSpc>
            </a:pP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Is last chopstick but someone will have </a:t>
            </a:r>
            <a:br>
              <a:rPr lang="en-US" altLang="ko-KR" sz="2000" dirty="0">
                <a:latin typeface="Helvetica" charset="0"/>
                <a:ea typeface="Gulim" charset="0"/>
                <a:cs typeface="Gulim" charset="0"/>
              </a:rPr>
            </a:b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two afterwards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What if k-handed philosophers? Don’t allow if:</a:t>
            </a:r>
          </a:p>
          <a:p>
            <a:pPr lvl="2">
              <a:lnSpc>
                <a:spcPct val="80000"/>
              </a:lnSpc>
            </a:pP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It’s the last one, no one would have k</a:t>
            </a:r>
          </a:p>
          <a:p>
            <a:pPr lvl="2">
              <a:lnSpc>
                <a:spcPct val="80000"/>
              </a:lnSpc>
            </a:pP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It’s 2</a:t>
            </a:r>
            <a:r>
              <a:rPr lang="en-US" altLang="ko-KR" sz="2000" baseline="30000" dirty="0">
                <a:latin typeface="Helvetica" charset="0"/>
                <a:ea typeface="Gulim" charset="0"/>
                <a:cs typeface="Gulim" charset="0"/>
              </a:rPr>
              <a:t>nd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 to last, and no one would have k-1</a:t>
            </a:r>
          </a:p>
          <a:p>
            <a:pPr lvl="2">
              <a:lnSpc>
                <a:spcPct val="80000"/>
              </a:lnSpc>
            </a:pP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It’s 3</a:t>
            </a:r>
            <a:r>
              <a:rPr lang="en-US" altLang="ko-KR" sz="2000" baseline="30000" dirty="0">
                <a:latin typeface="Helvetica" charset="0"/>
                <a:ea typeface="Gulim" charset="0"/>
                <a:cs typeface="Gulim" charset="0"/>
              </a:rPr>
              <a:t>rd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 to last, and no one would have k-2</a:t>
            </a:r>
          </a:p>
          <a:p>
            <a:pPr lvl="2">
              <a:lnSpc>
                <a:spcPct val="80000"/>
              </a:lnSpc>
            </a:pP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…</a:t>
            </a:r>
          </a:p>
        </p:txBody>
      </p:sp>
      <p:pic>
        <p:nvPicPr>
          <p:cNvPr id="11878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51" t="522" r="11351" b="522"/>
          <a:stretch>
            <a:fillRect/>
          </a:stretch>
        </p:blipFill>
        <p:spPr bwMode="auto">
          <a:xfrm>
            <a:off x="3429000" y="762000"/>
            <a:ext cx="2209800" cy="21209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78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838200"/>
            <a:ext cx="1257300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789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762000"/>
            <a:ext cx="1163638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113" y="4170363"/>
            <a:ext cx="1893887" cy="200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8791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118792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18793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18794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18795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22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1027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Summary: Deadlock</a:t>
            </a:r>
          </a:p>
        </p:txBody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741" y="921550"/>
            <a:ext cx="8686800" cy="5791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800" dirty="0" smtClean="0">
                <a:latin typeface="Helvetica" charset="0"/>
                <a:ea typeface="Gulim" charset="0"/>
                <a:cs typeface="Gulim" charset="0"/>
              </a:rPr>
              <a:t>Four </a:t>
            </a:r>
            <a:r>
              <a:rPr lang="en-US" altLang="ko-KR" sz="2800" dirty="0">
                <a:latin typeface="Helvetica" charset="0"/>
                <a:ea typeface="Gulim" charset="0"/>
                <a:cs typeface="Gulim" charset="0"/>
              </a:rPr>
              <a:t>conditions for deadlocks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Mutual exclusion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Only one thread at a time can use a resource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Hold and wait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Thread holding at least one resource is waiting to acquire additional resources held by other threads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No preemption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Resources are released only voluntarily by the threads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Circular wait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000" dirty="0">
                <a:latin typeface="Helvetica" charset="0"/>
                <a:ea typeface="Gulim" charset="0"/>
                <a:cs typeface="Gulim" charset="0"/>
                <a:sym typeface="Symbol" charset="0"/>
              </a:rPr>
              <a:t>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 set {</a:t>
            </a:r>
            <a:r>
              <a:rPr lang="en-US" altLang="ko-KR" sz="2000" i="1" dirty="0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sz="2000" baseline="-25000" dirty="0">
                <a:latin typeface="Helvetica" charset="0"/>
                <a:ea typeface="Gulim" charset="0"/>
                <a:cs typeface="Gulim" charset="0"/>
              </a:rPr>
              <a:t>1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, …, </a:t>
            </a:r>
            <a:r>
              <a:rPr lang="en-US" altLang="ko-KR" sz="2000" i="1" dirty="0" err="1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sz="2000" baseline="-25000" dirty="0" err="1">
                <a:latin typeface="Helvetica" charset="0"/>
                <a:ea typeface="Gulim" charset="0"/>
                <a:cs typeface="Gulim" charset="0"/>
              </a:rPr>
              <a:t>n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} of threads with a cyclic waiting </a:t>
            </a:r>
            <a:r>
              <a:rPr lang="en-US" altLang="ko-KR" sz="2000" dirty="0" smtClean="0">
                <a:latin typeface="Helvetica" charset="0"/>
                <a:ea typeface="Gulim" charset="0"/>
                <a:cs typeface="Gulim" charset="0"/>
              </a:rPr>
              <a:t>pattern</a:t>
            </a:r>
            <a:endParaRPr lang="en-US" altLang="ko-KR" sz="2000" dirty="0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</a:pPr>
            <a:r>
              <a:rPr lang="en-US" altLang="ko-KR" sz="2800" dirty="0">
                <a:latin typeface="Helvetica" charset="0"/>
                <a:ea typeface="Gulim" charset="0"/>
                <a:cs typeface="Gulim" charset="0"/>
              </a:rPr>
              <a:t>Starvation vs. Deadlock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Starvation: thread waits indefinitely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Deadlock: circular waiting for resources</a:t>
            </a:r>
            <a:endParaRPr lang="en-US" altLang="ko-KR" sz="2000" dirty="0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800" dirty="0" smtClean="0">
                <a:latin typeface="Helvetica" charset="0"/>
                <a:ea typeface="Gulim" charset="0"/>
                <a:cs typeface="Gulim" charset="0"/>
              </a:rPr>
              <a:t>Deadlock detection and preemption</a:t>
            </a:r>
            <a:endParaRPr lang="en-US" altLang="ko-KR" sz="2800" dirty="0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800" dirty="0">
                <a:latin typeface="Helvetica" charset="0"/>
                <a:ea typeface="Gulim" charset="0"/>
                <a:cs typeface="Gulim" charset="0"/>
              </a:rPr>
              <a:t>Deadlock prevention 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 smtClean="0">
                <a:latin typeface="Helvetica" charset="0"/>
                <a:ea typeface="Gulim" charset="0"/>
                <a:cs typeface="Gulim" charset="0"/>
              </a:rPr>
              <a:t>Loop Detection, Banker’s algorithm</a:t>
            </a:r>
            <a:endParaRPr lang="en-US" altLang="ko-KR" sz="2400" dirty="0">
              <a:latin typeface="Helvetica" charset="0"/>
              <a:ea typeface="Gulim" charset="0"/>
              <a:cs typeface="Gulim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cs162 fa14 L3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40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 for Deadlock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762" y="1080439"/>
            <a:ext cx="8744558" cy="5215723"/>
          </a:xfrm>
        </p:spPr>
        <p:txBody>
          <a:bodyPr/>
          <a:lstStyle/>
          <a:p>
            <a:r>
              <a:rPr lang="en-US" dirty="0" smtClean="0"/>
              <a:t>Eliminate the Shared Resources</a:t>
            </a:r>
          </a:p>
          <a:p>
            <a:r>
              <a:rPr lang="en-US" dirty="0" smtClean="0"/>
              <a:t>Eliminate the Mutual </a:t>
            </a:r>
            <a:r>
              <a:rPr lang="en-US" dirty="0"/>
              <a:t>E</a:t>
            </a:r>
            <a:r>
              <a:rPr lang="en-US" dirty="0" smtClean="0"/>
              <a:t>xclusion</a:t>
            </a:r>
          </a:p>
          <a:p>
            <a:r>
              <a:rPr lang="en-US" dirty="0" smtClean="0"/>
              <a:t>Eliminate Hold-and-Wait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108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Acquire all resources up front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730" y="3391120"/>
            <a:ext cx="8562331" cy="3040819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Philosopher grabs for both chopsticks at once</a:t>
            </a:r>
          </a:p>
          <a:p>
            <a:pPr lvl="1"/>
            <a:r>
              <a:rPr lang="en-US" sz="2400" dirty="0" smtClean="0"/>
              <a:t>If not both available, don’t pickup either, try again later</a:t>
            </a:r>
          </a:p>
          <a:p>
            <a:r>
              <a:rPr lang="en-US" sz="2400" dirty="0" smtClean="0"/>
              <a:t>Phone call signaling attempts to acquire resources all along the path, “busy” if any point not available</a:t>
            </a:r>
          </a:p>
          <a:p>
            <a:r>
              <a:rPr lang="en-US" sz="2400" dirty="0" smtClean="0"/>
              <a:t>File Systems: lock {dir. Structure, file index, free list}</a:t>
            </a:r>
          </a:p>
          <a:p>
            <a:pPr lvl="1"/>
            <a:r>
              <a:rPr lang="en-US" sz="2400" dirty="0" smtClean="0"/>
              <a:t>Or the piece of each in a common block group</a:t>
            </a:r>
          </a:p>
          <a:p>
            <a:r>
              <a:rPr lang="en-US" sz="2400" dirty="0" smtClean="0"/>
              <a:t>Databases: lock all tables touched by the query</a:t>
            </a:r>
          </a:p>
          <a:p>
            <a:r>
              <a:rPr lang="en-US" sz="2400" dirty="0" smtClean="0"/>
              <a:t>Hard in general, but often natural in specific cases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51" t="522" r="11351" b="522"/>
          <a:stretch>
            <a:fillRect/>
          </a:stretch>
        </p:blipFill>
        <p:spPr bwMode="auto">
          <a:xfrm>
            <a:off x="3429000" y="1097945"/>
            <a:ext cx="2209800" cy="21209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4935487" y="1746066"/>
            <a:ext cx="389644" cy="375188"/>
          </a:xfrm>
          <a:prstGeom prst="ellipse">
            <a:avLst/>
          </a:prstGeom>
          <a:solidFill>
            <a:schemeClr val="accent2">
              <a:lumMod val="20000"/>
              <a:lumOff val="80000"/>
              <a:alpha val="52000"/>
            </a:schemeClr>
          </a:solidFill>
          <a:ln w="127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98243" y="2403526"/>
            <a:ext cx="389644" cy="375188"/>
          </a:xfrm>
          <a:prstGeom prst="ellipse">
            <a:avLst/>
          </a:prstGeom>
          <a:solidFill>
            <a:schemeClr val="accent2">
              <a:lumMod val="20000"/>
              <a:lumOff val="80000"/>
              <a:alpha val="52000"/>
            </a:schemeClr>
          </a:solidFill>
          <a:ln w="127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05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 for Deadlock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762" y="1080439"/>
            <a:ext cx="8744558" cy="5215723"/>
          </a:xfrm>
        </p:spPr>
        <p:txBody>
          <a:bodyPr/>
          <a:lstStyle/>
          <a:p>
            <a:r>
              <a:rPr lang="en-US" dirty="0" smtClean="0"/>
              <a:t>Eliminate the Shared Resources</a:t>
            </a:r>
          </a:p>
          <a:p>
            <a:r>
              <a:rPr lang="en-US" dirty="0" smtClean="0"/>
              <a:t>Eliminate the Mutual </a:t>
            </a:r>
            <a:r>
              <a:rPr lang="en-US" dirty="0"/>
              <a:t>E</a:t>
            </a:r>
            <a:r>
              <a:rPr lang="en-US" dirty="0" smtClean="0"/>
              <a:t>xclusion</a:t>
            </a:r>
          </a:p>
          <a:p>
            <a:r>
              <a:rPr lang="en-US" dirty="0" smtClean="0"/>
              <a:t>Eliminate Hold-and-Wait</a:t>
            </a:r>
          </a:p>
          <a:p>
            <a:r>
              <a:rPr lang="en-US" dirty="0" smtClean="0"/>
              <a:t>Permit pre-emption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038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Incremental Acquisition with Pre-emption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730" y="3391120"/>
            <a:ext cx="8562331" cy="3040819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Philosopher grabs one, goes for other, if not available, releases the first</a:t>
            </a:r>
          </a:p>
          <a:p>
            <a:pPr lvl="1"/>
            <a:r>
              <a:rPr lang="en-US" sz="2000" dirty="0" smtClean="0"/>
              <a:t>Analogous for sequence of system resources</a:t>
            </a:r>
          </a:p>
          <a:p>
            <a:r>
              <a:rPr lang="en-US" sz="2400" dirty="0" smtClean="0"/>
              <a:t>Danger of turning deadlock into </a:t>
            </a:r>
            <a:r>
              <a:rPr lang="en-US" sz="2400" dirty="0" err="1" smtClean="0"/>
              <a:t>livelock</a:t>
            </a:r>
            <a:endParaRPr lang="en-US" sz="2400" dirty="0" smtClean="0"/>
          </a:p>
          <a:p>
            <a:pPr lvl="1"/>
            <a:r>
              <a:rPr lang="en-US" sz="2000" dirty="0" smtClean="0"/>
              <a:t>Everyone is grabbing and releasing, no one every gets two</a:t>
            </a:r>
          </a:p>
          <a:p>
            <a:r>
              <a:rPr lang="en-US" sz="2400" dirty="0" smtClean="0"/>
              <a:t>Works great at low utilization</a:t>
            </a:r>
          </a:p>
          <a:p>
            <a:pPr lvl="1"/>
            <a:r>
              <a:rPr lang="en-US" sz="2000" dirty="0" smtClean="0"/>
              <a:t>Potential for thrashing (or failure) as utilization increases</a:t>
            </a:r>
          </a:p>
          <a:p>
            <a:r>
              <a:rPr lang="en-US" sz="2400" dirty="0" smtClean="0"/>
              <a:t>Similar to CSMA (carrier sense multiple access) in networks</a:t>
            </a:r>
          </a:p>
          <a:p>
            <a:r>
              <a:rPr lang="en-US" sz="2400" dirty="0" smtClean="0"/>
              <a:t>Randomize the back-off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51" t="522" r="11351" b="522"/>
          <a:stretch>
            <a:fillRect/>
          </a:stretch>
        </p:blipFill>
        <p:spPr bwMode="auto">
          <a:xfrm>
            <a:off x="3429000" y="1097945"/>
            <a:ext cx="2209800" cy="21209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4935487" y="1746066"/>
            <a:ext cx="389644" cy="375188"/>
          </a:xfrm>
          <a:prstGeom prst="ellipse">
            <a:avLst/>
          </a:prstGeom>
          <a:solidFill>
            <a:schemeClr val="accent2">
              <a:lumMod val="20000"/>
              <a:lumOff val="80000"/>
              <a:alpha val="52000"/>
            </a:schemeClr>
          </a:solidFill>
          <a:ln w="127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98243" y="2403526"/>
            <a:ext cx="389644" cy="375188"/>
          </a:xfrm>
          <a:prstGeom prst="ellipse">
            <a:avLst/>
          </a:prstGeom>
          <a:solidFill>
            <a:schemeClr val="accent2">
              <a:lumMod val="20000"/>
              <a:lumOff val="80000"/>
              <a:alpha val="52000"/>
            </a:schemeClr>
          </a:solidFill>
          <a:ln w="127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05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cs162-fa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cs162-fa14.potx</Template>
  <TotalTime>3096</TotalTime>
  <Words>3672</Words>
  <Application>Microsoft Macintosh PowerPoint</Application>
  <PresentationFormat>On-screen Show (4:3)</PresentationFormat>
  <Paragraphs>878</Paragraphs>
  <Slides>52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cs162-fa14</vt:lpstr>
      <vt:lpstr>Deadlock</vt:lpstr>
      <vt:lpstr>Four requirements for Deadlock</vt:lpstr>
      <vt:lpstr>Methods for Handling Deadlocks</vt:lpstr>
      <vt:lpstr>Techniques for Deadlock Prevention</vt:lpstr>
      <vt:lpstr>Techniques for Deadlock Prevention</vt:lpstr>
      <vt:lpstr>Techniques for Deadlock Prevention</vt:lpstr>
      <vt:lpstr>Acquire all resources up front</vt:lpstr>
      <vt:lpstr>Techniques for Deadlock Prevention</vt:lpstr>
      <vt:lpstr>Incremental Acquisition with Pre-emption</vt:lpstr>
      <vt:lpstr>Techniques for Deadlock Prevention</vt:lpstr>
      <vt:lpstr>Cyclic Dependence of resources</vt:lpstr>
      <vt:lpstr>Ordered Acquisition to prevent cycle from forming</vt:lpstr>
      <vt:lpstr>Deadlock Detection</vt:lpstr>
      <vt:lpstr>A Simple Resource Graph</vt:lpstr>
      <vt:lpstr>Resource Allocation Graph Examples</vt:lpstr>
      <vt:lpstr>How would you look for cycles?</vt:lpstr>
      <vt:lpstr>Resource Allocation Graph Examples</vt:lpstr>
      <vt:lpstr>How would avoid cycle creation ?</vt:lpstr>
      <vt:lpstr>More General Case</vt:lpstr>
      <vt:lpstr>General Resource-Allocation Graph</vt:lpstr>
      <vt:lpstr>Resource Allocation Graph Examples</vt:lpstr>
      <vt:lpstr>Deadlock Detection Algorithm</vt:lpstr>
      <vt:lpstr>Deadlock Detection Algorithm Example </vt:lpstr>
      <vt:lpstr>Deadlock Detection Algorithm Example </vt:lpstr>
      <vt:lpstr>Deadlock Detection Algorithm Example </vt:lpstr>
      <vt:lpstr>Deadlock Detection Algorithm Example </vt:lpstr>
      <vt:lpstr>Deadlock Detection Algorithm Example </vt:lpstr>
      <vt:lpstr>Deadlock Detection Algorithm Example </vt:lpstr>
      <vt:lpstr>Deadlock Detection Algorithm Example </vt:lpstr>
      <vt:lpstr>Deadlock Detection Algorithm Example </vt:lpstr>
      <vt:lpstr>Deadlock Detection Algorithm Example </vt:lpstr>
      <vt:lpstr>Deadlock Detection Algorithm Example </vt:lpstr>
      <vt:lpstr>Deadlock Detection Algorithm Example </vt:lpstr>
      <vt:lpstr>Deadlock Detection Algorithm Example </vt:lpstr>
      <vt:lpstr>Deadlock Detection Algorithm Example </vt:lpstr>
      <vt:lpstr>Deadlock Detection Algorithm Example </vt:lpstr>
      <vt:lpstr>Deadlock Detection Algorithm Example </vt:lpstr>
      <vt:lpstr>Deadlock Detection Algorithm Example </vt:lpstr>
      <vt:lpstr>Deadlock Detection Algorithm Example </vt:lpstr>
      <vt:lpstr>Deadlock Detection Algorithm Example </vt:lpstr>
      <vt:lpstr>Deadlock Detection Algorithm Example </vt:lpstr>
      <vt:lpstr>Deadlock Detection Algorithm Example </vt:lpstr>
      <vt:lpstr>Deadlock Detection Algorithm Example </vt:lpstr>
      <vt:lpstr>Deadlock Detection Algorithm Example </vt:lpstr>
      <vt:lpstr>Deadlock Detection Algorithm Example </vt:lpstr>
      <vt:lpstr>Deadlock Detection Algorithm Example </vt:lpstr>
      <vt:lpstr>Deadlock Detection Algorithm Example </vt:lpstr>
      <vt:lpstr>Deadlock Detection Algorithm Example </vt:lpstr>
      <vt:lpstr>Banker’s Algorithm for Preventing Deadlock</vt:lpstr>
      <vt:lpstr>Banker’s Algorithm</vt:lpstr>
      <vt:lpstr>Banker’s Algorithm Example</vt:lpstr>
      <vt:lpstr>Summary: Deadlock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Culler</dc:creator>
  <cp:lastModifiedBy>David Culler</cp:lastModifiedBy>
  <cp:revision>131</cp:revision>
  <dcterms:created xsi:type="dcterms:W3CDTF">2014-09-03T19:24:22Z</dcterms:created>
  <dcterms:modified xsi:type="dcterms:W3CDTF">2014-11-24T18:01:29Z</dcterms:modified>
</cp:coreProperties>
</file>