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4" r:id="rId3"/>
    <p:sldId id="285" r:id="rId4"/>
    <p:sldId id="287" r:id="rId5"/>
    <p:sldId id="288" r:id="rId6"/>
    <p:sldId id="289" r:id="rId7"/>
    <p:sldId id="290" r:id="rId8"/>
    <p:sldId id="291" r:id="rId9"/>
    <p:sldId id="294" r:id="rId10"/>
    <p:sldId id="295" r:id="rId11"/>
    <p:sldId id="296" r:id="rId12"/>
    <p:sldId id="292" r:id="rId13"/>
    <p:sldId id="293" r:id="rId14"/>
    <p:sldId id="262" r:id="rId15"/>
    <p:sldId id="263" r:id="rId16"/>
    <p:sldId id="265" r:id="rId17"/>
    <p:sldId id="275" r:id="rId18"/>
    <p:sldId id="257" r:id="rId19"/>
    <p:sldId id="258" r:id="rId20"/>
    <p:sldId id="259" r:id="rId21"/>
    <p:sldId id="260" r:id="rId22"/>
    <p:sldId id="270" r:id="rId23"/>
    <p:sldId id="271" r:id="rId24"/>
    <p:sldId id="272" r:id="rId25"/>
    <p:sldId id="299" r:id="rId26"/>
    <p:sldId id="301" r:id="rId27"/>
    <p:sldId id="302" r:id="rId28"/>
    <p:sldId id="273" r:id="rId29"/>
    <p:sldId id="274" r:id="rId30"/>
    <p:sldId id="280" r:id="rId31"/>
    <p:sldId id="308" r:id="rId32"/>
    <p:sldId id="303" r:id="rId33"/>
    <p:sldId id="304" r:id="rId34"/>
    <p:sldId id="305" r:id="rId35"/>
    <p:sldId id="279" r:id="rId36"/>
    <p:sldId id="310" r:id="rId37"/>
    <p:sldId id="309" r:id="rId38"/>
    <p:sldId id="281" r:id="rId39"/>
    <p:sldId id="282" r:id="rId40"/>
    <p:sldId id="277" r:id="rId41"/>
    <p:sldId id="278" r:id="rId42"/>
    <p:sldId id="311" r:id="rId43"/>
    <p:sldId id="306" r:id="rId44"/>
    <p:sldId id="307" r:id="rId45"/>
    <p:sldId id="300" r:id="rId46"/>
    <p:sldId id="29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B006D-AAFB-A34F-8B45-91A54B16DC78}" type="datetimeFigureOut">
              <a:rPr lang="en-US" smtClean="0"/>
              <a:t>9/12/14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FAF15-328D-6949-91D9-A16CACD6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33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6349-4B97-3B42-B3E1-FA9317E9ADED}" type="datetimeFigureOut">
              <a:rPr lang="en-US" smtClean="0"/>
              <a:t>9/12/14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A818A-32A3-AC41-8A70-957E942F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9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UNIX splits creating</a:t>
            </a:r>
            <a:r>
              <a:rPr lang="en-US" baseline="0" dirty="0" smtClean="0"/>
              <a:t> a process into two steps, each of them a lot simpler.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2372-3169-3E47-91B9-B9FD4415589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47" y="4343798"/>
            <a:ext cx="5030107" cy="4113609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model: each thread runs on a dedicated virtual processor with unpredictable and variable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UNIX splits creating</a:t>
            </a:r>
            <a:r>
              <a:rPr lang="en-US" baseline="0" dirty="0" smtClean="0"/>
              <a:t> a process into two steps, each of them a lot simpler.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2372-3169-3E47-91B9-B9FD4415589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Multics: MIT, GE, Bell Labs, 1969</a:t>
            </a:r>
          </a:p>
          <a:p>
            <a:r>
              <a:rPr lang="en-US">
                <a:ea typeface="MS PGothic" charset="0"/>
              </a:rPr>
              <a:t>Revolutionary but </a:t>
            </a:r>
            <a:r>
              <a:rPr lang="ja-JP" altLang="en-US">
                <a:ea typeface="MS PGothic" charset="0"/>
              </a:rPr>
              <a:t>“</a:t>
            </a:r>
            <a:r>
              <a:rPr lang="en-US" altLang="ja-JP">
                <a:ea typeface="MS PGothic" charset="0"/>
              </a:rPr>
              <a:t>bloated</a:t>
            </a:r>
            <a:r>
              <a:rPr lang="ja-JP" altLang="en-US">
                <a:ea typeface="MS PGothic" charset="0"/>
              </a:rPr>
              <a:t>”</a:t>
            </a:r>
            <a:r>
              <a:rPr lang="en-US" altLang="ja-JP">
                <a:ea typeface="MS PGothic" charset="0"/>
              </a:rPr>
              <a:t> at 135kB</a:t>
            </a:r>
          </a:p>
          <a:p>
            <a:endParaRPr lang="en-US">
              <a:ea typeface="MS PGothic" charset="0"/>
            </a:endParaRPr>
          </a:p>
          <a:p>
            <a:r>
              <a:rPr lang="en-US">
                <a:ea typeface="MS PGothic" charset="0"/>
              </a:rPr>
              <a:t>Famous </a:t>
            </a:r>
            <a:r>
              <a:rPr lang="ja-JP" altLang="en-US">
                <a:ea typeface="MS PGothic" charset="0"/>
              </a:rPr>
              <a:t>“</a:t>
            </a:r>
            <a:r>
              <a:rPr lang="en-US" altLang="ja-JP">
                <a:ea typeface="MS PGothic" charset="0"/>
              </a:rPr>
              <a:t>failures</a:t>
            </a:r>
            <a:r>
              <a:rPr lang="ja-JP" altLang="en-US">
                <a:ea typeface="MS PGothic" charset="0"/>
              </a:rPr>
              <a:t>”</a:t>
            </a:r>
            <a:r>
              <a:rPr lang="en-US" altLang="ja-JP">
                <a:ea typeface="MS PGothic" charset="0"/>
              </a:rPr>
              <a:t>: Multics, Mach, NextStep: innovative but too flawed to succeed.</a:t>
            </a:r>
          </a:p>
          <a:p>
            <a:endParaRPr lang="en-US">
              <a:ea typeface="MS PGothic" charset="0"/>
            </a:endParaRPr>
          </a:p>
          <a:p>
            <a:r>
              <a:rPr lang="en-US">
                <a:ea typeface="MS PGothic" charset="0"/>
              </a:rPr>
              <a:t>Microsoft established itself by writing an OS to compete with CP/M which IBM couldn</a:t>
            </a:r>
            <a:r>
              <a:rPr lang="ja-JP" altLang="en-US">
                <a:ea typeface="MS PGothic" charset="0"/>
              </a:rPr>
              <a:t>’</a:t>
            </a:r>
            <a:r>
              <a:rPr lang="en-US" altLang="ja-JP">
                <a:ea typeface="MS PGothic" charset="0"/>
              </a:rPr>
              <a:t>t negotiate with its author. They instead bought QDOS from a small code author who had written it from the CP/M manual. </a:t>
            </a:r>
          </a:p>
          <a:p>
            <a:endParaRPr lang="en-US">
              <a:ea typeface="MS PGothic" charset="0"/>
            </a:endParaRPr>
          </a:p>
          <a:p>
            <a:r>
              <a:rPr lang="en-US">
                <a:ea typeface="MS PGothic" charset="0"/>
              </a:rPr>
              <a:t>Interestingly, there were some other OSes that didn</a:t>
            </a:r>
            <a:r>
              <a:rPr lang="ja-JP" altLang="en-US">
                <a:ea typeface="MS PGothic" charset="0"/>
              </a:rPr>
              <a:t>’</a:t>
            </a:r>
            <a:r>
              <a:rPr lang="en-US" altLang="ja-JP">
                <a:ea typeface="MS PGothic" charset="0"/>
              </a:rPr>
              <a:t>t have such a long lineage (e.g. IBM OS/2)</a:t>
            </a: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DB servers very important – provide </a:t>
            </a:r>
            <a:r>
              <a:rPr lang="ja-JP" altLang="en-US">
                <a:ea typeface="MS PGothic" charset="0"/>
              </a:rPr>
              <a:t>“</a:t>
            </a:r>
            <a:r>
              <a:rPr lang="en-US" altLang="ja-JP">
                <a:ea typeface="MS PGothic" charset="0"/>
              </a:rPr>
              <a:t>shared data</a:t>
            </a:r>
            <a:r>
              <a:rPr lang="ja-JP" altLang="en-US">
                <a:ea typeface="MS PGothic" charset="0"/>
              </a:rPr>
              <a:t>”</a:t>
            </a:r>
            <a:r>
              <a:rPr lang="en-US" altLang="ja-JP">
                <a:ea typeface="MS PGothic" charset="0"/>
              </a:rPr>
              <a:t> view to users.</a:t>
            </a:r>
          </a:p>
          <a:p>
            <a:r>
              <a:rPr lang="en-US">
                <a:ea typeface="MS PGothic" charset="0"/>
              </a:rPr>
              <a:t>Many users can read/write at once – how is consistency managed?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0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3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781"/>
            <a:ext cx="8229600" cy="87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8571"/>
            <a:ext cx="8229600" cy="521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20" y="6431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9/12/14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19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FF"/>
                </a:solidFill>
              </a:defRPr>
            </a:lvl1pPr>
          </a:lstStyle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720" y="6431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FF"/>
                </a:solidFill>
              </a:defRPr>
            </a:lvl1pPr>
          </a:lstStyle>
          <a:p>
            <a:fld id="{40BE6ECD-61F1-CE4B-BB82-6FDD0CA3B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8" descr="fro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162.eecs.berkeley.edu/static/lectures/code06/pthread.c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ana.org/assignments/service-names-port-numbers/service-names-port-numbers.xhtml" TargetMode="External"/><Relationship Id="rId3" Type="http://schemas.openxmlformats.org/officeDocument/2006/relationships/hyperlink" Target="https://www.iana.org/assignments/service-names-port-numbers/service-names-port-numbers.tx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9567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Intro to Threads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 after tying up loose ends 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1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David E. Culler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CS162 – Operating Systems and Systems Programming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 6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Sept 12,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5486400"/>
            <a:ext cx="2971800" cy="92333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Reading</a:t>
            </a:r>
            <a:r>
              <a:rPr lang="en-US" dirty="0" smtClean="0"/>
              <a:t>: A&amp;D Ch4.1-5 </a:t>
            </a:r>
            <a:endParaRPr lang="en-US" dirty="0" smtClean="0"/>
          </a:p>
          <a:p>
            <a:r>
              <a:rPr lang="en-US" dirty="0" smtClean="0"/>
              <a:t>HW</a:t>
            </a:r>
            <a:r>
              <a:rPr lang="en-US" dirty="0"/>
              <a:t> </a:t>
            </a:r>
            <a:r>
              <a:rPr lang="en-US" dirty="0" smtClean="0"/>
              <a:t>1 due Mon 9/15</a:t>
            </a:r>
            <a:endParaRPr lang="en-US" dirty="0"/>
          </a:p>
          <a:p>
            <a:r>
              <a:rPr lang="en-US" dirty="0" err="1" smtClean="0"/>
              <a:t>Proj</a:t>
            </a:r>
            <a:r>
              <a:rPr lang="en-US" dirty="0" smtClean="0"/>
              <a:t> </a:t>
            </a:r>
            <a:r>
              <a:rPr lang="en-US" dirty="0" smtClean="0"/>
              <a:t>1 out next week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555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– </a:t>
            </a:r>
            <a:r>
              <a:rPr lang="en-US" dirty="0" err="1" smtClean="0"/>
              <a:t>infloop.c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F011-95A5-144F-857F-D1C396F8947E}" type="datetime1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2667" y="1286933"/>
            <a:ext cx="7874000" cy="507831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stdlib.h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stdio.h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&lt;sys/</a:t>
            </a:r>
            <a:r>
              <a:rPr lang="en-US" dirty="0" err="1">
                <a:latin typeface="Courier"/>
                <a:cs typeface="Courier"/>
              </a:rPr>
              <a:t>types.h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unistd.h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signal.h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signal_callback_handler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signum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{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("Caught signal %d - phew!\n",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signum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 exit(1);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}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main() {</a:t>
            </a: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signal(SIGINT,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signal_callback_handler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);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while (1) {}</a:t>
            </a:r>
          </a:p>
          <a:p>
            <a:r>
              <a:rPr lang="en-US" dirty="0">
                <a:latin typeface="Courier"/>
                <a:cs typeface="Courier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 rot="20331185">
            <a:off x="7015642" y="1710266"/>
            <a:ext cx="1008810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Got top?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8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races: </a:t>
            </a:r>
            <a:r>
              <a:rPr lang="en-US" dirty="0" err="1" smtClean="0"/>
              <a:t>fork.c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C94F-3F92-AF48-B639-74002D8FCAFB}" type="datetime1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3467" y="1286933"/>
            <a:ext cx="78062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&gt; 0) {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getpid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parent of [%d]\n",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for 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&lt;100;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++) {</a:t>
            </a:r>
          </a:p>
          <a:p>
            <a:r>
              <a:rPr lang="en-US" dirty="0">
                <a:latin typeface="Courier"/>
                <a:cs typeface="Courier"/>
              </a:rPr>
              <a:t>  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parent: %d\n",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  //      sleep(1);                                                                               </a:t>
            </a:r>
          </a:p>
          <a:p>
            <a:r>
              <a:rPr lang="en-US" dirty="0">
                <a:latin typeface="Courier"/>
                <a:cs typeface="Courier"/>
              </a:rPr>
              <a:t>    }</a:t>
            </a:r>
          </a:p>
          <a:p>
            <a:r>
              <a:rPr lang="en-US" dirty="0">
                <a:latin typeface="Courier"/>
                <a:cs typeface="Courier"/>
              </a:rPr>
              <a:t>  }  else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== 0) {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getpid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child\n",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for 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&gt;-100;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--) {</a:t>
            </a:r>
          </a:p>
          <a:p>
            <a:r>
              <a:rPr lang="en-US" dirty="0">
                <a:latin typeface="Courier"/>
                <a:cs typeface="Courier"/>
              </a:rPr>
              <a:t>  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child: %d\n",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  //      sleep(1);                                                                               </a:t>
            </a:r>
          </a:p>
          <a:p>
            <a:r>
              <a:rPr lang="en-US" dirty="0">
                <a:latin typeface="Courier"/>
                <a:cs typeface="Courier"/>
              </a:rPr>
              <a:t>    }</a:t>
            </a:r>
          </a:p>
          <a:p>
            <a:r>
              <a:rPr lang="en-US" dirty="0">
                <a:latin typeface="Courier"/>
                <a:cs typeface="Courier"/>
              </a:rPr>
              <a:t>  } </a:t>
            </a:r>
          </a:p>
        </p:txBody>
      </p:sp>
    </p:spTree>
    <p:extLst>
      <p:ext uri="{BB962C8B-B14F-4D97-AF65-F5344CB8AC3E}">
        <p14:creationId xmlns:p14="http://schemas.microsoft.com/office/powerpoint/2010/main" val="137652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OS Concepts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786"/>
            <a:ext cx="8229600" cy="54646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Processes</a:t>
            </a:r>
          </a:p>
          <a:p>
            <a:r>
              <a:rPr lang="en-US" dirty="0" smtClean="0"/>
              <a:t>Address Space</a:t>
            </a:r>
          </a:p>
          <a:p>
            <a:r>
              <a:rPr lang="en-US" dirty="0" smtClean="0"/>
              <a:t>Protection</a:t>
            </a:r>
          </a:p>
          <a:p>
            <a:r>
              <a:rPr lang="en-US" dirty="0" smtClean="0"/>
              <a:t>Dual Mode</a:t>
            </a:r>
          </a:p>
          <a:p>
            <a:r>
              <a:rPr lang="en-US" dirty="0" smtClean="0"/>
              <a:t>Interrupt handlers </a:t>
            </a:r>
            <a:r>
              <a:rPr lang="en-US" dirty="0"/>
              <a:t>(including </a:t>
            </a:r>
            <a:r>
              <a:rPr lang="en-US" dirty="0" err="1" smtClean="0"/>
              <a:t>syscall</a:t>
            </a:r>
            <a:r>
              <a:rPr lang="en-US" dirty="0"/>
              <a:t> </a:t>
            </a:r>
            <a:r>
              <a:rPr lang="en-US" dirty="0" smtClean="0"/>
              <a:t>and trap)</a:t>
            </a:r>
          </a:p>
          <a:p>
            <a:r>
              <a:rPr lang="en-US" dirty="0" smtClean="0"/>
              <a:t>File System</a:t>
            </a:r>
          </a:p>
          <a:p>
            <a:pPr lvl="1"/>
            <a:r>
              <a:rPr lang="en-US" dirty="0" smtClean="0"/>
              <a:t>Integrates processes, users, </a:t>
            </a:r>
            <a:r>
              <a:rPr lang="en-US" dirty="0" err="1" smtClean="0"/>
              <a:t>cwd</a:t>
            </a:r>
            <a:r>
              <a:rPr lang="en-US" dirty="0" smtClean="0"/>
              <a:t>, protection</a:t>
            </a:r>
          </a:p>
          <a:p>
            <a:r>
              <a:rPr lang="en-US" dirty="0" smtClean="0"/>
              <a:t>Key Layers: OS Lib, </a:t>
            </a:r>
            <a:r>
              <a:rPr lang="en-US" dirty="0" err="1" smtClean="0"/>
              <a:t>Syscall</a:t>
            </a:r>
            <a:r>
              <a:rPr lang="en-US" dirty="0" smtClean="0"/>
              <a:t>, Subsystem, Driver</a:t>
            </a:r>
          </a:p>
          <a:p>
            <a:pPr lvl="1"/>
            <a:r>
              <a:rPr lang="en-US" dirty="0" smtClean="0"/>
              <a:t>User handler on OS descriptors</a:t>
            </a:r>
          </a:p>
          <a:p>
            <a:r>
              <a:rPr lang="en-US" dirty="0" smtClean="0"/>
              <a:t>Process control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ork, wait, signal, exec</a:t>
            </a:r>
          </a:p>
          <a:p>
            <a:r>
              <a:rPr lang="en-US" dirty="0" smtClean="0"/>
              <a:t>Communication through sockets</a:t>
            </a:r>
          </a:p>
          <a:p>
            <a:r>
              <a:rPr lang="en-US" dirty="0" smtClean="0"/>
              <a:t>Client-Server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4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94150" y="3016249"/>
            <a:ext cx="2127250" cy="14461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Structure: Spiral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13</a:t>
            </a:fld>
            <a:endParaRPr lang="en-US" b="0"/>
          </a:p>
        </p:txBody>
      </p:sp>
      <p:sp>
        <p:nvSpPr>
          <p:cNvPr id="7" name="TextBox 6"/>
          <p:cNvSpPr txBox="1"/>
          <p:nvPr/>
        </p:nvSpPr>
        <p:spPr>
          <a:xfrm>
            <a:off x="4724400" y="3810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ntro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4698229" y="3150374"/>
            <a:ext cx="838200" cy="12430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Concepts (3)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4976989">
            <a:off x="3359672" y="2556094"/>
            <a:ext cx="2137928" cy="2671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Concurrency (6)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 rot="12045830">
            <a:off x="3223510" y="2273408"/>
            <a:ext cx="2137928" cy="2671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Address Space (4)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7076965">
            <a:off x="4330121" y="1820967"/>
            <a:ext cx="1932160" cy="2725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File Systems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(8)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563930">
            <a:off x="5181561" y="2931283"/>
            <a:ext cx="1498302" cy="27745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33"/>
                </a:solidFill>
              </a:rPr>
              <a:t>Distributed Systems (8)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6913033">
            <a:off x="2636482" y="2830783"/>
            <a:ext cx="1498302" cy="3915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Reliability, Security, Cloud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(8)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03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Traditional UNIX Process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293" y="1088572"/>
            <a:ext cx="8616213" cy="54154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Helvetica" charset="0"/>
                <a:ea typeface="MS PGothic" charset="0"/>
              </a:rPr>
              <a:t>Process: </a:t>
            </a:r>
            <a:r>
              <a:rPr lang="en-US" i="1" dirty="0">
                <a:latin typeface="Helvetica" charset="0"/>
                <a:ea typeface="MS PGothic" charset="0"/>
              </a:rPr>
              <a:t>Operating system abstraction to represent what is needed to run a single program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Helvetica" charset="0"/>
                <a:ea typeface="MS PGothic" charset="0"/>
              </a:rPr>
              <a:t>Often called a “</a:t>
            </a:r>
            <a:r>
              <a:rPr lang="en-US" altLang="ja-JP" dirty="0" err="1">
                <a:latin typeface="Helvetica" charset="0"/>
                <a:ea typeface="MS PGothic" charset="0"/>
              </a:rPr>
              <a:t>HeavyWeight</a:t>
            </a:r>
            <a:r>
              <a:rPr lang="en-US" altLang="ja-JP" dirty="0">
                <a:latin typeface="Helvetica" charset="0"/>
                <a:ea typeface="MS PGothic" charset="0"/>
              </a:rPr>
              <a:t> Process</a:t>
            </a:r>
            <a:r>
              <a:rPr lang="en-US" dirty="0">
                <a:latin typeface="Helvetica" charset="0"/>
                <a:ea typeface="MS PGothic" charset="0"/>
              </a:rPr>
              <a:t>”</a:t>
            </a:r>
            <a:endParaRPr lang="en-US" altLang="ja-JP" dirty="0">
              <a:latin typeface="Helvetica" charset="0"/>
              <a:ea typeface="MS PGothic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Helvetica" charset="0"/>
                <a:ea typeface="MS PGothic" charset="0"/>
              </a:rPr>
              <a:t>Two </a:t>
            </a:r>
            <a:r>
              <a:rPr lang="en-US" dirty="0">
                <a:latin typeface="Helvetica" charset="0"/>
                <a:ea typeface="MS PGothic" charset="0"/>
              </a:rPr>
              <a:t>parts: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Helvetica" charset="0"/>
                <a:ea typeface="MS PGothic" charset="0"/>
              </a:rPr>
              <a:t>Sequential program execution stream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Helvetica" charset="0"/>
                <a:ea typeface="MS PGothic" charset="0"/>
              </a:rPr>
              <a:t>Code executed as </a:t>
            </a:r>
            <a:r>
              <a:rPr lang="en-US" dirty="0" smtClean="0">
                <a:latin typeface="Helvetica" charset="0"/>
                <a:ea typeface="MS PGothic" charset="0"/>
              </a:rPr>
              <a:t>a</a:t>
            </a:r>
            <a:r>
              <a:rPr lang="en-US" i="1" dirty="0" smtClean="0">
                <a:latin typeface="Helvetica" charset="0"/>
                <a:ea typeface="MS PGothic" charset="0"/>
              </a:rPr>
              <a:t> </a:t>
            </a:r>
            <a:r>
              <a:rPr lang="en-US" i="1" dirty="0">
                <a:latin typeface="Helvetica" charset="0"/>
                <a:ea typeface="MS PGothic" charset="0"/>
              </a:rPr>
              <a:t>sequential </a:t>
            </a:r>
            <a:r>
              <a:rPr lang="en-US" dirty="0">
                <a:latin typeface="Helvetica" charset="0"/>
                <a:ea typeface="MS PGothic" charset="0"/>
              </a:rPr>
              <a:t>stream of execution (i.e., thread)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Helvetica" charset="0"/>
                <a:ea typeface="MS PGothic" charset="0"/>
              </a:rPr>
              <a:t>Includes State of CPU registers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Helvetica" charset="0"/>
                <a:ea typeface="MS PGothic" charset="0"/>
              </a:rPr>
              <a:t>Protected resources: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Helvetica" charset="0"/>
                <a:ea typeface="MS PGothic" charset="0"/>
              </a:rPr>
              <a:t>Main memory state (contents of Address Space)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Helvetica" charset="0"/>
                <a:ea typeface="MS PGothic" charset="0"/>
              </a:rPr>
              <a:t>I/O state (i.e. file descriptors)</a:t>
            </a:r>
          </a:p>
          <a:p>
            <a:pPr>
              <a:lnSpc>
                <a:spcPct val="80000"/>
              </a:lnSpc>
            </a:pP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75628" y="1251252"/>
            <a:ext cx="2335212" cy="4979987"/>
            <a:chOff x="4128" y="768"/>
            <a:chExt cx="1471" cy="3137"/>
          </a:xfrm>
        </p:grpSpPr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4600" y="3149"/>
              <a:ext cx="871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>
                  <a:latin typeface="Helvetica" charset="0"/>
                </a:rPr>
                <a:t>Process</a:t>
              </a:r>
              <a:br>
                <a:rPr lang="en-US">
                  <a:latin typeface="Helvetica" charset="0"/>
                </a:rPr>
              </a:br>
              <a:r>
                <a:rPr lang="en-US">
                  <a:latin typeface="Helvetica" charset="0"/>
                </a:rPr>
                <a:t>Control</a:t>
              </a:r>
            </a:p>
            <a:p>
              <a:pPr algn="ctr"/>
              <a:r>
                <a:rPr lang="en-US">
                  <a:latin typeface="Helvetica" charset="0"/>
                </a:rPr>
                <a:t>Block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How do we Multiplex Processes?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23" y="914400"/>
            <a:ext cx="67056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Helvetica" charset="0"/>
                <a:ea typeface="MS PGothic" charset="0"/>
              </a:rPr>
              <a:t>The current state of process held in a process control block (PCB):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Helvetica" charset="0"/>
                <a:ea typeface="MS PGothic" charset="0"/>
              </a:rPr>
              <a:t>This is a “snapshot” of the execution and protection environment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Helvetica" charset="0"/>
                <a:ea typeface="MS PGothic" charset="0"/>
              </a:rPr>
              <a:t>Only one PCB active at a time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Helvetica" charset="0"/>
                <a:ea typeface="MS PGothic" charset="0"/>
              </a:rPr>
              <a:t>Give out CPU time to different processes (</a:t>
            </a:r>
            <a:r>
              <a:rPr lang="en-US" sz="2800" dirty="0">
                <a:solidFill>
                  <a:schemeClr val="hlink"/>
                </a:solidFill>
                <a:latin typeface="Helvetica" charset="0"/>
                <a:ea typeface="MS PGothic" charset="0"/>
              </a:rPr>
              <a:t>Scheduling</a:t>
            </a:r>
            <a:r>
              <a:rPr lang="en-US" sz="2800" dirty="0">
                <a:latin typeface="Helvetica" charset="0"/>
                <a:ea typeface="MS PGothic" charset="0"/>
              </a:rPr>
              <a:t>):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Helvetica" charset="0"/>
                <a:ea typeface="MS PGothic" charset="0"/>
              </a:rPr>
              <a:t>Only one process “running” at a time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Helvetica" charset="0"/>
                <a:ea typeface="MS PGothic" charset="0"/>
              </a:rPr>
              <a:t>Give more time to important processes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Helvetica" charset="0"/>
                <a:ea typeface="MS PGothic" charset="0"/>
              </a:rPr>
              <a:t>Give pieces of resources to different processes (</a:t>
            </a:r>
            <a:r>
              <a:rPr lang="en-US" sz="2800" dirty="0">
                <a:solidFill>
                  <a:schemeClr val="hlink"/>
                </a:solidFill>
                <a:latin typeface="Helvetica" charset="0"/>
                <a:ea typeface="MS PGothic" charset="0"/>
              </a:rPr>
              <a:t>Protection</a:t>
            </a:r>
            <a:r>
              <a:rPr lang="en-US" sz="2800" dirty="0">
                <a:latin typeface="Helvetica" charset="0"/>
                <a:ea typeface="MS PGothic" charset="0"/>
              </a:rPr>
              <a:t>):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Helvetica" charset="0"/>
                <a:ea typeface="MS PGothic" charset="0"/>
              </a:rPr>
              <a:t>Controlled access to non-CPU resources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Helvetica" charset="0"/>
                <a:ea typeface="MS PGothic" charset="0"/>
              </a:rPr>
              <a:t>Example mechanisms: 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Helvetica" charset="0"/>
                <a:ea typeface="MS PGothic" charset="0"/>
              </a:rPr>
              <a:t>Memory Mapping: Give each process their own address space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Helvetica" charset="0"/>
                <a:ea typeface="MS PGothic" charset="0"/>
              </a:rPr>
              <a:t>Kernel/User duality: Arbitrary multiplexing of I/O through system calls</a:t>
            </a:r>
          </a:p>
        </p:txBody>
      </p:sp>
    </p:spTree>
    <p:extLst>
      <p:ext uri="{BB962C8B-B14F-4D97-AF65-F5344CB8AC3E}">
        <p14:creationId xmlns:p14="http://schemas.microsoft.com/office/powerpoint/2010/main" val="15115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Lifecycle of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a Process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35843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0"/>
            <a:ext cx="8305800" cy="28194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As a process executes, it changes state: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new</a:t>
            </a: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:  The process is being created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ready</a:t>
            </a: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:  The process is waiting to run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running</a:t>
            </a: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:  Instructions are being executed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waiting</a:t>
            </a: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:  Process waiting for some event to occur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terminated</a:t>
            </a: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:  The process has finished execution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24142" r="690" b="24419"/>
          <a:stretch>
            <a:fillRect/>
          </a:stretch>
        </p:blipFill>
        <p:spPr bwMode="auto">
          <a:xfrm>
            <a:off x="1295400" y="1023938"/>
            <a:ext cx="6553200" cy="255746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05" name="Freeform 5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Freeform 7"/>
          <p:cNvSpPr>
            <a:spLocks/>
          </p:cNvSpPr>
          <p:nvPr/>
        </p:nvSpPr>
        <p:spPr bwMode="auto">
          <a:xfrm>
            <a:off x="3498850" y="1476375"/>
            <a:ext cx="2025650" cy="455613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8" name="Freeform 8"/>
          <p:cNvSpPr>
            <a:spLocks/>
          </p:cNvSpPr>
          <p:nvPr/>
        </p:nvSpPr>
        <p:spPr bwMode="auto">
          <a:xfrm>
            <a:off x="3394075" y="2466975"/>
            <a:ext cx="476250" cy="738188"/>
          </a:xfrm>
          <a:custGeom>
            <a:avLst/>
            <a:gdLst>
              <a:gd name="T0" fmla="*/ 2147483647 w 300"/>
              <a:gd name="T1" fmla="*/ 2147483647 h 465"/>
              <a:gd name="T2" fmla="*/ 2147483647 w 300"/>
              <a:gd name="T3" fmla="*/ 2147483647 h 465"/>
              <a:gd name="T4" fmla="*/ 2147483647 w 300"/>
              <a:gd name="T5" fmla="*/ 2147483647 h 465"/>
              <a:gd name="T6" fmla="*/ 2147483647 w 300"/>
              <a:gd name="T7" fmla="*/ 2147483647 h 465"/>
              <a:gd name="T8" fmla="*/ 2147483647 w 300"/>
              <a:gd name="T9" fmla="*/ 2147483647 h 465"/>
              <a:gd name="T10" fmla="*/ 2147483647 w 300"/>
              <a:gd name="T11" fmla="*/ 2147483647 h 465"/>
              <a:gd name="T12" fmla="*/ 0 w 300"/>
              <a:gd name="T13" fmla="*/ 0 h 4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465"/>
              <a:gd name="T23" fmla="*/ 300 w 300"/>
              <a:gd name="T24" fmla="*/ 465 h 4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465">
                <a:moveTo>
                  <a:pt x="300" y="465"/>
                </a:moveTo>
                <a:cubicBezTo>
                  <a:pt x="269" y="426"/>
                  <a:pt x="247" y="389"/>
                  <a:pt x="205" y="363"/>
                </a:cubicBezTo>
                <a:cubicBezTo>
                  <a:pt x="182" y="326"/>
                  <a:pt x="154" y="308"/>
                  <a:pt x="119" y="284"/>
                </a:cubicBezTo>
                <a:cubicBezTo>
                  <a:pt x="91" y="201"/>
                  <a:pt x="135" y="324"/>
                  <a:pt x="95" y="236"/>
                </a:cubicBezTo>
                <a:cubicBezTo>
                  <a:pt x="74" y="189"/>
                  <a:pt x="63" y="140"/>
                  <a:pt x="40" y="94"/>
                </a:cubicBezTo>
                <a:cubicBezTo>
                  <a:pt x="32" y="78"/>
                  <a:pt x="23" y="63"/>
                  <a:pt x="16" y="47"/>
                </a:cubicBezTo>
                <a:cubicBezTo>
                  <a:pt x="9" y="32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Freeform 9"/>
          <p:cNvSpPr>
            <a:spLocks/>
          </p:cNvSpPr>
          <p:nvPr/>
        </p:nvSpPr>
        <p:spPr bwMode="auto">
          <a:xfrm>
            <a:off x="5127625" y="2416175"/>
            <a:ext cx="458788" cy="766763"/>
          </a:xfrm>
          <a:custGeom>
            <a:avLst/>
            <a:gdLst>
              <a:gd name="T0" fmla="*/ 2147483647 w 289"/>
              <a:gd name="T1" fmla="*/ 0 h 483"/>
              <a:gd name="T2" fmla="*/ 2147483647 w 289"/>
              <a:gd name="T3" fmla="*/ 2147483647 h 483"/>
              <a:gd name="T4" fmla="*/ 2147483647 w 289"/>
              <a:gd name="T5" fmla="*/ 2147483647 h 483"/>
              <a:gd name="T6" fmla="*/ 2147483647 w 289"/>
              <a:gd name="T7" fmla="*/ 2147483647 h 483"/>
              <a:gd name="T8" fmla="*/ 2147483647 w 289"/>
              <a:gd name="T9" fmla="*/ 2147483647 h 483"/>
              <a:gd name="T10" fmla="*/ 2147483647 w 289"/>
              <a:gd name="T11" fmla="*/ 2147483647 h 483"/>
              <a:gd name="T12" fmla="*/ 2147483647 w 289"/>
              <a:gd name="T13" fmla="*/ 2147483647 h 483"/>
              <a:gd name="T14" fmla="*/ 2147483647 w 289"/>
              <a:gd name="T15" fmla="*/ 2147483647 h 483"/>
              <a:gd name="T16" fmla="*/ 2147483647 w 289"/>
              <a:gd name="T17" fmla="*/ 2147483647 h 4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483"/>
              <a:gd name="T29" fmla="*/ 289 w 289"/>
              <a:gd name="T30" fmla="*/ 483 h 4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483">
                <a:moveTo>
                  <a:pt x="289" y="0"/>
                </a:moveTo>
                <a:cubicBezTo>
                  <a:pt x="275" y="69"/>
                  <a:pt x="257" y="138"/>
                  <a:pt x="234" y="205"/>
                </a:cubicBezTo>
                <a:cubicBezTo>
                  <a:pt x="219" y="249"/>
                  <a:pt x="202" y="292"/>
                  <a:pt x="155" y="308"/>
                </a:cubicBezTo>
                <a:cubicBezTo>
                  <a:pt x="150" y="316"/>
                  <a:pt x="146" y="325"/>
                  <a:pt x="139" y="332"/>
                </a:cubicBezTo>
                <a:cubicBezTo>
                  <a:pt x="133" y="338"/>
                  <a:pt x="122" y="340"/>
                  <a:pt x="116" y="347"/>
                </a:cubicBezTo>
                <a:cubicBezTo>
                  <a:pt x="71" y="404"/>
                  <a:pt x="152" y="337"/>
                  <a:pt x="92" y="395"/>
                </a:cubicBezTo>
                <a:cubicBezTo>
                  <a:pt x="31" y="454"/>
                  <a:pt x="107" y="358"/>
                  <a:pt x="45" y="434"/>
                </a:cubicBezTo>
                <a:cubicBezTo>
                  <a:pt x="35" y="446"/>
                  <a:pt x="22" y="475"/>
                  <a:pt x="5" y="481"/>
                </a:cubicBezTo>
                <a:cubicBezTo>
                  <a:pt x="0" y="483"/>
                  <a:pt x="5" y="471"/>
                  <a:pt x="5" y="46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Freeform 10"/>
          <p:cNvSpPr>
            <a:spLocks/>
          </p:cNvSpPr>
          <p:nvPr/>
        </p:nvSpPr>
        <p:spPr bwMode="auto">
          <a:xfrm>
            <a:off x="2579688" y="1276350"/>
            <a:ext cx="752475" cy="514350"/>
          </a:xfrm>
          <a:custGeom>
            <a:avLst/>
            <a:gdLst>
              <a:gd name="T0" fmla="*/ 0 w 474"/>
              <a:gd name="T1" fmla="*/ 0 h 324"/>
              <a:gd name="T2" fmla="*/ 2147483647 w 474"/>
              <a:gd name="T3" fmla="*/ 2147483647 h 324"/>
              <a:gd name="T4" fmla="*/ 2147483647 w 474"/>
              <a:gd name="T5" fmla="*/ 2147483647 h 324"/>
              <a:gd name="T6" fmla="*/ 2147483647 w 474"/>
              <a:gd name="T7" fmla="*/ 2147483647 h 324"/>
              <a:gd name="T8" fmla="*/ 2147483647 w 474"/>
              <a:gd name="T9" fmla="*/ 2147483647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324"/>
              <a:gd name="T17" fmla="*/ 474 w 474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324">
                <a:moveTo>
                  <a:pt x="0" y="0"/>
                </a:moveTo>
                <a:cubicBezTo>
                  <a:pt x="50" y="25"/>
                  <a:pt x="109" y="30"/>
                  <a:pt x="158" y="55"/>
                </a:cubicBezTo>
                <a:cubicBezTo>
                  <a:pt x="210" y="82"/>
                  <a:pt x="268" y="115"/>
                  <a:pt x="324" y="134"/>
                </a:cubicBezTo>
                <a:cubicBezTo>
                  <a:pt x="368" y="178"/>
                  <a:pt x="414" y="216"/>
                  <a:pt x="450" y="268"/>
                </a:cubicBezTo>
                <a:cubicBezTo>
                  <a:pt x="456" y="286"/>
                  <a:pt x="474" y="307"/>
                  <a:pt x="474" y="324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1" name="Freeform 11"/>
          <p:cNvSpPr>
            <a:spLocks/>
          </p:cNvSpPr>
          <p:nvPr/>
        </p:nvSpPr>
        <p:spPr bwMode="auto">
          <a:xfrm>
            <a:off x="5599113" y="1314450"/>
            <a:ext cx="889000" cy="500063"/>
          </a:xfrm>
          <a:custGeom>
            <a:avLst/>
            <a:gdLst>
              <a:gd name="T0" fmla="*/ 0 w 560"/>
              <a:gd name="T1" fmla="*/ 2147483647 h 315"/>
              <a:gd name="T2" fmla="*/ 2147483647 w 560"/>
              <a:gd name="T3" fmla="*/ 2147483647 h 315"/>
              <a:gd name="T4" fmla="*/ 2147483647 w 560"/>
              <a:gd name="T5" fmla="*/ 2147483647 h 315"/>
              <a:gd name="T6" fmla="*/ 2147483647 w 560"/>
              <a:gd name="T7" fmla="*/ 2147483647 h 315"/>
              <a:gd name="T8" fmla="*/ 2147483647 w 560"/>
              <a:gd name="T9" fmla="*/ 2147483647 h 315"/>
              <a:gd name="T10" fmla="*/ 2147483647 w 560"/>
              <a:gd name="T11" fmla="*/ 0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0"/>
              <a:gd name="T19" fmla="*/ 0 h 315"/>
              <a:gd name="T20" fmla="*/ 560 w 560"/>
              <a:gd name="T21" fmla="*/ 315 h 3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0" h="315">
                <a:moveTo>
                  <a:pt x="0" y="315"/>
                </a:moveTo>
                <a:cubicBezTo>
                  <a:pt x="38" y="269"/>
                  <a:pt x="77" y="223"/>
                  <a:pt x="126" y="189"/>
                </a:cubicBezTo>
                <a:cubicBezTo>
                  <a:pt x="202" y="74"/>
                  <a:pt x="340" y="40"/>
                  <a:pt x="466" y="8"/>
                </a:cubicBezTo>
                <a:cubicBezTo>
                  <a:pt x="484" y="11"/>
                  <a:pt x="503" y="13"/>
                  <a:pt x="521" y="16"/>
                </a:cubicBezTo>
                <a:cubicBezTo>
                  <a:pt x="529" y="18"/>
                  <a:pt x="537" y="26"/>
                  <a:pt x="544" y="23"/>
                </a:cubicBezTo>
                <a:cubicBezTo>
                  <a:pt x="553" y="19"/>
                  <a:pt x="560" y="0"/>
                  <a:pt x="56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2" name="Oval 12"/>
          <p:cNvSpPr>
            <a:spLocks noChangeArrowheads="1"/>
          </p:cNvSpPr>
          <p:nvPr/>
        </p:nvSpPr>
        <p:spPr bwMode="auto">
          <a:xfrm>
            <a:off x="1295400" y="10239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4867275" y="18399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5" name="Oval 15"/>
          <p:cNvSpPr>
            <a:spLocks noChangeArrowheads="1"/>
          </p:cNvSpPr>
          <p:nvPr/>
        </p:nvSpPr>
        <p:spPr bwMode="auto">
          <a:xfrm>
            <a:off x="6532563" y="101282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6" name="Oval 16"/>
          <p:cNvSpPr>
            <a:spLocks noChangeArrowheads="1"/>
          </p:cNvSpPr>
          <p:nvPr/>
        </p:nvSpPr>
        <p:spPr bwMode="auto">
          <a:xfrm>
            <a:off x="3867150" y="29702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7" name="Freeform 17"/>
          <p:cNvSpPr>
            <a:spLocks/>
          </p:cNvSpPr>
          <p:nvPr/>
        </p:nvSpPr>
        <p:spPr bwMode="auto">
          <a:xfrm>
            <a:off x="3511550" y="2400300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8" name="Freeform 18"/>
          <p:cNvSpPr>
            <a:spLocks/>
          </p:cNvSpPr>
          <p:nvPr/>
        </p:nvSpPr>
        <p:spPr bwMode="auto">
          <a:xfrm>
            <a:off x="3505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9" name="Oval 19"/>
          <p:cNvSpPr>
            <a:spLocks noChangeArrowheads="1"/>
          </p:cNvSpPr>
          <p:nvPr/>
        </p:nvSpPr>
        <p:spPr bwMode="auto">
          <a:xfrm>
            <a:off x="4873625" y="184467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0" name="Oval 20"/>
          <p:cNvSpPr>
            <a:spLocks noChangeArrowheads="1"/>
          </p:cNvSpPr>
          <p:nvPr/>
        </p:nvSpPr>
        <p:spPr bwMode="auto">
          <a:xfrm>
            <a:off x="2797175" y="183356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1" name="Freeform 21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2" name="Oval 22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3" name="Oval 23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4" name="Freeform 24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5" name="Oval 25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6" name="Oval 26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7" name="Freeform 27"/>
          <p:cNvSpPr>
            <a:spLocks/>
          </p:cNvSpPr>
          <p:nvPr/>
        </p:nvSpPr>
        <p:spPr bwMode="auto">
          <a:xfrm>
            <a:off x="3505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8" name="Freeform 28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9" name="Oval 29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2" grpId="0" build="p" bldLvl="2"/>
      <p:bldP spid="358405" grpId="0" animBg="1"/>
      <p:bldP spid="358407" grpId="0" animBg="1"/>
      <p:bldP spid="358408" grpId="0" animBg="1"/>
      <p:bldP spid="358409" grpId="0" animBg="1"/>
      <p:bldP spid="358410" grpId="0" animBg="1"/>
      <p:bldP spid="358411" grpId="0" animBg="1"/>
      <p:bldP spid="358412" grpId="0" animBg="1"/>
      <p:bldP spid="358413" grpId="0" animBg="1"/>
      <p:bldP spid="358414" grpId="0" animBg="1"/>
      <p:bldP spid="358415" grpId="0" animBg="1"/>
      <p:bldP spid="358416" grpId="0" animBg="1"/>
      <p:bldP spid="358417" grpId="0" animBg="1"/>
      <p:bldP spid="358418" grpId="0" animBg="1"/>
      <p:bldP spid="358419" grpId="0" animBg="1"/>
      <p:bldP spid="358420" grpId="0" animBg="1"/>
      <p:bldP spid="358421" grpId="0" animBg="1"/>
      <p:bldP spid="358422" grpId="0" animBg="1"/>
      <p:bldP spid="358423" grpId="0" animBg="1"/>
      <p:bldP spid="358424" grpId="0" animBg="1"/>
      <p:bldP spid="358425" grpId="0" animBg="1"/>
      <p:bldP spid="358426" grpId="0" animBg="1"/>
      <p:bldP spid="358427" grpId="0" animBg="1"/>
      <p:bldP spid="358428" grpId="0" animBg="1"/>
      <p:bldP spid="358429" grpId="0" animBg="1"/>
      <p:bldP spid="3584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9000" y="2004510"/>
            <a:ext cx="4038600" cy="4344988"/>
            <a:chOff x="3648" y="768"/>
            <a:chExt cx="2544" cy="2737"/>
          </a:xfrm>
        </p:grpSpPr>
        <p:pic>
          <p:nvPicPr>
            <p:cNvPr id="1126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0" name="Text Box 5"/>
            <p:cNvSpPr txBox="1">
              <a:spLocks noChangeArrowheads="1"/>
            </p:cNvSpPr>
            <p:nvPr/>
          </p:nvSpPr>
          <p:spPr bwMode="auto">
            <a:xfrm>
              <a:off x="3648" y="3214"/>
              <a:ext cx="25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2400">
                  <a:latin typeface="Helvetica" charset="0"/>
                </a:rPr>
                <a:t>Process Control Block</a:t>
              </a:r>
            </a:p>
          </p:txBody>
        </p:sp>
      </p:grp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Process Control Block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Helvetica" charset="0"/>
                <a:ea typeface="MS PGothic" charset="0"/>
              </a:rPr>
              <a:t>The current state of process held in a process control block (PCB): (for a single-threaded process)</a:t>
            </a:r>
          </a:p>
        </p:txBody>
      </p:sp>
    </p:spTree>
    <p:extLst>
      <p:ext uri="{BB962C8B-B14F-4D97-AF65-F5344CB8AC3E}">
        <p14:creationId xmlns:p14="http://schemas.microsoft.com/office/powerpoint/2010/main" val="29739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Modern </a:t>
            </a:r>
            <a:r>
              <a:rPr lang="en-US" dirty="0" smtClean="0">
                <a:latin typeface="Helvetica" charset="0"/>
                <a:ea typeface="MS PGothic" charset="0"/>
              </a:rPr>
              <a:t>Process </a:t>
            </a:r>
            <a:r>
              <a:rPr lang="en-US" dirty="0">
                <a:latin typeface="Helvetica" charset="0"/>
                <a:ea typeface="MS PGothic" charset="0"/>
              </a:rPr>
              <a:t>with Threads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930275"/>
            <a:ext cx="8931275" cy="5546725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Thread: </a:t>
            </a:r>
            <a:r>
              <a:rPr lang="en-US" i="1">
                <a:latin typeface="Helvetica" charset="0"/>
                <a:ea typeface="MS PGothic" charset="0"/>
              </a:rPr>
              <a:t>a sequential execution stream within process </a:t>
            </a:r>
            <a:r>
              <a:rPr lang="en-US">
                <a:latin typeface="Helvetica" charset="0"/>
                <a:ea typeface="MS PGothic" charset="0"/>
              </a:rPr>
              <a:t>(Sometimes called a “Lightweight process”)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Process still contains a single Address Space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No protection between threads</a:t>
            </a:r>
          </a:p>
          <a:p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Multithreading: </a:t>
            </a:r>
            <a:r>
              <a:rPr lang="en-US" i="1">
                <a:latin typeface="Helvetica" charset="0"/>
                <a:ea typeface="MS PGothic" charset="0"/>
              </a:rPr>
              <a:t>a single program made up of a number of different concurrent activities </a:t>
            </a:r>
            <a:endParaRPr lang="en-US">
              <a:latin typeface="Helvetica" charset="0"/>
              <a:ea typeface="MS PGothic" charset="0"/>
            </a:endParaRPr>
          </a:p>
          <a:p>
            <a:pPr lvl="1"/>
            <a:r>
              <a:rPr lang="en-US">
                <a:latin typeface="Helvetica" charset="0"/>
                <a:ea typeface="MS PGothic" charset="0"/>
              </a:rPr>
              <a:t>Sometimes called multitasking, as in Ada …</a:t>
            </a:r>
          </a:p>
          <a:p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Why separate the concept of a thread from that of a process?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Discuss the “thread” part of a process (concurrency)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Separate from the </a:t>
            </a:r>
            <a:r>
              <a:rPr lang="ja-JP" altLang="en-US">
                <a:latin typeface="Helvetica" charset="0"/>
                <a:ea typeface="MS PGothic" charset="0"/>
              </a:rPr>
              <a:t>“</a:t>
            </a:r>
            <a:r>
              <a:rPr lang="en-US" altLang="ja-JP">
                <a:latin typeface="Helvetica" charset="0"/>
                <a:ea typeface="MS PGothic" charset="0"/>
              </a:rPr>
              <a:t>address space</a:t>
            </a:r>
            <a:r>
              <a:rPr lang="ja-JP" altLang="en-US">
                <a:latin typeface="Helvetica" charset="0"/>
                <a:ea typeface="MS PGothic" charset="0"/>
              </a:rPr>
              <a:t>”</a:t>
            </a:r>
            <a:r>
              <a:rPr lang="en-US" altLang="ja-JP">
                <a:latin typeface="Helvetica" charset="0"/>
                <a:ea typeface="MS PGothic" charset="0"/>
              </a:rPr>
              <a:t> (protection)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Heavyweight Process </a:t>
            </a:r>
            <a:r>
              <a:rPr lang="en-US">
                <a:latin typeface="Helvetica" charset="0"/>
                <a:ea typeface="MS PGothic" charset="0"/>
                <a:sym typeface="Symbol" charset="0"/>
              </a:rPr>
              <a:t> Process with one thread</a:t>
            </a:r>
          </a:p>
        </p:txBody>
      </p:sp>
    </p:spTree>
    <p:extLst>
      <p:ext uri="{BB962C8B-B14F-4D97-AF65-F5344CB8AC3E}">
        <p14:creationId xmlns:p14="http://schemas.microsoft.com/office/powerpoint/2010/main" val="422981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Single and Multithreaded Processes</a:t>
            </a:r>
          </a:p>
        </p:txBody>
      </p:sp>
      <p:sp>
        <p:nvSpPr>
          <p:cNvPr id="839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919380"/>
            <a:ext cx="8670925" cy="1858962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Threads encapsulate concurrency: “Active” component</a:t>
            </a:r>
          </a:p>
          <a:p>
            <a:r>
              <a:rPr lang="en-US">
                <a:latin typeface="Helvetica" charset="0"/>
                <a:ea typeface="MS PGothic" charset="0"/>
              </a:rPr>
              <a:t>Address spaces encapsulate protection: “Passive” part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Keeps buggy program from trashing the system</a:t>
            </a:r>
          </a:p>
          <a:p>
            <a:r>
              <a:rPr lang="en-US">
                <a:latin typeface="Helvetica" charset="0"/>
                <a:ea typeface="MS PGothic" charset="0"/>
              </a:rPr>
              <a:t>Why have multiple threads per address space?</a:t>
            </a:r>
          </a:p>
          <a:p>
            <a:pPr>
              <a:buFontTx/>
              <a:buNone/>
            </a:pPr>
            <a:endParaRPr lang="en-US">
              <a:latin typeface="Helvetica" charset="0"/>
              <a:ea typeface="MS PGothic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1139542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9817"/>
            <a:ext cx="8686801" cy="493871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Operating systems need to be able to handle multiple things at once (MTAO)</a:t>
            </a:r>
          </a:p>
          <a:p>
            <a:pPr lvl="1"/>
            <a:r>
              <a:rPr lang="en-US" dirty="0" smtClean="0"/>
              <a:t>processes, interrupts, background system maintenance </a:t>
            </a:r>
          </a:p>
          <a:p>
            <a:r>
              <a:rPr lang="en-US" dirty="0" smtClean="0"/>
              <a:t>Servers need to handle MTAO</a:t>
            </a:r>
          </a:p>
          <a:p>
            <a:pPr lvl="1"/>
            <a:r>
              <a:rPr lang="en-US" dirty="0" smtClean="0"/>
              <a:t>Multiple connections handled simultaneously</a:t>
            </a:r>
          </a:p>
          <a:p>
            <a:r>
              <a:rPr lang="en-US" dirty="0" smtClean="0"/>
              <a:t>Parallel programs need to handle MTAO</a:t>
            </a:r>
          </a:p>
          <a:p>
            <a:pPr lvl="1"/>
            <a:r>
              <a:rPr lang="en-US" dirty="0" smtClean="0"/>
              <a:t>To achieve better performance</a:t>
            </a:r>
          </a:p>
          <a:p>
            <a:r>
              <a:rPr lang="en-US" dirty="0" smtClean="0"/>
              <a:t>Programs with user interfaces often need to handle MTAO</a:t>
            </a:r>
          </a:p>
          <a:p>
            <a:pPr lvl="1"/>
            <a:r>
              <a:rPr lang="en-US" dirty="0" smtClean="0"/>
              <a:t>To achieve user responsiveness while doing computation</a:t>
            </a:r>
          </a:p>
          <a:p>
            <a:r>
              <a:rPr lang="en-US" dirty="0" smtClean="0"/>
              <a:t>Network and disk bound programs need to handle MTAO</a:t>
            </a:r>
          </a:p>
          <a:p>
            <a:pPr lvl="1"/>
            <a:r>
              <a:rPr lang="en-US" dirty="0" smtClean="0"/>
              <a:t>To hide network/disk latency</a:t>
            </a:r>
          </a:p>
        </p:txBody>
      </p:sp>
    </p:spTree>
    <p:extLst>
      <p:ext uri="{BB962C8B-B14F-4D97-AF65-F5344CB8AC3E}">
        <p14:creationId xmlns:p14="http://schemas.microsoft.com/office/powerpoint/2010/main" val="269049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8486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Examples </a:t>
            </a:r>
            <a:r>
              <a:rPr lang="en-US" dirty="0" smtClean="0">
                <a:latin typeface="Helvetica" charset="0"/>
                <a:ea typeface="MS PGothic" charset="0"/>
              </a:rPr>
              <a:t>multithreaded </a:t>
            </a:r>
            <a:r>
              <a:rPr lang="en-US" dirty="0">
                <a:latin typeface="Helvetica" charset="0"/>
                <a:ea typeface="MS PGothic" charset="0"/>
              </a:rPr>
              <a:t>programs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43000"/>
            <a:ext cx="85344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Embedded systems 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Elevators, Planes, Medical systems, Wristwatches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Single Program, concurrent operations</a:t>
            </a:r>
          </a:p>
          <a:p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Most modern OS kernels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Internally concurrent because have to deal with concurrent requests by multiple users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But no protection needed within kernel</a:t>
            </a:r>
          </a:p>
          <a:p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Database Servers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Access to shared data by many concurrent users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Also background utility processing must be done</a:t>
            </a:r>
          </a:p>
          <a:p>
            <a:endParaRPr lang="en-US">
              <a:latin typeface="Helvetica" charset="0"/>
              <a:ea typeface="MS PGothic" charset="0"/>
            </a:endParaRPr>
          </a:p>
          <a:p>
            <a:endParaRPr lang="en-US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15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Example multithreaded </a:t>
            </a:r>
            <a:r>
              <a:rPr lang="en-US" dirty="0">
                <a:latin typeface="Helvetica" charset="0"/>
                <a:ea typeface="MS PGothic" charset="0"/>
              </a:rPr>
              <a:t>programs (</a:t>
            </a:r>
            <a:r>
              <a:rPr lang="en-US" dirty="0" err="1">
                <a:latin typeface="Helvetica" charset="0"/>
                <a:ea typeface="MS PGothic" charset="0"/>
              </a:rPr>
              <a:t>con’t</a:t>
            </a:r>
            <a:r>
              <a:rPr lang="en-US" dirty="0">
                <a:latin typeface="Helvetica" charset="0"/>
                <a:ea typeface="MS PGothic" charset="0"/>
              </a:rPr>
              <a:t>)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Network Servers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Concurrent requests from network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Again, single program, multiple concurrent operations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File server, Web server, and airline reservation systems</a:t>
            </a:r>
          </a:p>
          <a:p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Parallel Programming (More than one physical CPU)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Split program into multiple threads for parallelism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This is called Multiprocessing</a:t>
            </a:r>
          </a:p>
          <a:p>
            <a:pPr lvl="1"/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Some multiprocessors are actually uniprogrammed: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Multiple threads in one address space but one program at a time</a:t>
            </a:r>
          </a:p>
        </p:txBody>
      </p:sp>
    </p:spTree>
    <p:extLst>
      <p:ext uri="{BB962C8B-B14F-4D97-AF65-F5344CB8AC3E}">
        <p14:creationId xmlns:p14="http://schemas.microsoft.com/office/powerpoint/2010/main" val="7278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Putting it together: Process</a:t>
            </a:r>
          </a:p>
        </p:txBody>
      </p:sp>
      <p:sp>
        <p:nvSpPr>
          <p:cNvPr id="6147" name="Rounded Rectangle 3"/>
          <p:cNvSpPr>
            <a:spLocks noChangeArrowheads="1"/>
          </p:cNvSpPr>
          <p:nvPr/>
        </p:nvSpPr>
        <p:spPr bwMode="auto">
          <a:xfrm>
            <a:off x="2133600" y="1524000"/>
            <a:ext cx="3810000" cy="43434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267200" y="1905000"/>
            <a:ext cx="1447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</a:rPr>
              <a:t>Memory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267200" y="3048000"/>
            <a:ext cx="1447800" cy="1219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I/O State</a:t>
            </a:r>
          </a:p>
          <a:p>
            <a:r>
              <a:rPr lang="en-US" b="0">
                <a:latin typeface="Helvetica" charset="0"/>
              </a:rPr>
              <a:t>(e.g., file, socket contexts)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267200" y="4572000"/>
            <a:ext cx="14478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CPU state (PC, SP, registers..)</a:t>
            </a:r>
          </a:p>
        </p:txBody>
      </p:sp>
      <p:sp>
        <p:nvSpPr>
          <p:cNvPr id="98310" name="Rectangular Callout 8"/>
          <p:cNvSpPr>
            <a:spLocks noChangeArrowheads="1"/>
          </p:cNvSpPr>
          <p:nvPr/>
        </p:nvSpPr>
        <p:spPr bwMode="auto">
          <a:xfrm>
            <a:off x="304800" y="3352800"/>
            <a:ext cx="1676400" cy="1143000"/>
          </a:xfrm>
          <a:prstGeom prst="wedgeRectCallout">
            <a:avLst>
              <a:gd name="adj1" fmla="val 75079"/>
              <a:gd name="adj2" fmla="val 55199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Sequential stream of instructions</a:t>
            </a:r>
          </a:p>
        </p:txBody>
      </p:sp>
      <p:sp>
        <p:nvSpPr>
          <p:cNvPr id="6152" name="Rounded Rectangle 11"/>
          <p:cNvSpPr>
            <a:spLocks noChangeArrowheads="1"/>
          </p:cNvSpPr>
          <p:nvPr/>
        </p:nvSpPr>
        <p:spPr bwMode="auto">
          <a:xfrm>
            <a:off x="2438400" y="1600200"/>
            <a:ext cx="1676400" cy="4191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A(int tmp)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if (tmp&lt;2)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  B();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printf(tmp);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B()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C();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C()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A(2);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A(1);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Helvetica" charset="0"/>
              </a:rPr>
              <a:t>…</a:t>
            </a: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2438400" y="1066800"/>
            <a:ext cx="233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>
                <a:latin typeface="Helvetica" charset="0"/>
              </a:rPr>
              <a:t>(Unix) Process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19800" y="1905000"/>
            <a:ext cx="2286000" cy="2362200"/>
            <a:chOff x="6019800" y="1905000"/>
            <a:chExt cx="2286000" cy="2286000"/>
          </a:xfrm>
        </p:grpSpPr>
        <p:sp>
          <p:nvSpPr>
            <p:cNvPr id="6159" name="Right Brace 13"/>
            <p:cNvSpPr>
              <a:spLocks/>
            </p:cNvSpPr>
            <p:nvPr/>
          </p:nvSpPr>
          <p:spPr bwMode="auto">
            <a:xfrm>
              <a:off x="6019800" y="1905000"/>
              <a:ext cx="381000" cy="2286000"/>
            </a:xfrm>
            <a:prstGeom prst="rightBrace">
              <a:avLst>
                <a:gd name="adj1" fmla="val 8333"/>
                <a:gd name="adj2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160" name="Rectangular Callout 14"/>
            <p:cNvSpPr>
              <a:spLocks noChangeArrowheads="1"/>
            </p:cNvSpPr>
            <p:nvPr/>
          </p:nvSpPr>
          <p:spPr bwMode="auto">
            <a:xfrm>
              <a:off x="6629400" y="2667000"/>
              <a:ext cx="1676400" cy="457200"/>
            </a:xfrm>
            <a:prstGeom prst="wedgeRectCallout">
              <a:avLst>
                <a:gd name="adj1" fmla="val -60329"/>
                <a:gd name="adj2" fmla="val 32741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b="0">
                  <a:latin typeface="Helvetica" charset="0"/>
                </a:rPr>
                <a:t>Resources</a:t>
              </a:r>
            </a:p>
          </p:txBody>
        </p:sp>
      </p:grpSp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4648200" y="2590800"/>
            <a:ext cx="914400" cy="228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</a:rPr>
              <a:t>Stack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91000" y="4495800"/>
            <a:ext cx="4267200" cy="1066800"/>
            <a:chOff x="4191000" y="4495800"/>
            <a:chExt cx="4267200" cy="1066800"/>
          </a:xfrm>
        </p:grpSpPr>
        <p:sp>
          <p:nvSpPr>
            <p:cNvPr id="6157" name="Rectangle 2"/>
            <p:cNvSpPr>
              <a:spLocks noChangeArrowheads="1"/>
            </p:cNvSpPr>
            <p:nvPr/>
          </p:nvSpPr>
          <p:spPr bwMode="auto">
            <a:xfrm>
              <a:off x="4191000" y="4495800"/>
              <a:ext cx="1600200" cy="106680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6158" name="Rounded Rectangular Callout 3"/>
            <p:cNvSpPr>
              <a:spLocks noChangeArrowheads="1"/>
            </p:cNvSpPr>
            <p:nvPr/>
          </p:nvSpPr>
          <p:spPr bwMode="auto">
            <a:xfrm>
              <a:off x="6705600" y="4724400"/>
              <a:ext cx="1752600" cy="685800"/>
            </a:xfrm>
            <a:prstGeom prst="wedgeRoundRectCallout">
              <a:avLst>
                <a:gd name="adj1" fmla="val -101269"/>
                <a:gd name="adj2" fmla="val -50463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618FFD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  <a:latin typeface="Helvetica" charset="0"/>
                </a:rPr>
                <a:t>Stored in 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43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Putting it together: Processes</a:t>
            </a:r>
          </a:p>
        </p:txBody>
      </p:sp>
      <p:sp>
        <p:nvSpPr>
          <p:cNvPr id="7171" name="TextBox 40"/>
          <p:cNvSpPr txBox="1">
            <a:spLocks noChangeArrowheads="1"/>
          </p:cNvSpPr>
          <p:nvPr/>
        </p:nvSpPr>
        <p:spPr bwMode="auto">
          <a:xfrm>
            <a:off x="3352800" y="21336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sp>
        <p:nvSpPr>
          <p:cNvPr id="7172" name="TextBox 41"/>
          <p:cNvSpPr txBox="1">
            <a:spLocks noChangeArrowheads="1"/>
          </p:cNvSpPr>
          <p:nvPr/>
        </p:nvSpPr>
        <p:spPr bwMode="auto">
          <a:xfrm>
            <a:off x="304800" y="10668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1</a:t>
            </a:r>
          </a:p>
        </p:txBody>
      </p:sp>
      <p:sp>
        <p:nvSpPr>
          <p:cNvPr id="7173" name="TextBox 42"/>
          <p:cNvSpPr txBox="1">
            <a:spLocks noChangeArrowheads="1"/>
          </p:cNvSpPr>
          <p:nvPr/>
        </p:nvSpPr>
        <p:spPr bwMode="auto">
          <a:xfrm>
            <a:off x="1905000" y="10668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2</a:t>
            </a:r>
          </a:p>
        </p:txBody>
      </p:sp>
      <p:sp>
        <p:nvSpPr>
          <p:cNvPr id="7174" name="TextBox 43"/>
          <p:cNvSpPr txBox="1">
            <a:spLocks noChangeArrowheads="1"/>
          </p:cNvSpPr>
          <p:nvPr/>
        </p:nvSpPr>
        <p:spPr bwMode="auto">
          <a:xfrm>
            <a:off x="4008438" y="1066800"/>
            <a:ext cx="1366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N</a:t>
            </a:r>
          </a:p>
        </p:txBody>
      </p:sp>
      <p:sp>
        <p:nvSpPr>
          <p:cNvPr id="7175" name="Rectangle 44"/>
          <p:cNvSpPr>
            <a:spLocks noChangeArrowheads="1"/>
          </p:cNvSpPr>
          <p:nvPr/>
        </p:nvSpPr>
        <p:spPr bwMode="auto">
          <a:xfrm>
            <a:off x="2209800" y="39624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667000" y="39624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7177" name="TextBox 47"/>
          <p:cNvSpPr txBox="1">
            <a:spLocks noChangeArrowheads="1"/>
          </p:cNvSpPr>
          <p:nvPr/>
        </p:nvSpPr>
        <p:spPr bwMode="auto">
          <a:xfrm>
            <a:off x="4419600" y="40386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819400" y="5181600"/>
            <a:ext cx="990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(1 core)</a:t>
            </a:r>
          </a:p>
        </p:txBody>
      </p:sp>
      <p:cxnSp>
        <p:nvCxnSpPr>
          <p:cNvPr id="7179" name="Straight Arrow Connector 50"/>
          <p:cNvCxnSpPr>
            <a:cxnSpLocks noChangeShapeType="1"/>
            <a:stCxn id="7175" idx="2"/>
            <a:endCxn id="49" idx="0"/>
          </p:cNvCxnSpPr>
          <p:nvPr/>
        </p:nvCxnSpPr>
        <p:spPr bwMode="auto">
          <a:xfrm>
            <a:off x="3314700" y="45720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Straight Arrow Connector 51"/>
          <p:cNvCxnSpPr>
            <a:cxnSpLocks noChangeShapeType="1"/>
            <a:stCxn id="7202" idx="2"/>
            <a:endCxn id="47" idx="0"/>
          </p:cNvCxnSpPr>
          <p:nvPr/>
        </p:nvCxnSpPr>
        <p:spPr bwMode="auto">
          <a:xfrm flipH="1">
            <a:off x="3314700" y="3429000"/>
            <a:ext cx="14097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Straight Arrow Connector 54"/>
          <p:cNvCxnSpPr>
            <a:cxnSpLocks noChangeShapeType="1"/>
            <a:stCxn id="7195" idx="2"/>
            <a:endCxn id="47" idx="0"/>
          </p:cNvCxnSpPr>
          <p:nvPr/>
        </p:nvCxnSpPr>
        <p:spPr bwMode="auto">
          <a:xfrm>
            <a:off x="2590800" y="3429000"/>
            <a:ext cx="7239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2" name="Straight Arrow Connector 57"/>
          <p:cNvCxnSpPr>
            <a:cxnSpLocks noChangeShapeType="1"/>
            <a:stCxn id="7188" idx="2"/>
            <a:endCxn id="47" idx="0"/>
          </p:cNvCxnSpPr>
          <p:nvPr/>
        </p:nvCxnSpPr>
        <p:spPr bwMode="auto">
          <a:xfrm>
            <a:off x="990600" y="3429000"/>
            <a:ext cx="23241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42" name="Rectangular Callout 61"/>
          <p:cNvSpPr>
            <a:spLocks noChangeArrowheads="1"/>
          </p:cNvSpPr>
          <p:nvPr/>
        </p:nvSpPr>
        <p:spPr bwMode="auto">
          <a:xfrm>
            <a:off x="3657600" y="47244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1 process at a time</a:t>
            </a:r>
          </a:p>
        </p:txBody>
      </p:sp>
      <p:grpSp>
        <p:nvGrpSpPr>
          <p:cNvPr id="7184" name="Group 66"/>
          <p:cNvGrpSpPr>
            <a:grpSpLocks/>
          </p:cNvGrpSpPr>
          <p:nvPr/>
        </p:nvGrpSpPr>
        <p:grpSpPr bwMode="auto">
          <a:xfrm>
            <a:off x="4038600" y="1447800"/>
            <a:ext cx="1371600" cy="1981200"/>
            <a:chOff x="4343400" y="1447800"/>
            <a:chExt cx="1371600" cy="1981200"/>
          </a:xfrm>
        </p:grpSpPr>
        <p:sp>
          <p:nvSpPr>
            <p:cNvPr id="7202" name="Rounded Rectangle 35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203" name="Rectangle 36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204" name="Rectangle 37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205" name="Rectangle 38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206" name="Group 64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7" name="Rounded Rectangle 62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208" name="Freeform 63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7185" name="Group 67"/>
          <p:cNvGrpSpPr>
            <a:grpSpLocks/>
          </p:cNvGrpSpPr>
          <p:nvPr/>
        </p:nvGrpSpPr>
        <p:grpSpPr bwMode="auto">
          <a:xfrm>
            <a:off x="1905000" y="1447800"/>
            <a:ext cx="1371600" cy="1981200"/>
            <a:chOff x="4343400" y="1447800"/>
            <a:chExt cx="1371600" cy="1981200"/>
          </a:xfrm>
        </p:grpSpPr>
        <p:sp>
          <p:nvSpPr>
            <p:cNvPr id="7195" name="Rounded Rectangle 68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196" name="Rectangle 69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7" name="Rectangle 70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8" name="Rectangle 71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199" name="Group 72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0" name="Rounded Rectangle 73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201" name="Freeform 74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7186" name="Group 75"/>
          <p:cNvGrpSpPr>
            <a:grpSpLocks/>
          </p:cNvGrpSpPr>
          <p:nvPr/>
        </p:nvGrpSpPr>
        <p:grpSpPr bwMode="auto">
          <a:xfrm>
            <a:off x="304800" y="1447800"/>
            <a:ext cx="1371600" cy="1981200"/>
            <a:chOff x="4343400" y="1447800"/>
            <a:chExt cx="1371600" cy="1981200"/>
          </a:xfrm>
        </p:grpSpPr>
        <p:sp>
          <p:nvSpPr>
            <p:cNvPr id="7188" name="Rounded Rectangle 76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189" name="Rectangle 77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0" name="Rectangle 78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1" name="Rectangle 79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192" name="Group 80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193" name="Rounded Rectangle 81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194" name="Freeform 82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87" name="Content Placeholder 2"/>
          <p:cNvSpPr>
            <a:spLocks noGrp="1"/>
          </p:cNvSpPr>
          <p:nvPr>
            <p:ph idx="1"/>
          </p:nvPr>
        </p:nvSpPr>
        <p:spPr>
          <a:xfrm>
            <a:off x="5486400" y="1371600"/>
            <a:ext cx="3657600" cy="38862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high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CPU state: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low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Memory/IO state: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high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Process creation: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high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CPU: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</a:rPr>
              <a:t>yes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Memory/IO: </a:t>
            </a:r>
            <a:r>
              <a:rPr lang="en-US" b="1" dirty="0" smtClean="0">
                <a:solidFill>
                  <a:srgbClr val="2BFF2B"/>
                </a:solidFill>
                <a:ea typeface="ＭＳ Ｐゴシック" charset="-128"/>
              </a:rPr>
              <a:t>yes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Sharing overhead: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high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(involves at least a context switch)</a:t>
            </a:r>
          </a:p>
        </p:txBody>
      </p:sp>
    </p:spTree>
    <p:extLst>
      <p:ext uri="{BB962C8B-B14F-4D97-AF65-F5344CB8AC3E}">
        <p14:creationId xmlns:p14="http://schemas.microsoft.com/office/powerpoint/2010/main" val="30356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Putting it together: Threads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304800" y="6096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2209800" y="39624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667000" y="39624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4419600" y="40386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819400" y="5181600"/>
            <a:ext cx="990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(1 core)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>
            <a:off x="3314700" y="45720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3657600" y="47244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1 thread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304800" y="9906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1828800" y="2133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1828800" y="16002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457200" y="15240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1219200" y="15240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838200" y="22098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609600" y="10017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685800" y="13716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1087438" y="13716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3429000" y="60960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3429000" y="9906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4953000" y="2133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4953000" y="16002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3581400" y="15240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4343400" y="15240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3962400" y="22098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3733800" y="10017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3810000" y="13716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4211638" y="13716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2895600" y="21336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314700" y="33528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  <a:endCxn id="47" idx="0"/>
          </p:cNvCxnSpPr>
          <p:nvPr/>
        </p:nvCxnSpPr>
        <p:spPr bwMode="auto">
          <a:xfrm>
            <a:off x="685800" y="33528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  <a:endCxn id="47" idx="0"/>
          </p:cNvCxnSpPr>
          <p:nvPr/>
        </p:nvCxnSpPr>
        <p:spPr bwMode="auto">
          <a:xfrm>
            <a:off x="1447800" y="33528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3314700" y="33528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791200" y="1371600"/>
            <a:ext cx="3429000" cy="3886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low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(only CPU state)</a:t>
            </a: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Thread creation: </a:t>
            </a:r>
            <a:r>
              <a:rPr lang="en-US" b="1" dirty="0" smtClean="0">
                <a:solidFill>
                  <a:srgbClr val="2BFF2B"/>
                </a:solidFill>
                <a:ea typeface="ＭＳ Ｐゴシック" charset="-128"/>
                <a:cs typeface="ＭＳ Ｐゴシック" charset="-128"/>
              </a:rPr>
              <a:t>low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CPU: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</a:rPr>
              <a:t>yes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Memory/IO: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No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Sharing overhead: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low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(thread switch overhead low)</a:t>
            </a:r>
          </a:p>
        </p:txBody>
      </p: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4572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12192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43434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35814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42236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1300"/>
            <a:ext cx="8229600" cy="368300"/>
          </a:xfrm>
          <a:noFill/>
        </p:spPr>
        <p:txBody>
          <a:bodyPr lIns="90487" tIns="44450" rIns="90487" bIns="44450"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Technology Trends: Moore’s Law</a:t>
            </a:r>
          </a:p>
        </p:txBody>
      </p:sp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4724400" y="1676400"/>
            <a:ext cx="4419600" cy="4629150"/>
            <a:chOff x="0" y="1008"/>
            <a:chExt cx="2784" cy="2916"/>
          </a:xfrm>
        </p:grpSpPr>
        <p:sp>
          <p:nvSpPr>
            <p:cNvPr id="21511" name="Rectangle 4"/>
            <p:cNvSpPr>
              <a:spLocks noChangeArrowheads="1"/>
            </p:cNvSpPr>
            <p:nvPr/>
          </p:nvSpPr>
          <p:spPr bwMode="auto">
            <a:xfrm>
              <a:off x="144" y="2544"/>
              <a:ext cx="2640" cy="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b="0">
                  <a:latin typeface="Arial" charset="0"/>
                </a:rPr>
                <a:t>2X transistors/Chip Every 1.5 years</a:t>
              </a:r>
            </a:p>
            <a:p>
              <a:r>
                <a:rPr lang="en-US" sz="2400" b="0">
                  <a:latin typeface="Arial" charset="0"/>
                </a:rPr>
                <a:t>Called “</a:t>
              </a:r>
              <a:r>
                <a:rPr lang="en-US" altLang="ja-JP" sz="2400" b="0" u="sng">
                  <a:solidFill>
                    <a:schemeClr val="hlink"/>
                  </a:solidFill>
                  <a:latin typeface="Arial" charset="0"/>
                </a:rPr>
                <a:t>Moore</a:t>
              </a:r>
              <a:r>
                <a:rPr lang="ja-JP" altLang="en-US" sz="2400" b="0" u="sng">
                  <a:solidFill>
                    <a:schemeClr val="hlink"/>
                  </a:solidFill>
                  <a:latin typeface="Arial" charset="0"/>
                </a:rPr>
                <a:t>’</a:t>
              </a:r>
              <a:r>
                <a:rPr lang="en-US" altLang="ja-JP" sz="2400" b="0" u="sng">
                  <a:solidFill>
                    <a:schemeClr val="hlink"/>
                  </a:solidFill>
                  <a:latin typeface="Arial" charset="0"/>
                </a:rPr>
                <a:t>s Law</a:t>
              </a:r>
              <a:r>
                <a:rPr lang="en-US" sz="2400" b="0" u="sng">
                  <a:solidFill>
                    <a:schemeClr val="hlink"/>
                  </a:solidFill>
                  <a:latin typeface="Arial" charset="0"/>
                </a:rPr>
                <a:t>”</a:t>
              </a:r>
              <a:endParaRPr lang="en-US" altLang="ja-JP" sz="2400" b="0">
                <a:latin typeface="Arial" charset="0"/>
              </a:endParaRPr>
            </a:p>
            <a:p>
              <a:endParaRPr kumimoji="1" lang="en-US" sz="2000" b="0">
                <a:latin typeface="Arial" charset="0"/>
              </a:endParaRPr>
            </a:p>
            <a:p>
              <a:endParaRPr lang="en-US" b="0">
                <a:latin typeface="Arial" charset="0"/>
              </a:endParaRPr>
            </a:p>
            <a:p>
              <a:endParaRPr lang="en-US" sz="2400" b="0">
                <a:latin typeface="Arial" charset="0"/>
              </a:endParaRPr>
            </a:p>
            <a:p>
              <a:r>
                <a:rPr lang="en-US" sz="2400" b="0">
                  <a:latin typeface="Arial" charset="0"/>
                </a:rPr>
                <a:t> </a:t>
              </a:r>
            </a:p>
          </p:txBody>
        </p:sp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>
              <a:off x="1491" y="1690"/>
              <a:ext cx="9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>
                  <a:latin typeface="Arial" charset="0"/>
                </a:rPr>
                <a:t>Moore</a:t>
              </a:r>
              <a:r>
                <a:rPr lang="ja-JP" altLang="en-US">
                  <a:latin typeface="Arial" charset="0"/>
                </a:rPr>
                <a:t>’</a:t>
              </a:r>
              <a:r>
                <a:rPr lang="en-US" altLang="ja-JP">
                  <a:latin typeface="Arial" charset="0"/>
                </a:rPr>
                <a:t>s Law</a:t>
              </a:r>
              <a:endParaRPr lang="en-US">
                <a:latin typeface="Arial" charset="0"/>
              </a:endParaRPr>
            </a:p>
          </p:txBody>
        </p:sp>
        <p:pic>
          <p:nvPicPr>
            <p:cNvPr id="21513" name="Picture 6" descr="moores-la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8"/>
              <a:ext cx="2688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Rectangle 7"/>
            <p:cNvSpPr>
              <a:spLocks noChangeArrowheads="1"/>
            </p:cNvSpPr>
            <p:nvPr/>
          </p:nvSpPr>
          <p:spPr bwMode="auto">
            <a:xfrm>
              <a:off x="288" y="3168"/>
              <a:ext cx="240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b="0">
                  <a:latin typeface="Arial" charset="0"/>
                </a:rPr>
                <a:t>Microprocessors have become smaller, denser, and more powerful.</a:t>
              </a:r>
            </a:p>
          </p:txBody>
        </p:sp>
      </p:grpSp>
      <p:grpSp>
        <p:nvGrpSpPr>
          <p:cNvPr id="21507" name="Group 8"/>
          <p:cNvGrpSpPr>
            <a:grpSpLocks/>
          </p:cNvGrpSpPr>
          <p:nvPr/>
        </p:nvGrpSpPr>
        <p:grpSpPr bwMode="auto">
          <a:xfrm>
            <a:off x="123825" y="809625"/>
            <a:ext cx="4724400" cy="5133975"/>
            <a:chOff x="2784" y="528"/>
            <a:chExt cx="2976" cy="3234"/>
          </a:xfrm>
        </p:grpSpPr>
        <p:sp>
          <p:nvSpPr>
            <p:cNvPr id="21508" name="Rectangle 9"/>
            <p:cNvSpPr>
              <a:spLocks noChangeArrowheads="1"/>
            </p:cNvSpPr>
            <p:nvPr/>
          </p:nvSpPr>
          <p:spPr bwMode="auto">
            <a:xfrm>
              <a:off x="2946" y="2928"/>
              <a:ext cx="281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kumimoji="1" lang="en-US" sz="2000" b="0">
                  <a:latin typeface="Arial" charset="0"/>
                </a:rPr>
                <a:t>Gordon Moore (co-founder of Intel) predicted in 1965 that the transistor density of semiconductor chips would double roughly every 18 months. </a:t>
              </a:r>
            </a:p>
          </p:txBody>
        </p:sp>
        <p:pic>
          <p:nvPicPr>
            <p:cNvPr id="21509" name="Picture 10" descr="moo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1200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11" descr="moo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528"/>
              <a:ext cx="1920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87BFD-E730-204A-AC01-E1A8F865613D}" type="datetime1">
              <a:rPr lang="en-US" smtClean="0"/>
              <a:t>9/12/14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25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325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350" y="850900"/>
          <a:ext cx="9145588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5" name="Worksheet" r:id="rId4" imgW="8369300" imgH="4546600" progId="Excel.Sheet.8">
                  <p:embed/>
                </p:oleObj>
              </mc:Choice>
              <mc:Fallback>
                <p:oleObj name="Worksheet" r:id="rId4" imgW="8369300" imgH="4546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850900"/>
                        <a:ext cx="9145588" cy="496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New Challenge: Slowdown in Joy’s law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of Performance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52400" y="5546725"/>
            <a:ext cx="487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b="0">
                <a:latin typeface="Arial" charset="0"/>
                <a:cs typeface="Arial" charset="0"/>
              </a:rPr>
              <a:t> VAX	        : 25%/year 1978 to 1986</a:t>
            </a:r>
          </a:p>
          <a:p>
            <a:pPr eaLnBrk="1" hangingPunct="1">
              <a:buFontTx/>
              <a:buChar char="•"/>
            </a:pPr>
            <a:r>
              <a:rPr lang="en-US" sz="2000" b="0">
                <a:latin typeface="Arial" charset="0"/>
                <a:cs typeface="Arial" charset="0"/>
              </a:rPr>
              <a:t> RISC + x86: 52%/year 1986 to 2002</a:t>
            </a:r>
          </a:p>
          <a:p>
            <a:pPr eaLnBrk="1" hangingPunct="1">
              <a:buFontTx/>
              <a:buChar char="•"/>
            </a:pPr>
            <a:r>
              <a:rPr lang="en-US" sz="2000" b="0">
                <a:latin typeface="Arial" charset="0"/>
                <a:cs typeface="Arial" charset="0"/>
              </a:rPr>
              <a:t> RISC + x86: ??%/year 2002 to present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143000" y="1143000"/>
            <a:ext cx="49799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0">
                <a:latin typeface="Times" charset="0"/>
              </a:rPr>
              <a:t>From Hennessy and Patterson, </a:t>
            </a:r>
            <a:r>
              <a:rPr lang="en-US" sz="1600" b="0" i="1">
                <a:latin typeface="Times" charset="0"/>
              </a:rPr>
              <a:t>Computer Architecture: A Quantitative Approach</a:t>
            </a:r>
            <a:r>
              <a:rPr lang="en-US" sz="1600" b="0">
                <a:latin typeface="Times" charset="0"/>
              </a:rPr>
              <a:t>, 4th edition, Sept. 15, 2006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4572000" y="3733800"/>
            <a:ext cx="441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Arial" charset="0"/>
                <a:sym typeface="Symbol" charset="0"/>
              </a:rPr>
              <a:t>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Sea change in chip design: multiple “cores” or processors per chip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8686800" y="898525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solidFill>
                  <a:srgbClr val="FF0000"/>
                </a:solidFill>
                <a:latin typeface="Arial" charset="0"/>
              </a:rPr>
              <a:t>3X</a:t>
            </a: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8763000" y="8509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TextBox 1"/>
          <p:cNvSpPr txBox="1">
            <a:spLocks noChangeArrowheads="1"/>
          </p:cNvSpPr>
          <p:nvPr/>
        </p:nvSpPr>
        <p:spPr bwMode="auto">
          <a:xfrm>
            <a:off x="1371600" y="1828800"/>
            <a:ext cx="4070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Helvetica" charset="0"/>
                <a:cs typeface="Helvetica" charset="0"/>
              </a:rPr>
              <a:t>Joy’s Law: Perf ≈ 2</a:t>
            </a:r>
            <a:r>
              <a:rPr lang="en-US" sz="2000" b="0" baseline="30000">
                <a:latin typeface="Helvetica" charset="0"/>
                <a:cs typeface="Helvetica" charset="0"/>
              </a:rPr>
              <a:t>(Year-1984) </a:t>
            </a:r>
            <a:r>
              <a:rPr lang="en-US" sz="2000" b="0">
                <a:latin typeface="Helvetica" charset="0"/>
                <a:cs typeface="Helvetica" charset="0"/>
              </a:rPr>
              <a:t>MIPS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406AD-E1AD-3840-8D9B-5B290634F606}" type="datetime1">
              <a:rPr lang="en-US" smtClean="0"/>
              <a:t>9/12/14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26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2890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504113" cy="5842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ManyCore Chips: The future is here</a:t>
            </a:r>
          </a:p>
        </p:txBody>
      </p:sp>
      <p:sp>
        <p:nvSpPr>
          <p:cNvPr id="296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431254"/>
            <a:ext cx="8915400" cy="2362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20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200">
                <a:latin typeface="Helvetica" charset="0"/>
                <a:ea typeface="ＭＳ Ｐゴシック" charset="0"/>
                <a:cs typeface="ＭＳ Ｐゴシック" charset="0"/>
              </a:rPr>
              <a:t>ManyCore</a:t>
            </a:r>
            <a:r>
              <a:rPr lang="en-US" sz="220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200">
                <a:latin typeface="Helvetica" charset="0"/>
                <a:ea typeface="ＭＳ Ｐゴシック" charset="0"/>
                <a:cs typeface="ＭＳ Ｐゴシック" charset="0"/>
              </a:rPr>
              <a:t> refers to many processors/chip</a:t>
            </a:r>
          </a:p>
          <a:p>
            <a:pPr lvl="1">
              <a:lnSpc>
                <a:spcPct val="70000"/>
              </a:lnSpc>
            </a:pPr>
            <a:r>
              <a:rPr lang="en-US" sz="2000">
                <a:latin typeface="Helvetica" charset="0"/>
                <a:ea typeface="ＭＳ Ｐゴシック" charset="0"/>
              </a:rPr>
              <a:t>64?  128?  Hard to say exact boundary</a:t>
            </a:r>
          </a:p>
          <a:p>
            <a:pPr>
              <a:lnSpc>
                <a:spcPct val="70000"/>
              </a:lnSpc>
            </a:pPr>
            <a:r>
              <a:rPr lang="en-US" sz="2200">
                <a:latin typeface="Helvetica" charset="0"/>
                <a:ea typeface="ＭＳ Ｐゴシック" charset="0"/>
                <a:cs typeface="ＭＳ Ｐゴシック" charset="0"/>
              </a:rPr>
              <a:t>How to program these?</a:t>
            </a:r>
          </a:p>
          <a:p>
            <a:pPr lvl="1">
              <a:lnSpc>
                <a:spcPct val="70000"/>
              </a:lnSpc>
            </a:pPr>
            <a:r>
              <a:rPr lang="en-US" sz="2000">
                <a:latin typeface="Helvetica" charset="0"/>
                <a:ea typeface="ＭＳ Ｐゴシック" charset="0"/>
              </a:rPr>
              <a:t>Use 2 CPUs for video/audio</a:t>
            </a:r>
          </a:p>
          <a:p>
            <a:pPr lvl="1">
              <a:lnSpc>
                <a:spcPct val="70000"/>
              </a:lnSpc>
            </a:pPr>
            <a:r>
              <a:rPr lang="en-US" sz="2000">
                <a:latin typeface="Helvetica" charset="0"/>
                <a:ea typeface="ＭＳ Ｐゴシック" charset="0"/>
              </a:rPr>
              <a:t>Use 1 for word processor, 1 for browser</a:t>
            </a:r>
          </a:p>
          <a:p>
            <a:pPr lvl="1">
              <a:lnSpc>
                <a:spcPct val="70000"/>
              </a:lnSpc>
            </a:pPr>
            <a:r>
              <a:rPr lang="en-US" sz="2000">
                <a:latin typeface="Helvetica" charset="0"/>
                <a:ea typeface="ＭＳ Ｐゴシック" charset="0"/>
              </a:rPr>
              <a:t>76 for virus checking???</a:t>
            </a:r>
          </a:p>
          <a:p>
            <a:pPr>
              <a:lnSpc>
                <a:spcPct val="70000"/>
              </a:lnSpc>
            </a:pPr>
            <a:r>
              <a:rPr lang="en-US" sz="2200">
                <a:solidFill>
                  <a:schemeClr val="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Parallelism must be exploited at all levels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828800" y="926054"/>
            <a:ext cx="6248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ts val="300"/>
              </a:spcBef>
              <a:buSzPct val="100000"/>
              <a:buFontTx/>
              <a:buChar char="•"/>
            </a:pPr>
            <a:r>
              <a:rPr lang="en-US" b="0">
                <a:latin typeface="Helvetica" charset="0"/>
                <a:cs typeface="Helvetica" charset="0"/>
              </a:rPr>
              <a:t>Intel 80-core multicore chip (Feb 2007)</a:t>
            </a:r>
          </a:p>
          <a:p>
            <a:pPr lvl="1">
              <a:lnSpc>
                <a:spcPct val="85000"/>
              </a:lnSpc>
              <a:spcBef>
                <a:spcPts val="300"/>
              </a:spcBef>
              <a:buSzPct val="100000"/>
              <a:buFontTx/>
              <a:buChar char="–"/>
            </a:pPr>
            <a:r>
              <a:rPr lang="en-US" sz="1800" b="0">
                <a:latin typeface="Helvetica" charset="0"/>
                <a:cs typeface="Helvetica" charset="0"/>
              </a:rPr>
              <a:t>80 simple cores</a:t>
            </a:r>
          </a:p>
          <a:p>
            <a:pPr lvl="1">
              <a:lnSpc>
                <a:spcPct val="85000"/>
              </a:lnSpc>
              <a:spcBef>
                <a:spcPts val="300"/>
              </a:spcBef>
              <a:buSzPct val="100000"/>
              <a:buFontTx/>
              <a:buChar char="–"/>
            </a:pPr>
            <a:r>
              <a:rPr lang="en-US" sz="1800" b="0">
                <a:latin typeface="Helvetica" charset="0"/>
                <a:cs typeface="Helvetica" charset="0"/>
              </a:rPr>
              <a:t>Two FP-engines / core</a:t>
            </a:r>
          </a:p>
          <a:p>
            <a:pPr lvl="1">
              <a:lnSpc>
                <a:spcPct val="85000"/>
              </a:lnSpc>
              <a:spcBef>
                <a:spcPts val="300"/>
              </a:spcBef>
              <a:buSzPct val="100000"/>
              <a:buFontTx/>
              <a:buChar char="–"/>
            </a:pPr>
            <a:r>
              <a:rPr lang="en-US" sz="1800" b="0">
                <a:latin typeface="Helvetica" charset="0"/>
                <a:cs typeface="Helvetica" charset="0"/>
              </a:rPr>
              <a:t>Mesh-like network</a:t>
            </a:r>
          </a:p>
          <a:p>
            <a:pPr lvl="1">
              <a:lnSpc>
                <a:spcPct val="85000"/>
              </a:lnSpc>
              <a:spcBef>
                <a:spcPts val="300"/>
              </a:spcBef>
              <a:buSzPct val="100000"/>
              <a:buFontTx/>
              <a:buChar char="–"/>
            </a:pPr>
            <a:r>
              <a:rPr lang="en-US" sz="1800" b="0">
                <a:latin typeface="Helvetica" charset="0"/>
                <a:cs typeface="Helvetica" charset="0"/>
              </a:rPr>
              <a:t>100 million transistors</a:t>
            </a:r>
          </a:p>
          <a:p>
            <a:pPr lvl="2">
              <a:lnSpc>
                <a:spcPct val="85000"/>
              </a:lnSpc>
              <a:spcBef>
                <a:spcPts val="300"/>
              </a:spcBef>
              <a:buSzPct val="100000"/>
              <a:buFontTx/>
              <a:buChar char="•"/>
            </a:pPr>
            <a:endParaRPr lang="en-US" sz="2200" b="0">
              <a:latin typeface="Helvetica" charset="0"/>
              <a:cs typeface="Helvetica" charset="0"/>
            </a:endParaRPr>
          </a:p>
          <a:p>
            <a:pPr>
              <a:lnSpc>
                <a:spcPct val="85000"/>
              </a:lnSpc>
              <a:spcBef>
                <a:spcPts val="300"/>
              </a:spcBef>
              <a:buSzPct val="100000"/>
              <a:buFontTx/>
              <a:buChar char="•"/>
            </a:pPr>
            <a:r>
              <a:rPr lang="en-US" sz="2200" b="0">
                <a:latin typeface="Helvetica" charset="0"/>
                <a:cs typeface="Helvetica" charset="0"/>
              </a:rPr>
              <a:t>Intel Single-Chip Cloud </a:t>
            </a:r>
            <a:br>
              <a:rPr lang="en-US" sz="2200" b="0">
                <a:latin typeface="Helvetica" charset="0"/>
                <a:cs typeface="Helvetica" charset="0"/>
              </a:rPr>
            </a:br>
            <a:r>
              <a:rPr lang="en-US" sz="2200" b="0">
                <a:latin typeface="Helvetica" charset="0"/>
                <a:cs typeface="Helvetica" charset="0"/>
              </a:rPr>
              <a:t>Computer  (August 2010)</a:t>
            </a:r>
          </a:p>
          <a:p>
            <a:pPr lvl="1">
              <a:lnSpc>
                <a:spcPct val="85000"/>
              </a:lnSpc>
              <a:spcBef>
                <a:spcPts val="300"/>
              </a:spcBef>
              <a:buSzPct val="100000"/>
              <a:buFontTx/>
              <a:buChar char="–"/>
            </a:pPr>
            <a:r>
              <a:rPr lang="en-US" sz="1800" b="0">
                <a:latin typeface="Helvetica" charset="0"/>
                <a:cs typeface="Helvetica" charset="0"/>
              </a:rPr>
              <a:t>24 </a:t>
            </a:r>
            <a:r>
              <a:rPr lang="ja-JP" altLang="en-US" sz="1800" b="0">
                <a:latin typeface="Helvetica" charset="0"/>
                <a:cs typeface="Helvetica" charset="0"/>
              </a:rPr>
              <a:t>“</a:t>
            </a:r>
            <a:r>
              <a:rPr lang="en-US" altLang="ja-JP" sz="1800" b="0">
                <a:latin typeface="Helvetica" charset="0"/>
                <a:cs typeface="Helvetica" charset="0"/>
              </a:rPr>
              <a:t>tiles</a:t>
            </a:r>
            <a:r>
              <a:rPr lang="ja-JP" altLang="en-US" sz="1800" b="0">
                <a:latin typeface="Helvetica" charset="0"/>
                <a:cs typeface="Helvetica" charset="0"/>
              </a:rPr>
              <a:t>”</a:t>
            </a:r>
            <a:r>
              <a:rPr lang="en-US" altLang="ja-JP" sz="1800" b="0">
                <a:latin typeface="Helvetica" charset="0"/>
                <a:cs typeface="Helvetica" charset="0"/>
              </a:rPr>
              <a:t> with two cores/tile </a:t>
            </a:r>
          </a:p>
          <a:p>
            <a:pPr lvl="1">
              <a:lnSpc>
                <a:spcPct val="85000"/>
              </a:lnSpc>
              <a:spcBef>
                <a:spcPts val="300"/>
              </a:spcBef>
              <a:buSzPct val="100000"/>
              <a:buFontTx/>
              <a:buChar char="–"/>
            </a:pPr>
            <a:r>
              <a:rPr lang="en-US" sz="1800" b="0">
                <a:latin typeface="Helvetica" charset="0"/>
                <a:cs typeface="Helvetica" charset="0"/>
              </a:rPr>
              <a:t>24-router mesh network </a:t>
            </a:r>
          </a:p>
          <a:p>
            <a:pPr lvl="1">
              <a:lnSpc>
                <a:spcPct val="85000"/>
              </a:lnSpc>
              <a:spcBef>
                <a:spcPts val="300"/>
              </a:spcBef>
              <a:buSzPct val="100000"/>
              <a:buFontTx/>
              <a:buChar char="–"/>
            </a:pPr>
            <a:r>
              <a:rPr lang="en-US" sz="1800" b="0">
                <a:latin typeface="Helvetica" charset="0"/>
                <a:cs typeface="Helvetica" charset="0"/>
              </a:rPr>
              <a:t>4 DDR3 memory controllers</a:t>
            </a:r>
          </a:p>
          <a:p>
            <a:pPr lvl="1">
              <a:lnSpc>
                <a:spcPct val="85000"/>
              </a:lnSpc>
              <a:spcBef>
                <a:spcPts val="300"/>
              </a:spcBef>
              <a:buSzPct val="100000"/>
              <a:buFontTx/>
              <a:buChar char="–"/>
            </a:pPr>
            <a:r>
              <a:rPr lang="en-US" sz="1800" b="0">
                <a:latin typeface="Helvetica" charset="0"/>
                <a:cs typeface="Helvetica" charset="0"/>
              </a:rPr>
              <a:t>Hardware support for message-passing </a:t>
            </a:r>
          </a:p>
          <a:p>
            <a:pPr>
              <a:lnSpc>
                <a:spcPct val="85000"/>
              </a:lnSpc>
              <a:spcBef>
                <a:spcPts val="300"/>
              </a:spcBef>
              <a:buSzPct val="100000"/>
              <a:buFontTx/>
              <a:buChar char="•"/>
            </a:pPr>
            <a:endParaRPr lang="en-US" b="0">
              <a:latin typeface="Helvetica" charset="0"/>
              <a:cs typeface="Helvetica" charset="0"/>
            </a:endParaRPr>
          </a:p>
          <a:p>
            <a:pPr lvl="1">
              <a:lnSpc>
                <a:spcPct val="85000"/>
              </a:lnSpc>
              <a:spcBef>
                <a:spcPts val="300"/>
              </a:spcBef>
              <a:buSzPct val="100000"/>
              <a:buFontTx/>
              <a:buChar char="–"/>
            </a:pPr>
            <a:endParaRPr lang="en-US" sz="1800" b="0">
              <a:latin typeface="Helvetica" charset="0"/>
              <a:cs typeface="Helvetica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31763" y="1513429"/>
            <a:ext cx="1979612" cy="2492375"/>
            <a:chOff x="132522" y="1146930"/>
            <a:chExt cx="1979302" cy="2491620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22" y="1600200"/>
              <a:ext cx="1772478" cy="203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Left Arrow 16"/>
            <p:cNvSpPr>
              <a:spLocks noChangeArrowheads="1"/>
            </p:cNvSpPr>
            <p:nvPr/>
          </p:nvSpPr>
          <p:spPr bwMode="auto">
            <a:xfrm rot="-2552662">
              <a:off x="1197424" y="1146930"/>
              <a:ext cx="914400" cy="51697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en-US" sz="2000" b="0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021263" y="1307054"/>
            <a:ext cx="4122737" cy="2605088"/>
            <a:chOff x="5020666" y="975827"/>
            <a:chExt cx="4123334" cy="2605573"/>
          </a:xfrm>
        </p:grpSpPr>
        <p:pic>
          <p:nvPicPr>
            <p:cNvPr id="2458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975827"/>
              <a:ext cx="3505200" cy="260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Left Arrow 17"/>
            <p:cNvSpPr>
              <a:spLocks noChangeArrowheads="1"/>
            </p:cNvSpPr>
            <p:nvPr/>
          </p:nvSpPr>
          <p:spPr bwMode="auto">
            <a:xfrm rot="8906187">
              <a:off x="5020666" y="1725078"/>
              <a:ext cx="914400" cy="51697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en-US" sz="2000" b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C8AD0-3931-3D45-865E-6075CA9A5B45}" type="datetime1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27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8961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6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6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6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6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6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6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6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0387" grpId="0" build="p"/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219200" y="5181600"/>
            <a:ext cx="411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Putting it together: Multi-Cores</a:t>
            </a:r>
          </a:p>
        </p:txBody>
      </p:sp>
      <p:sp>
        <p:nvSpPr>
          <p:cNvPr id="9220" name="TextBox 41"/>
          <p:cNvSpPr txBox="1">
            <a:spLocks noChangeArrowheads="1"/>
          </p:cNvSpPr>
          <p:nvPr/>
        </p:nvSpPr>
        <p:spPr bwMode="auto">
          <a:xfrm>
            <a:off x="304800" y="6096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1</a:t>
            </a:r>
          </a:p>
        </p:txBody>
      </p:sp>
      <p:sp>
        <p:nvSpPr>
          <p:cNvPr id="9221" name="Rectangle 44"/>
          <p:cNvSpPr>
            <a:spLocks noChangeArrowheads="1"/>
          </p:cNvSpPr>
          <p:nvPr/>
        </p:nvSpPr>
        <p:spPr bwMode="auto">
          <a:xfrm>
            <a:off x="2209800" y="39624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667000" y="39624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9223" name="TextBox 47"/>
          <p:cNvSpPr txBox="1">
            <a:spLocks noChangeArrowheads="1"/>
          </p:cNvSpPr>
          <p:nvPr/>
        </p:nvSpPr>
        <p:spPr bwMode="auto">
          <a:xfrm>
            <a:off x="4419600" y="40386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OS</a:t>
            </a:r>
          </a:p>
        </p:txBody>
      </p:sp>
      <p:cxnSp>
        <p:nvCxnSpPr>
          <p:cNvPr id="9224" name="Straight Arrow Connector 50"/>
          <p:cNvCxnSpPr>
            <a:cxnSpLocks noChangeShapeType="1"/>
            <a:stCxn id="47" idx="4"/>
          </p:cNvCxnSpPr>
          <p:nvPr/>
        </p:nvCxnSpPr>
        <p:spPr bwMode="auto">
          <a:xfrm flipH="1">
            <a:off x="1828800" y="4572000"/>
            <a:ext cx="1485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Rounded Rectangle 76"/>
          <p:cNvSpPr>
            <a:spLocks noChangeArrowheads="1"/>
          </p:cNvSpPr>
          <p:nvPr/>
        </p:nvSpPr>
        <p:spPr bwMode="auto">
          <a:xfrm>
            <a:off x="304800" y="9906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9226" name="Rectangle 78"/>
          <p:cNvSpPr>
            <a:spLocks noChangeArrowheads="1"/>
          </p:cNvSpPr>
          <p:nvPr/>
        </p:nvSpPr>
        <p:spPr bwMode="auto">
          <a:xfrm>
            <a:off x="1828800" y="2133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9227" name="Rectangle 79"/>
          <p:cNvSpPr>
            <a:spLocks noChangeArrowheads="1"/>
          </p:cNvSpPr>
          <p:nvPr/>
        </p:nvSpPr>
        <p:spPr bwMode="auto">
          <a:xfrm>
            <a:off x="1828800" y="16002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9228" name="Group 80"/>
          <p:cNvGrpSpPr>
            <a:grpSpLocks/>
          </p:cNvGrpSpPr>
          <p:nvPr/>
        </p:nvGrpSpPr>
        <p:grpSpPr bwMode="auto">
          <a:xfrm>
            <a:off x="457200" y="1524000"/>
            <a:ext cx="457200" cy="1828800"/>
            <a:chOff x="7010400" y="1143000"/>
            <a:chExt cx="457200" cy="1828800"/>
          </a:xfrm>
        </p:grpSpPr>
        <p:sp>
          <p:nvSpPr>
            <p:cNvPr id="9271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9272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229" name="Group 45"/>
          <p:cNvGrpSpPr>
            <a:grpSpLocks/>
          </p:cNvGrpSpPr>
          <p:nvPr/>
        </p:nvGrpSpPr>
        <p:grpSpPr bwMode="auto">
          <a:xfrm>
            <a:off x="1219200" y="1524000"/>
            <a:ext cx="457200" cy="1828800"/>
            <a:chOff x="7010400" y="1143000"/>
            <a:chExt cx="457200" cy="1828800"/>
          </a:xfrm>
        </p:grpSpPr>
        <p:sp>
          <p:nvSpPr>
            <p:cNvPr id="9269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9270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838200" y="22098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9231" name="TextBox 58"/>
          <p:cNvSpPr txBox="1">
            <a:spLocks noChangeArrowheads="1"/>
          </p:cNvSpPr>
          <p:nvPr/>
        </p:nvSpPr>
        <p:spPr bwMode="auto">
          <a:xfrm>
            <a:off x="609600" y="10017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9232" name="Straight Arrow Connector 6"/>
          <p:cNvCxnSpPr>
            <a:cxnSpLocks noChangeShapeType="1"/>
            <a:stCxn id="9231" idx="2"/>
            <a:endCxn id="9271" idx="0"/>
          </p:cNvCxnSpPr>
          <p:nvPr/>
        </p:nvCxnSpPr>
        <p:spPr bwMode="auto">
          <a:xfrm flipH="1">
            <a:off x="685800" y="13716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Straight Arrow Connector 59"/>
          <p:cNvCxnSpPr>
            <a:cxnSpLocks noChangeShapeType="1"/>
            <a:stCxn id="9231" idx="2"/>
            <a:endCxn id="9269" idx="0"/>
          </p:cNvCxnSpPr>
          <p:nvPr/>
        </p:nvCxnSpPr>
        <p:spPr bwMode="auto">
          <a:xfrm>
            <a:off x="1087438" y="13716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4" name="TextBox 60"/>
          <p:cNvSpPr txBox="1">
            <a:spLocks noChangeArrowheads="1"/>
          </p:cNvSpPr>
          <p:nvPr/>
        </p:nvSpPr>
        <p:spPr bwMode="auto">
          <a:xfrm>
            <a:off x="3429000" y="60960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N</a:t>
            </a:r>
          </a:p>
        </p:txBody>
      </p:sp>
      <p:sp>
        <p:nvSpPr>
          <p:cNvPr id="9235" name="Rounded Rectangle 65"/>
          <p:cNvSpPr>
            <a:spLocks noChangeArrowheads="1"/>
          </p:cNvSpPr>
          <p:nvPr/>
        </p:nvSpPr>
        <p:spPr bwMode="auto">
          <a:xfrm>
            <a:off x="3429000" y="9906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9236" name="Rectangle 84"/>
          <p:cNvSpPr>
            <a:spLocks noChangeArrowheads="1"/>
          </p:cNvSpPr>
          <p:nvPr/>
        </p:nvSpPr>
        <p:spPr bwMode="auto">
          <a:xfrm>
            <a:off x="4953000" y="2133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9237" name="Rectangle 85"/>
          <p:cNvSpPr>
            <a:spLocks noChangeArrowheads="1"/>
          </p:cNvSpPr>
          <p:nvPr/>
        </p:nvSpPr>
        <p:spPr bwMode="auto">
          <a:xfrm>
            <a:off x="4953000" y="16002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9238" name="Group 87"/>
          <p:cNvGrpSpPr>
            <a:grpSpLocks/>
          </p:cNvGrpSpPr>
          <p:nvPr/>
        </p:nvGrpSpPr>
        <p:grpSpPr bwMode="auto">
          <a:xfrm>
            <a:off x="3581400" y="1524000"/>
            <a:ext cx="457200" cy="1828800"/>
            <a:chOff x="7010400" y="1143000"/>
            <a:chExt cx="457200" cy="1828800"/>
          </a:xfrm>
        </p:grpSpPr>
        <p:sp>
          <p:nvSpPr>
            <p:cNvPr id="9267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9268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239" name="Group 90"/>
          <p:cNvGrpSpPr>
            <a:grpSpLocks/>
          </p:cNvGrpSpPr>
          <p:nvPr/>
        </p:nvGrpSpPr>
        <p:grpSpPr bwMode="auto">
          <a:xfrm>
            <a:off x="4343400" y="1524000"/>
            <a:ext cx="457200" cy="1828800"/>
            <a:chOff x="7010400" y="1143000"/>
            <a:chExt cx="457200" cy="1828800"/>
          </a:xfrm>
        </p:grpSpPr>
        <p:sp>
          <p:nvSpPr>
            <p:cNvPr id="9265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9266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240" name="TextBox 93"/>
          <p:cNvSpPr txBox="1">
            <a:spLocks noChangeArrowheads="1"/>
          </p:cNvSpPr>
          <p:nvPr/>
        </p:nvSpPr>
        <p:spPr bwMode="auto">
          <a:xfrm>
            <a:off x="3962400" y="22098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9241" name="TextBox 94"/>
          <p:cNvSpPr txBox="1">
            <a:spLocks noChangeArrowheads="1"/>
          </p:cNvSpPr>
          <p:nvPr/>
        </p:nvSpPr>
        <p:spPr bwMode="auto">
          <a:xfrm>
            <a:off x="3733800" y="10017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9242" name="Straight Arrow Connector 95"/>
          <p:cNvCxnSpPr>
            <a:cxnSpLocks noChangeShapeType="1"/>
            <a:stCxn id="9241" idx="2"/>
            <a:endCxn id="9267" idx="0"/>
          </p:cNvCxnSpPr>
          <p:nvPr/>
        </p:nvCxnSpPr>
        <p:spPr bwMode="auto">
          <a:xfrm flipH="1">
            <a:off x="3810000" y="13716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3" name="Straight Arrow Connector 96"/>
          <p:cNvCxnSpPr>
            <a:cxnSpLocks noChangeShapeType="1"/>
            <a:stCxn id="9241" idx="2"/>
            <a:endCxn id="9265" idx="0"/>
          </p:cNvCxnSpPr>
          <p:nvPr/>
        </p:nvCxnSpPr>
        <p:spPr bwMode="auto">
          <a:xfrm>
            <a:off x="4211638" y="13716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4" name="TextBox 97"/>
          <p:cNvSpPr txBox="1">
            <a:spLocks noChangeArrowheads="1"/>
          </p:cNvSpPr>
          <p:nvPr/>
        </p:nvSpPr>
        <p:spPr bwMode="auto">
          <a:xfrm>
            <a:off x="2895600" y="21336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cxnSp>
        <p:nvCxnSpPr>
          <p:cNvPr id="9245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314700" y="33528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6" name="Straight Arrow Connector 99"/>
          <p:cNvCxnSpPr>
            <a:cxnSpLocks noChangeShapeType="1"/>
            <a:stCxn id="9271" idx="2"/>
            <a:endCxn id="47" idx="0"/>
          </p:cNvCxnSpPr>
          <p:nvPr/>
        </p:nvCxnSpPr>
        <p:spPr bwMode="auto">
          <a:xfrm>
            <a:off x="685800" y="33528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7" name="Straight Arrow Connector 100"/>
          <p:cNvCxnSpPr>
            <a:cxnSpLocks noChangeShapeType="1"/>
            <a:stCxn id="9269" idx="2"/>
            <a:endCxn id="47" idx="0"/>
          </p:cNvCxnSpPr>
          <p:nvPr/>
        </p:nvCxnSpPr>
        <p:spPr bwMode="auto">
          <a:xfrm>
            <a:off x="1447800" y="33528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8" name="Straight Arrow Connector 51"/>
          <p:cNvCxnSpPr>
            <a:cxnSpLocks noChangeShapeType="1"/>
            <a:stCxn id="9265" idx="2"/>
            <a:endCxn id="47" idx="0"/>
          </p:cNvCxnSpPr>
          <p:nvPr/>
        </p:nvCxnSpPr>
        <p:spPr bwMode="auto">
          <a:xfrm flipH="1">
            <a:off x="3314700" y="33528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791200" y="1371600"/>
            <a:ext cx="3429000" cy="3886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low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(only CPU state)</a:t>
            </a: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Thread creation: </a:t>
            </a:r>
            <a:r>
              <a:rPr lang="en-US" b="1" dirty="0" smtClean="0">
                <a:solidFill>
                  <a:srgbClr val="2BFF2B"/>
                </a:solidFill>
                <a:ea typeface="ＭＳ Ｐゴシック" charset="-128"/>
                <a:cs typeface="ＭＳ Ｐゴシック" charset="-128"/>
              </a:rPr>
              <a:t>low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CPU: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</a:rPr>
              <a:t>yes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Memory/IO: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No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Sharing overhead: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low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(thread switch overhead low)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371600" y="5334000"/>
            <a:ext cx="838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2286000" y="53340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2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3276600" y="53340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3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267200" y="53340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4</a:t>
            </a:r>
          </a:p>
        </p:txBody>
      </p:sp>
      <p:cxnSp>
        <p:nvCxnSpPr>
          <p:cNvPr id="9254" name="Straight Arrow Connector 63"/>
          <p:cNvCxnSpPr>
            <a:cxnSpLocks noChangeShapeType="1"/>
            <a:stCxn id="47" idx="4"/>
            <a:endCxn id="57" idx="0"/>
          </p:cNvCxnSpPr>
          <p:nvPr/>
        </p:nvCxnSpPr>
        <p:spPr bwMode="auto">
          <a:xfrm flipH="1">
            <a:off x="2743200" y="4572000"/>
            <a:ext cx="571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5" name="Straight Arrow Connector 64"/>
          <p:cNvCxnSpPr>
            <a:cxnSpLocks noChangeShapeType="1"/>
            <a:stCxn id="9221" idx="2"/>
            <a:endCxn id="58" idx="0"/>
          </p:cNvCxnSpPr>
          <p:nvPr/>
        </p:nvCxnSpPr>
        <p:spPr bwMode="auto">
          <a:xfrm>
            <a:off x="3314700" y="4572000"/>
            <a:ext cx="4191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6" name="Straight Arrow Connector 66"/>
          <p:cNvCxnSpPr>
            <a:cxnSpLocks noChangeShapeType="1"/>
            <a:stCxn id="47" idx="4"/>
          </p:cNvCxnSpPr>
          <p:nvPr/>
        </p:nvCxnSpPr>
        <p:spPr bwMode="auto">
          <a:xfrm>
            <a:off x="3314700" y="4572000"/>
            <a:ext cx="1485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7" name="TextBox 17"/>
          <p:cNvSpPr txBox="1">
            <a:spLocks noChangeArrowheads="1"/>
          </p:cNvSpPr>
          <p:nvPr/>
        </p:nvSpPr>
        <p:spPr bwMode="auto">
          <a:xfrm>
            <a:off x="5294313" y="533400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CPU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67000" y="4572000"/>
            <a:ext cx="3200400" cy="685800"/>
            <a:chOff x="2667000" y="4572000"/>
            <a:chExt cx="3200400" cy="685800"/>
          </a:xfrm>
        </p:grpSpPr>
        <p:sp>
          <p:nvSpPr>
            <p:cNvPr id="9263" name="Oval 18"/>
            <p:cNvSpPr>
              <a:spLocks noChangeArrowheads="1"/>
            </p:cNvSpPr>
            <p:nvPr/>
          </p:nvSpPr>
          <p:spPr bwMode="auto">
            <a:xfrm>
              <a:off x="2667000" y="4724400"/>
              <a:ext cx="1295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9264" name="Rectangular Callout 68"/>
            <p:cNvSpPr>
              <a:spLocks noChangeArrowheads="1"/>
            </p:cNvSpPr>
            <p:nvPr/>
          </p:nvSpPr>
          <p:spPr bwMode="auto">
            <a:xfrm>
              <a:off x="4343400" y="4572000"/>
              <a:ext cx="1524000" cy="685800"/>
            </a:xfrm>
            <a:prstGeom prst="wedgeRectCallout">
              <a:avLst>
                <a:gd name="adj1" fmla="val -74495"/>
                <a:gd name="adj2" fmla="val -17259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b="0">
                  <a:latin typeface="Helvetica" charset="0"/>
                </a:rPr>
                <a:t>4 threads at a time</a:t>
              </a:r>
            </a:p>
          </p:txBody>
        </p:sp>
      </p:grpSp>
      <p:sp>
        <p:nvSpPr>
          <p:cNvPr id="9259" name="Rectangle 77"/>
          <p:cNvSpPr>
            <a:spLocks noChangeArrowheads="1"/>
          </p:cNvSpPr>
          <p:nvPr/>
        </p:nvSpPr>
        <p:spPr bwMode="auto">
          <a:xfrm>
            <a:off x="4572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9260" name="Rectangle 77"/>
          <p:cNvSpPr>
            <a:spLocks noChangeArrowheads="1"/>
          </p:cNvSpPr>
          <p:nvPr/>
        </p:nvSpPr>
        <p:spPr bwMode="auto">
          <a:xfrm>
            <a:off x="12192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9261" name="Rectangle 77"/>
          <p:cNvSpPr>
            <a:spLocks noChangeArrowheads="1"/>
          </p:cNvSpPr>
          <p:nvPr/>
        </p:nvSpPr>
        <p:spPr bwMode="auto">
          <a:xfrm>
            <a:off x="35814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9262" name="Rectangle 77"/>
          <p:cNvSpPr>
            <a:spLocks noChangeArrowheads="1"/>
          </p:cNvSpPr>
          <p:nvPr/>
        </p:nvSpPr>
        <p:spPr bwMode="auto">
          <a:xfrm>
            <a:off x="43434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10690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219200" y="5029200"/>
            <a:ext cx="41148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Putting it together: Hyper-Threading</a:t>
            </a:r>
          </a:p>
        </p:txBody>
      </p:sp>
      <p:sp>
        <p:nvSpPr>
          <p:cNvPr id="10244" name="TextBox 41"/>
          <p:cNvSpPr txBox="1">
            <a:spLocks noChangeArrowheads="1"/>
          </p:cNvSpPr>
          <p:nvPr/>
        </p:nvSpPr>
        <p:spPr bwMode="auto">
          <a:xfrm>
            <a:off x="304800" y="6096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1</a:t>
            </a:r>
          </a:p>
        </p:txBody>
      </p:sp>
      <p:sp>
        <p:nvSpPr>
          <p:cNvPr id="10245" name="Rectangle 44"/>
          <p:cNvSpPr>
            <a:spLocks noChangeArrowheads="1"/>
          </p:cNvSpPr>
          <p:nvPr/>
        </p:nvSpPr>
        <p:spPr bwMode="auto">
          <a:xfrm>
            <a:off x="2209800" y="39624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667000" y="39624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10247" name="TextBox 47"/>
          <p:cNvSpPr txBox="1">
            <a:spLocks noChangeArrowheads="1"/>
          </p:cNvSpPr>
          <p:nvPr/>
        </p:nvSpPr>
        <p:spPr bwMode="auto">
          <a:xfrm>
            <a:off x="4419600" y="40386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OS</a:t>
            </a:r>
          </a:p>
        </p:txBody>
      </p:sp>
      <p:sp>
        <p:nvSpPr>
          <p:cNvPr id="10248" name="Rounded Rectangle 76"/>
          <p:cNvSpPr>
            <a:spLocks noChangeArrowheads="1"/>
          </p:cNvSpPr>
          <p:nvPr/>
        </p:nvSpPr>
        <p:spPr bwMode="auto">
          <a:xfrm>
            <a:off x="304800" y="9906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10249" name="Rectangle 78"/>
          <p:cNvSpPr>
            <a:spLocks noChangeArrowheads="1"/>
          </p:cNvSpPr>
          <p:nvPr/>
        </p:nvSpPr>
        <p:spPr bwMode="auto">
          <a:xfrm>
            <a:off x="1828800" y="2133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10250" name="Rectangle 79"/>
          <p:cNvSpPr>
            <a:spLocks noChangeArrowheads="1"/>
          </p:cNvSpPr>
          <p:nvPr/>
        </p:nvSpPr>
        <p:spPr bwMode="auto">
          <a:xfrm>
            <a:off x="1828800" y="16002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10251" name="Group 80"/>
          <p:cNvGrpSpPr>
            <a:grpSpLocks/>
          </p:cNvGrpSpPr>
          <p:nvPr/>
        </p:nvGrpSpPr>
        <p:grpSpPr bwMode="auto">
          <a:xfrm>
            <a:off x="457200" y="1524000"/>
            <a:ext cx="457200" cy="1828800"/>
            <a:chOff x="7010400" y="1143000"/>
            <a:chExt cx="457200" cy="1828800"/>
          </a:xfrm>
        </p:grpSpPr>
        <p:sp>
          <p:nvSpPr>
            <p:cNvPr id="10326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27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52" name="Group 45"/>
          <p:cNvGrpSpPr>
            <a:grpSpLocks/>
          </p:cNvGrpSpPr>
          <p:nvPr/>
        </p:nvGrpSpPr>
        <p:grpSpPr bwMode="auto">
          <a:xfrm>
            <a:off x="1219200" y="1524000"/>
            <a:ext cx="457200" cy="1828800"/>
            <a:chOff x="7010400" y="1143000"/>
            <a:chExt cx="457200" cy="1828800"/>
          </a:xfrm>
        </p:grpSpPr>
        <p:sp>
          <p:nvSpPr>
            <p:cNvPr id="10324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25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253" name="TextBox 4"/>
          <p:cNvSpPr txBox="1">
            <a:spLocks noChangeArrowheads="1"/>
          </p:cNvSpPr>
          <p:nvPr/>
        </p:nvSpPr>
        <p:spPr bwMode="auto">
          <a:xfrm>
            <a:off x="838200" y="22098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10254" name="TextBox 58"/>
          <p:cNvSpPr txBox="1">
            <a:spLocks noChangeArrowheads="1"/>
          </p:cNvSpPr>
          <p:nvPr/>
        </p:nvSpPr>
        <p:spPr bwMode="auto">
          <a:xfrm>
            <a:off x="609600" y="10017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10255" name="Straight Arrow Connector 6"/>
          <p:cNvCxnSpPr>
            <a:cxnSpLocks noChangeShapeType="1"/>
            <a:stCxn id="10254" idx="2"/>
            <a:endCxn id="10326" idx="0"/>
          </p:cNvCxnSpPr>
          <p:nvPr/>
        </p:nvCxnSpPr>
        <p:spPr bwMode="auto">
          <a:xfrm flipH="1">
            <a:off x="685800" y="13716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Straight Arrow Connector 59"/>
          <p:cNvCxnSpPr>
            <a:cxnSpLocks noChangeShapeType="1"/>
            <a:stCxn id="10254" idx="2"/>
            <a:endCxn id="10324" idx="0"/>
          </p:cNvCxnSpPr>
          <p:nvPr/>
        </p:nvCxnSpPr>
        <p:spPr bwMode="auto">
          <a:xfrm>
            <a:off x="1087438" y="13716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7" name="TextBox 60"/>
          <p:cNvSpPr txBox="1">
            <a:spLocks noChangeArrowheads="1"/>
          </p:cNvSpPr>
          <p:nvPr/>
        </p:nvSpPr>
        <p:spPr bwMode="auto">
          <a:xfrm>
            <a:off x="3429000" y="60960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N</a:t>
            </a:r>
          </a:p>
        </p:txBody>
      </p:sp>
      <p:sp>
        <p:nvSpPr>
          <p:cNvPr id="10258" name="Rounded Rectangle 65"/>
          <p:cNvSpPr>
            <a:spLocks noChangeArrowheads="1"/>
          </p:cNvSpPr>
          <p:nvPr/>
        </p:nvSpPr>
        <p:spPr bwMode="auto">
          <a:xfrm>
            <a:off x="3429000" y="9906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10259" name="Rectangle 84"/>
          <p:cNvSpPr>
            <a:spLocks noChangeArrowheads="1"/>
          </p:cNvSpPr>
          <p:nvPr/>
        </p:nvSpPr>
        <p:spPr bwMode="auto">
          <a:xfrm>
            <a:off x="4953000" y="2133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IO</a:t>
            </a:r>
          </a:p>
          <a:p>
            <a:pPr algn="ctr"/>
            <a:r>
              <a:rPr lang="en-US" sz="1600" b="0">
                <a:latin typeface="Helvetica" charset="0"/>
              </a:rPr>
              <a:t>state</a:t>
            </a:r>
          </a:p>
        </p:txBody>
      </p:sp>
      <p:sp>
        <p:nvSpPr>
          <p:cNvPr id="10260" name="Rectangle 85"/>
          <p:cNvSpPr>
            <a:spLocks noChangeArrowheads="1"/>
          </p:cNvSpPr>
          <p:nvPr/>
        </p:nvSpPr>
        <p:spPr bwMode="auto">
          <a:xfrm>
            <a:off x="4953000" y="16002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</a:rPr>
              <a:t>Mem.</a:t>
            </a:r>
          </a:p>
        </p:txBody>
      </p:sp>
      <p:grpSp>
        <p:nvGrpSpPr>
          <p:cNvPr id="10261" name="Group 87"/>
          <p:cNvGrpSpPr>
            <a:grpSpLocks/>
          </p:cNvGrpSpPr>
          <p:nvPr/>
        </p:nvGrpSpPr>
        <p:grpSpPr bwMode="auto">
          <a:xfrm>
            <a:off x="3581400" y="1524000"/>
            <a:ext cx="457200" cy="1828800"/>
            <a:chOff x="7010400" y="1143000"/>
            <a:chExt cx="457200" cy="1828800"/>
          </a:xfrm>
        </p:grpSpPr>
        <p:sp>
          <p:nvSpPr>
            <p:cNvPr id="10322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23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62" name="Group 90"/>
          <p:cNvGrpSpPr>
            <a:grpSpLocks/>
          </p:cNvGrpSpPr>
          <p:nvPr/>
        </p:nvGrpSpPr>
        <p:grpSpPr bwMode="auto">
          <a:xfrm>
            <a:off x="4343400" y="1524000"/>
            <a:ext cx="457200" cy="1828800"/>
            <a:chOff x="7010400" y="1143000"/>
            <a:chExt cx="457200" cy="1828800"/>
          </a:xfrm>
        </p:grpSpPr>
        <p:sp>
          <p:nvSpPr>
            <p:cNvPr id="10320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21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263" name="TextBox 93"/>
          <p:cNvSpPr txBox="1">
            <a:spLocks noChangeArrowheads="1"/>
          </p:cNvSpPr>
          <p:nvPr/>
        </p:nvSpPr>
        <p:spPr bwMode="auto">
          <a:xfrm>
            <a:off x="3962400" y="22098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…</a:t>
            </a:r>
          </a:p>
        </p:txBody>
      </p:sp>
      <p:sp>
        <p:nvSpPr>
          <p:cNvPr id="10264" name="TextBox 94"/>
          <p:cNvSpPr txBox="1">
            <a:spLocks noChangeArrowheads="1"/>
          </p:cNvSpPr>
          <p:nvPr/>
        </p:nvSpPr>
        <p:spPr bwMode="auto">
          <a:xfrm>
            <a:off x="3733800" y="100171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threads</a:t>
            </a:r>
          </a:p>
        </p:txBody>
      </p:sp>
      <p:cxnSp>
        <p:nvCxnSpPr>
          <p:cNvPr id="10265" name="Straight Arrow Connector 95"/>
          <p:cNvCxnSpPr>
            <a:cxnSpLocks noChangeShapeType="1"/>
            <a:stCxn id="10264" idx="2"/>
            <a:endCxn id="10322" idx="0"/>
          </p:cNvCxnSpPr>
          <p:nvPr/>
        </p:nvCxnSpPr>
        <p:spPr bwMode="auto">
          <a:xfrm flipH="1">
            <a:off x="3810000" y="1371600"/>
            <a:ext cx="401638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Straight Arrow Connector 96"/>
          <p:cNvCxnSpPr>
            <a:cxnSpLocks noChangeShapeType="1"/>
            <a:stCxn id="10264" idx="2"/>
            <a:endCxn id="10320" idx="0"/>
          </p:cNvCxnSpPr>
          <p:nvPr/>
        </p:nvCxnSpPr>
        <p:spPr bwMode="auto">
          <a:xfrm>
            <a:off x="4211638" y="1371600"/>
            <a:ext cx="360362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TextBox 97"/>
          <p:cNvSpPr txBox="1">
            <a:spLocks noChangeArrowheads="1"/>
          </p:cNvSpPr>
          <p:nvPr/>
        </p:nvSpPr>
        <p:spPr bwMode="auto">
          <a:xfrm>
            <a:off x="2895600" y="21336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cxnSp>
        <p:nvCxnSpPr>
          <p:cNvPr id="10268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314700" y="33528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Straight Arrow Connector 99"/>
          <p:cNvCxnSpPr>
            <a:cxnSpLocks noChangeShapeType="1"/>
            <a:stCxn id="10326" idx="2"/>
            <a:endCxn id="47" idx="0"/>
          </p:cNvCxnSpPr>
          <p:nvPr/>
        </p:nvCxnSpPr>
        <p:spPr bwMode="auto">
          <a:xfrm>
            <a:off x="685800" y="33528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Straight Arrow Connector 100"/>
          <p:cNvCxnSpPr>
            <a:cxnSpLocks noChangeShapeType="1"/>
            <a:stCxn id="10324" idx="2"/>
            <a:endCxn id="47" idx="0"/>
          </p:cNvCxnSpPr>
          <p:nvPr/>
        </p:nvCxnSpPr>
        <p:spPr bwMode="auto">
          <a:xfrm>
            <a:off x="1447800" y="33528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1" name="Straight Arrow Connector 51"/>
          <p:cNvCxnSpPr>
            <a:cxnSpLocks noChangeShapeType="1"/>
            <a:stCxn id="10320" idx="2"/>
            <a:endCxn id="47" idx="0"/>
          </p:cNvCxnSpPr>
          <p:nvPr/>
        </p:nvCxnSpPr>
        <p:spPr bwMode="auto">
          <a:xfrm flipH="1">
            <a:off x="3314700" y="33528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791200" y="1371600"/>
            <a:ext cx="3429000" cy="3886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 between hardware-threads: </a:t>
            </a:r>
            <a:r>
              <a:rPr lang="en-US" b="1" dirty="0" smtClean="0">
                <a:solidFill>
                  <a:srgbClr val="2BFF2B"/>
                </a:solidFill>
                <a:ea typeface="ＭＳ Ｐゴシック" charset="-128"/>
                <a:cs typeface="ＭＳ Ｐゴシック" charset="-128"/>
              </a:rPr>
              <a:t>very-l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  <a:cs typeface="ＭＳ Ｐゴシック" charset="-128"/>
              </a:rPr>
              <a:t>ow</a:t>
            </a:r>
            <a:r>
              <a:rPr lang="en-US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(done in hardware)</a:t>
            </a: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Contention for ALUs/FPUs may hurt performance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371600" y="52578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1</a:t>
            </a:r>
          </a:p>
        </p:txBody>
      </p:sp>
      <p:sp>
        <p:nvSpPr>
          <p:cNvPr id="10274" name="TextBox 17"/>
          <p:cNvSpPr txBox="1">
            <a:spLocks noChangeArrowheads="1"/>
          </p:cNvSpPr>
          <p:nvPr/>
        </p:nvSpPr>
        <p:spPr bwMode="auto">
          <a:xfrm>
            <a:off x="5294313" y="533400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CPU</a:t>
            </a:r>
          </a:p>
        </p:txBody>
      </p:sp>
      <p:grpSp>
        <p:nvGrpSpPr>
          <p:cNvPr id="10275" name="Group 54"/>
          <p:cNvGrpSpPr>
            <a:grpSpLocks/>
          </p:cNvGrpSpPr>
          <p:nvPr/>
        </p:nvGrpSpPr>
        <p:grpSpPr bwMode="auto">
          <a:xfrm>
            <a:off x="1447800" y="5334000"/>
            <a:ext cx="304800" cy="609600"/>
            <a:chOff x="7010400" y="1143000"/>
            <a:chExt cx="457200" cy="1828800"/>
          </a:xfrm>
        </p:grpSpPr>
        <p:sp>
          <p:nvSpPr>
            <p:cNvPr id="10318" name="Rounded Rectangle 55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9" name="Freeform 61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76" name="Group 67"/>
          <p:cNvGrpSpPr>
            <a:grpSpLocks/>
          </p:cNvGrpSpPr>
          <p:nvPr/>
        </p:nvGrpSpPr>
        <p:grpSpPr bwMode="auto">
          <a:xfrm>
            <a:off x="1828800" y="5334000"/>
            <a:ext cx="304800" cy="609600"/>
            <a:chOff x="7010400" y="1143000"/>
            <a:chExt cx="457200" cy="1828800"/>
          </a:xfrm>
        </p:grpSpPr>
        <p:sp>
          <p:nvSpPr>
            <p:cNvPr id="10316" name="Rounded Rectangle 6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7" name="Freeform 6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2362200" y="52578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2</a:t>
            </a:r>
          </a:p>
        </p:txBody>
      </p:sp>
      <p:grpSp>
        <p:nvGrpSpPr>
          <p:cNvPr id="10278" name="Group 71"/>
          <p:cNvGrpSpPr>
            <a:grpSpLocks/>
          </p:cNvGrpSpPr>
          <p:nvPr/>
        </p:nvGrpSpPr>
        <p:grpSpPr bwMode="auto">
          <a:xfrm>
            <a:off x="2438400" y="5334000"/>
            <a:ext cx="304800" cy="609600"/>
            <a:chOff x="7010400" y="1143000"/>
            <a:chExt cx="457200" cy="1828800"/>
          </a:xfrm>
        </p:grpSpPr>
        <p:sp>
          <p:nvSpPr>
            <p:cNvPr id="10314" name="Rounded Rectangle 72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5" name="Freeform 73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79" name="Group 74"/>
          <p:cNvGrpSpPr>
            <a:grpSpLocks/>
          </p:cNvGrpSpPr>
          <p:nvPr/>
        </p:nvGrpSpPr>
        <p:grpSpPr bwMode="auto">
          <a:xfrm>
            <a:off x="2819400" y="5334000"/>
            <a:ext cx="304800" cy="609600"/>
            <a:chOff x="7010400" y="1143000"/>
            <a:chExt cx="457200" cy="1828800"/>
          </a:xfrm>
        </p:grpSpPr>
        <p:sp>
          <p:nvSpPr>
            <p:cNvPr id="10312" name="Rounded Rectangle 75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3" name="Freeform 86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 bwMode="auto">
          <a:xfrm>
            <a:off x="3352800" y="52578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3</a:t>
            </a:r>
          </a:p>
        </p:txBody>
      </p:sp>
      <p:grpSp>
        <p:nvGrpSpPr>
          <p:cNvPr id="10281" name="Group 103"/>
          <p:cNvGrpSpPr>
            <a:grpSpLocks/>
          </p:cNvGrpSpPr>
          <p:nvPr/>
        </p:nvGrpSpPr>
        <p:grpSpPr bwMode="auto">
          <a:xfrm>
            <a:off x="3429000" y="5334000"/>
            <a:ext cx="304800" cy="609600"/>
            <a:chOff x="7010400" y="1143000"/>
            <a:chExt cx="457200" cy="1828800"/>
          </a:xfrm>
        </p:grpSpPr>
        <p:sp>
          <p:nvSpPr>
            <p:cNvPr id="10310" name="Rounded Rectangle 104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11" name="Freeform 105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82" name="Group 106"/>
          <p:cNvGrpSpPr>
            <a:grpSpLocks/>
          </p:cNvGrpSpPr>
          <p:nvPr/>
        </p:nvGrpSpPr>
        <p:grpSpPr bwMode="auto">
          <a:xfrm>
            <a:off x="3810000" y="5334000"/>
            <a:ext cx="304800" cy="609600"/>
            <a:chOff x="7010400" y="1143000"/>
            <a:chExt cx="457200" cy="1828800"/>
          </a:xfrm>
        </p:grpSpPr>
        <p:sp>
          <p:nvSpPr>
            <p:cNvPr id="10308" name="Rounded Rectangle 107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09" name="Freeform 108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0" name="Rectangle 109"/>
          <p:cNvSpPr/>
          <p:nvPr/>
        </p:nvSpPr>
        <p:spPr bwMode="auto">
          <a:xfrm>
            <a:off x="4343400" y="52578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endParaRPr lang="en-US" b="0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core 4</a:t>
            </a:r>
          </a:p>
        </p:txBody>
      </p:sp>
      <p:grpSp>
        <p:nvGrpSpPr>
          <p:cNvPr id="10284" name="Group 110"/>
          <p:cNvGrpSpPr>
            <a:grpSpLocks/>
          </p:cNvGrpSpPr>
          <p:nvPr/>
        </p:nvGrpSpPr>
        <p:grpSpPr bwMode="auto">
          <a:xfrm>
            <a:off x="4419600" y="5334000"/>
            <a:ext cx="304800" cy="609600"/>
            <a:chOff x="7010400" y="1143000"/>
            <a:chExt cx="457200" cy="1828800"/>
          </a:xfrm>
        </p:grpSpPr>
        <p:sp>
          <p:nvSpPr>
            <p:cNvPr id="10306" name="Rounded Rectangle 11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07" name="Freeform 11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285" name="Group 113"/>
          <p:cNvGrpSpPr>
            <a:grpSpLocks/>
          </p:cNvGrpSpPr>
          <p:nvPr/>
        </p:nvGrpSpPr>
        <p:grpSpPr bwMode="auto">
          <a:xfrm>
            <a:off x="4800600" y="5334000"/>
            <a:ext cx="304800" cy="609600"/>
            <a:chOff x="7010400" y="1143000"/>
            <a:chExt cx="457200" cy="1828800"/>
          </a:xfrm>
        </p:grpSpPr>
        <p:sp>
          <p:nvSpPr>
            <p:cNvPr id="10304" name="Rounded Rectangle 114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10305" name="Freeform 115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10286" name="Straight Arrow Connector 50"/>
          <p:cNvCxnSpPr>
            <a:cxnSpLocks noChangeShapeType="1"/>
            <a:stCxn id="47" idx="4"/>
          </p:cNvCxnSpPr>
          <p:nvPr/>
        </p:nvCxnSpPr>
        <p:spPr bwMode="auto">
          <a:xfrm flipH="1">
            <a:off x="1600200" y="4572000"/>
            <a:ext cx="1714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7" name="Straight Arrow Connector 116"/>
          <p:cNvCxnSpPr>
            <a:cxnSpLocks noChangeShapeType="1"/>
          </p:cNvCxnSpPr>
          <p:nvPr/>
        </p:nvCxnSpPr>
        <p:spPr bwMode="auto">
          <a:xfrm flipH="1">
            <a:off x="1981200" y="4648200"/>
            <a:ext cx="12192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8" name="Straight Arrow Connector 63"/>
          <p:cNvCxnSpPr>
            <a:cxnSpLocks noChangeShapeType="1"/>
            <a:stCxn id="47" idx="4"/>
            <a:endCxn id="10314" idx="0"/>
          </p:cNvCxnSpPr>
          <p:nvPr/>
        </p:nvCxnSpPr>
        <p:spPr bwMode="auto">
          <a:xfrm flipH="1">
            <a:off x="2590800" y="4572000"/>
            <a:ext cx="723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9" name="Straight Arrow Connector 117"/>
          <p:cNvCxnSpPr>
            <a:cxnSpLocks noChangeShapeType="1"/>
            <a:stCxn id="10245" idx="2"/>
            <a:endCxn id="10312" idx="0"/>
          </p:cNvCxnSpPr>
          <p:nvPr/>
        </p:nvCxnSpPr>
        <p:spPr bwMode="auto">
          <a:xfrm flipH="1">
            <a:off x="2971800" y="4572000"/>
            <a:ext cx="342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0" name="Straight Arrow Connector 64"/>
          <p:cNvCxnSpPr>
            <a:cxnSpLocks noChangeShapeType="1"/>
            <a:stCxn id="10245" idx="2"/>
            <a:endCxn id="10310" idx="0"/>
          </p:cNvCxnSpPr>
          <p:nvPr/>
        </p:nvCxnSpPr>
        <p:spPr bwMode="auto">
          <a:xfrm>
            <a:off x="3314700" y="4572000"/>
            <a:ext cx="2667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1" name="Straight Arrow Connector 118"/>
          <p:cNvCxnSpPr>
            <a:cxnSpLocks noChangeShapeType="1"/>
            <a:stCxn id="10245" idx="2"/>
            <a:endCxn id="10308" idx="0"/>
          </p:cNvCxnSpPr>
          <p:nvPr/>
        </p:nvCxnSpPr>
        <p:spPr bwMode="auto">
          <a:xfrm>
            <a:off x="3314700" y="4572000"/>
            <a:ext cx="6477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2" name="Straight Arrow Connector 66"/>
          <p:cNvCxnSpPr>
            <a:cxnSpLocks noChangeShapeType="1"/>
            <a:stCxn id="47" idx="4"/>
            <a:endCxn id="10306" idx="0"/>
          </p:cNvCxnSpPr>
          <p:nvPr/>
        </p:nvCxnSpPr>
        <p:spPr bwMode="auto">
          <a:xfrm>
            <a:off x="3314700" y="4572000"/>
            <a:ext cx="1257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3" name="Straight Arrow Connector 119"/>
          <p:cNvCxnSpPr>
            <a:cxnSpLocks noChangeShapeType="1"/>
            <a:stCxn id="10245" idx="2"/>
          </p:cNvCxnSpPr>
          <p:nvPr/>
        </p:nvCxnSpPr>
        <p:spPr bwMode="auto">
          <a:xfrm>
            <a:off x="3314700" y="4572000"/>
            <a:ext cx="1638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67000" y="4495800"/>
            <a:ext cx="3276600" cy="685800"/>
            <a:chOff x="2667000" y="4495800"/>
            <a:chExt cx="3276600" cy="685800"/>
          </a:xfrm>
        </p:grpSpPr>
        <p:sp>
          <p:nvSpPr>
            <p:cNvPr id="10302" name="Oval 120"/>
            <p:cNvSpPr>
              <a:spLocks noChangeArrowheads="1"/>
            </p:cNvSpPr>
            <p:nvPr/>
          </p:nvSpPr>
          <p:spPr bwMode="auto">
            <a:xfrm>
              <a:off x="2667000" y="4724400"/>
              <a:ext cx="1295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10303" name="Rectangular Callout 121"/>
            <p:cNvSpPr>
              <a:spLocks noChangeArrowheads="1"/>
            </p:cNvSpPr>
            <p:nvPr/>
          </p:nvSpPr>
          <p:spPr bwMode="auto">
            <a:xfrm>
              <a:off x="4419600" y="4495800"/>
              <a:ext cx="1524000" cy="685800"/>
            </a:xfrm>
            <a:prstGeom prst="wedgeRectCallout">
              <a:avLst>
                <a:gd name="adj1" fmla="val -80329"/>
                <a:gd name="adj2" fmla="val -4296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b="0">
                  <a:latin typeface="Helvetica" charset="0"/>
                </a:rPr>
                <a:t>8 threads at a time</a:t>
              </a:r>
            </a:p>
          </p:txBody>
        </p:sp>
      </p:grpSp>
      <p:sp>
        <p:nvSpPr>
          <p:cNvPr id="10295" name="TextBox 122"/>
          <p:cNvSpPr txBox="1">
            <a:spLocks noChangeArrowheads="1"/>
          </p:cNvSpPr>
          <p:nvPr/>
        </p:nvSpPr>
        <p:spPr bwMode="auto">
          <a:xfrm>
            <a:off x="0" y="4383088"/>
            <a:ext cx="199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Helvetica" charset="0"/>
              </a:rPr>
              <a:t>hardware-threads</a:t>
            </a:r>
          </a:p>
          <a:p>
            <a:r>
              <a:rPr lang="en-US" b="0">
                <a:latin typeface="Helvetica" charset="0"/>
              </a:rPr>
              <a:t>(hyperthreading)</a:t>
            </a:r>
          </a:p>
        </p:txBody>
      </p:sp>
      <p:cxnSp>
        <p:nvCxnSpPr>
          <p:cNvPr id="10296" name="Straight Arrow Connector 123"/>
          <p:cNvCxnSpPr>
            <a:cxnSpLocks noChangeShapeType="1"/>
            <a:stCxn id="10295" idx="2"/>
            <a:endCxn id="10318" idx="1"/>
          </p:cNvCxnSpPr>
          <p:nvPr/>
        </p:nvCxnSpPr>
        <p:spPr bwMode="auto">
          <a:xfrm>
            <a:off x="996950" y="5029200"/>
            <a:ext cx="4508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7" name="Straight Arrow Connector 124"/>
          <p:cNvCxnSpPr>
            <a:cxnSpLocks noChangeShapeType="1"/>
            <a:stCxn id="10295" idx="2"/>
            <a:endCxn id="10316" idx="1"/>
          </p:cNvCxnSpPr>
          <p:nvPr/>
        </p:nvCxnSpPr>
        <p:spPr bwMode="auto">
          <a:xfrm>
            <a:off x="996950" y="5029200"/>
            <a:ext cx="8318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98" name="Rectangle 77"/>
          <p:cNvSpPr>
            <a:spLocks noChangeArrowheads="1"/>
          </p:cNvSpPr>
          <p:nvPr/>
        </p:nvSpPr>
        <p:spPr bwMode="auto">
          <a:xfrm>
            <a:off x="4572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10299" name="Rectangle 77"/>
          <p:cNvSpPr>
            <a:spLocks noChangeArrowheads="1"/>
          </p:cNvSpPr>
          <p:nvPr/>
        </p:nvSpPr>
        <p:spPr bwMode="auto">
          <a:xfrm>
            <a:off x="12192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10300" name="Rectangle 77"/>
          <p:cNvSpPr>
            <a:spLocks noChangeArrowheads="1"/>
          </p:cNvSpPr>
          <p:nvPr/>
        </p:nvSpPr>
        <p:spPr bwMode="auto">
          <a:xfrm>
            <a:off x="35814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  <p:sp>
        <p:nvSpPr>
          <p:cNvPr id="10301" name="Rectangle 77"/>
          <p:cNvSpPr>
            <a:spLocks noChangeArrowheads="1"/>
          </p:cNvSpPr>
          <p:nvPr/>
        </p:nvSpPr>
        <p:spPr bwMode="auto">
          <a:xfrm>
            <a:off x="4343400" y="28956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>
                <a:latin typeface="Arial Narrow" charset="0"/>
              </a:rPr>
              <a:t>CPU</a:t>
            </a:r>
          </a:p>
          <a:p>
            <a:pPr algn="ctr"/>
            <a:r>
              <a:rPr lang="en-US" sz="1100">
                <a:latin typeface="Arial Narrow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19628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thread is a single execution sequence that represents a separately schedulable task</a:t>
            </a:r>
          </a:p>
          <a:p>
            <a:r>
              <a:rPr lang="en-US" dirty="0" smtClean="0"/>
              <a:t>Protection is an orthogonal concept</a:t>
            </a:r>
          </a:p>
          <a:p>
            <a:pPr lvl="1"/>
            <a:r>
              <a:rPr lang="en-US" dirty="0" smtClean="0"/>
              <a:t>Can have one or many threads per protection domain</a:t>
            </a:r>
          </a:p>
          <a:p>
            <a:pPr lvl="1"/>
            <a:r>
              <a:rPr lang="en-US" dirty="0" smtClean="0"/>
              <a:t>Single threaded user program: one thread, one protection domain</a:t>
            </a:r>
          </a:p>
          <a:p>
            <a:pPr lvl="1"/>
            <a:r>
              <a:rPr lang="en-US" dirty="0" smtClean="0"/>
              <a:t>Multi-threaded user program: multiple threads, sharing same data structures, isolated from other user programs</a:t>
            </a:r>
          </a:p>
          <a:p>
            <a:pPr lvl="1"/>
            <a:r>
              <a:rPr lang="en-US" dirty="0" smtClean="0"/>
              <a:t>Multi-threaded kernel: multiple threads, sharing kernel data structures, capable of using privileged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54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Memory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Footprint: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Two-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Threads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48" y="1245605"/>
            <a:ext cx="8153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If we stopped this program and examined it with a debugger, we would see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Two sets of CPU registers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Two sets of Stacks</a:t>
            </a:r>
          </a:p>
          <a:p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Questions: 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How do we position stacks relative to </a:t>
            </a:r>
            <a:br>
              <a:rPr lang="en-US" altLang="ko-KR" dirty="0">
                <a:latin typeface="Helvetica" charset="0"/>
                <a:ea typeface="Gulim" charset="0"/>
                <a:cs typeface="Gulim" charset="0"/>
              </a:rPr>
            </a:b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each other?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What maximum size should we choose</a:t>
            </a:r>
            <a:br>
              <a:rPr lang="en-US" altLang="ko-KR" dirty="0">
                <a:latin typeface="Helvetica" charset="0"/>
                <a:ea typeface="Gulim" charset="0"/>
                <a:cs typeface="Gulim" charset="0"/>
              </a:rPr>
            </a:b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for the stacks?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What happens if threads violate this?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How might you catch violations?</a:t>
            </a:r>
          </a:p>
          <a:p>
            <a:pPr lvl="1"/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009084" y="1909098"/>
            <a:ext cx="2120900" cy="4343400"/>
            <a:chOff x="3648" y="1008"/>
            <a:chExt cx="1336" cy="2736"/>
          </a:xfrm>
        </p:grpSpPr>
        <p:grpSp>
          <p:nvGrpSpPr>
            <p:cNvPr id="34821" name="Group 16"/>
            <p:cNvGrpSpPr>
              <a:grpSpLocks/>
            </p:cNvGrpSpPr>
            <p:nvPr/>
          </p:nvGrpSpPr>
          <p:grpSpPr bwMode="auto">
            <a:xfrm>
              <a:off x="3648" y="1008"/>
              <a:ext cx="1056" cy="2736"/>
              <a:chOff x="3648" y="1008"/>
              <a:chExt cx="1056" cy="2736"/>
            </a:xfrm>
          </p:grpSpPr>
          <p:sp>
            <p:nvSpPr>
              <p:cNvPr id="34823" name="Rectangle 4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27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charset="0"/>
                </a:endParaRPr>
              </a:p>
            </p:txBody>
          </p:sp>
          <p:sp>
            <p:nvSpPr>
              <p:cNvPr id="34824" name="Rectangle 6"/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1056" cy="33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Helvetica" charset="0"/>
                  </a:rPr>
                  <a:t>Code</a:t>
                </a:r>
              </a:p>
            </p:txBody>
          </p:sp>
          <p:sp>
            <p:nvSpPr>
              <p:cNvPr id="34825" name="Rectangle 7"/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056" cy="288"/>
              </a:xfrm>
              <a:prstGeom prst="rect">
                <a:avLst/>
              </a:prstGeom>
              <a:solidFill>
                <a:srgbClr val="53FB25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Helvetica" charset="0"/>
                  </a:rPr>
                  <a:t>Global Data</a:t>
                </a:r>
              </a:p>
            </p:txBody>
          </p:sp>
          <p:sp>
            <p:nvSpPr>
              <p:cNvPr id="34826" name="Rectangle 8"/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056" cy="48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Helvetica" charset="0"/>
                  </a:rPr>
                  <a:t>Heap</a:t>
                </a:r>
              </a:p>
            </p:txBody>
          </p:sp>
          <p:sp>
            <p:nvSpPr>
              <p:cNvPr id="34827" name="Rectangle 9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336"/>
              </a:xfrm>
              <a:prstGeom prst="rect">
                <a:avLst/>
              </a:prstGeom>
              <a:solidFill>
                <a:srgbClr val="FF66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Helvetica" charset="0"/>
                  </a:rPr>
                  <a:t>Stack 1</a:t>
                </a:r>
              </a:p>
            </p:txBody>
          </p:sp>
          <p:sp>
            <p:nvSpPr>
              <p:cNvPr id="34828" name="Rectangle 10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056" cy="432"/>
              </a:xfrm>
              <a:prstGeom prst="rect">
                <a:avLst/>
              </a:prstGeom>
              <a:solidFill>
                <a:srgbClr val="FF66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Helvetica" charset="0"/>
                  </a:rPr>
                  <a:t>Stack 2</a:t>
                </a:r>
              </a:p>
            </p:txBody>
          </p:sp>
          <p:sp>
            <p:nvSpPr>
              <p:cNvPr id="34829" name="Line 12"/>
              <p:cNvSpPr>
                <a:spLocks noChangeShapeType="1"/>
              </p:cNvSpPr>
              <p:nvPr/>
            </p:nvSpPr>
            <p:spPr bwMode="auto">
              <a:xfrm>
                <a:off x="4176" y="12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0" name="Line 13"/>
              <p:cNvSpPr>
                <a:spLocks noChangeShapeType="1"/>
              </p:cNvSpPr>
              <p:nvPr/>
            </p:nvSpPr>
            <p:spPr bwMode="auto">
              <a:xfrm>
                <a:off x="4176" y="211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1" name="Line 14"/>
              <p:cNvSpPr>
                <a:spLocks noChangeShapeType="1"/>
              </p:cNvSpPr>
              <p:nvPr/>
            </p:nvSpPr>
            <p:spPr bwMode="auto">
              <a:xfrm flipV="1">
                <a:off x="4176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22" name="Text Box 15"/>
            <p:cNvSpPr txBox="1">
              <a:spLocks noChangeArrowheads="1"/>
            </p:cNvSpPr>
            <p:nvPr/>
          </p:nvSpPr>
          <p:spPr bwMode="auto">
            <a:xfrm rot="5400000">
              <a:off x="4284" y="2237"/>
              <a:ext cx="1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altLang="ko-KR">
                  <a:latin typeface="Helvetica" charset="0"/>
                </a:rPr>
                <a:t>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1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thread_fork</a:t>
            </a:r>
            <a:r>
              <a:rPr lang="en-US" dirty="0" smtClean="0"/>
              <a:t>(</a:t>
            </a:r>
            <a:r>
              <a:rPr lang="en-US" dirty="0" err="1" smtClean="0"/>
              <a:t>func</a:t>
            </a:r>
            <a:r>
              <a:rPr lang="en-US" dirty="0" smtClean="0"/>
              <a:t>, </a:t>
            </a:r>
            <a:r>
              <a:rPr lang="en-US" dirty="0" err="1" smtClean="0"/>
              <a:t>args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Create a new thread to run </a:t>
            </a:r>
            <a:r>
              <a:rPr lang="en-US" dirty="0" err="1" smtClean="0"/>
              <a:t>func(args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/>
              <a:t>thread_create</a:t>
            </a:r>
            <a:endParaRPr lang="en-US" dirty="0" smtClean="0"/>
          </a:p>
          <a:p>
            <a:r>
              <a:rPr lang="en-US" dirty="0" err="1" smtClean="0"/>
              <a:t>thread_yield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Relinquish processor voluntarily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/>
              <a:t>thread_yield</a:t>
            </a:r>
            <a:endParaRPr lang="en-US" dirty="0" smtClean="0"/>
          </a:p>
          <a:p>
            <a:r>
              <a:rPr lang="en-US" dirty="0" err="1" smtClean="0"/>
              <a:t>thread_join</a:t>
            </a:r>
            <a:r>
              <a:rPr lang="en-US" dirty="0" smtClean="0"/>
              <a:t>(thread)</a:t>
            </a:r>
          </a:p>
          <a:p>
            <a:pPr lvl="1"/>
            <a:r>
              <a:rPr lang="en-US" dirty="0" smtClean="0"/>
              <a:t>In parent, wait for forked thread to exit, then return</a:t>
            </a:r>
          </a:p>
          <a:p>
            <a:r>
              <a:rPr lang="en-US" dirty="0" err="1" smtClean="0"/>
              <a:t>thread_exit</a:t>
            </a:r>
            <a:endParaRPr lang="en-US" dirty="0" smtClean="0"/>
          </a:p>
          <a:p>
            <a:pPr lvl="1"/>
            <a:r>
              <a:rPr lang="en-US" dirty="0" smtClean="0"/>
              <a:t>Quit thread and clean up, wake up joiner if any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/>
              <a:t>thread_exit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5123" y="6142177"/>
            <a:ext cx="63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http://cs162.eecs.berkeley.edu/static/lectures/</a:t>
            </a:r>
            <a:r>
              <a:rPr lang="en-US" dirty="0" smtClean="0">
                <a:hlinkClick r:id="rId2"/>
              </a:rPr>
              <a:t>code06/</a:t>
            </a:r>
            <a:r>
              <a:rPr lang="en-US" dirty="0" err="1" smtClean="0">
                <a:hlinkClick r:id="rId2"/>
              </a:rPr>
              <a:t>pthread.c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66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2" y="1417637"/>
            <a:ext cx="8900547" cy="4525963"/>
          </a:xfrm>
        </p:spPr>
        <p:txBody>
          <a:bodyPr/>
          <a:lstStyle/>
          <a:p>
            <a:r>
              <a:rPr lang="en-US" dirty="0" smtClean="0"/>
              <a:t>Infinite number of processors</a:t>
            </a:r>
          </a:p>
          <a:p>
            <a:r>
              <a:rPr lang="en-US" dirty="0" smtClean="0"/>
              <a:t>Threads execute with variable speed</a:t>
            </a:r>
          </a:p>
          <a:p>
            <a:pPr lvl="1"/>
            <a:r>
              <a:rPr lang="en-US" dirty="0" smtClean="0"/>
              <a:t>Programs must be designed to work with any schedule</a:t>
            </a:r>
          </a:p>
        </p:txBody>
      </p:sp>
      <p:pic>
        <p:nvPicPr>
          <p:cNvPr id="4" name="Content Placeholder 3" descr="threadAbstraction.pdf"/>
          <p:cNvPicPr>
            <a:picLocks noChangeAspect="1"/>
          </p:cNvPicPr>
          <p:nvPr/>
        </p:nvPicPr>
        <p:blipFill>
          <a:blip r:embed="rId3"/>
          <a:srcRect t="-15885" b="-15885"/>
          <a:stretch>
            <a:fillRect/>
          </a:stretch>
        </p:blipFill>
        <p:spPr>
          <a:xfrm>
            <a:off x="457200" y="2498585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62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222" r="-14222"/>
          <a:stretch>
            <a:fillRect/>
          </a:stretch>
        </p:blipFill>
        <p:spPr>
          <a:xfrm>
            <a:off x="-427637" y="1398649"/>
            <a:ext cx="10445144" cy="5744427"/>
          </a:xfrm>
        </p:spPr>
      </p:pic>
    </p:spTree>
    <p:extLst>
      <p:ext uri="{BB962C8B-B14F-4D97-AF65-F5344CB8AC3E}">
        <p14:creationId xmlns:p14="http://schemas.microsoft.com/office/powerpoint/2010/main" val="2837252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Executions</a:t>
            </a:r>
            <a:endParaRPr lang="en-US" dirty="0"/>
          </a:p>
        </p:txBody>
      </p:sp>
      <p:pic>
        <p:nvPicPr>
          <p:cNvPr id="6" name="Content Placeholder 5" descr="unpredictableSpeed.pdf"/>
          <p:cNvPicPr>
            <a:picLocks noGrp="1" noChangeAspect="1"/>
          </p:cNvPicPr>
          <p:nvPr>
            <p:ph idx="1"/>
          </p:nvPr>
        </p:nvPicPr>
        <p:blipFill>
          <a:blip r:embed="rId2"/>
          <a:srcRect l="-4549" r="-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0570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Thread State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86011"/>
            <a:ext cx="8305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State shared by all threads in process/</a:t>
            </a:r>
            <a:r>
              <a:rPr lang="en-US" dirty="0" err="1">
                <a:latin typeface="Helvetica" charset="0"/>
                <a:ea typeface="MS PGothic" charset="0"/>
              </a:rPr>
              <a:t>addr</a:t>
            </a:r>
            <a:r>
              <a:rPr lang="en-US" dirty="0">
                <a:latin typeface="Helvetica" charset="0"/>
                <a:ea typeface="MS PGothic" charset="0"/>
              </a:rPr>
              <a:t> space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Content of memory (global variables, heap)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I/O state (file system, network connections, </a:t>
            </a:r>
            <a:r>
              <a:rPr lang="en-US" dirty="0" err="1">
                <a:latin typeface="Helvetica" charset="0"/>
                <a:ea typeface="MS PGothic" charset="0"/>
              </a:rPr>
              <a:t>etc</a:t>
            </a:r>
            <a:r>
              <a:rPr lang="en-US" dirty="0">
                <a:latin typeface="Helvetica" charset="0"/>
                <a:ea typeface="MS PGothic" charset="0"/>
              </a:rPr>
              <a:t>)</a:t>
            </a:r>
          </a:p>
          <a:p>
            <a:endParaRPr lang="en-US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State “private” to each thread 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Kept in TCB 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 Thread Control Block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CPU registers (including, program counter)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Execution stack – what is this?</a:t>
            </a:r>
          </a:p>
          <a:p>
            <a:pPr lvl="1"/>
            <a:endParaRPr lang="en-US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Execution Stack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Parameters, temporary variables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Return PCs are kept while called procedures are executing</a:t>
            </a:r>
          </a:p>
        </p:txBody>
      </p:sp>
    </p:spTree>
    <p:extLst>
      <p:ext uri="{BB962C8B-B14F-4D97-AF65-F5344CB8AC3E}">
        <p14:creationId xmlns:p14="http://schemas.microsoft.com/office/powerpoint/2010/main" val="23577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Lifecycle</a:t>
            </a:r>
            <a:endParaRPr lang="en-US" dirty="0"/>
          </a:p>
        </p:txBody>
      </p:sp>
      <p:pic>
        <p:nvPicPr>
          <p:cNvPr id="4" name="Content Placeholder 3" descr="thread-states.pdf"/>
          <p:cNvPicPr>
            <a:picLocks noGrp="1" noChangeAspect="1"/>
          </p:cNvPicPr>
          <p:nvPr>
            <p:ph idx="1"/>
          </p:nvPr>
        </p:nvPicPr>
        <p:blipFill>
          <a:blip r:embed="rId2"/>
          <a:srcRect t="-28889" b="-28889"/>
          <a:stretch>
            <a:fillRect/>
          </a:stretch>
        </p:blipFill>
        <p:spPr>
          <a:xfrm>
            <a:off x="17145" y="1600200"/>
            <a:ext cx="9140162" cy="5026737"/>
          </a:xfrm>
        </p:spPr>
      </p:pic>
    </p:spTree>
    <p:extLst>
      <p:ext uri="{BB962C8B-B14F-4D97-AF65-F5344CB8AC3E}">
        <p14:creationId xmlns:p14="http://schemas.microsoft.com/office/powerpoint/2010/main" val="3945686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vs. Per-Thread State</a:t>
            </a:r>
            <a:endParaRPr lang="en-US" dirty="0"/>
          </a:p>
        </p:txBody>
      </p:sp>
      <p:pic>
        <p:nvPicPr>
          <p:cNvPr id="4" name="Content Placeholder 3" descr="perThreadAndSharedSta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0740" r="-10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9217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Per Thread State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Each Thread has a </a:t>
            </a:r>
            <a:r>
              <a:rPr lang="en-US" altLang="ko-KR" i="1">
                <a:latin typeface="Helvetica" charset="0"/>
                <a:ea typeface="Gulim" charset="0"/>
                <a:cs typeface="Gulim" charset="0"/>
              </a:rPr>
              <a:t>Thread Control Block </a:t>
            </a: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(TCB)</a:t>
            </a:r>
          </a:p>
          <a:p>
            <a:pPr lvl="1"/>
            <a:r>
              <a:rPr lang="en-US" altLang="ko-KR">
                <a:latin typeface="Helvetica" charset="0"/>
                <a:ea typeface="Gulim" charset="0"/>
                <a:cs typeface="Gulim" charset="0"/>
              </a:rPr>
              <a:t>Execution State: CPU registers, program counter (PC), pointer to stack (SP)</a:t>
            </a:r>
          </a:p>
          <a:p>
            <a:pPr lvl="1"/>
            <a:r>
              <a:rPr lang="en-US" altLang="ko-KR">
                <a:latin typeface="Helvetica" charset="0"/>
                <a:ea typeface="Gulim" charset="0"/>
                <a:cs typeface="Gulim" charset="0"/>
              </a:rPr>
              <a:t>Scheduling info: state, priority, CPU time</a:t>
            </a:r>
          </a:p>
          <a:p>
            <a:pPr lvl="1"/>
            <a:r>
              <a:rPr lang="en-US" altLang="ko-KR">
                <a:latin typeface="Helvetica" charset="0"/>
                <a:ea typeface="Gulim" charset="0"/>
                <a:cs typeface="Gulim" charset="0"/>
              </a:rPr>
              <a:t>Various Pointers (for implementing scheduling queues)</a:t>
            </a:r>
          </a:p>
          <a:p>
            <a:pPr lvl="1"/>
            <a:r>
              <a:rPr lang="en-US" altLang="ko-KR">
                <a:latin typeface="Helvetica" charset="0"/>
                <a:ea typeface="Gulim" charset="0"/>
                <a:cs typeface="Gulim" charset="0"/>
              </a:rPr>
              <a:t>Pointer to enclosing process (PCB)</a:t>
            </a:r>
          </a:p>
          <a:p>
            <a:pPr lvl="1"/>
            <a:r>
              <a:rPr lang="en-US" altLang="ko-KR">
                <a:latin typeface="Helvetica" charset="0"/>
                <a:ea typeface="Gulim" charset="0"/>
                <a:cs typeface="Gulim" charset="0"/>
              </a:rPr>
              <a:t>Etc (add stuff as you find a need)</a:t>
            </a:r>
          </a:p>
          <a:p>
            <a:endParaRPr lang="en-US" altLang="ko-KR">
              <a:latin typeface="Helvetica" charset="0"/>
              <a:ea typeface="Gulim" charset="0"/>
              <a:cs typeface="Gulim" charset="0"/>
            </a:endParaRPr>
          </a:p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OS Keeps track of TCBs in protected memory</a:t>
            </a:r>
          </a:p>
          <a:p>
            <a:pPr lvl="1"/>
            <a:r>
              <a:rPr lang="en-US" altLang="ko-KR">
                <a:latin typeface="Helvetica" charset="0"/>
                <a:ea typeface="Gulim" charset="0"/>
                <a:cs typeface="Gulim" charset="0"/>
              </a:rPr>
              <a:t>In Array, or Linked List, or …</a:t>
            </a:r>
          </a:p>
          <a:p>
            <a:pPr lvl="1"/>
            <a:endParaRPr lang="ko-KR" altLang="en-US">
              <a:latin typeface="Helvetica" charset="0"/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Multithreaded Processes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PCB points to multiple TCBs:</a:t>
            </a:r>
          </a:p>
          <a:p>
            <a:endParaRPr lang="en-US" altLang="ko-KR">
              <a:latin typeface="Helvetica" charset="0"/>
              <a:ea typeface="Gulim" charset="0"/>
              <a:cs typeface="Gulim" charset="0"/>
            </a:endParaRPr>
          </a:p>
          <a:p>
            <a:endParaRPr lang="en-US" altLang="ko-KR">
              <a:latin typeface="Helvetica" charset="0"/>
              <a:ea typeface="Gulim" charset="0"/>
              <a:cs typeface="Gulim" charset="0"/>
            </a:endParaRPr>
          </a:p>
          <a:p>
            <a:endParaRPr lang="en-US" altLang="ko-KR">
              <a:latin typeface="Helvetica" charset="0"/>
              <a:ea typeface="Gulim" charset="0"/>
              <a:cs typeface="Gulim" charset="0"/>
            </a:endParaRPr>
          </a:p>
          <a:p>
            <a:endParaRPr lang="en-US" altLang="ko-KR">
              <a:latin typeface="Helvetica" charset="0"/>
              <a:ea typeface="Gulim" charset="0"/>
              <a:cs typeface="Gulim" charset="0"/>
            </a:endParaRPr>
          </a:p>
          <a:p>
            <a:endParaRPr lang="en-US" altLang="ko-KR">
              <a:latin typeface="Helvetica" charset="0"/>
              <a:ea typeface="Gulim" charset="0"/>
              <a:cs typeface="Gulim" charset="0"/>
            </a:endParaRPr>
          </a:p>
          <a:p>
            <a:endParaRPr lang="en-US" altLang="ko-KR">
              <a:latin typeface="Helvetica" charset="0"/>
              <a:ea typeface="Gulim" charset="0"/>
              <a:cs typeface="Gulim" charset="0"/>
            </a:endParaRPr>
          </a:p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Switching threads within a block is a simple thread switch</a:t>
            </a:r>
          </a:p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Switching threads across blocks requires changes to memory and I/O address tables.</a:t>
            </a:r>
          </a:p>
          <a:p>
            <a:pPr lvl="1"/>
            <a:endParaRPr lang="ko-KR" altLang="en-US">
              <a:latin typeface="Helvetica" charset="0"/>
              <a:ea typeface="Gulim" charset="0"/>
              <a:cs typeface="Gulim" charset="0"/>
            </a:endParaRP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3545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4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some Loose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82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The Numbers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0333"/>
            <a:ext cx="8534400" cy="5105400"/>
          </a:xfrm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</a:pPr>
            <a:r>
              <a:rPr lang="en-US" b="1" dirty="0">
                <a:solidFill>
                  <a:srgbClr val="1C31CA"/>
                </a:solidFill>
                <a:latin typeface="Helvetica" charset="0"/>
                <a:ea typeface="MS PGothic" charset="0"/>
              </a:rPr>
              <a:t>Context switch in Linux: 3-4 </a:t>
            </a:r>
            <a:r>
              <a:rPr lang="en-US" b="1" dirty="0">
                <a:solidFill>
                  <a:srgbClr val="1C31CA"/>
                </a:solidFill>
                <a:latin typeface="Helvetica" charset="0"/>
                <a:ea typeface="MS PGothic" charset="0"/>
                <a:sym typeface="Symbol" charset="0"/>
              </a:rPr>
              <a:t></a:t>
            </a:r>
            <a:r>
              <a:rPr lang="en-US" b="1" dirty="0" err="1">
                <a:solidFill>
                  <a:srgbClr val="1C31CA"/>
                </a:solidFill>
                <a:latin typeface="Helvetica" charset="0"/>
                <a:ea typeface="MS PGothic" charset="0"/>
              </a:rPr>
              <a:t>secs</a:t>
            </a:r>
            <a:r>
              <a:rPr lang="en-US" b="1" dirty="0">
                <a:solidFill>
                  <a:srgbClr val="1C31CA"/>
                </a:solidFill>
                <a:latin typeface="Helvetica" charset="0"/>
                <a:ea typeface="MS PGothic" charset="0"/>
              </a:rPr>
              <a:t> (Current Intel i7 &amp; E5).</a:t>
            </a:r>
          </a:p>
          <a:p>
            <a:pPr marL="0" indent="0"/>
            <a:r>
              <a:rPr lang="en-US" dirty="0" smtClean="0">
                <a:latin typeface="Helvetica" charset="0"/>
                <a:ea typeface="MS PGothic" charset="0"/>
              </a:rPr>
              <a:t>Thread switching </a:t>
            </a:r>
            <a:r>
              <a:rPr lang="en-US" dirty="0">
                <a:latin typeface="Helvetica" charset="0"/>
                <a:ea typeface="MS PGothic" charset="0"/>
              </a:rPr>
              <a:t>faster than process switching (100 ns). </a:t>
            </a:r>
          </a:p>
          <a:p>
            <a:pPr marL="0" indent="0"/>
            <a:r>
              <a:rPr lang="en-US" dirty="0">
                <a:latin typeface="Helvetica" charset="0"/>
                <a:ea typeface="MS PGothic" charset="0"/>
              </a:rPr>
              <a:t>But switching across cores about 2x more expensive than within-core switching. </a:t>
            </a:r>
          </a:p>
          <a:p>
            <a:pPr marL="0" indent="0"/>
            <a:r>
              <a:rPr lang="en-US" dirty="0">
                <a:latin typeface="Helvetica" charset="0"/>
                <a:ea typeface="MS PGothic" charset="0"/>
              </a:rPr>
              <a:t>Context switch time increases sharply with the size of the working set*, and can increase 100x or more. </a:t>
            </a: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  <a:ea typeface="MS PGothic" charset="0"/>
              </a:rPr>
              <a:t>* The working set is the subset of memory used by the process in a time window. </a:t>
            </a:r>
          </a:p>
          <a:p>
            <a:pPr marL="0" indent="0"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Helvetica" charset="0"/>
                <a:ea typeface="MS PGothic" charset="0"/>
              </a:rPr>
              <a:t>Moral: </a:t>
            </a:r>
            <a:r>
              <a:rPr lang="en-US" dirty="0">
                <a:latin typeface="Helvetica" charset="0"/>
                <a:ea typeface="MS PGothic" charset="0"/>
              </a:rPr>
              <a:t>Context switching depends mostly on cache limits and the process or thread</a:t>
            </a:r>
            <a:r>
              <a:rPr lang="ja-JP" altLang="en-US" dirty="0">
                <a:latin typeface="Helvetica" charset="0"/>
                <a:ea typeface="MS PGothic" charset="0"/>
              </a:rPr>
              <a:t>’</a:t>
            </a:r>
            <a:r>
              <a:rPr lang="en-US" dirty="0">
                <a:latin typeface="Helvetica" charset="0"/>
                <a:ea typeface="MS PGothic" charset="0"/>
              </a:rPr>
              <a:t>s hunger for memory. </a:t>
            </a:r>
          </a:p>
        </p:txBody>
      </p:sp>
    </p:spTree>
    <p:extLst>
      <p:ext uri="{BB962C8B-B14F-4D97-AF65-F5344CB8AC3E}">
        <p14:creationId xmlns:p14="http://schemas.microsoft.com/office/powerpoint/2010/main" val="1481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The Numbers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98310"/>
            <a:ext cx="8534400" cy="469289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charset="0"/>
                <a:ea typeface="MS PGothic" charset="0"/>
              </a:rPr>
              <a:t>Many process are multi-threaded, so thread context switches may be </a:t>
            </a:r>
            <a:r>
              <a:rPr lang="en-US" sz="2000" dirty="0">
                <a:latin typeface="Helvetica" charset="0"/>
                <a:ea typeface="MS PGothic" charset="0"/>
              </a:rPr>
              <a:t>either</a:t>
            </a:r>
            <a:r>
              <a:rPr lang="en-US" sz="2400" dirty="0">
                <a:latin typeface="Helvetica" charset="0"/>
                <a:ea typeface="MS PGothic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Helvetica" charset="0"/>
                <a:ea typeface="MS PGothic" charset="0"/>
              </a:rPr>
              <a:t>within-process</a:t>
            </a:r>
            <a:r>
              <a:rPr lang="en-US" sz="2400" dirty="0">
                <a:latin typeface="Helvetica" charset="0"/>
                <a:ea typeface="MS PGothic" charset="0"/>
              </a:rPr>
              <a:t> or </a:t>
            </a:r>
            <a:r>
              <a:rPr lang="en-US" sz="2400" b="1" dirty="0">
                <a:solidFill>
                  <a:srgbClr val="C00000"/>
                </a:solidFill>
                <a:latin typeface="Helvetica" charset="0"/>
                <a:ea typeface="MS PGothic" charset="0"/>
              </a:rPr>
              <a:t>across-processes</a:t>
            </a:r>
            <a:r>
              <a:rPr lang="en-US" sz="2400" dirty="0">
                <a:latin typeface="Helvetica" charset="0"/>
                <a:ea typeface="MS PGothic" charset="0"/>
              </a:rPr>
              <a:t>.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1482" r="44531" b="67500"/>
          <a:stretch>
            <a:fillRect/>
          </a:stretch>
        </p:blipFill>
        <p:spPr bwMode="auto">
          <a:xfrm>
            <a:off x="561975" y="2667000"/>
            <a:ext cx="81534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00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in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96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Threads are useful at user-level</a:t>
            </a:r>
          </a:p>
          <a:p>
            <a:pPr lvl="1"/>
            <a:r>
              <a:rPr lang="en-US" dirty="0" smtClean="0"/>
              <a:t>Parallelism, hide I/O latency, interactivity</a:t>
            </a:r>
          </a:p>
          <a:p>
            <a:r>
              <a:rPr lang="en-US" dirty="0" smtClean="0"/>
              <a:t>Option A (early Java): user-level library, within a single-threaded process</a:t>
            </a:r>
          </a:p>
          <a:p>
            <a:pPr lvl="1"/>
            <a:r>
              <a:rPr lang="en-US" dirty="0" smtClean="0"/>
              <a:t>Library does thread context switch</a:t>
            </a:r>
          </a:p>
          <a:p>
            <a:pPr lvl="1"/>
            <a:r>
              <a:rPr lang="en-US" dirty="0" smtClean="0"/>
              <a:t>Kernel time slices between processes, e.g., on system call I/O</a:t>
            </a:r>
          </a:p>
          <a:p>
            <a:r>
              <a:rPr lang="en-US" dirty="0" smtClean="0"/>
              <a:t>Option B (Linux, </a:t>
            </a:r>
            <a:r>
              <a:rPr lang="en-US" dirty="0" err="1" smtClean="0"/>
              <a:t>MacOS</a:t>
            </a:r>
            <a:r>
              <a:rPr lang="en-US" dirty="0" smtClean="0"/>
              <a:t>, Windows): use kernel threads</a:t>
            </a:r>
          </a:p>
          <a:p>
            <a:pPr lvl="1"/>
            <a:r>
              <a:rPr lang="en-US" dirty="0" smtClean="0"/>
              <a:t>System calls for thread fork, join, exit (and lock, unlock,…)</a:t>
            </a:r>
          </a:p>
          <a:p>
            <a:pPr lvl="1"/>
            <a:r>
              <a:rPr lang="en-US" dirty="0" smtClean="0"/>
              <a:t>Kernel does context switching</a:t>
            </a:r>
          </a:p>
          <a:p>
            <a:pPr lvl="1"/>
            <a:r>
              <a:rPr lang="en-US" dirty="0" smtClean="0"/>
              <a:t>Simple, but a lot of transitions between user and kernel mode</a:t>
            </a:r>
          </a:p>
          <a:p>
            <a:r>
              <a:rPr lang="en-US" dirty="0" smtClean="0"/>
              <a:t>Option C (Windows): scheduler activations</a:t>
            </a:r>
          </a:p>
          <a:p>
            <a:pPr lvl="1"/>
            <a:r>
              <a:rPr lang="en-US" dirty="0" smtClean="0"/>
              <a:t>Kernel allocates processors to user-level library</a:t>
            </a:r>
          </a:p>
          <a:p>
            <a:pPr lvl="1"/>
            <a:r>
              <a:rPr lang="en-US" dirty="0" smtClean="0"/>
              <a:t>Thread library implements context switch</a:t>
            </a:r>
          </a:p>
          <a:p>
            <a:pPr lvl="1"/>
            <a:r>
              <a:rPr lang="en-US" dirty="0" smtClean="0"/>
              <a:t>System call I/O that blocks triggers </a:t>
            </a:r>
            <a:r>
              <a:rPr lang="en-US" dirty="0" err="1" smtClean="0"/>
              <a:t>upcall</a:t>
            </a:r>
            <a:endParaRPr lang="en-US" dirty="0" smtClean="0"/>
          </a:p>
          <a:p>
            <a:r>
              <a:rPr lang="en-US" dirty="0" smtClean="0"/>
              <a:t>Option D: Asynchronous I/O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530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Classification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4953000"/>
            <a:ext cx="8610600" cy="1782763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>
                <a:latin typeface="Helvetica" charset="0"/>
                <a:ea typeface="MS PGothic" charset="0"/>
              </a:rPr>
              <a:t>Real operating systems have either</a:t>
            </a:r>
          </a:p>
          <a:p>
            <a:pPr lvl="1">
              <a:spcBef>
                <a:spcPct val="15000"/>
              </a:spcBef>
            </a:pPr>
            <a:r>
              <a:rPr lang="en-US">
                <a:latin typeface="Helvetica" charset="0"/>
                <a:ea typeface="MS PGothic" charset="0"/>
              </a:rPr>
              <a:t>One or many address spaces</a:t>
            </a:r>
          </a:p>
          <a:p>
            <a:pPr lvl="1">
              <a:spcBef>
                <a:spcPct val="15000"/>
              </a:spcBef>
            </a:pPr>
            <a:r>
              <a:rPr lang="en-US">
                <a:latin typeface="Helvetica" charset="0"/>
                <a:ea typeface="MS PGothic" charset="0"/>
              </a:rPr>
              <a:t>One or many threads per address space</a:t>
            </a:r>
          </a:p>
        </p:txBody>
      </p:sp>
      <p:sp>
        <p:nvSpPr>
          <p:cNvPr id="327693" name="Rectangle 13"/>
          <p:cNvSpPr>
            <a:spLocks noChangeArrowheads="1"/>
          </p:cNvSpPr>
          <p:nvPr/>
        </p:nvSpPr>
        <p:spPr bwMode="auto">
          <a:xfrm>
            <a:off x="5715000" y="3124200"/>
            <a:ext cx="30480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Mach, OS/2, HP-UX, Win NT to 8, Solaris, OS X, Android, iOS</a:t>
            </a:r>
          </a:p>
        </p:txBody>
      </p:sp>
      <p:sp>
        <p:nvSpPr>
          <p:cNvPr id="327692" name="Rectangle 12"/>
          <p:cNvSpPr>
            <a:spLocks noChangeArrowheads="1"/>
          </p:cNvSpPr>
          <p:nvPr/>
        </p:nvSpPr>
        <p:spPr bwMode="auto">
          <a:xfrm>
            <a:off x="2743200" y="3124200"/>
            <a:ext cx="29718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Embedded systems (Geoworks, VxWorks, JavaOS,etc)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JavaOS, Pilot(PC)</a:t>
            </a:r>
          </a:p>
        </p:txBody>
      </p:sp>
      <p:sp>
        <p:nvSpPr>
          <p:cNvPr id="327690" name="Rectangle 10"/>
          <p:cNvSpPr>
            <a:spLocks noChangeArrowheads="1"/>
          </p:cNvSpPr>
          <p:nvPr/>
        </p:nvSpPr>
        <p:spPr bwMode="auto">
          <a:xfrm>
            <a:off x="5715000" y="2362200"/>
            <a:ext cx="30480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Traditional UNIX</a:t>
            </a:r>
          </a:p>
        </p:txBody>
      </p:sp>
      <p:sp>
        <p:nvSpPr>
          <p:cNvPr id="327689" name="Rectangle 9"/>
          <p:cNvSpPr>
            <a:spLocks noChangeArrowheads="1"/>
          </p:cNvSpPr>
          <p:nvPr/>
        </p:nvSpPr>
        <p:spPr bwMode="auto">
          <a:xfrm>
            <a:off x="2743200" y="2362200"/>
            <a:ext cx="29718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MS/DOS, early Macintosh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81000" y="1524000"/>
            <a:ext cx="2362200" cy="2935288"/>
            <a:chOff x="240" y="960"/>
            <a:chExt cx="1488" cy="1849"/>
          </a:xfrm>
        </p:grpSpPr>
        <p:grpSp>
          <p:nvGrpSpPr>
            <p:cNvPr id="90133" name="Group 64"/>
            <p:cNvGrpSpPr>
              <a:grpSpLocks/>
            </p:cNvGrpSpPr>
            <p:nvPr/>
          </p:nvGrpSpPr>
          <p:grpSpPr bwMode="auto">
            <a:xfrm>
              <a:off x="240" y="1488"/>
              <a:ext cx="1488" cy="1321"/>
              <a:chOff x="240" y="1528"/>
              <a:chExt cx="1488" cy="1377"/>
            </a:xfrm>
          </p:grpSpPr>
          <p:sp>
            <p:nvSpPr>
              <p:cNvPr id="90135" name="Rectangle 11"/>
              <p:cNvSpPr>
                <a:spLocks noChangeArrowheads="1"/>
              </p:cNvSpPr>
              <p:nvPr/>
            </p:nvSpPr>
            <p:spPr bwMode="auto">
              <a:xfrm>
                <a:off x="240" y="2040"/>
                <a:ext cx="1488" cy="865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sz="2000">
                    <a:latin typeface="Helvetica" charset="0"/>
                  </a:rPr>
                  <a:t>Many</a:t>
                </a:r>
              </a:p>
            </p:txBody>
          </p:sp>
          <p:sp>
            <p:nvSpPr>
              <p:cNvPr id="90136" name="Rectangle 8"/>
              <p:cNvSpPr>
                <a:spLocks noChangeArrowheads="1"/>
              </p:cNvSpPr>
              <p:nvPr/>
            </p:nvSpPr>
            <p:spPr bwMode="auto">
              <a:xfrm>
                <a:off x="240" y="1528"/>
                <a:ext cx="1488" cy="512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sz="2000">
                    <a:latin typeface="Helvetica" charset="0"/>
                  </a:rPr>
                  <a:t>One</a:t>
                </a:r>
              </a:p>
            </p:txBody>
          </p:sp>
        </p:grpSp>
        <p:sp>
          <p:nvSpPr>
            <p:cNvPr id="90134" name="Rectangle 5"/>
            <p:cNvSpPr>
              <a:spLocks noChangeArrowheads="1"/>
            </p:cNvSpPr>
            <p:nvPr/>
          </p:nvSpPr>
          <p:spPr bwMode="auto">
            <a:xfrm>
              <a:off x="288" y="960"/>
              <a:ext cx="9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# threads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Per AS: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981200" y="685800"/>
            <a:ext cx="6781800" cy="1676400"/>
            <a:chOff x="1248" y="432"/>
            <a:chExt cx="4272" cy="1104"/>
          </a:xfrm>
        </p:grpSpPr>
        <p:sp>
          <p:nvSpPr>
            <p:cNvPr id="90130" name="Rectangle 7"/>
            <p:cNvSpPr>
              <a:spLocks noChangeArrowheads="1"/>
            </p:cNvSpPr>
            <p:nvPr/>
          </p:nvSpPr>
          <p:spPr bwMode="auto">
            <a:xfrm>
              <a:off x="3600" y="432"/>
              <a:ext cx="1920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Many</a:t>
              </a:r>
            </a:p>
          </p:txBody>
        </p:sp>
        <p:sp>
          <p:nvSpPr>
            <p:cNvPr id="90131" name="Rectangle 6"/>
            <p:cNvSpPr>
              <a:spLocks noChangeArrowheads="1"/>
            </p:cNvSpPr>
            <p:nvPr/>
          </p:nvSpPr>
          <p:spPr bwMode="auto">
            <a:xfrm>
              <a:off x="1728" y="432"/>
              <a:ext cx="1872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One</a:t>
              </a:r>
            </a:p>
          </p:txBody>
        </p:sp>
        <p:sp>
          <p:nvSpPr>
            <p:cNvPr id="90132" name="Rectangle 65"/>
            <p:cNvSpPr>
              <a:spLocks noChangeArrowheads="1"/>
            </p:cNvSpPr>
            <p:nvPr/>
          </p:nvSpPr>
          <p:spPr bwMode="auto">
            <a:xfrm rot="-5400000">
              <a:off x="936" y="792"/>
              <a:ext cx="105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# of addr spaces:</a:t>
              </a:r>
            </a:p>
          </p:txBody>
        </p:sp>
      </p:grpSp>
      <p:grpSp>
        <p:nvGrpSpPr>
          <p:cNvPr id="90121" name="Group 68"/>
          <p:cNvGrpSpPr>
            <a:grpSpLocks/>
          </p:cNvGrpSpPr>
          <p:nvPr/>
        </p:nvGrpSpPr>
        <p:grpSpPr bwMode="auto">
          <a:xfrm>
            <a:off x="381000" y="685800"/>
            <a:ext cx="8382000" cy="3773488"/>
            <a:chOff x="240" y="432"/>
            <a:chExt cx="5280" cy="2473"/>
          </a:xfrm>
        </p:grpSpPr>
        <p:sp>
          <p:nvSpPr>
            <p:cNvPr id="90122" name="Line 15"/>
            <p:cNvSpPr>
              <a:spLocks noChangeShapeType="1"/>
            </p:cNvSpPr>
            <p:nvPr/>
          </p:nvSpPr>
          <p:spPr bwMode="auto">
            <a:xfrm>
              <a:off x="240" y="1528"/>
              <a:ext cx="52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3" name="Line 16"/>
            <p:cNvSpPr>
              <a:spLocks noChangeShapeType="1"/>
            </p:cNvSpPr>
            <p:nvPr/>
          </p:nvSpPr>
          <p:spPr bwMode="auto">
            <a:xfrm>
              <a:off x="240" y="2040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4" name="Line 17"/>
            <p:cNvSpPr>
              <a:spLocks noChangeShapeType="1"/>
            </p:cNvSpPr>
            <p:nvPr/>
          </p:nvSpPr>
          <p:spPr bwMode="auto">
            <a:xfrm>
              <a:off x="240" y="2905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5" name="Line 18"/>
            <p:cNvSpPr>
              <a:spLocks noChangeShapeType="1"/>
            </p:cNvSpPr>
            <p:nvPr/>
          </p:nvSpPr>
          <p:spPr bwMode="auto">
            <a:xfrm>
              <a:off x="24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6" name="Line 19"/>
            <p:cNvSpPr>
              <a:spLocks noChangeShapeType="1"/>
            </p:cNvSpPr>
            <p:nvPr/>
          </p:nvSpPr>
          <p:spPr bwMode="auto">
            <a:xfrm>
              <a:off x="1728" y="432"/>
              <a:ext cx="0" cy="24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Line 21"/>
            <p:cNvSpPr>
              <a:spLocks noChangeShapeType="1"/>
            </p:cNvSpPr>
            <p:nvPr/>
          </p:nvSpPr>
          <p:spPr bwMode="auto">
            <a:xfrm>
              <a:off x="552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Line 20"/>
            <p:cNvSpPr>
              <a:spLocks noChangeShapeType="1"/>
            </p:cNvSpPr>
            <p:nvPr/>
          </p:nvSpPr>
          <p:spPr bwMode="auto">
            <a:xfrm>
              <a:off x="3600" y="432"/>
              <a:ext cx="0" cy="2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Line 14"/>
            <p:cNvSpPr>
              <a:spLocks noChangeShapeType="1"/>
            </p:cNvSpPr>
            <p:nvPr/>
          </p:nvSpPr>
          <p:spPr bwMode="auto">
            <a:xfrm>
              <a:off x="240" y="432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37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/>
      <p:bldP spid="327693" grpId="0" animBg="1"/>
      <p:bldP spid="327692" grpId="0" animBg="1"/>
      <p:bldP spid="327690" grpId="0" animBg="1"/>
      <p:bldP spid="3276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OS Archaeology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10000"/>
              </a:spcBef>
            </a:pPr>
            <a:r>
              <a:rPr lang="en-US">
                <a:latin typeface="Helvetica" charset="0"/>
                <a:ea typeface="MS PGothic" charset="0"/>
              </a:rPr>
              <a:t>Because of the cost of developing an OS from scratch, most modern OSes have a long lineage:</a:t>
            </a:r>
          </a:p>
          <a:p>
            <a:pPr>
              <a:spcBef>
                <a:spcPct val="10000"/>
              </a:spcBef>
            </a:pPr>
            <a:endParaRPr lang="en-US">
              <a:latin typeface="Helvetica" charset="0"/>
              <a:ea typeface="MS PGothic" charset="0"/>
            </a:endParaRPr>
          </a:p>
          <a:p>
            <a:pPr>
              <a:spcBef>
                <a:spcPct val="10000"/>
              </a:spcBef>
            </a:pPr>
            <a:r>
              <a:rPr lang="en-US">
                <a:latin typeface="Helvetica" charset="0"/>
                <a:ea typeface="MS PGothic" charset="0"/>
              </a:rPr>
              <a:t>Multics </a:t>
            </a:r>
            <a:r>
              <a:rPr lang="en-US">
                <a:latin typeface="Helvetica" charset="0"/>
                <a:ea typeface="MS PGothic" charset="0"/>
                <a:sym typeface="Wingdings" charset="0"/>
              </a:rPr>
              <a:t> </a:t>
            </a:r>
            <a:r>
              <a:rPr lang="en-US">
                <a:latin typeface="Helvetica" charset="0"/>
                <a:ea typeface="MS PGothic" charset="0"/>
              </a:rPr>
              <a:t>AT&amp;T Unix </a:t>
            </a:r>
            <a:r>
              <a:rPr lang="en-US">
                <a:latin typeface="Helvetica" charset="0"/>
                <a:ea typeface="MS PGothic" charset="0"/>
                <a:sym typeface="Wingdings" charset="0"/>
              </a:rPr>
              <a:t> BSD Unix  Ultrix, SunOS, NetBSD,…</a:t>
            </a:r>
          </a:p>
          <a:p>
            <a:pPr>
              <a:spcBef>
                <a:spcPct val="10000"/>
              </a:spcBef>
            </a:pPr>
            <a:endParaRPr lang="en-US">
              <a:latin typeface="Helvetica" charset="0"/>
              <a:ea typeface="MS PGothic" charset="0"/>
            </a:endParaRPr>
          </a:p>
          <a:p>
            <a:pPr>
              <a:spcBef>
                <a:spcPct val="10000"/>
              </a:spcBef>
            </a:pPr>
            <a:r>
              <a:rPr lang="en-US">
                <a:latin typeface="Helvetica" charset="0"/>
                <a:ea typeface="MS PGothic" charset="0"/>
              </a:rPr>
              <a:t>Mach (micro-kernel) + BSD </a:t>
            </a:r>
            <a:r>
              <a:rPr lang="en-US">
                <a:latin typeface="Helvetica" charset="0"/>
                <a:ea typeface="MS PGothic" charset="0"/>
                <a:sym typeface="Wingdings" charset="0"/>
              </a:rPr>
              <a:t> NextStep  XNU  </a:t>
            </a:r>
            <a:br>
              <a:rPr lang="en-US">
                <a:latin typeface="Helvetica" charset="0"/>
                <a:ea typeface="MS PGothic" charset="0"/>
                <a:sym typeface="Wingdings" charset="0"/>
              </a:rPr>
            </a:br>
            <a:r>
              <a:rPr lang="en-US">
                <a:latin typeface="Helvetica" charset="0"/>
                <a:ea typeface="MS PGothic" charset="0"/>
                <a:sym typeface="Wingdings" charset="0"/>
              </a:rPr>
              <a:t>Apple OSX, iphone iOS</a:t>
            </a:r>
          </a:p>
          <a:p>
            <a:pPr>
              <a:spcBef>
                <a:spcPct val="10000"/>
              </a:spcBef>
              <a:buFontTx/>
              <a:buNone/>
            </a:pPr>
            <a:endParaRPr lang="en-US">
              <a:latin typeface="Helvetica" charset="0"/>
              <a:ea typeface="MS PGothic" charset="0"/>
              <a:sym typeface="Wingdings" charset="0"/>
            </a:endParaRPr>
          </a:p>
          <a:p>
            <a:pPr>
              <a:spcBef>
                <a:spcPct val="10000"/>
              </a:spcBef>
            </a:pPr>
            <a:r>
              <a:rPr lang="en-US">
                <a:latin typeface="Helvetica" charset="0"/>
                <a:ea typeface="MS PGothic" charset="0"/>
                <a:sym typeface="Wingdings" charset="0"/>
              </a:rPr>
              <a:t>Linux  Android OS</a:t>
            </a:r>
          </a:p>
          <a:p>
            <a:pPr>
              <a:spcBef>
                <a:spcPct val="10000"/>
              </a:spcBef>
            </a:pPr>
            <a:endParaRPr lang="en-US">
              <a:latin typeface="Helvetica" charset="0"/>
              <a:ea typeface="MS PGothic" charset="0"/>
              <a:sym typeface="Wingdings" charset="0"/>
            </a:endParaRPr>
          </a:p>
          <a:p>
            <a:pPr>
              <a:spcBef>
                <a:spcPct val="10000"/>
              </a:spcBef>
            </a:pPr>
            <a:r>
              <a:rPr lang="en-US">
                <a:latin typeface="Helvetica" charset="0"/>
                <a:ea typeface="MS PGothic" charset="0"/>
                <a:sym typeface="Wingdings" charset="0"/>
              </a:rPr>
              <a:t>CP/M  QDOS  MS-DOS  Windows 3.1  NT  95  98  2000  XP  Vista  7  8  phone  …</a:t>
            </a:r>
          </a:p>
          <a:p>
            <a:pPr>
              <a:spcBef>
                <a:spcPct val="10000"/>
              </a:spcBef>
            </a:pPr>
            <a:endParaRPr lang="en-US">
              <a:latin typeface="Helvetica" charset="0"/>
              <a:ea typeface="MS PGothic" charset="0"/>
              <a:sym typeface="Wingdings" charset="0"/>
            </a:endParaRPr>
          </a:p>
          <a:p>
            <a:pPr>
              <a:spcBef>
                <a:spcPct val="10000"/>
              </a:spcBef>
            </a:pPr>
            <a:r>
              <a:rPr lang="en-US">
                <a:latin typeface="Helvetica" charset="0"/>
                <a:ea typeface="MS PGothic" charset="0"/>
                <a:sym typeface="Wingdings" charset="0"/>
              </a:rPr>
              <a:t>Linux  RedHat, Ubuntu, Fedora, Debian, Suse,…</a:t>
            </a:r>
            <a:endParaRPr lang="en-US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12100" cy="9017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ramatic change</a:t>
            </a:r>
            <a:endParaRPr lang="en-US" sz="4000" dirty="0"/>
          </a:p>
        </p:txBody>
      </p:sp>
      <p:grpSp>
        <p:nvGrpSpPr>
          <p:cNvPr id="3" name="Group 37"/>
          <p:cNvGrpSpPr/>
          <p:nvPr/>
        </p:nvGrpSpPr>
        <p:grpSpPr>
          <a:xfrm>
            <a:off x="76200" y="1143000"/>
            <a:ext cx="7010952" cy="4851689"/>
            <a:chOff x="0" y="1141413"/>
            <a:chExt cx="5651500" cy="3722687"/>
          </a:xfrm>
          <a:noFill/>
        </p:grpSpPr>
        <p:sp>
          <p:nvSpPr>
            <p:cNvPr id="36" name="Rectangle 35"/>
            <p:cNvSpPr/>
            <p:nvPr/>
          </p:nvSpPr>
          <p:spPr bwMode="auto">
            <a:xfrm>
              <a:off x="0" y="1168400"/>
              <a:ext cx="5651500" cy="36957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8158" y="1141413"/>
              <a:ext cx="4521341" cy="3569177"/>
              <a:chOff x="2898" y="1503"/>
              <a:chExt cx="2579" cy="2085"/>
            </a:xfrm>
            <a:grpFill/>
          </p:grpSpPr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4126" y="3436"/>
                <a:ext cx="466" cy="152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>
                    <a:latin typeface="Verdana" charset="0"/>
                  </a:rPr>
                  <a:t>years</a:t>
                </a: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898" y="1503"/>
                <a:ext cx="792" cy="2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/>
                  <a:t>Computers</a:t>
                </a:r>
              </a:p>
              <a:p>
                <a:pPr eaLnBrk="0" hangingPunct="0"/>
                <a:r>
                  <a:rPr lang="en-US" sz="1600" b="1"/>
                  <a:t>Per Person</a:t>
                </a: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3043" y="3155"/>
                <a:ext cx="421" cy="1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/>
                  <a:t>10</a:t>
                </a:r>
                <a:r>
                  <a:rPr lang="en-US" sz="1600" b="1" baseline="30000"/>
                  <a:t>3</a:t>
                </a:r>
                <a:r>
                  <a:rPr lang="en-US" sz="1600" b="1"/>
                  <a:t>:1</a:t>
                </a: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3043" y="1824"/>
                <a:ext cx="421" cy="1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/>
                  <a:t>1:10</a:t>
                </a:r>
                <a:r>
                  <a:rPr lang="en-US" sz="1600" b="1" baseline="30000"/>
                  <a:t>6</a:t>
                </a: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4800" y="2640"/>
                <a:ext cx="677" cy="138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>
                    <a:latin typeface="Verdana" charset="0"/>
                  </a:rPr>
                  <a:t>Laptop</a:t>
                </a: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4958" y="2814"/>
                <a:ext cx="394" cy="138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>
                    <a:latin typeface="Verdana" charset="0"/>
                  </a:rPr>
                  <a:t>PDA</a:t>
                </a:r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3458" y="3385"/>
                <a:ext cx="1978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 flipV="1">
                <a:off x="3462" y="1715"/>
                <a:ext cx="0" cy="166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" name="Picture 19" descr="whirlwind-computer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86" y="1777"/>
                <a:ext cx="486" cy="348"/>
              </a:xfrm>
              <a:prstGeom prst="rect">
                <a:avLst/>
              </a:prstGeom>
              <a:grpFill/>
            </p:spPr>
          </p:pic>
          <p:pic>
            <p:nvPicPr>
              <p:cNvPr id="21" name="Picture 20" descr="360-6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36" y="2070"/>
                <a:ext cx="442" cy="327"/>
              </a:xfrm>
              <a:prstGeom prst="rect">
                <a:avLst/>
              </a:prstGeom>
              <a:grpFill/>
            </p:spPr>
          </p:pic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4154" y="1968"/>
                <a:ext cx="862" cy="138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 dirty="0">
                    <a:latin typeface="Verdana" charset="0"/>
                  </a:rPr>
                  <a:t>Mainframe</a:t>
                </a:r>
              </a:p>
            </p:txBody>
          </p:sp>
          <p:pic>
            <p:nvPicPr>
              <p:cNvPr id="23" name="Picture 22" descr="vax11-78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08" y="2307"/>
                <a:ext cx="272" cy="296"/>
              </a:xfrm>
              <a:prstGeom prst="rect">
                <a:avLst/>
              </a:prstGeom>
              <a:grpFill/>
            </p:spPr>
          </p:pic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4386" y="2216"/>
                <a:ext cx="468" cy="138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>
                    <a:latin typeface="Verdana" charset="0"/>
                  </a:rPr>
                  <a:t>Mini</a:t>
                </a:r>
              </a:p>
            </p:txBody>
          </p:sp>
          <p:pic>
            <p:nvPicPr>
              <p:cNvPr id="25" name="Picture 24" descr="sun3+3d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84" y="2488"/>
                <a:ext cx="303" cy="259"/>
              </a:xfrm>
              <a:prstGeom prst="rect">
                <a:avLst/>
              </a:prstGeom>
              <a:grpFill/>
            </p:spPr>
          </p:pic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4547" y="2397"/>
                <a:ext cx="829" cy="138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 dirty="0">
                    <a:latin typeface="Verdana" charset="0"/>
                  </a:rPr>
                  <a:t>Workstation</a:t>
                </a:r>
              </a:p>
            </p:txBody>
          </p:sp>
          <p:sp>
            <p:nvSpPr>
              <p:cNvPr id="27" name="Text Box 26"/>
              <p:cNvSpPr txBox="1">
                <a:spLocks noChangeArrowheads="1"/>
              </p:cNvSpPr>
              <p:nvPr/>
            </p:nvSpPr>
            <p:spPr bwMode="auto">
              <a:xfrm>
                <a:off x="4704" y="2544"/>
                <a:ext cx="309" cy="138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>
                    <a:latin typeface="Verdana" charset="0"/>
                  </a:rPr>
                  <a:t>PC</a:t>
                </a:r>
              </a:p>
            </p:txBody>
          </p:sp>
          <p:pic>
            <p:nvPicPr>
              <p:cNvPr id="28" name="Picture 27" descr="IBM_ThinkPad@ThinkPad_A_Series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635" y="2760"/>
                <a:ext cx="233" cy="227"/>
              </a:xfrm>
              <a:prstGeom prst="rect">
                <a:avLst/>
              </a:prstGeom>
              <a:grpFill/>
            </p:spPr>
          </p:pic>
          <p:pic>
            <p:nvPicPr>
              <p:cNvPr id="30" name="Picture 28" descr="cell-phone-nokia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031" y="3078"/>
                <a:ext cx="175" cy="133"/>
              </a:xfrm>
              <a:prstGeom prst="rect">
                <a:avLst/>
              </a:prstGeom>
              <a:grpFill/>
            </p:spPr>
          </p:pic>
          <p:pic>
            <p:nvPicPr>
              <p:cNvPr id="31" name="Picture 29" descr="pcsm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503" y="2624"/>
                <a:ext cx="157" cy="221"/>
              </a:xfrm>
              <a:prstGeom prst="rect">
                <a:avLst/>
              </a:prstGeom>
              <a:grpFill/>
            </p:spPr>
          </p:pic>
          <p:pic>
            <p:nvPicPr>
              <p:cNvPr id="32" name="Picture 30" descr="palm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803" y="2984"/>
                <a:ext cx="126" cy="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5064" y="2934"/>
                <a:ext cx="322" cy="1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Verdana" charset="0"/>
                  </a:rPr>
                  <a:t>Cell</a:t>
                </a:r>
              </a:p>
            </p:txBody>
          </p:sp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3163" y="2712"/>
                <a:ext cx="301" cy="1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/>
                  <a:t>1:1</a:t>
                </a:r>
              </a:p>
            </p:txBody>
          </p:sp>
          <p:sp>
            <p:nvSpPr>
              <p:cNvPr id="35" name="Text Box 33"/>
              <p:cNvSpPr txBox="1">
                <a:spLocks noChangeArrowheads="1"/>
              </p:cNvSpPr>
              <p:nvPr/>
            </p:nvSpPr>
            <p:spPr bwMode="auto">
              <a:xfrm>
                <a:off x="3043" y="2304"/>
                <a:ext cx="421" cy="1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/>
                  <a:t>1:10</a:t>
                </a:r>
                <a:r>
                  <a:rPr lang="en-US" sz="1600" b="1" baseline="30000"/>
                  <a:t>3</a:t>
                </a:r>
              </a:p>
            </p:txBody>
          </p:sp>
        </p:grp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329682" y="4909653"/>
            <a:ext cx="781050" cy="755650"/>
            <a:chOff x="4992" y="3124"/>
            <a:chExt cx="492" cy="476"/>
          </a:xfrm>
        </p:grpSpPr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4992" y="3408"/>
              <a:ext cx="49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 i="1" dirty="0">
                  <a:latin typeface="Verdana" charset="0"/>
                </a:rPr>
                <a:t>Mote!</a:t>
              </a:r>
            </a:p>
          </p:txBody>
        </p:sp>
        <p:pic>
          <p:nvPicPr>
            <p:cNvPr id="41" name="Picture 9" descr="dots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206" y="3124"/>
              <a:ext cx="211" cy="260"/>
            </a:xfrm>
            <a:prstGeom prst="rect">
              <a:avLst/>
            </a:prstGeom>
            <a:noFill/>
          </p:spPr>
        </p:pic>
      </p:grpSp>
      <p:pic>
        <p:nvPicPr>
          <p:cNvPr id="42" name="Picture 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78449" y="1218596"/>
            <a:ext cx="1252243" cy="7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8661" y="4167213"/>
            <a:ext cx="467971" cy="49361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3700" y="1686979"/>
            <a:ext cx="1333500" cy="9525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25646" y="2567388"/>
            <a:ext cx="864217" cy="82288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94099" y="3393909"/>
            <a:ext cx="583453" cy="57570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81287" y="3763803"/>
            <a:ext cx="540718" cy="485962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612688" y="2045567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14500" y="2705967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918546" y="3554626"/>
            <a:ext cx="696259" cy="5977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loud 56"/>
          <p:cNvSpPr/>
          <p:nvPr/>
        </p:nvSpPr>
        <p:spPr>
          <a:xfrm>
            <a:off x="5526390" y="626156"/>
            <a:ext cx="1667794" cy="1987176"/>
          </a:xfrm>
          <a:prstGeom prst="cloud">
            <a:avLst/>
          </a:prstGeom>
          <a:solidFill>
            <a:schemeClr val="tx1">
              <a:lumMod val="85000"/>
              <a:alpha val="1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39336" y="6004213"/>
            <a:ext cx="6690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Bell’s Law: new computer class per 10 years</a:t>
            </a:r>
            <a:endParaRPr lang="en-US" dirty="0"/>
          </a:p>
        </p:txBody>
      </p:sp>
      <p:sp>
        <p:nvSpPr>
          <p:cNvPr id="53" name="Rounded Rectangular Callout 52"/>
          <p:cNvSpPr/>
          <p:nvPr/>
        </p:nvSpPr>
        <p:spPr bwMode="auto">
          <a:xfrm>
            <a:off x="6172200" y="5715000"/>
            <a:ext cx="1905000" cy="838200"/>
          </a:xfrm>
          <a:prstGeom prst="wedgeRoundRectCallout">
            <a:avLst>
              <a:gd name="adj1" fmla="val -55278"/>
              <a:gd name="adj2" fmla="val -109144"/>
              <a:gd name="adj3" fmla="val 16667"/>
            </a:avLst>
          </a:prstGeom>
          <a:solidFill>
            <a:schemeClr val="accent3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cs typeface="Helvetica"/>
              </a:rPr>
              <a:t>The Internet of Things!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7239000" y="1524000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ight Brace 53"/>
          <p:cNvSpPr/>
          <p:nvPr/>
        </p:nvSpPr>
        <p:spPr bwMode="auto">
          <a:xfrm>
            <a:off x="7467600" y="2895600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ight Brace 54"/>
          <p:cNvSpPr/>
          <p:nvPr/>
        </p:nvSpPr>
        <p:spPr bwMode="auto">
          <a:xfrm>
            <a:off x="7239000" y="4343400"/>
            <a:ext cx="304800" cy="9906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3716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crunching, Data Storage, Massive Services,</a:t>
            </a:r>
          </a:p>
          <a:p>
            <a:r>
              <a:rPr lang="en-US" sz="1600" dirty="0" smtClean="0"/>
              <a:t>Mining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7772400" y="3276600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Productivity,</a:t>
            </a:r>
          </a:p>
          <a:p>
            <a:r>
              <a:rPr lang="en-US" sz="1600" dirty="0" smtClean="0"/>
              <a:t>Interactive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7607300" y="4419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Streaming from/to the physical world</a:t>
            </a:r>
            <a:endParaRPr lang="en-US" sz="1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8E005-71C1-4D46-A477-9D9D427E4A7B}" type="datetime1">
              <a:rPr lang="en-US" smtClean="0"/>
              <a:t>9/12/14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45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4739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382000" cy="533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Migration of OS Concepts and Features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089" r="1250" b="2301"/>
          <a:stretch>
            <a:fillRect/>
          </a:stretch>
        </p:blipFill>
        <p:spPr bwMode="auto">
          <a:xfrm>
            <a:off x="2297113" y="1066800"/>
            <a:ext cx="6846887" cy="501173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286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286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016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7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Namespaces for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Hostname</a:t>
            </a:r>
          </a:p>
          <a:p>
            <a:pPr lvl="1"/>
            <a:r>
              <a:rPr lang="en-US" dirty="0" err="1" smtClean="0"/>
              <a:t>www.eecs.berkeley.edu</a:t>
            </a:r>
            <a:endParaRPr lang="en-US" dirty="0" smtClean="0"/>
          </a:p>
          <a:p>
            <a:r>
              <a:rPr lang="en-US" dirty="0" smtClean="0"/>
              <a:t>IP address</a:t>
            </a:r>
          </a:p>
          <a:p>
            <a:pPr lvl="1"/>
            <a:r>
              <a:rPr lang="en-US" dirty="0" smtClean="0"/>
              <a:t>128.32.244.172  (ipv6?)</a:t>
            </a:r>
          </a:p>
          <a:p>
            <a:r>
              <a:rPr lang="en-US" dirty="0" smtClean="0"/>
              <a:t>Port Number</a:t>
            </a:r>
          </a:p>
          <a:p>
            <a:pPr lvl="1"/>
            <a:r>
              <a:rPr lang="en-US" dirty="0" smtClean="0"/>
              <a:t>0-1023 are “</a:t>
            </a:r>
            <a:r>
              <a:rPr lang="en-US" dirty="0" smtClean="0">
                <a:hlinkClick r:id="rId2"/>
              </a:rPr>
              <a:t>well known</a:t>
            </a:r>
            <a:r>
              <a:rPr lang="en-US" dirty="0" smtClean="0"/>
              <a:t>” or “system” ports</a:t>
            </a:r>
          </a:p>
          <a:p>
            <a:pPr lvl="2"/>
            <a:r>
              <a:rPr lang="en-US" dirty="0" err="1" smtClean="0"/>
              <a:t>Superuser</a:t>
            </a:r>
            <a:r>
              <a:rPr lang="en-US" dirty="0" smtClean="0"/>
              <a:t> privileges to bind to one</a:t>
            </a:r>
          </a:p>
          <a:p>
            <a:pPr lvl="1"/>
            <a:r>
              <a:rPr lang="en-US" dirty="0" smtClean="0"/>
              <a:t>1024 – 49151 are “registered” ports (</a:t>
            </a:r>
            <a:r>
              <a:rPr lang="en-US" dirty="0" smtClean="0">
                <a:hlinkClick r:id="rId3"/>
              </a:rPr>
              <a:t>registry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Assigned by IANA for specific services</a:t>
            </a:r>
          </a:p>
          <a:p>
            <a:pPr lvl="1"/>
            <a:r>
              <a:rPr lang="en-US" dirty="0"/>
              <a:t>49152–65535 (2</a:t>
            </a:r>
            <a:r>
              <a:rPr lang="en-US" baseline="30000" dirty="0"/>
              <a:t>15</a:t>
            </a:r>
            <a:r>
              <a:rPr lang="en-US" dirty="0"/>
              <a:t>+2</a:t>
            </a:r>
            <a:r>
              <a:rPr lang="en-US" baseline="30000" dirty="0"/>
              <a:t>14</a:t>
            </a:r>
            <a:r>
              <a:rPr lang="en-US" dirty="0"/>
              <a:t> to 2</a:t>
            </a:r>
            <a:r>
              <a:rPr lang="en-US" baseline="30000" dirty="0"/>
              <a:t>16</a:t>
            </a:r>
            <a:r>
              <a:rPr lang="en-US" dirty="0"/>
              <a:t>−1</a:t>
            </a:r>
            <a:r>
              <a:rPr lang="en-US" dirty="0" smtClean="0"/>
              <a:t>) are “dynamic” or “private”</a:t>
            </a:r>
          </a:p>
          <a:p>
            <a:pPr lvl="2"/>
            <a:r>
              <a:rPr lang="en-US" dirty="0" smtClean="0"/>
              <a:t>Automatically allocated as “ephemeral Ports”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1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UNIX Process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UNIX fork – system call to create a copy of the current process, and start it running</a:t>
            </a:r>
          </a:p>
          <a:p>
            <a:pPr lvl="1"/>
            <a:r>
              <a:rPr lang="en-US" dirty="0" smtClean="0"/>
              <a:t>No arguments!</a:t>
            </a:r>
          </a:p>
          <a:p>
            <a:r>
              <a:rPr lang="en-US" dirty="0" smtClean="0"/>
              <a:t>UNIX exec – system call to </a:t>
            </a:r>
            <a:r>
              <a:rPr lang="en-US" i="1" dirty="0" smtClean="0"/>
              <a:t>change the program </a:t>
            </a:r>
            <a:r>
              <a:rPr lang="en-US" dirty="0" smtClean="0"/>
              <a:t>being run by the current process</a:t>
            </a:r>
          </a:p>
          <a:p>
            <a:r>
              <a:rPr lang="en-US" dirty="0" smtClean="0"/>
              <a:t>UNIX wait – system call to wait for a process to finish</a:t>
            </a:r>
          </a:p>
          <a:p>
            <a:r>
              <a:rPr lang="en-US" dirty="0" smtClean="0"/>
              <a:t>UNIX signal – system call to send a notification to another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3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– </a:t>
            </a:r>
            <a:r>
              <a:rPr lang="en-US" dirty="0" err="1" smtClean="0"/>
              <a:t>infloop.c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2667" y="1286933"/>
            <a:ext cx="7874000" cy="507831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stdlib.h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stdio.h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&lt;sys/</a:t>
            </a:r>
            <a:r>
              <a:rPr lang="en-US" dirty="0" err="1">
                <a:latin typeface="Courier"/>
                <a:cs typeface="Courier"/>
              </a:rPr>
              <a:t>types.h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unistd.h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signal.h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signal_callback_handler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signum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{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("Caught signal %d - phew!\n",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signum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 exit(1);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}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main() {</a:t>
            </a: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signal(SIGINT,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signal_callback_handler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);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while (1) {}</a:t>
            </a:r>
          </a:p>
          <a:p>
            <a:r>
              <a:rPr lang="en-US" dirty="0">
                <a:latin typeface="Courier"/>
                <a:cs typeface="Courier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 rot="20331185">
            <a:off x="7015642" y="1710266"/>
            <a:ext cx="1008810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Got top?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0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races: </a:t>
            </a:r>
            <a:r>
              <a:rPr lang="en-US" dirty="0" err="1" smtClean="0"/>
              <a:t>fork.c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3467" y="1286933"/>
            <a:ext cx="78062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&gt; 0) {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getpid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parent of [%d]\n",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for 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&lt;100;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++) {</a:t>
            </a:r>
          </a:p>
          <a:p>
            <a:r>
              <a:rPr lang="en-US" dirty="0">
                <a:latin typeface="Courier"/>
                <a:cs typeface="Courier"/>
              </a:rPr>
              <a:t>  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parent: %d\n",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  //      sleep(1);                                                                               </a:t>
            </a:r>
          </a:p>
          <a:p>
            <a:r>
              <a:rPr lang="en-US" dirty="0">
                <a:latin typeface="Courier"/>
                <a:cs typeface="Courier"/>
              </a:rPr>
              <a:t>    }</a:t>
            </a:r>
          </a:p>
          <a:p>
            <a:r>
              <a:rPr lang="en-US" dirty="0">
                <a:latin typeface="Courier"/>
                <a:cs typeface="Courier"/>
              </a:rPr>
              <a:t>  }  else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== 0) {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getpid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child\n",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for 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&gt;-100;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--) {</a:t>
            </a:r>
          </a:p>
          <a:p>
            <a:r>
              <a:rPr lang="en-US" dirty="0">
                <a:latin typeface="Courier"/>
                <a:cs typeface="Courier"/>
              </a:rPr>
              <a:t>  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child: %d\n",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  //      sleep(1);                                                                               </a:t>
            </a:r>
          </a:p>
          <a:p>
            <a:r>
              <a:rPr lang="en-US" dirty="0">
                <a:latin typeface="Courier"/>
                <a:cs typeface="Courier"/>
              </a:rPr>
              <a:t>    }</a:t>
            </a:r>
          </a:p>
          <a:p>
            <a:r>
              <a:rPr lang="en-US" dirty="0">
                <a:latin typeface="Courier"/>
                <a:cs typeface="Courier"/>
              </a:rPr>
              <a:t>  } </a:t>
            </a:r>
          </a:p>
        </p:txBody>
      </p:sp>
    </p:spTree>
    <p:extLst>
      <p:ext uri="{BB962C8B-B14F-4D97-AF65-F5344CB8AC3E}">
        <p14:creationId xmlns:p14="http://schemas.microsoft.com/office/powerpoint/2010/main" val="248493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Process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UNIX fork – system call to create a copy of the current process, and start it running</a:t>
            </a:r>
          </a:p>
          <a:p>
            <a:pPr lvl="1"/>
            <a:r>
              <a:rPr lang="en-US" dirty="0" smtClean="0"/>
              <a:t>No arguments!</a:t>
            </a:r>
          </a:p>
          <a:p>
            <a:r>
              <a:rPr lang="en-US" dirty="0" smtClean="0"/>
              <a:t>UNIX exec – system call to </a:t>
            </a:r>
            <a:r>
              <a:rPr lang="en-US" i="1" dirty="0" smtClean="0"/>
              <a:t>change the program </a:t>
            </a:r>
            <a:r>
              <a:rPr lang="en-US" dirty="0" smtClean="0"/>
              <a:t>being run by the current process</a:t>
            </a:r>
          </a:p>
          <a:p>
            <a:r>
              <a:rPr lang="en-US" dirty="0" smtClean="0"/>
              <a:t>UNIX wait – system call to wait for a process to finish</a:t>
            </a:r>
          </a:p>
          <a:p>
            <a:r>
              <a:rPr lang="en-US" dirty="0" smtClean="0"/>
              <a:t>UNIX signal – system call to send a notification to another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3CF3-4C92-4A49-8CE5-6290180CF030}" type="datetime1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162-fa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cs162-fa14.potx</Template>
  <TotalTime>76</TotalTime>
  <Words>3280</Words>
  <Application>Microsoft Macintosh PowerPoint</Application>
  <PresentationFormat>On-screen Show (4:3)</PresentationFormat>
  <Paragraphs>629</Paragraphs>
  <Slides>46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cs162-fa14</vt:lpstr>
      <vt:lpstr>Worksheet</vt:lpstr>
      <vt:lpstr>Intro to Threads - after tying up loose ends -</vt:lpstr>
      <vt:lpstr>Threads Motivation</vt:lpstr>
      <vt:lpstr>Definitions</vt:lpstr>
      <vt:lpstr>First some Loose ends</vt:lpstr>
      <vt:lpstr>Namespaces for communication</vt:lpstr>
      <vt:lpstr>Recall: UNIX Process Management</vt:lpstr>
      <vt:lpstr>Signals – infloop.c</vt:lpstr>
      <vt:lpstr>Process races: fork.c</vt:lpstr>
      <vt:lpstr>UNIX Process Management</vt:lpstr>
      <vt:lpstr>Signals – infloop.c</vt:lpstr>
      <vt:lpstr>Process races: fork.c</vt:lpstr>
      <vt:lpstr>BIG OS Concepts so far</vt:lpstr>
      <vt:lpstr>Course Structure: Spiral</vt:lpstr>
      <vt:lpstr>Traditional UNIX Process</vt:lpstr>
      <vt:lpstr>How do we Multiplex Processes?</vt:lpstr>
      <vt:lpstr>Lifecycle of a Process</vt:lpstr>
      <vt:lpstr>Process Control Block</vt:lpstr>
      <vt:lpstr>Modern Process with Threads</vt:lpstr>
      <vt:lpstr>Single and Multithreaded Processes</vt:lpstr>
      <vt:lpstr>Examples multithreaded programs</vt:lpstr>
      <vt:lpstr>Example multithreaded programs (con’t)</vt:lpstr>
      <vt:lpstr>Putting it together: Process</vt:lpstr>
      <vt:lpstr>Putting it together: Processes</vt:lpstr>
      <vt:lpstr>Putting it together: Threads</vt:lpstr>
      <vt:lpstr>Technology Trends: Moore’s Law</vt:lpstr>
      <vt:lpstr>New Challenge: Slowdown in Joy’s law  of Performance</vt:lpstr>
      <vt:lpstr>ManyCore Chips: The future is here</vt:lpstr>
      <vt:lpstr>Putting it together: Multi-Cores</vt:lpstr>
      <vt:lpstr>Putting it together: Hyper-Threading</vt:lpstr>
      <vt:lpstr>Memory Footprint: Two-Threads</vt:lpstr>
      <vt:lpstr>Thread Operations</vt:lpstr>
      <vt:lpstr>Thread Abstraction</vt:lpstr>
      <vt:lpstr>Programmer vs. Processor View</vt:lpstr>
      <vt:lpstr>Possible Executions</vt:lpstr>
      <vt:lpstr>Thread State</vt:lpstr>
      <vt:lpstr>Thread Lifecycle</vt:lpstr>
      <vt:lpstr>Shared vs. Per-Thread State</vt:lpstr>
      <vt:lpstr>Per Thread State</vt:lpstr>
      <vt:lpstr>Multithreaded Processes</vt:lpstr>
      <vt:lpstr>The Numbers</vt:lpstr>
      <vt:lpstr>The Numbers</vt:lpstr>
      <vt:lpstr>Threads in a Process</vt:lpstr>
      <vt:lpstr>Classification</vt:lpstr>
      <vt:lpstr>OS Archaeology</vt:lpstr>
      <vt:lpstr>Dramatic change</vt:lpstr>
      <vt:lpstr>Migration of OS Concepts and Features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Culler</dc:creator>
  <cp:lastModifiedBy>David Culler</cp:lastModifiedBy>
  <cp:revision>32</cp:revision>
  <dcterms:created xsi:type="dcterms:W3CDTF">2014-09-03T19:24:22Z</dcterms:created>
  <dcterms:modified xsi:type="dcterms:W3CDTF">2014-09-12T15:45:14Z</dcterms:modified>
</cp:coreProperties>
</file>