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369" r:id="rId3"/>
    <p:sldId id="320" r:id="rId4"/>
    <p:sldId id="331" r:id="rId5"/>
    <p:sldId id="338" r:id="rId6"/>
    <p:sldId id="367" r:id="rId7"/>
    <p:sldId id="357" r:id="rId8"/>
    <p:sldId id="370" r:id="rId9"/>
    <p:sldId id="371" r:id="rId10"/>
    <p:sldId id="348" r:id="rId11"/>
    <p:sldId id="349" r:id="rId12"/>
    <p:sldId id="350" r:id="rId13"/>
    <p:sldId id="372" r:id="rId14"/>
    <p:sldId id="373" r:id="rId15"/>
    <p:sldId id="363" r:id="rId16"/>
    <p:sldId id="364" r:id="rId17"/>
    <p:sldId id="368" r:id="rId18"/>
    <p:sldId id="374" r:id="rId19"/>
    <p:sldId id="375" r:id="rId20"/>
    <p:sldId id="376" r:id="rId21"/>
    <p:sldId id="377" r:id="rId22"/>
    <p:sldId id="384" r:id="rId23"/>
    <p:sldId id="361" r:id="rId24"/>
    <p:sldId id="362" r:id="rId25"/>
    <p:sldId id="378" r:id="rId26"/>
    <p:sldId id="380" r:id="rId27"/>
    <p:sldId id="381" r:id="rId28"/>
    <p:sldId id="379" r:id="rId29"/>
    <p:sldId id="383" r:id="rId30"/>
    <p:sldId id="382" r:id="rId31"/>
    <p:sldId id="365" r:id="rId32"/>
    <p:sldId id="366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0" autoAdjust="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1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B006D-AAFB-A34F-8B45-91A54B16DC78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FAF15-328D-6949-91D9-A16CACD67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338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E6349-4B97-3B42-B3E1-FA9317E9ADED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A818A-32A3-AC41-8A70-957E942FE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792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Comic Sans MS" pitchFamily="-83" charset="0"/>
              <a:ea typeface="ＭＳ Ｐゴシック" pitchFamily="-83" charset="-128"/>
              <a:cs typeface="ＭＳ Ｐゴシック" pitchFamily="-83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Comic Sans MS" pitchFamily="-83" charset="0"/>
              <a:ea typeface="ＭＳ Ｐゴシック" pitchFamily="-83" charset="-128"/>
              <a:cs typeface="ＭＳ Ｐゴシック" pitchFamily="-83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Comic Sans MS" pitchFamily="-83" charset="0"/>
              <a:ea typeface="ＭＳ Ｐゴシック" pitchFamily="-83" charset="-128"/>
              <a:cs typeface="ＭＳ Ｐゴシック" pitchFamily="-83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56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3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285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31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871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04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70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67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49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95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8781"/>
            <a:ext cx="8229600" cy="875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88571"/>
            <a:ext cx="8229600" cy="52157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320" y="643194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FF"/>
                </a:solidFill>
              </a:defRPr>
            </a:lvl1pPr>
          </a:lstStyle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3194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FF"/>
                </a:solidFill>
              </a:defRPr>
            </a:lvl1pPr>
          </a:lstStyle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0720" y="643194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FF"/>
                </a:solidFill>
              </a:defRPr>
            </a:lvl1pPr>
          </a:lstStyle>
          <a:p>
            <a:fld id="{40BE6ECD-61F1-CE4B-BB82-6FDD0CA3B2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457200" y="914400"/>
            <a:ext cx="822960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8" descr="fron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223"/>
          <a:stretch>
            <a:fillRect/>
          </a:stretch>
        </p:blipFill>
        <p:spPr bwMode="auto">
          <a:xfrm>
            <a:off x="8229600" y="0"/>
            <a:ext cx="914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259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59567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File System Design: advanced topics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512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David E. Culler</a:t>
            </a:r>
          </a:p>
          <a:p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CS162 – Operating Systems and Systems Programming</a:t>
            </a:r>
          </a:p>
          <a:p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Lecture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25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October 27, 2014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72200" y="5486400"/>
            <a:ext cx="2971800" cy="923330"/>
          </a:xfrm>
          <a:prstGeom prst="rect">
            <a:avLst/>
          </a:prstGeom>
          <a:noFill/>
          <a:ln>
            <a:solidFill>
              <a:srgbClr val="618FF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Reading: A&amp;D 13.3, 9.6 </a:t>
            </a:r>
          </a:p>
          <a:p>
            <a:r>
              <a:rPr lang="en-US" dirty="0" smtClean="0"/>
              <a:t>HW</a:t>
            </a:r>
            <a:r>
              <a:rPr lang="en-US" dirty="0"/>
              <a:t> 4</a:t>
            </a:r>
            <a:r>
              <a:rPr lang="en-US" dirty="0" smtClean="0"/>
              <a:t> due 10/27</a:t>
            </a:r>
            <a:endParaRPr lang="en-US" dirty="0"/>
          </a:p>
          <a:p>
            <a:r>
              <a:rPr lang="en-US" dirty="0" err="1" smtClean="0"/>
              <a:t>Proj</a:t>
            </a:r>
            <a:r>
              <a:rPr lang="en-US" dirty="0" smtClean="0"/>
              <a:t> </a:t>
            </a:r>
            <a:r>
              <a:rPr lang="en-US" dirty="0"/>
              <a:t>2</a:t>
            </a:r>
            <a:r>
              <a:rPr lang="en-US" dirty="0" smtClean="0"/>
              <a:t> final 11/07</a:t>
            </a:r>
          </a:p>
        </p:txBody>
      </p:sp>
    </p:spTree>
    <p:extLst>
      <p:ext uri="{BB962C8B-B14F-4D97-AF65-F5344CB8AC3E}">
        <p14:creationId xmlns:p14="http://schemas.microsoft.com/office/powerpoint/2010/main" val="2035555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8571"/>
            <a:ext cx="8446168" cy="521572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Master File Table</a:t>
            </a:r>
          </a:p>
          <a:p>
            <a:pPr lvl="1"/>
            <a:r>
              <a:rPr lang="en-US" dirty="0" smtClean="0"/>
              <a:t>Flexible 1KB storage for metadata and data</a:t>
            </a:r>
          </a:p>
          <a:p>
            <a:pPr lvl="1"/>
            <a:r>
              <a:rPr lang="en-US" dirty="0" smtClean="0"/>
              <a:t>Variable-sized attribute records (data or metadata)</a:t>
            </a:r>
          </a:p>
          <a:p>
            <a:pPr lvl="1"/>
            <a:r>
              <a:rPr lang="en-US" dirty="0" smtClean="0"/>
              <a:t>Extend with variable depth tree (non-resident)</a:t>
            </a:r>
          </a:p>
          <a:p>
            <a:r>
              <a:rPr lang="en-US" dirty="0" smtClean="0"/>
              <a:t>Extents – variable length contiguous regions</a:t>
            </a:r>
          </a:p>
          <a:p>
            <a:pPr lvl="1"/>
            <a:r>
              <a:rPr lang="en-US" dirty="0" smtClean="0"/>
              <a:t>Block pointers cover runs of blocks</a:t>
            </a:r>
          </a:p>
          <a:p>
            <a:pPr lvl="1"/>
            <a:r>
              <a:rPr lang="en-US" dirty="0" smtClean="0"/>
              <a:t>Similar approach in </a:t>
            </a:r>
            <a:r>
              <a:rPr lang="en-US" dirty="0" err="1" smtClean="0"/>
              <a:t>linux</a:t>
            </a:r>
            <a:r>
              <a:rPr lang="en-US" dirty="0" smtClean="0"/>
              <a:t> (ext4)</a:t>
            </a:r>
          </a:p>
          <a:p>
            <a:pPr lvl="1"/>
            <a:r>
              <a:rPr lang="en-US" dirty="0" smtClean="0"/>
              <a:t>File create can provide hint as to size of file</a:t>
            </a:r>
          </a:p>
          <a:p>
            <a:r>
              <a:rPr lang="en-US" dirty="0" smtClean="0"/>
              <a:t>Journaling for reliability</a:t>
            </a:r>
          </a:p>
          <a:p>
            <a:pPr lvl="1"/>
            <a:r>
              <a:rPr lang="en-US" dirty="0" smtClean="0"/>
              <a:t>Discussed next lecture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36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NTFS Small File</a:t>
            </a:r>
            <a:endParaRPr lang="en-US" dirty="0"/>
          </a:p>
        </p:txBody>
      </p:sp>
      <p:pic>
        <p:nvPicPr>
          <p:cNvPr id="6" name="Content Placeholder 5" descr="FilesFiles-NTFSsmallFile.pdf"/>
          <p:cNvPicPr>
            <a:picLocks noGrp="1" noChangeAspect="1"/>
          </p:cNvPicPr>
          <p:nvPr>
            <p:ph idx="1"/>
          </p:nvPr>
        </p:nvPicPr>
        <p:blipFill>
          <a:blip r:embed="rId2"/>
          <a:srcRect l="-3219" r="-3219"/>
          <a:stretch>
            <a:fillRect/>
          </a:stretch>
        </p:blipFill>
        <p:spPr/>
      </p:pic>
      <p:sp>
        <p:nvSpPr>
          <p:cNvPr id="3" name="TextBox 2"/>
          <p:cNvSpPr txBox="1"/>
          <p:nvPr/>
        </p:nvSpPr>
        <p:spPr>
          <a:xfrm>
            <a:off x="2927685" y="1818105"/>
            <a:ext cx="4477270" cy="646331"/>
          </a:xfrm>
          <a:prstGeom prst="rect">
            <a:avLst/>
          </a:prstGeom>
          <a:solidFill>
            <a:srgbClr val="DBEEF4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Create time, modify time, access time,</a:t>
            </a:r>
          </a:p>
          <a:p>
            <a:r>
              <a:rPr lang="en-US" dirty="0" smtClean="0"/>
              <a:t>Owner id, security </a:t>
            </a:r>
            <a:r>
              <a:rPr lang="en-US" dirty="0" err="1" smtClean="0"/>
              <a:t>specifier</a:t>
            </a:r>
            <a:r>
              <a:rPr lang="en-US" dirty="0" smtClean="0"/>
              <a:t>, flags (</a:t>
            </a:r>
            <a:r>
              <a:rPr lang="en-US" dirty="0" err="1" smtClean="0"/>
              <a:t>ro</a:t>
            </a:r>
            <a:r>
              <a:rPr lang="en-US" dirty="0" smtClean="0"/>
              <a:t>, hid, sys)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368842" y="2464436"/>
            <a:ext cx="521369" cy="11985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653712" y="2807368"/>
            <a:ext cx="1481746" cy="369332"/>
          </a:xfrm>
          <a:prstGeom prst="rect">
            <a:avLst/>
          </a:prstGeom>
          <a:solidFill>
            <a:srgbClr val="DBEEF4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ata attribute</a:t>
            </a:r>
            <a:endParaRPr lang="en-US" dirty="0"/>
          </a:p>
        </p:txBody>
      </p:sp>
      <p:sp>
        <p:nvSpPr>
          <p:cNvPr id="10" name="Left Brace 9"/>
          <p:cNvSpPr/>
          <p:nvPr/>
        </p:nvSpPr>
        <p:spPr>
          <a:xfrm rot="16200000">
            <a:off x="6350919" y="3059487"/>
            <a:ext cx="360948" cy="260500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9" idx="2"/>
          </p:cNvCxnSpPr>
          <p:nvPr/>
        </p:nvCxnSpPr>
        <p:spPr>
          <a:xfrm flipH="1">
            <a:off x="6884737" y="3176700"/>
            <a:ext cx="509848" cy="3793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815263" y="4643826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Attribute list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542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NTFS Medium File</a:t>
            </a:r>
            <a:endParaRPr lang="en-US" dirty="0"/>
          </a:p>
        </p:txBody>
      </p:sp>
      <p:pic>
        <p:nvPicPr>
          <p:cNvPr id="4" name="Content Placeholder 3" descr="FilesFiles-NTFS-basic.pdf"/>
          <p:cNvPicPr>
            <a:picLocks noGrp="1" noChangeAspect="1"/>
          </p:cNvPicPr>
          <p:nvPr>
            <p:ph idx="1"/>
          </p:nvPr>
        </p:nvPicPr>
        <p:blipFill>
          <a:blip r:embed="rId2"/>
          <a:srcRect l="-5970" r="-5970"/>
          <a:stretch>
            <a:fillRect/>
          </a:stretch>
        </p:blipFill>
        <p:spPr/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26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NTFS Multiple Indirect Blocks</a:t>
            </a:r>
            <a:endParaRPr lang="en-US" dirty="0"/>
          </a:p>
        </p:txBody>
      </p:sp>
      <p:pic>
        <p:nvPicPr>
          <p:cNvPr id="4" name="Content Placeholder 3" descr="Screen Shot 2012-11-16 at 10.34.33 A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27264" r="-27264"/>
          <a:stretch>
            <a:fillRect/>
          </a:stretch>
        </p:blipFill>
        <p:spPr>
          <a:xfrm>
            <a:off x="125246" y="1388102"/>
            <a:ext cx="9506246" cy="5228069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55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ilesFiles-NTFS-four-huge.pdf"/>
          <p:cNvPicPr>
            <a:picLocks noGrp="1" noChangeAspect="1"/>
          </p:cNvPicPr>
          <p:nvPr>
            <p:ph idx="1"/>
          </p:nvPr>
        </p:nvPicPr>
        <p:blipFill>
          <a:blip r:embed="rId2"/>
          <a:srcRect l="-99184" r="-99184"/>
          <a:stretch>
            <a:fillRect/>
          </a:stretch>
        </p:blipFill>
        <p:spPr>
          <a:xfrm>
            <a:off x="-1596030" y="-14768"/>
            <a:ext cx="12469964" cy="6858000"/>
          </a:xfr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30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>
                <a:latin typeface="Helvetica" charset="0"/>
                <a:ea typeface="굴림" charset="0"/>
                <a:cs typeface="굴림" charset="0"/>
              </a:rPr>
              <a:t>Quizzie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: File Systems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4505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ct val="15000"/>
              </a:spcBef>
            </a:pPr>
            <a:r>
              <a:rPr lang="en-US" altLang="ko-KR" sz="2400" dirty="0">
                <a:latin typeface="Helvetica" charset="0"/>
                <a:ea typeface="굴림" charset="0"/>
                <a:cs typeface="굴림" charset="0"/>
              </a:rPr>
              <a:t>Q1: True _  False _  </a:t>
            </a:r>
            <a:r>
              <a:rPr lang="en-US" altLang="ko-KR" sz="2400" dirty="0" smtClean="0">
                <a:latin typeface="Helvetica" charset="0"/>
                <a:ea typeface="굴림" charset="0"/>
                <a:cs typeface="굴림" charset="0"/>
              </a:rPr>
              <a:t>A hard-link is a pointer to other file</a:t>
            </a:r>
            <a:endParaRPr lang="en-US" altLang="ko-KR" sz="24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20000"/>
              </a:lnSpc>
              <a:spcBef>
                <a:spcPct val="15000"/>
              </a:spcBef>
            </a:pPr>
            <a:r>
              <a:rPr lang="en-US" altLang="ko-KR" sz="2400" dirty="0">
                <a:latin typeface="Helvetica" charset="0"/>
                <a:ea typeface="굴림" charset="0"/>
                <a:cs typeface="굴림" charset="0"/>
              </a:rPr>
              <a:t>Q2: True _  False _  </a:t>
            </a:r>
            <a:r>
              <a:rPr lang="en-US" altLang="ko-KR" sz="2400" dirty="0" err="1">
                <a:latin typeface="Helvetica" charset="0"/>
                <a:ea typeface="굴림" charset="0"/>
                <a:cs typeface="굴림" charset="0"/>
              </a:rPr>
              <a:t>i</a:t>
            </a:r>
            <a:r>
              <a:rPr lang="en-US" altLang="ko-KR" sz="2400" dirty="0" err="1" smtClean="0">
                <a:latin typeface="Helvetica" charset="0"/>
                <a:ea typeface="굴림" charset="0"/>
                <a:cs typeface="굴림" charset="0"/>
              </a:rPr>
              <a:t>number</a:t>
            </a:r>
            <a:r>
              <a:rPr lang="en-US" altLang="ko-KR" sz="2400" dirty="0" smtClean="0">
                <a:latin typeface="Helvetica" charset="0"/>
                <a:ea typeface="굴림" charset="0"/>
                <a:cs typeface="굴림" charset="0"/>
              </a:rPr>
              <a:t> is the id of a block</a:t>
            </a:r>
            <a:endParaRPr lang="en-US" altLang="ko-KR" sz="24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20000"/>
              </a:lnSpc>
              <a:spcBef>
                <a:spcPct val="15000"/>
              </a:spcBef>
            </a:pPr>
            <a:r>
              <a:rPr lang="en-US" altLang="ko-KR" sz="2400" dirty="0" smtClean="0">
                <a:latin typeface="Helvetica" charset="0"/>
                <a:ea typeface="굴림" charset="0"/>
                <a:cs typeface="굴림" charset="0"/>
              </a:rPr>
              <a:t>Q3</a:t>
            </a:r>
            <a:r>
              <a:rPr lang="en-US" altLang="ko-KR" sz="2400" dirty="0">
                <a:latin typeface="Helvetica" charset="0"/>
                <a:ea typeface="굴림" charset="0"/>
                <a:cs typeface="굴림" charset="0"/>
              </a:rPr>
              <a:t>: True _  False _  </a:t>
            </a:r>
            <a:r>
              <a:rPr lang="en-US" altLang="ko-KR" sz="2400" dirty="0" smtClean="0">
                <a:latin typeface="Helvetica" charset="0"/>
                <a:ea typeface="굴림" charset="0"/>
                <a:cs typeface="굴림" charset="0"/>
              </a:rPr>
              <a:t>Typically, directories are stored as files</a:t>
            </a:r>
            <a:endParaRPr lang="en-US" altLang="ko-KR" sz="24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20000"/>
              </a:lnSpc>
              <a:spcBef>
                <a:spcPct val="15000"/>
              </a:spcBef>
            </a:pPr>
            <a:r>
              <a:rPr lang="en-US" altLang="ko-KR" sz="2400" dirty="0">
                <a:latin typeface="Helvetica" charset="0"/>
                <a:ea typeface="굴림" charset="0"/>
                <a:cs typeface="굴림" charset="0"/>
              </a:rPr>
              <a:t>Q4: True _  False _  </a:t>
            </a:r>
            <a:r>
              <a:rPr lang="en-US" altLang="ko-KR" sz="2400" dirty="0" smtClean="0">
                <a:latin typeface="Helvetica" charset="0"/>
                <a:ea typeface="굴림" charset="0"/>
                <a:cs typeface="굴림" charset="0"/>
              </a:rPr>
              <a:t>Storing file headers on the outermost cylinders minimizes the seek time</a:t>
            </a:r>
            <a:endParaRPr lang="en-US" altLang="ko-KR" sz="24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20000"/>
              </a:lnSpc>
              <a:spcBef>
                <a:spcPct val="15000"/>
              </a:spcBef>
              <a:buFontTx/>
              <a:buNone/>
            </a:pPr>
            <a:endParaRPr lang="en-US" altLang="ko-KR" sz="24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20000"/>
              </a:lnSpc>
              <a:spcBef>
                <a:spcPct val="15000"/>
              </a:spcBef>
              <a:buFontTx/>
              <a:buNone/>
            </a:pPr>
            <a:endParaRPr lang="en-US" altLang="ko-KR" sz="2400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32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>
                <a:latin typeface="Helvetica" charset="0"/>
                <a:ea typeface="굴림" charset="0"/>
                <a:cs typeface="굴림" charset="0"/>
              </a:rPr>
              <a:t>Quizzie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: File Systems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4505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ct val="15000"/>
              </a:spcBef>
            </a:pPr>
            <a:r>
              <a:rPr lang="en-US" altLang="ko-KR" sz="2400" dirty="0">
                <a:latin typeface="Helvetica" charset="0"/>
                <a:ea typeface="굴림" charset="0"/>
                <a:cs typeface="굴림" charset="0"/>
              </a:rPr>
              <a:t>Q1: True _  False _  </a:t>
            </a:r>
            <a:r>
              <a:rPr lang="en-US" altLang="ko-KR" sz="2400" dirty="0" smtClean="0">
                <a:latin typeface="Helvetica" charset="0"/>
                <a:ea typeface="굴림" charset="0"/>
                <a:cs typeface="굴림" charset="0"/>
              </a:rPr>
              <a:t>A hard-link is a pointer to other file</a:t>
            </a:r>
            <a:endParaRPr lang="en-US" altLang="ko-KR" sz="24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20000"/>
              </a:lnSpc>
              <a:spcBef>
                <a:spcPct val="15000"/>
              </a:spcBef>
            </a:pPr>
            <a:r>
              <a:rPr lang="en-US" altLang="ko-KR" sz="2400" dirty="0">
                <a:latin typeface="Helvetica" charset="0"/>
                <a:ea typeface="굴림" charset="0"/>
                <a:cs typeface="굴림" charset="0"/>
              </a:rPr>
              <a:t>Q2: True _  False _  </a:t>
            </a:r>
            <a:r>
              <a:rPr lang="en-US" altLang="ko-KR" sz="2400" dirty="0" err="1">
                <a:latin typeface="Helvetica" charset="0"/>
                <a:ea typeface="굴림" charset="0"/>
                <a:cs typeface="굴림" charset="0"/>
              </a:rPr>
              <a:t>i</a:t>
            </a:r>
            <a:r>
              <a:rPr lang="en-US" altLang="ko-KR" sz="2400" dirty="0" err="1" smtClean="0">
                <a:latin typeface="Helvetica" charset="0"/>
                <a:ea typeface="굴림" charset="0"/>
                <a:cs typeface="굴림" charset="0"/>
              </a:rPr>
              <a:t>number</a:t>
            </a:r>
            <a:r>
              <a:rPr lang="en-US" altLang="ko-KR" sz="2400" dirty="0" smtClean="0">
                <a:latin typeface="Helvetica" charset="0"/>
                <a:ea typeface="굴림" charset="0"/>
                <a:cs typeface="굴림" charset="0"/>
              </a:rPr>
              <a:t> is the id of a block</a:t>
            </a:r>
            <a:endParaRPr lang="en-US" altLang="ko-KR" sz="24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20000"/>
              </a:lnSpc>
              <a:spcBef>
                <a:spcPct val="15000"/>
              </a:spcBef>
            </a:pPr>
            <a:r>
              <a:rPr lang="en-US" altLang="ko-KR" sz="2400" dirty="0" smtClean="0">
                <a:latin typeface="Helvetica" charset="0"/>
                <a:ea typeface="굴림" charset="0"/>
                <a:cs typeface="굴림" charset="0"/>
              </a:rPr>
              <a:t>Q3</a:t>
            </a:r>
            <a:r>
              <a:rPr lang="en-US" altLang="ko-KR" sz="2400" dirty="0">
                <a:latin typeface="Helvetica" charset="0"/>
                <a:ea typeface="굴림" charset="0"/>
                <a:cs typeface="굴림" charset="0"/>
              </a:rPr>
              <a:t>: True _  False _  </a:t>
            </a:r>
            <a:r>
              <a:rPr lang="en-US" altLang="ko-KR" sz="2400" dirty="0" smtClean="0">
                <a:latin typeface="Helvetica" charset="0"/>
                <a:ea typeface="굴림" charset="0"/>
                <a:cs typeface="굴림" charset="0"/>
              </a:rPr>
              <a:t>Typically, directories are stored as files</a:t>
            </a:r>
            <a:endParaRPr lang="en-US" altLang="ko-KR" sz="24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20000"/>
              </a:lnSpc>
              <a:spcBef>
                <a:spcPct val="15000"/>
              </a:spcBef>
            </a:pPr>
            <a:r>
              <a:rPr lang="en-US" altLang="ko-KR" sz="2400" dirty="0">
                <a:latin typeface="Helvetica" charset="0"/>
                <a:ea typeface="굴림" charset="0"/>
                <a:cs typeface="굴림" charset="0"/>
              </a:rPr>
              <a:t>Q4: True _  False _  </a:t>
            </a:r>
            <a:r>
              <a:rPr lang="en-US" altLang="ko-KR" sz="2400" dirty="0" smtClean="0">
                <a:latin typeface="Helvetica" charset="0"/>
                <a:ea typeface="굴림" charset="0"/>
                <a:cs typeface="굴림" charset="0"/>
              </a:rPr>
              <a:t>Storing file headers on the outermost cylinders minimizes the seek time</a:t>
            </a:r>
            <a:endParaRPr lang="en-US" altLang="ko-KR" sz="24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20000"/>
              </a:lnSpc>
              <a:spcBef>
                <a:spcPct val="15000"/>
              </a:spcBef>
              <a:buFontTx/>
              <a:buNone/>
            </a:pPr>
            <a:endParaRPr lang="en-US" altLang="ko-KR" sz="24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20000"/>
              </a:lnSpc>
              <a:spcBef>
                <a:spcPct val="15000"/>
              </a:spcBef>
              <a:buFontTx/>
              <a:buNone/>
            </a:pPr>
            <a:endParaRPr lang="en-US" altLang="ko-KR" sz="2400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315378" y="1190625"/>
            <a:ext cx="376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latin typeface="Helvetica" charset="0"/>
                <a:cs typeface="Helvetica" charset="0"/>
              </a:rPr>
              <a:t>X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315378" y="1704975"/>
            <a:ext cx="376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latin typeface="Helvetica" charset="0"/>
                <a:cs typeface="Helvetica" charset="0"/>
              </a:rPr>
              <a:t>X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091416" y="2181225"/>
            <a:ext cx="376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latin typeface="Helvetica" charset="0"/>
                <a:cs typeface="Helvetica" charset="0"/>
              </a:rPr>
              <a:t>X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310616" y="3095625"/>
            <a:ext cx="376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latin typeface="Helvetica" charset="0"/>
                <a:cs typeface="Helvetica" charset="0"/>
              </a:rPr>
              <a:t>X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42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Towards Copy-on-Write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895" y="1000723"/>
            <a:ext cx="8609263" cy="5215723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 smtClean="0"/>
              <a:t>Files</a:t>
            </a:r>
            <a:r>
              <a:rPr lang="en-US" dirty="0" smtClean="0"/>
              <a:t> are for durable storage </a:t>
            </a:r>
            <a:r>
              <a:rPr lang="en-US" dirty="0" smtClean="0">
                <a:solidFill>
                  <a:srgbClr val="FF0000"/>
                </a:solidFill>
              </a:rPr>
              <a:t>AND</a:t>
            </a:r>
            <a:r>
              <a:rPr lang="en-US" dirty="0" smtClean="0"/>
              <a:t> flexible process-independent, protected namespace</a:t>
            </a:r>
          </a:p>
          <a:p>
            <a:r>
              <a:rPr lang="en-US" dirty="0" smtClean="0"/>
              <a:t>Files grow incrementally as written</a:t>
            </a:r>
          </a:p>
          <a:p>
            <a:pPr lvl="1"/>
            <a:r>
              <a:rPr lang="en-US" dirty="0" smtClean="0"/>
              <a:t>Update-in-place file systems start with a basic chunk and append (possibly larger) chunks as file grows</a:t>
            </a:r>
          </a:p>
          <a:p>
            <a:pPr lvl="1"/>
            <a:r>
              <a:rPr lang="en-US" dirty="0" smtClean="0"/>
              <a:t>Transition from random access to large sequential</a:t>
            </a:r>
          </a:p>
          <a:p>
            <a:r>
              <a:rPr lang="en-US" i="1" dirty="0" smtClean="0"/>
              <a:t>Disks trends: </a:t>
            </a:r>
            <a:r>
              <a:rPr lang="en-US" dirty="0" smtClean="0"/>
              <a:t>huge and cheap, high startup</a:t>
            </a:r>
          </a:p>
          <a:p>
            <a:r>
              <a:rPr lang="en-US" i="1" dirty="0" smtClean="0"/>
              <a:t>Design / Memory trends: </a:t>
            </a:r>
            <a:r>
              <a:rPr lang="en-US" dirty="0" smtClean="0"/>
              <a:t>cache everything</a:t>
            </a:r>
          </a:p>
          <a:p>
            <a:pPr lvl="1"/>
            <a:r>
              <a:rPr lang="en-US" dirty="0" smtClean="0"/>
              <a:t>Reads satisfied from cache, buffer multiple writes and do them all together</a:t>
            </a:r>
          </a:p>
          <a:p>
            <a:r>
              <a:rPr lang="en-US" dirty="0" smtClean="0"/>
              <a:t>Application trends: make multiple related changes to a file and commit </a:t>
            </a:r>
            <a:r>
              <a:rPr lang="en-US" dirty="0" smtClean="0">
                <a:solidFill>
                  <a:srgbClr val="FF0000"/>
                </a:solidFill>
              </a:rPr>
              <a:t>all or nothing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893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Emulating COW @ user level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947" y="1014091"/>
            <a:ext cx="8475579" cy="521572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Transform file </a:t>
            </a:r>
            <a:r>
              <a:rPr lang="en-US" b="1" dirty="0" smtClean="0"/>
              <a:t>foo</a:t>
            </a:r>
            <a:r>
              <a:rPr lang="en-US" dirty="0" smtClean="0"/>
              <a:t> to a new version</a:t>
            </a:r>
          </a:p>
          <a:p>
            <a:r>
              <a:rPr lang="en-US" dirty="0" smtClean="0"/>
              <a:t>Open/Create a new file </a:t>
            </a:r>
            <a:r>
              <a:rPr lang="en-US" b="1" dirty="0" err="1" smtClean="0"/>
              <a:t>foo.v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where v is the version #</a:t>
            </a:r>
          </a:p>
          <a:p>
            <a:r>
              <a:rPr lang="en-US" dirty="0" smtClean="0"/>
              <a:t>Do all the updates based on the old </a:t>
            </a:r>
            <a:r>
              <a:rPr lang="en-US" b="1" dirty="0" smtClean="0"/>
              <a:t>foo</a:t>
            </a:r>
          </a:p>
          <a:p>
            <a:pPr lvl="1"/>
            <a:r>
              <a:rPr lang="en-US" dirty="0" smtClean="0"/>
              <a:t>Reading from </a:t>
            </a:r>
            <a:r>
              <a:rPr lang="en-US" b="1" dirty="0" smtClean="0"/>
              <a:t>foo</a:t>
            </a:r>
            <a:r>
              <a:rPr lang="en-US" dirty="0" smtClean="0"/>
              <a:t> and writing to </a:t>
            </a:r>
            <a:r>
              <a:rPr lang="en-US" b="1" dirty="0" err="1" smtClean="0"/>
              <a:t>foo.v</a:t>
            </a:r>
            <a:endParaRPr lang="en-US" b="1" dirty="0" smtClean="0"/>
          </a:p>
          <a:p>
            <a:pPr lvl="1"/>
            <a:r>
              <a:rPr lang="en-US" dirty="0" smtClean="0"/>
              <a:t>Including copying over any unchanged parts</a:t>
            </a:r>
          </a:p>
          <a:p>
            <a:r>
              <a:rPr lang="en-US" dirty="0" smtClean="0"/>
              <a:t>Update the link</a:t>
            </a:r>
          </a:p>
          <a:p>
            <a:pPr lvl="1"/>
            <a:r>
              <a:rPr lang="en-US" dirty="0" err="1" smtClean="0"/>
              <a:t>ln</a:t>
            </a:r>
            <a:r>
              <a:rPr lang="en-US" dirty="0" smtClean="0"/>
              <a:t> –f foo </a:t>
            </a:r>
            <a:r>
              <a:rPr lang="en-US" dirty="0" err="1" smtClean="0"/>
              <a:t>foo.v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Does it work?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19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New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99789"/>
            <a:ext cx="8229600" cy="1304505"/>
          </a:xfrm>
        </p:spPr>
        <p:txBody>
          <a:bodyPr/>
          <a:lstStyle/>
          <a:p>
            <a:r>
              <a:rPr lang="en-US" dirty="0" smtClean="0"/>
              <a:t>If file represented as a tree of blocks, just need to update the leading fringe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1513" y="3606799"/>
            <a:ext cx="909053" cy="37431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92966" y="3606799"/>
            <a:ext cx="909053" cy="37431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954419" y="3606799"/>
            <a:ext cx="909053" cy="37431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15872" y="3606799"/>
            <a:ext cx="909053" cy="37431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668335" y="2212473"/>
            <a:ext cx="1010655" cy="37431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3561346" y="2212473"/>
            <a:ext cx="0" cy="37431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437910" y="2212473"/>
            <a:ext cx="0" cy="37431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14475" y="2212473"/>
            <a:ext cx="0" cy="37431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191040" y="2212473"/>
            <a:ext cx="0" cy="37431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067605" y="2212473"/>
            <a:ext cx="0" cy="37431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944170" y="2212473"/>
            <a:ext cx="0" cy="37431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820735" y="2212473"/>
            <a:ext cx="0" cy="37431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5077325" y="3606799"/>
            <a:ext cx="909053" cy="37431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138778" y="3606799"/>
            <a:ext cx="909053" cy="37431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1740566" y="2384926"/>
            <a:ext cx="1007977" cy="1195137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2748543" y="2384926"/>
            <a:ext cx="152400" cy="122187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025272" y="2384926"/>
            <a:ext cx="838200" cy="122187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124200" y="2384926"/>
            <a:ext cx="1800725" cy="122187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245851" y="2384926"/>
            <a:ext cx="2740527" cy="122187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384438" y="2384926"/>
            <a:ext cx="3208867" cy="1195137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6593305" y="3612151"/>
            <a:ext cx="454526" cy="374315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70" name="Group 69"/>
          <p:cNvGrpSpPr/>
          <p:nvPr/>
        </p:nvGrpSpPr>
        <p:grpSpPr>
          <a:xfrm>
            <a:off x="5780954" y="4090737"/>
            <a:ext cx="1049662" cy="534737"/>
            <a:chOff x="5780954" y="4090737"/>
            <a:chExt cx="1049662" cy="534737"/>
          </a:xfrm>
        </p:grpSpPr>
        <p:sp>
          <p:nvSpPr>
            <p:cNvPr id="41" name="Up Arrow 40"/>
            <p:cNvSpPr/>
            <p:nvPr/>
          </p:nvSpPr>
          <p:spPr>
            <a:xfrm>
              <a:off x="6553201" y="4090737"/>
              <a:ext cx="277415" cy="454526"/>
            </a:xfrm>
            <a:prstGeom prst="upArrow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80954" y="4256142"/>
              <a:ext cx="7156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Write </a:t>
              </a:r>
              <a:endParaRPr lang="en-US" dirty="0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4051969" y="2185737"/>
            <a:ext cx="1010655" cy="374315"/>
            <a:chOff x="4051969" y="2185737"/>
            <a:chExt cx="1010655" cy="374315"/>
          </a:xfrm>
        </p:grpSpPr>
        <p:sp>
          <p:nvSpPr>
            <p:cNvPr id="43" name="Rectangle 42"/>
            <p:cNvSpPr/>
            <p:nvPr/>
          </p:nvSpPr>
          <p:spPr>
            <a:xfrm>
              <a:off x="4051969" y="2185737"/>
              <a:ext cx="1010655" cy="374315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4944980" y="2185737"/>
              <a:ext cx="0" cy="37431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4821544" y="2185737"/>
              <a:ext cx="0" cy="37431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4698109" y="2185737"/>
              <a:ext cx="0" cy="37431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4574674" y="2185737"/>
              <a:ext cx="0" cy="37431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4451239" y="2185737"/>
              <a:ext cx="0" cy="37431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4327804" y="2185737"/>
              <a:ext cx="0" cy="37431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4204369" y="2185737"/>
              <a:ext cx="0" cy="37431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Straight Arrow Connector 50"/>
          <p:cNvCxnSpPr/>
          <p:nvPr/>
        </p:nvCxnSpPr>
        <p:spPr>
          <a:xfrm flipH="1">
            <a:off x="1740566" y="2358190"/>
            <a:ext cx="2391612" cy="1195137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2802019" y="2358190"/>
            <a:ext cx="1482558" cy="1195137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3863472" y="2358190"/>
            <a:ext cx="545434" cy="1195137"/>
          </a:xfrm>
          <a:prstGeom prst="straightConnector1">
            <a:avLst/>
          </a:prstGeom>
          <a:ln>
            <a:solidFill>
              <a:srgbClr val="4F6228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4507834" y="2358190"/>
            <a:ext cx="417091" cy="1195137"/>
          </a:xfrm>
          <a:prstGeom prst="straightConnector1">
            <a:avLst/>
          </a:prstGeom>
          <a:ln>
            <a:solidFill>
              <a:srgbClr val="4F6228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629485" y="2358190"/>
            <a:ext cx="1390315" cy="1195137"/>
          </a:xfrm>
          <a:prstGeom prst="straightConnector1">
            <a:avLst/>
          </a:prstGeom>
          <a:ln>
            <a:solidFill>
              <a:srgbClr val="4F6228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4768072" y="2358190"/>
            <a:ext cx="2599953" cy="716547"/>
          </a:xfrm>
          <a:prstGeom prst="straightConnector1">
            <a:avLst/>
          </a:prstGeom>
          <a:ln>
            <a:solidFill>
              <a:srgbClr val="4F6228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2" name="Group 71"/>
          <p:cNvGrpSpPr/>
          <p:nvPr/>
        </p:nvGrpSpPr>
        <p:grpSpPr>
          <a:xfrm>
            <a:off x="6761747" y="3130881"/>
            <a:ext cx="909053" cy="379667"/>
            <a:chOff x="6761747" y="3130881"/>
            <a:chExt cx="909053" cy="379667"/>
          </a:xfrm>
        </p:grpSpPr>
        <p:sp>
          <p:nvSpPr>
            <p:cNvPr id="64" name="Rectangle 63"/>
            <p:cNvSpPr/>
            <p:nvPr/>
          </p:nvSpPr>
          <p:spPr>
            <a:xfrm>
              <a:off x="6761747" y="3130881"/>
              <a:ext cx="909053" cy="374315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216274" y="3136233"/>
              <a:ext cx="454526" cy="374315"/>
            </a:xfrm>
            <a:prstGeom prst="rect">
              <a:avLst/>
            </a:prstGeom>
            <a:solidFill>
              <a:schemeClr val="bg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7216274" y="3130881"/>
            <a:ext cx="178487" cy="374315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6593305" y="3612151"/>
            <a:ext cx="178487" cy="374315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1740566" y="1312597"/>
            <a:ext cx="121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  <a:r>
              <a:rPr lang="en-US" dirty="0" smtClean="0"/>
              <a:t>ld version</a:t>
            </a:r>
            <a:endParaRPr lang="en-US" dirty="0"/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2527744" y="1681929"/>
            <a:ext cx="140591" cy="503808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3190226" y="1315451"/>
            <a:ext cx="1323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version</a:t>
            </a:r>
            <a:endParaRPr lang="en-US" dirty="0"/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3977404" y="1684783"/>
            <a:ext cx="140591" cy="503808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5564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9" grpId="0" animBg="1"/>
      <p:bldP spid="69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885" y="38781"/>
            <a:ext cx="8229600" cy="875619"/>
          </a:xfrm>
        </p:spPr>
        <p:txBody>
          <a:bodyPr>
            <a:normAutofit/>
          </a:bodyPr>
          <a:lstStyle/>
          <a:p>
            <a:r>
              <a:rPr lang="en-US" dirty="0" smtClean="0"/>
              <a:t>Big </a:t>
            </a:r>
            <a:r>
              <a:rPr lang="en-US" dirty="0"/>
              <a:t>T</a:t>
            </a:r>
            <a:r>
              <a:rPr lang="en-US" dirty="0" smtClean="0"/>
              <a:t>hought-provoking </a:t>
            </a:r>
            <a:r>
              <a:rPr lang="en-US" dirty="0"/>
              <a:t>Q</a:t>
            </a:r>
            <a:r>
              <a:rPr lang="en-US" dirty="0" smtClean="0"/>
              <a:t>uestions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One </a:t>
            </a:r>
            <a:r>
              <a:rPr lang="en-US" dirty="0" err="1" smtClean="0"/>
              <a:t>vs</a:t>
            </a:r>
            <a:r>
              <a:rPr lang="en-US" dirty="0" smtClean="0"/>
              <a:t> The All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The Many </a:t>
            </a:r>
            <a:r>
              <a:rPr lang="en-US" dirty="0" err="1" smtClean="0"/>
              <a:t>vs</a:t>
            </a:r>
            <a:r>
              <a:rPr lang="en-US" dirty="0" smtClean="0"/>
              <a:t> The Few</a:t>
            </a:r>
          </a:p>
          <a:p>
            <a:pPr lvl="1"/>
            <a:r>
              <a:rPr lang="en-US" dirty="0" smtClean="0"/>
              <a:t>Guided by workload measurements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Simplicity </a:t>
            </a:r>
            <a:r>
              <a:rPr lang="en-US" dirty="0" err="1" smtClean="0"/>
              <a:t>vs</a:t>
            </a:r>
            <a:r>
              <a:rPr lang="en-US" dirty="0" smtClean="0"/>
              <a:t> Versatility</a:t>
            </a:r>
          </a:p>
          <a:p>
            <a:pPr lvl="1"/>
            <a:r>
              <a:rPr lang="en-US" dirty="0" smtClean="0"/>
              <a:t>Fixed blocks </a:t>
            </a:r>
            <a:r>
              <a:rPr lang="en-US" dirty="0" err="1" smtClean="0"/>
              <a:t>vs</a:t>
            </a:r>
            <a:r>
              <a:rPr lang="en-US" dirty="0" smtClean="0"/>
              <a:t> Variable extents</a:t>
            </a:r>
          </a:p>
          <a:p>
            <a:r>
              <a:rPr lang="en-US" dirty="0" smtClean="0"/>
              <a:t>Reliability </a:t>
            </a:r>
            <a:r>
              <a:rPr lang="en-US" dirty="0" err="1" smtClean="0"/>
              <a:t>vs</a:t>
            </a:r>
            <a:r>
              <a:rPr lang="en-US" dirty="0" smtClean="0"/>
              <a:t> Performance</a:t>
            </a:r>
            <a:endParaRPr lang="en-US" dirty="0"/>
          </a:p>
        </p:txBody>
      </p:sp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0316" y="914400"/>
            <a:ext cx="2534004" cy="2130632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H="1" flipV="1">
            <a:off x="2029652" y="1829150"/>
            <a:ext cx="1352560" cy="892716"/>
          </a:xfrm>
          <a:prstGeom prst="straightConnector1">
            <a:avLst/>
          </a:prstGeom>
          <a:ln>
            <a:solidFill>
              <a:srgbClr val="4F81BD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382211" y="1962834"/>
            <a:ext cx="1443789" cy="759032"/>
          </a:xfrm>
          <a:prstGeom prst="straightConnector1">
            <a:avLst/>
          </a:prstGeom>
          <a:ln>
            <a:solidFill>
              <a:srgbClr val="4F81BD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092117" y="2165683"/>
            <a:ext cx="16014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Individual</a:t>
            </a:r>
          </a:p>
          <a:p>
            <a:r>
              <a:rPr lang="en-US" dirty="0" smtClean="0"/>
              <a:t>Response Time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383794" y="2165683"/>
            <a:ext cx="1291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Collective</a:t>
            </a:r>
          </a:p>
          <a:p>
            <a:r>
              <a:rPr lang="en-US" dirty="0" smtClean="0"/>
              <a:t>Throughput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5827663" y="3952880"/>
            <a:ext cx="1352560" cy="892716"/>
          </a:xfrm>
          <a:prstGeom prst="straightConnector1">
            <a:avLst/>
          </a:prstGeom>
          <a:ln>
            <a:solidFill>
              <a:srgbClr val="4F81BD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7180222" y="4086564"/>
            <a:ext cx="1443789" cy="759032"/>
          </a:xfrm>
          <a:prstGeom prst="straightConnector1">
            <a:avLst/>
          </a:prstGeom>
          <a:ln>
            <a:solidFill>
              <a:srgbClr val="4F81BD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890128" y="4289413"/>
            <a:ext cx="11113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Few Huge</a:t>
            </a:r>
          </a:p>
          <a:p>
            <a:r>
              <a:rPr lang="en-US" dirty="0" smtClean="0"/>
              <a:t>Objects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181806" y="4289412"/>
            <a:ext cx="1650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Lots of Little Objects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879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New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99789"/>
            <a:ext cx="8229600" cy="1304505"/>
          </a:xfrm>
        </p:spPr>
        <p:txBody>
          <a:bodyPr/>
          <a:lstStyle/>
          <a:p>
            <a:r>
              <a:rPr lang="en-US" dirty="0" smtClean="0"/>
              <a:t>If file represented as a tree of blocks, just need to update the leading fringe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1513" y="4047943"/>
            <a:ext cx="909053" cy="37431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92966" y="4047943"/>
            <a:ext cx="909053" cy="37431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954419" y="4047943"/>
            <a:ext cx="909053" cy="37431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15872" y="4047943"/>
            <a:ext cx="909053" cy="37431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4486434" y="1677721"/>
            <a:ext cx="286084" cy="374315"/>
            <a:chOff x="3550649" y="1236578"/>
            <a:chExt cx="286084" cy="374315"/>
          </a:xfrm>
        </p:grpSpPr>
        <p:sp>
          <p:nvSpPr>
            <p:cNvPr id="11" name="Rectangle 10"/>
            <p:cNvSpPr/>
            <p:nvPr/>
          </p:nvSpPr>
          <p:spPr>
            <a:xfrm>
              <a:off x="3550649" y="1236578"/>
              <a:ext cx="286084" cy="37431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3703048" y="1236578"/>
              <a:ext cx="0" cy="37431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9"/>
          <p:cNvSpPr/>
          <p:nvPr/>
        </p:nvSpPr>
        <p:spPr>
          <a:xfrm>
            <a:off x="5077325" y="4047943"/>
            <a:ext cx="909053" cy="37431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138778" y="4047943"/>
            <a:ext cx="909053" cy="37431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593305" y="4053295"/>
            <a:ext cx="454526" cy="374315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70" name="Group 69"/>
          <p:cNvGrpSpPr/>
          <p:nvPr/>
        </p:nvGrpSpPr>
        <p:grpSpPr>
          <a:xfrm>
            <a:off x="5780954" y="4531881"/>
            <a:ext cx="1049662" cy="534737"/>
            <a:chOff x="5780954" y="4090737"/>
            <a:chExt cx="1049662" cy="534737"/>
          </a:xfrm>
        </p:grpSpPr>
        <p:sp>
          <p:nvSpPr>
            <p:cNvPr id="41" name="Up Arrow 40"/>
            <p:cNvSpPr/>
            <p:nvPr/>
          </p:nvSpPr>
          <p:spPr>
            <a:xfrm>
              <a:off x="6553201" y="4090737"/>
              <a:ext cx="277415" cy="454526"/>
            </a:xfrm>
            <a:prstGeom prst="upArrow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80954" y="4256142"/>
              <a:ext cx="7156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Write </a:t>
              </a:r>
              <a:endParaRPr lang="en-US" dirty="0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7454814" y="3680311"/>
            <a:ext cx="909053" cy="379667"/>
            <a:chOff x="6761747" y="3130881"/>
            <a:chExt cx="909053" cy="379667"/>
          </a:xfrm>
        </p:grpSpPr>
        <p:sp>
          <p:nvSpPr>
            <p:cNvPr id="64" name="Rectangle 63"/>
            <p:cNvSpPr/>
            <p:nvPr/>
          </p:nvSpPr>
          <p:spPr>
            <a:xfrm>
              <a:off x="6761747" y="3130881"/>
              <a:ext cx="909053" cy="374315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216274" y="3136233"/>
              <a:ext cx="454526" cy="374315"/>
            </a:xfrm>
            <a:prstGeom prst="rect">
              <a:avLst/>
            </a:prstGeom>
            <a:solidFill>
              <a:schemeClr val="bg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7909341" y="3680311"/>
            <a:ext cx="178487" cy="374315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2971801" y="2391596"/>
            <a:ext cx="286084" cy="37431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>
            <a:off x="3124200" y="2391596"/>
            <a:ext cx="0" cy="37431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6353560" y="2391596"/>
            <a:ext cx="286084" cy="374315"/>
            <a:chOff x="4260517" y="1950452"/>
            <a:chExt cx="286084" cy="374315"/>
          </a:xfrm>
        </p:grpSpPr>
        <p:sp>
          <p:nvSpPr>
            <p:cNvPr id="59" name="Rectangle 58"/>
            <p:cNvSpPr/>
            <p:nvPr/>
          </p:nvSpPr>
          <p:spPr>
            <a:xfrm>
              <a:off x="4260517" y="1950452"/>
              <a:ext cx="286084" cy="37431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4412916" y="1950452"/>
              <a:ext cx="0" cy="37431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740566" y="3225787"/>
            <a:ext cx="286084" cy="374315"/>
            <a:chOff x="2482514" y="2624220"/>
            <a:chExt cx="286084" cy="374315"/>
          </a:xfrm>
        </p:grpSpPr>
        <p:sp>
          <p:nvSpPr>
            <p:cNvPr id="61" name="Rectangle 60"/>
            <p:cNvSpPr/>
            <p:nvPr/>
          </p:nvSpPr>
          <p:spPr>
            <a:xfrm>
              <a:off x="2482514" y="2624220"/>
              <a:ext cx="286084" cy="37431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2634913" y="2624220"/>
              <a:ext cx="0" cy="37431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3751919" y="3225787"/>
            <a:ext cx="286084" cy="374315"/>
            <a:chOff x="2482514" y="2624220"/>
            <a:chExt cx="286084" cy="374315"/>
          </a:xfrm>
        </p:grpSpPr>
        <p:sp>
          <p:nvSpPr>
            <p:cNvPr id="73" name="Rectangle 72"/>
            <p:cNvSpPr/>
            <p:nvPr/>
          </p:nvSpPr>
          <p:spPr>
            <a:xfrm>
              <a:off x="2482514" y="2624220"/>
              <a:ext cx="286084" cy="37431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/>
            <p:nvPr/>
          </p:nvCxnSpPr>
          <p:spPr>
            <a:xfrm>
              <a:off x="2634913" y="2624220"/>
              <a:ext cx="0" cy="37431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Rectangle 74"/>
          <p:cNvSpPr/>
          <p:nvPr/>
        </p:nvSpPr>
        <p:spPr>
          <a:xfrm>
            <a:off x="5833979" y="3225787"/>
            <a:ext cx="286084" cy="37431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Connector 75"/>
          <p:cNvCxnSpPr/>
          <p:nvPr/>
        </p:nvCxnSpPr>
        <p:spPr>
          <a:xfrm>
            <a:off x="5986378" y="3225787"/>
            <a:ext cx="0" cy="37431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3168315" y="1864879"/>
            <a:ext cx="1371591" cy="526717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H="1">
            <a:off x="1816768" y="2543996"/>
            <a:ext cx="1228550" cy="681791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endCxn id="73" idx="0"/>
          </p:cNvCxnSpPr>
          <p:nvPr/>
        </p:nvCxnSpPr>
        <p:spPr>
          <a:xfrm>
            <a:off x="3197718" y="2543996"/>
            <a:ext cx="697243" cy="681791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endCxn id="59" idx="0"/>
          </p:cNvCxnSpPr>
          <p:nvPr/>
        </p:nvCxnSpPr>
        <p:spPr>
          <a:xfrm>
            <a:off x="4728703" y="1862205"/>
            <a:ext cx="1767899" cy="529391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endCxn id="75" idx="0"/>
          </p:cNvCxnSpPr>
          <p:nvPr/>
        </p:nvCxnSpPr>
        <p:spPr>
          <a:xfrm flipH="1">
            <a:off x="5977021" y="2543996"/>
            <a:ext cx="418208" cy="681791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H="1">
            <a:off x="831513" y="3378187"/>
            <a:ext cx="985256" cy="669756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>
            <a:off x="1892966" y="3378187"/>
            <a:ext cx="76202" cy="681791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>
            <a:off x="2971801" y="3434330"/>
            <a:ext cx="846963" cy="61361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3971163" y="3434330"/>
            <a:ext cx="44709" cy="61361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H="1">
            <a:off x="5075992" y="3446365"/>
            <a:ext cx="846963" cy="61361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6075354" y="3446365"/>
            <a:ext cx="44709" cy="61361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1" name="Group 90"/>
          <p:cNvGrpSpPr/>
          <p:nvPr/>
        </p:nvGrpSpPr>
        <p:grpSpPr>
          <a:xfrm>
            <a:off x="7224586" y="2391596"/>
            <a:ext cx="286084" cy="374315"/>
            <a:chOff x="4260517" y="1950452"/>
            <a:chExt cx="286084" cy="374315"/>
          </a:xfrm>
        </p:grpSpPr>
        <p:sp>
          <p:nvSpPr>
            <p:cNvPr id="92" name="Rectangle 91"/>
            <p:cNvSpPr/>
            <p:nvPr/>
          </p:nvSpPr>
          <p:spPr>
            <a:xfrm>
              <a:off x="4260517" y="1950452"/>
              <a:ext cx="286084" cy="37431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3" name="Straight Connector 92"/>
            <p:cNvCxnSpPr/>
            <p:nvPr/>
          </p:nvCxnSpPr>
          <p:spPr>
            <a:xfrm>
              <a:off x="4412916" y="1950452"/>
              <a:ext cx="0" cy="37431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6705005" y="3225787"/>
            <a:ext cx="286084" cy="37431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5" name="Straight Arrow Connector 94"/>
          <p:cNvCxnSpPr>
            <a:endCxn id="94" idx="0"/>
          </p:cNvCxnSpPr>
          <p:nvPr/>
        </p:nvCxnSpPr>
        <p:spPr>
          <a:xfrm flipH="1">
            <a:off x="6848047" y="2543996"/>
            <a:ext cx="418208" cy="681791"/>
          </a:xfrm>
          <a:prstGeom prst="straightConnector1">
            <a:avLst/>
          </a:prstGeom>
          <a:ln>
            <a:solidFill>
              <a:srgbClr val="4F6228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H="1">
            <a:off x="5253789" y="3446365"/>
            <a:ext cx="1540193" cy="601578"/>
          </a:xfrm>
          <a:prstGeom prst="straightConnector1">
            <a:avLst/>
          </a:prstGeom>
          <a:ln>
            <a:solidFill>
              <a:srgbClr val="4F6228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6946380" y="3446365"/>
            <a:ext cx="564290" cy="233946"/>
          </a:xfrm>
          <a:prstGeom prst="straightConnector1">
            <a:avLst/>
          </a:prstGeom>
          <a:ln>
            <a:solidFill>
              <a:srgbClr val="4F6228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2" name="Group 101"/>
          <p:cNvGrpSpPr/>
          <p:nvPr/>
        </p:nvGrpSpPr>
        <p:grpSpPr>
          <a:xfrm>
            <a:off x="5932312" y="1657666"/>
            <a:ext cx="286084" cy="374315"/>
            <a:chOff x="3550649" y="1236578"/>
            <a:chExt cx="286084" cy="374315"/>
          </a:xfrm>
        </p:grpSpPr>
        <p:sp>
          <p:nvSpPr>
            <p:cNvPr id="103" name="Rectangle 102"/>
            <p:cNvSpPr/>
            <p:nvPr/>
          </p:nvSpPr>
          <p:spPr>
            <a:xfrm>
              <a:off x="3550649" y="1236578"/>
              <a:ext cx="286084" cy="37431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4F622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" name="Straight Connector 103"/>
            <p:cNvCxnSpPr/>
            <p:nvPr/>
          </p:nvCxnSpPr>
          <p:spPr>
            <a:xfrm>
              <a:off x="3703048" y="1236578"/>
              <a:ext cx="0" cy="374315"/>
            </a:xfrm>
            <a:prstGeom prst="line">
              <a:avLst/>
            </a:prstGeom>
            <a:ln>
              <a:solidFill>
                <a:srgbClr val="4F6228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5" name="Straight Arrow Connector 104"/>
          <p:cNvCxnSpPr/>
          <p:nvPr/>
        </p:nvCxnSpPr>
        <p:spPr>
          <a:xfrm flipH="1">
            <a:off x="3382211" y="1864879"/>
            <a:ext cx="2604168" cy="526717"/>
          </a:xfrm>
          <a:prstGeom prst="straightConnector1">
            <a:avLst/>
          </a:prstGeom>
          <a:ln>
            <a:solidFill>
              <a:srgbClr val="4F6228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6140715" y="1862205"/>
            <a:ext cx="1083871" cy="529391"/>
          </a:xfrm>
          <a:prstGeom prst="straightConnector1">
            <a:avLst/>
          </a:prstGeom>
          <a:ln>
            <a:solidFill>
              <a:srgbClr val="4F6228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6860650" y="3231139"/>
            <a:ext cx="0" cy="37431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3580063" y="808395"/>
            <a:ext cx="121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  <a:r>
              <a:rPr lang="en-US" dirty="0" smtClean="0"/>
              <a:t>ld version</a:t>
            </a:r>
            <a:endParaRPr lang="en-US" dirty="0"/>
          </a:p>
        </p:txBody>
      </p:sp>
      <p:cxnSp>
        <p:nvCxnSpPr>
          <p:cNvPr id="111" name="Straight Arrow Connector 110"/>
          <p:cNvCxnSpPr/>
          <p:nvPr/>
        </p:nvCxnSpPr>
        <p:spPr>
          <a:xfrm>
            <a:off x="4367241" y="1177727"/>
            <a:ext cx="140591" cy="503808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5029723" y="811249"/>
            <a:ext cx="1323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version</a:t>
            </a:r>
            <a:endParaRPr lang="en-US" dirty="0"/>
          </a:p>
        </p:txBody>
      </p:sp>
      <p:cxnSp>
        <p:nvCxnSpPr>
          <p:cNvPr id="113" name="Straight Arrow Connector 112"/>
          <p:cNvCxnSpPr/>
          <p:nvPr/>
        </p:nvCxnSpPr>
        <p:spPr>
          <a:xfrm>
            <a:off x="5816901" y="1180581"/>
            <a:ext cx="140591" cy="503808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559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9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Variable sized blocks: 512 B – 128 KB</a:t>
            </a:r>
          </a:p>
          <a:p>
            <a:r>
              <a:rPr lang="en-US" dirty="0" smtClean="0"/>
              <a:t>Symmetric tree</a:t>
            </a:r>
          </a:p>
          <a:p>
            <a:pPr lvl="1"/>
            <a:r>
              <a:rPr lang="en-US" dirty="0" smtClean="0"/>
              <a:t>Know if it is large or small when we make the copy</a:t>
            </a:r>
          </a:p>
          <a:p>
            <a:r>
              <a:rPr lang="en-US" dirty="0" smtClean="0"/>
              <a:t>Store version number with pointers</a:t>
            </a:r>
          </a:p>
          <a:p>
            <a:pPr lvl="1"/>
            <a:r>
              <a:rPr lang="en-US" dirty="0" smtClean="0"/>
              <a:t>Can create new version by adding blocks and new pointers</a:t>
            </a:r>
          </a:p>
          <a:p>
            <a:r>
              <a:rPr lang="en-US" dirty="0" smtClean="0"/>
              <a:t>Buffers a collection of writes before creating a new version with them </a:t>
            </a:r>
          </a:p>
          <a:p>
            <a:r>
              <a:rPr lang="en-US" dirty="0" smtClean="0"/>
              <a:t>Free space represented as tree of extents in each block group</a:t>
            </a:r>
          </a:p>
          <a:p>
            <a:pPr lvl="1"/>
            <a:r>
              <a:rPr lang="en-US" dirty="0" smtClean="0"/>
              <a:t>Delay updates to </a:t>
            </a:r>
            <a:r>
              <a:rPr lang="en-US" dirty="0" err="1" smtClean="0"/>
              <a:t>freespace</a:t>
            </a:r>
            <a:r>
              <a:rPr lang="en-US" dirty="0" smtClean="0"/>
              <a:t> (in log) and do them all when block group is activated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04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113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4495800"/>
            <a:ext cx="8458200" cy="19812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Open system call:</a:t>
            </a:r>
          </a:p>
          <a:p>
            <a:pPr lvl="1">
              <a:lnSpc>
                <a:spcPct val="110000"/>
              </a:lnSpc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Resolves file name, finds file control block (</a:t>
            </a:r>
            <a:r>
              <a:rPr lang="en-US" dirty="0" err="1">
                <a:latin typeface="Helvetica" pitchFamily="-83" charset="0"/>
                <a:ea typeface="ＭＳ Ｐゴシック" pitchFamily="-83" charset="-128"/>
              </a:rPr>
              <a:t>inode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)</a:t>
            </a:r>
          </a:p>
          <a:p>
            <a:pPr lvl="1">
              <a:lnSpc>
                <a:spcPct val="110000"/>
              </a:lnSpc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Makes entries in per-process and system-wide tables</a:t>
            </a:r>
          </a:p>
          <a:p>
            <a:pPr lvl="1">
              <a:lnSpc>
                <a:spcPct val="110000"/>
              </a:lnSpc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Returns index (called 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“</a:t>
            </a:r>
            <a:r>
              <a:rPr lang="en-US" altLang="ja-JP" dirty="0">
                <a:latin typeface="Helvetica" pitchFamily="-83" charset="0"/>
                <a:ea typeface="ＭＳ Ｐゴシック" pitchFamily="-83" charset="-128"/>
              </a:rPr>
              <a:t>file handle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”</a:t>
            </a:r>
            <a:r>
              <a:rPr lang="en-US" altLang="ja-JP" dirty="0">
                <a:latin typeface="Helvetica" pitchFamily="-83" charset="0"/>
                <a:ea typeface="ＭＳ Ｐゴシック" pitchFamily="-83" charset="-128"/>
              </a:rPr>
              <a:t>) in open-file table</a:t>
            </a:r>
          </a:p>
          <a:p>
            <a:pPr>
              <a:lnSpc>
                <a:spcPct val="110000"/>
              </a:lnSpc>
              <a:spcBef>
                <a:spcPct val="5000"/>
              </a:spcBef>
            </a:pPr>
            <a:endParaRPr lang="en-US" dirty="0">
              <a:latin typeface="Helvetica" pitchFamily="-83" charset="0"/>
              <a:ea typeface="ＭＳ Ｐゴシック" pitchFamily="-83" charset="-128"/>
            </a:endParaRPr>
          </a:p>
          <a:p>
            <a:pPr>
              <a:lnSpc>
                <a:spcPct val="110000"/>
              </a:lnSpc>
              <a:spcBef>
                <a:spcPct val="5000"/>
              </a:spcBef>
            </a:pPr>
            <a:endParaRPr lang="en-US" dirty="0">
              <a:latin typeface="Helvetica" pitchFamily="-83" charset="0"/>
              <a:ea typeface="ＭＳ Ｐゴシック" pitchFamily="-83" charset="-128"/>
            </a:endParaRPr>
          </a:p>
          <a:p>
            <a:pPr>
              <a:lnSpc>
                <a:spcPct val="110000"/>
              </a:lnSpc>
              <a:spcBef>
                <a:spcPct val="5000"/>
              </a:spcBef>
            </a:pPr>
            <a:endParaRPr lang="en-US" dirty="0">
              <a:latin typeface="Helvetica" pitchFamily="-83" charset="0"/>
              <a:ea typeface="ＭＳ Ｐゴシック" pitchFamily="-83" charset="-128"/>
            </a:endParaRPr>
          </a:p>
          <a:p>
            <a:pPr>
              <a:lnSpc>
                <a:spcPct val="110000"/>
              </a:lnSpc>
              <a:spcBef>
                <a:spcPct val="5000"/>
              </a:spcBef>
            </a:pPr>
            <a:endParaRPr lang="en-US" dirty="0">
              <a:latin typeface="Helvetica" pitchFamily="-83" charset="0"/>
              <a:ea typeface="ＭＳ Ｐゴシック" pitchFamily="-83" charset="-128"/>
            </a:endParaRPr>
          </a:p>
          <a:p>
            <a:pPr>
              <a:lnSpc>
                <a:spcPct val="110000"/>
              </a:lnSpc>
              <a:spcBef>
                <a:spcPct val="5000"/>
              </a:spcBef>
            </a:pPr>
            <a:endParaRPr lang="en-US" dirty="0">
              <a:latin typeface="Helvetica" pitchFamily="-83" charset="0"/>
              <a:ea typeface="ＭＳ Ｐゴシック" pitchFamily="-83" charset="-128"/>
            </a:endParaRPr>
          </a:p>
        </p:txBody>
      </p:sp>
      <p:pic>
        <p:nvPicPr>
          <p:cNvPr id="908291" name="Picture 3"/>
          <p:cNvPicPr>
            <a:picLocks noChangeAspect="1" noChangeArrowheads="1"/>
          </p:cNvPicPr>
          <p:nvPr/>
        </p:nvPicPr>
        <p:blipFill>
          <a:blip r:embed="rId3"/>
          <a:srcRect l="4422" t="1373" r="3906" b="58607"/>
          <a:stretch>
            <a:fillRect/>
          </a:stretch>
        </p:blipFill>
        <p:spPr bwMode="auto">
          <a:xfrm>
            <a:off x="389021" y="1295400"/>
            <a:ext cx="8373979" cy="2743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-83" charset="0"/>
                <a:ea typeface="ＭＳ Ｐゴシック" pitchFamily="-83" charset="-128"/>
              </a:rPr>
              <a:t>In-Memory File System Structures</a:t>
            </a:r>
            <a:endParaRPr lang="en-US" sz="1800">
              <a:latin typeface="Helvetica" pitchFamily="-83" charset="0"/>
              <a:ea typeface="ＭＳ Ｐゴシック" pitchFamily="-83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9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8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8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08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08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08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08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8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8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08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08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829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4495800"/>
            <a:ext cx="8458200" cy="1447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en-US" dirty="0" smtClean="0">
                <a:latin typeface="Helvetica" pitchFamily="-83" charset="0"/>
                <a:ea typeface="ＭＳ Ｐゴシック" pitchFamily="-83" charset="-128"/>
              </a:rPr>
              <a:t>Read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/write system calls:</a:t>
            </a:r>
          </a:p>
          <a:p>
            <a:pPr lvl="1">
              <a:lnSpc>
                <a:spcPct val="110000"/>
              </a:lnSpc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Use file handle to locate </a:t>
            </a:r>
            <a:r>
              <a:rPr lang="en-US" dirty="0" err="1">
                <a:latin typeface="Helvetica" pitchFamily="-83" charset="0"/>
                <a:ea typeface="ＭＳ Ｐゴシック" pitchFamily="-83" charset="-128"/>
              </a:rPr>
              <a:t>inode</a:t>
            </a:r>
            <a:endParaRPr lang="en-US" dirty="0">
              <a:latin typeface="Helvetica" pitchFamily="-83" charset="0"/>
              <a:ea typeface="ＭＳ Ｐゴシック" pitchFamily="-83" charset="-128"/>
            </a:endParaRPr>
          </a:p>
          <a:p>
            <a:pPr lvl="1">
              <a:lnSpc>
                <a:spcPct val="110000"/>
              </a:lnSpc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Perform appropriate reads or writes </a:t>
            </a:r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-83" charset="0"/>
                <a:ea typeface="ＭＳ Ｐゴシック" pitchFamily="-83" charset="-128"/>
              </a:rPr>
              <a:t>In-Memory File System Structures</a:t>
            </a:r>
            <a:endParaRPr lang="en-US" sz="1800">
              <a:latin typeface="Helvetica" pitchFamily="-83" charset="0"/>
              <a:ea typeface="ＭＳ Ｐゴシック" pitchFamily="-83" charset="-128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/>
          <a:srcRect l="4407" t="55060" r="3938" b="4959"/>
          <a:stretch>
            <a:fillRect/>
          </a:stretch>
        </p:blipFill>
        <p:spPr bwMode="auto">
          <a:xfrm>
            <a:off x="381000" y="1295399"/>
            <a:ext cx="8458200" cy="277178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8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8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08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08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08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08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829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Mapped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Traditional I/O involves explicit transfers between buffers in process address space to regions of a file</a:t>
            </a:r>
          </a:p>
          <a:p>
            <a:pPr lvl="1"/>
            <a:r>
              <a:rPr lang="en-US" dirty="0" smtClean="0"/>
              <a:t>This involves multiple copies into caches in memory, plus system calls</a:t>
            </a:r>
          </a:p>
          <a:p>
            <a:r>
              <a:rPr lang="en-US" dirty="0" smtClean="0"/>
              <a:t>What if we could “map” the file directly into an empty region of our address space</a:t>
            </a:r>
          </a:p>
          <a:p>
            <a:pPr lvl="1"/>
            <a:r>
              <a:rPr lang="en-US" dirty="0" smtClean="0"/>
              <a:t>Implicitly “page it in” when we read it</a:t>
            </a:r>
          </a:p>
          <a:p>
            <a:pPr lvl="1"/>
            <a:r>
              <a:rPr lang="en-US" dirty="0" smtClean="0"/>
              <a:t>Write it and “eventually” page it out</a:t>
            </a:r>
          </a:p>
          <a:p>
            <a:r>
              <a:rPr lang="en-US" dirty="0" smtClean="0"/>
              <a:t>Executable file is treated this way when we exec the process !!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370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467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elvetica" charset="0"/>
              </a:rPr>
              <a:t>Recall: Who </a:t>
            </a:r>
            <a:r>
              <a:rPr lang="en-US" dirty="0">
                <a:latin typeface="Helvetica" charset="0"/>
              </a:rPr>
              <a:t>does what when ?</a:t>
            </a:r>
          </a:p>
        </p:txBody>
      </p:sp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2057400" y="990600"/>
            <a:ext cx="1735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i="1">
                <a:latin typeface="Helvetica" charset="0"/>
                <a:cs typeface="Helvetica" charset="0"/>
              </a:rPr>
              <a:t>virtual address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7239000" y="1219200"/>
            <a:ext cx="1066800" cy="4743116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7239000" y="1600200"/>
            <a:ext cx="1066800" cy="381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7239000" y="1981200"/>
            <a:ext cx="1066800" cy="381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7239000" y="3733800"/>
            <a:ext cx="1066800" cy="381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3352800" y="1371600"/>
            <a:ext cx="990600" cy="6096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>
                <a:latin typeface="Helvetica" charset="0"/>
                <a:cs typeface="Helvetica" charset="0"/>
              </a:rPr>
              <a:t>MMU</a:t>
            </a:r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5105400" y="1295400"/>
            <a:ext cx="762000" cy="12192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>
                <a:latin typeface="Helvetica" charset="0"/>
                <a:cs typeface="Helvetica" charset="0"/>
              </a:rPr>
              <a:t>PT</a:t>
            </a:r>
          </a:p>
        </p:txBody>
      </p:sp>
      <p:cxnSp>
        <p:nvCxnSpPr>
          <p:cNvPr id="10249" name="Straight Arrow Connector 11"/>
          <p:cNvCxnSpPr>
            <a:cxnSpLocks noChangeShapeType="1"/>
            <a:stCxn id="14343" idx="3"/>
          </p:cNvCxnSpPr>
          <p:nvPr/>
        </p:nvCxnSpPr>
        <p:spPr bwMode="auto">
          <a:xfrm>
            <a:off x="4343400" y="1676400"/>
            <a:ext cx="7620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6" name="Straight Connector 15"/>
          <p:cNvCxnSpPr>
            <a:cxnSpLocks noChangeShapeType="1"/>
          </p:cNvCxnSpPr>
          <p:nvPr/>
        </p:nvCxnSpPr>
        <p:spPr bwMode="auto">
          <a:xfrm>
            <a:off x="4724400" y="26670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7" name="Straight Connector 17"/>
          <p:cNvCxnSpPr>
            <a:cxnSpLocks noChangeShapeType="1"/>
          </p:cNvCxnSpPr>
          <p:nvPr/>
        </p:nvCxnSpPr>
        <p:spPr bwMode="auto">
          <a:xfrm flipV="1">
            <a:off x="4724400" y="16764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8" name="Straight Connector 19"/>
          <p:cNvCxnSpPr>
            <a:cxnSpLocks noChangeShapeType="1"/>
          </p:cNvCxnSpPr>
          <p:nvPr/>
        </p:nvCxnSpPr>
        <p:spPr bwMode="auto">
          <a:xfrm flipV="1">
            <a:off x="6096000" y="2209800"/>
            <a:ext cx="1066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9" name="Straight Arrow Connector 25"/>
          <p:cNvCxnSpPr>
            <a:cxnSpLocks noChangeShapeType="1"/>
          </p:cNvCxnSpPr>
          <p:nvPr/>
        </p:nvCxnSpPr>
        <p:spPr bwMode="auto">
          <a:xfrm>
            <a:off x="5867400" y="1752600"/>
            <a:ext cx="1295400" cy="228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50" name="TextBox 30"/>
          <p:cNvSpPr txBox="1">
            <a:spLocks noChangeArrowheads="1"/>
          </p:cNvSpPr>
          <p:nvPr/>
        </p:nvSpPr>
        <p:spPr bwMode="auto">
          <a:xfrm>
            <a:off x="990600" y="1447800"/>
            <a:ext cx="1354138" cy="40005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instruction</a:t>
            </a:r>
          </a:p>
        </p:txBody>
      </p:sp>
      <p:cxnSp>
        <p:nvCxnSpPr>
          <p:cNvPr id="33" name="Straight Arrow Connector 32"/>
          <p:cNvCxnSpPr>
            <a:cxnSpLocks noChangeShapeType="1"/>
            <a:stCxn id="14350" idx="3"/>
          </p:cNvCxnSpPr>
          <p:nvPr/>
        </p:nvCxnSpPr>
        <p:spPr bwMode="auto">
          <a:xfrm>
            <a:off x="2344738" y="1647825"/>
            <a:ext cx="1008062" cy="285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52" name="TextBox 37"/>
          <p:cNvSpPr txBox="1">
            <a:spLocks noChangeArrowheads="1"/>
          </p:cNvSpPr>
          <p:nvPr/>
        </p:nvSpPr>
        <p:spPr bwMode="auto">
          <a:xfrm>
            <a:off x="5562600" y="914400"/>
            <a:ext cx="1952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i="1">
                <a:latin typeface="Helvetica" charset="0"/>
                <a:cs typeface="Helvetica" charset="0"/>
              </a:rPr>
              <a:t>physical address</a:t>
            </a:r>
          </a:p>
        </p:txBody>
      </p:sp>
      <p:sp>
        <p:nvSpPr>
          <p:cNvPr id="14353" name="TextBox 38"/>
          <p:cNvSpPr txBox="1">
            <a:spLocks noChangeArrowheads="1"/>
          </p:cNvSpPr>
          <p:nvPr/>
        </p:nvSpPr>
        <p:spPr bwMode="auto">
          <a:xfrm>
            <a:off x="4343400" y="1295400"/>
            <a:ext cx="762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page#</a:t>
            </a:r>
          </a:p>
        </p:txBody>
      </p:sp>
      <p:sp>
        <p:nvSpPr>
          <p:cNvPr id="14354" name="TextBox 39"/>
          <p:cNvSpPr txBox="1">
            <a:spLocks noChangeArrowheads="1"/>
          </p:cNvSpPr>
          <p:nvPr/>
        </p:nvSpPr>
        <p:spPr bwMode="auto">
          <a:xfrm>
            <a:off x="6324600" y="1524000"/>
            <a:ext cx="825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frame#</a:t>
            </a:r>
          </a:p>
        </p:txBody>
      </p:sp>
      <p:sp>
        <p:nvSpPr>
          <p:cNvPr id="14355" name="TextBox 40"/>
          <p:cNvSpPr txBox="1">
            <a:spLocks noChangeArrowheads="1"/>
          </p:cNvSpPr>
          <p:nvPr/>
        </p:nvSpPr>
        <p:spPr bwMode="auto">
          <a:xfrm>
            <a:off x="6400800" y="2024063"/>
            <a:ext cx="6826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offset</a:t>
            </a:r>
          </a:p>
        </p:txBody>
      </p:sp>
      <p:sp>
        <p:nvSpPr>
          <p:cNvPr id="14356" name="Cube 41"/>
          <p:cNvSpPr>
            <a:spLocks noChangeArrowheads="1"/>
          </p:cNvSpPr>
          <p:nvPr/>
        </p:nvSpPr>
        <p:spPr bwMode="auto">
          <a:xfrm>
            <a:off x="7315200" y="2133600"/>
            <a:ext cx="457200" cy="152400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grpSp>
        <p:nvGrpSpPr>
          <p:cNvPr id="88" name="Group 87"/>
          <p:cNvGrpSpPr>
            <a:grpSpLocks/>
          </p:cNvGrpSpPr>
          <p:nvPr/>
        </p:nvGrpSpPr>
        <p:grpSpPr bwMode="auto">
          <a:xfrm>
            <a:off x="2743200" y="1981200"/>
            <a:ext cx="1768475" cy="533400"/>
            <a:chOff x="2743200" y="1981200"/>
            <a:chExt cx="1768476" cy="533400"/>
          </a:xfrm>
        </p:grpSpPr>
        <p:sp>
          <p:nvSpPr>
            <p:cNvPr id="14389" name="TextBox 42"/>
            <p:cNvSpPr txBox="1">
              <a:spLocks noChangeArrowheads="1"/>
            </p:cNvSpPr>
            <p:nvPr/>
          </p:nvSpPr>
          <p:spPr bwMode="auto">
            <a:xfrm>
              <a:off x="3200400" y="2114490"/>
              <a:ext cx="131127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page fault</a:t>
              </a:r>
            </a:p>
          </p:txBody>
        </p:sp>
        <p:cxnSp>
          <p:nvCxnSpPr>
            <p:cNvPr id="14390" name="Straight Arrow Connector 44"/>
            <p:cNvCxnSpPr>
              <a:cxnSpLocks noChangeShapeType="1"/>
            </p:cNvCxnSpPr>
            <p:nvPr/>
          </p:nvCxnSpPr>
          <p:spPr bwMode="auto">
            <a:xfrm flipH="1">
              <a:off x="2743200" y="1981200"/>
              <a:ext cx="990600" cy="53340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3" name="Group 52"/>
          <p:cNvGrpSpPr>
            <a:grpSpLocks/>
          </p:cNvGrpSpPr>
          <p:nvPr/>
        </p:nvGrpSpPr>
        <p:grpSpPr bwMode="auto">
          <a:xfrm>
            <a:off x="1447800" y="1295400"/>
            <a:ext cx="533400" cy="838200"/>
            <a:chOff x="1447800" y="1295400"/>
            <a:chExt cx="533400" cy="838200"/>
          </a:xfrm>
        </p:grpSpPr>
        <p:cxnSp>
          <p:nvCxnSpPr>
            <p:cNvPr id="14387" name="Straight Connector 50"/>
            <p:cNvCxnSpPr>
              <a:cxnSpLocks noChangeShapeType="1"/>
            </p:cNvCxnSpPr>
            <p:nvPr/>
          </p:nvCxnSpPr>
          <p:spPr bwMode="auto">
            <a:xfrm>
              <a:off x="1447800" y="1295400"/>
              <a:ext cx="533400" cy="8382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88" name="Straight Connector 51"/>
            <p:cNvCxnSpPr>
              <a:cxnSpLocks noChangeShapeType="1"/>
            </p:cNvCxnSpPr>
            <p:nvPr/>
          </p:nvCxnSpPr>
          <p:spPr bwMode="auto">
            <a:xfrm flipH="1">
              <a:off x="1447800" y="1295400"/>
              <a:ext cx="533400" cy="8382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359" name="TextBox 54"/>
          <p:cNvSpPr txBox="1">
            <a:spLocks noChangeArrowheads="1"/>
          </p:cNvSpPr>
          <p:nvPr/>
        </p:nvSpPr>
        <p:spPr bwMode="auto">
          <a:xfrm>
            <a:off x="381000" y="3048000"/>
            <a:ext cx="22367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Operating System</a:t>
            </a:r>
          </a:p>
        </p:txBody>
      </p:sp>
      <p:grpSp>
        <p:nvGrpSpPr>
          <p:cNvPr id="89" name="Group 88"/>
          <p:cNvGrpSpPr>
            <a:grpSpLocks/>
          </p:cNvGrpSpPr>
          <p:nvPr/>
        </p:nvGrpSpPr>
        <p:grpSpPr bwMode="auto">
          <a:xfrm>
            <a:off x="1041400" y="2057400"/>
            <a:ext cx="1689100" cy="1922463"/>
            <a:chOff x="1041242" y="2057400"/>
            <a:chExt cx="1689156" cy="1921933"/>
          </a:xfrm>
        </p:grpSpPr>
        <p:sp>
          <p:nvSpPr>
            <p:cNvPr id="14385" name="TextBox 53"/>
            <p:cNvSpPr txBox="1">
              <a:spLocks noChangeArrowheads="1"/>
            </p:cNvSpPr>
            <p:nvPr/>
          </p:nvSpPr>
          <p:spPr bwMode="auto">
            <a:xfrm>
              <a:off x="1447800" y="2057400"/>
              <a:ext cx="128259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exception</a:t>
              </a:r>
            </a:p>
          </p:txBody>
        </p:sp>
        <p:sp>
          <p:nvSpPr>
            <p:cNvPr id="14386" name="Freeform 56"/>
            <p:cNvSpPr>
              <a:spLocks/>
            </p:cNvSpPr>
            <p:nvPr/>
          </p:nvSpPr>
          <p:spPr bwMode="auto">
            <a:xfrm>
              <a:off x="1041242" y="2483556"/>
              <a:ext cx="726248" cy="1495777"/>
            </a:xfrm>
            <a:custGeom>
              <a:avLst/>
              <a:gdLst>
                <a:gd name="T0" fmla="*/ 652091 w 726248"/>
                <a:gd name="T1" fmla="*/ 0 h 1495777"/>
                <a:gd name="T2" fmla="*/ 369869 w 726248"/>
                <a:gd name="T3" fmla="*/ 155222 h 1495777"/>
                <a:gd name="T4" fmla="*/ 722647 w 726248"/>
                <a:gd name="T5" fmla="*/ 366888 h 1495777"/>
                <a:gd name="T6" fmla="*/ 101758 w 726248"/>
                <a:gd name="T7" fmla="*/ 508000 h 1495777"/>
                <a:gd name="T8" fmla="*/ 172314 w 726248"/>
                <a:gd name="T9" fmla="*/ 733777 h 1495777"/>
                <a:gd name="T10" fmla="*/ 2980 w 726248"/>
                <a:gd name="T11" fmla="*/ 1199444 h 1495777"/>
                <a:gd name="T12" fmla="*/ 341647 w 726248"/>
                <a:gd name="T13" fmla="*/ 1495777 h 14957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6248" h="1495777">
                  <a:moveTo>
                    <a:pt x="652091" y="0"/>
                  </a:moveTo>
                  <a:cubicBezTo>
                    <a:pt x="505100" y="47037"/>
                    <a:pt x="358110" y="94074"/>
                    <a:pt x="369869" y="155222"/>
                  </a:cubicBezTo>
                  <a:cubicBezTo>
                    <a:pt x="381628" y="216370"/>
                    <a:pt x="767332" y="308092"/>
                    <a:pt x="722647" y="366888"/>
                  </a:cubicBezTo>
                  <a:cubicBezTo>
                    <a:pt x="677962" y="425684"/>
                    <a:pt x="193480" y="446852"/>
                    <a:pt x="101758" y="508000"/>
                  </a:cubicBezTo>
                  <a:cubicBezTo>
                    <a:pt x="10036" y="569148"/>
                    <a:pt x="188777" y="618536"/>
                    <a:pt x="172314" y="733777"/>
                  </a:cubicBezTo>
                  <a:cubicBezTo>
                    <a:pt x="155851" y="849018"/>
                    <a:pt x="-25242" y="1072444"/>
                    <a:pt x="2980" y="1199444"/>
                  </a:cubicBezTo>
                  <a:cubicBezTo>
                    <a:pt x="31202" y="1326444"/>
                    <a:pt x="341647" y="1495777"/>
                    <a:pt x="341647" y="1495777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90" name="Group 89"/>
          <p:cNvGrpSpPr>
            <a:grpSpLocks/>
          </p:cNvGrpSpPr>
          <p:nvPr/>
        </p:nvGrpSpPr>
        <p:grpSpPr bwMode="auto">
          <a:xfrm>
            <a:off x="1066800" y="3505200"/>
            <a:ext cx="2393950" cy="1219200"/>
            <a:chOff x="1066800" y="3505200"/>
            <a:chExt cx="2394556" cy="1219200"/>
          </a:xfrm>
        </p:grpSpPr>
        <p:sp>
          <p:nvSpPr>
            <p:cNvPr id="14383" name="TextBox 55"/>
            <p:cNvSpPr txBox="1">
              <a:spLocks noChangeArrowheads="1"/>
            </p:cNvSpPr>
            <p:nvPr/>
          </p:nvSpPr>
          <p:spPr bwMode="auto">
            <a:xfrm>
              <a:off x="1066800" y="3505200"/>
              <a:ext cx="239455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Page Fault Handler</a:t>
              </a:r>
            </a:p>
          </p:txBody>
        </p:sp>
        <p:sp>
          <p:nvSpPr>
            <p:cNvPr id="14384" name="Punched Tape 57"/>
            <p:cNvSpPr>
              <a:spLocks noChangeArrowheads="1"/>
            </p:cNvSpPr>
            <p:nvPr/>
          </p:nvSpPr>
          <p:spPr bwMode="auto">
            <a:xfrm rot="5400000">
              <a:off x="1333500" y="4000500"/>
              <a:ext cx="838200" cy="609600"/>
            </a:xfrm>
            <a:prstGeom prst="flowChartPunchedTape">
              <a:avLst/>
            </a:prstGeom>
            <a:solidFill>
              <a:srgbClr val="FFFFAA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  <a:cs typeface="Helvetica" charset="0"/>
              </a:endParaRPr>
            </a:p>
          </p:txBody>
        </p:sp>
      </p:grpSp>
      <p:sp>
        <p:nvSpPr>
          <p:cNvPr id="14362" name="Can 60"/>
          <p:cNvSpPr>
            <a:spLocks noChangeArrowheads="1"/>
          </p:cNvSpPr>
          <p:nvPr/>
        </p:nvSpPr>
        <p:spPr bwMode="auto">
          <a:xfrm>
            <a:off x="3200400" y="4419600"/>
            <a:ext cx="1219200" cy="2304716"/>
          </a:xfrm>
          <a:prstGeom prst="can">
            <a:avLst>
              <a:gd name="adj" fmla="val 25000"/>
            </a:avLst>
          </a:prstGeom>
          <a:solidFill>
            <a:srgbClr val="B7C6FE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276600" y="50292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ea typeface="MS PGothic" charset="0"/>
              <a:cs typeface="Helvetic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239000" y="30480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ea typeface="MS PGothic" charset="0"/>
              <a:cs typeface="Helvetica"/>
            </a:endParaRPr>
          </a:p>
        </p:txBody>
      </p:sp>
      <p:cxnSp>
        <p:nvCxnSpPr>
          <p:cNvPr id="68" name="Straight Arrow Connector 67"/>
          <p:cNvCxnSpPr>
            <a:cxnSpLocks noChangeShapeType="1"/>
          </p:cNvCxnSpPr>
          <p:nvPr/>
        </p:nvCxnSpPr>
        <p:spPr bwMode="auto">
          <a:xfrm>
            <a:off x="2209800" y="4191000"/>
            <a:ext cx="914400" cy="1066800"/>
          </a:xfrm>
          <a:prstGeom prst="straightConnector1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" name="Straight Arrow Connector 73"/>
          <p:cNvCxnSpPr>
            <a:cxnSpLocks noChangeShapeType="1"/>
          </p:cNvCxnSpPr>
          <p:nvPr/>
        </p:nvCxnSpPr>
        <p:spPr bwMode="auto">
          <a:xfrm>
            <a:off x="5867400" y="2209800"/>
            <a:ext cx="1371600" cy="838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7" name="Rectangle 76"/>
          <p:cNvSpPr/>
          <p:nvPr/>
        </p:nvSpPr>
        <p:spPr bwMode="auto">
          <a:xfrm>
            <a:off x="5105400" y="2133600"/>
            <a:ext cx="762000" cy="152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ea typeface="MS PGothic" charset="0"/>
              <a:cs typeface="Helvetica"/>
            </a:endParaRPr>
          </a:p>
        </p:txBody>
      </p:sp>
      <p:grpSp>
        <p:nvGrpSpPr>
          <p:cNvPr id="91" name="Group 90"/>
          <p:cNvGrpSpPr>
            <a:grpSpLocks/>
          </p:cNvGrpSpPr>
          <p:nvPr/>
        </p:nvGrpSpPr>
        <p:grpSpPr bwMode="auto">
          <a:xfrm>
            <a:off x="4038600" y="3200400"/>
            <a:ext cx="3352800" cy="1905000"/>
            <a:chOff x="4038600" y="3200400"/>
            <a:chExt cx="3352800" cy="1905000"/>
          </a:xfrm>
        </p:grpSpPr>
        <p:cxnSp>
          <p:nvCxnSpPr>
            <p:cNvPr id="14381" name="Straight Arrow Connector 62"/>
            <p:cNvCxnSpPr>
              <a:cxnSpLocks noChangeShapeType="1"/>
            </p:cNvCxnSpPr>
            <p:nvPr/>
          </p:nvCxnSpPr>
          <p:spPr bwMode="auto">
            <a:xfrm flipV="1">
              <a:off x="4038600" y="3200400"/>
              <a:ext cx="3352800" cy="1905000"/>
            </a:xfrm>
            <a:prstGeom prst="straightConnector1">
              <a:avLst/>
            </a:prstGeom>
            <a:noFill/>
            <a:ln w="57150" cmpd="thickThin">
              <a:solidFill>
                <a:srgbClr val="3366FF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82" name="TextBox 77"/>
            <p:cNvSpPr txBox="1">
              <a:spLocks noChangeArrowheads="1"/>
            </p:cNvSpPr>
            <p:nvPr/>
          </p:nvSpPr>
          <p:spPr bwMode="auto">
            <a:xfrm>
              <a:off x="4953000" y="4419600"/>
              <a:ext cx="242887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load page from disk</a:t>
              </a:r>
            </a:p>
          </p:txBody>
        </p:sp>
      </p:grpSp>
      <p:grpSp>
        <p:nvGrpSpPr>
          <p:cNvPr id="92" name="Group 91"/>
          <p:cNvGrpSpPr>
            <a:grpSpLocks/>
          </p:cNvGrpSpPr>
          <p:nvPr/>
        </p:nvGrpSpPr>
        <p:grpSpPr bwMode="auto">
          <a:xfrm>
            <a:off x="2209800" y="2133600"/>
            <a:ext cx="3465513" cy="2514600"/>
            <a:chOff x="2209800" y="2133600"/>
            <a:chExt cx="3466301" cy="2514600"/>
          </a:xfrm>
        </p:grpSpPr>
        <p:cxnSp>
          <p:nvCxnSpPr>
            <p:cNvPr id="14379" name="Straight Arrow Connector 68"/>
            <p:cNvCxnSpPr>
              <a:cxnSpLocks noChangeShapeType="1"/>
            </p:cNvCxnSpPr>
            <p:nvPr/>
          </p:nvCxnSpPr>
          <p:spPr bwMode="auto">
            <a:xfrm flipV="1">
              <a:off x="2209800" y="2133600"/>
              <a:ext cx="2895600" cy="2514600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80" name="TextBox 79"/>
            <p:cNvSpPr txBox="1">
              <a:spLocks noChangeArrowheads="1"/>
            </p:cNvSpPr>
            <p:nvPr/>
          </p:nvSpPr>
          <p:spPr bwMode="auto">
            <a:xfrm>
              <a:off x="3657600" y="3200400"/>
              <a:ext cx="201850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update PT entry</a:t>
              </a:r>
            </a:p>
          </p:txBody>
        </p:sp>
      </p:grpSp>
      <p:sp>
        <p:nvSpPr>
          <p:cNvPr id="14370" name="TextBox 80"/>
          <p:cNvSpPr txBox="1">
            <a:spLocks noChangeArrowheads="1"/>
          </p:cNvSpPr>
          <p:nvPr/>
        </p:nvSpPr>
        <p:spPr bwMode="auto">
          <a:xfrm>
            <a:off x="457200" y="895350"/>
            <a:ext cx="1111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Process</a:t>
            </a:r>
          </a:p>
        </p:txBody>
      </p:sp>
      <p:grpSp>
        <p:nvGrpSpPr>
          <p:cNvPr id="93" name="Group 92"/>
          <p:cNvGrpSpPr>
            <a:grpSpLocks/>
          </p:cNvGrpSpPr>
          <p:nvPr/>
        </p:nvGrpSpPr>
        <p:grpSpPr bwMode="auto">
          <a:xfrm>
            <a:off x="381000" y="4876800"/>
            <a:ext cx="1373188" cy="1314450"/>
            <a:chOff x="381000" y="4876800"/>
            <a:chExt cx="1372949" cy="1314510"/>
          </a:xfrm>
        </p:grpSpPr>
        <p:sp>
          <p:nvSpPr>
            <p:cNvPr id="14377" name="TextBox 82"/>
            <p:cNvSpPr txBox="1">
              <a:spLocks noChangeArrowheads="1"/>
            </p:cNvSpPr>
            <p:nvPr/>
          </p:nvSpPr>
          <p:spPr bwMode="auto">
            <a:xfrm>
              <a:off x="457200" y="5791200"/>
              <a:ext cx="129674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scheduler</a:t>
              </a:r>
            </a:p>
          </p:txBody>
        </p:sp>
        <p:sp>
          <p:nvSpPr>
            <p:cNvPr id="14378" name="Punched Tape 84"/>
            <p:cNvSpPr>
              <a:spLocks noChangeArrowheads="1"/>
            </p:cNvSpPr>
            <p:nvPr/>
          </p:nvSpPr>
          <p:spPr bwMode="auto">
            <a:xfrm rot="5400000">
              <a:off x="266700" y="4991100"/>
              <a:ext cx="838200" cy="609600"/>
            </a:xfrm>
            <a:prstGeom prst="flowChartPunchedTape">
              <a:avLst/>
            </a:prstGeom>
            <a:solidFill>
              <a:srgbClr val="FFFFAA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  <a:cs typeface="Helvetica" charset="0"/>
              </a:endParaRPr>
            </a:p>
          </p:txBody>
        </p:sp>
      </p:grpSp>
      <p:sp>
        <p:nvSpPr>
          <p:cNvPr id="82" name="Freeform 81"/>
          <p:cNvSpPr>
            <a:spLocks/>
          </p:cNvSpPr>
          <p:nvPr/>
        </p:nvSpPr>
        <p:spPr bwMode="auto">
          <a:xfrm>
            <a:off x="846138" y="4487863"/>
            <a:ext cx="776287" cy="592137"/>
          </a:xfrm>
          <a:custGeom>
            <a:avLst/>
            <a:gdLst>
              <a:gd name="T0" fmla="*/ 776991 w 776111"/>
              <a:gd name="T1" fmla="*/ 0 h 593008"/>
              <a:gd name="T2" fmla="*/ 310794 w 776111"/>
              <a:gd name="T3" fmla="*/ 112062 h 593008"/>
              <a:gd name="T4" fmla="*/ 367304 w 776111"/>
              <a:gd name="T5" fmla="*/ 518288 h 593008"/>
              <a:gd name="T6" fmla="*/ 0 w 776111"/>
              <a:gd name="T7" fmla="*/ 588328 h 59300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76111" h="593008">
                <a:moveTo>
                  <a:pt x="776111" y="0"/>
                </a:moveTo>
                <a:cubicBezTo>
                  <a:pt x="577379" y="12935"/>
                  <a:pt x="378648" y="25871"/>
                  <a:pt x="310444" y="112889"/>
                </a:cubicBezTo>
                <a:cubicBezTo>
                  <a:pt x="242240" y="199908"/>
                  <a:pt x="418630" y="442148"/>
                  <a:pt x="366889" y="522111"/>
                </a:cubicBezTo>
                <a:cubicBezTo>
                  <a:pt x="315148" y="602074"/>
                  <a:pt x="0" y="592667"/>
                  <a:pt x="0" y="592667"/>
                </a:cubicBezTo>
              </a:path>
            </a:pathLst>
          </a:custGeom>
          <a:noFill/>
          <a:ln w="9525">
            <a:solidFill>
              <a:srgbClr val="3366FF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grpSp>
        <p:nvGrpSpPr>
          <p:cNvPr id="94" name="Group 93"/>
          <p:cNvGrpSpPr>
            <a:grpSpLocks/>
          </p:cNvGrpSpPr>
          <p:nvPr/>
        </p:nvGrpSpPr>
        <p:grpSpPr bwMode="auto">
          <a:xfrm>
            <a:off x="152400" y="1962150"/>
            <a:ext cx="1146175" cy="3074988"/>
            <a:chOff x="152400" y="1961444"/>
            <a:chExt cx="1145822" cy="3076223"/>
          </a:xfrm>
        </p:grpSpPr>
        <p:sp>
          <p:nvSpPr>
            <p:cNvPr id="84" name="Freeform 83"/>
            <p:cNvSpPr/>
            <p:nvPr/>
          </p:nvSpPr>
          <p:spPr>
            <a:xfrm>
              <a:off x="409496" y="1961444"/>
              <a:ext cx="888726" cy="3076223"/>
            </a:xfrm>
            <a:custGeom>
              <a:avLst/>
              <a:gdLst>
                <a:gd name="connsiteX0" fmla="*/ 42380 w 889046"/>
                <a:gd name="connsiteY0" fmla="*/ 3076223 h 3076223"/>
                <a:gd name="connsiteX1" fmla="*/ 352824 w 889046"/>
                <a:gd name="connsiteY1" fmla="*/ 2483556 h 3076223"/>
                <a:gd name="connsiteX2" fmla="*/ 46 w 889046"/>
                <a:gd name="connsiteY2" fmla="*/ 1919112 h 3076223"/>
                <a:gd name="connsiteX3" fmla="*/ 381046 w 889046"/>
                <a:gd name="connsiteY3" fmla="*/ 1411112 h 3076223"/>
                <a:gd name="connsiteX4" fmla="*/ 268157 w 889046"/>
                <a:gd name="connsiteY4" fmla="*/ 663223 h 3076223"/>
                <a:gd name="connsiteX5" fmla="*/ 889046 w 889046"/>
                <a:gd name="connsiteY5" fmla="*/ 0 h 3076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9046" h="3076223">
                  <a:moveTo>
                    <a:pt x="42380" y="3076223"/>
                  </a:moveTo>
                  <a:cubicBezTo>
                    <a:pt x="201130" y="2876315"/>
                    <a:pt x="359880" y="2676408"/>
                    <a:pt x="352824" y="2483556"/>
                  </a:cubicBezTo>
                  <a:cubicBezTo>
                    <a:pt x="345768" y="2290704"/>
                    <a:pt x="-4658" y="2097853"/>
                    <a:pt x="46" y="1919112"/>
                  </a:cubicBezTo>
                  <a:cubicBezTo>
                    <a:pt x="4750" y="1740371"/>
                    <a:pt x="336361" y="1620427"/>
                    <a:pt x="381046" y="1411112"/>
                  </a:cubicBezTo>
                  <a:cubicBezTo>
                    <a:pt x="425731" y="1201797"/>
                    <a:pt x="183490" y="898408"/>
                    <a:pt x="268157" y="663223"/>
                  </a:cubicBezTo>
                  <a:cubicBezTo>
                    <a:pt x="352824" y="428038"/>
                    <a:pt x="889046" y="0"/>
                    <a:pt x="889046" y="0"/>
                  </a:cubicBezTo>
                </a:path>
              </a:pathLst>
            </a:custGeom>
            <a:ln>
              <a:solidFill>
                <a:schemeClr val="accent6"/>
              </a:solidFill>
              <a:headEnd type="none"/>
              <a:tailEnd type="arrow"/>
            </a:ln>
          </p:spPr>
          <p:txBody>
            <a:bodyPr anchor="ctr"/>
            <a:lstStyle/>
            <a:p>
              <a:pPr algn="ctr">
                <a:defRPr/>
              </a:pPr>
              <a:endParaRPr lang="en-US">
                <a:ea typeface="MS PGothic" charset="0"/>
                <a:cs typeface="MS PGothic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152400" y="2132963"/>
              <a:ext cx="755417" cy="40021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chemeClr val="accent6"/>
                  </a:solidFill>
                  <a:latin typeface="Helvetica"/>
                  <a:ea typeface="MS PGothic" charset="0"/>
                  <a:cs typeface="Helvetica"/>
                </a:rPr>
                <a:t>retry</a:t>
              </a:r>
            </a:p>
          </p:txBody>
        </p:sp>
      </p:grpSp>
      <p:sp>
        <p:nvSpPr>
          <p:cNvPr id="87" name="Cube 86"/>
          <p:cNvSpPr>
            <a:spLocks noChangeArrowheads="1"/>
          </p:cNvSpPr>
          <p:nvPr/>
        </p:nvSpPr>
        <p:spPr bwMode="auto">
          <a:xfrm>
            <a:off x="7391400" y="3200400"/>
            <a:ext cx="457200" cy="152400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3276600" y="5702930"/>
            <a:ext cx="10668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ea typeface="MS PGothic" charset="0"/>
              <a:cs typeface="Helvetic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3429000" y="5855330"/>
            <a:ext cx="10668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ea typeface="MS PGothic" charset="0"/>
              <a:cs typeface="Helvetic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3581400" y="6007730"/>
            <a:ext cx="10668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ea typeface="MS PGothic" charset="0"/>
              <a:cs typeface="Helvetica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07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  <p:bldP spid="77" grpId="0" animBg="1"/>
      <p:bldP spid="82" grpId="0" animBg="1"/>
      <p:bldP spid="87" grpId="0" animBg="1"/>
      <p:bldP spid="56" grpId="0" animBg="1"/>
      <p:bldP spid="57" grpId="0" animBg="1"/>
      <p:bldP spid="5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13" y="152400"/>
            <a:ext cx="7696187" cy="533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elvetica" charset="0"/>
              </a:rPr>
              <a:t>Using Paging to </a:t>
            </a:r>
            <a:r>
              <a:rPr lang="en-US" dirty="0" err="1" smtClean="0">
                <a:latin typeface="Helvetica" charset="0"/>
              </a:rPr>
              <a:t>mmap</a:t>
            </a:r>
            <a:r>
              <a:rPr lang="en-US" dirty="0" smtClean="0">
                <a:latin typeface="Helvetica" charset="0"/>
              </a:rPr>
              <a:t> files</a:t>
            </a:r>
            <a:endParaRPr lang="en-US" dirty="0">
              <a:latin typeface="Helvetica" charset="0"/>
            </a:endParaRPr>
          </a:p>
        </p:txBody>
      </p:sp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2057400" y="990600"/>
            <a:ext cx="1735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i="1" dirty="0">
                <a:latin typeface="Helvetica" charset="0"/>
                <a:cs typeface="Helvetica" charset="0"/>
              </a:rPr>
              <a:t>virtual address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7239000" y="1219200"/>
            <a:ext cx="1066800" cy="4743116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7239000" y="1600200"/>
            <a:ext cx="1066800" cy="381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7239000" y="1981200"/>
            <a:ext cx="1066800" cy="381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7239000" y="3733800"/>
            <a:ext cx="1066800" cy="381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3352800" y="1371600"/>
            <a:ext cx="990600" cy="6096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>
                <a:latin typeface="Helvetica" charset="0"/>
                <a:cs typeface="Helvetica" charset="0"/>
              </a:rPr>
              <a:t>MMU</a:t>
            </a:r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5130800" y="1295400"/>
            <a:ext cx="762000" cy="22098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 dirty="0" smtClean="0">
                <a:latin typeface="Helvetica" charset="0"/>
                <a:cs typeface="Helvetica" charset="0"/>
              </a:rPr>
              <a:t>PT</a:t>
            </a:r>
          </a:p>
          <a:p>
            <a:pPr algn="ctr"/>
            <a:endParaRPr lang="en-US" dirty="0">
              <a:latin typeface="Helvetica" charset="0"/>
              <a:cs typeface="Helvetica" charset="0"/>
            </a:endParaRPr>
          </a:p>
          <a:p>
            <a:pPr algn="ctr"/>
            <a:endParaRPr lang="en-US" b="0" dirty="0" smtClean="0">
              <a:latin typeface="Helvetica" charset="0"/>
              <a:cs typeface="Helvetica" charset="0"/>
            </a:endParaRPr>
          </a:p>
          <a:p>
            <a:pPr algn="ctr"/>
            <a:endParaRPr lang="en-US" dirty="0">
              <a:latin typeface="Helvetica" charset="0"/>
              <a:cs typeface="Helvetica" charset="0"/>
            </a:endParaRPr>
          </a:p>
          <a:p>
            <a:pPr algn="ctr"/>
            <a:endParaRPr lang="en-US" b="0" dirty="0" smtClean="0">
              <a:latin typeface="Helvetica" charset="0"/>
              <a:cs typeface="Helvetica" charset="0"/>
            </a:endParaRPr>
          </a:p>
          <a:p>
            <a:pPr algn="ctr"/>
            <a:endParaRPr lang="en-US" b="0" dirty="0">
              <a:latin typeface="Helvetica" charset="0"/>
              <a:cs typeface="Helvetica" charset="0"/>
            </a:endParaRPr>
          </a:p>
        </p:txBody>
      </p:sp>
      <p:cxnSp>
        <p:nvCxnSpPr>
          <p:cNvPr id="10249" name="Straight Arrow Connector 11"/>
          <p:cNvCxnSpPr>
            <a:cxnSpLocks noChangeShapeType="1"/>
            <a:stCxn id="14343" idx="3"/>
          </p:cNvCxnSpPr>
          <p:nvPr/>
        </p:nvCxnSpPr>
        <p:spPr bwMode="auto">
          <a:xfrm>
            <a:off x="4343400" y="1676400"/>
            <a:ext cx="7620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9" name="Straight Arrow Connector 25"/>
          <p:cNvCxnSpPr>
            <a:cxnSpLocks noChangeShapeType="1"/>
          </p:cNvCxnSpPr>
          <p:nvPr/>
        </p:nvCxnSpPr>
        <p:spPr bwMode="auto">
          <a:xfrm>
            <a:off x="5867400" y="1752600"/>
            <a:ext cx="1295400" cy="228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50" name="TextBox 30"/>
          <p:cNvSpPr txBox="1">
            <a:spLocks noChangeArrowheads="1"/>
          </p:cNvSpPr>
          <p:nvPr/>
        </p:nvSpPr>
        <p:spPr bwMode="auto">
          <a:xfrm>
            <a:off x="990600" y="1447800"/>
            <a:ext cx="1354138" cy="40005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instruction</a:t>
            </a:r>
          </a:p>
        </p:txBody>
      </p:sp>
      <p:cxnSp>
        <p:nvCxnSpPr>
          <p:cNvPr id="33" name="Straight Arrow Connector 32"/>
          <p:cNvCxnSpPr>
            <a:cxnSpLocks noChangeShapeType="1"/>
            <a:stCxn id="14350" idx="3"/>
          </p:cNvCxnSpPr>
          <p:nvPr/>
        </p:nvCxnSpPr>
        <p:spPr bwMode="auto">
          <a:xfrm>
            <a:off x="2344738" y="1647825"/>
            <a:ext cx="1008062" cy="285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52" name="TextBox 37"/>
          <p:cNvSpPr txBox="1">
            <a:spLocks noChangeArrowheads="1"/>
          </p:cNvSpPr>
          <p:nvPr/>
        </p:nvSpPr>
        <p:spPr bwMode="auto">
          <a:xfrm>
            <a:off x="7083425" y="882222"/>
            <a:ext cx="1952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i="1" dirty="0">
                <a:latin typeface="Helvetica" charset="0"/>
                <a:cs typeface="Helvetica" charset="0"/>
              </a:rPr>
              <a:t>physical address</a:t>
            </a:r>
          </a:p>
        </p:txBody>
      </p:sp>
      <p:sp>
        <p:nvSpPr>
          <p:cNvPr id="14353" name="TextBox 38"/>
          <p:cNvSpPr txBox="1">
            <a:spLocks noChangeArrowheads="1"/>
          </p:cNvSpPr>
          <p:nvPr/>
        </p:nvSpPr>
        <p:spPr bwMode="auto">
          <a:xfrm>
            <a:off x="4343400" y="1295400"/>
            <a:ext cx="762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page#</a:t>
            </a:r>
          </a:p>
        </p:txBody>
      </p:sp>
      <p:sp>
        <p:nvSpPr>
          <p:cNvPr id="14354" name="TextBox 39"/>
          <p:cNvSpPr txBox="1">
            <a:spLocks noChangeArrowheads="1"/>
          </p:cNvSpPr>
          <p:nvPr/>
        </p:nvSpPr>
        <p:spPr bwMode="auto">
          <a:xfrm>
            <a:off x="6324600" y="1524000"/>
            <a:ext cx="825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frame#</a:t>
            </a:r>
          </a:p>
        </p:txBody>
      </p:sp>
      <p:sp>
        <p:nvSpPr>
          <p:cNvPr id="14355" name="TextBox 40"/>
          <p:cNvSpPr txBox="1">
            <a:spLocks noChangeArrowheads="1"/>
          </p:cNvSpPr>
          <p:nvPr/>
        </p:nvSpPr>
        <p:spPr bwMode="auto">
          <a:xfrm>
            <a:off x="6400800" y="1945421"/>
            <a:ext cx="6826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offset</a:t>
            </a:r>
          </a:p>
        </p:txBody>
      </p:sp>
      <p:sp>
        <p:nvSpPr>
          <p:cNvPr id="14356" name="Cube 41"/>
          <p:cNvSpPr>
            <a:spLocks noChangeArrowheads="1"/>
          </p:cNvSpPr>
          <p:nvPr/>
        </p:nvSpPr>
        <p:spPr bwMode="auto">
          <a:xfrm>
            <a:off x="7315200" y="2133600"/>
            <a:ext cx="457200" cy="152400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grpSp>
        <p:nvGrpSpPr>
          <p:cNvPr id="88" name="Group 87"/>
          <p:cNvGrpSpPr>
            <a:grpSpLocks/>
          </p:cNvGrpSpPr>
          <p:nvPr/>
        </p:nvGrpSpPr>
        <p:grpSpPr bwMode="auto">
          <a:xfrm>
            <a:off x="2743200" y="1981200"/>
            <a:ext cx="1768475" cy="533400"/>
            <a:chOff x="2743200" y="1981200"/>
            <a:chExt cx="1768476" cy="533400"/>
          </a:xfrm>
        </p:grpSpPr>
        <p:sp>
          <p:nvSpPr>
            <p:cNvPr id="14389" name="TextBox 42"/>
            <p:cNvSpPr txBox="1">
              <a:spLocks noChangeArrowheads="1"/>
            </p:cNvSpPr>
            <p:nvPr/>
          </p:nvSpPr>
          <p:spPr bwMode="auto">
            <a:xfrm>
              <a:off x="3200400" y="2114490"/>
              <a:ext cx="131127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page fault</a:t>
              </a:r>
            </a:p>
          </p:txBody>
        </p:sp>
        <p:cxnSp>
          <p:nvCxnSpPr>
            <p:cNvPr id="14390" name="Straight Arrow Connector 44"/>
            <p:cNvCxnSpPr>
              <a:cxnSpLocks noChangeShapeType="1"/>
            </p:cNvCxnSpPr>
            <p:nvPr/>
          </p:nvCxnSpPr>
          <p:spPr bwMode="auto">
            <a:xfrm flipH="1">
              <a:off x="2743200" y="1981200"/>
              <a:ext cx="990600" cy="53340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3" name="Group 52"/>
          <p:cNvGrpSpPr>
            <a:grpSpLocks/>
          </p:cNvGrpSpPr>
          <p:nvPr/>
        </p:nvGrpSpPr>
        <p:grpSpPr bwMode="auto">
          <a:xfrm>
            <a:off x="1447800" y="1295400"/>
            <a:ext cx="533400" cy="838200"/>
            <a:chOff x="1447800" y="1295400"/>
            <a:chExt cx="533400" cy="838200"/>
          </a:xfrm>
        </p:grpSpPr>
        <p:cxnSp>
          <p:nvCxnSpPr>
            <p:cNvPr id="14387" name="Straight Connector 50"/>
            <p:cNvCxnSpPr>
              <a:cxnSpLocks noChangeShapeType="1"/>
            </p:cNvCxnSpPr>
            <p:nvPr/>
          </p:nvCxnSpPr>
          <p:spPr bwMode="auto">
            <a:xfrm>
              <a:off x="1447800" y="1295400"/>
              <a:ext cx="533400" cy="8382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88" name="Straight Connector 51"/>
            <p:cNvCxnSpPr>
              <a:cxnSpLocks noChangeShapeType="1"/>
            </p:cNvCxnSpPr>
            <p:nvPr/>
          </p:nvCxnSpPr>
          <p:spPr bwMode="auto">
            <a:xfrm flipH="1">
              <a:off x="1447800" y="1295400"/>
              <a:ext cx="533400" cy="8382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359" name="TextBox 54"/>
          <p:cNvSpPr txBox="1">
            <a:spLocks noChangeArrowheads="1"/>
          </p:cNvSpPr>
          <p:nvPr/>
        </p:nvSpPr>
        <p:spPr bwMode="auto">
          <a:xfrm>
            <a:off x="196863" y="3248025"/>
            <a:ext cx="22367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 dirty="0">
                <a:latin typeface="Helvetica" charset="0"/>
                <a:cs typeface="Helvetica" charset="0"/>
              </a:rPr>
              <a:t>Operating System</a:t>
            </a:r>
          </a:p>
        </p:txBody>
      </p:sp>
      <p:grpSp>
        <p:nvGrpSpPr>
          <p:cNvPr id="90" name="Group 89"/>
          <p:cNvGrpSpPr>
            <a:grpSpLocks/>
          </p:cNvGrpSpPr>
          <p:nvPr/>
        </p:nvGrpSpPr>
        <p:grpSpPr bwMode="auto">
          <a:xfrm>
            <a:off x="806450" y="3844898"/>
            <a:ext cx="2393950" cy="1219200"/>
            <a:chOff x="1066800" y="3505200"/>
            <a:chExt cx="2394556" cy="1219200"/>
          </a:xfrm>
        </p:grpSpPr>
        <p:sp>
          <p:nvSpPr>
            <p:cNvPr id="14383" name="TextBox 55"/>
            <p:cNvSpPr txBox="1">
              <a:spLocks noChangeArrowheads="1"/>
            </p:cNvSpPr>
            <p:nvPr/>
          </p:nvSpPr>
          <p:spPr bwMode="auto">
            <a:xfrm>
              <a:off x="1066800" y="3505200"/>
              <a:ext cx="239455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 dirty="0">
                  <a:latin typeface="Helvetica" charset="0"/>
                  <a:cs typeface="Helvetica" charset="0"/>
                </a:rPr>
                <a:t>Page Fault Handler</a:t>
              </a:r>
            </a:p>
          </p:txBody>
        </p:sp>
        <p:sp>
          <p:nvSpPr>
            <p:cNvPr id="14384" name="Punched Tape 57"/>
            <p:cNvSpPr>
              <a:spLocks noChangeArrowheads="1"/>
            </p:cNvSpPr>
            <p:nvPr/>
          </p:nvSpPr>
          <p:spPr bwMode="auto">
            <a:xfrm rot="5400000">
              <a:off x="1333500" y="4000500"/>
              <a:ext cx="838200" cy="609600"/>
            </a:xfrm>
            <a:prstGeom prst="flowChartPunchedTape">
              <a:avLst/>
            </a:prstGeom>
            <a:solidFill>
              <a:srgbClr val="FFFFAA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  <a:cs typeface="Helvetica" charset="0"/>
              </a:endParaRPr>
            </a:p>
          </p:txBody>
        </p:sp>
      </p:grpSp>
      <p:sp>
        <p:nvSpPr>
          <p:cNvPr id="14362" name="Can 60"/>
          <p:cNvSpPr>
            <a:spLocks noChangeArrowheads="1"/>
          </p:cNvSpPr>
          <p:nvPr/>
        </p:nvSpPr>
        <p:spPr bwMode="auto">
          <a:xfrm>
            <a:off x="3200400" y="4419600"/>
            <a:ext cx="1219200" cy="2304716"/>
          </a:xfrm>
          <a:prstGeom prst="can">
            <a:avLst>
              <a:gd name="adj" fmla="val 25000"/>
            </a:avLst>
          </a:prstGeom>
          <a:solidFill>
            <a:srgbClr val="B7C6FE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276600" y="50292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ea typeface="MS PGothic" charset="0"/>
              <a:cs typeface="Helvetic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239000" y="30480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ea typeface="MS PGothic" charset="0"/>
              <a:cs typeface="Helvetica"/>
            </a:endParaRPr>
          </a:p>
        </p:txBody>
      </p:sp>
      <p:sp>
        <p:nvSpPr>
          <p:cNvPr id="14370" name="TextBox 80"/>
          <p:cNvSpPr txBox="1">
            <a:spLocks noChangeArrowheads="1"/>
          </p:cNvSpPr>
          <p:nvPr/>
        </p:nvSpPr>
        <p:spPr bwMode="auto">
          <a:xfrm>
            <a:off x="457200" y="895350"/>
            <a:ext cx="1111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Process</a:t>
            </a:r>
          </a:p>
        </p:txBody>
      </p:sp>
      <p:grpSp>
        <p:nvGrpSpPr>
          <p:cNvPr id="93" name="Group 92"/>
          <p:cNvGrpSpPr>
            <a:grpSpLocks/>
          </p:cNvGrpSpPr>
          <p:nvPr/>
        </p:nvGrpSpPr>
        <p:grpSpPr bwMode="auto">
          <a:xfrm>
            <a:off x="120650" y="5216498"/>
            <a:ext cx="1373188" cy="1314450"/>
            <a:chOff x="381000" y="4876800"/>
            <a:chExt cx="1372949" cy="1314510"/>
          </a:xfrm>
        </p:grpSpPr>
        <p:sp>
          <p:nvSpPr>
            <p:cNvPr id="14377" name="TextBox 82"/>
            <p:cNvSpPr txBox="1">
              <a:spLocks noChangeArrowheads="1"/>
            </p:cNvSpPr>
            <p:nvPr/>
          </p:nvSpPr>
          <p:spPr bwMode="auto">
            <a:xfrm>
              <a:off x="457200" y="5791200"/>
              <a:ext cx="129674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scheduler</a:t>
              </a:r>
            </a:p>
          </p:txBody>
        </p:sp>
        <p:sp>
          <p:nvSpPr>
            <p:cNvPr id="14378" name="Punched Tape 84"/>
            <p:cNvSpPr>
              <a:spLocks noChangeArrowheads="1"/>
            </p:cNvSpPr>
            <p:nvPr/>
          </p:nvSpPr>
          <p:spPr bwMode="auto">
            <a:xfrm rot="5400000">
              <a:off x="266700" y="4991100"/>
              <a:ext cx="838200" cy="609600"/>
            </a:xfrm>
            <a:prstGeom prst="flowChartPunchedTape">
              <a:avLst/>
            </a:prstGeom>
            <a:solidFill>
              <a:srgbClr val="FFFFAA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  <a:cs typeface="Helvetica" charset="0"/>
              </a:endParaRPr>
            </a:p>
          </p:txBody>
        </p:sp>
      </p:grpSp>
      <p:sp>
        <p:nvSpPr>
          <p:cNvPr id="82" name="Freeform 81"/>
          <p:cNvSpPr>
            <a:spLocks/>
          </p:cNvSpPr>
          <p:nvPr/>
        </p:nvSpPr>
        <p:spPr bwMode="auto">
          <a:xfrm>
            <a:off x="585788" y="4827561"/>
            <a:ext cx="776287" cy="592137"/>
          </a:xfrm>
          <a:custGeom>
            <a:avLst/>
            <a:gdLst>
              <a:gd name="T0" fmla="*/ 776991 w 776111"/>
              <a:gd name="T1" fmla="*/ 0 h 593008"/>
              <a:gd name="T2" fmla="*/ 310794 w 776111"/>
              <a:gd name="T3" fmla="*/ 112062 h 593008"/>
              <a:gd name="T4" fmla="*/ 367304 w 776111"/>
              <a:gd name="T5" fmla="*/ 518288 h 593008"/>
              <a:gd name="T6" fmla="*/ 0 w 776111"/>
              <a:gd name="T7" fmla="*/ 588328 h 59300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76111" h="593008">
                <a:moveTo>
                  <a:pt x="776111" y="0"/>
                </a:moveTo>
                <a:cubicBezTo>
                  <a:pt x="577379" y="12935"/>
                  <a:pt x="378648" y="25871"/>
                  <a:pt x="310444" y="112889"/>
                </a:cubicBezTo>
                <a:cubicBezTo>
                  <a:pt x="242240" y="199908"/>
                  <a:pt x="418630" y="442148"/>
                  <a:pt x="366889" y="522111"/>
                </a:cubicBezTo>
                <a:cubicBezTo>
                  <a:pt x="315148" y="602074"/>
                  <a:pt x="0" y="592667"/>
                  <a:pt x="0" y="592667"/>
                </a:cubicBezTo>
              </a:path>
            </a:pathLst>
          </a:custGeom>
          <a:noFill/>
          <a:ln w="9525">
            <a:solidFill>
              <a:srgbClr val="3366FF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87" name="Cube 86"/>
          <p:cNvSpPr>
            <a:spLocks noChangeArrowheads="1"/>
          </p:cNvSpPr>
          <p:nvPr/>
        </p:nvSpPr>
        <p:spPr bwMode="auto">
          <a:xfrm>
            <a:off x="7391400" y="3200400"/>
            <a:ext cx="457200" cy="152400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3276600" y="5702930"/>
            <a:ext cx="1066800" cy="381000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ea typeface="MS PGothic" charset="0"/>
              <a:cs typeface="Helvetic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3429000" y="5855330"/>
            <a:ext cx="1066800" cy="381000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ea typeface="MS PGothic" charset="0"/>
              <a:cs typeface="Helvetic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3581400" y="6007730"/>
            <a:ext cx="1066800" cy="381000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ea typeface="MS PGothic" charset="0"/>
              <a:cs typeface="Helvetic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17788" y="5722994"/>
            <a:ext cx="5574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File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975512" y="6191250"/>
            <a:ext cx="29803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mmap</a:t>
            </a:r>
            <a:r>
              <a:rPr lang="en-US" sz="2000" dirty="0" smtClean="0"/>
              <a:t> file to region of VAS</a:t>
            </a:r>
            <a:endParaRPr lang="en-US" sz="2000" dirty="0"/>
          </a:p>
        </p:txBody>
      </p:sp>
      <p:cxnSp>
        <p:nvCxnSpPr>
          <p:cNvPr id="74" name="Straight Arrow Connector 73"/>
          <p:cNvCxnSpPr>
            <a:cxnSpLocks noChangeShapeType="1"/>
          </p:cNvCxnSpPr>
          <p:nvPr/>
        </p:nvCxnSpPr>
        <p:spPr bwMode="auto">
          <a:xfrm>
            <a:off x="5867400" y="2418604"/>
            <a:ext cx="1371600" cy="1987589"/>
          </a:xfrm>
          <a:prstGeom prst="straightConnector1">
            <a:avLst/>
          </a:prstGeom>
          <a:noFill/>
          <a:ln w="19050" cmpd="sng">
            <a:solidFill>
              <a:srgbClr val="0000FF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80" name="TextBox 79"/>
          <p:cNvSpPr txBox="1">
            <a:spLocks noChangeArrowheads="1"/>
          </p:cNvSpPr>
          <p:nvPr/>
        </p:nvSpPr>
        <p:spPr bwMode="auto">
          <a:xfrm>
            <a:off x="3581400" y="3438835"/>
            <a:ext cx="23517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 dirty="0" smtClean="0">
                <a:solidFill>
                  <a:srgbClr val="0000FF"/>
                </a:solidFill>
                <a:latin typeface="Helvetica" charset="0"/>
                <a:cs typeface="Helvetica" charset="0"/>
              </a:rPr>
              <a:t>Create </a:t>
            </a:r>
            <a:r>
              <a:rPr lang="en-US" sz="2000" b="0" dirty="0">
                <a:solidFill>
                  <a:srgbClr val="0000FF"/>
                </a:solidFill>
                <a:latin typeface="Helvetica" charset="0"/>
                <a:cs typeface="Helvetica" charset="0"/>
              </a:rPr>
              <a:t>PT </a:t>
            </a:r>
            <a:r>
              <a:rPr lang="en-US" sz="2000" b="0" dirty="0" smtClean="0">
                <a:solidFill>
                  <a:srgbClr val="0000FF"/>
                </a:solidFill>
                <a:latin typeface="Helvetica" charset="0"/>
                <a:cs typeface="Helvetica" charset="0"/>
              </a:rPr>
              <a:t>entries</a:t>
            </a:r>
          </a:p>
          <a:p>
            <a:pPr eaLnBrk="1" hangingPunct="1"/>
            <a:r>
              <a:rPr lang="en-US" sz="2000" b="0" dirty="0">
                <a:solidFill>
                  <a:srgbClr val="0000FF"/>
                </a:solidFill>
                <a:latin typeface="Helvetica" charset="0"/>
                <a:cs typeface="Helvetica" charset="0"/>
              </a:rPr>
              <a:t>f</a:t>
            </a:r>
            <a:r>
              <a:rPr lang="en-US" sz="2000" b="0" dirty="0" smtClean="0">
                <a:solidFill>
                  <a:srgbClr val="0000FF"/>
                </a:solidFill>
                <a:latin typeface="Helvetica" charset="0"/>
                <a:cs typeface="Helvetica" charset="0"/>
              </a:rPr>
              <a:t>or mapped region</a:t>
            </a:r>
          </a:p>
          <a:p>
            <a:pPr eaLnBrk="1" hangingPunct="1"/>
            <a:r>
              <a:rPr lang="en-US" sz="2000" b="0" dirty="0">
                <a:solidFill>
                  <a:srgbClr val="0000FF"/>
                </a:solidFill>
                <a:latin typeface="Helvetica" charset="0"/>
                <a:cs typeface="Helvetica" charset="0"/>
              </a:rPr>
              <a:t>a</a:t>
            </a:r>
            <a:r>
              <a:rPr lang="en-US" sz="2000" b="0" dirty="0" smtClean="0">
                <a:solidFill>
                  <a:srgbClr val="0000FF"/>
                </a:solidFill>
                <a:latin typeface="Helvetica" charset="0"/>
                <a:cs typeface="Helvetica" charset="0"/>
              </a:rPr>
              <a:t>s “backed” by file</a:t>
            </a:r>
            <a:endParaRPr lang="en-US" sz="2000" b="0" dirty="0">
              <a:solidFill>
                <a:srgbClr val="0000FF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130800" y="2424954"/>
            <a:ext cx="736600" cy="462625"/>
          </a:xfrm>
          <a:prstGeom prst="rect">
            <a:avLst/>
          </a:prstGeom>
          <a:pattFill prst="ltUpDiag">
            <a:fgClr>
              <a:prstClr val="black"/>
            </a:fgClr>
            <a:bgClr>
              <a:prstClr val="white"/>
            </a:bgClr>
          </a:pattFill>
          <a:ln w="28575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 bwMode="auto">
          <a:xfrm>
            <a:off x="7239000" y="4419600"/>
            <a:ext cx="1066800" cy="381000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ea typeface="MS PGothic" charset="0"/>
              <a:cs typeface="Helvetica"/>
            </a:endParaRPr>
          </a:p>
        </p:txBody>
      </p:sp>
      <p:cxnSp>
        <p:nvCxnSpPr>
          <p:cNvPr id="14381" name="Straight Arrow Connector 62"/>
          <p:cNvCxnSpPr>
            <a:cxnSpLocks noChangeShapeType="1"/>
          </p:cNvCxnSpPr>
          <p:nvPr/>
        </p:nvCxnSpPr>
        <p:spPr bwMode="auto">
          <a:xfrm flipV="1">
            <a:off x="4037263" y="4610100"/>
            <a:ext cx="3477962" cy="1245230"/>
          </a:xfrm>
          <a:prstGeom prst="straightConnector1">
            <a:avLst/>
          </a:prstGeom>
          <a:noFill/>
          <a:ln w="57150" cmpd="thickThin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" name="Straight Arrow Connector 11"/>
          <p:cNvCxnSpPr>
            <a:cxnSpLocks noChangeShapeType="1"/>
            <a:stCxn id="14343" idx="3"/>
          </p:cNvCxnSpPr>
          <p:nvPr/>
        </p:nvCxnSpPr>
        <p:spPr bwMode="auto">
          <a:xfrm>
            <a:off x="4343400" y="1676400"/>
            <a:ext cx="762000" cy="748554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7" name="Straight Arrow Connector 96"/>
          <p:cNvCxnSpPr>
            <a:cxnSpLocks noChangeShapeType="1"/>
          </p:cNvCxnSpPr>
          <p:nvPr/>
        </p:nvCxnSpPr>
        <p:spPr bwMode="auto">
          <a:xfrm flipH="1">
            <a:off x="3429000" y="2424954"/>
            <a:ext cx="1701800" cy="3228811"/>
          </a:xfrm>
          <a:prstGeom prst="straightConnector1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" name="Straight Arrow Connector 97"/>
          <p:cNvCxnSpPr>
            <a:cxnSpLocks noChangeShapeType="1"/>
          </p:cNvCxnSpPr>
          <p:nvPr/>
        </p:nvCxnSpPr>
        <p:spPr bwMode="auto">
          <a:xfrm flipH="1">
            <a:off x="3581400" y="2887579"/>
            <a:ext cx="1549400" cy="3196351"/>
          </a:xfrm>
          <a:prstGeom prst="straightConnector1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3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</a:t>
            </a:r>
            <a:r>
              <a:rPr lang="en-US" dirty="0" err="1" smtClean="0"/>
              <a:t>map</a:t>
            </a:r>
            <a:r>
              <a:rPr lang="en-US" dirty="0" smtClean="0"/>
              <a:t> system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50" y="4442327"/>
            <a:ext cx="8340450" cy="2041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May map a specific region or let the system find one for you</a:t>
            </a:r>
          </a:p>
          <a:p>
            <a:pPr lvl="1"/>
            <a:r>
              <a:rPr lang="en-US" dirty="0" smtClean="0"/>
              <a:t>Tricky to know where the holes are</a:t>
            </a:r>
          </a:p>
          <a:p>
            <a:r>
              <a:rPr lang="en-US" dirty="0" smtClean="0"/>
              <a:t>Used both for manipulating files and for sharing between processes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28</a:t>
            </a:fld>
            <a:endParaRPr lang="en-US"/>
          </a:p>
        </p:txBody>
      </p:sp>
      <p:pic>
        <p:nvPicPr>
          <p:cNvPr id="7" name="Picture 6" descr="Screen Shot 2014-10-26 at 10.43.4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169" y="914400"/>
            <a:ext cx="6985000" cy="3505200"/>
          </a:xfrm>
          <a:prstGeom prst="rect">
            <a:avLst/>
          </a:prstGeom>
          <a:ln>
            <a:solidFill>
              <a:srgbClr val="0000FF"/>
            </a:solidFill>
          </a:ln>
        </p:spPr>
      </p:pic>
    </p:spTree>
    <p:extLst>
      <p:ext uri="{BB962C8B-B14F-4D97-AF65-F5344CB8AC3E}">
        <p14:creationId xmlns:p14="http://schemas.microsoft.com/office/powerpoint/2010/main" val="3524237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29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4321" y="1054731"/>
            <a:ext cx="8910000" cy="5047535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latin typeface="Courier"/>
                <a:cs typeface="Courier"/>
              </a:rPr>
              <a:t>#include &lt;sys/</a:t>
            </a:r>
            <a:r>
              <a:rPr lang="en-US" sz="1400" dirty="0" err="1">
                <a:latin typeface="Courier"/>
                <a:cs typeface="Courier"/>
              </a:rPr>
              <a:t>mman.h</a:t>
            </a:r>
            <a:r>
              <a:rPr lang="en-US" sz="1400" dirty="0">
                <a:latin typeface="Courier"/>
                <a:cs typeface="Courier"/>
              </a:rPr>
              <a:t>&gt;</a:t>
            </a: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 something = 162;</a:t>
            </a: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 main (</a:t>
            </a:r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argc</a:t>
            </a:r>
            <a:r>
              <a:rPr lang="en-US" sz="1400" dirty="0">
                <a:latin typeface="Courier"/>
                <a:cs typeface="Courier"/>
              </a:rPr>
              <a:t>, char *</a:t>
            </a:r>
            <a:r>
              <a:rPr lang="en-US" sz="1400" dirty="0" err="1">
                <a:latin typeface="Courier"/>
                <a:cs typeface="Courier"/>
              </a:rPr>
              <a:t>argv</a:t>
            </a:r>
            <a:r>
              <a:rPr lang="en-US" sz="1400" dirty="0">
                <a:latin typeface="Courier"/>
                <a:cs typeface="Courier"/>
              </a:rPr>
              <a:t>[]) {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infile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  <a:p>
            <a:r>
              <a:rPr lang="en-US" sz="1400" dirty="0">
                <a:latin typeface="Courier"/>
                <a:cs typeface="Courier"/>
              </a:rPr>
              <a:t>  char *</a:t>
            </a:r>
            <a:r>
              <a:rPr lang="en-US" sz="1400" dirty="0" err="1">
                <a:latin typeface="Courier"/>
                <a:cs typeface="Courier"/>
              </a:rPr>
              <a:t>mfile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  <a:p>
            <a:r>
              <a:rPr lang="en-US" sz="1400" dirty="0">
                <a:latin typeface="Courier"/>
                <a:cs typeface="Courier"/>
              </a:rPr>
              <a:t>  void *</a:t>
            </a:r>
            <a:r>
              <a:rPr lang="en-US" sz="1400" dirty="0" err="1">
                <a:latin typeface="Courier"/>
                <a:cs typeface="Courier"/>
              </a:rPr>
              <a:t>sadddr</a:t>
            </a:r>
            <a:r>
              <a:rPr lang="en-US" sz="1400" dirty="0">
                <a:latin typeface="Courier"/>
                <a:cs typeface="Courier"/>
              </a:rPr>
              <a:t> = 0;</a:t>
            </a:r>
          </a:p>
          <a:p>
            <a:r>
              <a:rPr lang="en-US" sz="1400" dirty="0">
                <a:latin typeface="Courier"/>
                <a:cs typeface="Courier"/>
              </a:rPr>
              <a:t>  something++;</a:t>
            </a:r>
          </a:p>
          <a:p>
            <a:r>
              <a:rPr lang="en-US" sz="1400" dirty="0" smtClean="0">
                <a:latin typeface="Courier"/>
                <a:cs typeface="Courier"/>
              </a:rPr>
              <a:t>  </a:t>
            </a:r>
            <a:r>
              <a:rPr lang="en-US" sz="1400" dirty="0" err="1" smtClean="0">
                <a:latin typeface="Courier"/>
                <a:cs typeface="Courier"/>
              </a:rPr>
              <a:t>printf</a:t>
            </a:r>
            <a:r>
              <a:rPr lang="en-US" sz="1400" dirty="0">
                <a:latin typeface="Courier"/>
                <a:cs typeface="Courier"/>
              </a:rPr>
              <a:t>("Data  at: %16lx\n", (long unsigned </a:t>
            </a:r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) &amp;something);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printf</a:t>
            </a:r>
            <a:r>
              <a:rPr lang="en-US" sz="1400" dirty="0">
                <a:latin typeface="Courier"/>
                <a:cs typeface="Courier"/>
              </a:rPr>
              <a:t>("Heap at : %16lx\n", (long unsigned </a:t>
            </a:r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) </a:t>
            </a:r>
            <a:r>
              <a:rPr lang="en-US" sz="1400" dirty="0" err="1">
                <a:latin typeface="Courier"/>
                <a:cs typeface="Courier"/>
              </a:rPr>
              <a:t>malloc</a:t>
            </a:r>
            <a:r>
              <a:rPr lang="en-US" sz="1400" dirty="0">
                <a:latin typeface="Courier"/>
                <a:cs typeface="Courier"/>
              </a:rPr>
              <a:t>(1));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printf</a:t>
            </a:r>
            <a:r>
              <a:rPr lang="en-US" sz="1400" dirty="0">
                <a:latin typeface="Courier"/>
                <a:cs typeface="Courier"/>
              </a:rPr>
              <a:t>("Stack at: %16lx\n", (long unsigned </a:t>
            </a:r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) &amp;</a:t>
            </a:r>
            <a:r>
              <a:rPr lang="en-US" sz="1400" dirty="0" err="1">
                <a:latin typeface="Courier"/>
                <a:cs typeface="Courier"/>
              </a:rPr>
              <a:t>mfile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mfile</a:t>
            </a:r>
            <a:r>
              <a:rPr lang="en-US" sz="1400" dirty="0">
                <a:latin typeface="Courier"/>
                <a:cs typeface="Courier"/>
              </a:rPr>
              <a:t> = </a:t>
            </a:r>
            <a:r>
              <a:rPr lang="en-US" sz="1400" dirty="0" err="1">
                <a:latin typeface="Courier"/>
                <a:cs typeface="Courier"/>
              </a:rPr>
              <a:t>mmap</a:t>
            </a:r>
            <a:r>
              <a:rPr lang="en-US" sz="1400" dirty="0">
                <a:latin typeface="Courier"/>
                <a:cs typeface="Courier"/>
              </a:rPr>
              <a:t>(0, 10000, </a:t>
            </a:r>
            <a:r>
              <a:rPr lang="en-US" sz="1400" dirty="0" smtClean="0">
                <a:latin typeface="Courier"/>
                <a:cs typeface="Courier"/>
              </a:rPr>
              <a:t>PROT_READ|PROT_WRITE</a:t>
            </a:r>
            <a:r>
              <a:rPr lang="en-US" sz="1400" dirty="0">
                <a:latin typeface="Courier"/>
                <a:cs typeface="Courier"/>
              </a:rPr>
              <a:t>, </a:t>
            </a:r>
            <a:r>
              <a:rPr lang="en-US" sz="1400" dirty="0" smtClean="0">
                <a:latin typeface="Courier"/>
                <a:cs typeface="Courier"/>
              </a:rPr>
              <a:t>MAP_FILE|MAP_SHARED</a:t>
            </a:r>
            <a:r>
              <a:rPr lang="en-US" sz="1400" dirty="0">
                <a:latin typeface="Courier"/>
                <a:cs typeface="Courier"/>
              </a:rPr>
              <a:t>, </a:t>
            </a:r>
            <a:r>
              <a:rPr lang="en-US" sz="1400" dirty="0" err="1">
                <a:latin typeface="Courier"/>
                <a:cs typeface="Courier"/>
              </a:rPr>
              <a:t>infile</a:t>
            </a:r>
            <a:r>
              <a:rPr lang="en-US" sz="1400" dirty="0">
                <a:latin typeface="Courier"/>
                <a:cs typeface="Courier"/>
              </a:rPr>
              <a:t>, 0);</a:t>
            </a:r>
          </a:p>
          <a:p>
            <a:r>
              <a:rPr lang="en-US" sz="1400" dirty="0">
                <a:latin typeface="Courier"/>
                <a:cs typeface="Courier"/>
              </a:rPr>
              <a:t>  if (</a:t>
            </a:r>
            <a:r>
              <a:rPr lang="en-US" sz="1400" dirty="0" err="1">
                <a:latin typeface="Courier"/>
                <a:cs typeface="Courier"/>
              </a:rPr>
              <a:t>mfile</a:t>
            </a:r>
            <a:r>
              <a:rPr lang="en-US" sz="1400" dirty="0">
                <a:latin typeface="Courier"/>
                <a:cs typeface="Courier"/>
              </a:rPr>
              <a:t> == MAP_FAILED) {</a:t>
            </a:r>
            <a:r>
              <a:rPr lang="en-US" sz="1400" dirty="0" err="1">
                <a:latin typeface="Courier"/>
                <a:cs typeface="Courier"/>
              </a:rPr>
              <a:t>perror</a:t>
            </a:r>
            <a:r>
              <a:rPr lang="en-US" sz="1400" dirty="0">
                <a:latin typeface="Courier"/>
                <a:cs typeface="Courier"/>
              </a:rPr>
              <a:t>("</a:t>
            </a:r>
            <a:r>
              <a:rPr lang="en-US" sz="1400" dirty="0" err="1">
                <a:latin typeface="Courier"/>
                <a:cs typeface="Courier"/>
              </a:rPr>
              <a:t>mmap</a:t>
            </a:r>
            <a:r>
              <a:rPr lang="en-US" sz="1400" dirty="0">
                <a:latin typeface="Courier"/>
                <a:cs typeface="Courier"/>
              </a:rPr>
              <a:t> failed"); exit(1);}</a:t>
            </a: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printf</a:t>
            </a:r>
            <a:r>
              <a:rPr lang="en-US" sz="1400" dirty="0">
                <a:latin typeface="Courier"/>
                <a:cs typeface="Courier"/>
              </a:rPr>
              <a:t>("</a:t>
            </a:r>
            <a:r>
              <a:rPr lang="en-US" sz="1400" dirty="0" err="1">
                <a:latin typeface="Courier"/>
                <a:cs typeface="Courier"/>
              </a:rPr>
              <a:t>mmap</a:t>
            </a:r>
            <a:r>
              <a:rPr lang="en-US" sz="1400" dirty="0">
                <a:latin typeface="Courier"/>
                <a:cs typeface="Courier"/>
              </a:rPr>
              <a:t> at : %16lx\n", (long unsigned </a:t>
            </a:r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) </a:t>
            </a:r>
            <a:r>
              <a:rPr lang="en-US" sz="1400" dirty="0" err="1">
                <a:latin typeface="Courier"/>
                <a:cs typeface="Courier"/>
              </a:rPr>
              <a:t>mfile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puts(</a:t>
            </a:r>
            <a:r>
              <a:rPr lang="en-US" sz="1400" dirty="0" err="1">
                <a:latin typeface="Courier"/>
                <a:cs typeface="Courier"/>
              </a:rPr>
              <a:t>mfile</a:t>
            </a:r>
            <a:r>
              <a:rPr lang="en-US" sz="1400" dirty="0">
                <a:latin typeface="Courier"/>
                <a:cs typeface="Courier"/>
              </a:rPr>
              <a:t>)</a:t>
            </a:r>
            <a:r>
              <a:rPr lang="en-US" sz="1400" dirty="0" smtClean="0">
                <a:latin typeface="Courier"/>
                <a:cs typeface="Courier"/>
              </a:rPr>
              <a:t>;</a:t>
            </a:r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strcpy</a:t>
            </a:r>
            <a:r>
              <a:rPr lang="en-US" sz="1400" dirty="0">
                <a:latin typeface="Courier"/>
                <a:cs typeface="Courier"/>
              </a:rPr>
              <a:t>(mfile+20,"Let's write over it")</a:t>
            </a:r>
            <a:r>
              <a:rPr lang="en-US" sz="1400" dirty="0" smtClean="0">
                <a:latin typeface="Courier"/>
                <a:cs typeface="Courier"/>
              </a:rPr>
              <a:t>;</a:t>
            </a:r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close(</a:t>
            </a:r>
            <a:r>
              <a:rPr lang="en-US" sz="1400" dirty="0" err="1">
                <a:latin typeface="Courier"/>
                <a:cs typeface="Courier"/>
              </a:rPr>
              <a:t>infile</a:t>
            </a:r>
            <a:r>
              <a:rPr lang="en-US" sz="1400" dirty="0">
                <a:latin typeface="Courier"/>
                <a:cs typeface="Courier"/>
              </a:rPr>
              <a:t>)</a:t>
            </a:r>
            <a:r>
              <a:rPr lang="en-US" sz="1400" dirty="0" smtClean="0">
                <a:latin typeface="Courier"/>
                <a:cs typeface="Courier"/>
              </a:rPr>
              <a:t>;</a:t>
            </a:r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return 0;</a:t>
            </a:r>
          </a:p>
          <a:p>
            <a:r>
              <a:rPr lang="en-US" sz="14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04614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386838" y="1941701"/>
            <a:ext cx="1172460" cy="277385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Components of a File System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97964" y="2233686"/>
            <a:ext cx="10613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Directory </a:t>
            </a:r>
          </a:p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391280"/>
            <a:ext cx="994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 path</a:t>
            </a:r>
            <a:endParaRPr lang="en-US" dirty="0"/>
          </a:p>
        </p:txBody>
      </p:sp>
      <p:cxnSp>
        <p:nvCxnSpPr>
          <p:cNvPr id="11" name="Elbow Connector 10"/>
          <p:cNvCxnSpPr>
            <a:stCxn id="9" idx="2"/>
            <a:endCxn id="8" idx="1"/>
          </p:cNvCxnSpPr>
          <p:nvPr/>
        </p:nvCxnSpPr>
        <p:spPr>
          <a:xfrm rot="16200000" flipH="1">
            <a:off x="386549" y="2328341"/>
            <a:ext cx="1568018" cy="432559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4065499" y="1941701"/>
            <a:ext cx="1172460" cy="277385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089077" y="2237650"/>
            <a:ext cx="1082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 Index </a:t>
            </a:r>
          </a:p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804569" y="3752007"/>
            <a:ext cx="642325" cy="437977"/>
          </a:xfrm>
          <a:prstGeom prst="rect">
            <a:avLst/>
          </a:prstGeom>
          <a:solidFill>
            <a:srgbClr val="EBF1D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16" idx="3"/>
          </p:cNvCxnSpPr>
          <p:nvPr/>
        </p:nvCxnSpPr>
        <p:spPr>
          <a:xfrm flipV="1">
            <a:off x="2446894" y="3562218"/>
            <a:ext cx="1348660" cy="4087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586006" y="2982595"/>
            <a:ext cx="1307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 number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307293" y="3351927"/>
            <a:ext cx="642325" cy="437977"/>
          </a:xfrm>
          <a:prstGeom prst="rect">
            <a:avLst/>
          </a:prstGeom>
          <a:solidFill>
            <a:srgbClr val="EBF1D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stCxn id="21" idx="3"/>
          </p:cNvCxnSpPr>
          <p:nvPr/>
        </p:nvCxnSpPr>
        <p:spPr>
          <a:xfrm>
            <a:off x="4949618" y="3570916"/>
            <a:ext cx="1473627" cy="40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Can 23"/>
          <p:cNvSpPr/>
          <p:nvPr/>
        </p:nvSpPr>
        <p:spPr>
          <a:xfrm>
            <a:off x="7182355" y="4972175"/>
            <a:ext cx="846701" cy="1153341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6630442" y="3816773"/>
            <a:ext cx="364957" cy="1802120"/>
            <a:chOff x="7605706" y="1270135"/>
            <a:chExt cx="364957" cy="1802120"/>
          </a:xfrm>
        </p:grpSpPr>
        <p:sp>
          <p:nvSpPr>
            <p:cNvPr id="26" name="Rectangle 25"/>
            <p:cNvSpPr/>
            <p:nvPr/>
          </p:nvSpPr>
          <p:spPr>
            <a:xfrm>
              <a:off x="7605706" y="1270135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605706" y="1591319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605706" y="189790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605706" y="2219088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605706" y="2751071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605706" y="2425537"/>
              <a:ext cx="3440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5916226" y="3328630"/>
            <a:ext cx="1266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blocks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025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13" y="152400"/>
            <a:ext cx="7696187" cy="533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elvetica" charset="0"/>
              </a:rPr>
              <a:t>Sharing through Mapped Files</a:t>
            </a:r>
            <a:endParaRPr lang="en-US" dirty="0">
              <a:latin typeface="Helvetica" charset="0"/>
            </a:endParaRPr>
          </a:p>
        </p:txBody>
      </p:sp>
      <p:sp>
        <p:nvSpPr>
          <p:cNvPr id="14362" name="Can 60"/>
          <p:cNvSpPr>
            <a:spLocks noChangeArrowheads="1"/>
          </p:cNvSpPr>
          <p:nvPr/>
        </p:nvSpPr>
        <p:spPr bwMode="auto">
          <a:xfrm>
            <a:off x="3886200" y="1104606"/>
            <a:ext cx="1219200" cy="2304716"/>
          </a:xfrm>
          <a:prstGeom prst="can">
            <a:avLst>
              <a:gd name="adj" fmla="val 25000"/>
            </a:avLst>
          </a:prstGeom>
          <a:solidFill>
            <a:srgbClr val="B7C6FE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962400" y="1714206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ea typeface="MS PGothic" charset="0"/>
              <a:cs typeface="Helvetic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3962400" y="2387936"/>
            <a:ext cx="1066800" cy="381000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ea typeface="MS PGothic" charset="0"/>
              <a:cs typeface="Helvetic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4114800" y="2540336"/>
            <a:ext cx="1066800" cy="381000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ea typeface="MS PGothic" charset="0"/>
              <a:cs typeface="Helvetic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4267200" y="2692736"/>
            <a:ext cx="1066800" cy="381000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ea typeface="MS PGothic" charset="0"/>
              <a:cs typeface="Helvetic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03588" y="2408000"/>
            <a:ext cx="5574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File</a:t>
            </a:r>
            <a:endParaRPr lang="en-US" sz="2000" b="1" dirty="0"/>
          </a:p>
        </p:txBody>
      </p:sp>
      <p:sp>
        <p:nvSpPr>
          <p:cNvPr id="59" name="Rectangle 58"/>
          <p:cNvSpPr/>
          <p:nvPr/>
        </p:nvSpPr>
        <p:spPr bwMode="auto">
          <a:xfrm>
            <a:off x="6461451" y="1371600"/>
            <a:ext cx="1295400" cy="491191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909251" y="1219200"/>
            <a:ext cx="1044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0x000…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7871381" y="6021440"/>
            <a:ext cx="1082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0xFFF…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6566015" y="1524000"/>
            <a:ext cx="1143000" cy="6858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461451" y="1600200"/>
            <a:ext cx="1352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 bwMode="auto">
          <a:xfrm>
            <a:off x="6566015" y="2209800"/>
            <a:ext cx="1143000" cy="5334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820549" y="2286000"/>
            <a:ext cx="633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ata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 bwMode="auto">
          <a:xfrm>
            <a:off x="6566015" y="2743200"/>
            <a:ext cx="1143000" cy="5334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788426" y="2819400"/>
            <a:ext cx="698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 bwMode="auto">
          <a:xfrm>
            <a:off x="6604345" y="4744520"/>
            <a:ext cx="1143000" cy="5334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814133" y="4820720"/>
            <a:ext cx="72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cxnSp>
        <p:nvCxnSpPr>
          <p:cNvPr id="76" name="Straight Arrow Connector 75"/>
          <p:cNvCxnSpPr/>
          <p:nvPr/>
        </p:nvCxnSpPr>
        <p:spPr bwMode="auto">
          <a:xfrm flipV="1">
            <a:off x="7566581" y="482072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7" name="Straight Arrow Connector 76"/>
          <p:cNvCxnSpPr/>
          <p:nvPr/>
        </p:nvCxnSpPr>
        <p:spPr bwMode="auto">
          <a:xfrm>
            <a:off x="7528251" y="27432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>
            <a:off x="6347381" y="5488040"/>
            <a:ext cx="1676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79" name="Rectangle 78"/>
          <p:cNvSpPr/>
          <p:nvPr/>
        </p:nvSpPr>
        <p:spPr bwMode="auto">
          <a:xfrm>
            <a:off x="6575981" y="5640440"/>
            <a:ext cx="1143000" cy="5334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906715" y="5716640"/>
            <a:ext cx="518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OS</a:t>
            </a:r>
            <a:endParaRPr lang="en-US" dirty="0"/>
          </a:p>
        </p:txBody>
      </p:sp>
      <p:sp>
        <p:nvSpPr>
          <p:cNvPr id="84" name="Rectangle 83"/>
          <p:cNvSpPr/>
          <p:nvPr/>
        </p:nvSpPr>
        <p:spPr bwMode="auto">
          <a:xfrm>
            <a:off x="639314" y="1326458"/>
            <a:ext cx="1295400" cy="491191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087114" y="1174058"/>
            <a:ext cx="1044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0x000…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2049244" y="5976298"/>
            <a:ext cx="1082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0xFFF…</a:t>
            </a:r>
            <a:endParaRPr lang="en-US" dirty="0"/>
          </a:p>
        </p:txBody>
      </p:sp>
      <p:sp>
        <p:nvSpPr>
          <p:cNvPr id="89" name="Rectangle 88"/>
          <p:cNvSpPr/>
          <p:nvPr/>
        </p:nvSpPr>
        <p:spPr bwMode="auto">
          <a:xfrm>
            <a:off x="743878" y="1478858"/>
            <a:ext cx="1143000" cy="685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39314" y="1555058"/>
            <a:ext cx="1352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92" name="Rectangle 91"/>
          <p:cNvSpPr/>
          <p:nvPr/>
        </p:nvSpPr>
        <p:spPr bwMode="auto">
          <a:xfrm>
            <a:off x="743878" y="2164658"/>
            <a:ext cx="11430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998412" y="2240858"/>
            <a:ext cx="633933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ata</a:t>
            </a:r>
            <a:endParaRPr lang="en-US" dirty="0"/>
          </a:p>
        </p:txBody>
      </p:sp>
      <p:sp>
        <p:nvSpPr>
          <p:cNvPr id="97" name="Rectangle 96"/>
          <p:cNvSpPr/>
          <p:nvPr/>
        </p:nvSpPr>
        <p:spPr bwMode="auto">
          <a:xfrm>
            <a:off x="743878" y="2698058"/>
            <a:ext cx="11430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966289" y="2774258"/>
            <a:ext cx="698178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99" name="Rectangle 98"/>
          <p:cNvSpPr/>
          <p:nvPr/>
        </p:nvSpPr>
        <p:spPr bwMode="auto">
          <a:xfrm>
            <a:off x="782208" y="4699378"/>
            <a:ext cx="11430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991996" y="4775578"/>
            <a:ext cx="723425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cxnSp>
        <p:nvCxnSpPr>
          <p:cNvPr id="101" name="Straight Arrow Connector 100"/>
          <p:cNvCxnSpPr/>
          <p:nvPr/>
        </p:nvCxnSpPr>
        <p:spPr bwMode="auto">
          <a:xfrm flipV="1">
            <a:off x="1744444" y="4775578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2" name="Straight Arrow Connector 101"/>
          <p:cNvCxnSpPr/>
          <p:nvPr/>
        </p:nvCxnSpPr>
        <p:spPr bwMode="auto">
          <a:xfrm>
            <a:off x="1706114" y="2698058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3" name="Straight Connector 102"/>
          <p:cNvCxnSpPr/>
          <p:nvPr/>
        </p:nvCxnSpPr>
        <p:spPr bwMode="auto">
          <a:xfrm>
            <a:off x="525244" y="5442898"/>
            <a:ext cx="1676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04" name="Rectangle 103"/>
          <p:cNvSpPr/>
          <p:nvPr/>
        </p:nvSpPr>
        <p:spPr bwMode="auto">
          <a:xfrm>
            <a:off x="753844" y="5595298"/>
            <a:ext cx="11430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084578" y="5671498"/>
            <a:ext cx="518178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OS</a:t>
            </a:r>
            <a:endParaRPr lang="en-US" dirty="0"/>
          </a:p>
        </p:txBody>
      </p:sp>
      <p:sp>
        <p:nvSpPr>
          <p:cNvPr id="106" name="Rectangle 105"/>
          <p:cNvSpPr/>
          <p:nvPr/>
        </p:nvSpPr>
        <p:spPr bwMode="auto">
          <a:xfrm>
            <a:off x="743878" y="3409322"/>
            <a:ext cx="1066800" cy="227114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ea typeface="MS PGothic" charset="0"/>
              <a:cs typeface="Helvetica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743878" y="3613110"/>
            <a:ext cx="1066800" cy="227114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ea typeface="MS PGothic" charset="0"/>
              <a:cs typeface="Helvetica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743878" y="3840224"/>
            <a:ext cx="1066800" cy="227114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ea typeface="MS PGothic" charset="0"/>
              <a:cs typeface="Helvetica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6583673" y="3796934"/>
            <a:ext cx="1066800" cy="227114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ea typeface="MS PGothic" charset="0"/>
              <a:cs typeface="Helvetica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6583673" y="4000722"/>
            <a:ext cx="1066800" cy="227114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ea typeface="MS PGothic" charset="0"/>
              <a:cs typeface="Helvetica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6583673" y="4227836"/>
            <a:ext cx="1066800" cy="227114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ea typeface="MS PGothic" charset="0"/>
              <a:cs typeface="Helvetica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3619500" y="4343520"/>
            <a:ext cx="1295400" cy="215692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3733800" y="5526883"/>
            <a:ext cx="1066800" cy="227114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ea typeface="MS PGothic" charset="0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13" y="957126"/>
            <a:ext cx="724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VAS 1</a:t>
            </a:r>
            <a:endParaRPr lang="en-US" dirty="0"/>
          </a:p>
        </p:txBody>
      </p:sp>
      <p:sp>
        <p:nvSpPr>
          <p:cNvPr id="114" name="TextBox 113"/>
          <p:cNvSpPr txBox="1"/>
          <p:nvPr/>
        </p:nvSpPr>
        <p:spPr>
          <a:xfrm>
            <a:off x="6335184" y="955519"/>
            <a:ext cx="724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VAS 2</a:t>
            </a:r>
            <a:endParaRPr lang="en-US" dirty="0"/>
          </a:p>
        </p:txBody>
      </p:sp>
      <p:cxnSp>
        <p:nvCxnSpPr>
          <p:cNvPr id="9" name="Straight Connector 8"/>
          <p:cNvCxnSpPr>
            <a:stCxn id="107" idx="3"/>
          </p:cNvCxnSpPr>
          <p:nvPr/>
        </p:nvCxnSpPr>
        <p:spPr>
          <a:xfrm>
            <a:off x="1810678" y="3726667"/>
            <a:ext cx="1923122" cy="1800216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10" idx="1"/>
          </p:cNvCxnSpPr>
          <p:nvPr/>
        </p:nvCxnSpPr>
        <p:spPr>
          <a:xfrm flipH="1">
            <a:off x="4800600" y="4114279"/>
            <a:ext cx="1783073" cy="1373761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19500" y="3929613"/>
            <a:ext cx="987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1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</a:rPr>
              <a:t>File System Summary (1/</a:t>
            </a:r>
            <a:r>
              <a:rPr lang="en-US" dirty="0">
                <a:latin typeface="Helvetica" charset="0"/>
              </a:rPr>
              <a:t>2)</a:t>
            </a:r>
          </a:p>
        </p:txBody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42736"/>
            <a:ext cx="8915400" cy="55866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</a:pPr>
            <a:r>
              <a:rPr lang="en-US" dirty="0">
                <a:latin typeface="Helvetica" charset="0"/>
              </a:rPr>
              <a:t>File System: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</a:pPr>
            <a:r>
              <a:rPr lang="en-US" dirty="0">
                <a:latin typeface="Helvetica" charset="0"/>
              </a:rPr>
              <a:t>Transforms blocks into Files and Directories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</a:pPr>
            <a:r>
              <a:rPr lang="en-US" dirty="0">
                <a:latin typeface="Helvetica" charset="0"/>
              </a:rPr>
              <a:t>Optimize for </a:t>
            </a:r>
            <a:r>
              <a:rPr lang="en-US" dirty="0" smtClean="0">
                <a:latin typeface="Helvetica" charset="0"/>
              </a:rPr>
              <a:t>size, access </a:t>
            </a:r>
            <a:r>
              <a:rPr lang="en-US" dirty="0">
                <a:latin typeface="Helvetica" charset="0"/>
              </a:rPr>
              <a:t>and usage patterns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</a:pPr>
            <a:r>
              <a:rPr lang="en-US" dirty="0">
                <a:latin typeface="Helvetica" charset="0"/>
              </a:rPr>
              <a:t>Maximize sequential access, allow efficient random </a:t>
            </a:r>
            <a:r>
              <a:rPr lang="en-US" dirty="0" smtClean="0">
                <a:latin typeface="Helvetica" charset="0"/>
              </a:rPr>
              <a:t>access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</a:pPr>
            <a:r>
              <a:rPr lang="en-US" dirty="0" smtClean="0">
                <a:latin typeface="Helvetica" charset="0"/>
              </a:rPr>
              <a:t>Projects the OS protection and security regime (UGO </a:t>
            </a:r>
            <a:r>
              <a:rPr lang="en-US" dirty="0" err="1" smtClean="0">
                <a:latin typeface="Helvetica" charset="0"/>
              </a:rPr>
              <a:t>vs</a:t>
            </a:r>
            <a:r>
              <a:rPr lang="en-US" dirty="0" smtClean="0">
                <a:latin typeface="Helvetica" charset="0"/>
              </a:rPr>
              <a:t> ACL)</a:t>
            </a:r>
          </a:p>
          <a:p>
            <a:pPr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</a:pPr>
            <a:r>
              <a:rPr lang="en-US" dirty="0" smtClean="0">
                <a:latin typeface="Helvetica" charset="0"/>
              </a:rPr>
              <a:t>File defined </a:t>
            </a:r>
            <a:r>
              <a:rPr lang="en-US" dirty="0">
                <a:latin typeface="Helvetica" charset="0"/>
              </a:rPr>
              <a:t>by header, called “</a:t>
            </a:r>
            <a:r>
              <a:rPr lang="en-US" altLang="ja-JP" dirty="0" err="1">
                <a:latin typeface="Helvetica" charset="0"/>
              </a:rPr>
              <a:t>inode</a:t>
            </a:r>
            <a:r>
              <a:rPr lang="en-US" dirty="0" smtClean="0">
                <a:latin typeface="Helvetica" charset="0"/>
              </a:rPr>
              <a:t>”</a:t>
            </a:r>
          </a:p>
          <a:p>
            <a:pPr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</a:pPr>
            <a:r>
              <a:rPr lang="en-US" dirty="0" smtClean="0">
                <a:latin typeface="Helvetica" charset="0"/>
              </a:rPr>
              <a:t>Multilevel </a:t>
            </a:r>
            <a:r>
              <a:rPr lang="en-US" dirty="0">
                <a:latin typeface="Helvetica" charset="0"/>
              </a:rPr>
              <a:t>Indexed Scheme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</a:pPr>
            <a:r>
              <a:rPr lang="en-US" dirty="0" err="1">
                <a:latin typeface="Helvetica" charset="0"/>
              </a:rPr>
              <a:t>i</a:t>
            </a:r>
            <a:r>
              <a:rPr lang="en-US" dirty="0" err="1" smtClean="0">
                <a:latin typeface="Helvetica" charset="0"/>
              </a:rPr>
              <a:t>node</a:t>
            </a:r>
            <a:r>
              <a:rPr lang="en-US" dirty="0" smtClean="0">
                <a:latin typeface="Helvetica" charset="0"/>
              </a:rPr>
              <a:t> </a:t>
            </a:r>
            <a:r>
              <a:rPr lang="en-US" dirty="0">
                <a:latin typeface="Helvetica" charset="0"/>
              </a:rPr>
              <a:t>contains file info, direct pointers to blocks, </a:t>
            </a:r>
            <a:r>
              <a:rPr lang="en-US" dirty="0" smtClean="0">
                <a:latin typeface="Helvetica" charset="0"/>
              </a:rPr>
              <a:t>indirect </a:t>
            </a:r>
            <a:r>
              <a:rPr lang="en-US" dirty="0">
                <a:latin typeface="Helvetica" charset="0"/>
              </a:rPr>
              <a:t>blocks, doubly indirect, etc.</a:t>
            </a:r>
            <a:r>
              <a:rPr lang="en-US" dirty="0" smtClean="0">
                <a:latin typeface="Helvetica" charset="0"/>
              </a:rPr>
              <a:t>.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</a:pPr>
            <a:r>
              <a:rPr lang="en-US" dirty="0" smtClean="0">
                <a:latin typeface="Helvetica" charset="0"/>
              </a:rPr>
              <a:t>NTFS uses variable extents, rather than fixed blocks, and tiny files data is in the header</a:t>
            </a:r>
          </a:p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4.2 BSD Multilevel index files</a:t>
            </a:r>
          </a:p>
          <a:p>
            <a:pPr lvl="1">
              <a:spcBef>
                <a:spcPct val="5000"/>
              </a:spcBef>
            </a:pPr>
            <a:r>
              <a:rPr lang="en-US" dirty="0" err="1">
                <a:latin typeface="Helvetica" pitchFamily="-83" charset="0"/>
                <a:ea typeface="ＭＳ Ｐゴシック" pitchFamily="-83" charset="-128"/>
              </a:rPr>
              <a:t>Inode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 contains pointers to actual blocks, indirect blocks, double indirect blocks, etc. </a:t>
            </a:r>
          </a:p>
          <a:p>
            <a:pPr lvl="1"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Optimizations for sequential access: start new files in open ranges of free blocks, rotational Optimization</a:t>
            </a:r>
          </a:p>
          <a:p>
            <a:pPr>
              <a:spcBef>
                <a:spcPct val="10000"/>
              </a:spcBef>
              <a:spcAft>
                <a:spcPts val="600"/>
              </a:spcAft>
            </a:pPr>
            <a:endParaRPr lang="en-US" dirty="0">
              <a:latin typeface="Helvetica" charset="0"/>
            </a:endParaRPr>
          </a:p>
          <a:p>
            <a:pPr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</a:pPr>
            <a:endParaRPr lang="en-US" dirty="0">
              <a:latin typeface="Helvetica" charset="0"/>
              <a:sym typeface="Symbol" charset="0"/>
            </a:endParaRPr>
          </a:p>
          <a:p>
            <a:pPr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  <a:buFontTx/>
              <a:buNone/>
            </a:pPr>
            <a:endParaRPr lang="en-US" dirty="0">
              <a:latin typeface="Helvetica" charset="0"/>
              <a:sym typeface="Symbo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4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pitchFamily="-83" charset="0"/>
                <a:ea typeface="ＭＳ Ｐゴシック" pitchFamily="-83" charset="-128"/>
              </a:rPr>
              <a:t>File System Summary 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(2/2)</a:t>
            </a:r>
          </a:p>
        </p:txBody>
      </p:sp>
      <p:sp>
        <p:nvSpPr>
          <p:cNvPr id="1105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486400"/>
          </a:xfrm>
        </p:spPr>
        <p:txBody>
          <a:bodyPr>
            <a:normAutofit/>
          </a:bodyPr>
          <a:lstStyle/>
          <a:p>
            <a:pPr>
              <a:spcBef>
                <a:spcPct val="5000"/>
              </a:spcBef>
            </a:pPr>
            <a:r>
              <a:rPr lang="en-US" dirty="0" smtClean="0">
                <a:latin typeface="Helvetica" pitchFamily="-83" charset="0"/>
                <a:ea typeface="ＭＳ Ｐゴシック" pitchFamily="-83" charset="-128"/>
              </a:rPr>
              <a:t>Naming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: act of translating from user-visible names to actual system resources</a:t>
            </a:r>
          </a:p>
          <a:p>
            <a:pPr lvl="1"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Directories used for naming for local file </a:t>
            </a:r>
            <a:r>
              <a:rPr lang="en-US" dirty="0" smtClean="0">
                <a:latin typeface="Helvetica" pitchFamily="-83" charset="0"/>
                <a:ea typeface="ＭＳ Ｐゴシック" pitchFamily="-83" charset="-128"/>
              </a:rPr>
              <a:t>systems</a:t>
            </a:r>
          </a:p>
          <a:p>
            <a:pPr lvl="1">
              <a:spcBef>
                <a:spcPct val="5000"/>
              </a:spcBef>
            </a:pPr>
            <a:r>
              <a:rPr lang="en-US" dirty="0" smtClean="0">
                <a:latin typeface="Helvetica" pitchFamily="-83" charset="0"/>
                <a:ea typeface="ＭＳ Ｐゴシック" pitchFamily="-83" charset="-128"/>
              </a:rPr>
              <a:t>Linked or tree structure stored in files</a:t>
            </a:r>
            <a:endParaRPr lang="en-US" dirty="0">
              <a:latin typeface="Helvetica" pitchFamily="-83" charset="0"/>
              <a:ea typeface="ＭＳ Ｐゴシック" pitchFamily="-83" charset="-128"/>
            </a:endParaRPr>
          </a:p>
          <a:p>
            <a:pPr>
              <a:spcBef>
                <a:spcPct val="5000"/>
              </a:spcBef>
            </a:pPr>
            <a:r>
              <a:rPr lang="en-US" dirty="0" smtClean="0">
                <a:latin typeface="Helvetica" pitchFamily="-83" charset="0"/>
                <a:ea typeface="ＭＳ Ｐゴシック" pitchFamily="-83" charset="-128"/>
              </a:rPr>
              <a:t>File layout driven by </a:t>
            </a:r>
            <a:r>
              <a:rPr lang="en-US" dirty="0" err="1" smtClean="0">
                <a:latin typeface="Helvetica" pitchFamily="-83" charset="0"/>
                <a:ea typeface="ＭＳ Ｐゴシック" pitchFamily="-83" charset="-128"/>
              </a:rPr>
              <a:t>freespace</a:t>
            </a:r>
            <a:r>
              <a:rPr lang="en-US" dirty="0" smtClean="0">
                <a:latin typeface="Helvetica" pitchFamily="-83" charset="0"/>
                <a:ea typeface="ＭＳ Ｐゴシック" pitchFamily="-83" charset="-128"/>
              </a:rPr>
              <a:t> management</a:t>
            </a:r>
          </a:p>
          <a:p>
            <a:pPr lvl="1">
              <a:spcBef>
                <a:spcPct val="5000"/>
              </a:spcBef>
            </a:pPr>
            <a:r>
              <a:rPr lang="en-US" dirty="0" smtClean="0">
                <a:latin typeface="Helvetica" pitchFamily="-83" charset="0"/>
                <a:ea typeface="ＭＳ Ｐゴシック" pitchFamily="-83" charset="-128"/>
              </a:rPr>
              <a:t>Integrate </a:t>
            </a:r>
            <a:r>
              <a:rPr lang="en-US" dirty="0" err="1" smtClean="0">
                <a:latin typeface="Helvetica" pitchFamily="-83" charset="0"/>
                <a:ea typeface="ＭＳ Ｐゴシック" pitchFamily="-83" charset="-128"/>
              </a:rPr>
              <a:t>freespace</a:t>
            </a:r>
            <a:r>
              <a:rPr lang="en-US" dirty="0" smtClean="0">
                <a:latin typeface="Helvetica" pitchFamily="-83" charset="0"/>
                <a:ea typeface="ＭＳ Ｐゴシック" pitchFamily="-83" charset="-128"/>
              </a:rPr>
              <a:t>, </a:t>
            </a:r>
            <a:r>
              <a:rPr lang="en-US" dirty="0" err="1" smtClean="0">
                <a:latin typeface="Helvetica" pitchFamily="-83" charset="0"/>
                <a:ea typeface="ＭＳ Ｐゴシック" pitchFamily="-83" charset="-128"/>
              </a:rPr>
              <a:t>inode</a:t>
            </a:r>
            <a:r>
              <a:rPr lang="en-US" dirty="0" smtClean="0">
                <a:latin typeface="Helvetica" pitchFamily="-83" charset="0"/>
                <a:ea typeface="ＭＳ Ｐゴシック" pitchFamily="-83" charset="-128"/>
              </a:rPr>
              <a:t> table, file blocks and directories into block group</a:t>
            </a:r>
          </a:p>
          <a:p>
            <a:pPr>
              <a:spcBef>
                <a:spcPct val="5000"/>
              </a:spcBef>
            </a:pPr>
            <a:r>
              <a:rPr lang="en-US" dirty="0" smtClean="0">
                <a:latin typeface="Helvetica" pitchFamily="-83" charset="0"/>
                <a:ea typeface="ＭＳ Ｐゴシック" pitchFamily="-83" charset="-128"/>
              </a:rPr>
              <a:t>Copy-on-write creates new (better positioned) version of file upon burst of writes</a:t>
            </a:r>
          </a:p>
          <a:p>
            <a:pPr>
              <a:spcBef>
                <a:spcPct val="5000"/>
              </a:spcBef>
            </a:pPr>
            <a:r>
              <a:rPr lang="en-US" dirty="0" smtClean="0">
                <a:latin typeface="Helvetica" pitchFamily="-83" charset="0"/>
                <a:ea typeface="ＭＳ Ｐゴシック" pitchFamily="-83" charset="-128"/>
              </a:rPr>
              <a:t>Deep interactions between memory management, file system, and sharing</a:t>
            </a:r>
            <a:endParaRPr lang="en-US" dirty="0">
              <a:latin typeface="Helvetica" pitchFamily="-83" charset="0"/>
              <a:ea typeface="ＭＳ Ｐゴシック" pitchFamily="-83" charset="-128"/>
            </a:endParaRPr>
          </a:p>
          <a:p>
            <a:pPr marL="0" indent="0">
              <a:spcBef>
                <a:spcPct val="5000"/>
              </a:spcBef>
              <a:buNone/>
            </a:pPr>
            <a:endParaRPr lang="en-US" dirty="0">
              <a:latin typeface="Helvetica" pitchFamily="-83" charset="0"/>
              <a:ea typeface="ＭＳ Ｐゴシック" pitchFamily="-83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54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directories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321" y="947966"/>
            <a:ext cx="8876324" cy="570849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Stored in files, can be read, but don’t</a:t>
            </a:r>
          </a:p>
          <a:p>
            <a:pPr lvl="1"/>
            <a:r>
              <a:rPr lang="en-US" dirty="0" smtClean="0"/>
              <a:t>System calls to access directories</a:t>
            </a:r>
          </a:p>
          <a:p>
            <a:pPr lvl="1"/>
            <a:r>
              <a:rPr lang="en-US" dirty="0" smtClean="0"/>
              <a:t>Open / </a:t>
            </a:r>
            <a:r>
              <a:rPr lang="en-US" dirty="0" err="1" smtClean="0"/>
              <a:t>Creat</a:t>
            </a:r>
            <a:r>
              <a:rPr lang="en-US" dirty="0" smtClean="0"/>
              <a:t> traverse the structure</a:t>
            </a:r>
          </a:p>
          <a:p>
            <a:pPr lvl="1"/>
            <a:r>
              <a:rPr lang="en-US" dirty="0" err="1" smtClean="0"/>
              <a:t>mkdir</a:t>
            </a:r>
            <a:r>
              <a:rPr lang="en-US" dirty="0"/>
              <a:t> </a:t>
            </a:r>
            <a:r>
              <a:rPr lang="en-US" dirty="0" smtClean="0"/>
              <a:t>/</a:t>
            </a:r>
            <a:r>
              <a:rPr lang="en-US" dirty="0" err="1" smtClean="0"/>
              <a:t>rmdir</a:t>
            </a:r>
            <a:r>
              <a:rPr lang="en-US" dirty="0" smtClean="0"/>
              <a:t> add/remove entries</a:t>
            </a:r>
          </a:p>
          <a:p>
            <a:pPr lvl="1"/>
            <a:r>
              <a:rPr lang="en-US" dirty="0" smtClean="0"/>
              <a:t>Link / Unlink</a:t>
            </a:r>
          </a:p>
          <a:p>
            <a:pPr lvl="2"/>
            <a:r>
              <a:rPr lang="en-US" dirty="0" smtClean="0"/>
              <a:t>Link existing file to a directory</a:t>
            </a:r>
          </a:p>
          <a:p>
            <a:pPr lvl="3"/>
            <a:r>
              <a:rPr lang="en-US" dirty="0" smtClean="0"/>
              <a:t>Not in FAT !</a:t>
            </a:r>
          </a:p>
          <a:p>
            <a:pPr lvl="2"/>
            <a:r>
              <a:rPr lang="en-US" dirty="0" smtClean="0"/>
              <a:t>Forms a DAG</a:t>
            </a:r>
          </a:p>
          <a:p>
            <a:r>
              <a:rPr lang="en-US" dirty="0" err="1"/>
              <a:t>l</a:t>
            </a:r>
            <a:r>
              <a:rPr lang="en-US" dirty="0" err="1" smtClean="0"/>
              <a:t>ibc</a:t>
            </a:r>
            <a:r>
              <a:rPr lang="en-US" dirty="0" smtClean="0"/>
              <a:t> support</a:t>
            </a:r>
            <a:endParaRPr lang="en-US" dirty="0"/>
          </a:p>
          <a:p>
            <a:pPr lvl="1"/>
            <a:r>
              <a:rPr lang="en-US" dirty="0" smtClean="0"/>
              <a:t>DIR </a:t>
            </a:r>
            <a:r>
              <a:rPr lang="en-US" dirty="0"/>
              <a:t>* </a:t>
            </a:r>
            <a:r>
              <a:rPr lang="en-US" dirty="0" err="1"/>
              <a:t>opendir</a:t>
            </a:r>
            <a:r>
              <a:rPr lang="en-US" dirty="0"/>
              <a:t> (</a:t>
            </a:r>
            <a:r>
              <a:rPr lang="en-US" dirty="0" err="1"/>
              <a:t>const</a:t>
            </a:r>
            <a:r>
              <a:rPr lang="en-US" dirty="0"/>
              <a:t> char *</a:t>
            </a:r>
            <a:r>
              <a:rPr lang="en-US" dirty="0" err="1"/>
              <a:t>dirname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dirent</a:t>
            </a:r>
            <a:r>
              <a:rPr lang="en-US" dirty="0"/>
              <a:t> * </a:t>
            </a:r>
            <a:r>
              <a:rPr lang="en-US" dirty="0" err="1"/>
              <a:t>readdir</a:t>
            </a:r>
            <a:r>
              <a:rPr lang="en-US" dirty="0"/>
              <a:t> (DIR *</a:t>
            </a:r>
            <a:r>
              <a:rPr lang="en-US" dirty="0" err="1"/>
              <a:t>dirstream</a:t>
            </a:r>
            <a:r>
              <a:rPr lang="en-US" dirty="0" smtClean="0"/>
              <a:t>)</a:t>
            </a:r>
          </a:p>
          <a:p>
            <a:pPr lvl="1"/>
            <a:r>
              <a:rPr lang="en-US" sz="2200" dirty="0" err="1"/>
              <a:t>int</a:t>
            </a:r>
            <a:r>
              <a:rPr lang="en-US" sz="2200" dirty="0"/>
              <a:t> </a:t>
            </a:r>
            <a:r>
              <a:rPr lang="en-US" sz="2200" dirty="0" err="1"/>
              <a:t>readdir_r</a:t>
            </a:r>
            <a:r>
              <a:rPr lang="en-US" sz="2200" dirty="0"/>
              <a:t> (DIR *</a:t>
            </a:r>
            <a:r>
              <a:rPr lang="en-US" sz="2200" dirty="0" err="1"/>
              <a:t>dirstream</a:t>
            </a:r>
            <a:r>
              <a:rPr lang="en-US" sz="2200" dirty="0"/>
              <a:t>, </a:t>
            </a:r>
            <a:r>
              <a:rPr lang="en-US" sz="2200" dirty="0" err="1"/>
              <a:t>struct</a:t>
            </a:r>
            <a:r>
              <a:rPr lang="en-US" sz="2200" dirty="0"/>
              <a:t> </a:t>
            </a:r>
            <a:r>
              <a:rPr lang="en-US" sz="2200" dirty="0" err="1"/>
              <a:t>dirent</a:t>
            </a:r>
            <a:r>
              <a:rPr lang="en-US" sz="2200" dirty="0"/>
              <a:t> *entry, </a:t>
            </a:r>
            <a:r>
              <a:rPr lang="en-US" sz="2200" dirty="0" err="1"/>
              <a:t>struct</a:t>
            </a:r>
            <a:r>
              <a:rPr lang="en-US" sz="2200" dirty="0"/>
              <a:t> </a:t>
            </a:r>
            <a:r>
              <a:rPr lang="en-US" sz="2200" dirty="0" err="1"/>
              <a:t>dirent</a:t>
            </a:r>
            <a:r>
              <a:rPr lang="en-US" sz="2200" dirty="0"/>
              <a:t> **result)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138543" y="4248383"/>
            <a:ext cx="832102" cy="6715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nip Single Corner Rectangle 7"/>
          <p:cNvSpPr/>
          <p:nvPr/>
        </p:nvSpPr>
        <p:spPr>
          <a:xfrm>
            <a:off x="7167758" y="2058495"/>
            <a:ext cx="613128" cy="583970"/>
          </a:xfrm>
          <a:prstGeom prst="snip1Rect">
            <a:avLst/>
          </a:prstGeom>
          <a:solidFill>
            <a:srgbClr val="DCE6F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nip Single Corner Rectangle 8"/>
          <p:cNvSpPr/>
          <p:nvPr/>
        </p:nvSpPr>
        <p:spPr>
          <a:xfrm>
            <a:off x="7722490" y="3218243"/>
            <a:ext cx="613128" cy="583970"/>
          </a:xfrm>
          <a:prstGeom prst="snip1Rect">
            <a:avLst/>
          </a:prstGeom>
          <a:solidFill>
            <a:srgbClr val="DCE6F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nip Single Corner Rectangle 9"/>
          <p:cNvSpPr/>
          <p:nvPr/>
        </p:nvSpPr>
        <p:spPr>
          <a:xfrm>
            <a:off x="6257592" y="3218243"/>
            <a:ext cx="613128" cy="583970"/>
          </a:xfrm>
          <a:prstGeom prst="snip1Rect">
            <a:avLst/>
          </a:prstGeom>
          <a:solidFill>
            <a:srgbClr val="DCE6F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780886" y="1664316"/>
            <a:ext cx="565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usr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027776" y="2848911"/>
            <a:ext cx="1174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usr</a:t>
            </a:r>
            <a:r>
              <a:rPr lang="en-US" dirty="0" smtClean="0"/>
              <a:t>/lib4.3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426770" y="4962735"/>
            <a:ext cx="1577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usr</a:t>
            </a:r>
            <a:r>
              <a:rPr lang="en-US" dirty="0" smtClean="0"/>
              <a:t>/lib4.3/foo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7251591" y="2189888"/>
            <a:ext cx="529295" cy="10283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138543" y="3554027"/>
            <a:ext cx="192655" cy="6943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6496236" y="2488281"/>
            <a:ext cx="755355" cy="7299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646721" y="2863510"/>
            <a:ext cx="882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usr</a:t>
            </a:r>
            <a:r>
              <a:rPr lang="en-US" dirty="0" smtClean="0"/>
              <a:t>/lib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550393" y="3706427"/>
            <a:ext cx="1477383" cy="6943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784125" y="4444079"/>
            <a:ext cx="1285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usr</a:t>
            </a:r>
            <a:r>
              <a:rPr lang="en-US" dirty="0" smtClean="0"/>
              <a:t>/lib/foo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915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can a file be deleted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 reference count of links to the file.</a:t>
            </a:r>
          </a:p>
          <a:p>
            <a:r>
              <a:rPr lang="en-US" dirty="0" smtClean="0"/>
              <a:t>Delete after the last reference is gone.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886613" y="5116146"/>
            <a:ext cx="832102" cy="6715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nip Single Corner Rectangle 7"/>
          <p:cNvSpPr/>
          <p:nvPr/>
        </p:nvSpPr>
        <p:spPr>
          <a:xfrm>
            <a:off x="6915828" y="2926258"/>
            <a:ext cx="613128" cy="583970"/>
          </a:xfrm>
          <a:prstGeom prst="snip1Rect">
            <a:avLst/>
          </a:prstGeom>
          <a:solidFill>
            <a:srgbClr val="DCE6F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nip Single Corner Rectangle 8"/>
          <p:cNvSpPr/>
          <p:nvPr/>
        </p:nvSpPr>
        <p:spPr>
          <a:xfrm>
            <a:off x="7470560" y="4086006"/>
            <a:ext cx="613128" cy="583970"/>
          </a:xfrm>
          <a:prstGeom prst="snip1Rect">
            <a:avLst/>
          </a:prstGeom>
          <a:solidFill>
            <a:srgbClr val="DCE6F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nip Single Corner Rectangle 9"/>
          <p:cNvSpPr/>
          <p:nvPr/>
        </p:nvSpPr>
        <p:spPr>
          <a:xfrm>
            <a:off x="6005662" y="4086006"/>
            <a:ext cx="613128" cy="583970"/>
          </a:xfrm>
          <a:prstGeom prst="snip1Rect">
            <a:avLst/>
          </a:prstGeom>
          <a:solidFill>
            <a:srgbClr val="DCE6F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528956" y="2532079"/>
            <a:ext cx="565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usr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775846" y="3716674"/>
            <a:ext cx="1174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usr</a:t>
            </a:r>
            <a:r>
              <a:rPr lang="en-US" dirty="0" smtClean="0"/>
              <a:t>/lib4.3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174840" y="5830498"/>
            <a:ext cx="1577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usr</a:t>
            </a:r>
            <a:r>
              <a:rPr lang="en-US" dirty="0" smtClean="0"/>
              <a:t>/lib4.3/foo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999661" y="3057651"/>
            <a:ext cx="529295" cy="10283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886613" y="4421790"/>
            <a:ext cx="192655" cy="6943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6244306" y="3356044"/>
            <a:ext cx="755355" cy="7299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394791" y="3731273"/>
            <a:ext cx="882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usr</a:t>
            </a:r>
            <a:r>
              <a:rPr lang="en-US" dirty="0" smtClean="0"/>
              <a:t>/lib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298463" y="4574190"/>
            <a:ext cx="1477383" cy="6943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532195" y="5311842"/>
            <a:ext cx="1285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usr</a:t>
            </a:r>
            <a:r>
              <a:rPr lang="en-US" dirty="0" smtClean="0"/>
              <a:t>/lib/foo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349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 link</a:t>
            </a:r>
          </a:p>
          <a:p>
            <a:pPr lvl="1"/>
            <a:r>
              <a:rPr lang="en-US" dirty="0" smtClean="0"/>
              <a:t>Sets another directory entry to contain the file number for the file</a:t>
            </a:r>
          </a:p>
          <a:p>
            <a:pPr lvl="1"/>
            <a:r>
              <a:rPr lang="en-US" dirty="0" smtClean="0"/>
              <a:t>Creates another name (path) for the file</a:t>
            </a:r>
          </a:p>
          <a:p>
            <a:pPr lvl="1"/>
            <a:r>
              <a:rPr lang="en-US" dirty="0" smtClean="0"/>
              <a:t>Each is “first class”</a:t>
            </a:r>
          </a:p>
          <a:p>
            <a:r>
              <a:rPr lang="en-US" dirty="0" smtClean="0"/>
              <a:t>Soft link or Symbolic Link</a:t>
            </a:r>
          </a:p>
          <a:p>
            <a:pPr lvl="1"/>
            <a:r>
              <a:rPr lang="en-US" dirty="0" smtClean="0"/>
              <a:t>Directory entry contains the name of the file</a:t>
            </a:r>
          </a:p>
          <a:p>
            <a:pPr lvl="1"/>
            <a:r>
              <a:rPr lang="en-US" dirty="0" smtClean="0"/>
              <a:t>Map one name to another name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02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Directories: B-Trees</a:t>
            </a:r>
            <a:endParaRPr lang="en-US" dirty="0"/>
          </a:p>
        </p:txBody>
      </p:sp>
      <p:pic>
        <p:nvPicPr>
          <p:cNvPr id="4" name="Content Placeholder 3" descr="XFSDir.pdf"/>
          <p:cNvPicPr>
            <a:picLocks noGrp="1" noChangeAspect="1"/>
          </p:cNvPicPr>
          <p:nvPr>
            <p:ph idx="1"/>
          </p:nvPr>
        </p:nvPicPr>
        <p:blipFill>
          <a:blip r:embed="rId2"/>
          <a:srcRect t="-18913" b="-18913"/>
          <a:stretch>
            <a:fillRect/>
          </a:stretch>
        </p:blipFill>
        <p:spPr>
          <a:xfrm>
            <a:off x="-4896" y="1078082"/>
            <a:ext cx="9178974" cy="5048082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80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 Trade-offs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Contiguous arrays</a:t>
            </a:r>
          </a:p>
          <a:p>
            <a:pPr lvl="1"/>
            <a:r>
              <a:rPr lang="en-US" dirty="0" smtClean="0"/>
              <a:t>FAT, </a:t>
            </a:r>
            <a:r>
              <a:rPr lang="en-US" dirty="0" err="1" smtClean="0"/>
              <a:t>inode</a:t>
            </a:r>
            <a:r>
              <a:rPr lang="en-US" dirty="0" smtClean="0"/>
              <a:t> tables, disk blocks, … , page tables, …</a:t>
            </a:r>
          </a:p>
          <a:p>
            <a:pPr lvl="1"/>
            <a:r>
              <a:rPr lang="en-US" dirty="0" smtClean="0"/>
              <a:t>Direct index (constant time access), linear search</a:t>
            </a:r>
          </a:p>
          <a:p>
            <a:pPr lvl="1"/>
            <a:r>
              <a:rPr lang="en-US" dirty="0" smtClean="0"/>
              <a:t>Compact, easy to grow – up to a limit</a:t>
            </a:r>
          </a:p>
          <a:p>
            <a:r>
              <a:rPr lang="en-US" dirty="0" smtClean="0"/>
              <a:t>Linked lists</a:t>
            </a:r>
          </a:p>
          <a:p>
            <a:pPr lvl="1"/>
            <a:r>
              <a:rPr lang="en-US" dirty="0" smtClean="0"/>
              <a:t>Simple, Relatively compact</a:t>
            </a:r>
          </a:p>
          <a:p>
            <a:pPr lvl="1"/>
            <a:r>
              <a:rPr lang="en-US" dirty="0" smtClean="0"/>
              <a:t>Linear time index or search =&gt; good for few</a:t>
            </a:r>
          </a:p>
          <a:p>
            <a:r>
              <a:rPr lang="en-US" dirty="0" smtClean="0"/>
              <a:t>Tree-like structures (tree, b-tree, …, </a:t>
            </a:r>
            <a:r>
              <a:rPr lang="en-US" dirty="0" err="1" smtClean="0"/>
              <a:t>inode</a:t>
            </a:r>
            <a:r>
              <a:rPr lang="en-US" dirty="0" smtClean="0"/>
              <a:t>, …)</a:t>
            </a:r>
          </a:p>
          <a:p>
            <a:pPr lvl="1"/>
            <a:r>
              <a:rPr lang="en-US" dirty="0" smtClean="0"/>
              <a:t>Directories, …   , Multi-level page tables</a:t>
            </a:r>
          </a:p>
          <a:p>
            <a:pPr lvl="1"/>
            <a:r>
              <a:rPr lang="en-US" dirty="0" smtClean="0"/>
              <a:t>Complex, Multiple Pointers (but mix in direct)</a:t>
            </a:r>
          </a:p>
          <a:p>
            <a:pPr lvl="1"/>
            <a:r>
              <a:rPr lang="en-US" dirty="0" smtClean="0"/>
              <a:t>Log time index or search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50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 length extents</a:t>
            </a:r>
          </a:p>
          <a:p>
            <a:pPr lvl="1"/>
            <a:r>
              <a:rPr lang="en-US" dirty="0" smtClean="0"/>
              <a:t>Rather than fixed blocks</a:t>
            </a:r>
          </a:p>
          <a:p>
            <a:r>
              <a:rPr lang="en-US" dirty="0" smtClean="0"/>
              <a:t>Everything (almost) is a sequence of &lt;</a:t>
            </a:r>
            <a:r>
              <a:rPr lang="en-US" dirty="0" err="1" smtClean="0"/>
              <a:t>attribute:value</a:t>
            </a:r>
            <a:r>
              <a:rPr lang="en-US" dirty="0" smtClean="0"/>
              <a:t>&gt; pairs</a:t>
            </a:r>
          </a:p>
          <a:p>
            <a:pPr lvl="1"/>
            <a:r>
              <a:rPr lang="en-US" dirty="0" smtClean="0"/>
              <a:t>Meta-data and data</a:t>
            </a:r>
          </a:p>
          <a:p>
            <a:r>
              <a:rPr lang="en-US" dirty="0" smtClean="0"/>
              <a:t>Mix direct and indirect freely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100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162-fa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cs162-fa14.potx</Template>
  <TotalTime>8486</TotalTime>
  <Words>1964</Words>
  <Application>Microsoft Macintosh PowerPoint</Application>
  <PresentationFormat>On-screen Show (4:3)</PresentationFormat>
  <Paragraphs>379</Paragraphs>
  <Slides>32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cs162-fa14</vt:lpstr>
      <vt:lpstr>File System Design: advanced topics</vt:lpstr>
      <vt:lpstr>Big Thought-provoking Questions</vt:lpstr>
      <vt:lpstr>Recall: Components of a File System</vt:lpstr>
      <vt:lpstr>Recall: directories</vt:lpstr>
      <vt:lpstr>When can a file be deleted ?</vt:lpstr>
      <vt:lpstr>Links</vt:lpstr>
      <vt:lpstr>Large Directories: B-Trees</vt:lpstr>
      <vt:lpstr>Data Structure Trade-offs</vt:lpstr>
      <vt:lpstr>NTFS</vt:lpstr>
      <vt:lpstr>NTFS</vt:lpstr>
      <vt:lpstr>NTFS Small File</vt:lpstr>
      <vt:lpstr>NTFS Medium File</vt:lpstr>
      <vt:lpstr>NTFS Multiple Indirect Blocks</vt:lpstr>
      <vt:lpstr>PowerPoint Presentation</vt:lpstr>
      <vt:lpstr>Quizzie: File Systems</vt:lpstr>
      <vt:lpstr>Quizzie: File Systems</vt:lpstr>
      <vt:lpstr>Towards Copy-on-Write</vt:lpstr>
      <vt:lpstr>Emulating COW @ user level </vt:lpstr>
      <vt:lpstr>Creating a New Version</vt:lpstr>
      <vt:lpstr>Creating a New Version</vt:lpstr>
      <vt:lpstr>ZFS</vt:lpstr>
      <vt:lpstr>PowerPoint Presentation</vt:lpstr>
      <vt:lpstr>In-Memory File System Structures</vt:lpstr>
      <vt:lpstr>In-Memory File System Structures</vt:lpstr>
      <vt:lpstr>Memory Mapped Files</vt:lpstr>
      <vt:lpstr>Recall: Who does what when ?</vt:lpstr>
      <vt:lpstr>Using Paging to mmap files</vt:lpstr>
      <vt:lpstr>mmap system call</vt:lpstr>
      <vt:lpstr>An example</vt:lpstr>
      <vt:lpstr>Sharing through Mapped Files</vt:lpstr>
      <vt:lpstr>File System Summary (1/2)</vt:lpstr>
      <vt:lpstr>File System Summary (2/2)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Culler</dc:creator>
  <cp:lastModifiedBy>David Culler</cp:lastModifiedBy>
  <cp:revision>295</cp:revision>
  <dcterms:created xsi:type="dcterms:W3CDTF">2014-09-03T19:24:22Z</dcterms:created>
  <dcterms:modified xsi:type="dcterms:W3CDTF">2014-10-29T19:18:22Z</dcterms:modified>
</cp:coreProperties>
</file>