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1056" r:id="rId3"/>
    <p:sldId id="1145" r:id="rId4"/>
    <p:sldId id="1057" r:id="rId5"/>
    <p:sldId id="1147" r:id="rId6"/>
    <p:sldId id="1028" r:id="rId7"/>
    <p:sldId id="1029" r:id="rId8"/>
    <p:sldId id="1030" r:id="rId9"/>
    <p:sldId id="1031" r:id="rId10"/>
    <p:sldId id="1032" r:id="rId11"/>
    <p:sldId id="1033" r:id="rId12"/>
    <p:sldId id="1034" r:id="rId13"/>
    <p:sldId id="1144" r:id="rId14"/>
    <p:sldId id="1129" r:id="rId15"/>
    <p:sldId id="1130" r:id="rId16"/>
    <p:sldId id="1141" r:id="rId17"/>
    <p:sldId id="1142" r:id="rId18"/>
    <p:sldId id="1143" r:id="rId19"/>
    <p:sldId id="1131" r:id="rId20"/>
    <p:sldId id="1132" r:id="rId21"/>
    <p:sldId id="1133" r:id="rId22"/>
    <p:sldId id="1134" r:id="rId23"/>
    <p:sldId id="1135" r:id="rId24"/>
    <p:sldId id="1136" r:id="rId25"/>
    <p:sldId id="1137" r:id="rId26"/>
    <p:sldId id="1138" r:id="rId27"/>
    <p:sldId id="1139" r:id="rId28"/>
    <p:sldId id="1140" r:id="rId29"/>
    <p:sldId id="1148" r:id="rId30"/>
    <p:sldId id="1058" r:id="rId31"/>
    <p:sldId id="1059" r:id="rId32"/>
    <p:sldId id="1061" r:id="rId33"/>
    <p:sldId id="1062" r:id="rId34"/>
    <p:sldId id="1063" r:id="rId35"/>
    <p:sldId id="1076" r:id="rId36"/>
    <p:sldId id="1077" r:id="rId37"/>
    <p:sldId id="1078" r:id="rId38"/>
    <p:sldId id="1079" r:id="rId39"/>
    <p:sldId id="1080" r:id="rId40"/>
    <p:sldId id="1117" r:id="rId41"/>
    <p:sldId id="1118" r:id="rId42"/>
    <p:sldId id="1119" r:id="rId43"/>
    <p:sldId id="1120" r:id="rId44"/>
    <p:sldId id="1121" r:id="rId45"/>
    <p:sldId id="1122" r:id="rId46"/>
    <p:sldId id="1123" r:id="rId47"/>
    <p:sldId id="1124" r:id="rId48"/>
    <p:sldId id="1125" r:id="rId49"/>
    <p:sldId id="1126" r:id="rId50"/>
    <p:sldId id="1127" r:id="rId51"/>
    <p:sldId id="1128" r:id="rId52"/>
    <p:sldId id="1085" r:id="rId53"/>
    <p:sldId id="1115" r:id="rId54"/>
    <p:sldId id="1149" r:id="rId55"/>
    <p:sldId id="1049" r:id="rId56"/>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2" autoAdjust="0"/>
    <p:restoredTop sz="94799" autoAdjust="0"/>
  </p:normalViewPr>
  <p:slideViewPr>
    <p:cSldViewPr>
      <p:cViewPr varScale="1">
        <p:scale>
          <a:sx n="76" d="100"/>
          <a:sy n="76" d="100"/>
        </p:scale>
        <p:origin x="5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6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t>
            </a:r>
            <a:r>
              <a:rPr lang="en-US" sz="1600"/>
              <a:t>access</a:t>
            </a:r>
            <a:r>
              <a:rPr lang="en-US" baseline="0"/>
              <a:t>(rank)</a:t>
            </a:r>
            <a:r>
              <a:rPr lang="en-US"/>
              <a:t> = </a:t>
            </a:r>
            <a:r>
              <a:rPr lang="en-US" baseline="0"/>
              <a:t>1/rank</a:t>
            </a:r>
            <a:endParaRPr lang="en-US"/>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9.6387817986979998E-2</c:v>
                </c:pt>
                <c:pt idx="2">
                  <c:v>6.4258545324653304E-2</c:v>
                </c:pt>
                <c:pt idx="3">
                  <c:v>4.8193908993489999E-2</c:v>
                </c:pt>
                <c:pt idx="4">
                  <c:v>3.8555127194791997E-2</c:v>
                </c:pt>
                <c:pt idx="5">
                  <c:v>3.2129272662326701E-2</c:v>
                </c:pt>
                <c:pt idx="6">
                  <c:v>2.75393765677086E-2</c:v>
                </c:pt>
                <c:pt idx="7">
                  <c:v>2.4096954496745E-2</c:v>
                </c:pt>
                <c:pt idx="8">
                  <c:v>2.1419515108217799E-2</c:v>
                </c:pt>
                <c:pt idx="9">
                  <c:v>1.9277563597395998E-2</c:v>
                </c:pt>
                <c:pt idx="10">
                  <c:v>1.7525057815814499E-2</c:v>
                </c:pt>
                <c:pt idx="11">
                  <c:v>1.6064636331163298E-2</c:v>
                </c:pt>
                <c:pt idx="12">
                  <c:v>1.4828895074920001E-2</c:v>
                </c:pt>
                <c:pt idx="13">
                  <c:v>1.37696882838543E-2</c:v>
                </c:pt>
                <c:pt idx="14">
                  <c:v>1.2851709064930701E-2</c:v>
                </c:pt>
                <c:pt idx="15">
                  <c:v>1.20484772483725E-2</c:v>
                </c:pt>
                <c:pt idx="16">
                  <c:v>1.1339743292585899E-2</c:v>
                </c:pt>
                <c:pt idx="17">
                  <c:v>1.07097575541089E-2</c:v>
                </c:pt>
                <c:pt idx="18">
                  <c:v>1.01460861038926E-2</c:v>
                </c:pt>
                <c:pt idx="19">
                  <c:v>9.6387817986979991E-3</c:v>
                </c:pt>
                <c:pt idx="20">
                  <c:v>9.1797921892361901E-3</c:v>
                </c:pt>
                <c:pt idx="21">
                  <c:v>8.7625289079072705E-3</c:v>
                </c:pt>
                <c:pt idx="22">
                  <c:v>8.3815493901721692E-3</c:v>
                </c:pt>
                <c:pt idx="23">
                  <c:v>8.03231816558167E-3</c:v>
                </c:pt>
                <c:pt idx="24">
                  <c:v>7.7110254389583998E-3</c:v>
                </c:pt>
                <c:pt idx="25">
                  <c:v>7.4144475374600003E-3</c:v>
                </c:pt>
                <c:pt idx="26">
                  <c:v>7.1398383694059198E-3</c:v>
                </c:pt>
                <c:pt idx="27">
                  <c:v>6.8848441419271404E-3</c:v>
                </c:pt>
                <c:pt idx="28">
                  <c:v>6.6474357232400002E-3</c:v>
                </c:pt>
                <c:pt idx="29">
                  <c:v>6.4258545324653296E-3</c:v>
                </c:pt>
                <c:pt idx="30">
                  <c:v>6.21856890238581E-3</c:v>
                </c:pt>
                <c:pt idx="31">
                  <c:v>6.0242386241862499E-3</c:v>
                </c:pt>
                <c:pt idx="32">
                  <c:v>5.8416859386048502E-3</c:v>
                </c:pt>
                <c:pt idx="33">
                  <c:v>5.6698716462929401E-3</c:v>
                </c:pt>
                <c:pt idx="34">
                  <c:v>5.5078753135417097E-3</c:v>
                </c:pt>
                <c:pt idx="35">
                  <c:v>5.3548787770544403E-3</c:v>
                </c:pt>
                <c:pt idx="36">
                  <c:v>5.2101523236205401E-3</c:v>
                </c:pt>
                <c:pt idx="37">
                  <c:v>5.0730430519463198E-3</c:v>
                </c:pt>
                <c:pt idx="38">
                  <c:v>4.9429650249733304E-3</c:v>
                </c:pt>
                <c:pt idx="39">
                  <c:v>4.8193908993489996E-3</c:v>
                </c:pt>
                <c:pt idx="40">
                  <c:v>4.70184477985268E-3</c:v>
                </c:pt>
                <c:pt idx="41">
                  <c:v>4.5898960946180898E-3</c:v>
                </c:pt>
                <c:pt idx="42">
                  <c:v>4.4831543249758098E-3</c:v>
                </c:pt>
                <c:pt idx="43">
                  <c:v>4.3812644539536396E-3</c:v>
                </c:pt>
                <c:pt idx="44">
                  <c:v>4.2839030216435597E-3</c:v>
                </c:pt>
                <c:pt idx="45">
                  <c:v>4.1907746950860898E-3</c:v>
                </c:pt>
                <c:pt idx="46">
                  <c:v>4.1016092760416999E-3</c:v>
                </c:pt>
                <c:pt idx="47">
                  <c:v>4.0161590827908298E-3</c:v>
                </c:pt>
                <c:pt idx="48">
                  <c:v>3.9341966525298002E-3</c:v>
                </c:pt>
                <c:pt idx="49">
                  <c:v>3.8555127194791999E-3</c:v>
                </c:pt>
              </c:numCache>
            </c:numRef>
          </c:val>
          <c:smooth val="0"/>
        </c:ser>
        <c:dLbls>
          <c:showLegendKey val="0"/>
          <c:showVal val="0"/>
          <c:showCatName val="0"/>
          <c:showSerName val="0"/>
          <c:showPercent val="0"/>
          <c:showBubbleSize val="0"/>
        </c:dLbls>
        <c:marker val="1"/>
        <c:smooth val="0"/>
        <c:axId val="129637872"/>
        <c:axId val="129638432"/>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0.28916345396094001</c:v>
                </c:pt>
                <c:pt idx="2">
                  <c:v>0.35342199928559298</c:v>
                </c:pt>
                <c:pt idx="3">
                  <c:v>0.401615908279083</c:v>
                </c:pt>
                <c:pt idx="4">
                  <c:v>0.44017103547387498</c:v>
                </c:pt>
                <c:pt idx="5">
                  <c:v>0.472300308136202</c:v>
                </c:pt>
                <c:pt idx="6">
                  <c:v>0.49983968470391099</c:v>
                </c:pt>
                <c:pt idx="7">
                  <c:v>0.52393663920065603</c:v>
                </c:pt>
                <c:pt idx="8">
                  <c:v>0.54535615430887396</c:v>
                </c:pt>
                <c:pt idx="9">
                  <c:v>0.56463371790626904</c:v>
                </c:pt>
                <c:pt idx="10">
                  <c:v>0.58215877572208397</c:v>
                </c:pt>
                <c:pt idx="11">
                  <c:v>0.59822341205324703</c:v>
                </c:pt>
                <c:pt idx="12">
                  <c:v>0.61305230712816705</c:v>
                </c:pt>
                <c:pt idx="13">
                  <c:v>0.62682199541202199</c:v>
                </c:pt>
                <c:pt idx="14">
                  <c:v>0.63967370447695204</c:v>
                </c:pt>
                <c:pt idx="15">
                  <c:v>0.65172218172532503</c:v>
                </c:pt>
                <c:pt idx="16">
                  <c:v>0.66306192501791095</c:v>
                </c:pt>
                <c:pt idx="17">
                  <c:v>0.67377168257202003</c:v>
                </c:pt>
                <c:pt idx="18">
                  <c:v>0.68391776867591203</c:v>
                </c:pt>
                <c:pt idx="19">
                  <c:v>0.69355655047460996</c:v>
                </c:pt>
                <c:pt idx="20">
                  <c:v>0.70273634266384599</c:v>
                </c:pt>
                <c:pt idx="21">
                  <c:v>0.71149887157175395</c:v>
                </c:pt>
                <c:pt idx="22">
                  <c:v>0.71988042096192595</c:v>
                </c:pt>
                <c:pt idx="23">
                  <c:v>0.72791273912750798</c:v>
                </c:pt>
                <c:pt idx="24">
                  <c:v>0.73562376456646605</c:v>
                </c:pt>
                <c:pt idx="25">
                  <c:v>0.74303821210392595</c:v>
                </c:pt>
                <c:pt idx="26">
                  <c:v>0.75017805047333197</c:v>
                </c:pt>
                <c:pt idx="27">
                  <c:v>0.757062894615259</c:v>
                </c:pt>
                <c:pt idx="28">
                  <c:v>0.763710330338499</c:v>
                </c:pt>
                <c:pt idx="29">
                  <c:v>0.77013618487096502</c:v>
                </c:pt>
                <c:pt idx="30">
                  <c:v>0.77635475377334995</c:v>
                </c:pt>
                <c:pt idx="31">
                  <c:v>0.78237899239753705</c:v>
                </c:pt>
                <c:pt idx="32">
                  <c:v>0.78822067833614096</c:v>
                </c:pt>
                <c:pt idx="33">
                  <c:v>0.79389054998243402</c:v>
                </c:pt>
                <c:pt idx="34">
                  <c:v>0.79939842529597605</c:v>
                </c:pt>
                <c:pt idx="35">
                  <c:v>0.80475330407303103</c:v>
                </c:pt>
                <c:pt idx="36">
                  <c:v>0.80996345639665102</c:v>
                </c:pt>
                <c:pt idx="37">
                  <c:v>0.81503649944859702</c:v>
                </c:pt>
                <c:pt idx="38">
                  <c:v>0.81997946447357095</c:v>
                </c:pt>
                <c:pt idx="39">
                  <c:v>0.82479885537291997</c:v>
                </c:pt>
                <c:pt idx="40">
                  <c:v>0.829500700152773</c:v>
                </c:pt>
                <c:pt idx="41">
                  <c:v>0.83409059624739101</c:v>
                </c:pt>
                <c:pt idx="42">
                  <c:v>0.83857375057236605</c:v>
                </c:pt>
                <c:pt idx="43">
                  <c:v>0.84295501502631998</c:v>
                </c:pt>
                <c:pt idx="44">
                  <c:v>0.84723891804796403</c:v>
                </c:pt>
                <c:pt idx="45">
                  <c:v>0.85142969274305003</c:v>
                </c:pt>
                <c:pt idx="46">
                  <c:v>0.855531302019091</c:v>
                </c:pt>
                <c:pt idx="47">
                  <c:v>0.85954746110188196</c:v>
                </c:pt>
                <c:pt idx="48">
                  <c:v>0.86348165775441199</c:v>
                </c:pt>
                <c:pt idx="49">
                  <c:v>0.86733717047389103</c:v>
                </c:pt>
              </c:numCache>
            </c:numRef>
          </c:val>
          <c:smooth val="0"/>
        </c:ser>
        <c:dLbls>
          <c:showLegendKey val="0"/>
          <c:showVal val="0"/>
          <c:showCatName val="0"/>
          <c:showSerName val="0"/>
          <c:showPercent val="0"/>
          <c:showBubbleSize val="0"/>
        </c:dLbls>
        <c:marker val="1"/>
        <c:smooth val="0"/>
        <c:axId val="129639552"/>
        <c:axId val="129638992"/>
      </c:lineChart>
      <c:catAx>
        <c:axId val="129637872"/>
        <c:scaling>
          <c:orientation val="minMax"/>
        </c:scaling>
        <c:delete val="0"/>
        <c:axPos val="b"/>
        <c:title>
          <c:tx>
            <c:rich>
              <a:bodyPr/>
              <a:lstStyle/>
              <a:p>
                <a:pPr>
                  <a:defRPr sz="1400"/>
                </a:pPr>
                <a:r>
                  <a:rPr lang="en-US" sz="1400"/>
                  <a:t>Rank</a:t>
                </a:r>
              </a:p>
            </c:rich>
          </c:tx>
          <c:layout/>
          <c:overlay val="0"/>
        </c:title>
        <c:majorTickMark val="out"/>
        <c:minorTickMark val="none"/>
        <c:tickLblPos val="nextTo"/>
        <c:crossAx val="129638432"/>
        <c:crosses val="autoZero"/>
        <c:auto val="1"/>
        <c:lblAlgn val="ctr"/>
        <c:lblOffset val="100"/>
        <c:noMultiLvlLbl val="0"/>
      </c:catAx>
      <c:valAx>
        <c:axId val="129638432"/>
        <c:scaling>
          <c:orientation val="minMax"/>
          <c:max val="0.2"/>
        </c:scaling>
        <c:delete val="0"/>
        <c:axPos val="l"/>
        <c:majorGridlines/>
        <c:title>
          <c:tx>
            <c:rich>
              <a:bodyPr rot="-5400000" vert="horz"/>
              <a:lstStyle/>
              <a:p>
                <a:pPr>
                  <a:defRPr sz="1400"/>
                </a:pPr>
                <a:r>
                  <a:rPr lang="en-US" sz="1400"/>
                  <a:t>Popularity</a:t>
                </a:r>
                <a:r>
                  <a:rPr lang="en-US" sz="1400" baseline="0"/>
                  <a:t> (% accesses)</a:t>
                </a:r>
                <a:endParaRPr lang="en-US" sz="1400"/>
              </a:p>
            </c:rich>
          </c:tx>
          <c:layout/>
          <c:overlay val="0"/>
        </c:title>
        <c:numFmt formatCode="0%" sourceLinked="1"/>
        <c:majorTickMark val="out"/>
        <c:minorTickMark val="none"/>
        <c:tickLblPos val="nextTo"/>
        <c:crossAx val="129637872"/>
        <c:crosses val="autoZero"/>
        <c:crossBetween val="between"/>
      </c:valAx>
      <c:valAx>
        <c:axId val="129638992"/>
        <c:scaling>
          <c:orientation val="minMax"/>
        </c:scaling>
        <c:delete val="0"/>
        <c:axPos val="r"/>
        <c:title>
          <c:tx>
            <c:rich>
              <a:bodyPr rot="-5400000" vert="horz"/>
              <a:lstStyle/>
              <a:p>
                <a:pPr>
                  <a:defRPr sz="1600"/>
                </a:pPr>
                <a:r>
                  <a:rPr lang="en-US" sz="1600"/>
                  <a:t>Estimated</a:t>
                </a:r>
                <a:r>
                  <a:rPr lang="en-US" sz="1600" baseline="0"/>
                  <a:t> Hit Rate</a:t>
                </a:r>
                <a:endParaRPr lang="en-US" sz="1600"/>
              </a:p>
            </c:rich>
          </c:tx>
          <c:layout/>
          <c:overlay val="0"/>
        </c:title>
        <c:numFmt formatCode="General" sourceLinked="1"/>
        <c:majorTickMark val="out"/>
        <c:minorTickMark val="none"/>
        <c:tickLblPos val="nextTo"/>
        <c:crossAx val="129639552"/>
        <c:crosses val="max"/>
        <c:crossBetween val="between"/>
      </c:valAx>
      <c:catAx>
        <c:axId val="129639552"/>
        <c:scaling>
          <c:orientation val="minMax"/>
        </c:scaling>
        <c:delete val="1"/>
        <c:axPos val="b"/>
        <c:majorTickMark val="out"/>
        <c:minorTickMark val="none"/>
        <c:tickLblPos val="nextTo"/>
        <c:crossAx val="129638992"/>
        <c:crosses val="autoZero"/>
        <c:auto val="1"/>
        <c:lblAlgn val="ctr"/>
        <c:lblOffset val="100"/>
        <c:noMultiLvlLbl val="0"/>
      </c:catAx>
    </c:plotArea>
    <c:legend>
      <c:legendPos val="r"/>
      <c:layout>
        <c:manualLayout>
          <c:xMode val="edge"/>
          <c:yMode val="edge"/>
          <c:x val="0.50087255411595399"/>
          <c:y val="0.47675984810334598"/>
          <c:w val="0.30508308160177999"/>
          <c:h val="0.25861394949128802"/>
        </c:manualLayout>
      </c:layout>
      <c:overlay val="1"/>
      <c:spPr>
        <a:solidFill>
          <a:schemeClr val="tx2">
            <a:lumMod val="20000"/>
            <a:lumOff val="80000"/>
            <a:alpha val="60000"/>
          </a:schemeClr>
        </a:solidFill>
      </c:spPr>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9941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31806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0564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marL="228600" indent="-228600"/>
            <a:r>
              <a:rPr lang="en-US" altLang="ko-KR" smtClean="0">
                <a:ea typeface="굴림" panose="020B0600000101010101" pitchFamily="34" charset="-127"/>
              </a:rPr>
              <a:t>Nachos and other systems: hardware saves state, to help you. Role of nextPC, LoadReg, etc.</a:t>
            </a:r>
          </a:p>
          <a:p>
            <a:pPr marL="228600" indent="-228600"/>
            <a:r>
              <a:rPr lang="en-US" altLang="ko-KR" smtClean="0">
                <a:ea typeface="굴림" panose="020B0600000101010101" pitchFamily="34" charset="-127"/>
              </a:rPr>
              <a:t>Other examples: 68000 was non-virtualizable. Couldn’t restart after a fault</a:t>
            </a:r>
          </a:p>
          <a:p>
            <a:pPr marL="228600" indent="-228600"/>
            <a:r>
              <a:rPr lang="en-US" altLang="ko-KR" smtClean="0">
                <a:ea typeface="굴림" panose="020B0600000101010101" pitchFamily="34" charset="-127"/>
              </a:rPr>
              <a:t>So Apollo Computers put 2 68000 in every workstation:</a:t>
            </a:r>
          </a:p>
          <a:p>
            <a:pPr marL="228600" indent="-228600">
              <a:buFontTx/>
              <a:buAutoNum type="arabicPeriod"/>
            </a:pPr>
            <a:r>
              <a:rPr lang="en-US" altLang="ko-KR" smtClean="0">
                <a:ea typeface="굴림" panose="020B0600000101010101" pitchFamily="34" charset="-127"/>
              </a:rPr>
              <a:t>Executes user code (hangs on fault)</a:t>
            </a:r>
          </a:p>
          <a:p>
            <a:pPr marL="228600" indent="-228600">
              <a:buFontTx/>
              <a:buAutoNum type="arabicPeriod"/>
            </a:pPr>
            <a:r>
              <a:rPr lang="en-US" altLang="ko-KR" smtClean="0">
                <a:ea typeface="굴림" panose="020B0600000101010101" pitchFamily="34" charset="-127"/>
              </a:rPr>
              <a:t> Handles fault (no overlapped I/O)</a:t>
            </a:r>
          </a:p>
          <a:p>
            <a:pPr marL="228600" indent="-228600"/>
            <a:r>
              <a:rPr lang="en-US" altLang="ko-KR" smtClean="0">
                <a:ea typeface="굴림" panose="020B0600000101010101" pitchFamily="34" charset="-127"/>
              </a:rPr>
              <a:t>Intel i860 (came out same time as 486): doesn’t provide failing virtual address. Have to go back and disassemble instruction to figure out what failed…</a:t>
            </a:r>
          </a:p>
          <a:p>
            <a:pPr marL="228600" indent="-228600"/>
            <a:r>
              <a:rPr lang="en-US" altLang="ko-KR" smtClean="0">
                <a:ea typeface="굴림" panose="020B0600000101010101" pitchFamily="34" charset="-127"/>
              </a:rPr>
              <a:t>Moral: have to know lots of stuff to do hardware design: hardware/compilers/OS</a:t>
            </a:r>
          </a:p>
        </p:txBody>
      </p:sp>
    </p:spTree>
    <p:extLst>
      <p:ext uri="{BB962C8B-B14F-4D97-AF65-F5344CB8AC3E}">
        <p14:creationId xmlns:p14="http://schemas.microsoft.com/office/powerpoint/2010/main" val="433842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95509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040682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65018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69019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778410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87882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57295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062236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13735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7182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04763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441211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03919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91219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769065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59243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66350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8"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14.</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1021411"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10/19/15</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304087"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Fall 2015</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14</a:t>
            </a:r>
            <a:br>
              <a:rPr lang="en-US" altLang="en-US" sz="3000" dirty="0" smtClean="0"/>
            </a:br>
            <a:r>
              <a:rPr lang="en-US" altLang="en-US" sz="3000" dirty="0" smtClean="0"/>
              <a:t> </a:t>
            </a:r>
            <a:br>
              <a:rPr lang="en-US" altLang="en-US" sz="3000" dirty="0" smtClean="0"/>
            </a:br>
            <a:r>
              <a:rPr lang="en-US" altLang="en-US" sz="3000" dirty="0" smtClean="0"/>
              <a:t>Caching (Finished),</a:t>
            </a:r>
            <a:br>
              <a:rPr lang="en-US" altLang="en-US" sz="3000" dirty="0" smtClean="0"/>
            </a:br>
            <a:r>
              <a:rPr lang="en-US" altLang="en-US" sz="3000" dirty="0" smtClean="0"/>
              <a:t>Demand Paging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19</a:t>
            </a:r>
            <a:r>
              <a:rPr lang="en-US" altLang="en-US" baseline="30000" dirty="0" smtClean="0"/>
              <a:t>th</a:t>
            </a:r>
            <a:r>
              <a:rPr lang="en-US" altLang="en-US" dirty="0" smtClean="0"/>
              <a:t>, 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 calcmode="lin" valueType="num">
                                      <p:cBhvr additive="base">
                                        <p:cTn id="7" dur="500" fill="hold"/>
                                        <p:tgtEl>
                                          <p:spTgt spid="7434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43510"/>
                                        </p:tgtEl>
                                        <p:attrNameLst>
                                          <p:attrName>style.visibility</p:attrName>
                                        </p:attrNameLst>
                                      </p:cBhvr>
                                      <p:to>
                                        <p:strVal val="visible"/>
                                      </p:to>
                                    </p:set>
                                    <p:anim calcmode="lin" valueType="num">
                                      <p:cBhvr additive="base">
                                        <p:cTn id="11" dur="500" fill="hold"/>
                                        <p:tgtEl>
                                          <p:spTgt spid="743510"/>
                                        </p:tgtEl>
                                        <p:attrNameLst>
                                          <p:attrName>ppt_x</p:attrName>
                                        </p:attrNameLst>
                                      </p:cBhvr>
                                      <p:tavLst>
                                        <p:tav tm="0">
                                          <p:val>
                                            <p:strVal val="1+#ppt_w/2"/>
                                          </p:val>
                                        </p:tav>
                                        <p:tav tm="100000">
                                          <p:val>
                                            <p:strVal val="#ppt_x"/>
                                          </p:val>
                                        </p:tav>
                                      </p:tavLst>
                                    </p:anim>
                                    <p:anim calcmode="lin" valueType="num">
                                      <p:cBhvr additive="base">
                                        <p:cTn id="12"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43513"/>
                                        </p:tgtEl>
                                        <p:attrNameLst>
                                          <p:attrName>style.visibility</p:attrName>
                                        </p:attrNameLst>
                                      </p:cBhvr>
                                      <p:to>
                                        <p:strVal val="visible"/>
                                      </p:to>
                                    </p:set>
                                    <p:anim calcmode="lin" valueType="num">
                                      <p:cBhvr additive="base">
                                        <p:cTn id="17" dur="500" fill="hold"/>
                                        <p:tgtEl>
                                          <p:spTgt spid="743513"/>
                                        </p:tgtEl>
                                        <p:attrNameLst>
                                          <p:attrName>ppt_x</p:attrName>
                                        </p:attrNameLst>
                                      </p:cBhvr>
                                      <p:tavLst>
                                        <p:tav tm="0">
                                          <p:val>
                                            <p:strVal val="0-#ppt_w/2"/>
                                          </p:val>
                                        </p:tav>
                                        <p:tav tm="100000">
                                          <p:val>
                                            <p:strVal val="#ppt_x"/>
                                          </p:val>
                                        </p:tav>
                                      </p:tavLst>
                                    </p:anim>
                                    <p:anim calcmode="lin" valueType="num">
                                      <p:cBhvr additive="base">
                                        <p:cTn id="18"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43512"/>
                                        </p:tgtEl>
                                        <p:attrNameLst>
                                          <p:attrName>style.visibility</p:attrName>
                                        </p:attrNameLst>
                                      </p:cBhvr>
                                      <p:to>
                                        <p:strVal val="visible"/>
                                      </p:to>
                                    </p:set>
                                    <p:anim calcmode="lin" valueType="num">
                                      <p:cBhvr additive="base">
                                        <p:cTn id="23" dur="500" fill="hold"/>
                                        <p:tgtEl>
                                          <p:spTgt spid="743512"/>
                                        </p:tgtEl>
                                        <p:attrNameLst>
                                          <p:attrName>ppt_x</p:attrName>
                                        </p:attrNameLst>
                                      </p:cBhvr>
                                      <p:tavLst>
                                        <p:tav tm="0">
                                          <p:val>
                                            <p:strVal val="#ppt_x"/>
                                          </p:val>
                                        </p:tav>
                                        <p:tav tm="100000">
                                          <p:val>
                                            <p:strVal val="#ppt_x"/>
                                          </p:val>
                                        </p:tav>
                                      </p:tavLst>
                                    </p:anim>
                                    <p:anim calcmode="lin" valueType="num">
                                      <p:cBhvr additive="base">
                                        <p:cTn id="24"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743514"/>
                                        </p:tgtEl>
                                        <p:attrNameLst>
                                          <p:attrName>style.visibility</p:attrName>
                                        </p:attrNameLst>
                                      </p:cBhvr>
                                      <p:to>
                                        <p:strVal val="visible"/>
                                      </p:to>
                                    </p:set>
                                    <p:anim calcmode="lin" valueType="num">
                                      <p:cBhvr additive="base">
                                        <p:cTn id="29" dur="500" fill="hold"/>
                                        <p:tgtEl>
                                          <p:spTgt spid="743514"/>
                                        </p:tgtEl>
                                        <p:attrNameLst>
                                          <p:attrName>ppt_x</p:attrName>
                                        </p:attrNameLst>
                                      </p:cBhvr>
                                      <p:tavLst>
                                        <p:tav tm="0">
                                          <p:val>
                                            <p:strVal val="1+#ppt_w/2"/>
                                          </p:val>
                                        </p:tav>
                                        <p:tav tm="100000">
                                          <p:val>
                                            <p:strVal val="#ppt_x"/>
                                          </p:val>
                                        </p:tav>
                                      </p:tavLst>
                                    </p:anim>
                                    <p:anim calcmode="lin" valueType="num">
                                      <p:cBhvr additive="base">
                                        <p:cTn id="30"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256088"/>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LRU (Least Recently Used)</a:t>
            </a:r>
          </a:p>
          <a:p>
            <a:pPr lvl="1">
              <a:tabLst>
                <a:tab pos="2117725" algn="r"/>
                <a:tab pos="3094038" algn="r"/>
                <a:tab pos="4114800" algn="r"/>
                <a:tab pos="5197475" algn="r"/>
                <a:tab pos="6294438" algn="r"/>
                <a:tab pos="7315200" algn="r"/>
              </a:tabLst>
            </a:pPr>
            <a:endParaRPr lang="en-US" altLang="ko-KR"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smtClean="0">
                <a:ea typeface="굴림" panose="020B0600000101010101" pitchFamily="34" charset="-127"/>
              </a:rPr>
              <a:t>	            2-way        	4-way          	8-way</a:t>
            </a:r>
            <a:br>
              <a:rPr lang="en-US" altLang="ko-KR" smtClean="0">
                <a:ea typeface="굴림" panose="020B0600000101010101" pitchFamily="34" charset="-127"/>
              </a:rPr>
            </a:br>
            <a:r>
              <a:rPr lang="en-US" altLang="ko-KR" u="sng"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smtClean="0">
              <a:ea typeface="굴림" panose="020B0600000101010101" pitchFamily="34" charset="-127"/>
            </a:endParaRPr>
          </a:p>
        </p:txBody>
      </p:sp>
      <p:sp>
        <p:nvSpPr>
          <p:cNvPr id="30723" name="Rectangle 3"/>
          <p:cNvSpPr>
            <a:spLocks noGrp="1" noChangeArrowheads="1"/>
          </p:cNvSpPr>
          <p:nvPr>
            <p:ph type="title"/>
          </p:nvPr>
        </p:nvSpPr>
        <p:spPr>
          <a:xfrm>
            <a:off x="457200" y="227013"/>
            <a:ext cx="8077200" cy="368300"/>
          </a:xfrm>
        </p:spPr>
        <p:txBody>
          <a:bodyPr/>
          <a:lstStyle/>
          <a:p>
            <a:r>
              <a:rPr lang="en-US" altLang="ko-KR"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anim calcmode="lin" valueType="num">
                                      <p:cBhvr additive="base">
                                        <p:cTn id="7" dur="500" fill="hold"/>
                                        <p:tgtEl>
                                          <p:spTgt spid="74547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54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5474">
                                            <p:txEl>
                                              <p:pRg st="1" end="1"/>
                                            </p:txEl>
                                          </p:spTgt>
                                        </p:tgtEl>
                                        <p:attrNameLst>
                                          <p:attrName>style.visibility</p:attrName>
                                        </p:attrNameLst>
                                      </p:cBhvr>
                                      <p:to>
                                        <p:strVal val="visible"/>
                                      </p:to>
                                    </p:set>
                                    <p:anim calcmode="lin" valueType="num">
                                      <p:cBhvr additive="base">
                                        <p:cTn id="13" dur="500" fill="hold"/>
                                        <p:tgtEl>
                                          <p:spTgt spid="74547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547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45474">
                                            <p:txEl>
                                              <p:pRg st="2" end="2"/>
                                            </p:txEl>
                                          </p:spTgt>
                                        </p:tgtEl>
                                        <p:attrNameLst>
                                          <p:attrName>style.visibility</p:attrName>
                                        </p:attrNameLst>
                                      </p:cBhvr>
                                      <p:to>
                                        <p:strVal val="visible"/>
                                      </p:to>
                                    </p:set>
                                    <p:anim calcmode="lin" valueType="num">
                                      <p:cBhvr additive="base">
                                        <p:cTn id="17" dur="500" fill="hold"/>
                                        <p:tgtEl>
                                          <p:spTgt spid="74547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4547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45474">
                                            <p:txEl>
                                              <p:pRg st="3" end="3"/>
                                            </p:txEl>
                                          </p:spTgt>
                                        </p:tgtEl>
                                        <p:attrNameLst>
                                          <p:attrName>style.visibility</p:attrName>
                                        </p:attrNameLst>
                                      </p:cBhvr>
                                      <p:to>
                                        <p:strVal val="visible"/>
                                      </p:to>
                                    </p:set>
                                    <p:anim calcmode="lin" valueType="num">
                                      <p:cBhvr additive="base">
                                        <p:cTn id="21" dur="500" fill="hold"/>
                                        <p:tgtEl>
                                          <p:spTgt spid="74547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54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5474">
                                            <p:txEl>
                                              <p:pRg st="5" end="5"/>
                                            </p:txEl>
                                          </p:spTgt>
                                        </p:tgtEl>
                                        <p:attrNameLst>
                                          <p:attrName>style.visibility</p:attrName>
                                        </p:attrNameLst>
                                      </p:cBhvr>
                                      <p:to>
                                        <p:strVal val="visible"/>
                                      </p:to>
                                    </p:set>
                                    <p:anim calcmode="lin" valueType="num">
                                      <p:cBhvr additive="base">
                                        <p:cTn id="27" dur="500" fill="hold"/>
                                        <p:tgtEl>
                                          <p:spTgt spid="74547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547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5474">
                                            <p:txEl>
                                              <p:pRg st="6" end="6"/>
                                            </p:txEl>
                                          </p:spTgt>
                                        </p:tgtEl>
                                        <p:attrNameLst>
                                          <p:attrName>style.visibility</p:attrName>
                                        </p:attrNameLst>
                                      </p:cBhvr>
                                      <p:to>
                                        <p:strVal val="visible"/>
                                      </p:to>
                                    </p:set>
                                    <p:anim calcmode="lin" valueType="num">
                                      <p:cBhvr additive="base">
                                        <p:cTn id="31" dur="500" fill="hold"/>
                                        <p:tgtEl>
                                          <p:spTgt spid="74547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547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45474">
                                            <p:txEl>
                                              <p:pRg st="7" end="7"/>
                                            </p:txEl>
                                          </p:spTgt>
                                        </p:tgtEl>
                                        <p:attrNameLst>
                                          <p:attrName>style.visibility</p:attrName>
                                        </p:attrNameLst>
                                      </p:cBhvr>
                                      <p:to>
                                        <p:strVal val="visible"/>
                                      </p:to>
                                    </p:set>
                                    <p:anim calcmode="lin" valueType="num">
                                      <p:cBhvr additive="base">
                                        <p:cTn id="35" dur="500" fill="hold"/>
                                        <p:tgtEl>
                                          <p:spTgt spid="745474">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5474">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5474">
                                            <p:txEl>
                                              <p:pRg st="8" end="8"/>
                                            </p:txEl>
                                          </p:spTgt>
                                        </p:tgtEl>
                                        <p:attrNameLst>
                                          <p:attrName>style.visibility</p:attrName>
                                        </p:attrNameLst>
                                      </p:cBhvr>
                                      <p:to>
                                        <p:strVal val="visible"/>
                                      </p:to>
                                    </p:set>
                                    <p:anim calcmode="lin" valueType="num">
                                      <p:cBhvr additive="base">
                                        <p:cTn id="39" dur="500" fill="hold"/>
                                        <p:tgtEl>
                                          <p:spTgt spid="745474">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547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Write through</a:t>
            </a:r>
            <a:r>
              <a:rPr lang="en-US" altLang="ko-KR"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smtClean="0">
                <a:solidFill>
                  <a:schemeClr val="hlink"/>
                </a:solidFill>
                <a:ea typeface="굴림" panose="020B0600000101010101" pitchFamily="34" charset="-127"/>
              </a:rPr>
              <a:t>Write back</a:t>
            </a:r>
            <a:r>
              <a:rPr lang="en-US" altLang="ko-KR" smtClean="0">
                <a:ea typeface="굴림" panose="020B0600000101010101" pitchFamily="34" charset="-127"/>
              </a:rPr>
              <a:t>: The information is written only to the block in the cache. </a:t>
            </a:r>
          </a:p>
          <a:p>
            <a:pPr lvl="1">
              <a:lnSpc>
                <a:spcPct val="80000"/>
              </a:lnSpc>
              <a:spcBef>
                <a:spcPct val="20000"/>
              </a:spcBef>
            </a:pPr>
            <a:r>
              <a:rPr lang="en-US" altLang="ko-KR"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mtClean="0">
                <a:ea typeface="굴림" panose="020B0600000101010101" pitchFamily="34" charset="-127"/>
              </a:rPr>
              <a:t>Question is block clean or dirty?</a:t>
            </a:r>
          </a:p>
          <a:p>
            <a:pPr>
              <a:lnSpc>
                <a:spcPct val="80000"/>
              </a:lnSpc>
              <a:spcBef>
                <a:spcPct val="20000"/>
              </a:spcBef>
            </a:pPr>
            <a:r>
              <a:rPr lang="en-US" altLang="ko-KR" smtClean="0">
                <a:ea typeface="굴림" panose="020B0600000101010101" pitchFamily="34" charset="-127"/>
              </a:rPr>
              <a:t>Pros and Cons of each?</a:t>
            </a:r>
          </a:p>
          <a:p>
            <a:pPr lvl="1">
              <a:lnSpc>
                <a:spcPct val="80000"/>
              </a:lnSpc>
              <a:spcBef>
                <a:spcPct val="20000"/>
              </a:spcBef>
            </a:pPr>
            <a:r>
              <a:rPr lang="en-US" altLang="ko-KR" smtClean="0">
                <a:ea typeface="굴림" panose="020B0600000101010101" pitchFamily="34" charset="-127"/>
              </a:rPr>
              <a:t>WT: </a:t>
            </a:r>
          </a:p>
          <a:p>
            <a:pPr lvl="2">
              <a:lnSpc>
                <a:spcPct val="80000"/>
              </a:lnSpc>
              <a:spcBef>
                <a:spcPct val="20000"/>
              </a:spcBef>
            </a:pPr>
            <a:r>
              <a:rPr lang="en-US" altLang="ko-KR" smtClean="0">
                <a:ea typeface="굴림" panose="020B0600000101010101" pitchFamily="34" charset="-127"/>
              </a:rPr>
              <a:t>PRO: read misses cannot result in writes</a:t>
            </a:r>
          </a:p>
          <a:p>
            <a:pPr lvl="2">
              <a:lnSpc>
                <a:spcPct val="80000"/>
              </a:lnSpc>
              <a:spcBef>
                <a:spcPct val="20000"/>
              </a:spcBef>
            </a:pPr>
            <a:r>
              <a:rPr lang="en-US" altLang="ko-KR" smtClean="0">
                <a:ea typeface="굴림" panose="020B0600000101010101" pitchFamily="34" charset="-127"/>
              </a:rPr>
              <a:t>CON: Processor held up on writes unless writes buffered</a:t>
            </a:r>
          </a:p>
          <a:p>
            <a:pPr lvl="1">
              <a:lnSpc>
                <a:spcPct val="80000"/>
              </a:lnSpc>
              <a:spcBef>
                <a:spcPct val="20000"/>
              </a:spcBef>
            </a:pPr>
            <a:r>
              <a:rPr lang="en-US" altLang="ko-KR" smtClean="0">
                <a:ea typeface="굴림" panose="020B0600000101010101" pitchFamily="34" charset="-127"/>
              </a:rPr>
              <a:t>WB: </a:t>
            </a:r>
          </a:p>
          <a:p>
            <a:pPr lvl="2">
              <a:lnSpc>
                <a:spcPct val="80000"/>
              </a:lnSpc>
              <a:spcBef>
                <a:spcPct val="20000"/>
              </a:spcBef>
            </a:pPr>
            <a:r>
              <a:rPr lang="en-US" altLang="ko-KR" smtClean="0">
                <a:ea typeface="굴림" panose="020B0600000101010101" pitchFamily="34" charset="-127"/>
              </a:rPr>
              <a:t>PRO: repeated writes not sent to DRAM</a:t>
            </a:r>
            <a:br>
              <a:rPr lang="en-US" altLang="ko-KR" smtClean="0">
                <a:ea typeface="굴림" panose="020B0600000101010101" pitchFamily="34" charset="-127"/>
              </a:rPr>
            </a:br>
            <a:r>
              <a:rPr lang="en-US" altLang="ko-KR" smtClean="0">
                <a:ea typeface="굴림" panose="020B0600000101010101" pitchFamily="34" charset="-127"/>
              </a:rPr>
              <a:t>	 processor not held up on writes</a:t>
            </a:r>
          </a:p>
          <a:p>
            <a:pPr lvl="2">
              <a:lnSpc>
                <a:spcPct val="80000"/>
              </a:lnSpc>
              <a:spcBef>
                <a:spcPct val="20000"/>
              </a:spcBef>
            </a:pPr>
            <a:r>
              <a:rPr lang="en-US" altLang="ko-KR" smtClean="0">
                <a:ea typeface="굴림" panose="020B0600000101010101" pitchFamily="34" charset="-127"/>
              </a:rPr>
              <a:t>CON: More complex</a:t>
            </a:r>
            <a:br>
              <a:rPr lang="en-US" altLang="ko-KR" smtClean="0">
                <a:ea typeface="굴림" panose="020B0600000101010101" pitchFamily="34" charset="-127"/>
              </a:rPr>
            </a:br>
            <a:r>
              <a:rPr lang="en-US" altLang="ko-KR" smtClean="0">
                <a:ea typeface="굴림" panose="020B0600000101010101" pitchFamily="34" charset="-127"/>
              </a:rPr>
              <a:t>	 Read miss may require writeback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838200"/>
            <a:ext cx="8077200" cy="5181600"/>
          </a:xfrm>
        </p:spPr>
        <p:txBody>
          <a:bodyPr/>
          <a:lstStyle/>
          <a:p>
            <a:r>
              <a:rPr lang="en-US" dirty="0" smtClean="0"/>
              <a:t>Still working on the grading of exams</a:t>
            </a:r>
          </a:p>
          <a:p>
            <a:pPr lvl="1"/>
            <a:r>
              <a:rPr lang="en-US" dirty="0" smtClean="0"/>
              <a:t>No deadline yet, will let you know</a:t>
            </a:r>
          </a:p>
          <a:p>
            <a:r>
              <a:rPr lang="en-US" dirty="0" smtClean="0"/>
              <a:t>Solutions are done!</a:t>
            </a:r>
          </a:p>
          <a:p>
            <a:pPr lvl="1"/>
            <a:r>
              <a:rPr lang="en-US" dirty="0" smtClean="0"/>
              <a:t>Will post them on the </a:t>
            </a:r>
            <a:r>
              <a:rPr lang="en-US" dirty="0" smtClean="0"/>
              <a:t>website tomorrow</a:t>
            </a: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769597284"/>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3434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676400" y="1905000"/>
            <a:ext cx="5181601" cy="2362200"/>
            <a:chOff x="1104" y="1230"/>
            <a:chExt cx="3264" cy="1488"/>
          </a:xfrm>
        </p:grpSpPr>
        <p:sp>
          <p:nvSpPr>
            <p:cNvPr id="32794" name="Text Box 20"/>
            <p:cNvSpPr txBox="1">
              <a:spLocks noChangeArrowheads="1"/>
            </p:cNvSpPr>
            <p:nvPr/>
          </p:nvSpPr>
          <p:spPr bwMode="auto">
            <a:xfrm>
              <a:off x="1668" y="2274"/>
              <a:ext cx="1692"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dirty="0">
                  <a:ea typeface="굴림" panose="020B0600000101010101" pitchFamily="34" charset="-127"/>
                </a:rPr>
                <a:t>Data Read or Write</a:t>
              </a:r>
            </a:p>
            <a:p>
              <a:pPr algn="ctr"/>
              <a:r>
                <a:rPr lang="en-US" altLang="ko-KR" dirty="0">
                  <a:ea typeface="굴림" panose="020B0600000101010101" pitchFamily="34" charset="-127"/>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6" name="Line 22"/>
            <p:cNvSpPr>
              <a:spLocks noChangeShapeType="1"/>
            </p:cNvSpPr>
            <p:nvPr/>
          </p:nvSpPr>
          <p:spPr bwMode="auto">
            <a:xfrm flipV="1">
              <a:off x="3264"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a:ea typeface="굴림" panose="020B0600000101010101" pitchFamily="34" charset="-127"/>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76" name="Text Box 5"/>
          <p:cNvSpPr txBox="1">
            <a:spLocks noChangeArrowheads="1"/>
          </p:cNvSpPr>
          <p:nvPr/>
        </p:nvSpPr>
        <p:spPr bwMode="auto">
          <a:xfrm>
            <a:off x="3962400" y="657225"/>
            <a:ext cx="754063" cy="3810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738317" name="Text Box 13"/>
          <p:cNvSpPr txBox="1">
            <a:spLocks noChangeArrowheads="1"/>
          </p:cNvSpPr>
          <p:nvPr/>
        </p:nvSpPr>
        <p:spPr bwMode="auto">
          <a:xfrm>
            <a:off x="3298825" y="2590800"/>
            <a:ext cx="1349375" cy="6381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ea typeface="굴림" panose="020B0600000101010101" pitchFamily="34" charset="-127"/>
              </a:rPr>
              <a:t>Translate</a:t>
            </a:r>
          </a:p>
          <a:p>
            <a:r>
              <a:rPr lang="en-US" altLang="ko-KR" dirty="0">
                <a:ea typeface="굴림" panose="020B0600000101010101" pitchFamily="34" charset="-127"/>
              </a:rPr>
              <a:t>(MMU)</a:t>
            </a:r>
          </a:p>
        </p:txBody>
      </p:sp>
      <p:grpSp>
        <p:nvGrpSpPr>
          <p:cNvPr id="738338" name="Group 34"/>
          <p:cNvGrpSpPr>
            <a:grpSpLocks/>
          </p:cNvGrpSpPr>
          <p:nvPr/>
        </p:nvGrpSpPr>
        <p:grpSpPr bwMode="auto">
          <a:xfrm>
            <a:off x="3505200" y="1647825"/>
            <a:ext cx="520700" cy="914400"/>
            <a:chOff x="2208" y="1038"/>
            <a:chExt cx="328" cy="576"/>
          </a:xfrm>
        </p:grpSpPr>
        <p:sp>
          <p:nvSpPr>
            <p:cNvPr id="32792" name="Text Box 8"/>
            <p:cNvSpPr txBox="1">
              <a:spLocks noChangeArrowheads="1"/>
            </p:cNvSpPr>
            <p:nvPr/>
          </p:nvSpPr>
          <p:spPr bwMode="auto">
            <a:xfrm>
              <a:off x="2208" y="1038"/>
              <a:ext cx="328"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1" name="Text Box 23"/>
            <p:cNvSpPr txBox="1">
              <a:spLocks noChangeArrowheads="1"/>
            </p:cNvSpPr>
            <p:nvPr/>
          </p:nvSpPr>
          <p:spPr bwMode="auto">
            <a:xfrm>
              <a:off x="1200" y="462"/>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Virtual</a:t>
              </a:r>
            </a:p>
            <a:p>
              <a:r>
                <a:rPr lang="en-US" altLang="ko-KR">
                  <a:ea typeface="굴림" panose="020B0600000101010101" pitchFamily="34" charset="-127"/>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9" name="Text Box 25"/>
            <p:cNvSpPr txBox="1">
              <a:spLocks noChangeArrowheads="1"/>
            </p:cNvSpPr>
            <p:nvPr/>
          </p:nvSpPr>
          <p:spPr bwMode="auto">
            <a:xfrm>
              <a:off x="3579" y="540"/>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Address</a:t>
              </a:r>
            </a:p>
          </p:txBody>
        </p:sp>
      </p:grpSp>
      <p:grpSp>
        <p:nvGrpSpPr>
          <p:cNvPr id="738337" name="Group 33"/>
          <p:cNvGrpSpPr>
            <a:grpSpLocks/>
          </p:cNvGrpSpPr>
          <p:nvPr/>
        </p:nvGrpSpPr>
        <p:grpSpPr bwMode="auto">
          <a:xfrm>
            <a:off x="3657600" y="1343025"/>
            <a:ext cx="1524000" cy="333375"/>
            <a:chOff x="2304" y="846"/>
            <a:chExt cx="960" cy="21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7" name="Text Box 7"/>
            <p:cNvSpPr txBox="1">
              <a:spLocks noChangeArrowheads="1"/>
            </p:cNvSpPr>
            <p:nvPr/>
          </p:nvSpPr>
          <p:spPr bwMode="auto">
            <a:xfrm>
              <a:off x="2304" y="846"/>
              <a:ext cx="38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Yes</a:t>
              </a:r>
            </a:p>
          </p:txBody>
        </p:sp>
      </p:grpSp>
      <p:sp>
        <p:nvSpPr>
          <p:cNvPr id="738330" name="Text Box 26"/>
          <p:cNvSpPr txBox="1">
            <a:spLocks noChangeArrowheads="1"/>
          </p:cNvSpPr>
          <p:nvPr/>
        </p:nvSpPr>
        <p:spPr bwMode="auto">
          <a:xfrm>
            <a:off x="3395663" y="1114425"/>
            <a:ext cx="1190625" cy="3333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Cached?</a:t>
            </a:r>
          </a:p>
        </p:txBody>
      </p:sp>
      <p:grpSp>
        <p:nvGrpSpPr>
          <p:cNvPr id="738339" name="Group 35"/>
          <p:cNvGrpSpPr>
            <a:grpSpLocks/>
          </p:cNvGrpSpPr>
          <p:nvPr/>
        </p:nvGrpSpPr>
        <p:grpSpPr bwMode="auto">
          <a:xfrm>
            <a:off x="3962400" y="1571625"/>
            <a:ext cx="1308100" cy="990600"/>
            <a:chOff x="2496" y="990"/>
            <a:chExt cx="824" cy="62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5" name="Text Box 27"/>
            <p:cNvSpPr txBox="1">
              <a:spLocks noChangeArrowheads="1"/>
            </p:cNvSpPr>
            <p:nvPr/>
          </p:nvSpPr>
          <p:spPr bwMode="auto">
            <a:xfrm rot="-2498606">
              <a:off x="2735" y="1230"/>
              <a:ext cx="585" cy="3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a:ea typeface="굴림" panose="020B0600000101010101" pitchFamily="34" charset="-127"/>
                </a:rPr>
                <a:t>Save</a:t>
              </a:r>
            </a:p>
            <a:p>
              <a:pPr>
                <a:spcBef>
                  <a:spcPct val="10000"/>
                </a:spcBef>
              </a:pPr>
              <a:r>
                <a:rPr lang="en-US" altLang="ko-KR">
                  <a:ea typeface="굴림" panose="020B0600000101010101" pitchFamily="34" charset="-127"/>
                </a:rPr>
                <a:t>Result</a:t>
              </a:r>
            </a:p>
          </p:txBody>
        </p:sp>
      </p:grpSp>
    </p:spTree>
    <p:extLst>
      <p:ext uri="{BB962C8B-B14F-4D97-AF65-F5344CB8AC3E}">
        <p14:creationId xmlns:p14="http://schemas.microsoft.com/office/powerpoint/2010/main" val="17323306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8307">
                                            <p:txEl>
                                              <p:pRg st="3" end="3"/>
                                            </p:txEl>
                                          </p:spTgt>
                                        </p:tgtEl>
                                        <p:attrNameLst>
                                          <p:attrName>style.visibility</p:attrName>
                                        </p:attrNameLst>
                                      </p:cBhvr>
                                      <p:to>
                                        <p:strVal val="visible"/>
                                      </p:to>
                                    </p:set>
                                    <p:anim calcmode="lin" valueType="num">
                                      <p:cBhvr additive="base">
                                        <p:cTn id="59" dur="500" fill="hold"/>
                                        <p:tgtEl>
                                          <p:spTgt spid="738307">
                                            <p:txEl>
                                              <p:pRg st="3" end="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38307">
                                            <p:txEl>
                                              <p:pRg st="4" end="4"/>
                                            </p:txEl>
                                          </p:spTgt>
                                        </p:tgtEl>
                                        <p:attrNameLst>
                                          <p:attrName>style.visibility</p:attrName>
                                        </p:attrNameLst>
                                      </p:cBhvr>
                                      <p:to>
                                        <p:strVal val="visible"/>
                                      </p:to>
                                    </p:set>
                                    <p:anim calcmode="lin" valueType="num">
                                      <p:cBhvr additive="base">
                                        <p:cTn id="65" dur="500" fill="hold"/>
                                        <p:tgtEl>
                                          <p:spTgt spid="738307">
                                            <p:txEl>
                                              <p:pRg st="4" end="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38307">
                                            <p:txEl>
                                              <p:pRg st="4" end="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38307">
                                            <p:txEl>
                                              <p:pRg st="5" end="5"/>
                                            </p:txEl>
                                          </p:spTgt>
                                        </p:tgtEl>
                                        <p:attrNameLst>
                                          <p:attrName>style.visibility</p:attrName>
                                        </p:attrNameLst>
                                      </p:cBhvr>
                                      <p:to>
                                        <p:strVal val="visible"/>
                                      </p:to>
                                    </p:set>
                                    <p:anim calcmode="lin" valueType="num">
                                      <p:cBhvr additive="base">
                                        <p:cTn id="69" dur="500" fill="hold"/>
                                        <p:tgtEl>
                                          <p:spTgt spid="738307">
                                            <p:txEl>
                                              <p:pRg st="5" end="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383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smtClean="0">
                <a:ea typeface="굴림" panose="020B0600000101010101" pitchFamily="34" charset="-127"/>
              </a:rPr>
              <a:t>Hardware traversed page tables:</a:t>
            </a:r>
          </a:p>
          <a:p>
            <a:pPr lvl="1">
              <a:lnSpc>
                <a:spcPct val="80000"/>
              </a:lnSpc>
              <a:spcBef>
                <a:spcPct val="20000"/>
              </a:spcBef>
            </a:pPr>
            <a:r>
              <a:rPr lang="en-US" altLang="ko-KR"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smtClean="0">
                <a:ea typeface="굴림" panose="020B0600000101010101" pitchFamily="34" charset="-127"/>
              </a:rPr>
              <a:t>If PTE valid, hardware fills TLB and processor never knows</a:t>
            </a:r>
          </a:p>
          <a:p>
            <a:pPr lvl="2">
              <a:lnSpc>
                <a:spcPct val="80000"/>
              </a:lnSpc>
              <a:spcBef>
                <a:spcPct val="20000"/>
              </a:spcBef>
            </a:pPr>
            <a:r>
              <a:rPr lang="en-US" altLang="ko-KR"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smtClean="0">
                <a:ea typeface="굴림" panose="020B0600000101010101" pitchFamily="34" charset="-127"/>
              </a:rPr>
              <a:t>Software traversed Page tables (like MIPS)</a:t>
            </a:r>
          </a:p>
          <a:p>
            <a:pPr lvl="1">
              <a:lnSpc>
                <a:spcPct val="80000"/>
              </a:lnSpc>
              <a:spcBef>
                <a:spcPct val="20000"/>
              </a:spcBef>
            </a:pPr>
            <a:r>
              <a:rPr lang="en-US" altLang="ko-KR" smtClean="0">
                <a:ea typeface="굴림" panose="020B0600000101010101" pitchFamily="34" charset="-127"/>
              </a:rPr>
              <a:t>On TLB miss, processor receives TLB fault</a:t>
            </a:r>
          </a:p>
          <a:p>
            <a:pPr lvl="1">
              <a:lnSpc>
                <a:spcPct val="80000"/>
              </a:lnSpc>
              <a:spcBef>
                <a:spcPct val="20000"/>
              </a:spcBef>
            </a:pPr>
            <a:r>
              <a:rPr lang="en-US" altLang="ko-KR" smtClean="0">
                <a:ea typeface="굴림" panose="020B0600000101010101" pitchFamily="34" charset="-127"/>
              </a:rPr>
              <a:t>Kernel traverses page table to find PTE</a:t>
            </a:r>
          </a:p>
          <a:p>
            <a:pPr lvl="2">
              <a:lnSpc>
                <a:spcPct val="80000"/>
              </a:lnSpc>
              <a:spcBef>
                <a:spcPct val="20000"/>
              </a:spcBef>
            </a:pPr>
            <a:r>
              <a:rPr lang="en-US" altLang="ko-KR" smtClean="0">
                <a:ea typeface="굴림" panose="020B0600000101010101" pitchFamily="34" charset="-127"/>
              </a:rPr>
              <a:t>If PTE valid, fills TLB and returns from fault</a:t>
            </a:r>
          </a:p>
          <a:p>
            <a:pPr lvl="2">
              <a:lnSpc>
                <a:spcPct val="80000"/>
              </a:lnSpc>
              <a:spcBef>
                <a:spcPct val="20000"/>
              </a:spcBef>
            </a:pPr>
            <a:r>
              <a:rPr lang="en-US" altLang="ko-KR" smtClean="0">
                <a:ea typeface="굴림" panose="020B0600000101010101" pitchFamily="34" charset="-127"/>
              </a:rPr>
              <a:t>If PTE marked as invalid, internally calls Page Fault handler</a:t>
            </a:r>
          </a:p>
          <a:p>
            <a:pPr>
              <a:lnSpc>
                <a:spcPct val="80000"/>
              </a:lnSpc>
              <a:spcBef>
                <a:spcPct val="20000"/>
              </a:spcBef>
            </a:pPr>
            <a:r>
              <a:rPr lang="en-US" altLang="ko-KR" smtClean="0">
                <a:ea typeface="굴림" panose="020B0600000101010101" pitchFamily="34" charset="-127"/>
              </a:rPr>
              <a:t>Most chip sets provide hardware traversal</a:t>
            </a:r>
          </a:p>
          <a:p>
            <a:pPr lvl="1">
              <a:lnSpc>
                <a:spcPct val="80000"/>
              </a:lnSpc>
              <a:spcBef>
                <a:spcPct val="20000"/>
              </a:spcBef>
            </a:pPr>
            <a:r>
              <a:rPr lang="en-US" altLang="ko-KR"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smtClean="0">
                <a:ea typeface="굴림" panose="020B0600000101010101" pitchFamily="34" charset="-127"/>
              </a:rPr>
              <a:t>Examples: </a:t>
            </a:r>
          </a:p>
          <a:p>
            <a:pPr lvl="2">
              <a:lnSpc>
                <a:spcPct val="80000"/>
              </a:lnSpc>
              <a:spcBef>
                <a:spcPct val="20000"/>
              </a:spcBef>
            </a:pPr>
            <a:r>
              <a:rPr lang="en-US" altLang="ko-KR" smtClean="0">
                <a:ea typeface="굴림" panose="020B0600000101010101" pitchFamily="34" charset="-127"/>
              </a:rPr>
              <a:t>shared segments</a:t>
            </a:r>
          </a:p>
          <a:p>
            <a:pPr lvl="2">
              <a:lnSpc>
                <a:spcPct val="80000"/>
              </a:lnSpc>
              <a:spcBef>
                <a:spcPct val="20000"/>
              </a:spcBef>
            </a:pPr>
            <a:r>
              <a:rPr lang="en-US" altLang="ko-KR"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1338263395"/>
      </p:ext>
    </p:extLst>
  </p:cSld>
  <p:clrMapOvr>
    <a:masterClrMapping/>
  </p:clrMapOvr>
  <p:transition/>
  <p:timing>
    <p:tnLst>
      <p:par>
        <p:cTn id="1" dur="indefinite" restart="never" nodeType="tmRoot"/>
      </p:par>
    </p:tnLst>
    <p:bldLst>
      <p:bldP spid="33795" grpId="0" build="p">
        <p:tmplLst>
          <p:tmpl lvl="2">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Lst>
      </p:b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dirty="0" smtClean="0">
                <a:ea typeface="굴림" panose="020B0600000101010101" pitchFamily="34" charset="-127"/>
              </a:rPr>
              <a:t>Transparent Exceptions: TLB/Page fault</a:t>
            </a:r>
          </a:p>
        </p:txBody>
      </p:sp>
      <p:sp>
        <p:nvSpPr>
          <p:cNvPr id="769027" name="Rectangle 3"/>
          <p:cNvSpPr>
            <a:spLocks noGrp="1" noChangeArrowheads="1"/>
          </p:cNvSpPr>
          <p:nvPr>
            <p:ph type="body" idx="1"/>
          </p:nvPr>
        </p:nvSpPr>
        <p:spPr>
          <a:xfrm>
            <a:off x="228600" y="2895600"/>
            <a:ext cx="8915400" cy="3733800"/>
          </a:xfrm>
        </p:spPr>
        <p:txBody>
          <a:bodyPr>
            <a:normAutofit lnSpcReduction="10000"/>
          </a:bodyPr>
          <a:lstStyle/>
          <a:p>
            <a:pPr>
              <a:lnSpc>
                <a:spcPct val="80000"/>
              </a:lnSpc>
              <a:spcBef>
                <a:spcPct val="20000"/>
              </a:spcBef>
            </a:pPr>
            <a:r>
              <a:rPr lang="en-US" altLang="ko-KR" dirty="0" smtClean="0">
                <a:ea typeface="굴림" panose="020B0600000101010101" pitchFamily="34" charset="-127"/>
              </a:rPr>
              <a:t>How to transparently restart faulting instructions?</a:t>
            </a:r>
          </a:p>
          <a:p>
            <a:pPr lvl="1">
              <a:lnSpc>
                <a:spcPct val="80000"/>
              </a:lnSpc>
              <a:spcBef>
                <a:spcPct val="20000"/>
              </a:spcBef>
            </a:pPr>
            <a:r>
              <a:rPr lang="en-US" altLang="ko-KR" dirty="0" smtClean="0">
                <a:solidFill>
                  <a:srgbClr val="FF0000"/>
                </a:solidFill>
                <a:ea typeface="굴림" panose="020B0600000101010101" pitchFamily="34" charset="-127"/>
              </a:rPr>
              <a:t>(Consider load or store that gets TLB or Page fault)</a:t>
            </a:r>
          </a:p>
          <a:p>
            <a:pPr lvl="1">
              <a:lnSpc>
                <a:spcPct val="80000"/>
              </a:lnSpc>
              <a:spcBef>
                <a:spcPct val="20000"/>
              </a:spcBef>
            </a:pPr>
            <a:r>
              <a:rPr lang="en-US" altLang="ko-KR" dirty="0" smtClean="0">
                <a:ea typeface="굴림" panose="020B0600000101010101" pitchFamily="34" charset="-127"/>
              </a:rPr>
              <a:t>Could we just skip faulting instruction? </a:t>
            </a:r>
          </a:p>
          <a:p>
            <a:pPr lvl="2">
              <a:lnSpc>
                <a:spcPct val="80000"/>
              </a:lnSpc>
              <a:spcBef>
                <a:spcPct val="20000"/>
              </a:spcBef>
            </a:pPr>
            <a:r>
              <a:rPr lang="en-US" altLang="ko-KR" dirty="0" smtClean="0">
                <a:ea typeface="굴림" panose="020B0600000101010101" pitchFamily="34" charset="-127"/>
              </a:rPr>
              <a:t>No: need to perform load or store after reconnecting physical page</a:t>
            </a:r>
          </a:p>
          <a:p>
            <a:pPr>
              <a:lnSpc>
                <a:spcPct val="80000"/>
              </a:lnSpc>
              <a:spcBef>
                <a:spcPct val="20000"/>
              </a:spcBef>
            </a:pPr>
            <a:r>
              <a:rPr lang="en-US" altLang="ko-KR" dirty="0" smtClean="0">
                <a:ea typeface="굴림" panose="020B0600000101010101" pitchFamily="34" charset="-127"/>
              </a:rPr>
              <a:t>Hardware must help out by saving:</a:t>
            </a:r>
          </a:p>
          <a:p>
            <a:pPr lvl="1">
              <a:lnSpc>
                <a:spcPct val="80000"/>
              </a:lnSpc>
              <a:spcBef>
                <a:spcPct val="20000"/>
              </a:spcBef>
            </a:pPr>
            <a:r>
              <a:rPr lang="en-US" altLang="ko-KR" dirty="0" smtClean="0">
                <a:ea typeface="굴림" panose="020B0600000101010101" pitchFamily="34" charset="-127"/>
              </a:rPr>
              <a:t>Faulting instruction and partial state </a:t>
            </a:r>
          </a:p>
          <a:p>
            <a:pPr lvl="2">
              <a:lnSpc>
                <a:spcPct val="80000"/>
              </a:lnSpc>
              <a:spcBef>
                <a:spcPct val="20000"/>
              </a:spcBef>
            </a:pPr>
            <a:r>
              <a:rPr lang="en-US" altLang="ko-KR" dirty="0" smtClean="0">
                <a:ea typeface="굴림" panose="020B0600000101010101" pitchFamily="34" charset="-127"/>
              </a:rPr>
              <a:t>Need to know which instruction caused fault </a:t>
            </a:r>
          </a:p>
          <a:p>
            <a:pPr lvl="2">
              <a:lnSpc>
                <a:spcPct val="80000"/>
              </a:lnSpc>
              <a:spcBef>
                <a:spcPct val="20000"/>
              </a:spcBef>
            </a:pPr>
            <a:r>
              <a:rPr lang="en-US" altLang="ko-KR" dirty="0" smtClean="0">
                <a:ea typeface="굴림" panose="020B0600000101010101" pitchFamily="34" charset="-127"/>
              </a:rPr>
              <a:t>Is single PC sufficient to identify faulting position????</a:t>
            </a:r>
          </a:p>
          <a:p>
            <a:pPr lvl="1">
              <a:lnSpc>
                <a:spcPct val="80000"/>
              </a:lnSpc>
              <a:spcBef>
                <a:spcPct val="20000"/>
              </a:spcBef>
            </a:pPr>
            <a:r>
              <a:rPr lang="en-US" altLang="ko-KR" dirty="0" smtClean="0">
                <a:ea typeface="굴림" panose="020B0600000101010101" pitchFamily="34" charset="-127"/>
              </a:rPr>
              <a:t>Processor State: sufficient to restart user thread</a:t>
            </a:r>
          </a:p>
          <a:p>
            <a:pPr lvl="2">
              <a:lnSpc>
                <a:spcPct val="80000"/>
              </a:lnSpc>
              <a:spcBef>
                <a:spcPct val="20000"/>
              </a:spcBef>
            </a:pPr>
            <a:r>
              <a:rPr lang="en-US" altLang="ko-KR" dirty="0" smtClean="0">
                <a:ea typeface="굴림" panose="020B0600000101010101" pitchFamily="34" charset="-127"/>
              </a:rPr>
              <a:t>Save/restore registers, stack, </a:t>
            </a:r>
            <a:r>
              <a:rPr lang="en-US" altLang="ko-KR" dirty="0" err="1" smtClean="0">
                <a:ea typeface="굴림" panose="020B0600000101010101" pitchFamily="34" charset="-127"/>
              </a:rPr>
              <a:t>etc</a:t>
            </a: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What if an instruction has side-effects?</a:t>
            </a:r>
          </a:p>
        </p:txBody>
      </p:sp>
      <p:grpSp>
        <p:nvGrpSpPr>
          <p:cNvPr id="769051" name="Group 27"/>
          <p:cNvGrpSpPr>
            <a:grpSpLocks/>
          </p:cNvGrpSpPr>
          <p:nvPr/>
        </p:nvGrpSpPr>
        <p:grpSpPr bwMode="auto">
          <a:xfrm>
            <a:off x="228600" y="655638"/>
            <a:ext cx="8534400" cy="2011362"/>
            <a:chOff x="144" y="413"/>
            <a:chExt cx="5376" cy="1267"/>
          </a:xfrm>
        </p:grpSpPr>
        <p:grpSp>
          <p:nvGrpSpPr>
            <p:cNvPr id="28677" name="Group 26"/>
            <p:cNvGrpSpPr>
              <a:grpSpLocks/>
            </p:cNvGrpSpPr>
            <p:nvPr/>
          </p:nvGrpSpPr>
          <p:grpSpPr bwMode="auto">
            <a:xfrm>
              <a:off x="624" y="413"/>
              <a:ext cx="4896" cy="1267"/>
              <a:chOff x="576" y="480"/>
              <a:chExt cx="4896" cy="1267"/>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dirty="0" smtClean="0">
                      <a:ea typeface="굴림" panose="020B0600000101010101" pitchFamily="34" charset="-127"/>
                    </a:rPr>
                    <a:t>Software</a:t>
                  </a:r>
                </a:p>
                <a:p>
                  <a:r>
                    <a:rPr lang="en-US" altLang="ko-KR" sz="1600" dirty="0" smtClean="0">
                      <a:ea typeface="굴림" panose="020B0600000101010101" pitchFamily="34" charset="-127"/>
                    </a:rPr>
                    <a:t>Load </a:t>
                  </a:r>
                  <a:r>
                    <a:rPr lang="en-US" altLang="ko-KR" sz="1600" dirty="0">
                      <a:ea typeface="굴림" panose="020B0600000101010101" pitchFamily="34" charset="-127"/>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4" name="Text Box 7"/>
              <p:cNvSpPr txBox="1">
                <a:spLocks noChangeArrowheads="1"/>
              </p:cNvSpPr>
              <p:nvPr/>
            </p:nvSpPr>
            <p:spPr bwMode="auto">
              <a:xfrm rot="-5400000">
                <a:off x="1216" y="656"/>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5" name="Text Box 9"/>
              <p:cNvSpPr txBox="1">
                <a:spLocks noChangeArrowheads="1"/>
              </p:cNvSpPr>
              <p:nvPr/>
            </p:nvSpPr>
            <p:spPr bwMode="auto">
              <a:xfrm rot="-5400000">
                <a:off x="1840"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6" name="Text Box 12"/>
              <p:cNvSpPr txBox="1">
                <a:spLocks noChangeArrowheads="1"/>
              </p:cNvSpPr>
              <p:nvPr/>
            </p:nvSpPr>
            <p:spPr bwMode="auto">
              <a:xfrm rot="-5400000">
                <a:off x="2848"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Text Box 14"/>
              <p:cNvSpPr txBox="1">
                <a:spLocks noChangeArrowheads="1"/>
              </p:cNvSpPr>
              <p:nvPr/>
            </p:nvSpPr>
            <p:spPr bwMode="auto">
              <a:xfrm rot="-5400000">
                <a:off x="3876"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Fetch page/</a:t>
                  </a:r>
                </a:p>
                <a:p>
                  <a:r>
                    <a:rPr lang="en-US" altLang="ko-KR" sz="1600">
                      <a:ea typeface="굴림" panose="020B0600000101010101" pitchFamily="34" charset="-127"/>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
          <p:nvSpPr>
            <p:cNvPr id="28678" name="Text Box 23"/>
            <p:cNvSpPr txBox="1">
              <a:spLocks noChangeArrowheads="1"/>
            </p:cNvSpPr>
            <p:nvPr/>
          </p:nvSpPr>
          <p:spPr bwMode="auto">
            <a:xfrm>
              <a:off x="144" y="653"/>
              <a:ext cx="47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User</a:t>
              </a:r>
            </a:p>
          </p:txBody>
        </p:sp>
        <p:sp>
          <p:nvSpPr>
            <p:cNvPr id="28679" name="Text Box 24"/>
            <p:cNvSpPr txBox="1">
              <a:spLocks noChangeArrowheads="1"/>
            </p:cNvSpPr>
            <p:nvPr/>
          </p:nvSpPr>
          <p:spPr bwMode="auto">
            <a:xfrm>
              <a:off x="205" y="1403"/>
              <a:ext cx="35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OS</a:t>
              </a:r>
            </a:p>
          </p:txBody>
        </p:sp>
        <p:sp>
          <p:nvSpPr>
            <p:cNvPr id="28680" name="Text Box 25"/>
            <p:cNvSpPr txBox="1">
              <a:spLocks noChangeArrowheads="1"/>
            </p:cNvSpPr>
            <p:nvPr/>
          </p:nvSpPr>
          <p:spPr bwMode="auto">
            <a:xfrm>
              <a:off x="443" y="1085"/>
              <a:ext cx="949"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ea typeface="굴림" panose="020B0600000101010101" pitchFamily="34" charset="-127"/>
                </a:rPr>
                <a:t>TLB Faults</a:t>
              </a:r>
            </a:p>
          </p:txBody>
        </p:sp>
      </p:grpSp>
    </p:spTree>
    <p:extLst>
      <p:ext uri="{BB962C8B-B14F-4D97-AF65-F5344CB8AC3E}">
        <p14:creationId xmlns:p14="http://schemas.microsoft.com/office/powerpoint/2010/main" val="2683219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anim calcmode="lin" valueType="num">
                                      <p:cBhvr additive="base">
                                        <p:cTn id="7" dur="500" fill="hold"/>
                                        <p:tgtEl>
                                          <p:spTgt spid="76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9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9027">
                                            <p:txEl>
                                              <p:pRg st="1" end="1"/>
                                            </p:txEl>
                                          </p:spTgt>
                                        </p:tgtEl>
                                        <p:attrNameLst>
                                          <p:attrName>style.visibility</p:attrName>
                                        </p:attrNameLst>
                                      </p:cBhvr>
                                      <p:to>
                                        <p:strVal val="visible"/>
                                      </p:to>
                                    </p:set>
                                    <p:anim calcmode="lin" valueType="num">
                                      <p:cBhvr additive="base">
                                        <p:cTn id="11" dur="500" fill="hold"/>
                                        <p:tgtEl>
                                          <p:spTgt spid="769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9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69051"/>
                                        </p:tgtEl>
                                        <p:attrNameLst>
                                          <p:attrName>style.visibility</p:attrName>
                                        </p:attrNameLst>
                                      </p:cBhvr>
                                      <p:to>
                                        <p:strVal val="visible"/>
                                      </p:to>
                                    </p:set>
                                    <p:anim calcmode="lin" valueType="num">
                                      <p:cBhvr additive="base">
                                        <p:cTn id="15" dur="500" fill="hold"/>
                                        <p:tgtEl>
                                          <p:spTgt spid="769051"/>
                                        </p:tgtEl>
                                        <p:attrNameLst>
                                          <p:attrName>ppt_x</p:attrName>
                                        </p:attrNameLst>
                                      </p:cBhvr>
                                      <p:tavLst>
                                        <p:tav tm="0">
                                          <p:val>
                                            <p:strVal val="1+#ppt_w/2"/>
                                          </p:val>
                                        </p:tav>
                                        <p:tav tm="100000">
                                          <p:val>
                                            <p:strVal val="#ppt_x"/>
                                          </p:val>
                                        </p:tav>
                                      </p:tavLst>
                                    </p:anim>
                                    <p:anim calcmode="lin" valueType="num">
                                      <p:cBhvr additive="base">
                                        <p:cTn id="16" dur="500" fill="hold"/>
                                        <p:tgtEl>
                                          <p:spTgt spid="76905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69027">
                                            <p:txEl>
                                              <p:pRg st="2" end="2"/>
                                            </p:txEl>
                                          </p:spTgt>
                                        </p:tgtEl>
                                        <p:attrNameLst>
                                          <p:attrName>style.visibility</p:attrName>
                                        </p:attrNameLst>
                                      </p:cBhvr>
                                      <p:to>
                                        <p:strVal val="visible"/>
                                      </p:to>
                                    </p:set>
                                    <p:anim calcmode="lin" valueType="num">
                                      <p:cBhvr additive="base">
                                        <p:cTn id="19" dur="500" fill="hold"/>
                                        <p:tgtEl>
                                          <p:spTgt spid="7690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902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69027">
                                            <p:txEl>
                                              <p:pRg st="3" end="3"/>
                                            </p:txEl>
                                          </p:spTgt>
                                        </p:tgtEl>
                                        <p:attrNameLst>
                                          <p:attrName>style.visibility</p:attrName>
                                        </p:attrNameLst>
                                      </p:cBhvr>
                                      <p:to>
                                        <p:strVal val="visible"/>
                                      </p:to>
                                    </p:set>
                                    <p:anim calcmode="lin" valueType="num">
                                      <p:cBhvr additive="base">
                                        <p:cTn id="23" dur="500" fill="hold"/>
                                        <p:tgtEl>
                                          <p:spTgt spid="76902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69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69027">
                                            <p:txEl>
                                              <p:pRg st="4" end="4"/>
                                            </p:txEl>
                                          </p:spTgt>
                                        </p:tgtEl>
                                        <p:attrNameLst>
                                          <p:attrName>style.visibility</p:attrName>
                                        </p:attrNameLst>
                                      </p:cBhvr>
                                      <p:to>
                                        <p:strVal val="visible"/>
                                      </p:to>
                                    </p:set>
                                    <p:anim calcmode="lin" valueType="num">
                                      <p:cBhvr additive="base">
                                        <p:cTn id="29" dur="500" fill="hold"/>
                                        <p:tgtEl>
                                          <p:spTgt spid="76902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69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69027">
                                            <p:txEl>
                                              <p:pRg st="5" end="5"/>
                                            </p:txEl>
                                          </p:spTgt>
                                        </p:tgtEl>
                                        <p:attrNameLst>
                                          <p:attrName>style.visibility</p:attrName>
                                        </p:attrNameLst>
                                      </p:cBhvr>
                                      <p:to>
                                        <p:strVal val="visible"/>
                                      </p:to>
                                    </p:set>
                                    <p:anim calcmode="lin" valueType="num">
                                      <p:cBhvr additive="base">
                                        <p:cTn id="35" dur="500" fill="hold"/>
                                        <p:tgtEl>
                                          <p:spTgt spid="769027">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69027">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69027">
                                            <p:txEl>
                                              <p:pRg st="6" end="6"/>
                                            </p:txEl>
                                          </p:spTgt>
                                        </p:tgtEl>
                                        <p:attrNameLst>
                                          <p:attrName>style.visibility</p:attrName>
                                        </p:attrNameLst>
                                      </p:cBhvr>
                                      <p:to>
                                        <p:strVal val="visible"/>
                                      </p:to>
                                    </p:set>
                                    <p:anim calcmode="lin" valueType="num">
                                      <p:cBhvr additive="base">
                                        <p:cTn id="39" dur="500" fill="hold"/>
                                        <p:tgtEl>
                                          <p:spTgt spid="769027">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69027">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69027">
                                            <p:txEl>
                                              <p:pRg st="7" end="7"/>
                                            </p:txEl>
                                          </p:spTgt>
                                        </p:tgtEl>
                                        <p:attrNameLst>
                                          <p:attrName>style.visibility</p:attrName>
                                        </p:attrNameLst>
                                      </p:cBhvr>
                                      <p:to>
                                        <p:strVal val="visible"/>
                                      </p:to>
                                    </p:set>
                                    <p:anim calcmode="lin" valueType="num">
                                      <p:cBhvr additive="base">
                                        <p:cTn id="43" dur="500" fill="hold"/>
                                        <p:tgtEl>
                                          <p:spTgt spid="76902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90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9027">
                                            <p:txEl>
                                              <p:pRg st="8" end="8"/>
                                            </p:txEl>
                                          </p:spTgt>
                                        </p:tgtEl>
                                        <p:attrNameLst>
                                          <p:attrName>style.visibility</p:attrName>
                                        </p:attrNameLst>
                                      </p:cBhvr>
                                      <p:to>
                                        <p:strVal val="visible"/>
                                      </p:to>
                                    </p:set>
                                    <p:anim calcmode="lin" valueType="num">
                                      <p:cBhvr additive="base">
                                        <p:cTn id="49" dur="500" fill="hold"/>
                                        <p:tgtEl>
                                          <p:spTgt spid="769027">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9027">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69027">
                                            <p:txEl>
                                              <p:pRg st="9" end="9"/>
                                            </p:txEl>
                                          </p:spTgt>
                                        </p:tgtEl>
                                        <p:attrNameLst>
                                          <p:attrName>style.visibility</p:attrName>
                                        </p:attrNameLst>
                                      </p:cBhvr>
                                      <p:to>
                                        <p:strVal val="visible"/>
                                      </p:to>
                                    </p:set>
                                    <p:anim calcmode="lin" valueType="num">
                                      <p:cBhvr additive="base">
                                        <p:cTn id="53" dur="500" fill="hold"/>
                                        <p:tgtEl>
                                          <p:spTgt spid="769027">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690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69027">
                                            <p:txEl>
                                              <p:pRg st="10" end="10"/>
                                            </p:txEl>
                                          </p:spTgt>
                                        </p:tgtEl>
                                        <p:attrNameLst>
                                          <p:attrName>style.visibility</p:attrName>
                                        </p:attrNameLst>
                                      </p:cBhvr>
                                      <p:to>
                                        <p:strVal val="visible"/>
                                      </p:to>
                                    </p:set>
                                    <p:anim calcmode="lin" valueType="num">
                                      <p:cBhvr additive="base">
                                        <p:cTn id="59" dur="500" fill="hold"/>
                                        <p:tgtEl>
                                          <p:spTgt spid="769027">
                                            <p:txEl>
                                              <p:pRg st="10" end="1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690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Consider weird things that can happen</a:t>
            </a:r>
          </a:p>
        </p:txBody>
      </p:sp>
      <p:sp>
        <p:nvSpPr>
          <p:cNvPr id="857091" name="Rectangle 3"/>
          <p:cNvSpPr>
            <a:spLocks noGrp="1" noChangeArrowheads="1"/>
          </p:cNvSpPr>
          <p:nvPr>
            <p:ph type="body" idx="1"/>
          </p:nvPr>
        </p:nvSpPr>
        <p:spPr>
          <a:xfrm>
            <a:off x="304800" y="685800"/>
            <a:ext cx="8534400" cy="6019800"/>
          </a:xfrm>
        </p:spPr>
        <p:txBody>
          <a:bodyPr/>
          <a:lstStyle/>
          <a:p>
            <a:pPr>
              <a:lnSpc>
                <a:spcPct val="80000"/>
              </a:lnSpc>
              <a:spcBef>
                <a:spcPct val="10000"/>
              </a:spcBef>
            </a:pPr>
            <a:r>
              <a:rPr lang="en-US" altLang="ko-KR" dirty="0" smtClean="0">
                <a:ea typeface="굴림" panose="020B0600000101010101" pitchFamily="34" charset="-127"/>
              </a:rPr>
              <a:t>What if an instruction has side effects?</a:t>
            </a:r>
          </a:p>
          <a:p>
            <a:pPr lvl="1">
              <a:lnSpc>
                <a:spcPct val="80000"/>
              </a:lnSpc>
              <a:spcBef>
                <a:spcPct val="10000"/>
              </a:spcBef>
            </a:pPr>
            <a:r>
              <a:rPr lang="en-US" altLang="ko-KR" dirty="0" smtClean="0">
                <a:ea typeface="굴림" panose="020B0600000101010101" pitchFamily="34" charset="-127"/>
              </a:rPr>
              <a:t>Options:</a:t>
            </a:r>
          </a:p>
          <a:p>
            <a:pPr lvl="2">
              <a:lnSpc>
                <a:spcPct val="80000"/>
              </a:lnSpc>
              <a:spcBef>
                <a:spcPct val="10000"/>
              </a:spcBef>
            </a:pPr>
            <a:r>
              <a:rPr lang="en-US" altLang="ko-KR" dirty="0" smtClean="0">
                <a:ea typeface="굴림" panose="020B0600000101010101" pitchFamily="34" charset="-127"/>
              </a:rPr>
              <a:t>Unwind side-effects (easy to restart)</a:t>
            </a:r>
          </a:p>
          <a:p>
            <a:pPr lvl="2">
              <a:lnSpc>
                <a:spcPct val="80000"/>
              </a:lnSpc>
              <a:spcBef>
                <a:spcPct val="10000"/>
              </a:spcBef>
            </a:pPr>
            <a:r>
              <a:rPr lang="en-US" altLang="ko-KR" dirty="0" smtClean="0">
                <a:ea typeface="굴림" panose="020B0600000101010101" pitchFamily="34" charset="-127"/>
              </a:rPr>
              <a:t>Finish off side-effects (messy!)</a:t>
            </a:r>
          </a:p>
          <a:p>
            <a:pPr lvl="1">
              <a:lnSpc>
                <a:spcPct val="80000"/>
              </a:lnSpc>
              <a:spcBef>
                <a:spcPct val="10000"/>
              </a:spcBef>
            </a:pPr>
            <a:r>
              <a:rPr lang="en-US" altLang="ko-KR" dirty="0" smtClean="0">
                <a:ea typeface="굴림" panose="020B0600000101010101" pitchFamily="34" charset="-127"/>
              </a:rPr>
              <a:t>Example 1: </a:t>
            </a:r>
            <a:r>
              <a:rPr lang="en-US" altLang="ko-KR" dirty="0" err="1" smtClean="0">
                <a:latin typeface="Courier New" panose="02070309020205020404" pitchFamily="49" charset="0"/>
                <a:ea typeface="굴림" panose="020B0600000101010101" pitchFamily="34" charset="-127"/>
              </a:rPr>
              <a:t>mov</a:t>
            </a: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)+,10</a:t>
            </a:r>
          </a:p>
          <a:p>
            <a:pPr lvl="2">
              <a:lnSpc>
                <a:spcPct val="80000"/>
              </a:lnSpc>
              <a:spcBef>
                <a:spcPct val="10000"/>
              </a:spcBef>
            </a:pPr>
            <a:r>
              <a:rPr lang="en-US" altLang="ko-KR" dirty="0" smtClean="0">
                <a:ea typeface="굴림" panose="020B0600000101010101" pitchFamily="34" charset="-127"/>
              </a:rPr>
              <a:t>What if page fault occurs when write to stack pointer?</a:t>
            </a:r>
          </a:p>
          <a:p>
            <a:pPr lvl="2">
              <a:lnSpc>
                <a:spcPct val="80000"/>
              </a:lnSpc>
              <a:spcBef>
                <a:spcPct val="10000"/>
              </a:spcBef>
            </a:pPr>
            <a:r>
              <a:rPr lang="en-US" altLang="ko-KR" dirty="0" smtClean="0">
                <a:ea typeface="굴림" panose="020B0600000101010101" pitchFamily="34" charset="-127"/>
              </a:rPr>
              <a:t>Did </a:t>
            </a:r>
            <a:r>
              <a:rPr lang="en-US" altLang="ko-KR" dirty="0" err="1" smtClean="0">
                <a:latin typeface="Courier New" panose="02070309020205020404" pitchFamily="49" charset="0"/>
                <a:ea typeface="굴림" panose="020B0600000101010101" pitchFamily="34" charset="-127"/>
              </a:rPr>
              <a:t>sp</a:t>
            </a:r>
            <a:r>
              <a:rPr lang="en-US" altLang="ko-KR" dirty="0" smtClean="0">
                <a:ea typeface="굴림" panose="020B0600000101010101" pitchFamily="34" charset="-127"/>
              </a:rPr>
              <a:t> get incremented before or after the page fault?</a:t>
            </a:r>
          </a:p>
          <a:p>
            <a:pPr lvl="1">
              <a:lnSpc>
                <a:spcPct val="80000"/>
              </a:lnSpc>
              <a:spcBef>
                <a:spcPct val="10000"/>
              </a:spcBef>
            </a:pPr>
            <a:r>
              <a:rPr lang="en-US" altLang="ko-KR" dirty="0" smtClean="0">
                <a:ea typeface="굴림" panose="020B0600000101010101" pitchFamily="34" charset="-127"/>
              </a:rPr>
              <a:t>Example 2: </a:t>
            </a:r>
            <a:r>
              <a:rPr lang="en-US" altLang="ko-KR" dirty="0" err="1" smtClean="0">
                <a:latin typeface="Courier New" panose="02070309020205020404" pitchFamily="49" charset="0"/>
                <a:ea typeface="굴림" panose="020B0600000101010101" pitchFamily="34" charset="-127"/>
              </a:rPr>
              <a:t>strcpy</a:t>
            </a:r>
            <a:r>
              <a:rPr lang="en-US" altLang="ko-KR" dirty="0" smtClean="0">
                <a:latin typeface="Courier New" panose="02070309020205020404" pitchFamily="49" charset="0"/>
                <a:ea typeface="굴림" panose="020B0600000101010101" pitchFamily="34" charset="-127"/>
              </a:rPr>
              <a:t> (r1), (r2)</a:t>
            </a:r>
          </a:p>
          <a:p>
            <a:pPr lvl="2">
              <a:lnSpc>
                <a:spcPct val="80000"/>
              </a:lnSpc>
              <a:spcBef>
                <a:spcPct val="10000"/>
              </a:spcBef>
            </a:pPr>
            <a:r>
              <a:rPr lang="en-US" altLang="ko-KR" dirty="0" smtClean="0">
                <a:ea typeface="굴림" panose="020B0600000101010101" pitchFamily="34" charset="-127"/>
              </a:rPr>
              <a:t>Source and destination overlap: can’t unwind in principle!</a:t>
            </a:r>
          </a:p>
          <a:p>
            <a:pPr lvl="2">
              <a:lnSpc>
                <a:spcPct val="80000"/>
              </a:lnSpc>
              <a:spcBef>
                <a:spcPct val="10000"/>
              </a:spcBef>
            </a:pPr>
            <a:r>
              <a:rPr lang="en-US" altLang="ko-KR" dirty="0" smtClean="0">
                <a:ea typeface="굴림" panose="020B0600000101010101" pitchFamily="34" charset="-127"/>
              </a:rPr>
              <a:t>IBM S/370 and VAX solution: execute twice – once read-only</a:t>
            </a:r>
          </a:p>
          <a:p>
            <a:pPr>
              <a:lnSpc>
                <a:spcPct val="80000"/>
              </a:lnSpc>
              <a:spcBef>
                <a:spcPct val="10000"/>
              </a:spcBef>
            </a:pPr>
            <a:r>
              <a:rPr lang="en-US" altLang="ko-KR" dirty="0" smtClean="0">
                <a:ea typeface="굴림" panose="020B0600000101010101" pitchFamily="34" charset="-127"/>
              </a:rPr>
              <a:t>What about “RISC” processors?</a:t>
            </a:r>
          </a:p>
          <a:p>
            <a:pPr lvl="1">
              <a:lnSpc>
                <a:spcPct val="80000"/>
              </a:lnSpc>
              <a:spcBef>
                <a:spcPct val="10000"/>
              </a:spcBef>
            </a:pPr>
            <a:r>
              <a:rPr lang="en-US" altLang="ko-KR" dirty="0" smtClean="0">
                <a:ea typeface="굴림" panose="020B0600000101010101" pitchFamily="34" charset="-127"/>
              </a:rPr>
              <a:t>For instance delayed branches?</a:t>
            </a:r>
          </a:p>
          <a:p>
            <a:pPr lvl="2">
              <a:lnSpc>
                <a:spcPct val="80000"/>
              </a:lnSpc>
              <a:spcBef>
                <a:spcPct val="10000"/>
              </a:spcBef>
            </a:pPr>
            <a:r>
              <a:rPr lang="en-US" altLang="ko-KR" dirty="0" smtClean="0">
                <a:ea typeface="굴림" panose="020B0600000101010101" pitchFamily="34" charset="-127"/>
              </a:rPr>
              <a:t>Example: 	</a:t>
            </a:r>
            <a:r>
              <a:rPr lang="en-US" altLang="ko-KR" dirty="0" err="1" smtClean="0">
                <a:latin typeface="Courier New" panose="02070309020205020404" pitchFamily="49" charset="0"/>
                <a:ea typeface="굴림" panose="020B0600000101010101" pitchFamily="34" charset="-127"/>
              </a:rPr>
              <a:t>bne</a:t>
            </a:r>
            <a:r>
              <a:rPr lang="en-US" altLang="ko-KR" dirty="0" smtClean="0">
                <a:latin typeface="Courier New" panose="02070309020205020404" pitchFamily="49" charset="0"/>
                <a:ea typeface="굴림" panose="020B0600000101010101" pitchFamily="34" charset="-127"/>
              </a:rPr>
              <a:t> somewhere</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Precise exception state consists of two PCs: PC and </a:t>
            </a:r>
            <a:r>
              <a:rPr lang="en-US" altLang="ko-KR" dirty="0" err="1" smtClean="0">
                <a:ea typeface="굴림" panose="020B0600000101010101" pitchFamily="34" charset="-127"/>
              </a:rPr>
              <a:t>nPC</a:t>
            </a:r>
            <a:endParaRPr lang="en-US" altLang="ko-KR" dirty="0" smtClean="0">
              <a:ea typeface="굴림" panose="020B0600000101010101" pitchFamily="34" charset="-127"/>
            </a:endParaRPr>
          </a:p>
          <a:p>
            <a:pPr lvl="1">
              <a:lnSpc>
                <a:spcPct val="80000"/>
              </a:lnSpc>
              <a:spcBef>
                <a:spcPct val="10000"/>
              </a:spcBef>
            </a:pPr>
            <a:r>
              <a:rPr lang="en-US" altLang="ko-KR" dirty="0" smtClean="0">
                <a:ea typeface="굴림" panose="020B0600000101010101" pitchFamily="34" charset="-127"/>
              </a:rPr>
              <a:t>Delayed exceptions:</a:t>
            </a:r>
          </a:p>
          <a:p>
            <a:pPr lvl="2">
              <a:lnSpc>
                <a:spcPct val="80000"/>
              </a:lnSpc>
              <a:spcBef>
                <a:spcPct val="10000"/>
              </a:spcBef>
            </a:pPr>
            <a:r>
              <a:rPr lang="en-US" altLang="ko-KR" dirty="0" smtClean="0">
                <a:ea typeface="굴림" panose="020B0600000101010101" pitchFamily="34" charset="-127"/>
              </a:rPr>
              <a:t>Example:	</a:t>
            </a:r>
            <a:r>
              <a:rPr lang="en-US" altLang="ko-KR" dirty="0" smtClean="0">
                <a:latin typeface="Courier New" panose="02070309020205020404" pitchFamily="49" charset="0"/>
                <a:ea typeface="굴림" panose="020B0600000101010101" pitchFamily="34" charset="-127"/>
              </a:rPr>
              <a:t>div r1, r2, r3</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What if takes many cycles to discover divide by zero, but load has already caused page fault?</a:t>
            </a:r>
          </a:p>
        </p:txBody>
      </p:sp>
    </p:spTree>
    <p:extLst>
      <p:ext uri="{BB962C8B-B14F-4D97-AF65-F5344CB8AC3E}">
        <p14:creationId xmlns:p14="http://schemas.microsoft.com/office/powerpoint/2010/main" val="23450162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 calcmode="lin" valueType="num">
                                      <p:cBhvr additive="base">
                                        <p:cTn id="7" dur="500" fill="hold"/>
                                        <p:tgtEl>
                                          <p:spTgt spid="857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570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57091">
                                            <p:txEl>
                                              <p:pRg st="1" end="1"/>
                                            </p:txEl>
                                          </p:spTgt>
                                        </p:tgtEl>
                                        <p:attrNameLst>
                                          <p:attrName>style.visibility</p:attrName>
                                        </p:attrNameLst>
                                      </p:cBhvr>
                                      <p:to>
                                        <p:strVal val="visible"/>
                                      </p:to>
                                    </p:set>
                                    <p:anim calcmode="lin" valueType="num">
                                      <p:cBhvr additive="base">
                                        <p:cTn id="11" dur="500" fill="hold"/>
                                        <p:tgtEl>
                                          <p:spTgt spid="8570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570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57091">
                                            <p:txEl>
                                              <p:pRg st="2" end="2"/>
                                            </p:txEl>
                                          </p:spTgt>
                                        </p:tgtEl>
                                        <p:attrNameLst>
                                          <p:attrName>style.visibility</p:attrName>
                                        </p:attrNameLst>
                                      </p:cBhvr>
                                      <p:to>
                                        <p:strVal val="visible"/>
                                      </p:to>
                                    </p:set>
                                    <p:anim calcmode="lin" valueType="num">
                                      <p:cBhvr additive="base">
                                        <p:cTn id="15" dur="500" fill="hold"/>
                                        <p:tgtEl>
                                          <p:spTgt spid="85709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5709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57091">
                                            <p:txEl>
                                              <p:pRg st="3" end="3"/>
                                            </p:txEl>
                                          </p:spTgt>
                                        </p:tgtEl>
                                        <p:attrNameLst>
                                          <p:attrName>style.visibility</p:attrName>
                                        </p:attrNameLst>
                                      </p:cBhvr>
                                      <p:to>
                                        <p:strVal val="visible"/>
                                      </p:to>
                                    </p:set>
                                    <p:anim calcmode="lin" valueType="num">
                                      <p:cBhvr additive="base">
                                        <p:cTn id="19" dur="500" fill="hold"/>
                                        <p:tgtEl>
                                          <p:spTgt spid="85709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57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57091">
                                            <p:txEl>
                                              <p:pRg st="4" end="4"/>
                                            </p:txEl>
                                          </p:spTgt>
                                        </p:tgtEl>
                                        <p:attrNameLst>
                                          <p:attrName>style.visibility</p:attrName>
                                        </p:attrNameLst>
                                      </p:cBhvr>
                                      <p:to>
                                        <p:strVal val="visible"/>
                                      </p:to>
                                    </p:set>
                                    <p:anim calcmode="lin" valueType="num">
                                      <p:cBhvr additive="base">
                                        <p:cTn id="25" dur="500" fill="hold"/>
                                        <p:tgtEl>
                                          <p:spTgt spid="85709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5709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57091">
                                            <p:txEl>
                                              <p:pRg st="5" end="5"/>
                                            </p:txEl>
                                          </p:spTgt>
                                        </p:tgtEl>
                                        <p:attrNameLst>
                                          <p:attrName>style.visibility</p:attrName>
                                        </p:attrNameLst>
                                      </p:cBhvr>
                                      <p:to>
                                        <p:strVal val="visible"/>
                                      </p:to>
                                    </p:set>
                                    <p:anim calcmode="lin" valueType="num">
                                      <p:cBhvr additive="base">
                                        <p:cTn id="29" dur="500" fill="hold"/>
                                        <p:tgtEl>
                                          <p:spTgt spid="85709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5709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57091">
                                            <p:txEl>
                                              <p:pRg st="6" end="6"/>
                                            </p:txEl>
                                          </p:spTgt>
                                        </p:tgtEl>
                                        <p:attrNameLst>
                                          <p:attrName>style.visibility</p:attrName>
                                        </p:attrNameLst>
                                      </p:cBhvr>
                                      <p:to>
                                        <p:strVal val="visible"/>
                                      </p:to>
                                    </p:set>
                                    <p:anim calcmode="lin" valueType="num">
                                      <p:cBhvr additive="base">
                                        <p:cTn id="33" dur="500" fill="hold"/>
                                        <p:tgtEl>
                                          <p:spTgt spid="85709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570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57091">
                                            <p:txEl>
                                              <p:pRg st="7" end="7"/>
                                            </p:txEl>
                                          </p:spTgt>
                                        </p:tgtEl>
                                        <p:attrNameLst>
                                          <p:attrName>style.visibility</p:attrName>
                                        </p:attrNameLst>
                                      </p:cBhvr>
                                      <p:to>
                                        <p:strVal val="visible"/>
                                      </p:to>
                                    </p:set>
                                    <p:anim calcmode="lin" valueType="num">
                                      <p:cBhvr additive="base">
                                        <p:cTn id="39" dur="500" fill="hold"/>
                                        <p:tgtEl>
                                          <p:spTgt spid="85709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5709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57091">
                                            <p:txEl>
                                              <p:pRg st="8" end="8"/>
                                            </p:txEl>
                                          </p:spTgt>
                                        </p:tgtEl>
                                        <p:attrNameLst>
                                          <p:attrName>style.visibility</p:attrName>
                                        </p:attrNameLst>
                                      </p:cBhvr>
                                      <p:to>
                                        <p:strVal val="visible"/>
                                      </p:to>
                                    </p:set>
                                    <p:anim calcmode="lin" valueType="num">
                                      <p:cBhvr additive="base">
                                        <p:cTn id="43" dur="500" fill="hold"/>
                                        <p:tgtEl>
                                          <p:spTgt spid="85709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5709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857091">
                                            <p:txEl>
                                              <p:pRg st="9" end="9"/>
                                            </p:txEl>
                                          </p:spTgt>
                                        </p:tgtEl>
                                        <p:attrNameLst>
                                          <p:attrName>style.visibility</p:attrName>
                                        </p:attrNameLst>
                                      </p:cBhvr>
                                      <p:to>
                                        <p:strVal val="visible"/>
                                      </p:to>
                                    </p:set>
                                    <p:anim calcmode="lin" valueType="num">
                                      <p:cBhvr additive="base">
                                        <p:cTn id="47" dur="500" fill="hold"/>
                                        <p:tgtEl>
                                          <p:spTgt spid="85709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85709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57091">
                                            <p:txEl>
                                              <p:pRg st="10" end="10"/>
                                            </p:txEl>
                                          </p:spTgt>
                                        </p:tgtEl>
                                        <p:attrNameLst>
                                          <p:attrName>style.visibility</p:attrName>
                                        </p:attrNameLst>
                                      </p:cBhvr>
                                      <p:to>
                                        <p:strVal val="visible"/>
                                      </p:to>
                                    </p:set>
                                    <p:anim calcmode="lin" valueType="num">
                                      <p:cBhvr additive="base">
                                        <p:cTn id="53" dur="500" fill="hold"/>
                                        <p:tgtEl>
                                          <p:spTgt spid="857091">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5709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857091">
                                            <p:txEl>
                                              <p:pRg st="11" end="11"/>
                                            </p:txEl>
                                          </p:spTgt>
                                        </p:tgtEl>
                                        <p:attrNameLst>
                                          <p:attrName>style.visibility</p:attrName>
                                        </p:attrNameLst>
                                      </p:cBhvr>
                                      <p:to>
                                        <p:strVal val="visible"/>
                                      </p:to>
                                    </p:set>
                                    <p:anim calcmode="lin" valueType="num">
                                      <p:cBhvr additive="base">
                                        <p:cTn id="59" dur="500" fill="hold"/>
                                        <p:tgtEl>
                                          <p:spTgt spid="857091">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57091">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857091">
                                            <p:txEl>
                                              <p:pRg st="12" end="12"/>
                                            </p:txEl>
                                          </p:spTgt>
                                        </p:tgtEl>
                                        <p:attrNameLst>
                                          <p:attrName>style.visibility</p:attrName>
                                        </p:attrNameLst>
                                      </p:cBhvr>
                                      <p:to>
                                        <p:strVal val="visible"/>
                                      </p:to>
                                    </p:set>
                                    <p:anim calcmode="lin" valueType="num">
                                      <p:cBhvr additive="base">
                                        <p:cTn id="63" dur="500" fill="hold"/>
                                        <p:tgtEl>
                                          <p:spTgt spid="857091">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857091">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57091">
                                            <p:txEl>
                                              <p:pRg st="13" end="13"/>
                                            </p:txEl>
                                          </p:spTgt>
                                        </p:tgtEl>
                                        <p:attrNameLst>
                                          <p:attrName>style.visibility</p:attrName>
                                        </p:attrNameLst>
                                      </p:cBhvr>
                                      <p:to>
                                        <p:strVal val="visible"/>
                                      </p:to>
                                    </p:set>
                                    <p:anim calcmode="lin" valueType="num">
                                      <p:cBhvr additive="base">
                                        <p:cTn id="67" dur="500" fill="hold"/>
                                        <p:tgtEl>
                                          <p:spTgt spid="857091">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57091">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857091">
                                            <p:txEl>
                                              <p:pRg st="14" end="14"/>
                                            </p:txEl>
                                          </p:spTgt>
                                        </p:tgtEl>
                                        <p:attrNameLst>
                                          <p:attrName>style.visibility</p:attrName>
                                        </p:attrNameLst>
                                      </p:cBhvr>
                                      <p:to>
                                        <p:strVal val="visible"/>
                                      </p:to>
                                    </p:set>
                                    <p:anim calcmode="lin" valueType="num">
                                      <p:cBhvr additive="base">
                                        <p:cTn id="73" dur="500" fill="hold"/>
                                        <p:tgtEl>
                                          <p:spTgt spid="857091">
                                            <p:txEl>
                                              <p:pRg st="14" end="1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857091">
                                            <p:txEl>
                                              <p:pRg st="14" end="14"/>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857091">
                                            <p:txEl>
                                              <p:pRg st="15" end="15"/>
                                            </p:txEl>
                                          </p:spTgt>
                                        </p:tgtEl>
                                        <p:attrNameLst>
                                          <p:attrName>style.visibility</p:attrName>
                                        </p:attrNameLst>
                                      </p:cBhvr>
                                      <p:to>
                                        <p:strVal val="visible"/>
                                      </p:to>
                                    </p:set>
                                    <p:anim calcmode="lin" valueType="num">
                                      <p:cBhvr additive="base">
                                        <p:cTn id="77" dur="500" fill="hold"/>
                                        <p:tgtEl>
                                          <p:spTgt spid="857091">
                                            <p:txEl>
                                              <p:pRg st="15" end="15"/>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857091">
                                            <p:txEl>
                                              <p:pRg st="15" end="15"/>
                                            </p:txEl>
                                          </p:spTgt>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57091">
                                            <p:txEl>
                                              <p:pRg st="16" end="16"/>
                                            </p:txEl>
                                          </p:spTgt>
                                        </p:tgtEl>
                                        <p:attrNameLst>
                                          <p:attrName>style.visibility</p:attrName>
                                        </p:attrNameLst>
                                      </p:cBhvr>
                                      <p:to>
                                        <p:strVal val="visible"/>
                                      </p:to>
                                    </p:set>
                                    <p:anim calcmode="lin" valueType="num">
                                      <p:cBhvr additive="base">
                                        <p:cTn id="81" dur="500" fill="hold"/>
                                        <p:tgtEl>
                                          <p:spTgt spid="857091">
                                            <p:txEl>
                                              <p:pRg st="16" end="16"/>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857091">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05138" y="228600"/>
            <a:ext cx="2854325" cy="379413"/>
          </a:xfrm>
          <a:noFill/>
        </p:spPr>
        <p:txBody>
          <a:bodyPr wrap="none" lIns="63500" tIns="25400" rIns="63500" bIns="25400" anchor="t">
            <a:spAutoFit/>
          </a:bodyPr>
          <a:lstStyle/>
          <a:p>
            <a:r>
              <a:rPr lang="en-US" altLang="ko-KR" smtClean="0">
                <a:ea typeface="굴림" panose="020B0600000101010101" pitchFamily="34" charset="-127"/>
              </a:rPr>
              <a:t>Precise Exceptions</a:t>
            </a:r>
          </a:p>
        </p:txBody>
      </p:sp>
      <p:sp>
        <p:nvSpPr>
          <p:cNvPr id="859139" name="Rectangle 3"/>
          <p:cNvSpPr>
            <a:spLocks noGrp="1" noChangeArrowheads="1"/>
          </p:cNvSpPr>
          <p:nvPr>
            <p:ph type="body" idx="1"/>
          </p:nvPr>
        </p:nvSpPr>
        <p:spPr>
          <a:xfrm>
            <a:off x="152400" y="750888"/>
            <a:ext cx="8839200" cy="5421312"/>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state of the machine is preserved as if program executed up to the offending instruction</a:t>
            </a:r>
          </a:p>
          <a:p>
            <a:pPr lvl="1">
              <a:lnSpc>
                <a:spcPct val="80000"/>
              </a:lnSpc>
              <a:spcBef>
                <a:spcPct val="20000"/>
              </a:spcBef>
            </a:pPr>
            <a:r>
              <a:rPr lang="en-US" altLang="ko-KR" smtClean="0">
                <a:ea typeface="굴림" panose="020B0600000101010101" pitchFamily="34" charset="-127"/>
              </a:rPr>
              <a:t>All previous instructions </a:t>
            </a:r>
            <a:r>
              <a:rPr lang="en-US" altLang="ko-KR" smtClean="0">
                <a:solidFill>
                  <a:schemeClr val="hlink"/>
                </a:solidFill>
                <a:ea typeface="굴림" panose="020B0600000101010101" pitchFamily="34" charset="-127"/>
              </a:rPr>
              <a:t>completed</a:t>
            </a:r>
          </a:p>
          <a:p>
            <a:pPr lvl="1">
              <a:lnSpc>
                <a:spcPct val="80000"/>
              </a:lnSpc>
              <a:spcBef>
                <a:spcPct val="20000"/>
              </a:spcBef>
            </a:pPr>
            <a:r>
              <a:rPr lang="en-US" altLang="ko-KR" smtClean="0">
                <a:ea typeface="굴림" panose="020B0600000101010101" pitchFamily="34" charset="-127"/>
              </a:rPr>
              <a:t>Offending instruction and all following instructions act </a:t>
            </a:r>
            <a:r>
              <a:rPr lang="en-US" altLang="ko-KR" smtClean="0">
                <a:solidFill>
                  <a:schemeClr val="hlink"/>
                </a:solidFill>
                <a:ea typeface="굴림" panose="020B0600000101010101" pitchFamily="34" charset="-127"/>
              </a:rPr>
              <a:t>as if they have not even started</a:t>
            </a:r>
          </a:p>
          <a:p>
            <a:pPr lvl="1">
              <a:lnSpc>
                <a:spcPct val="80000"/>
              </a:lnSpc>
              <a:spcBef>
                <a:spcPct val="20000"/>
              </a:spcBef>
            </a:pPr>
            <a:r>
              <a:rPr lang="en-US" altLang="ko-KR" smtClean="0">
                <a:ea typeface="굴림" panose="020B0600000101010101" pitchFamily="34" charset="-127"/>
              </a:rPr>
              <a:t>Same system code will work on different implementations </a:t>
            </a:r>
          </a:p>
          <a:p>
            <a:pPr lvl="1">
              <a:lnSpc>
                <a:spcPct val="80000"/>
              </a:lnSpc>
              <a:spcBef>
                <a:spcPct val="20000"/>
              </a:spcBef>
            </a:pPr>
            <a:r>
              <a:rPr lang="en-US" altLang="ko-KR" smtClean="0">
                <a:ea typeface="굴림" panose="020B0600000101010101" pitchFamily="34" charset="-127"/>
              </a:rPr>
              <a:t>Difficult in the presence of pipelining, out-of-order execution, ...</a:t>
            </a:r>
          </a:p>
          <a:p>
            <a:pPr lvl="1">
              <a:lnSpc>
                <a:spcPct val="80000"/>
              </a:lnSpc>
              <a:spcBef>
                <a:spcPct val="20000"/>
              </a:spcBef>
            </a:pPr>
            <a:r>
              <a:rPr lang="en-US" altLang="ko-KR" smtClean="0">
                <a:solidFill>
                  <a:schemeClr val="hlink"/>
                </a:solidFill>
                <a:ea typeface="굴림" panose="020B0600000101010101" pitchFamily="34" charset="-127"/>
              </a:rPr>
              <a:t>MIPS takes this position</a:t>
            </a:r>
          </a:p>
          <a:p>
            <a:pPr>
              <a:lnSpc>
                <a:spcPct val="80000"/>
              </a:lnSpc>
              <a:spcBef>
                <a:spcPct val="20000"/>
              </a:spcBef>
            </a:pPr>
            <a:r>
              <a:rPr lang="en-US" altLang="ko-KR" smtClean="0">
                <a:ea typeface="굴림" panose="020B0600000101010101" pitchFamily="34" charset="-127"/>
              </a:rPr>
              <a:t>Imprecise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system software has to figure out what is where and put it all back together</a:t>
            </a:r>
          </a:p>
          <a:p>
            <a:pPr>
              <a:lnSpc>
                <a:spcPct val="80000"/>
              </a:lnSpc>
              <a:spcBef>
                <a:spcPct val="20000"/>
              </a:spcBef>
            </a:pPr>
            <a:r>
              <a:rPr lang="en-US" altLang="ko-KR" smtClean="0">
                <a:ea typeface="굴림" panose="020B0600000101010101" pitchFamily="34" charset="-127"/>
              </a:rPr>
              <a:t>Performance goals often lead designers to forsake precise interrupts</a:t>
            </a:r>
          </a:p>
          <a:p>
            <a:pPr lvl="1">
              <a:lnSpc>
                <a:spcPct val="80000"/>
              </a:lnSpc>
              <a:spcBef>
                <a:spcPct val="20000"/>
              </a:spcBef>
            </a:pPr>
            <a:r>
              <a:rPr lang="en-US" altLang="ko-KR" smtClean="0">
                <a:ea typeface="굴림" panose="020B0600000101010101" pitchFamily="34" charset="-127"/>
              </a:rPr>
              <a:t>system software developers, user, markets etc. usually wish they had not done this</a:t>
            </a:r>
          </a:p>
          <a:p>
            <a:pPr>
              <a:lnSpc>
                <a:spcPct val="80000"/>
              </a:lnSpc>
              <a:spcBef>
                <a:spcPct val="20000"/>
              </a:spcBef>
            </a:pPr>
            <a:r>
              <a:rPr lang="en-US" altLang="ko-KR"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38829598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anim calcmode="lin" valueType="num">
                                      <p:cBhvr additive="base">
                                        <p:cTn id="7" dur="500" fill="hold"/>
                                        <p:tgtEl>
                                          <p:spTgt spid="859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59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59139">
                                            <p:txEl>
                                              <p:pRg st="1" end="1"/>
                                            </p:txEl>
                                          </p:spTgt>
                                        </p:tgtEl>
                                        <p:attrNameLst>
                                          <p:attrName>style.visibility</p:attrName>
                                        </p:attrNameLst>
                                      </p:cBhvr>
                                      <p:to>
                                        <p:strVal val="visible"/>
                                      </p:to>
                                    </p:set>
                                    <p:anim calcmode="lin" valueType="num">
                                      <p:cBhvr additive="base">
                                        <p:cTn id="11" dur="500" fill="hold"/>
                                        <p:tgtEl>
                                          <p:spTgt spid="8591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591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59139">
                                            <p:txEl>
                                              <p:pRg st="2" end="2"/>
                                            </p:txEl>
                                          </p:spTgt>
                                        </p:tgtEl>
                                        <p:attrNameLst>
                                          <p:attrName>style.visibility</p:attrName>
                                        </p:attrNameLst>
                                      </p:cBhvr>
                                      <p:to>
                                        <p:strVal val="visible"/>
                                      </p:to>
                                    </p:set>
                                    <p:anim calcmode="lin" valueType="num">
                                      <p:cBhvr additive="base">
                                        <p:cTn id="15" dur="500" fill="hold"/>
                                        <p:tgtEl>
                                          <p:spTgt spid="85913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591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59139">
                                            <p:txEl>
                                              <p:pRg st="3" end="3"/>
                                            </p:txEl>
                                          </p:spTgt>
                                        </p:tgtEl>
                                        <p:attrNameLst>
                                          <p:attrName>style.visibility</p:attrName>
                                        </p:attrNameLst>
                                      </p:cBhvr>
                                      <p:to>
                                        <p:strVal val="visible"/>
                                      </p:to>
                                    </p:set>
                                    <p:anim calcmode="lin" valueType="num">
                                      <p:cBhvr additive="base">
                                        <p:cTn id="19" dur="500" fill="hold"/>
                                        <p:tgtEl>
                                          <p:spTgt spid="85913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591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59139">
                                            <p:txEl>
                                              <p:pRg st="4" end="4"/>
                                            </p:txEl>
                                          </p:spTgt>
                                        </p:tgtEl>
                                        <p:attrNameLst>
                                          <p:attrName>style.visibility</p:attrName>
                                        </p:attrNameLst>
                                      </p:cBhvr>
                                      <p:to>
                                        <p:strVal val="visible"/>
                                      </p:to>
                                    </p:set>
                                    <p:anim calcmode="lin" valueType="num">
                                      <p:cBhvr additive="base">
                                        <p:cTn id="23" dur="500" fill="hold"/>
                                        <p:tgtEl>
                                          <p:spTgt spid="85913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5913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59139">
                                            <p:txEl>
                                              <p:pRg st="5" end="5"/>
                                            </p:txEl>
                                          </p:spTgt>
                                        </p:tgtEl>
                                        <p:attrNameLst>
                                          <p:attrName>style.visibility</p:attrName>
                                        </p:attrNameLst>
                                      </p:cBhvr>
                                      <p:to>
                                        <p:strVal val="visible"/>
                                      </p:to>
                                    </p:set>
                                    <p:anim calcmode="lin" valueType="num">
                                      <p:cBhvr additive="base">
                                        <p:cTn id="27" dur="500" fill="hold"/>
                                        <p:tgtEl>
                                          <p:spTgt spid="85913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59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859139">
                                            <p:txEl>
                                              <p:pRg st="6" end="6"/>
                                            </p:txEl>
                                          </p:spTgt>
                                        </p:tgtEl>
                                        <p:attrNameLst>
                                          <p:attrName>style.visibility</p:attrName>
                                        </p:attrNameLst>
                                      </p:cBhvr>
                                      <p:to>
                                        <p:strVal val="visible"/>
                                      </p:to>
                                    </p:set>
                                    <p:anim calcmode="lin" valueType="num">
                                      <p:cBhvr additive="base">
                                        <p:cTn id="33" dur="500" fill="hold"/>
                                        <p:tgtEl>
                                          <p:spTgt spid="859139">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59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59139">
                                            <p:txEl>
                                              <p:pRg st="7" end="7"/>
                                            </p:txEl>
                                          </p:spTgt>
                                        </p:tgtEl>
                                        <p:attrNameLst>
                                          <p:attrName>style.visibility</p:attrName>
                                        </p:attrNameLst>
                                      </p:cBhvr>
                                      <p:to>
                                        <p:strVal val="visible"/>
                                      </p:to>
                                    </p:set>
                                    <p:anim calcmode="lin" valueType="num">
                                      <p:cBhvr additive="base">
                                        <p:cTn id="39" dur="500" fill="hold"/>
                                        <p:tgtEl>
                                          <p:spTgt spid="859139">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59139">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59139">
                                            <p:txEl>
                                              <p:pRg st="8" end="8"/>
                                            </p:txEl>
                                          </p:spTgt>
                                        </p:tgtEl>
                                        <p:attrNameLst>
                                          <p:attrName>style.visibility</p:attrName>
                                        </p:attrNameLst>
                                      </p:cBhvr>
                                      <p:to>
                                        <p:strVal val="visible"/>
                                      </p:to>
                                    </p:set>
                                    <p:anim calcmode="lin" valueType="num">
                                      <p:cBhvr additive="base">
                                        <p:cTn id="43" dur="500" fill="hold"/>
                                        <p:tgtEl>
                                          <p:spTgt spid="859139">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591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59139">
                                            <p:txEl>
                                              <p:pRg st="9" end="9"/>
                                            </p:txEl>
                                          </p:spTgt>
                                        </p:tgtEl>
                                        <p:attrNameLst>
                                          <p:attrName>style.visibility</p:attrName>
                                        </p:attrNameLst>
                                      </p:cBhvr>
                                      <p:to>
                                        <p:strVal val="visible"/>
                                      </p:to>
                                    </p:set>
                                    <p:anim calcmode="lin" valueType="num">
                                      <p:cBhvr additive="base">
                                        <p:cTn id="49" dur="500" fill="hold"/>
                                        <p:tgtEl>
                                          <p:spTgt spid="859139">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59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normAutofit lnSpcReduction="10000"/>
          </a:bodyPr>
          <a:lstStyle/>
          <a:p>
            <a:r>
              <a:rPr lang="en-US" altLang="ko-KR" dirty="0" smtClean="0">
                <a:ea typeface="굴림" panose="020B0600000101010101" pitchFamily="34" charset="-127"/>
              </a:rPr>
              <a:t>Need to do something, since TLBs map virtual addresses to physical addresses</a:t>
            </a:r>
          </a:p>
          <a:p>
            <a:pPr lvl="1"/>
            <a:r>
              <a:rPr lang="en-US" altLang="ko-KR"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dirty="0" smtClean="0">
                <a:ea typeface="굴림" panose="020B0600000101010101" pitchFamily="34" charset="-127"/>
              </a:rPr>
              <a:t>Invalidate TLB: simple but might be expensive</a:t>
            </a:r>
          </a:p>
          <a:p>
            <a:pPr lvl="2"/>
            <a:r>
              <a:rPr lang="en-US" altLang="ko-KR" dirty="0" smtClean="0">
                <a:ea typeface="굴림" panose="020B0600000101010101" pitchFamily="34" charset="-127"/>
              </a:rPr>
              <a:t>What if switching frequently between processes?</a:t>
            </a:r>
          </a:p>
          <a:p>
            <a:pPr lvl="1"/>
            <a:r>
              <a:rPr lang="en-US" altLang="ko-KR" dirty="0" smtClean="0">
                <a:ea typeface="굴림" panose="020B0600000101010101" pitchFamily="34" charset="-127"/>
              </a:rPr>
              <a:t>Include </a:t>
            </a:r>
            <a:r>
              <a:rPr lang="en-US" altLang="ko-KR" dirty="0" err="1" smtClean="0">
                <a:ea typeface="굴림" panose="020B0600000101010101" pitchFamily="34" charset="-127"/>
              </a:rPr>
              <a:t>ProcessID</a:t>
            </a:r>
            <a:r>
              <a:rPr lang="en-US" altLang="ko-KR" dirty="0" smtClean="0">
                <a:ea typeface="굴림" panose="020B0600000101010101" pitchFamily="34" charset="-127"/>
              </a:rPr>
              <a:t> in TLB</a:t>
            </a:r>
          </a:p>
          <a:p>
            <a:pPr lvl="2"/>
            <a:r>
              <a:rPr lang="en-US" altLang="ko-KR"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dirty="0" smtClean="0">
                <a:ea typeface="굴림" panose="020B0600000101010101" pitchFamily="34" charset="-127"/>
              </a:rPr>
              <a:t>For example, to move page from memory to disk or vice versa…</a:t>
            </a:r>
          </a:p>
          <a:p>
            <a:pPr lvl="1"/>
            <a:r>
              <a:rPr lang="en-US" altLang="ko-KR" dirty="0" smtClean="0">
                <a:ea typeface="굴림" panose="020B0600000101010101" pitchFamily="34" charset="-127"/>
              </a:rPr>
              <a:t>Must invalidate TLB entry!</a:t>
            </a:r>
          </a:p>
          <a:p>
            <a:pPr lvl="2"/>
            <a:r>
              <a:rPr lang="en-US" altLang="ko-KR" dirty="0" smtClean="0">
                <a:ea typeface="굴림" panose="020B0600000101010101" pitchFamily="34" charset="-127"/>
              </a:rPr>
              <a:t>Otherwise, might think that page is still in memory!</a:t>
            </a:r>
          </a:p>
          <a:p>
            <a:pPr lvl="1"/>
            <a:r>
              <a:rPr lang="en-US" altLang="ko-KR" dirty="0" smtClean="0">
                <a:ea typeface="굴림" panose="020B0600000101010101" pitchFamily="34" charset="-127"/>
              </a:rPr>
              <a:t>Called “TLB Consistency”</a:t>
            </a:r>
          </a:p>
        </p:txBody>
      </p:sp>
    </p:spTree>
    <p:extLst>
      <p:ext uri="{BB962C8B-B14F-4D97-AF65-F5344CB8AC3E}">
        <p14:creationId xmlns:p14="http://schemas.microsoft.com/office/powerpoint/2010/main" val="332555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anim calcmode="lin" valueType="num">
                                      <p:cBhvr additive="base">
                                        <p:cTn id="7" dur="500" fill="hold"/>
                                        <p:tgtEl>
                                          <p:spTgt spid="75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67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anim calcmode="lin" valueType="num">
                                      <p:cBhvr additive="base">
                                        <p:cTn id="11" dur="500" fill="hold"/>
                                        <p:tgtEl>
                                          <p:spTgt spid="7567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6739">
                                            <p:txEl>
                                              <p:pRg st="2" end="2"/>
                                            </p:txEl>
                                          </p:spTgt>
                                        </p:tgtEl>
                                        <p:attrNameLst>
                                          <p:attrName>style.visibility</p:attrName>
                                        </p:attrNameLst>
                                      </p:cBhvr>
                                      <p:to>
                                        <p:strVal val="visible"/>
                                      </p:to>
                                    </p:set>
                                    <p:anim calcmode="lin" valueType="num">
                                      <p:cBhvr additive="base">
                                        <p:cTn id="17" dur="500" fill="hold"/>
                                        <p:tgtEl>
                                          <p:spTgt spid="7567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56739">
                                            <p:txEl>
                                              <p:pRg st="3" end="3"/>
                                            </p:txEl>
                                          </p:spTgt>
                                        </p:tgtEl>
                                        <p:attrNameLst>
                                          <p:attrName>style.visibility</p:attrName>
                                        </p:attrNameLst>
                                      </p:cBhvr>
                                      <p:to>
                                        <p:strVal val="visible"/>
                                      </p:to>
                                    </p:set>
                                    <p:anim calcmode="lin" valueType="num">
                                      <p:cBhvr additive="base">
                                        <p:cTn id="23" dur="500" fill="hold"/>
                                        <p:tgtEl>
                                          <p:spTgt spid="7567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673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56739">
                                            <p:txEl>
                                              <p:pRg st="4" end="4"/>
                                            </p:txEl>
                                          </p:spTgt>
                                        </p:tgtEl>
                                        <p:attrNameLst>
                                          <p:attrName>style.visibility</p:attrName>
                                        </p:attrNameLst>
                                      </p:cBhvr>
                                      <p:to>
                                        <p:strVal val="visible"/>
                                      </p:to>
                                    </p:set>
                                    <p:anim calcmode="lin" valueType="num">
                                      <p:cBhvr additive="base">
                                        <p:cTn id="27" dur="500" fill="hold"/>
                                        <p:tgtEl>
                                          <p:spTgt spid="75673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56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56739">
                                            <p:txEl>
                                              <p:pRg st="5" end="5"/>
                                            </p:txEl>
                                          </p:spTgt>
                                        </p:tgtEl>
                                        <p:attrNameLst>
                                          <p:attrName>style.visibility</p:attrName>
                                        </p:attrNameLst>
                                      </p:cBhvr>
                                      <p:to>
                                        <p:strVal val="visible"/>
                                      </p:to>
                                    </p:set>
                                    <p:anim calcmode="lin" valueType="num">
                                      <p:cBhvr additive="base">
                                        <p:cTn id="33" dur="500" fill="hold"/>
                                        <p:tgtEl>
                                          <p:spTgt spid="7567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673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6739">
                                            <p:txEl>
                                              <p:pRg st="6" end="6"/>
                                            </p:txEl>
                                          </p:spTgt>
                                        </p:tgtEl>
                                        <p:attrNameLst>
                                          <p:attrName>style.visibility</p:attrName>
                                        </p:attrNameLst>
                                      </p:cBhvr>
                                      <p:to>
                                        <p:strVal val="visible"/>
                                      </p:to>
                                    </p:set>
                                    <p:anim calcmode="lin" valueType="num">
                                      <p:cBhvr additive="base">
                                        <p:cTn id="37" dur="500" fill="hold"/>
                                        <p:tgtEl>
                                          <p:spTgt spid="75673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67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6739">
                                            <p:txEl>
                                              <p:pRg st="7" end="7"/>
                                            </p:txEl>
                                          </p:spTgt>
                                        </p:tgtEl>
                                        <p:attrNameLst>
                                          <p:attrName>style.visibility</p:attrName>
                                        </p:attrNameLst>
                                      </p:cBhvr>
                                      <p:to>
                                        <p:strVal val="visible"/>
                                      </p:to>
                                    </p:set>
                                    <p:anim calcmode="lin" valueType="num">
                                      <p:cBhvr additive="base">
                                        <p:cTn id="43" dur="500" fill="hold"/>
                                        <p:tgtEl>
                                          <p:spTgt spid="75673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6739">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6739">
                                            <p:txEl>
                                              <p:pRg st="8" end="8"/>
                                            </p:txEl>
                                          </p:spTgt>
                                        </p:tgtEl>
                                        <p:attrNameLst>
                                          <p:attrName>style.visibility</p:attrName>
                                        </p:attrNameLst>
                                      </p:cBhvr>
                                      <p:to>
                                        <p:strVal val="visible"/>
                                      </p:to>
                                    </p:set>
                                    <p:anim calcmode="lin" valueType="num">
                                      <p:cBhvr additive="base">
                                        <p:cTn id="47" dur="500" fill="hold"/>
                                        <p:tgtEl>
                                          <p:spTgt spid="756739">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6739">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56739">
                                            <p:txEl>
                                              <p:pRg st="9" end="9"/>
                                            </p:txEl>
                                          </p:spTgt>
                                        </p:tgtEl>
                                        <p:attrNameLst>
                                          <p:attrName>style.visibility</p:attrName>
                                        </p:attrNameLst>
                                      </p:cBhvr>
                                      <p:to>
                                        <p:strVal val="visible"/>
                                      </p:to>
                                    </p:set>
                                    <p:anim calcmode="lin" valueType="num">
                                      <p:cBhvr additive="base">
                                        <p:cTn id="51" dur="500" fill="hold"/>
                                        <p:tgtEl>
                                          <p:spTgt spid="756739">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56739">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56739">
                                            <p:txEl>
                                              <p:pRg st="10" end="10"/>
                                            </p:txEl>
                                          </p:spTgt>
                                        </p:tgtEl>
                                        <p:attrNameLst>
                                          <p:attrName>style.visibility</p:attrName>
                                        </p:attrNameLst>
                                      </p:cBhvr>
                                      <p:to>
                                        <p:strVal val="visible"/>
                                      </p:to>
                                    </p:set>
                                    <p:anim calcmode="lin" valueType="num">
                                      <p:cBhvr additive="base">
                                        <p:cTn id="55" dur="500" fill="hold"/>
                                        <p:tgtEl>
                                          <p:spTgt spid="756739">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56739">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756739">
                                            <p:txEl>
                                              <p:pRg st="11" end="11"/>
                                            </p:txEl>
                                          </p:spTgt>
                                        </p:tgtEl>
                                        <p:attrNameLst>
                                          <p:attrName>style.visibility</p:attrName>
                                        </p:attrNameLst>
                                      </p:cBhvr>
                                      <p:to>
                                        <p:strVal val="visible"/>
                                      </p:to>
                                    </p:set>
                                    <p:anim calcmode="lin" valueType="num">
                                      <p:cBhvr additive="base">
                                        <p:cTn id="59" dur="500" fill="hold"/>
                                        <p:tgtEl>
                                          <p:spTgt spid="756739">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67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969532"/>
            <a:ext cx="8910000" cy="905065"/>
          </a:xfrm>
        </p:spPr>
        <p:txBody>
          <a:bodyPr/>
          <a:lstStyle/>
          <a:p>
            <a:r>
              <a:rPr lang="en-US" dirty="0" smtClean="0"/>
              <a:t>Caching is the key to memory system performance</a:t>
            </a:r>
            <a:endParaRPr lang="en-US" dirty="0"/>
          </a:p>
        </p:txBody>
      </p:sp>
      <p:sp>
        <p:nvSpPr>
          <p:cNvPr id="8" name="Rectangle 40"/>
          <p:cNvSpPr>
            <a:spLocks noChangeArrowheads="1"/>
          </p:cNvSpPr>
          <p:nvPr/>
        </p:nvSpPr>
        <p:spPr bwMode="auto">
          <a:xfrm>
            <a:off x="457200" y="5056622"/>
            <a:ext cx="8229600" cy="16435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285750" indent="-285750">
              <a:buFont typeface="Arial"/>
              <a:buChar char="•"/>
            </a:pPr>
            <a:r>
              <a:rPr lang="en-US" altLang="ko-KR" b="0" dirty="0">
                <a:latin typeface="Helvetica" charset="0"/>
                <a:cs typeface="Helvetica" charset="0"/>
              </a:rPr>
              <a:t>Average Access time = </a:t>
            </a:r>
            <a:r>
              <a:rPr lang="en-US" altLang="ko-KR" b="0" dirty="0" smtClean="0">
                <a:latin typeface="Helvetica" charset="0"/>
                <a:cs typeface="Helvetica" charset="0"/>
              </a:rPr>
              <a:t> (</a:t>
            </a:r>
            <a:r>
              <a:rPr lang="en-US" altLang="ko-KR" b="0" dirty="0">
                <a:latin typeface="Helvetica" charset="0"/>
                <a:cs typeface="Helvetica" charset="0"/>
              </a:rPr>
              <a:t>Hit Rate x </a:t>
            </a:r>
            <a:r>
              <a:rPr lang="en-US" altLang="ko-KR" b="0" dirty="0" err="1">
                <a:solidFill>
                  <a:schemeClr val="hlink"/>
                </a:solidFill>
                <a:latin typeface="Helvetica" charset="0"/>
                <a:cs typeface="Helvetica" charset="0"/>
              </a:rPr>
              <a:t>HitTime</a:t>
            </a:r>
            <a:r>
              <a:rPr lang="en-US" altLang="ko-KR" b="0" dirty="0">
                <a:latin typeface="Helvetica" charset="0"/>
                <a:cs typeface="Helvetica" charset="0"/>
              </a:rPr>
              <a:t>) + (Miss Rate x </a:t>
            </a:r>
            <a:r>
              <a:rPr lang="en-US" altLang="ko-KR" b="0" dirty="0" err="1">
                <a:solidFill>
                  <a:schemeClr val="hlink"/>
                </a:solidFill>
                <a:latin typeface="Helvetica" charset="0"/>
                <a:cs typeface="Helvetica" charset="0"/>
              </a:rPr>
              <a:t>MissTime</a:t>
            </a:r>
            <a:r>
              <a:rPr lang="en-US" altLang="ko-KR" b="0" dirty="0" smtClean="0">
                <a:latin typeface="Helvetica" charset="0"/>
                <a:cs typeface="Helvetica" charset="0"/>
              </a:rPr>
              <a:t>)</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a:t>
            </a:r>
            <a:r>
              <a:rPr lang="en-US" dirty="0" err="1">
                <a:latin typeface="Helvetica" charset="0"/>
                <a:cs typeface="Helvetica" charset="0"/>
              </a:rPr>
              <a:t>MissRate</a:t>
            </a:r>
            <a:r>
              <a:rPr lang="en-US" dirty="0">
                <a:latin typeface="Helvetica" charset="0"/>
                <a:cs typeface="Helvetica" charset="0"/>
              </a:rPr>
              <a:t> = </a:t>
            </a:r>
            <a:r>
              <a:rPr lang="en-US" dirty="0" smtClean="0">
                <a:latin typeface="Helvetica" charset="0"/>
                <a:cs typeface="Helvetica" charset="0"/>
              </a:rPr>
              <a:t>1</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90%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19 ns</a:t>
            </a:r>
            <a:endParaRPr lang="en-US" dirty="0">
              <a:latin typeface="Helvetica" charset="0"/>
              <a:cs typeface="Helvetica" charset="0"/>
            </a:endParaRP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99%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10.9ns</a:t>
            </a:r>
            <a:endParaRPr lang="en-US" dirty="0">
              <a:latin typeface="Helvetica" charset="0"/>
              <a:cs typeface="Helvetica" charset="0"/>
            </a:endParaRPr>
          </a:p>
          <a:p>
            <a:pPr marL="285750" indent="-285750">
              <a:buFont typeface="Arial"/>
              <a:buChar char="•"/>
            </a:pPr>
            <a:endParaRPr lang="en-US" b="0" dirty="0">
              <a:latin typeface="Helvetica" charset="0"/>
              <a:cs typeface="Helvetica" charset="0"/>
            </a:endParaRPr>
          </a:p>
        </p:txBody>
      </p:sp>
      <p:grpSp>
        <p:nvGrpSpPr>
          <p:cNvPr id="10" name="Group 67"/>
          <p:cNvGrpSpPr>
            <a:grpSpLocks/>
          </p:cNvGrpSpPr>
          <p:nvPr/>
        </p:nvGrpSpPr>
        <p:grpSpPr bwMode="auto">
          <a:xfrm>
            <a:off x="2305443" y="3219118"/>
            <a:ext cx="5569282" cy="1837504"/>
            <a:chOff x="2993213" y="3115671"/>
            <a:chExt cx="5325016" cy="1837741"/>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12" name="Rectangle 11"/>
            <p:cNvSpPr>
              <a:spLocks noChangeArrowheads="1"/>
            </p:cNvSpPr>
            <p:nvPr/>
          </p:nvSpPr>
          <p:spPr bwMode="auto">
            <a:xfrm>
              <a:off x="2993213" y="3733800"/>
              <a:ext cx="1186424" cy="336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4" name="Rectangle 19"/>
            <p:cNvSpPr>
              <a:spLocks noChangeArrowheads="1"/>
            </p:cNvSpPr>
            <p:nvPr/>
          </p:nvSpPr>
          <p:spPr bwMode="auto">
            <a:xfrm>
              <a:off x="7096125" y="3386138"/>
              <a:ext cx="969517" cy="828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Main</a:t>
              </a:r>
            </a:p>
            <a:p>
              <a:r>
                <a:rPr lang="en-US" altLang="ko-KR" sz="1600" b="0">
                  <a:latin typeface="Helvetica" charset="0"/>
                  <a:cs typeface="Helvetica" charset="0"/>
                </a:rPr>
                <a:t>Memory</a:t>
              </a:r>
            </a:p>
            <a:p>
              <a:r>
                <a:rPr lang="en-US" altLang="ko-KR" sz="1600" b="0">
                  <a:latin typeface="Helvetica" charset="0"/>
                  <a:cs typeface="Helvetica" charset="0"/>
                </a:rPr>
                <a:t>(DRAM)</a:t>
              </a:r>
            </a:p>
          </p:txBody>
        </p:sp>
        <p:sp>
          <p:nvSpPr>
            <p:cNvPr id="15" name="Rectangle 47"/>
            <p:cNvSpPr>
              <a:spLocks noChangeArrowheads="1"/>
            </p:cNvSpPr>
            <p:nvPr/>
          </p:nvSpPr>
          <p:spPr bwMode="auto">
            <a:xfrm>
              <a:off x="7073900" y="4648200"/>
              <a:ext cx="850900" cy="30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7" name="Rectangle 53"/>
            <p:cNvSpPr>
              <a:spLocks noChangeArrowheads="1"/>
            </p:cNvSpPr>
            <p:nvPr/>
          </p:nvSpPr>
          <p:spPr bwMode="auto">
            <a:xfrm>
              <a:off x="5397500" y="4572412"/>
              <a:ext cx="850900" cy="30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10ns</a:t>
              </a:r>
            </a:p>
          </p:txBody>
        </p:sp>
        <p:sp>
          <p:nvSpPr>
            <p:cNvPr id="18" name="Rectangle 20"/>
            <p:cNvSpPr>
              <a:spLocks noChangeArrowheads="1"/>
            </p:cNvSpPr>
            <p:nvPr/>
          </p:nvSpPr>
          <p:spPr bwMode="auto">
            <a:xfrm>
              <a:off x="5486400" y="3277012"/>
              <a:ext cx="923832" cy="10747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Helvetica" charset="0"/>
                  <a:cs typeface="Helvetica" charset="0"/>
                </a:rPr>
                <a:t>Second</a:t>
              </a:r>
            </a:p>
            <a:p>
              <a:r>
                <a:rPr lang="en-US" altLang="ko-KR" sz="1600" b="0" dirty="0">
                  <a:latin typeface="Helvetica" charset="0"/>
                  <a:cs typeface="Helvetica" charset="0"/>
                </a:rPr>
                <a:t>Level</a:t>
              </a:r>
            </a:p>
            <a:p>
              <a:r>
                <a:rPr lang="en-US" altLang="ko-KR" sz="1600" b="0" dirty="0">
                  <a:latin typeface="Helvetica" charset="0"/>
                  <a:cs typeface="Helvetica" charset="0"/>
                </a:rPr>
                <a:t>Cache</a:t>
              </a:r>
            </a:p>
            <a:p>
              <a:r>
                <a:rPr lang="en-US" altLang="ko-KR" sz="1600" b="0" dirty="0">
                  <a:latin typeface="Helvetica" charset="0"/>
                  <a:cs typeface="Helvetica"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grpSp>
      <p:sp>
        <p:nvSpPr>
          <p:cNvPr id="22" name="Rectangle 10"/>
          <p:cNvSpPr>
            <a:spLocks noChangeArrowheads="1"/>
          </p:cNvSpPr>
          <p:nvPr/>
        </p:nvSpPr>
        <p:spPr bwMode="auto">
          <a:xfrm>
            <a:off x="2359272" y="1993636"/>
            <a:ext cx="1091161" cy="838038"/>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3" name="Rectangle 11"/>
          <p:cNvSpPr>
            <a:spLocks noChangeArrowheads="1"/>
          </p:cNvSpPr>
          <p:nvPr/>
        </p:nvSpPr>
        <p:spPr bwMode="auto">
          <a:xfrm>
            <a:off x="2315522" y="2222191"/>
            <a:ext cx="1258461"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Processor</a:t>
            </a:r>
          </a:p>
        </p:txBody>
      </p:sp>
      <p:sp>
        <p:nvSpPr>
          <p:cNvPr id="24" name="Rectangle 18"/>
          <p:cNvSpPr>
            <a:spLocks noChangeArrowheads="1"/>
          </p:cNvSpPr>
          <p:nvPr/>
        </p:nvSpPr>
        <p:spPr bwMode="auto">
          <a:xfrm>
            <a:off x="6508109" y="1686132"/>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a:latin typeface="Helvetica" charset="0"/>
              <a:cs typeface="Helvetica" charset="0"/>
            </a:endParaRPr>
          </a:p>
        </p:txBody>
      </p:sp>
      <p:sp>
        <p:nvSpPr>
          <p:cNvPr id="25" name="Rectangle 19"/>
          <p:cNvSpPr>
            <a:spLocks noChangeArrowheads="1"/>
          </p:cNvSpPr>
          <p:nvPr/>
        </p:nvSpPr>
        <p:spPr bwMode="auto">
          <a:xfrm>
            <a:off x="6572365" y="1874597"/>
            <a:ext cx="1028384" cy="828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Main</a:t>
            </a:r>
          </a:p>
          <a:p>
            <a:r>
              <a:rPr lang="en-US" altLang="ko-KR" sz="1600">
                <a:latin typeface="Helvetica" charset="0"/>
                <a:cs typeface="Helvetica" charset="0"/>
              </a:rPr>
              <a:t>Memory</a:t>
            </a:r>
          </a:p>
          <a:p>
            <a:r>
              <a:rPr lang="en-US" altLang="ko-KR" sz="1600">
                <a:latin typeface="Helvetica" charset="0"/>
                <a:cs typeface="Helvetica" charset="0"/>
              </a:rPr>
              <a:t>(DRAM)</a:t>
            </a:r>
          </a:p>
        </p:txBody>
      </p:sp>
      <p:sp>
        <p:nvSpPr>
          <p:cNvPr id="26" name="Rectangle 26"/>
          <p:cNvSpPr>
            <a:spLocks noChangeArrowheads="1"/>
          </p:cNvSpPr>
          <p:nvPr/>
        </p:nvSpPr>
        <p:spPr bwMode="auto">
          <a:xfrm>
            <a:off x="6693062" y="3219119"/>
            <a:ext cx="902565" cy="3051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cxnSp>
        <p:nvCxnSpPr>
          <p:cNvPr id="27" name="Straight Arrow Connector 38"/>
          <p:cNvCxnSpPr>
            <a:cxnSpLocks noChangeShapeType="1"/>
            <a:stCxn id="22" idx="3"/>
          </p:cNvCxnSpPr>
          <p:nvPr/>
        </p:nvCxnSpPr>
        <p:spPr bwMode="auto">
          <a:xfrm flipV="1">
            <a:off x="3450584" y="2374768"/>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sp>
        <p:nvSpPr>
          <p:cNvPr id="28" name="Rectangle 39"/>
          <p:cNvSpPr>
            <a:spLocks noChangeArrowheads="1"/>
          </p:cNvSpPr>
          <p:nvPr/>
        </p:nvSpPr>
        <p:spPr bwMode="auto">
          <a:xfrm>
            <a:off x="3574409" y="2482718"/>
            <a:ext cx="3048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ko-KR">
                <a:latin typeface="Helvetica" charset="0"/>
                <a:cs typeface="Helvetica" charset="0"/>
              </a:rPr>
              <a:t>Access time = 100ns</a:t>
            </a:r>
            <a:endParaRPr lang="en-US">
              <a:latin typeface="Helvetica" charset="0"/>
              <a:cs typeface="Helvetica" charset="0"/>
            </a:endParaRPr>
          </a:p>
        </p:txBody>
      </p:sp>
    </p:spTree>
    <p:extLst>
      <p:ext uri="{BB962C8B-B14F-4D97-AF65-F5344CB8AC3E}">
        <p14:creationId xmlns:p14="http://schemas.microsoft.com/office/powerpoint/2010/main" val="154006514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smtClean="0">
                <a:ea typeface="굴림" panose="020B0600000101010101" pitchFamily="34" charset="-127"/>
              </a:rPr>
              <a:t>Needs to be really fast</a:t>
            </a:r>
          </a:p>
          <a:p>
            <a:pPr lvl="1">
              <a:lnSpc>
                <a:spcPct val="80000"/>
              </a:lnSpc>
              <a:spcBef>
                <a:spcPct val="20000"/>
              </a:spcBef>
            </a:pPr>
            <a:r>
              <a:rPr lang="en-US" altLang="ko-KR" smtClean="0">
                <a:ea typeface="굴림" panose="020B0600000101010101" pitchFamily="34" charset="-127"/>
              </a:rPr>
              <a:t>Critical path of memory access </a:t>
            </a:r>
          </a:p>
          <a:p>
            <a:pPr lvl="2">
              <a:lnSpc>
                <a:spcPct val="80000"/>
              </a:lnSpc>
              <a:spcBef>
                <a:spcPct val="20000"/>
              </a:spcBef>
            </a:pPr>
            <a:r>
              <a:rPr lang="en-US" altLang="ko-KR" smtClean="0">
                <a:ea typeface="굴림" panose="020B0600000101010101" pitchFamily="34" charset="-127"/>
              </a:rPr>
              <a:t>In simplest view: before the cache</a:t>
            </a:r>
          </a:p>
          <a:p>
            <a:pPr lvl="2">
              <a:lnSpc>
                <a:spcPct val="80000"/>
              </a:lnSpc>
              <a:spcBef>
                <a:spcPct val="20000"/>
              </a:spcBef>
            </a:pPr>
            <a:r>
              <a:rPr lang="en-US" altLang="ko-KR" smtClean="0">
                <a:ea typeface="굴림" panose="020B0600000101010101" pitchFamily="34" charset="-127"/>
              </a:rPr>
              <a:t>Thus, this adds to access time (reducing cache speed)</a:t>
            </a:r>
          </a:p>
          <a:p>
            <a:pPr lvl="1">
              <a:lnSpc>
                <a:spcPct val="80000"/>
              </a:lnSpc>
              <a:spcBef>
                <a:spcPct val="20000"/>
              </a:spcBef>
            </a:pPr>
            <a:r>
              <a:rPr lang="en-US" altLang="ko-KR" smtClean="0">
                <a:ea typeface="굴림" panose="020B0600000101010101" pitchFamily="34" charset="-127"/>
              </a:rPr>
              <a:t>Seems to argue for Direct Mapped or Low Associativity</a:t>
            </a:r>
          </a:p>
          <a:p>
            <a:pPr>
              <a:lnSpc>
                <a:spcPct val="80000"/>
              </a:lnSpc>
              <a:spcBef>
                <a:spcPct val="20000"/>
              </a:spcBef>
            </a:pPr>
            <a:r>
              <a:rPr lang="en-US" altLang="ko-KR" smtClean="0">
                <a:ea typeface="굴림" panose="020B0600000101010101" pitchFamily="34" charset="-127"/>
              </a:rPr>
              <a:t>However, needs to have very few conflicts!</a:t>
            </a:r>
          </a:p>
          <a:p>
            <a:pPr lvl="1">
              <a:lnSpc>
                <a:spcPct val="80000"/>
              </a:lnSpc>
              <a:spcBef>
                <a:spcPct val="20000"/>
              </a:spcBef>
            </a:pPr>
            <a:r>
              <a:rPr lang="en-US" altLang="ko-KR" smtClean="0">
                <a:ea typeface="굴림" panose="020B0600000101010101" pitchFamily="34" charset="-127"/>
              </a:rPr>
              <a:t>With TLB, the Miss Time extremely high!</a:t>
            </a:r>
          </a:p>
          <a:p>
            <a:pPr lvl="1">
              <a:lnSpc>
                <a:spcPct val="80000"/>
              </a:lnSpc>
              <a:spcBef>
                <a:spcPct val="20000"/>
              </a:spcBef>
            </a:pPr>
            <a:r>
              <a:rPr lang="en-US" altLang="ko-KR"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smtClean="0">
                <a:solidFill>
                  <a:schemeClr val="hlink"/>
                </a:solidFill>
                <a:ea typeface="굴림" panose="020B0600000101010101" pitchFamily="34" charset="-127"/>
              </a:rPr>
              <a:t>Thrashing: </a:t>
            </a:r>
            <a:r>
              <a:rPr lang="en-US" altLang="ko-KR" smtClean="0">
                <a:ea typeface="굴림" panose="020B0600000101010101" pitchFamily="34" charset="-127"/>
              </a:rPr>
              <a:t>continuous conflicts between accesses</a:t>
            </a:r>
          </a:p>
          <a:p>
            <a:pPr lvl="1">
              <a:lnSpc>
                <a:spcPct val="80000"/>
              </a:lnSpc>
              <a:spcBef>
                <a:spcPct val="20000"/>
              </a:spcBef>
            </a:pPr>
            <a:r>
              <a:rPr lang="en-US" altLang="ko-KR" smtClean="0">
                <a:ea typeface="굴림" panose="020B0600000101010101" pitchFamily="34" charset="-127"/>
              </a:rPr>
              <a:t>What if use low order bits of page as index into TLB?</a:t>
            </a:r>
          </a:p>
          <a:p>
            <a:pPr lvl="2">
              <a:lnSpc>
                <a:spcPct val="80000"/>
              </a:lnSpc>
              <a:spcBef>
                <a:spcPct val="20000"/>
              </a:spcBef>
            </a:pPr>
            <a:r>
              <a:rPr lang="en-US" altLang="ko-KR" smtClean="0">
                <a:ea typeface="굴림" panose="020B0600000101010101" pitchFamily="34" charset="-127"/>
              </a:rPr>
              <a:t>First page of code, data, stack may map to same entry</a:t>
            </a:r>
          </a:p>
          <a:p>
            <a:pPr lvl="2">
              <a:lnSpc>
                <a:spcPct val="80000"/>
              </a:lnSpc>
              <a:spcBef>
                <a:spcPct val="20000"/>
              </a:spcBef>
            </a:pPr>
            <a:r>
              <a:rPr lang="en-US" altLang="ko-KR" smtClean="0">
                <a:ea typeface="굴림" panose="020B0600000101010101" pitchFamily="34" charset="-127"/>
              </a:rPr>
              <a:t>Need 3-way associativity at least?</a:t>
            </a:r>
          </a:p>
          <a:p>
            <a:pPr lvl="1">
              <a:lnSpc>
                <a:spcPct val="80000"/>
              </a:lnSpc>
              <a:spcBef>
                <a:spcPct val="20000"/>
              </a:spcBef>
            </a:pPr>
            <a:r>
              <a:rPr lang="en-US" altLang="ko-KR" smtClean="0">
                <a:ea typeface="굴림" panose="020B0600000101010101" pitchFamily="34" charset="-127"/>
              </a:rPr>
              <a:t>What if use high order bits as index?</a:t>
            </a:r>
          </a:p>
          <a:p>
            <a:pPr lvl="2">
              <a:lnSpc>
                <a:spcPct val="80000"/>
              </a:lnSpc>
              <a:spcBef>
                <a:spcPct val="20000"/>
              </a:spcBef>
            </a:pPr>
            <a:r>
              <a:rPr lang="en-US" altLang="ko-KR" smtClean="0">
                <a:ea typeface="굴림" panose="020B0600000101010101" pitchFamily="34" charset="-127"/>
              </a:rPr>
              <a:t>TLB mostly unused for small programs</a:t>
            </a:r>
            <a:endParaRPr lang="en-US" altLang="ko-KR"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775241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anim calcmode="lin" valueType="num">
                                      <p:cBhvr additive="base">
                                        <p:cTn id="7" dur="500" fill="hold"/>
                                        <p:tgtEl>
                                          <p:spTgt spid="75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0595">
                                            <p:txEl>
                                              <p:pRg st="1" end="1"/>
                                            </p:txEl>
                                          </p:spTgt>
                                        </p:tgtEl>
                                        <p:attrNameLst>
                                          <p:attrName>style.visibility</p:attrName>
                                        </p:attrNameLst>
                                      </p:cBhvr>
                                      <p:to>
                                        <p:strVal val="visible"/>
                                      </p:to>
                                    </p:set>
                                    <p:anim calcmode="lin" valueType="num">
                                      <p:cBhvr additive="base">
                                        <p:cTn id="11" dur="500" fill="hold"/>
                                        <p:tgtEl>
                                          <p:spTgt spid="7505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0595">
                                            <p:txEl>
                                              <p:pRg st="2" end="2"/>
                                            </p:txEl>
                                          </p:spTgt>
                                        </p:tgtEl>
                                        <p:attrNameLst>
                                          <p:attrName>style.visibility</p:attrName>
                                        </p:attrNameLst>
                                      </p:cBhvr>
                                      <p:to>
                                        <p:strVal val="visible"/>
                                      </p:to>
                                    </p:set>
                                    <p:anim calcmode="lin" valueType="num">
                                      <p:cBhvr additive="base">
                                        <p:cTn id="15" dur="500" fill="hold"/>
                                        <p:tgtEl>
                                          <p:spTgt spid="7505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50595">
                                            <p:txEl>
                                              <p:pRg st="3" end="3"/>
                                            </p:txEl>
                                          </p:spTgt>
                                        </p:tgtEl>
                                        <p:attrNameLst>
                                          <p:attrName>style.visibility</p:attrName>
                                        </p:attrNameLst>
                                      </p:cBhvr>
                                      <p:to>
                                        <p:strVal val="visible"/>
                                      </p:to>
                                    </p:set>
                                    <p:anim calcmode="lin" valueType="num">
                                      <p:cBhvr additive="base">
                                        <p:cTn id="19" dur="500" fill="hold"/>
                                        <p:tgtEl>
                                          <p:spTgt spid="7505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50595">
                                            <p:txEl>
                                              <p:pRg st="4" end="4"/>
                                            </p:txEl>
                                          </p:spTgt>
                                        </p:tgtEl>
                                        <p:attrNameLst>
                                          <p:attrName>style.visibility</p:attrName>
                                        </p:attrNameLst>
                                      </p:cBhvr>
                                      <p:to>
                                        <p:strVal val="visible"/>
                                      </p:to>
                                    </p:set>
                                    <p:anim calcmode="lin" valueType="num">
                                      <p:cBhvr additive="base">
                                        <p:cTn id="23" dur="500" fill="hold"/>
                                        <p:tgtEl>
                                          <p:spTgt spid="75059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50595">
                                            <p:txEl>
                                              <p:pRg st="5" end="5"/>
                                            </p:txEl>
                                          </p:spTgt>
                                        </p:tgtEl>
                                        <p:attrNameLst>
                                          <p:attrName>style.visibility</p:attrName>
                                        </p:attrNameLst>
                                      </p:cBhvr>
                                      <p:to>
                                        <p:strVal val="visible"/>
                                      </p:to>
                                    </p:set>
                                    <p:anim calcmode="lin" valueType="num">
                                      <p:cBhvr additive="base">
                                        <p:cTn id="29" dur="500" fill="hold"/>
                                        <p:tgtEl>
                                          <p:spTgt spid="7505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05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50595">
                                            <p:txEl>
                                              <p:pRg st="6" end="6"/>
                                            </p:txEl>
                                          </p:spTgt>
                                        </p:tgtEl>
                                        <p:attrNameLst>
                                          <p:attrName>style.visibility</p:attrName>
                                        </p:attrNameLst>
                                      </p:cBhvr>
                                      <p:to>
                                        <p:strVal val="visible"/>
                                      </p:to>
                                    </p:set>
                                    <p:anim calcmode="lin" valueType="num">
                                      <p:cBhvr additive="base">
                                        <p:cTn id="33" dur="500" fill="hold"/>
                                        <p:tgtEl>
                                          <p:spTgt spid="75059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05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0595">
                                            <p:txEl>
                                              <p:pRg st="7" end="7"/>
                                            </p:txEl>
                                          </p:spTgt>
                                        </p:tgtEl>
                                        <p:attrNameLst>
                                          <p:attrName>style.visibility</p:attrName>
                                        </p:attrNameLst>
                                      </p:cBhvr>
                                      <p:to>
                                        <p:strVal val="visible"/>
                                      </p:to>
                                    </p:set>
                                    <p:anim calcmode="lin" valueType="num">
                                      <p:cBhvr additive="base">
                                        <p:cTn id="37" dur="500" fill="hold"/>
                                        <p:tgtEl>
                                          <p:spTgt spid="75059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05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0595">
                                            <p:txEl>
                                              <p:pRg st="8" end="8"/>
                                            </p:txEl>
                                          </p:spTgt>
                                        </p:tgtEl>
                                        <p:attrNameLst>
                                          <p:attrName>style.visibility</p:attrName>
                                        </p:attrNameLst>
                                      </p:cBhvr>
                                      <p:to>
                                        <p:strVal val="visible"/>
                                      </p:to>
                                    </p:set>
                                    <p:anim calcmode="lin" valueType="num">
                                      <p:cBhvr additive="base">
                                        <p:cTn id="43" dur="500" fill="hold"/>
                                        <p:tgtEl>
                                          <p:spTgt spid="7505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05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50595">
                                            <p:txEl>
                                              <p:pRg st="9" end="9"/>
                                            </p:txEl>
                                          </p:spTgt>
                                        </p:tgtEl>
                                        <p:attrNameLst>
                                          <p:attrName>style.visibility</p:attrName>
                                        </p:attrNameLst>
                                      </p:cBhvr>
                                      <p:to>
                                        <p:strVal val="visible"/>
                                      </p:to>
                                    </p:set>
                                    <p:anim calcmode="lin" valueType="num">
                                      <p:cBhvr additive="base">
                                        <p:cTn id="49" dur="500" fill="hold"/>
                                        <p:tgtEl>
                                          <p:spTgt spid="7505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505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50595">
                                            <p:txEl>
                                              <p:pRg st="10" end="10"/>
                                            </p:txEl>
                                          </p:spTgt>
                                        </p:tgtEl>
                                        <p:attrNameLst>
                                          <p:attrName>style.visibility</p:attrName>
                                        </p:attrNameLst>
                                      </p:cBhvr>
                                      <p:to>
                                        <p:strVal val="visible"/>
                                      </p:to>
                                    </p:set>
                                    <p:anim calcmode="lin" valueType="num">
                                      <p:cBhvr additive="base">
                                        <p:cTn id="53" dur="500" fill="hold"/>
                                        <p:tgtEl>
                                          <p:spTgt spid="7505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05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50595">
                                            <p:txEl>
                                              <p:pRg st="11" end="11"/>
                                            </p:txEl>
                                          </p:spTgt>
                                        </p:tgtEl>
                                        <p:attrNameLst>
                                          <p:attrName>style.visibility</p:attrName>
                                        </p:attrNameLst>
                                      </p:cBhvr>
                                      <p:to>
                                        <p:strVal val="visible"/>
                                      </p:to>
                                    </p:set>
                                    <p:anim calcmode="lin" valueType="num">
                                      <p:cBhvr additive="base">
                                        <p:cTn id="59" dur="500" fill="hold"/>
                                        <p:tgtEl>
                                          <p:spTgt spid="750595">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05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50595">
                                            <p:txEl>
                                              <p:pRg st="12" end="12"/>
                                            </p:txEl>
                                          </p:spTgt>
                                        </p:tgtEl>
                                        <p:attrNameLst>
                                          <p:attrName>style.visibility</p:attrName>
                                        </p:attrNameLst>
                                      </p:cBhvr>
                                      <p:to>
                                        <p:strVal val="visible"/>
                                      </p:to>
                                    </p:set>
                                    <p:anim calcmode="lin" valueType="num">
                                      <p:cBhvr additive="base">
                                        <p:cTn id="65" dur="500" fill="hold"/>
                                        <p:tgtEl>
                                          <p:spTgt spid="750595">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50595">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50595">
                                            <p:txEl>
                                              <p:pRg st="13" end="13"/>
                                            </p:txEl>
                                          </p:spTgt>
                                        </p:tgtEl>
                                        <p:attrNameLst>
                                          <p:attrName>style.visibility</p:attrName>
                                        </p:attrNameLst>
                                      </p:cBhvr>
                                      <p:to>
                                        <p:strVal val="visible"/>
                                      </p:to>
                                    </p:set>
                                    <p:anim calcmode="lin" valueType="num">
                                      <p:cBhvr additive="base">
                                        <p:cTn id="69" dur="500" fill="hold"/>
                                        <p:tgtEl>
                                          <p:spTgt spid="750595">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5059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dirty="0"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dirty="0"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dirty="0"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dirty="0"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dirty="0" smtClean="0">
                <a:solidFill>
                  <a:schemeClr val="hlink"/>
                </a:solidFill>
                <a:ea typeface="굴림" panose="020B0600000101010101" pitchFamily="34" charset="-127"/>
              </a:rPr>
              <a:t>TLB usually organized as</a:t>
            </a:r>
            <a:r>
              <a:rPr lang="en-US" altLang="ko-KR" dirty="0" smtClean="0">
                <a:ea typeface="굴림" panose="020B0600000101010101" pitchFamily="34" charset="-127"/>
              </a:rPr>
              <a:t> </a:t>
            </a:r>
            <a:r>
              <a:rPr lang="en-US" altLang="ko-KR" dirty="0"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dirty="0"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dirty="0"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dirty="0"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dirty="0"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dirty="0"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dirty="0"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lvl="1" indent="-190500">
              <a:lnSpc>
                <a:spcPct val="80000"/>
              </a:lnSpc>
              <a:spcBef>
                <a:spcPct val="20000"/>
              </a:spcBef>
              <a:buFontTx/>
              <a:buNone/>
              <a:tabLst>
                <a:tab pos="4122738" algn="l"/>
              </a:tabLst>
            </a:pPr>
            <a:endParaRPr lang="ko-KR" altLang="en-US"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ko-KR" altLang="en-US" sz="1800" b="0">
                  <a:solidFill>
                    <a:schemeClr val="accent2"/>
                  </a:solidFill>
                  <a:latin typeface="Arial" panose="020B0604020202020204" pitchFamily="34" charset="0"/>
                  <a:ea typeface="굴림" panose="020B0600000101010101" pitchFamily="34" charset="-127"/>
                </a:rPr>
                <a:t>	</a:t>
              </a:r>
              <a:r>
                <a:rPr lang="en-US" altLang="ko-KR" sz="1800" dirty="0">
                  <a:solidFill>
                    <a:schemeClr val="hlink"/>
                  </a:solidFill>
                  <a:latin typeface="Arial" panose="020B0604020202020204" pitchFamily="34" charset="0"/>
                  <a:ea typeface="굴림" panose="020B0600000101010101" pitchFamily="34" charset="-127"/>
                </a:rPr>
                <a:t>0xFA00	0x0003	Y	N	Y	R/W	34</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0x0040	0x0010	N	Y	Y	R	0</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dirty="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Tree>
    <p:extLst>
      <p:ext uri="{BB962C8B-B14F-4D97-AF65-F5344CB8AC3E}">
        <p14:creationId xmlns:p14="http://schemas.microsoft.com/office/powerpoint/2010/main" val="29812679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anim calcmode="lin" valueType="num">
                                      <p:cBhvr additive="base">
                                        <p:cTn id="7" dur="500" fill="hold"/>
                                        <p:tgtEl>
                                          <p:spTgt spid="74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8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8547">
                                            <p:txEl>
                                              <p:pRg st="1" end="1"/>
                                            </p:txEl>
                                          </p:spTgt>
                                        </p:tgtEl>
                                        <p:attrNameLst>
                                          <p:attrName>style.visibility</p:attrName>
                                        </p:attrNameLst>
                                      </p:cBhvr>
                                      <p:to>
                                        <p:strVal val="visible"/>
                                      </p:to>
                                    </p:set>
                                    <p:anim calcmode="lin" valueType="num">
                                      <p:cBhvr additive="base">
                                        <p:cTn id="11" dur="500" fill="hold"/>
                                        <p:tgtEl>
                                          <p:spTgt spid="7485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8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8547">
                                            <p:txEl>
                                              <p:pRg st="2" end="2"/>
                                            </p:txEl>
                                          </p:spTgt>
                                        </p:tgtEl>
                                        <p:attrNameLst>
                                          <p:attrName>style.visibility</p:attrName>
                                        </p:attrNameLst>
                                      </p:cBhvr>
                                      <p:to>
                                        <p:strVal val="visible"/>
                                      </p:to>
                                    </p:set>
                                    <p:anim calcmode="lin" valueType="num">
                                      <p:cBhvr additive="base">
                                        <p:cTn id="15" dur="500" fill="hold"/>
                                        <p:tgtEl>
                                          <p:spTgt spid="74854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8547">
                                            <p:txEl>
                                              <p:pRg st="3" end="3"/>
                                            </p:txEl>
                                          </p:spTgt>
                                        </p:tgtEl>
                                        <p:attrNameLst>
                                          <p:attrName>style.visibility</p:attrName>
                                        </p:attrNameLst>
                                      </p:cBhvr>
                                      <p:to>
                                        <p:strVal val="visible"/>
                                      </p:to>
                                    </p:set>
                                    <p:anim calcmode="lin" valueType="num">
                                      <p:cBhvr additive="base">
                                        <p:cTn id="21" dur="500" fill="hold"/>
                                        <p:tgtEl>
                                          <p:spTgt spid="7485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85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48547">
                                            <p:txEl>
                                              <p:pRg st="4" end="4"/>
                                            </p:txEl>
                                          </p:spTgt>
                                        </p:tgtEl>
                                        <p:attrNameLst>
                                          <p:attrName>style.visibility</p:attrName>
                                        </p:attrNameLst>
                                      </p:cBhvr>
                                      <p:to>
                                        <p:strVal val="visible"/>
                                      </p:to>
                                    </p:set>
                                    <p:anim calcmode="lin" valueType="num">
                                      <p:cBhvr additive="base">
                                        <p:cTn id="25" dur="500" fill="hold"/>
                                        <p:tgtEl>
                                          <p:spTgt spid="7485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854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48547">
                                            <p:txEl>
                                              <p:pRg st="5" end="5"/>
                                            </p:txEl>
                                          </p:spTgt>
                                        </p:tgtEl>
                                        <p:attrNameLst>
                                          <p:attrName>style.visibility</p:attrName>
                                        </p:attrNameLst>
                                      </p:cBhvr>
                                      <p:to>
                                        <p:strVal val="visible"/>
                                      </p:to>
                                    </p:set>
                                    <p:anim calcmode="lin" valueType="num">
                                      <p:cBhvr additive="base">
                                        <p:cTn id="29" dur="500" fill="hold"/>
                                        <p:tgtEl>
                                          <p:spTgt spid="74854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48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48547">
                                            <p:txEl>
                                              <p:pRg st="6" end="6"/>
                                            </p:txEl>
                                          </p:spTgt>
                                        </p:tgtEl>
                                        <p:attrNameLst>
                                          <p:attrName>style.visibility</p:attrName>
                                        </p:attrNameLst>
                                      </p:cBhvr>
                                      <p:to>
                                        <p:strVal val="visible"/>
                                      </p:to>
                                    </p:set>
                                    <p:anim calcmode="lin" valueType="num">
                                      <p:cBhvr additive="base">
                                        <p:cTn id="35" dur="500" fill="hold"/>
                                        <p:tgtEl>
                                          <p:spTgt spid="74854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85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8547">
                                            <p:txEl>
                                              <p:pRg st="7" end="7"/>
                                            </p:txEl>
                                          </p:spTgt>
                                        </p:tgtEl>
                                        <p:attrNameLst>
                                          <p:attrName>style.visibility</p:attrName>
                                        </p:attrNameLst>
                                      </p:cBhvr>
                                      <p:to>
                                        <p:strVal val="visible"/>
                                      </p:to>
                                    </p:set>
                                    <p:anim calcmode="lin" valueType="num">
                                      <p:cBhvr additive="base">
                                        <p:cTn id="39" dur="500" fill="hold"/>
                                        <p:tgtEl>
                                          <p:spTgt spid="748547">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854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48547">
                                            <p:txEl>
                                              <p:pRg st="8" end="8"/>
                                            </p:txEl>
                                          </p:spTgt>
                                        </p:tgtEl>
                                        <p:attrNameLst>
                                          <p:attrName>style.visibility</p:attrName>
                                        </p:attrNameLst>
                                      </p:cBhvr>
                                      <p:to>
                                        <p:strVal val="visible"/>
                                      </p:to>
                                    </p:set>
                                    <p:anim calcmode="lin" valueType="num">
                                      <p:cBhvr additive="base">
                                        <p:cTn id="43" dur="500" fill="hold"/>
                                        <p:tgtEl>
                                          <p:spTgt spid="748547">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4854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8547">
                                            <p:txEl>
                                              <p:pRg st="9" end="9"/>
                                            </p:txEl>
                                          </p:spTgt>
                                        </p:tgtEl>
                                        <p:attrNameLst>
                                          <p:attrName>style.visibility</p:attrName>
                                        </p:attrNameLst>
                                      </p:cBhvr>
                                      <p:to>
                                        <p:strVal val="visible"/>
                                      </p:to>
                                    </p:set>
                                    <p:anim calcmode="lin" valueType="num">
                                      <p:cBhvr additive="base">
                                        <p:cTn id="49" dur="500" fill="hold"/>
                                        <p:tgtEl>
                                          <p:spTgt spid="74854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48547">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48560"/>
                                        </p:tgtEl>
                                        <p:attrNameLst>
                                          <p:attrName>style.visibility</p:attrName>
                                        </p:attrNameLst>
                                      </p:cBhvr>
                                      <p:to>
                                        <p:strVal val="visible"/>
                                      </p:to>
                                    </p:set>
                                    <p:anim calcmode="lin" valueType="num">
                                      <p:cBhvr additive="base">
                                        <p:cTn id="53" dur="500" fill="hold"/>
                                        <p:tgtEl>
                                          <p:spTgt spid="748560"/>
                                        </p:tgtEl>
                                        <p:attrNameLst>
                                          <p:attrName>ppt_x</p:attrName>
                                        </p:attrNameLst>
                                      </p:cBhvr>
                                      <p:tavLst>
                                        <p:tav tm="0">
                                          <p:val>
                                            <p:strVal val="1+#ppt_w/2"/>
                                          </p:val>
                                        </p:tav>
                                        <p:tav tm="100000">
                                          <p:val>
                                            <p:strVal val="#ppt_x"/>
                                          </p:val>
                                        </p:tav>
                                      </p:tavLst>
                                    </p:anim>
                                    <p:anim calcmode="lin" valueType="num">
                                      <p:cBhvr additive="base">
                                        <p:cTn id="5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6113" y="228600"/>
            <a:ext cx="7053262" cy="379413"/>
          </a:xfrm>
          <a:noFill/>
        </p:spPr>
        <p:txBody>
          <a:bodyPr wrap="none" lIns="63500" tIns="25400" rIns="63500" bIns="25400" anchor="t">
            <a:spAutoFit/>
          </a:bodyPr>
          <a:lstStyle/>
          <a:p>
            <a:r>
              <a:rPr lang="en-US" altLang="ko-KR" dirty="0"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dirty="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dirty="0" err="1">
                <a:latin typeface="Arial" panose="020B0604020202020204" pitchFamily="34" charset="0"/>
                <a:ea typeface="굴림" panose="020B0600000101010101" pitchFamily="34" charset="-127"/>
              </a:rPr>
              <a:t>Dcd</a:t>
            </a:r>
            <a:r>
              <a:rPr lang="en-US" altLang="ko-KR" sz="1600" dirty="0">
                <a:latin typeface="Arial" panose="020B0604020202020204" pitchFamily="34" charset="0"/>
                <a:ea typeface="굴림" panose="020B0600000101010101" pitchFamily="34" charset="-127"/>
              </a:rPr>
              <a:t>/ </a:t>
            </a:r>
            <a:r>
              <a:rPr lang="en-US" altLang="ko-KR" sz="1600" dirty="0" err="1">
                <a:latin typeface="Arial" panose="020B0604020202020204" pitchFamily="34" charset="0"/>
                <a:ea typeface="굴림" panose="020B0600000101010101" pitchFamily="34" charset="-127"/>
              </a:rPr>
              <a:t>Reg</a:t>
            </a:r>
            <a:endParaRPr lang="en-US" altLang="ko-KR" sz="1600" dirty="0">
              <a:latin typeface="Arial" panose="020B0604020202020204" pitchFamily="34" charset="0"/>
              <a:ea typeface="굴림" panose="020B0600000101010101" pitchFamily="34" charset="-127"/>
            </a:endParaRP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37704354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190500" y="726281"/>
            <a:ext cx="8915400" cy="5491163"/>
          </a:xfrm>
        </p:spPr>
        <p:txBody>
          <a:bodyPr>
            <a:normAutofit lnSpcReduction="10000"/>
          </a:bodyPr>
          <a:lstStyle/>
          <a:p>
            <a:r>
              <a:rPr lang="en-US" altLang="ko-KR" dirty="0" smtClean="0">
                <a:ea typeface="굴림" panose="020B0600000101010101" pitchFamily="34" charset="-127"/>
              </a:rPr>
              <a:t>As described, TLB lookup is in serial with cache lookup:</a:t>
            </a: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r>
              <a:rPr lang="en-US" altLang="ko-KR" dirty="0" smtClean="0">
                <a:ea typeface="굴림" panose="020B0600000101010101" pitchFamily="34" charset="-127"/>
              </a:rPr>
              <a:t>Machines with TLBs go one step further: they overlap TLB lookup with cache access.</a:t>
            </a:r>
          </a:p>
          <a:p>
            <a:pPr lvl="1"/>
            <a:r>
              <a:rPr lang="en-US" altLang="ko-KR" dirty="0" smtClean="0">
                <a:ea typeface="굴림" panose="020B0600000101010101" pitchFamily="34" charset="-127"/>
              </a:rPr>
              <a:t>Works because offset available early</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524000" y="1295400"/>
            <a:ext cx="5338763" cy="3789363"/>
            <a:chOff x="1152" y="1008"/>
            <a:chExt cx="3363" cy="2387"/>
          </a:xfrm>
        </p:grpSpPr>
        <p:sp>
          <p:nvSpPr>
            <p:cNvPr id="38917" name="Rectangle 5"/>
            <p:cNvSpPr>
              <a:spLocks noChangeArrowheads="1"/>
            </p:cNvSpPr>
            <p:nvPr/>
          </p:nvSpPr>
          <p:spPr bwMode="auto">
            <a:xfrm>
              <a:off x="1152" y="1008"/>
              <a:ext cx="114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3120" y="3216"/>
              <a:ext cx="1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spTree>
    <p:extLst>
      <p:ext uri="{BB962C8B-B14F-4D97-AF65-F5344CB8AC3E}">
        <p14:creationId xmlns:p14="http://schemas.microsoft.com/office/powerpoint/2010/main" val="14405654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3668"/>
                                        </p:tgtEl>
                                        <p:attrNameLst>
                                          <p:attrName>style.visibility</p:attrName>
                                        </p:attrNameLst>
                                      </p:cBhvr>
                                      <p:to>
                                        <p:strVal val="visible"/>
                                      </p:to>
                                    </p:set>
                                    <p:anim calcmode="lin" valueType="num">
                                      <p:cBhvr additive="base">
                                        <p:cTn id="11" dur="500" fill="hold"/>
                                        <p:tgtEl>
                                          <p:spTgt spid="753668"/>
                                        </p:tgtEl>
                                        <p:attrNameLst>
                                          <p:attrName>ppt_x</p:attrName>
                                        </p:attrNameLst>
                                      </p:cBhvr>
                                      <p:tavLst>
                                        <p:tav tm="0">
                                          <p:val>
                                            <p:strVal val="1+#ppt_w/2"/>
                                          </p:val>
                                        </p:tav>
                                        <p:tav tm="100000">
                                          <p:val>
                                            <p:strVal val="#ppt_x"/>
                                          </p:val>
                                        </p:tav>
                                      </p:tavLst>
                                    </p:anim>
                                    <p:anim calcmode="lin" valueType="num">
                                      <p:cBhvr additive="base">
                                        <p:cTn id="12"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1" end="11"/>
                                            </p:txEl>
                                          </p:spTgt>
                                        </p:tgtEl>
                                        <p:attrNameLst>
                                          <p:attrName>style.visibility</p:attrName>
                                        </p:attrNameLst>
                                      </p:cBhvr>
                                      <p:to>
                                        <p:strVal val="visible"/>
                                      </p:to>
                                    </p:set>
                                    <p:anim calcmode="lin" valueType="num">
                                      <p:cBhvr additive="base">
                                        <p:cTn id="17" dur="500" fill="hold"/>
                                        <p:tgtEl>
                                          <p:spTgt spid="753666">
                                            <p:txEl>
                                              <p:pRg st="11" end="1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1" end="1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2" end="12"/>
                                            </p:txEl>
                                          </p:spTgt>
                                        </p:tgtEl>
                                        <p:attrNameLst>
                                          <p:attrName>style.visibility</p:attrName>
                                        </p:attrNameLst>
                                      </p:cBhvr>
                                      <p:to>
                                        <p:strVal val="visible"/>
                                      </p:to>
                                    </p:set>
                                    <p:anim calcmode="lin" valueType="num">
                                      <p:cBhvr additive="base">
                                        <p:cTn id="21" dur="500" fill="hold"/>
                                        <p:tgtEl>
                                          <p:spTgt spid="753666">
                                            <p:txEl>
                                              <p:pRg st="12" end="1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lstStyle/>
          <a:p>
            <a:r>
              <a:rPr lang="en-US" altLang="en-US" smtClean="0">
                <a:latin typeface="+mj-lt"/>
              </a:rPr>
              <a:t>Main idea: </a:t>
            </a:r>
          </a:p>
          <a:p>
            <a:pPr lvl="1"/>
            <a:r>
              <a:rPr lang="en-US" altLang="en-US" smtClean="0">
                <a:latin typeface="+mj-lt"/>
              </a:rPr>
              <a:t>Offset in virtual address exactly covers the “cache index” and “byte select”</a:t>
            </a:r>
          </a:p>
          <a:p>
            <a:pPr lvl="1"/>
            <a:r>
              <a:rPr lang="en-US" altLang="en-US" smtClean="0">
                <a:latin typeface="+mj-lt"/>
              </a:rPr>
              <a:t>Thus can select the cached byte(s) in parallel to perform address translation  </a:t>
            </a:r>
          </a:p>
        </p:txBody>
      </p:sp>
      <p:grpSp>
        <p:nvGrpSpPr>
          <p:cNvPr id="4" name="Group 3"/>
          <p:cNvGrpSpPr/>
          <p:nvPr/>
        </p:nvGrpSpPr>
        <p:grpSpPr>
          <a:xfrm>
            <a:off x="2895600" y="3181290"/>
            <a:ext cx="3810000" cy="1066800"/>
            <a:chOff x="2667000" y="2971800"/>
            <a:chExt cx="3505200" cy="1066800"/>
          </a:xfrm>
        </p:grpSpPr>
        <p:grpSp>
          <p:nvGrpSpPr>
            <p:cNvPr id="71683" name="Group 11"/>
            <p:cNvGrpSpPr>
              <a:grpSpLocks/>
            </p:cNvGrpSpPr>
            <p:nvPr/>
          </p:nvGrpSpPr>
          <p:grpSpPr bwMode="auto">
            <a:xfrm>
              <a:off x="2667000" y="2971800"/>
              <a:ext cx="3505200" cy="304800"/>
              <a:chOff x="-279" y="624"/>
              <a:chExt cx="1645" cy="336"/>
            </a:xfrm>
          </p:grpSpPr>
          <p:sp>
            <p:nvSpPr>
              <p:cNvPr id="71692" name="Rectangle 5"/>
              <p:cNvSpPr>
                <a:spLocks noChangeArrowheads="1"/>
              </p:cNvSpPr>
              <p:nvPr/>
            </p:nvSpPr>
            <p:spPr bwMode="auto">
              <a:xfrm>
                <a:off x="472" y="624"/>
                <a:ext cx="894"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dirty="0">
                    <a:latin typeface="+mj-lt"/>
                    <a:cs typeface="Helvetica" panose="020B0604020202020204" pitchFamily="34" charset="0"/>
                  </a:rPr>
                  <a:t>Offset</a:t>
                </a:r>
              </a:p>
            </p:txBody>
          </p:sp>
          <p:sp>
            <p:nvSpPr>
              <p:cNvPr id="71693" name="Rectangle 6"/>
              <p:cNvSpPr>
                <a:spLocks noChangeArrowheads="1"/>
              </p:cNvSpPr>
              <p:nvPr/>
            </p:nvSpPr>
            <p:spPr bwMode="auto">
              <a:xfrm>
                <a:off x="-279" y="624"/>
                <a:ext cx="757" cy="336"/>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dirty="0">
                    <a:latin typeface="+mj-lt"/>
                    <a:cs typeface="Helvetica" panose="020B0604020202020204" pitchFamily="34" charset="0"/>
                  </a:rPr>
                  <a:t>Virtual Page </a:t>
                </a:r>
                <a:r>
                  <a:rPr lang="en-US" altLang="en-US" sz="1800" dirty="0" smtClean="0">
                    <a:latin typeface="+mj-lt"/>
                    <a:cs typeface="Helvetica" panose="020B0604020202020204" pitchFamily="34" charset="0"/>
                  </a:rPr>
                  <a:t># </a:t>
                </a:r>
                <a:endParaRPr lang="en-US" altLang="en-US" sz="1800" dirty="0">
                  <a:latin typeface="+mj-lt"/>
                  <a:cs typeface="Helvetica" panose="020B0604020202020204" pitchFamily="34" charset="0"/>
                </a:endParaRPr>
              </a:p>
            </p:txBody>
          </p:sp>
        </p:grpSp>
        <p:grpSp>
          <p:nvGrpSpPr>
            <p:cNvPr id="71684" name="Group 11"/>
            <p:cNvGrpSpPr>
              <a:grpSpLocks/>
            </p:cNvGrpSpPr>
            <p:nvPr/>
          </p:nvGrpSpPr>
          <p:grpSpPr bwMode="auto">
            <a:xfrm>
              <a:off x="2667000" y="373380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index</a:t>
                </a:r>
              </a:p>
            </p:txBody>
          </p:sp>
          <p:sp>
            <p:nvSpPr>
              <p:cNvPr id="71691" name="Rectangle 6"/>
              <p:cNvSpPr>
                <a:spLocks noChangeArrowheads="1"/>
              </p:cNvSpPr>
              <p:nvPr/>
            </p:nvSpPr>
            <p:spPr bwMode="auto">
              <a:xfrm>
                <a:off x="-279" y="624"/>
                <a:ext cx="756"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1800">
                    <a:latin typeface="+mj-lt"/>
                    <a:cs typeface="Helvetica" panose="020B0604020202020204" pitchFamily="34" charset="0"/>
                  </a:rPr>
                  <a:t>tag / page #</a:t>
                </a:r>
              </a:p>
            </p:txBody>
          </p:sp>
        </p:grpSp>
        <p:sp>
          <p:nvSpPr>
            <p:cNvPr id="71685"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byte</a:t>
              </a:r>
            </a:p>
          </p:txBody>
        </p:sp>
        <p:cxnSp>
          <p:nvCxnSpPr>
            <p:cNvPr id="71686" name="Straight Connector 16"/>
            <p:cNvCxnSpPr>
              <a:cxnSpLocks noChangeShapeType="1"/>
            </p:cNvCxnSpPr>
            <p:nvPr/>
          </p:nvCxnSpPr>
          <p:spPr bwMode="auto">
            <a:xfrm>
              <a:off x="4279392"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1687"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pSp>
      <p:sp>
        <p:nvSpPr>
          <p:cNvPr id="71688" name="TextBox 18"/>
          <p:cNvSpPr txBox="1">
            <a:spLocks noChangeArrowheads="1"/>
          </p:cNvSpPr>
          <p:nvPr/>
        </p:nvSpPr>
        <p:spPr bwMode="auto">
          <a:xfrm>
            <a:off x="914400" y="3105090"/>
            <a:ext cx="2061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virtual address </a:t>
            </a:r>
          </a:p>
        </p:txBody>
      </p:sp>
      <p:sp>
        <p:nvSpPr>
          <p:cNvPr id="71689" name="TextBox 19"/>
          <p:cNvSpPr txBox="1">
            <a:spLocks noChangeArrowheads="1"/>
          </p:cNvSpPr>
          <p:nvPr/>
        </p:nvSpPr>
        <p:spPr bwMode="auto">
          <a:xfrm>
            <a:off x="741276" y="3867090"/>
            <a:ext cx="22349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physical address </a:t>
            </a:r>
          </a:p>
        </p:txBody>
      </p:sp>
    </p:spTree>
    <p:extLst>
      <p:ext uri="{BB962C8B-B14F-4D97-AF65-F5344CB8AC3E}">
        <p14:creationId xmlns:p14="http://schemas.microsoft.com/office/powerpoint/2010/main" val="1067181434"/>
      </p:ext>
    </p:extLst>
  </p:cSld>
  <p:clrMapOvr>
    <a:masterClrMapping/>
  </p:clrMapOvr>
  <p:transition/>
  <p:timing>
    <p:tnLst>
      <p:par>
        <p:cTn id="1" dur="indefinite" restart="never" nodeType="tmRoot"/>
      </p:par>
    </p:tnLst>
    <p:bldLst>
      <p:bldP spid="71682" grpId="0" build="p">
        <p:tmplLst>
          <p:tmpl lvl="2">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Lst>
      </p:b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5868988"/>
          </a:xfrm>
          <a:noFill/>
        </p:spPr>
        <p:txBody>
          <a:bodyPr lIns="63500" tIns="25400" rIns="63500" bIns="25400">
            <a:spAutoFit/>
          </a:bodyPr>
          <a:lstStyle/>
          <a:p>
            <a:pPr>
              <a:spcBef>
                <a:spcPct val="20000"/>
              </a:spcBef>
            </a:pPr>
            <a:r>
              <a:rPr lang="en-US" altLang="ko-KR" smtClean="0">
                <a:ea typeface="굴림" panose="020B0600000101010101" pitchFamily="34" charset="-127"/>
              </a:rPr>
              <a:t>Here is how this might work with a 4K cache: </a:t>
            </a: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buSzTx/>
            </a:pPr>
            <a:endParaRPr lang="en-US" altLang="ko-KR" smtClean="0">
              <a:solidFill>
                <a:schemeClr val="hlink"/>
              </a:solidFill>
              <a:ea typeface="굴림" panose="020B0600000101010101" pitchFamily="34" charset="-127"/>
            </a:endParaRPr>
          </a:p>
          <a:p>
            <a:pPr>
              <a:spcBef>
                <a:spcPct val="20000"/>
              </a:spcBef>
              <a:buSzTx/>
            </a:pPr>
            <a:r>
              <a:rPr lang="en-US" altLang="ko-KR" smtClean="0">
                <a:solidFill>
                  <a:schemeClr val="hlink"/>
                </a:solidFill>
                <a:ea typeface="굴림" panose="020B0600000101010101" pitchFamily="34" charset="-127"/>
              </a:rPr>
              <a:t>What if cache size is increased to 8KB?</a:t>
            </a:r>
          </a:p>
          <a:p>
            <a:pPr lvl="1">
              <a:spcBef>
                <a:spcPct val="20000"/>
              </a:spcBef>
              <a:buSzTx/>
            </a:pPr>
            <a:r>
              <a:rPr lang="en-US" altLang="ko-KR" smtClean="0">
                <a:ea typeface="굴림" panose="020B0600000101010101" pitchFamily="34" charset="-127"/>
              </a:rPr>
              <a:t>Overlap not complete</a:t>
            </a:r>
          </a:p>
          <a:p>
            <a:pPr lvl="1">
              <a:spcBef>
                <a:spcPct val="20000"/>
              </a:spcBef>
              <a:buSzTx/>
            </a:pPr>
            <a:r>
              <a:rPr lang="en-US" altLang="ko-KR" smtClean="0">
                <a:ea typeface="굴림" panose="020B0600000101010101" pitchFamily="34" charset="-127"/>
              </a:rPr>
              <a:t>Need to do something else.  See CS152/252 </a:t>
            </a:r>
          </a:p>
          <a:p>
            <a:pPr>
              <a:spcBef>
                <a:spcPct val="20000"/>
              </a:spcBef>
            </a:pPr>
            <a:r>
              <a:rPr lang="en-US" altLang="ko-KR" smtClean="0">
                <a:solidFill>
                  <a:schemeClr val="hlink"/>
                </a:solidFill>
                <a:ea typeface="굴림" panose="020B0600000101010101" pitchFamily="34" charset="-127"/>
              </a:rPr>
              <a:t>Another option: Virtual Caches</a:t>
            </a:r>
          </a:p>
          <a:p>
            <a:pPr lvl="1">
              <a:spcBef>
                <a:spcPct val="20000"/>
              </a:spcBef>
            </a:pPr>
            <a:r>
              <a:rPr lang="en-US" altLang="ko-KR" smtClean="0">
                <a:ea typeface="굴림" panose="020B0600000101010101" pitchFamily="34" charset="-127"/>
              </a:rPr>
              <a:t>Tags in cache are virtual addresses</a:t>
            </a:r>
          </a:p>
          <a:p>
            <a:pPr lvl="1">
              <a:spcBef>
                <a:spcPct val="20000"/>
              </a:spcBef>
            </a:pPr>
            <a:r>
              <a:rPr lang="en-US" altLang="ko-KR"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829550" cy="3068638"/>
            <a:chOff x="363" y="1104"/>
            <a:chExt cx="5225"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6" name="Rectangle 7"/>
            <p:cNvSpPr>
              <a:spLocks noChangeArrowheads="1"/>
            </p:cNvSpPr>
            <p:nvPr/>
          </p:nvSpPr>
          <p:spPr bwMode="auto">
            <a:xfrm>
              <a:off x="3107" y="1967"/>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10</a:t>
              </a:r>
            </a:p>
          </p:txBody>
        </p:sp>
        <p:sp>
          <p:nvSpPr>
            <p:cNvPr id="39947" name="Rectangle 8"/>
            <p:cNvSpPr>
              <a:spLocks noChangeArrowheads="1"/>
            </p:cNvSpPr>
            <p:nvPr/>
          </p:nvSpPr>
          <p:spPr bwMode="auto">
            <a:xfrm>
              <a:off x="3499" y="1967"/>
              <a:ext cx="17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a:t>
              </a:r>
            </a:p>
          </p:txBody>
        </p:sp>
        <p:sp>
          <p:nvSpPr>
            <p:cNvPr id="39948" name="Rectangle 9"/>
            <p:cNvSpPr>
              <a:spLocks noChangeArrowheads="1"/>
            </p:cNvSpPr>
            <p:nvPr/>
          </p:nvSpPr>
          <p:spPr bwMode="auto">
            <a:xfrm>
              <a:off x="3451" y="2192"/>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00</a:t>
              </a:r>
            </a:p>
          </p:txBody>
        </p:sp>
        <p:sp>
          <p:nvSpPr>
            <p:cNvPr id="39949" name="Rectangle 10"/>
            <p:cNvSpPr>
              <a:spLocks noChangeArrowheads="1"/>
            </p:cNvSpPr>
            <p:nvPr/>
          </p:nvSpPr>
          <p:spPr bwMode="auto">
            <a:xfrm>
              <a:off x="4307" y="1984"/>
              <a:ext cx="65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4"/>
            <p:cNvSpPr>
              <a:spLocks noChangeArrowheads="1"/>
            </p:cNvSpPr>
            <p:nvPr/>
          </p:nvSpPr>
          <p:spPr bwMode="auto">
            <a:xfrm>
              <a:off x="3315" y="1448"/>
              <a:ext cx="4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index</a:t>
              </a:r>
            </a:p>
          </p:txBody>
        </p:sp>
        <p:sp>
          <p:nvSpPr>
            <p:cNvPr id="39954" name="Rectangle 15"/>
            <p:cNvSpPr>
              <a:spLocks noChangeArrowheads="1"/>
            </p:cNvSpPr>
            <p:nvPr/>
          </p:nvSpPr>
          <p:spPr bwMode="auto">
            <a:xfrm>
              <a:off x="5251" y="1528"/>
              <a:ext cx="33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18"/>
            <p:cNvSpPr>
              <a:spLocks noChangeArrowheads="1"/>
            </p:cNvSpPr>
            <p:nvPr/>
          </p:nvSpPr>
          <p:spPr bwMode="auto">
            <a:xfrm>
              <a:off x="2059" y="2152"/>
              <a:ext cx="61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page #</a:t>
              </a:r>
            </a:p>
          </p:txBody>
        </p:sp>
        <p:sp>
          <p:nvSpPr>
            <p:cNvPr id="39958" name="Rectangle 19"/>
            <p:cNvSpPr>
              <a:spLocks noChangeArrowheads="1"/>
            </p:cNvSpPr>
            <p:nvPr/>
          </p:nvSpPr>
          <p:spPr bwMode="auto">
            <a:xfrm>
              <a:off x="3035" y="2152"/>
              <a:ext cx="37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disp</a:t>
              </a:r>
            </a:p>
          </p:txBody>
        </p:sp>
        <p:sp>
          <p:nvSpPr>
            <p:cNvPr id="39959" name="Rectangle 20"/>
            <p:cNvSpPr>
              <a:spLocks noChangeArrowheads="1"/>
            </p:cNvSpPr>
            <p:nvPr/>
          </p:nvSpPr>
          <p:spPr bwMode="auto">
            <a:xfrm>
              <a:off x="2347" y="1976"/>
              <a:ext cx="2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Rectangle 22"/>
            <p:cNvSpPr>
              <a:spLocks noChangeArrowheads="1"/>
            </p:cNvSpPr>
            <p:nvPr/>
          </p:nvSpPr>
          <p:spPr bwMode="auto">
            <a:xfrm>
              <a:off x="1939" y="1168"/>
              <a:ext cx="531"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assoc</a:t>
              </a:r>
            </a:p>
            <a:p>
              <a:pPr algn="l">
                <a:lnSpc>
                  <a:spcPct val="85000"/>
                </a:lnSpc>
                <a:spcBef>
                  <a:spcPct val="0"/>
                </a:spcBef>
                <a:buSzTx/>
              </a:pPr>
              <a:r>
                <a:rPr lang="en-US" altLang="ko-KR" sz="1800">
                  <a:ea typeface="굴림" panose="020B0600000101010101" pitchFamily="34" charset="-127"/>
                </a:rPr>
                <a:t>lookup</a:t>
              </a:r>
            </a:p>
          </p:txBody>
        </p:sp>
        <p:sp>
          <p:nvSpPr>
            <p:cNvPr id="39962" name="Rectangle 23"/>
            <p:cNvSpPr>
              <a:spLocks noChangeArrowheads="1"/>
            </p:cNvSpPr>
            <p:nvPr/>
          </p:nvSpPr>
          <p:spPr bwMode="auto">
            <a:xfrm>
              <a:off x="363" y="1536"/>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Rectangle 27"/>
            <p:cNvSpPr>
              <a:spLocks noChangeArrowheads="1"/>
            </p:cNvSpPr>
            <p:nvPr/>
          </p:nvSpPr>
          <p:spPr bwMode="auto">
            <a:xfrm>
              <a:off x="411" y="2384"/>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Rectangle 29"/>
            <p:cNvSpPr>
              <a:spLocks noChangeArrowheads="1"/>
            </p:cNvSpPr>
            <p:nvPr/>
          </p:nvSpPr>
          <p:spPr bwMode="auto">
            <a:xfrm>
              <a:off x="3987" y="2792"/>
              <a:ext cx="30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69" name="Rectangle 30"/>
            <p:cNvSpPr>
              <a:spLocks noChangeArrowheads="1"/>
            </p:cNvSpPr>
            <p:nvPr/>
          </p:nvSpPr>
          <p:spPr bwMode="auto">
            <a:xfrm>
              <a:off x="4323" y="2784"/>
              <a:ext cx="4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Data</a:t>
              </a:r>
            </a:p>
          </p:txBody>
        </p:sp>
        <p:sp>
          <p:nvSpPr>
            <p:cNvPr id="39970" name="Rectangle 31"/>
            <p:cNvSpPr>
              <a:spLocks noChangeArrowheads="1"/>
            </p:cNvSpPr>
            <p:nvPr/>
          </p:nvSpPr>
          <p:spPr bwMode="auto">
            <a:xfrm>
              <a:off x="5123" y="2792"/>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Rectangle 37"/>
            <p:cNvSpPr>
              <a:spLocks noChangeArrowheads="1"/>
            </p:cNvSpPr>
            <p:nvPr/>
          </p:nvSpPr>
          <p:spPr bwMode="auto">
            <a:xfrm>
              <a:off x="1395" y="2744"/>
              <a:ext cx="30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18179027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4733"/>
                                        </p:tgtEl>
                                        <p:attrNameLst>
                                          <p:attrName>style.visibility</p:attrName>
                                        </p:attrNameLst>
                                      </p:cBhvr>
                                      <p:to>
                                        <p:strVal val="visible"/>
                                      </p:to>
                                    </p:set>
                                    <p:anim calcmode="lin" valueType="num">
                                      <p:cBhvr additive="base">
                                        <p:cTn id="11" dur="500" fill="hold"/>
                                        <p:tgtEl>
                                          <p:spTgt spid="754733"/>
                                        </p:tgtEl>
                                        <p:attrNameLst>
                                          <p:attrName>ppt_x</p:attrName>
                                        </p:attrNameLst>
                                      </p:cBhvr>
                                      <p:tavLst>
                                        <p:tav tm="0">
                                          <p:val>
                                            <p:strVal val="1+#ppt_w/2"/>
                                          </p:val>
                                        </p:tav>
                                        <p:tav tm="100000">
                                          <p:val>
                                            <p:strVal val="#ppt_x"/>
                                          </p:val>
                                        </p:tav>
                                      </p:tavLst>
                                    </p:anim>
                                    <p:anim calcmode="lin" valueType="num">
                                      <p:cBhvr additive="base">
                                        <p:cTn id="12"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9" end="9"/>
                                            </p:txEl>
                                          </p:spTgt>
                                        </p:tgtEl>
                                        <p:attrNameLst>
                                          <p:attrName>style.visibility</p:attrName>
                                        </p:attrNameLst>
                                      </p:cBhvr>
                                      <p:to>
                                        <p:strVal val="visible"/>
                                      </p:to>
                                    </p:set>
                                    <p:anim calcmode="lin" valueType="num">
                                      <p:cBhvr additive="base">
                                        <p:cTn id="17" dur="500" fill="hold"/>
                                        <p:tgtEl>
                                          <p:spTgt spid="754731">
                                            <p:txEl>
                                              <p:pRg st="9" end="9"/>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9" end="9"/>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0" end="10"/>
                                            </p:txEl>
                                          </p:spTgt>
                                        </p:tgtEl>
                                        <p:attrNameLst>
                                          <p:attrName>style.visibility</p:attrName>
                                        </p:attrNameLst>
                                      </p:cBhvr>
                                      <p:to>
                                        <p:strVal val="visible"/>
                                      </p:to>
                                    </p:set>
                                    <p:anim calcmode="lin" valueType="num">
                                      <p:cBhvr additive="base">
                                        <p:cTn id="21"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5"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54731">
                                            <p:txEl>
                                              <p:pRg st="12" end="12"/>
                                            </p:txEl>
                                          </p:spTgt>
                                        </p:tgtEl>
                                        <p:attrNameLst>
                                          <p:attrName>style.visibility</p:attrName>
                                        </p:attrNameLst>
                                      </p:cBhvr>
                                      <p:to>
                                        <p:strVal val="visible"/>
                                      </p:to>
                                    </p:set>
                                    <p:anim calcmode="lin" valueType="num">
                                      <p:cBhvr additive="base">
                                        <p:cTn id="31"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4731">
                                            <p:txEl>
                                              <p:pRg st="12" end="12"/>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54731">
                                            <p:txEl>
                                              <p:pRg st="13" end="13"/>
                                            </p:txEl>
                                          </p:spTgt>
                                        </p:tgtEl>
                                        <p:attrNameLst>
                                          <p:attrName>style.visibility</p:attrName>
                                        </p:attrNameLst>
                                      </p:cBhvr>
                                      <p:to>
                                        <p:strVal val="visible"/>
                                      </p:to>
                                    </p:set>
                                    <p:anim calcmode="lin" valueType="num">
                                      <p:cBhvr additive="base">
                                        <p:cTn id="35" dur="500" fill="hold"/>
                                        <p:tgtEl>
                                          <p:spTgt spid="754731">
                                            <p:txEl>
                                              <p:pRg st="13" end="1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4731">
                                            <p:txEl>
                                              <p:pRg st="13" end="13"/>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4731">
                                            <p:txEl>
                                              <p:pRg st="14" end="14"/>
                                            </p:txEl>
                                          </p:spTgt>
                                        </p:tgtEl>
                                        <p:attrNameLst>
                                          <p:attrName>style.visibility</p:attrName>
                                        </p:attrNameLst>
                                      </p:cBhvr>
                                      <p:to>
                                        <p:strVal val="visible"/>
                                      </p:to>
                                    </p:set>
                                    <p:anim calcmode="lin" valueType="num">
                                      <p:cBhvr additive="base">
                                        <p:cTn id="39" dur="500" fill="hold"/>
                                        <p:tgtEl>
                                          <p:spTgt spid="754731">
                                            <p:txEl>
                                              <p:pRg st="14" end="1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4731">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3" name="Title 1"/>
          <p:cNvSpPr>
            <a:spLocks noGrp="1"/>
          </p:cNvSpPr>
          <p:nvPr>
            <p:ph type="title"/>
          </p:nvPr>
        </p:nvSpPr>
        <p:spPr>
          <a:xfrm>
            <a:off x="609600" y="152400"/>
            <a:ext cx="80772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Physical</a:t>
            </a:r>
          </a:p>
          <a:p>
            <a:pPr eaLnBrk="1" hangingPunct="1">
              <a:lnSpc>
                <a:spcPct val="75000"/>
              </a:lnSpc>
            </a:pPr>
            <a:r>
              <a:rPr lang="en-US" altLang="en-US" sz="1800" b="0" dirty="0">
                <a:latin typeface="+mj-lt"/>
                <a:cs typeface="Helvetica" panose="020B0604020202020204" pitchFamily="34" charset="0"/>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Tree>
    <p:extLst>
      <p:ext uri="{BB962C8B-B14F-4D97-AF65-F5344CB8AC3E}">
        <p14:creationId xmlns:p14="http://schemas.microsoft.com/office/powerpoint/2010/main" val="2376432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4"/>
                                        </p:tgtEl>
                                        <p:attrNameLst>
                                          <p:attrName>style.visibility</p:attrName>
                                        </p:attrNameLst>
                                      </p:cBhvr>
                                      <p:to>
                                        <p:strVal val="visible"/>
                                      </p:to>
                                    </p:set>
                                  </p:childTnLst>
                                </p:cTn>
                              </p:par>
                              <p:par>
                                <p:cTn id="10" presetID="9"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9"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dissolve">
                                      <p:cBhvr>
                                        <p:cTn id="19" dur="500"/>
                                        <p:tgtEl>
                                          <p:spTgt spid="4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par>
                                <p:cTn id="24" presetID="9" presetClass="entr" presetSubtype="0" fill="hold" grpId="0" nodeType="with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dissolve">
                                      <p:cBhvr>
                                        <p:cTn id="26" dur="500"/>
                                        <p:tgtEl>
                                          <p:spTgt spid="6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par>
                          <p:cTn id="31" fill="hold" nodeType="withGroup">
                            <p:stCondLst>
                              <p:cond delay="0"/>
                            </p:stCondLst>
                            <p:childTnLst>
                              <p:par>
                                <p:cTn id="32" presetID="9"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2"/>
                                        </p:tgtEl>
                                        <p:attrNameLst>
                                          <p:attrName>style.visibility</p:attrName>
                                        </p:attrNameLst>
                                      </p:cBhvr>
                                      <p:to>
                                        <p:strVal val="visible"/>
                                      </p:to>
                                    </p:set>
                                  </p:childTnLst>
                                </p:cTn>
                              </p:par>
                              <p:par>
                                <p:cTn id="39" presetID="9" presetClass="entr" presetSubtype="0" fill="hold" grpId="0" nodeType="with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dissolve">
                                      <p:cBhvr>
                                        <p:cTn id="41" dur="500"/>
                                        <p:tgtEl>
                                          <p:spTgt spid="8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3"/>
                                        </p:tgtEl>
                                        <p:attrNameLst>
                                          <p:attrName>style.visibility</p:attrName>
                                        </p:attrNameLst>
                                      </p:cBhvr>
                                      <p:to>
                                        <p:strVal val="visible"/>
                                      </p:to>
                                    </p:set>
                                  </p:childTnLst>
                                </p:cTn>
                              </p:par>
                              <p:par>
                                <p:cTn id="46" presetID="9" presetClass="entr" presetSubtype="0" fill="hold" grpId="0" nodeType="with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dissolve">
                                      <p:cBhvr>
                                        <p:cTn id="4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35" name="Rectangle 34"/>
          <p:cNvSpPr/>
          <p:nvPr/>
        </p:nvSpPr>
        <p:spPr bwMode="auto">
          <a:xfrm>
            <a:off x="0" y="727075"/>
            <a:ext cx="7696200" cy="4911725"/>
          </a:xfrm>
          <a:prstGeom prst="rect">
            <a:avLst/>
          </a:prstGeom>
          <a:solidFill>
            <a:srgbClr val="FDFDFD">
              <a:alpha val="69804"/>
            </a:srgb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019816"/>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019816"/>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2" name="TextBox 48"/>
            <p:cNvSpPr txBox="1">
              <a:spLocks noChangeArrowheads="1"/>
            </p:cNvSpPr>
            <p:nvPr/>
          </p:nvSpPr>
          <p:spPr bwMode="auto">
            <a:xfrm>
              <a:off x="2971800" y="5645339"/>
              <a:ext cx="393056"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Tree>
    <p:extLst>
      <p:ext uri="{BB962C8B-B14F-4D97-AF65-F5344CB8AC3E}">
        <p14:creationId xmlns:p14="http://schemas.microsoft.com/office/powerpoint/2010/main" val="2677660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52" name="Rectangle 51"/>
          <p:cNvSpPr/>
          <p:nvPr/>
        </p:nvSpPr>
        <p:spPr bwMode="auto">
          <a:xfrm>
            <a:off x="1905000" y="6096000"/>
            <a:ext cx="24384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38" name="Rectangle 37"/>
          <p:cNvSpPr/>
          <p:nvPr/>
        </p:nvSpPr>
        <p:spPr bwMode="auto">
          <a:xfrm>
            <a:off x="1905000" y="56388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3246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6388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3246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31" name="TextBox 48"/>
          <p:cNvSpPr txBox="1">
            <a:spLocks noChangeArrowheads="1"/>
          </p:cNvSpPr>
          <p:nvPr/>
        </p:nvSpPr>
        <p:spPr bwMode="auto">
          <a:xfrm>
            <a:off x="2971800" y="5949950"/>
            <a:ext cx="393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sp>
        <p:nvSpPr>
          <p:cNvPr id="35" name="Rectangle 34"/>
          <p:cNvSpPr/>
          <p:nvPr/>
        </p:nvSpPr>
        <p:spPr bwMode="auto">
          <a:xfrm>
            <a:off x="0" y="833735"/>
            <a:ext cx="7696200" cy="5754390"/>
          </a:xfrm>
          <a:prstGeom prst="rect">
            <a:avLst/>
          </a:prstGeom>
          <a:solidFill>
            <a:srgbClr val="FDFDFD">
              <a:alpha val="69804"/>
            </a:srgb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7" name="Rectangle 56"/>
            <p:cNvSpPr/>
            <p:nvPr/>
          </p:nvSpPr>
          <p:spPr bwMode="auto">
            <a:xfrm>
              <a:off x="5181600" y="48006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7" name="Rectangle 76"/>
            <p:cNvSpPr/>
            <p:nvPr/>
          </p:nvSpPr>
          <p:spPr bwMode="auto">
            <a:xfrm>
              <a:off x="5181600" y="45720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96" name="Rectangle 95"/>
            <p:cNvSpPr/>
            <p:nvPr/>
          </p:nvSpPr>
          <p:spPr bwMode="auto">
            <a:xfrm>
              <a:off x="5181600" y="54102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14" name="Rectangle 113"/>
            <p:cNvSpPr/>
            <p:nvPr/>
          </p:nvSpPr>
          <p:spPr bwMode="auto">
            <a:xfrm>
              <a:off x="5181600" y="59436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block:</a:t>
              </a:r>
            </a:p>
          </p:txBody>
        </p:sp>
        <p:sp>
          <p:nvSpPr>
            <p:cNvPr id="108" name="Rectangle 107"/>
            <p:cNvSpPr/>
            <p:nvPr/>
          </p:nvSpPr>
          <p:spPr bwMode="auto">
            <a:xfrm>
              <a:off x="5181600" y="61722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873327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happens when …</a:t>
            </a:r>
          </a:p>
        </p:txBody>
      </p:sp>
      <p:sp>
        <p:nvSpPr>
          <p:cNvPr id="47106" name="TextBox 3"/>
          <p:cNvSpPr txBox="1">
            <a:spLocks noChangeArrowheads="1"/>
          </p:cNvSpPr>
          <p:nvPr/>
        </p:nvSpPr>
        <p:spPr bwMode="auto">
          <a:xfrm>
            <a:off x="2057400" y="990600"/>
            <a:ext cx="1803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486304" cy="40011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instruction</a:t>
            </a:r>
          </a:p>
        </p:txBody>
      </p:sp>
      <p:cxnSp>
        <p:nvCxnSpPr>
          <p:cNvPr id="33" name="Straight Arrow Connector 32"/>
          <p:cNvCxnSpPr>
            <a:cxnSpLocks noChangeShapeType="1"/>
            <a:stCxn id="47118" idx="3"/>
          </p:cNvCxnSpPr>
          <p:nvPr/>
        </p:nvCxnSpPr>
        <p:spPr bwMode="auto">
          <a:xfrm>
            <a:off x="2476904" y="1647855"/>
            <a:ext cx="875896"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952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physical address</a:t>
            </a:r>
          </a:p>
        </p:txBody>
      </p:sp>
      <p:sp>
        <p:nvSpPr>
          <p:cNvPr id="47121" name="TextBox 38"/>
          <p:cNvSpPr txBox="1">
            <a:spLocks noChangeArrowheads="1"/>
          </p:cNvSpPr>
          <p:nvPr/>
        </p:nvSpPr>
        <p:spPr bwMode="auto">
          <a:xfrm>
            <a:off x="4343400" y="1295400"/>
            <a:ext cx="793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page#</a:t>
            </a:r>
          </a:p>
        </p:txBody>
      </p:sp>
      <p:sp>
        <p:nvSpPr>
          <p:cNvPr id="47122" name="TextBox 39"/>
          <p:cNvSpPr txBox="1">
            <a:spLocks noChangeArrowheads="1"/>
          </p:cNvSpPr>
          <p:nvPr/>
        </p:nvSpPr>
        <p:spPr bwMode="auto">
          <a:xfrm>
            <a:off x="6324600" y="1524000"/>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47123" name="TextBox 40"/>
          <p:cNvSpPr txBox="1">
            <a:spLocks noChangeArrowheads="1"/>
          </p:cNvSpPr>
          <p:nvPr/>
        </p:nvSpPr>
        <p:spPr bwMode="auto">
          <a:xfrm>
            <a:off x="6324600" y="2024063"/>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88" name="Group 87"/>
          <p:cNvGrpSpPr>
            <a:grpSpLocks/>
          </p:cNvGrpSpPr>
          <p:nvPr/>
        </p:nvGrpSpPr>
        <p:grpSpPr bwMode="auto">
          <a:xfrm>
            <a:off x="2796391" y="1981200"/>
            <a:ext cx="1797339" cy="533400"/>
            <a:chOff x="2796391" y="1981200"/>
            <a:chExt cx="1797340" cy="533400"/>
          </a:xfrm>
        </p:grpSpPr>
        <p:sp>
          <p:nvSpPr>
            <p:cNvPr id="47157" name="TextBox 42"/>
            <p:cNvSpPr txBox="1">
              <a:spLocks noChangeArrowheads="1"/>
            </p:cNvSpPr>
            <p:nvPr/>
          </p:nvSpPr>
          <p:spPr bwMode="auto">
            <a:xfrm>
              <a:off x="3200400" y="2114490"/>
              <a:ext cx="13933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mj-lt"/>
                  <a:cs typeface="Helvetica" panose="020B0604020202020204" pitchFamily="34" charset="0"/>
                </a:rPr>
                <a:t>page fault</a:t>
              </a:r>
            </a:p>
          </p:txBody>
        </p:sp>
        <p:cxnSp>
          <p:nvCxnSpPr>
            <p:cNvPr id="47158" name="Straight Arrow Connector 44"/>
            <p:cNvCxnSpPr>
              <a:cxnSpLocks noChangeShapeType="1"/>
              <a:endCxn id="47153" idx="3"/>
            </p:cNvCxnSpPr>
            <p:nvPr/>
          </p:nvCxnSpPr>
          <p:spPr bwMode="auto">
            <a:xfrm flipH="1">
              <a:off x="2796391" y="1981200"/>
              <a:ext cx="937410"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23599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Operating System</a:t>
            </a:r>
          </a:p>
        </p:txBody>
      </p:sp>
      <p:grpSp>
        <p:nvGrpSpPr>
          <p:cNvPr id="89" name="Group 88"/>
          <p:cNvGrpSpPr>
            <a:grpSpLocks/>
          </p:cNvGrpSpPr>
          <p:nvPr/>
        </p:nvGrpSpPr>
        <p:grpSpPr bwMode="auto">
          <a:xfrm>
            <a:off x="1041400" y="2228850"/>
            <a:ext cx="1754991" cy="1751013"/>
            <a:chOff x="1041242" y="2057400"/>
            <a:chExt cx="1755049" cy="1921933"/>
          </a:xfrm>
        </p:grpSpPr>
        <p:sp>
          <p:nvSpPr>
            <p:cNvPr id="47153" name="TextBox 53"/>
            <p:cNvSpPr txBox="1">
              <a:spLocks noChangeArrowheads="1"/>
            </p:cNvSpPr>
            <p:nvPr/>
          </p:nvSpPr>
          <p:spPr bwMode="auto">
            <a:xfrm>
              <a:off x="1447800" y="2057400"/>
              <a:ext cx="1348491" cy="4391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mj-lt"/>
                  <a:cs typeface="Helvetica" panose="020B0604020202020204" pitchFamily="34" charset="0"/>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grpSp>
        <p:nvGrpSpPr>
          <p:cNvPr id="90" name="Group 89"/>
          <p:cNvGrpSpPr>
            <a:grpSpLocks/>
          </p:cNvGrpSpPr>
          <p:nvPr/>
        </p:nvGrpSpPr>
        <p:grpSpPr bwMode="auto">
          <a:xfrm>
            <a:off x="1066800" y="3505200"/>
            <a:ext cx="2440092" cy="1219200"/>
            <a:chOff x="1066800" y="3505200"/>
            <a:chExt cx="2440710" cy="1219200"/>
          </a:xfrm>
        </p:grpSpPr>
        <p:sp>
          <p:nvSpPr>
            <p:cNvPr id="47151" name="TextBox 55"/>
            <p:cNvSpPr txBox="1">
              <a:spLocks noChangeArrowheads="1"/>
            </p:cNvSpPr>
            <p:nvPr/>
          </p:nvSpPr>
          <p:spPr bwMode="auto">
            <a:xfrm>
              <a:off x="1066800" y="3505200"/>
              <a:ext cx="24407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nvGrpSpPr>
          <p:cNvPr id="91" name="Group 90"/>
          <p:cNvGrpSpPr>
            <a:grpSpLocks/>
          </p:cNvGrpSpPr>
          <p:nvPr/>
        </p:nvGrpSpPr>
        <p:grpSpPr bwMode="auto">
          <a:xfrm>
            <a:off x="4038600" y="3200400"/>
            <a:ext cx="3436244" cy="1905000"/>
            <a:chOff x="4038600" y="3200400"/>
            <a:chExt cx="3436244"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521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load page from disk</a:t>
              </a:r>
            </a:p>
          </p:txBody>
        </p:sp>
      </p:grpSp>
      <p:grpSp>
        <p:nvGrpSpPr>
          <p:cNvPr id="92" name="Group 91"/>
          <p:cNvGrpSpPr>
            <a:grpSpLocks/>
          </p:cNvGrpSpPr>
          <p:nvPr/>
        </p:nvGrpSpPr>
        <p:grpSpPr bwMode="auto">
          <a:xfrm>
            <a:off x="2146049" y="2181225"/>
            <a:ext cx="3555243" cy="2306638"/>
            <a:chOff x="2215108" y="2133600"/>
            <a:chExt cx="355605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21135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update PT entry</a:t>
              </a:r>
            </a:p>
          </p:txBody>
        </p:sp>
      </p:grpSp>
      <p:sp>
        <p:nvSpPr>
          <p:cNvPr id="47138" name="TextBox 80"/>
          <p:cNvSpPr txBox="1">
            <a:spLocks noChangeArrowheads="1"/>
          </p:cNvSpPr>
          <p:nvPr/>
        </p:nvSpPr>
        <p:spPr bwMode="auto">
          <a:xfrm>
            <a:off x="457200" y="895350"/>
            <a:ext cx="1111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Process</a:t>
            </a:r>
          </a:p>
        </p:txBody>
      </p:sp>
      <p:grpSp>
        <p:nvGrpSpPr>
          <p:cNvPr id="93" name="Group 92"/>
          <p:cNvGrpSpPr>
            <a:grpSpLocks/>
          </p:cNvGrpSpPr>
          <p:nvPr/>
        </p:nvGrpSpPr>
        <p:grpSpPr bwMode="auto">
          <a:xfrm>
            <a:off x="381000" y="4876800"/>
            <a:ext cx="1424659" cy="1314468"/>
            <a:chOff x="381000" y="4876800"/>
            <a:chExt cx="1424411" cy="1314528"/>
          </a:xfrm>
        </p:grpSpPr>
        <p:sp>
          <p:nvSpPr>
            <p:cNvPr id="47145" name="TextBox 82"/>
            <p:cNvSpPr txBox="1">
              <a:spLocks noChangeArrowheads="1"/>
            </p:cNvSpPr>
            <p:nvPr/>
          </p:nvSpPr>
          <p:spPr bwMode="auto">
            <a:xfrm>
              <a:off x="457200" y="5791200"/>
              <a:ext cx="1348211" cy="40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mj-lt"/>
                <a:ea typeface="MS PGothic" charset="0"/>
                <a:cs typeface="MS PGothic" charset="0"/>
              </a:endParaRPr>
            </a:p>
          </p:txBody>
        </p:sp>
        <p:sp>
          <p:nvSpPr>
            <p:cNvPr id="86" name="TextBox 85"/>
            <p:cNvSpPr txBox="1"/>
            <p:nvPr/>
          </p:nvSpPr>
          <p:spPr>
            <a:xfrm>
              <a:off x="152400" y="2132963"/>
              <a:ext cx="835228" cy="400271"/>
            </a:xfrm>
            <a:prstGeom prst="rect">
              <a:avLst/>
            </a:prstGeom>
            <a:noFill/>
            <a:ln w="38100">
              <a:noFill/>
            </a:ln>
          </p:spPr>
          <p:txBody>
            <a:bodyPr wrap="none">
              <a:spAutoFit/>
            </a:bodyPr>
            <a:lstStyle/>
            <a:p>
              <a:pPr>
                <a:defRPr/>
              </a:pPr>
              <a:r>
                <a:rPr lang="en-US" sz="2000" dirty="0">
                  <a:solidFill>
                    <a:schemeClr val="accent6"/>
                  </a:solidFill>
                  <a:latin typeface="+mj-lt"/>
                  <a:ea typeface="MS PGothic" charset="0"/>
                  <a:cs typeface="Helvetica"/>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73" name="TextBox 40"/>
          <p:cNvSpPr txBox="1">
            <a:spLocks noChangeArrowheads="1"/>
          </p:cNvSpPr>
          <p:nvPr/>
        </p:nvSpPr>
        <p:spPr bwMode="auto">
          <a:xfrm>
            <a:off x="6170613" y="3079924"/>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Tree>
    <p:extLst>
      <p:ext uri="{BB962C8B-B14F-4D97-AF65-F5344CB8AC3E}">
        <p14:creationId xmlns:p14="http://schemas.microsoft.com/office/powerpoint/2010/main" val="5653614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819400"/>
            <a:ext cx="8534400" cy="1571625"/>
          </a:xfrm>
          <a:noFill/>
        </p:spPr>
        <p:txBody>
          <a:bodyPr lIns="63500" tIns="25400" rIns="63500" bIns="25400">
            <a:spAutoFit/>
          </a:bodyPr>
          <a:lstStyle/>
          <a:p>
            <a:pPr>
              <a:spcBef>
                <a:spcPct val="25000"/>
              </a:spcBef>
            </a:pPr>
            <a:r>
              <a:rPr lang="en-US" altLang="ko-KR" smtClean="0">
                <a:solidFill>
                  <a:schemeClr val="hlink"/>
                </a:solidFill>
                <a:ea typeface="굴림" panose="020B0600000101010101" pitchFamily="34" charset="-127"/>
              </a:rPr>
              <a:t>Temporal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Time):</a:t>
            </a:r>
          </a:p>
          <a:p>
            <a:pPr lvl="1">
              <a:spcBef>
                <a:spcPct val="25000"/>
              </a:spcBef>
            </a:pPr>
            <a:r>
              <a:rPr lang="en-US" altLang="ko-KR" smtClean="0">
                <a:ea typeface="굴림" panose="020B0600000101010101" pitchFamily="34" charset="-127"/>
              </a:rPr>
              <a:t>Keep recently accessed data items closer to processor</a:t>
            </a:r>
          </a:p>
          <a:p>
            <a:pPr>
              <a:spcBef>
                <a:spcPct val="25000"/>
              </a:spcBef>
            </a:pPr>
            <a:r>
              <a:rPr lang="en-US" altLang="ko-KR" smtClean="0">
                <a:solidFill>
                  <a:schemeClr val="hlink"/>
                </a:solidFill>
                <a:ea typeface="굴림" panose="020B0600000101010101" pitchFamily="34" charset="-127"/>
              </a:rPr>
              <a:t>Spatial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Space):</a:t>
            </a:r>
          </a:p>
          <a:p>
            <a:pPr lvl="1">
              <a:spcBef>
                <a:spcPct val="25000"/>
              </a:spcBef>
            </a:pPr>
            <a:r>
              <a:rPr lang="en-US" altLang="ko-KR"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19275"/>
            <a:chOff x="1050" y="861"/>
            <a:chExt cx="3198" cy="872"/>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105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85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Probability</a:t>
              </a:r>
            </a:p>
            <a:p>
              <a:pPr algn="l">
                <a:lnSpc>
                  <a:spcPct val="85000"/>
                </a:lnSpc>
                <a:spcBef>
                  <a:spcPct val="0"/>
                </a:spcBef>
                <a:buSzTx/>
              </a:pPr>
              <a:r>
                <a:rPr lang="en-US" altLang="ko-KR" sz="1800">
                  <a:latin typeface="Arial" panose="020B0604020202020204" pitchFamily="34" charset="0"/>
                  <a:ea typeface="굴림" panose="020B0600000101010101" pitchFamily="34" charset="-127"/>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445000"/>
            <a:ext cx="5330825" cy="1879600"/>
            <a:chOff x="951" y="2312"/>
            <a:chExt cx="3358"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44"/>
            <p:cNvSpPr>
              <a:spLocks noChangeArrowheads="1"/>
            </p:cNvSpPr>
            <p:nvPr/>
          </p:nvSpPr>
          <p:spPr bwMode="auto">
            <a:xfrm>
              <a:off x="3509" y="2321"/>
              <a:ext cx="800"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Lower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7" name="Rectangle 45"/>
            <p:cNvSpPr>
              <a:spLocks noChangeArrowheads="1"/>
            </p:cNvSpPr>
            <p:nvPr/>
          </p:nvSpPr>
          <p:spPr bwMode="auto">
            <a:xfrm>
              <a:off x="2117" y="2465"/>
              <a:ext cx="793"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Upper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4" name="Rectangle 52"/>
            <p:cNvSpPr>
              <a:spLocks noChangeArrowheads="1"/>
            </p:cNvSpPr>
            <p:nvPr/>
          </p:nvSpPr>
          <p:spPr bwMode="auto">
            <a:xfrm>
              <a:off x="2295" y="2847"/>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54"/>
            <p:cNvSpPr>
              <a:spLocks noChangeArrowheads="1"/>
            </p:cNvSpPr>
            <p:nvPr/>
          </p:nvSpPr>
          <p:spPr bwMode="auto">
            <a:xfrm>
              <a:off x="3687" y="3039"/>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940660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30153"/>
                                        </p:tgtEl>
                                        <p:attrNameLst>
                                          <p:attrName>style.visibility</p:attrName>
                                        </p:attrNameLst>
                                      </p:cBhvr>
                                      <p:to>
                                        <p:strVal val="visible"/>
                                      </p:to>
                                    </p:set>
                                    <p:anim calcmode="lin" valueType="num">
                                      <p:cBhvr additive="base">
                                        <p:cTn id="27" dur="500" fill="hold"/>
                                        <p:tgtEl>
                                          <p:spTgt spid="730153"/>
                                        </p:tgtEl>
                                        <p:attrNameLst>
                                          <p:attrName>ppt_x</p:attrName>
                                        </p:attrNameLst>
                                      </p:cBhvr>
                                      <p:tavLst>
                                        <p:tav tm="0">
                                          <p:val>
                                            <p:strVal val="1+#ppt_w/2"/>
                                          </p:val>
                                        </p:tav>
                                        <p:tav tm="100000">
                                          <p:val>
                                            <p:strVal val="#ppt_x"/>
                                          </p:val>
                                        </p:tav>
                                      </p:tavLst>
                                    </p:anim>
                                    <p:anim calcmode="lin" valueType="num">
                                      <p:cBhvr additive="base">
                                        <p:cTn id="28"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647019"/>
          </a:xfrm>
        </p:spPr>
        <p:txBody>
          <a:bodyPr>
            <a:normAutofit fontScale="90000"/>
          </a:bodyPr>
          <a:lstStyle/>
          <a:p>
            <a:r>
              <a:rPr lang="en-US" dirty="0" smtClean="0"/>
              <a:t>Where are all places that caching arises in</a:t>
            </a:r>
            <a:br>
              <a:rPr lang="en-US" dirty="0" smtClean="0"/>
            </a:br>
            <a:r>
              <a:rPr lang="en-US" dirty="0" smtClean="0"/>
              <a:t>Operating Systems?</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smtClean="0"/>
              <a:t>paged virtual memory (</a:t>
            </a:r>
            <a:r>
              <a:rPr lang="en-US" dirty="0" err="1" smtClean="0"/>
              <a:t>mem</a:t>
            </a:r>
            <a:r>
              <a:rPr lang="en-US" dirty="0" smtClean="0"/>
              <a:t> as cache for disk)</a:t>
            </a:r>
          </a:p>
          <a:p>
            <a:pPr lvl="1"/>
            <a:r>
              <a:rPr lang="en-US" dirty="0" smtClean="0"/>
              <a:t>TLB (cache of PTEs)</a:t>
            </a:r>
          </a:p>
          <a:p>
            <a:pPr lvl="1"/>
            <a:r>
              <a:rPr lang="en-US" dirty="0" smtClean="0"/>
              <a:t>file systems (cache disk blocks in memory)</a:t>
            </a:r>
          </a:p>
          <a:p>
            <a:pPr lvl="1"/>
            <a:r>
              <a:rPr lang="en-US" dirty="0" smtClean="0"/>
              <a:t>DNS (cache hostname =&gt; IP address translations)</a:t>
            </a:r>
          </a:p>
          <a:p>
            <a:pPr lvl="1"/>
            <a:r>
              <a:rPr lang="en-US" dirty="0" smtClean="0"/>
              <a:t>Web proxies (cache recently accessed pages)</a:t>
            </a:r>
          </a:p>
          <a:p>
            <a:r>
              <a:rPr lang="en-US" dirty="0" smtClean="0"/>
              <a:t>Which pages to keep in memory?</a:t>
            </a:r>
          </a:p>
          <a:p>
            <a:pPr lvl="1"/>
            <a:r>
              <a:rPr lang="en-US" dirty="0" smtClean="0"/>
              <a:t>All-important “Policy” aspect of virtual memory</a:t>
            </a:r>
          </a:p>
          <a:p>
            <a:pPr lvl="1"/>
            <a:r>
              <a:rPr lang="en-US" dirty="0" smtClean="0"/>
              <a:t>Will spend a bit more time on this in a moment</a:t>
            </a:r>
          </a:p>
          <a:p>
            <a:pPr lvl="1"/>
            <a:endParaRPr lang="en-US" dirty="0"/>
          </a:p>
        </p:txBody>
      </p:sp>
    </p:spTree>
    <p:extLst>
      <p:ext uri="{BB962C8B-B14F-4D97-AF65-F5344CB8AC3E}">
        <p14:creationId xmlns:p14="http://schemas.microsoft.com/office/powerpoint/2010/main" val="3066587836"/>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a:t>
            </a:r>
            <a:endParaRPr lang="en-US" dirty="0"/>
          </a:p>
        </p:txBody>
      </p:sp>
      <p:sp>
        <p:nvSpPr>
          <p:cNvPr id="3" name="Content Placeholder 2"/>
          <p:cNvSpPr>
            <a:spLocks noGrp="1"/>
          </p:cNvSpPr>
          <p:nvPr>
            <p:ph idx="1"/>
          </p:nvPr>
        </p:nvSpPr>
        <p:spPr>
          <a:xfrm>
            <a:off x="381000" y="914400"/>
            <a:ext cx="8534400" cy="5410200"/>
          </a:xfrm>
        </p:spPr>
        <p:txBody>
          <a:bodyPr>
            <a:normAutofit fontScale="92500" lnSpcReduction="10000"/>
          </a:bodyPr>
          <a:lstStyle/>
          <a:p>
            <a:r>
              <a:rPr lang="en-US" dirty="0" smtClean="0"/>
              <a:t>Indirect - dealing with cache effects</a:t>
            </a:r>
          </a:p>
          <a:p>
            <a:r>
              <a:rPr lang="en-US" dirty="0" smtClean="0"/>
              <a:t>Process scheduling</a:t>
            </a:r>
          </a:p>
          <a:p>
            <a:pPr lvl="1"/>
            <a:r>
              <a:rPr lang="en-US" dirty="0" smtClean="0"/>
              <a:t>which and how many processes are active ?</a:t>
            </a:r>
          </a:p>
          <a:p>
            <a:pPr lvl="1"/>
            <a:r>
              <a:rPr lang="en-US" dirty="0" smtClean="0"/>
              <a:t>large memory footprints versus small ones ?</a:t>
            </a:r>
          </a:p>
          <a:p>
            <a:pPr lvl="1"/>
            <a:r>
              <a:rPr lang="en-US" dirty="0" smtClean="0"/>
              <a:t>priorities ?</a:t>
            </a:r>
          </a:p>
          <a:p>
            <a:pPr lvl="1"/>
            <a:r>
              <a:rPr lang="en-US" dirty="0"/>
              <a:t>Shared pages mapped into VAS of multiple processes </a:t>
            </a:r>
            <a:r>
              <a:rPr lang="en-US" dirty="0" smtClean="0"/>
              <a:t>?</a:t>
            </a:r>
          </a:p>
          <a:p>
            <a:r>
              <a:rPr lang="en-US" dirty="0" smtClean="0"/>
              <a:t>Impact of thread scheduling on cache performance</a:t>
            </a:r>
          </a:p>
          <a:p>
            <a:pPr lvl="1"/>
            <a:r>
              <a:rPr lang="en-US" dirty="0" smtClean="0"/>
              <a:t>rapid interleaving of threads (small quantum) may degrade cache performance</a:t>
            </a:r>
          </a:p>
          <a:p>
            <a:pPr lvl="2"/>
            <a:r>
              <a:rPr lang="en-US" dirty="0" smtClean="0"/>
              <a:t>increase average memory access time (AMAT) !!!</a:t>
            </a:r>
          </a:p>
          <a:p>
            <a:r>
              <a:rPr lang="en-US" dirty="0" smtClean="0"/>
              <a:t>Designing operating system data structures for cache performance</a:t>
            </a:r>
          </a:p>
          <a:p>
            <a:r>
              <a:rPr lang="en-US" dirty="0"/>
              <a:t>Maintaining the correctness of various caches</a:t>
            </a:r>
          </a:p>
          <a:p>
            <a:pPr lvl="1"/>
            <a:r>
              <a:rPr lang="en-US" dirty="0" smtClean="0"/>
              <a:t>TLB </a:t>
            </a:r>
            <a:r>
              <a:rPr lang="en-US" dirty="0"/>
              <a:t>consistency:</a:t>
            </a:r>
          </a:p>
          <a:p>
            <a:pPr lvl="2"/>
            <a:r>
              <a:rPr lang="en-US" dirty="0"/>
              <a:t>With PT across context switches ?</a:t>
            </a:r>
          </a:p>
          <a:p>
            <a:pPr lvl="2"/>
            <a:r>
              <a:rPr lang="en-US" dirty="0"/>
              <a:t>Across updates to the PT ?</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96651643"/>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04277" cy="461665"/>
          </a:xfrm>
          <a:prstGeom prst="rect">
            <a:avLst/>
          </a:prstGeom>
          <a:noFill/>
        </p:spPr>
        <p:txBody>
          <a:bodyPr wrap="none" rtlCol="0">
            <a:spAutoFit/>
          </a:bodyPr>
          <a:lstStyle/>
          <a:p>
            <a:r>
              <a:rPr lang="en-US" sz="2400" dirty="0" smtClean="0"/>
              <a:t>Time</a:t>
            </a:r>
            <a:endParaRPr lang="en-US" sz="2400" dirty="0"/>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33320" y="3590873"/>
            <a:ext cx="1187344" cy="461665"/>
          </a:xfrm>
          <a:prstGeom prst="rect">
            <a:avLst/>
          </a:prstGeom>
          <a:noFill/>
        </p:spPr>
        <p:txBody>
          <a:bodyPr wrap="none" rtlCol="0">
            <a:spAutoFit/>
          </a:bodyPr>
          <a:lstStyle/>
          <a:p>
            <a:r>
              <a:rPr lang="en-US" sz="2400" dirty="0" smtClean="0"/>
              <a:t>Address</a:t>
            </a:r>
            <a:endParaRPr lang="en-US" sz="2400" dirty="0"/>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98277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WS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73670" y="2221474"/>
            <a:ext cx="1190500" cy="461665"/>
          </a:xfrm>
          <a:prstGeom prst="rect">
            <a:avLst/>
          </a:prstGeom>
          <a:noFill/>
        </p:spPr>
        <p:txBody>
          <a:bodyPr wrap="none" rtlCol="0">
            <a:spAutoFit/>
          </a:bodyPr>
          <a:lstStyle/>
          <a:p>
            <a:r>
              <a:rPr lang="en-US" sz="2400" dirty="0" smtClean="0"/>
              <a:t>Hit Rate</a:t>
            </a:r>
            <a:endParaRPr lang="en-US" sz="2400" dirty="0"/>
          </a:p>
        </p:txBody>
      </p:sp>
      <p:sp>
        <p:nvSpPr>
          <p:cNvPr id="10" name="TextBox 9"/>
          <p:cNvSpPr txBox="1"/>
          <p:nvPr/>
        </p:nvSpPr>
        <p:spPr>
          <a:xfrm>
            <a:off x="3525031" y="4200743"/>
            <a:ext cx="1497525" cy="461665"/>
          </a:xfrm>
          <a:prstGeom prst="rect">
            <a:avLst/>
          </a:prstGeom>
          <a:noFill/>
        </p:spPr>
        <p:txBody>
          <a:bodyPr wrap="none" rtlCol="0">
            <a:spAutoFit/>
          </a:bodyPr>
          <a:lstStyle/>
          <a:p>
            <a:r>
              <a:rPr lang="en-US" sz="2400" dirty="0" smtClean="0"/>
              <a:t>Cache Size</a:t>
            </a:r>
            <a:endParaRPr lang="en-US" sz="2400" dirty="0"/>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dirty="0" smtClean="0"/>
              <a:t>new working set fits</a:t>
            </a:r>
            <a:endParaRPr lang="en-US" dirty="0"/>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895388" y="791332"/>
            <a:ext cx="301660" cy="369332"/>
          </a:xfrm>
          <a:prstGeom prst="rect">
            <a:avLst/>
          </a:prstGeom>
          <a:noFill/>
        </p:spPr>
        <p:txBody>
          <a:bodyPr wrap="none" rtlCol="0">
            <a:spAutoFit/>
          </a:bodyPr>
          <a:lstStyle/>
          <a:p>
            <a:r>
              <a:rPr lang="en-US" dirty="0" smtClean="0"/>
              <a:t>1</a:t>
            </a:r>
            <a:endParaRPr lang="en-US" dirty="0"/>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8955053"/>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one</a:t>
            </a:r>
          </a:p>
          <a:p>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576660477"/>
              </p:ext>
            </p:extLst>
          </p:nvPr>
        </p:nvGraphicFramePr>
        <p:xfrm>
          <a:off x="1905158" y="661249"/>
          <a:ext cx="5397946"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301828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mtClean="0">
                <a:ea typeface="굴림" panose="020B0600000101010101" pitchFamily="34" charset="-127"/>
              </a:rPr>
              <a:t>Modern programs require a lot of physical memory</a:t>
            </a:r>
          </a:p>
          <a:p>
            <a:pPr lvl="1">
              <a:lnSpc>
                <a:spcPct val="80000"/>
              </a:lnSpc>
              <a:spcBef>
                <a:spcPct val="25000"/>
              </a:spcBef>
            </a:pPr>
            <a:r>
              <a:rPr lang="en-US" altLang="ko-KR" smtClean="0">
                <a:ea typeface="굴림" panose="020B0600000101010101" pitchFamily="34" charset="-127"/>
              </a:rPr>
              <a:t>Memory per system growing faster than 25%-30%/year</a:t>
            </a:r>
          </a:p>
          <a:p>
            <a:pPr>
              <a:lnSpc>
                <a:spcPct val="80000"/>
              </a:lnSpc>
              <a:spcBef>
                <a:spcPct val="25000"/>
              </a:spcBef>
            </a:pPr>
            <a:r>
              <a:rPr lang="en-US" altLang="ko-KR" smtClean="0">
                <a:ea typeface="굴림" panose="020B0600000101010101" pitchFamily="34" charset="-127"/>
              </a:rPr>
              <a:t>But they don’t use all their memory all of the time</a:t>
            </a:r>
          </a:p>
          <a:p>
            <a:pPr lvl="1">
              <a:lnSpc>
                <a:spcPct val="80000"/>
              </a:lnSpc>
              <a:spcBef>
                <a:spcPct val="25000"/>
              </a:spcBef>
            </a:pPr>
            <a:r>
              <a:rPr lang="en-US" altLang="ko-KR" smtClean="0">
                <a:ea typeface="굴림" panose="020B0600000101010101" pitchFamily="34" charset="-127"/>
              </a:rPr>
              <a:t>90-10 rule: programs spend 90% of their time in 10% of their code</a:t>
            </a:r>
          </a:p>
          <a:p>
            <a:pPr lvl="1">
              <a:lnSpc>
                <a:spcPct val="80000"/>
              </a:lnSpc>
              <a:spcBef>
                <a:spcPct val="25000"/>
              </a:spcBef>
            </a:pPr>
            <a:r>
              <a:rPr lang="en-US" altLang="ko-KR" smtClean="0">
                <a:ea typeface="굴림" panose="020B0600000101010101" pitchFamily="34" charset="-127"/>
              </a:rPr>
              <a:t>Wasteful to require all of user’s code to be in memory</a:t>
            </a:r>
          </a:p>
          <a:p>
            <a:pPr>
              <a:lnSpc>
                <a:spcPct val="80000"/>
              </a:lnSpc>
              <a:spcBef>
                <a:spcPct val="25000"/>
              </a:spcBef>
            </a:pPr>
            <a:r>
              <a:rPr lang="en-US" altLang="ko-KR" smtClean="0">
                <a:ea typeface="굴림" panose="020B0600000101010101" pitchFamily="34" charset="-127"/>
              </a:rPr>
              <a:t>Solution: use main memory as cache for disk</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ko-KR" altLang="en-US" smtClean="0">
              <a:ea typeface="굴림" panose="020B0600000101010101" pitchFamily="34" charset="-127"/>
            </a:endParaRPr>
          </a:p>
        </p:txBody>
      </p:sp>
      <p:grpSp>
        <p:nvGrpSpPr>
          <p:cNvPr id="763945" name="Group 41"/>
          <p:cNvGrpSpPr>
            <a:grpSpLocks/>
          </p:cNvGrpSpPr>
          <p:nvPr/>
        </p:nvGrpSpPr>
        <p:grpSpPr bwMode="auto">
          <a:xfrm>
            <a:off x="1600200" y="3335338"/>
            <a:ext cx="6072188" cy="2608262"/>
            <a:chOff x="960" y="2485"/>
            <a:chExt cx="3825" cy="1643"/>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4" name="Rectangle 6"/>
            <p:cNvSpPr>
              <a:spLocks noChangeArrowheads="1"/>
            </p:cNvSpPr>
            <p:nvPr/>
          </p:nvSpPr>
          <p:spPr bwMode="auto">
            <a:xfrm rot="5400000">
              <a:off x="1679" y="3503"/>
              <a:ext cx="598"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On-Chip</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10"/>
            <p:cNvSpPr>
              <a:spLocks noChangeArrowheads="1"/>
            </p:cNvSpPr>
            <p:nvPr/>
          </p:nvSpPr>
          <p:spPr bwMode="auto">
            <a:xfrm>
              <a:off x="1376" y="3063"/>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Control</a:t>
              </a:r>
            </a:p>
          </p:txBody>
        </p:sp>
        <p:sp>
          <p:nvSpPr>
            <p:cNvPr id="22537" name="Rectangle 11"/>
            <p:cNvSpPr>
              <a:spLocks noChangeArrowheads="1"/>
            </p:cNvSpPr>
            <p:nvPr/>
          </p:nvSpPr>
          <p:spPr bwMode="auto">
            <a:xfrm>
              <a:off x="1036" y="3439"/>
              <a:ext cx="705" cy="55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8" name="Rectangle 12"/>
            <p:cNvSpPr>
              <a:spLocks noChangeArrowheads="1"/>
            </p:cNvSpPr>
            <p:nvPr/>
          </p:nvSpPr>
          <p:spPr bwMode="auto">
            <a:xfrm>
              <a:off x="1060" y="3572"/>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Datapath</a:t>
              </a:r>
            </a:p>
          </p:txBody>
        </p:sp>
        <p:sp>
          <p:nvSpPr>
            <p:cNvPr id="22539" name="Rectangle 13"/>
            <p:cNvSpPr>
              <a:spLocks noChangeArrowheads="1"/>
            </p:cNvSpPr>
            <p:nvPr/>
          </p:nvSpPr>
          <p:spPr bwMode="auto">
            <a:xfrm>
              <a:off x="3566" y="2759"/>
              <a:ext cx="554" cy="130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0" name="Rectangle 14"/>
            <p:cNvSpPr>
              <a:spLocks noChangeArrowheads="1"/>
            </p:cNvSpPr>
            <p:nvPr/>
          </p:nvSpPr>
          <p:spPr bwMode="auto">
            <a:xfrm>
              <a:off x="3504" y="3274"/>
              <a:ext cx="69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2" name="Rectangle 16"/>
            <p:cNvSpPr>
              <a:spLocks noChangeArrowheads="1"/>
            </p:cNvSpPr>
            <p:nvPr/>
          </p:nvSpPr>
          <p:spPr bwMode="auto">
            <a:xfrm>
              <a:off x="1438" y="2753"/>
              <a:ext cx="6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Processor</a:t>
              </a:r>
            </a:p>
          </p:txBody>
        </p:sp>
        <p:sp>
          <p:nvSpPr>
            <p:cNvPr id="22543" name="Line 17"/>
            <p:cNvSpPr>
              <a:spLocks noChangeShapeType="1"/>
            </p:cNvSpPr>
            <p:nvPr/>
          </p:nvSpPr>
          <p:spPr bwMode="auto">
            <a:xfrm flipV="1">
              <a:off x="1697" y="2485"/>
              <a:ext cx="2530" cy="10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18"/>
            <p:cNvSpPr>
              <a:spLocks noChangeShapeType="1"/>
            </p:cNvSpPr>
            <p:nvPr/>
          </p:nvSpPr>
          <p:spPr bwMode="auto">
            <a:xfrm>
              <a:off x="1697" y="3939"/>
              <a:ext cx="2525" cy="1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7" name="Rectangle 21"/>
            <p:cNvSpPr>
              <a:spLocks noChangeArrowheads="1"/>
            </p:cNvSpPr>
            <p:nvPr/>
          </p:nvSpPr>
          <p:spPr bwMode="auto">
            <a:xfrm>
              <a:off x="2891" y="3264"/>
              <a:ext cx="59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Main</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(DRAM)</a:t>
              </a:r>
            </a:p>
          </p:txBody>
        </p:sp>
        <p:sp>
          <p:nvSpPr>
            <p:cNvPr id="22548" name="Rectangle 22"/>
            <p:cNvSpPr>
              <a:spLocks noChangeArrowheads="1"/>
            </p:cNvSpPr>
            <p:nvPr/>
          </p:nvSpPr>
          <p:spPr bwMode="auto">
            <a:xfrm>
              <a:off x="2353" y="3264"/>
              <a:ext cx="5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(SRAM)</a:t>
              </a:r>
            </a:p>
          </p:txBody>
        </p:sp>
        <p:grpSp>
          <p:nvGrpSpPr>
            <p:cNvPr id="22549" name="Group 33"/>
            <p:cNvGrpSpPr>
              <a:grpSpLocks/>
            </p:cNvGrpSpPr>
            <p:nvPr/>
          </p:nvGrpSpPr>
          <p:grpSpPr bwMode="auto">
            <a:xfrm>
              <a:off x="4208" y="2494"/>
              <a:ext cx="577" cy="1615"/>
              <a:chOff x="4560" y="1321"/>
              <a:chExt cx="733" cy="2000"/>
            </a:xfrm>
          </p:grpSpPr>
          <p:sp>
            <p:nvSpPr>
              <p:cNvPr id="22551" name="Rectangle 34"/>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2" name="Rectangle 35"/>
              <p:cNvSpPr>
                <a:spLocks noChangeArrowheads="1"/>
              </p:cNvSpPr>
              <p:nvPr/>
            </p:nvSpPr>
            <p:spPr bwMode="auto">
              <a:xfrm>
                <a:off x="4560" y="2097"/>
                <a:ext cx="733" cy="64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Tertiary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Caching</a:t>
              </a:r>
            </a:p>
          </p:txBody>
        </p:sp>
      </p:grpSp>
    </p:spTree>
    <p:extLst>
      <p:ext uri="{BB962C8B-B14F-4D97-AF65-F5344CB8AC3E}">
        <p14:creationId xmlns:p14="http://schemas.microsoft.com/office/powerpoint/2010/main" val="14557511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anim calcmode="lin" valueType="num">
                                      <p:cBhvr additive="base">
                                        <p:cTn id="7" dur="500" fill="hold"/>
                                        <p:tgtEl>
                                          <p:spTgt spid="7639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39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3907">
                                            <p:txEl>
                                              <p:pRg st="1" end="1"/>
                                            </p:txEl>
                                          </p:spTgt>
                                        </p:tgtEl>
                                        <p:attrNameLst>
                                          <p:attrName>style.visibility</p:attrName>
                                        </p:attrNameLst>
                                      </p:cBhvr>
                                      <p:to>
                                        <p:strVal val="visible"/>
                                      </p:to>
                                    </p:set>
                                    <p:anim calcmode="lin" valueType="num">
                                      <p:cBhvr additive="base">
                                        <p:cTn id="11" dur="500" fill="hold"/>
                                        <p:tgtEl>
                                          <p:spTgt spid="7639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39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63907">
                                            <p:txEl>
                                              <p:pRg st="2" end="2"/>
                                            </p:txEl>
                                          </p:spTgt>
                                        </p:tgtEl>
                                        <p:attrNameLst>
                                          <p:attrName>style.visibility</p:attrName>
                                        </p:attrNameLst>
                                      </p:cBhvr>
                                      <p:to>
                                        <p:strVal val="visible"/>
                                      </p:to>
                                    </p:set>
                                    <p:anim calcmode="lin" valueType="num">
                                      <p:cBhvr additive="base">
                                        <p:cTn id="17" dur="500" fill="hold"/>
                                        <p:tgtEl>
                                          <p:spTgt spid="76390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6390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63907">
                                            <p:txEl>
                                              <p:pRg st="3" end="3"/>
                                            </p:txEl>
                                          </p:spTgt>
                                        </p:tgtEl>
                                        <p:attrNameLst>
                                          <p:attrName>style.visibility</p:attrName>
                                        </p:attrNameLst>
                                      </p:cBhvr>
                                      <p:to>
                                        <p:strVal val="visible"/>
                                      </p:to>
                                    </p:set>
                                    <p:anim calcmode="lin" valueType="num">
                                      <p:cBhvr additive="base">
                                        <p:cTn id="21" dur="500" fill="hold"/>
                                        <p:tgtEl>
                                          <p:spTgt spid="76390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390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63907">
                                            <p:txEl>
                                              <p:pRg st="4" end="4"/>
                                            </p:txEl>
                                          </p:spTgt>
                                        </p:tgtEl>
                                        <p:attrNameLst>
                                          <p:attrName>style.visibility</p:attrName>
                                        </p:attrNameLst>
                                      </p:cBhvr>
                                      <p:to>
                                        <p:strVal val="visible"/>
                                      </p:to>
                                    </p:set>
                                    <p:anim calcmode="lin" valueType="num">
                                      <p:cBhvr additive="base">
                                        <p:cTn id="25" dur="500" fill="hold"/>
                                        <p:tgtEl>
                                          <p:spTgt spid="76390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39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3907">
                                            <p:txEl>
                                              <p:pRg st="5" end="5"/>
                                            </p:txEl>
                                          </p:spTgt>
                                        </p:tgtEl>
                                        <p:attrNameLst>
                                          <p:attrName>style.visibility</p:attrName>
                                        </p:attrNameLst>
                                      </p:cBhvr>
                                      <p:to>
                                        <p:strVal val="visible"/>
                                      </p:to>
                                    </p:set>
                                    <p:anim calcmode="lin" valueType="num">
                                      <p:cBhvr additive="base">
                                        <p:cTn id="31" dur="500" fill="hold"/>
                                        <p:tgtEl>
                                          <p:spTgt spid="76390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3907">
                                            <p:txEl>
                                              <p:pRg st="5" end="5"/>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49" presetClass="entr" presetSubtype="0" decel="100000" fill="hold" nodeType="afterEffect">
                                  <p:stCondLst>
                                    <p:cond delay="0"/>
                                  </p:stCondLst>
                                  <p:childTnLst>
                                    <p:set>
                                      <p:cBhvr>
                                        <p:cTn id="35" dur="1" fill="hold">
                                          <p:stCondLst>
                                            <p:cond delay="0"/>
                                          </p:stCondLst>
                                        </p:cTn>
                                        <p:tgtEl>
                                          <p:spTgt spid="763945"/>
                                        </p:tgtEl>
                                        <p:attrNameLst>
                                          <p:attrName>style.visibility</p:attrName>
                                        </p:attrNameLst>
                                      </p:cBhvr>
                                      <p:to>
                                        <p:strVal val="visible"/>
                                      </p:to>
                                    </p:set>
                                    <p:anim calcmode="lin" valueType="num">
                                      <p:cBhvr>
                                        <p:cTn id="36" dur="500" fill="hold"/>
                                        <p:tgtEl>
                                          <p:spTgt spid="763945"/>
                                        </p:tgtEl>
                                        <p:attrNameLst>
                                          <p:attrName>ppt_w</p:attrName>
                                        </p:attrNameLst>
                                      </p:cBhvr>
                                      <p:tavLst>
                                        <p:tav tm="0">
                                          <p:val>
                                            <p:fltVal val="0"/>
                                          </p:val>
                                        </p:tav>
                                        <p:tav tm="100000">
                                          <p:val>
                                            <p:strVal val="#ppt_w"/>
                                          </p:val>
                                        </p:tav>
                                      </p:tavLst>
                                    </p:anim>
                                    <p:anim calcmode="lin" valueType="num">
                                      <p:cBhvr>
                                        <p:cTn id="37" dur="500" fill="hold"/>
                                        <p:tgtEl>
                                          <p:spTgt spid="763945"/>
                                        </p:tgtEl>
                                        <p:attrNameLst>
                                          <p:attrName>ppt_h</p:attrName>
                                        </p:attrNameLst>
                                      </p:cBhvr>
                                      <p:tavLst>
                                        <p:tav tm="0">
                                          <p:val>
                                            <p:fltVal val="0"/>
                                          </p:val>
                                        </p:tav>
                                        <p:tav tm="100000">
                                          <p:val>
                                            <p:strVal val="#ppt_h"/>
                                          </p:val>
                                        </p:tav>
                                      </p:tavLst>
                                    </p:anim>
                                    <p:anim calcmode="lin" valueType="num">
                                      <p:cBhvr>
                                        <p:cTn id="38" dur="500" fill="hold"/>
                                        <p:tgtEl>
                                          <p:spTgt spid="763945"/>
                                        </p:tgtEl>
                                        <p:attrNameLst>
                                          <p:attrName>style.rotation</p:attrName>
                                        </p:attrNameLst>
                                      </p:cBhvr>
                                      <p:tavLst>
                                        <p:tav tm="0">
                                          <p:val>
                                            <p:fltVal val="360"/>
                                          </p:val>
                                        </p:tav>
                                        <p:tav tm="100000">
                                          <p:val>
                                            <p:fltVal val="0"/>
                                          </p:val>
                                        </p:tav>
                                      </p:tavLst>
                                    </p:anim>
                                    <p:animEffect transition="in" filter="fade">
                                      <p:cBhvr>
                                        <p:cTn id="39"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184400" y="257175"/>
            <a:ext cx="1727200" cy="2501900"/>
            <a:chOff x="1264" y="48"/>
            <a:chExt cx="1088" cy="1576"/>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62" name="Text Box 204"/>
            <p:cNvSpPr txBox="1">
              <a:spLocks noChangeArrowheads="1"/>
            </p:cNvSpPr>
            <p:nvPr/>
          </p:nvSpPr>
          <p:spPr bwMode="auto">
            <a:xfrm>
              <a:off x="1810" y="1186"/>
              <a:ext cx="542"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Page</a:t>
              </a:r>
            </a:p>
            <a:p>
              <a:pPr>
                <a:spcBef>
                  <a:spcPct val="0"/>
                </a:spcBef>
              </a:pPr>
              <a:r>
                <a:rPr lang="en-US" altLang="ko-KR">
                  <a:ea typeface="굴림" panose="020B0600000101010101" pitchFamily="34" charset="-127"/>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TLB</a:t>
              </a:r>
            </a:p>
          </p:txBody>
        </p:sp>
      </p:grpSp>
      <p:sp>
        <p:nvSpPr>
          <p:cNvPr id="23555" name="Rectangle 2"/>
          <p:cNvSpPr>
            <a:spLocks noGrp="1" noChangeArrowheads="1"/>
          </p:cNvSpPr>
          <p:nvPr>
            <p:ph type="title"/>
          </p:nvPr>
        </p:nvSpPr>
        <p:spPr/>
        <p:txBody>
          <a:bodyPr/>
          <a:lstStyle/>
          <a:p>
            <a:r>
              <a:rPr lang="en-US" altLang="ko-KR" smtClean="0">
                <a:ea typeface="굴림" panose="020B0600000101010101" pitchFamily="34" charset="-127"/>
                <a:sym typeface="Symbol" panose="05050102010706020507" pitchFamily="18" charset="2"/>
              </a:rPr>
              <a:t>Illusion 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765179" name="Group 251"/>
          <p:cNvGrpSpPr>
            <a:grpSpLocks/>
          </p:cNvGrpSpPr>
          <p:nvPr/>
        </p:nvGrpSpPr>
        <p:grpSpPr bwMode="auto">
          <a:xfrm>
            <a:off x="4219575" y="952500"/>
            <a:ext cx="1141413" cy="2420938"/>
            <a:chOff x="2546" y="486"/>
            <a:chExt cx="719" cy="152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747" name="Text Box 203"/>
            <p:cNvSpPr txBox="1">
              <a:spLocks noChangeArrowheads="1"/>
            </p:cNvSpPr>
            <p:nvPr/>
          </p:nvSpPr>
          <p:spPr bwMode="auto">
            <a:xfrm>
              <a:off x="2546" y="1493"/>
              <a:ext cx="719"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Physical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512 MB</a:t>
              </a:r>
            </a:p>
          </p:txBody>
        </p:sp>
      </p:grpSp>
      <p:grpSp>
        <p:nvGrpSpPr>
          <p:cNvPr id="765181" name="Group 253"/>
          <p:cNvGrpSpPr>
            <a:grpSpLocks/>
          </p:cNvGrpSpPr>
          <p:nvPr/>
        </p:nvGrpSpPr>
        <p:grpSpPr bwMode="auto">
          <a:xfrm>
            <a:off x="3435350" y="812800"/>
            <a:ext cx="4413250" cy="2246313"/>
            <a:chOff x="2052" y="398"/>
            <a:chExt cx="2780" cy="141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3579" name="Text Box 206"/>
            <p:cNvSpPr txBox="1">
              <a:spLocks noChangeArrowheads="1"/>
            </p:cNvSpPr>
            <p:nvPr/>
          </p:nvSpPr>
          <p:spPr bwMode="auto">
            <a:xfrm>
              <a:off x="3872" y="1449"/>
              <a:ext cx="618"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Disk</a:t>
              </a:r>
            </a:p>
            <a:p>
              <a:pPr>
                <a:spcBef>
                  <a:spcPct val="0"/>
                </a:spcBef>
              </a:pPr>
              <a:r>
                <a:rPr lang="en-US" altLang="ko-KR">
                  <a:ea typeface="굴림" panose="020B0600000101010101" pitchFamily="34" charset="-127"/>
                </a:rPr>
                <a:t>500GB</a:t>
              </a:r>
            </a:p>
          </p:txBody>
        </p:sp>
      </p:grpSp>
      <p:grpSp>
        <p:nvGrpSpPr>
          <p:cNvPr id="765177" name="Group 249"/>
          <p:cNvGrpSpPr>
            <a:grpSpLocks/>
          </p:cNvGrpSpPr>
          <p:nvPr/>
        </p:nvGrpSpPr>
        <p:grpSpPr bwMode="auto">
          <a:xfrm>
            <a:off x="1092200" y="257175"/>
            <a:ext cx="1138238" cy="3324225"/>
            <a:chOff x="576" y="48"/>
            <a:chExt cx="717" cy="209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ko-KR" altLang="en-US" sz="6000">
                  <a:ea typeface="굴림" panose="020B0600000101010101" pitchFamily="34" charset="-127"/>
                  <a:sym typeface="Symbol" panose="05050102010706020507" pitchFamily="18" charset="2"/>
                </a:rPr>
                <a:t></a:t>
              </a:r>
            </a:p>
          </p:txBody>
        </p:sp>
        <p:sp>
          <p:nvSpPr>
            <p:cNvPr id="23561" name="Text Box 205"/>
            <p:cNvSpPr txBox="1">
              <a:spLocks noChangeArrowheads="1"/>
            </p:cNvSpPr>
            <p:nvPr/>
          </p:nvSpPr>
          <p:spPr bwMode="auto">
            <a:xfrm>
              <a:off x="576" y="1624"/>
              <a:ext cx="717"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Tree>
    <p:extLst>
      <p:ext uri="{BB962C8B-B14F-4D97-AF65-F5344CB8AC3E}">
        <p14:creationId xmlns:p14="http://schemas.microsoft.com/office/powerpoint/2010/main" val="42524454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493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4931">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493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64931">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Demand Paging is Caching</a:t>
            </a: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smtClean="0">
                <a:ea typeface="굴림" panose="020B0600000101010101" pitchFamily="34" charset="-127"/>
              </a:rPr>
              <a:t>Since Demand Paging is Caching, must ask:</a:t>
            </a:r>
          </a:p>
          <a:p>
            <a:pPr lvl="1"/>
            <a:r>
              <a:rPr lang="en-US" altLang="ko-KR" smtClean="0">
                <a:ea typeface="굴림" panose="020B0600000101010101" pitchFamily="34" charset="-127"/>
              </a:rPr>
              <a:t>What is block size?</a:t>
            </a:r>
          </a:p>
          <a:p>
            <a:pPr lvl="2"/>
            <a:r>
              <a:rPr lang="en-US" altLang="ko-KR" smtClean="0">
                <a:ea typeface="굴림" panose="020B0600000101010101" pitchFamily="34" charset="-127"/>
              </a:rPr>
              <a:t>1 page</a:t>
            </a:r>
          </a:p>
          <a:p>
            <a:pPr lvl="1"/>
            <a:r>
              <a:rPr lang="en-US" altLang="ko-KR" smtClean="0">
                <a:ea typeface="굴림" panose="020B0600000101010101" pitchFamily="34" charset="-127"/>
              </a:rPr>
              <a:t>What is organization of this cache (i.e. direct-mapped, set-associative, fully-associative)?</a:t>
            </a:r>
          </a:p>
          <a:p>
            <a:pPr lvl="2"/>
            <a:r>
              <a:rPr lang="en-US" altLang="ko-KR" smtClean="0">
                <a:ea typeface="굴림" panose="020B0600000101010101" pitchFamily="34" charset="-127"/>
              </a:rPr>
              <a:t>Fully associative: arbitrary virtual</a:t>
            </a:r>
            <a:r>
              <a:rPr lang="en-US" altLang="ko-KR" smtClean="0">
                <a:ea typeface="굴림" panose="020B0600000101010101" pitchFamily="34" charset="-127"/>
                <a:sym typeface="Symbol" panose="05050102010706020507" pitchFamily="18" charset="2"/>
              </a:rPr>
              <a:t>physical mapping</a:t>
            </a:r>
          </a:p>
          <a:p>
            <a:pPr lvl="1"/>
            <a:r>
              <a:rPr lang="en-US" altLang="ko-KR" smtClean="0">
                <a:ea typeface="굴림" panose="020B0600000101010101" pitchFamily="34" charset="-127"/>
                <a:sym typeface="Symbol" panose="05050102010706020507" pitchFamily="18" charset="2"/>
              </a:rPr>
              <a:t>How do we find a page in the cache when look for it?</a:t>
            </a:r>
          </a:p>
          <a:p>
            <a:pPr lvl="2"/>
            <a:r>
              <a:rPr lang="en-US" altLang="ko-KR" smtClean="0">
                <a:ea typeface="굴림" panose="020B0600000101010101" pitchFamily="34" charset="-127"/>
                <a:sym typeface="Symbol" panose="05050102010706020507" pitchFamily="18" charset="2"/>
              </a:rPr>
              <a:t>First check TLB, then page-table traversal</a:t>
            </a:r>
          </a:p>
          <a:p>
            <a:pPr lvl="1"/>
            <a:r>
              <a:rPr lang="en-US" altLang="ko-KR" smtClean="0">
                <a:ea typeface="굴림" panose="020B0600000101010101" pitchFamily="34" charset="-127"/>
                <a:sym typeface="Symbol" panose="05050102010706020507" pitchFamily="18" charset="2"/>
              </a:rPr>
              <a:t>What is page replacement policy? (i.e. LRU, Random…)</a:t>
            </a:r>
          </a:p>
          <a:p>
            <a:pPr lvl="2"/>
            <a:r>
              <a:rPr lang="en-US" altLang="ko-KR" smtClean="0">
                <a:ea typeface="굴림" panose="020B0600000101010101" pitchFamily="34" charset="-127"/>
                <a:sym typeface="Symbol" panose="05050102010706020507" pitchFamily="18" charset="2"/>
              </a:rPr>
              <a:t>This requires more explanation… (kinda LRU)</a:t>
            </a:r>
          </a:p>
          <a:p>
            <a:pPr lvl="1"/>
            <a:r>
              <a:rPr lang="en-US" altLang="ko-KR" smtClean="0">
                <a:ea typeface="굴림" panose="020B0600000101010101" pitchFamily="34" charset="-127"/>
                <a:sym typeface="Symbol" panose="05050102010706020507" pitchFamily="18" charset="2"/>
              </a:rPr>
              <a:t>What happens on a miss?</a:t>
            </a:r>
          </a:p>
          <a:p>
            <a:pPr lvl="2"/>
            <a:r>
              <a:rPr lang="en-US" altLang="ko-KR" smtClean="0">
                <a:ea typeface="굴림" panose="020B0600000101010101" pitchFamily="34" charset="-127"/>
                <a:sym typeface="Symbol" panose="05050102010706020507" pitchFamily="18" charset="2"/>
              </a:rPr>
              <a:t>Go to lower level to fill miss (i.e. disk)</a:t>
            </a:r>
          </a:p>
          <a:p>
            <a:pPr lvl="1"/>
            <a:r>
              <a:rPr lang="en-US" altLang="ko-KR" smtClean="0">
                <a:ea typeface="굴림" panose="020B0600000101010101" pitchFamily="34" charset="-127"/>
                <a:sym typeface="Symbol" panose="05050102010706020507" pitchFamily="18" charset="2"/>
              </a:rPr>
              <a:t>What happens on a write? (write-through, write back)</a:t>
            </a:r>
          </a:p>
          <a:p>
            <a:pPr lvl="2"/>
            <a:r>
              <a:rPr lang="en-US" altLang="ko-KR" smtClean="0">
                <a:ea typeface="굴림" panose="020B0600000101010101" pitchFamily="34" charset="-127"/>
                <a:sym typeface="Symbol" panose="05050102010706020507" pitchFamily="18" charset="2"/>
              </a:rPr>
              <a:t>Definitely write-back.  Need dirty bit!</a:t>
            </a:r>
          </a:p>
          <a:p>
            <a:pPr lvl="1"/>
            <a:endParaRPr lang="ko-KR" altLang="en-US"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38313341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anim calcmode="lin" valueType="num">
                                      <p:cBhvr additive="base">
                                        <p:cTn id="7" dur="500" fill="hold"/>
                                        <p:tgtEl>
                                          <p:spTgt spid="7659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5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5955">
                                            <p:txEl>
                                              <p:pRg st="1" end="1"/>
                                            </p:txEl>
                                          </p:spTgt>
                                        </p:tgtEl>
                                        <p:attrNameLst>
                                          <p:attrName>style.visibility</p:attrName>
                                        </p:attrNameLst>
                                      </p:cBhvr>
                                      <p:to>
                                        <p:strVal val="visible"/>
                                      </p:to>
                                    </p:set>
                                    <p:anim calcmode="lin" valueType="num">
                                      <p:cBhvr additive="base">
                                        <p:cTn id="13" dur="500" fill="hold"/>
                                        <p:tgtEl>
                                          <p:spTgt spid="7659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65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5955">
                                            <p:txEl>
                                              <p:pRg st="2" end="2"/>
                                            </p:txEl>
                                          </p:spTgt>
                                        </p:tgtEl>
                                        <p:attrNameLst>
                                          <p:attrName>style.visibility</p:attrName>
                                        </p:attrNameLst>
                                      </p:cBhvr>
                                      <p:to>
                                        <p:strVal val="visible"/>
                                      </p:to>
                                    </p:set>
                                    <p:anim calcmode="lin" valueType="num">
                                      <p:cBhvr additive="base">
                                        <p:cTn id="19" dur="500" fill="hold"/>
                                        <p:tgtEl>
                                          <p:spTgt spid="7659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5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5955">
                                            <p:txEl>
                                              <p:pRg st="3" end="3"/>
                                            </p:txEl>
                                          </p:spTgt>
                                        </p:tgtEl>
                                        <p:attrNameLst>
                                          <p:attrName>style.visibility</p:attrName>
                                        </p:attrNameLst>
                                      </p:cBhvr>
                                      <p:to>
                                        <p:strVal val="visible"/>
                                      </p:to>
                                    </p:set>
                                    <p:anim calcmode="lin" valueType="num">
                                      <p:cBhvr additive="base">
                                        <p:cTn id="25" dur="500" fill="hold"/>
                                        <p:tgtEl>
                                          <p:spTgt spid="7659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5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5955">
                                            <p:txEl>
                                              <p:pRg st="4" end="4"/>
                                            </p:txEl>
                                          </p:spTgt>
                                        </p:tgtEl>
                                        <p:attrNameLst>
                                          <p:attrName>style.visibility</p:attrName>
                                        </p:attrNameLst>
                                      </p:cBhvr>
                                      <p:to>
                                        <p:strVal val="visible"/>
                                      </p:to>
                                    </p:set>
                                    <p:anim calcmode="lin" valueType="num">
                                      <p:cBhvr additive="base">
                                        <p:cTn id="31" dur="500" fill="hold"/>
                                        <p:tgtEl>
                                          <p:spTgt spid="7659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5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5955">
                                            <p:txEl>
                                              <p:pRg st="5" end="5"/>
                                            </p:txEl>
                                          </p:spTgt>
                                        </p:tgtEl>
                                        <p:attrNameLst>
                                          <p:attrName>style.visibility</p:attrName>
                                        </p:attrNameLst>
                                      </p:cBhvr>
                                      <p:to>
                                        <p:strVal val="visible"/>
                                      </p:to>
                                    </p:set>
                                    <p:anim calcmode="lin" valueType="num">
                                      <p:cBhvr additive="base">
                                        <p:cTn id="37" dur="500" fill="hold"/>
                                        <p:tgtEl>
                                          <p:spTgt spid="7659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59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5955">
                                            <p:txEl>
                                              <p:pRg st="6" end="6"/>
                                            </p:txEl>
                                          </p:spTgt>
                                        </p:tgtEl>
                                        <p:attrNameLst>
                                          <p:attrName>style.visibility</p:attrName>
                                        </p:attrNameLst>
                                      </p:cBhvr>
                                      <p:to>
                                        <p:strVal val="visible"/>
                                      </p:to>
                                    </p:set>
                                    <p:anim calcmode="lin" valueType="num">
                                      <p:cBhvr additive="base">
                                        <p:cTn id="43" dur="500" fill="hold"/>
                                        <p:tgtEl>
                                          <p:spTgt spid="7659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59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5955">
                                            <p:txEl>
                                              <p:pRg st="7" end="7"/>
                                            </p:txEl>
                                          </p:spTgt>
                                        </p:tgtEl>
                                        <p:attrNameLst>
                                          <p:attrName>style.visibility</p:attrName>
                                        </p:attrNameLst>
                                      </p:cBhvr>
                                      <p:to>
                                        <p:strVal val="visible"/>
                                      </p:to>
                                    </p:set>
                                    <p:anim calcmode="lin" valueType="num">
                                      <p:cBhvr additive="base">
                                        <p:cTn id="49" dur="500" fill="hold"/>
                                        <p:tgtEl>
                                          <p:spTgt spid="76595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59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5955">
                                            <p:txEl>
                                              <p:pRg st="8" end="8"/>
                                            </p:txEl>
                                          </p:spTgt>
                                        </p:tgtEl>
                                        <p:attrNameLst>
                                          <p:attrName>style.visibility</p:attrName>
                                        </p:attrNameLst>
                                      </p:cBhvr>
                                      <p:to>
                                        <p:strVal val="visible"/>
                                      </p:to>
                                    </p:set>
                                    <p:anim calcmode="lin" valueType="num">
                                      <p:cBhvr additive="base">
                                        <p:cTn id="55" dur="500" fill="hold"/>
                                        <p:tgtEl>
                                          <p:spTgt spid="76595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59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5955">
                                            <p:txEl>
                                              <p:pRg st="9" end="9"/>
                                            </p:txEl>
                                          </p:spTgt>
                                        </p:tgtEl>
                                        <p:attrNameLst>
                                          <p:attrName>style.visibility</p:attrName>
                                        </p:attrNameLst>
                                      </p:cBhvr>
                                      <p:to>
                                        <p:strVal val="visible"/>
                                      </p:to>
                                    </p:set>
                                    <p:anim calcmode="lin" valueType="num">
                                      <p:cBhvr additive="base">
                                        <p:cTn id="61" dur="500" fill="hold"/>
                                        <p:tgtEl>
                                          <p:spTgt spid="76595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59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5955">
                                            <p:txEl>
                                              <p:pRg st="10" end="10"/>
                                            </p:txEl>
                                          </p:spTgt>
                                        </p:tgtEl>
                                        <p:attrNameLst>
                                          <p:attrName>style.visibility</p:attrName>
                                        </p:attrNameLst>
                                      </p:cBhvr>
                                      <p:to>
                                        <p:strVal val="visible"/>
                                      </p:to>
                                    </p:set>
                                    <p:anim calcmode="lin" valueType="num">
                                      <p:cBhvr additive="base">
                                        <p:cTn id="67" dur="500" fill="hold"/>
                                        <p:tgtEl>
                                          <p:spTgt spid="765955">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595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5955">
                                            <p:txEl>
                                              <p:pRg st="11" end="11"/>
                                            </p:txEl>
                                          </p:spTgt>
                                        </p:tgtEl>
                                        <p:attrNameLst>
                                          <p:attrName>style.visibility</p:attrName>
                                        </p:attrNameLst>
                                      </p:cBhvr>
                                      <p:to>
                                        <p:strVal val="visible"/>
                                      </p:to>
                                    </p:set>
                                    <p:anim calcmode="lin" valueType="num">
                                      <p:cBhvr additive="base">
                                        <p:cTn id="73" dur="500" fill="hold"/>
                                        <p:tgtEl>
                                          <p:spTgt spid="765955">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59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65955">
                                            <p:txEl>
                                              <p:pRg st="12" end="12"/>
                                            </p:txEl>
                                          </p:spTgt>
                                        </p:tgtEl>
                                        <p:attrNameLst>
                                          <p:attrName>style.visibility</p:attrName>
                                        </p:attrNameLst>
                                      </p:cBhvr>
                                      <p:to>
                                        <p:strVal val="visible"/>
                                      </p:to>
                                    </p:set>
                                    <p:anim calcmode="lin" valueType="num">
                                      <p:cBhvr additive="base">
                                        <p:cTn id="79" dur="500" fill="hold"/>
                                        <p:tgtEl>
                                          <p:spTgt spid="765955">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76595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bldLvl="3"/>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Review: What is in a PTE?</a:t>
            </a:r>
          </a:p>
        </p:txBody>
      </p:sp>
      <p:sp>
        <p:nvSpPr>
          <p:cNvPr id="2560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L: 	L=14MB page (directory only).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Bottom 22 bits of virtual address serve as offset</a:t>
            </a:r>
          </a:p>
        </p:txBody>
      </p:sp>
      <p:grpSp>
        <p:nvGrpSpPr>
          <p:cNvPr id="25604" name="Group 122"/>
          <p:cNvGrpSpPr>
            <a:grpSpLocks/>
          </p:cNvGrpSpPr>
          <p:nvPr/>
        </p:nvGrpSpPr>
        <p:grpSpPr bwMode="auto">
          <a:xfrm>
            <a:off x="663575" y="2717800"/>
            <a:ext cx="7712075" cy="942975"/>
            <a:chOff x="480" y="2304"/>
            <a:chExt cx="4858" cy="594"/>
          </a:xfrm>
        </p:grpSpPr>
        <p:sp>
          <p:nvSpPr>
            <p:cNvPr id="25605" name="Rectangle 97"/>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25606" name="Rectangle 98"/>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25607" name="Rectangle 99"/>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08" name="Rectangle 100"/>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25609" name="Rectangle 101"/>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25610" name="Rectangle 102"/>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25611" name="Rectangle 103"/>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25612" name="Rectangle 104"/>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25613" name="Rectangle 105"/>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25614" name="Rectangle 106"/>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25615" name="Rectangle 107"/>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25616" name="Text Box 111"/>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17" name="Text Box 112"/>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25618" name="Text Box 113"/>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25619" name="Text Box 114"/>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25620" name="Text Box 115"/>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25621" name="Text Box 116"/>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25622" name="Text Box 117"/>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25623" name="Text Box 118"/>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25624" name="Text Box 119"/>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25625" name="Text Box 120"/>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25626" name="Text Box 121"/>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342887161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smtClean="0">
                <a:ea typeface="굴림" panose="020B0600000101010101" pitchFamily="34" charset="-127"/>
              </a:rPr>
              <a:t>PTE helps us implement demand paging</a:t>
            </a:r>
          </a:p>
          <a:p>
            <a:pPr lvl="1">
              <a:lnSpc>
                <a:spcPct val="80000"/>
              </a:lnSpc>
              <a:spcBef>
                <a:spcPct val="20000"/>
              </a:spcBef>
            </a:pPr>
            <a:r>
              <a:rPr lang="en-US" altLang="ko-KR" smtClean="0">
                <a:ea typeface="굴림" panose="020B0600000101010101" pitchFamily="34" charset="-127"/>
              </a:rPr>
              <a:t>Valid </a:t>
            </a:r>
            <a:r>
              <a:rPr lang="en-US" altLang="ko-KR"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smtClean="0">
                <a:ea typeface="굴림" panose="020B0600000101010101" pitchFamily="34" charset="-127"/>
              </a:rPr>
              <a:t>Demand Paging Mechanisms</a:t>
            </a:r>
          </a:p>
        </p:txBody>
      </p:sp>
    </p:spTree>
    <p:extLst>
      <p:ext uri="{BB962C8B-B14F-4D97-AF65-F5344CB8AC3E}">
        <p14:creationId xmlns:p14="http://schemas.microsoft.com/office/powerpoint/2010/main" val="26180877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 calcmode="lin" valueType="num">
                                      <p:cBhvr additive="base">
                                        <p:cTn id="7" dur="500" fill="hold"/>
                                        <p:tgtEl>
                                          <p:spTgt spid="76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69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6979">
                                            <p:txEl>
                                              <p:pRg st="1" end="1"/>
                                            </p:txEl>
                                          </p:spTgt>
                                        </p:tgtEl>
                                        <p:attrNameLst>
                                          <p:attrName>style.visibility</p:attrName>
                                        </p:attrNameLst>
                                      </p:cBhvr>
                                      <p:to>
                                        <p:strVal val="visible"/>
                                      </p:to>
                                    </p:set>
                                    <p:anim calcmode="lin" valueType="num">
                                      <p:cBhvr additive="base">
                                        <p:cTn id="11" dur="500" fill="hold"/>
                                        <p:tgtEl>
                                          <p:spTgt spid="76697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697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66979">
                                            <p:txEl>
                                              <p:pRg st="2" end="2"/>
                                            </p:txEl>
                                          </p:spTgt>
                                        </p:tgtEl>
                                        <p:attrNameLst>
                                          <p:attrName>style.visibility</p:attrName>
                                        </p:attrNameLst>
                                      </p:cBhvr>
                                      <p:to>
                                        <p:strVal val="visible"/>
                                      </p:to>
                                    </p:set>
                                    <p:anim calcmode="lin" valueType="num">
                                      <p:cBhvr additive="base">
                                        <p:cTn id="15" dur="500" fill="hold"/>
                                        <p:tgtEl>
                                          <p:spTgt spid="76697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66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66979">
                                            <p:txEl>
                                              <p:pRg st="3" end="3"/>
                                            </p:txEl>
                                          </p:spTgt>
                                        </p:tgtEl>
                                        <p:attrNameLst>
                                          <p:attrName>style.visibility</p:attrName>
                                        </p:attrNameLst>
                                      </p:cBhvr>
                                      <p:to>
                                        <p:strVal val="visible"/>
                                      </p:to>
                                    </p:set>
                                    <p:anim calcmode="lin" valueType="num">
                                      <p:cBhvr additive="base">
                                        <p:cTn id="21" dur="500" fill="hold"/>
                                        <p:tgtEl>
                                          <p:spTgt spid="76697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66979">
                                            <p:txEl>
                                              <p:pRg st="4" end="4"/>
                                            </p:txEl>
                                          </p:spTgt>
                                        </p:tgtEl>
                                        <p:attrNameLst>
                                          <p:attrName>style.visibility</p:attrName>
                                        </p:attrNameLst>
                                      </p:cBhvr>
                                      <p:to>
                                        <p:strVal val="visible"/>
                                      </p:to>
                                    </p:set>
                                    <p:anim calcmode="lin" valueType="num">
                                      <p:cBhvr additive="base">
                                        <p:cTn id="27" dur="500" fill="hold"/>
                                        <p:tgtEl>
                                          <p:spTgt spid="76697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6697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66979">
                                            <p:txEl>
                                              <p:pRg st="5" end="5"/>
                                            </p:txEl>
                                          </p:spTgt>
                                        </p:tgtEl>
                                        <p:attrNameLst>
                                          <p:attrName>style.visibility</p:attrName>
                                        </p:attrNameLst>
                                      </p:cBhvr>
                                      <p:to>
                                        <p:strVal val="visible"/>
                                      </p:to>
                                    </p:set>
                                    <p:anim calcmode="lin" valueType="num">
                                      <p:cBhvr additive="base">
                                        <p:cTn id="31" dur="500" fill="hold"/>
                                        <p:tgtEl>
                                          <p:spTgt spid="766979">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6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6979">
                                            <p:txEl>
                                              <p:pRg st="6" end="6"/>
                                            </p:txEl>
                                          </p:spTgt>
                                        </p:tgtEl>
                                        <p:attrNameLst>
                                          <p:attrName>style.visibility</p:attrName>
                                        </p:attrNameLst>
                                      </p:cBhvr>
                                      <p:to>
                                        <p:strVal val="visible"/>
                                      </p:to>
                                    </p:set>
                                    <p:anim calcmode="lin" valueType="num">
                                      <p:cBhvr additive="base">
                                        <p:cTn id="37" dur="500" fill="hold"/>
                                        <p:tgtEl>
                                          <p:spTgt spid="76697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69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6979">
                                            <p:txEl>
                                              <p:pRg st="7" end="7"/>
                                            </p:txEl>
                                          </p:spTgt>
                                        </p:tgtEl>
                                        <p:attrNameLst>
                                          <p:attrName>style.visibility</p:attrName>
                                        </p:attrNameLst>
                                      </p:cBhvr>
                                      <p:to>
                                        <p:strVal val="visible"/>
                                      </p:to>
                                    </p:set>
                                    <p:anim calcmode="lin" valueType="num">
                                      <p:cBhvr additive="base">
                                        <p:cTn id="43" dur="500" fill="hold"/>
                                        <p:tgtEl>
                                          <p:spTgt spid="7669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6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6979">
                                            <p:txEl>
                                              <p:pRg st="8" end="8"/>
                                            </p:txEl>
                                          </p:spTgt>
                                        </p:tgtEl>
                                        <p:attrNameLst>
                                          <p:attrName>style.visibility</p:attrName>
                                        </p:attrNameLst>
                                      </p:cBhvr>
                                      <p:to>
                                        <p:strVal val="visible"/>
                                      </p:to>
                                    </p:set>
                                    <p:anim calcmode="lin" valueType="num">
                                      <p:cBhvr additive="base">
                                        <p:cTn id="49" dur="500" fill="hold"/>
                                        <p:tgtEl>
                                          <p:spTgt spid="766979">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697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6979">
                                            <p:txEl>
                                              <p:pRg st="9" end="9"/>
                                            </p:txEl>
                                          </p:spTgt>
                                        </p:tgtEl>
                                        <p:attrNameLst>
                                          <p:attrName>style.visibility</p:attrName>
                                        </p:attrNameLst>
                                      </p:cBhvr>
                                      <p:to>
                                        <p:strVal val="visible"/>
                                      </p:to>
                                    </p:set>
                                    <p:anim calcmode="lin" valueType="num">
                                      <p:cBhvr additive="base">
                                        <p:cTn id="55" dur="500" fill="hold"/>
                                        <p:tgtEl>
                                          <p:spTgt spid="76697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697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6979">
                                            <p:txEl>
                                              <p:pRg st="10" end="10"/>
                                            </p:txEl>
                                          </p:spTgt>
                                        </p:tgtEl>
                                        <p:attrNameLst>
                                          <p:attrName>style.visibility</p:attrName>
                                        </p:attrNameLst>
                                      </p:cBhvr>
                                      <p:to>
                                        <p:strVal val="visible"/>
                                      </p:to>
                                    </p:set>
                                    <p:anim calcmode="lin" valueType="num">
                                      <p:cBhvr additive="base">
                                        <p:cTn id="61" dur="500" fill="hold"/>
                                        <p:tgtEl>
                                          <p:spTgt spid="76697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697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6979">
                                            <p:txEl>
                                              <p:pRg st="11" end="11"/>
                                            </p:txEl>
                                          </p:spTgt>
                                        </p:tgtEl>
                                        <p:attrNameLst>
                                          <p:attrName>style.visibility</p:attrName>
                                        </p:attrNameLst>
                                      </p:cBhvr>
                                      <p:to>
                                        <p:strVal val="visible"/>
                                      </p:to>
                                    </p:set>
                                    <p:anim calcmode="lin" valueType="num">
                                      <p:cBhvr additive="base">
                                        <p:cTn id="67" dur="500" fill="hold"/>
                                        <p:tgtEl>
                                          <p:spTgt spid="766979">
                                            <p:txEl>
                                              <p:pRg st="11"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697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6979">
                                            <p:txEl>
                                              <p:pRg st="12" end="12"/>
                                            </p:txEl>
                                          </p:spTgt>
                                        </p:tgtEl>
                                        <p:attrNameLst>
                                          <p:attrName>style.visibility</p:attrName>
                                        </p:attrNameLst>
                                      </p:cBhvr>
                                      <p:to>
                                        <p:strVal val="visible"/>
                                      </p:to>
                                    </p:set>
                                    <p:anim calcmode="lin" valueType="num">
                                      <p:cBhvr additive="base">
                                        <p:cTn id="73" dur="500" fill="hold"/>
                                        <p:tgtEl>
                                          <p:spTgt spid="766979">
                                            <p:txEl>
                                              <p:pRg st="12" end="12"/>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697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10" fill="hold" nodeType="clickEffect">
                                  <p:stCondLst>
                                    <p:cond delay="0"/>
                                  </p:stCondLst>
                                  <p:childTnLst>
                                    <p:set>
                                      <p:cBhvr>
                                        <p:cTn id="78" dur="1" fill="hold">
                                          <p:stCondLst>
                                            <p:cond delay="0"/>
                                          </p:stCondLst>
                                        </p:cTn>
                                        <p:tgtEl>
                                          <p:spTgt spid="766986"/>
                                        </p:tgtEl>
                                        <p:attrNameLst>
                                          <p:attrName>style.visibility</p:attrName>
                                        </p:attrNameLst>
                                      </p:cBhvr>
                                      <p:to>
                                        <p:strVal val="visible"/>
                                      </p:to>
                                    </p:set>
                                    <p:anim calcmode="lin" valueType="num">
                                      <p:cBhvr>
                                        <p:cTn id="79" dur="500" fill="hold"/>
                                        <p:tgtEl>
                                          <p:spTgt spid="766986"/>
                                        </p:tgtEl>
                                        <p:attrNameLst>
                                          <p:attrName>ppt_w</p:attrName>
                                        </p:attrNameLst>
                                      </p:cBhvr>
                                      <p:tavLst>
                                        <p:tav tm="0">
                                          <p:val>
                                            <p:fltVal val="0"/>
                                          </p:val>
                                        </p:tav>
                                        <p:tav tm="100000">
                                          <p:val>
                                            <p:strVal val="#ppt_w"/>
                                          </p:val>
                                        </p:tav>
                                      </p:tavLst>
                                    </p:anim>
                                    <p:anim calcmode="lin" valueType="num">
                                      <p:cBhvr>
                                        <p:cTn id="80"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66979">
                                            <p:txEl>
                                              <p:pRg st="13" end="13"/>
                                            </p:txEl>
                                          </p:spTgt>
                                        </p:tgtEl>
                                        <p:attrNameLst>
                                          <p:attrName>style.visibility</p:attrName>
                                        </p:attrNameLst>
                                      </p:cBhvr>
                                      <p:to>
                                        <p:strVal val="visible"/>
                                      </p:to>
                                    </p:set>
                                    <p:anim calcmode="lin" valueType="num">
                                      <p:cBhvr additive="base">
                                        <p:cTn id="85" dur="500" fill="hold"/>
                                        <p:tgtEl>
                                          <p:spTgt spid="766979">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6697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66979">
                                            <p:txEl>
                                              <p:pRg st="14" end="14"/>
                                            </p:txEl>
                                          </p:spTgt>
                                        </p:tgtEl>
                                        <p:attrNameLst>
                                          <p:attrName>style.visibility</p:attrName>
                                        </p:attrNameLst>
                                      </p:cBhvr>
                                      <p:to>
                                        <p:strVal val="visible"/>
                                      </p:to>
                                    </p:set>
                                    <p:anim calcmode="lin" valueType="num">
                                      <p:cBhvr additive="base">
                                        <p:cTn id="91" dur="500" fill="hold"/>
                                        <p:tgtEl>
                                          <p:spTgt spid="766979">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66979">
                                            <p:txEl>
                                              <p:pRg st="14" end="14"/>
                                            </p:tx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766979">
                                            <p:txEl>
                                              <p:pRg st="15" end="15"/>
                                            </p:txEl>
                                          </p:spTgt>
                                        </p:tgtEl>
                                        <p:attrNameLst>
                                          <p:attrName>style.visibility</p:attrName>
                                        </p:attrNameLst>
                                      </p:cBhvr>
                                      <p:to>
                                        <p:strVal val="visible"/>
                                      </p:to>
                                    </p:set>
                                    <p:anim calcmode="lin" valueType="num">
                                      <p:cBhvr additive="base">
                                        <p:cTn id="95" dur="500" fill="hold"/>
                                        <p:tgtEl>
                                          <p:spTgt spid="766979">
                                            <p:txEl>
                                              <p:pRg st="15" end="1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766979">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304800"/>
            <a:ext cx="8775700" cy="457200"/>
          </a:xfrm>
          <a:noFill/>
        </p:spPr>
        <p:txBody>
          <a:bodyPr wrap="none" lIns="63500" tIns="25400" rIns="63500" bIns="25400" anchor="t"/>
          <a:lstStyle/>
          <a:p>
            <a:r>
              <a:rPr lang="en-US" altLang="ko-KR" dirty="0" smtClean="0">
                <a:ea typeface="Gulim" charset="0"/>
                <a:cs typeface="Gulim" charset="0"/>
              </a:rPr>
              <a:t>Memory Hierarchy</a:t>
            </a:r>
            <a:endParaRPr lang="en-US" altLang="ko-KR" dirty="0">
              <a:ea typeface="Gulim" charset="0"/>
              <a:cs typeface="Gulim" charset="0"/>
            </a:endParaRPr>
          </a:p>
        </p:txBody>
      </p:sp>
      <p:sp>
        <p:nvSpPr>
          <p:cNvPr id="726019" name="Rectangle 3"/>
          <p:cNvSpPr>
            <a:spLocks noGrp="1" noChangeArrowheads="1"/>
          </p:cNvSpPr>
          <p:nvPr>
            <p:ph type="body" idx="1"/>
          </p:nvPr>
        </p:nvSpPr>
        <p:spPr>
          <a:xfrm>
            <a:off x="78513" y="888127"/>
            <a:ext cx="8991600" cy="1159292"/>
          </a:xfrm>
          <a:noFill/>
        </p:spPr>
        <p:txBody>
          <a:bodyPr lIns="63500" tIns="25400" rIns="63500" bIns="25400">
            <a:spAutoFit/>
          </a:bodyPr>
          <a:lstStyle/>
          <a:p>
            <a:r>
              <a:rPr lang="en-US" altLang="ko-KR" sz="2400" dirty="0">
                <a:latin typeface="+mj-lt"/>
                <a:ea typeface="Gulim" charset="0"/>
                <a:cs typeface="Gulim" charset="0"/>
              </a:rPr>
              <a:t>Take advantage of the principle of locality to:</a:t>
            </a:r>
          </a:p>
          <a:p>
            <a:pPr lvl="1"/>
            <a:r>
              <a:rPr lang="en-US" altLang="ko-KR" sz="2000" dirty="0">
                <a:latin typeface="+mj-lt"/>
                <a:ea typeface="Gulim" charset="0"/>
                <a:cs typeface="Gulim" charset="0"/>
              </a:rPr>
              <a:t>Present as much memory as in the cheapest technology</a:t>
            </a:r>
          </a:p>
          <a:p>
            <a:pPr lvl="1"/>
            <a:r>
              <a:rPr lang="en-US" altLang="ko-KR" sz="2000" dirty="0">
                <a:latin typeface="+mj-lt"/>
                <a:ea typeface="Gulim" charset="0"/>
                <a:cs typeface="Gulim" charset="0"/>
              </a:rPr>
              <a:t>Provide access at speed offered by the fastest technology</a:t>
            </a:r>
          </a:p>
        </p:txBody>
      </p:sp>
      <p:sp>
        <p:nvSpPr>
          <p:cNvPr id="12292" name="Rectangle 16"/>
          <p:cNvSpPr>
            <a:spLocks noChangeArrowheads="1"/>
          </p:cNvSpPr>
          <p:nvPr/>
        </p:nvSpPr>
        <p:spPr bwMode="auto">
          <a:xfrm>
            <a:off x="3497263" y="379434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400969" y="427297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95400" y="261007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6" name="Rectangle 5"/>
          <p:cNvSpPr>
            <a:spLocks noChangeArrowheads="1"/>
          </p:cNvSpPr>
          <p:nvPr/>
        </p:nvSpPr>
        <p:spPr bwMode="auto">
          <a:xfrm>
            <a:off x="1370013" y="2594196"/>
            <a:ext cx="64928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7" name="Rectangle 6"/>
          <p:cNvSpPr>
            <a:spLocks noChangeArrowheads="1"/>
          </p:cNvSpPr>
          <p:nvPr/>
        </p:nvSpPr>
        <p:spPr bwMode="auto">
          <a:xfrm>
            <a:off x="1295400" y="398325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8" name="Rectangle 7"/>
          <p:cNvSpPr>
            <a:spLocks noChangeArrowheads="1"/>
          </p:cNvSpPr>
          <p:nvPr/>
        </p:nvSpPr>
        <p:spPr bwMode="auto">
          <a:xfrm>
            <a:off x="1376363" y="3959446"/>
            <a:ext cx="6477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9" name="Rectangle 8"/>
          <p:cNvSpPr>
            <a:spLocks noChangeArrowheads="1"/>
          </p:cNvSpPr>
          <p:nvPr/>
        </p:nvSpPr>
        <p:spPr bwMode="auto">
          <a:xfrm>
            <a:off x="7086600" y="230050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143000" y="219732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831975" y="221637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303463" y="230050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1839913" y="5288183"/>
            <a:ext cx="5210175" cy="11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414838" y="340223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20208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243763" y="5434233"/>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98450" y="5540596"/>
            <a:ext cx="116046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444875" y="5519958"/>
            <a:ext cx="6381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98988" y="5527896"/>
            <a:ext cx="5619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270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152400" y="6110508"/>
            <a:ext cx="12398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98863" y="6089871"/>
            <a:ext cx="56673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657725" y="6075583"/>
            <a:ext cx="581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467600" y="6034308"/>
            <a:ext cx="5286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375604" y="290716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2005013" y="290716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2006600" y="427297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87638" y="410652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84463" y="269523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423988" y="5527896"/>
            <a:ext cx="431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7574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905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635250" y="6093046"/>
            <a:ext cx="8112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638800" y="289899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91200" y="5434233"/>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819775" y="6075583"/>
            <a:ext cx="962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spTree>
    <p:extLst>
      <p:ext uri="{BB962C8B-B14F-4D97-AF65-F5344CB8AC3E}">
        <p14:creationId xmlns:p14="http://schemas.microsoft.com/office/powerpoint/2010/main" val="30196993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 executable into memory</a:t>
            </a:r>
            <a:endParaRPr lang="en-US" dirty="0"/>
          </a:p>
        </p:txBody>
      </p:sp>
      <p:sp>
        <p:nvSpPr>
          <p:cNvPr id="3" name="Content Placeholder 2"/>
          <p:cNvSpPr>
            <a:spLocks noGrp="1"/>
          </p:cNvSpPr>
          <p:nvPr>
            <p:ph idx="1"/>
          </p:nvPr>
        </p:nvSpPr>
        <p:spPr>
          <a:xfrm>
            <a:off x="457200" y="4442935"/>
            <a:ext cx="8229600" cy="1861359"/>
          </a:xfrm>
        </p:spPr>
        <p:txBody>
          <a:bodyPr>
            <a:normAutofit fontScale="77500" lnSpcReduction="20000"/>
          </a:bodyPr>
          <a:lstStyle/>
          <a:p>
            <a:r>
              <a:rPr lang="en-US" dirty="0" smtClean="0"/>
              <a:t>.exe</a:t>
            </a:r>
          </a:p>
          <a:p>
            <a:pPr lvl="1"/>
            <a:r>
              <a:rPr lang="en-US" dirty="0" smtClean="0"/>
              <a:t>lives on disk in the file system</a:t>
            </a:r>
          </a:p>
          <a:p>
            <a:pPr lvl="1"/>
            <a:r>
              <a:rPr lang="en-US" dirty="0" smtClean="0"/>
              <a:t>contains contents of code &amp; data segments, relocation entries and symbols</a:t>
            </a:r>
          </a:p>
          <a:p>
            <a:pPr lvl="1"/>
            <a:r>
              <a:rPr lang="en-US" dirty="0" smtClean="0"/>
              <a:t>OS loads it into memory, initializes registers (and initial stack pointer)</a:t>
            </a:r>
          </a:p>
          <a:p>
            <a:pPr lvl="1"/>
            <a:r>
              <a:rPr lang="en-US" dirty="0" smtClean="0"/>
              <a:t>program  sets up stack and heap upon initialization: CRT0</a:t>
            </a:r>
            <a:endParaRPr lang="en-US" dirty="0"/>
          </a:p>
        </p:txBody>
      </p:sp>
      <p:sp>
        <p:nvSpPr>
          <p:cNvPr id="7" name="Can 6"/>
          <p:cNvSpPr/>
          <p:nvPr/>
        </p:nvSpPr>
        <p:spPr>
          <a:xfrm>
            <a:off x="682626" y="1381125"/>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292734" y="1500226"/>
            <a:ext cx="115597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184517" y="1011793"/>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391179" y="1075293"/>
            <a:ext cx="974996" cy="369332"/>
          </a:xfrm>
          <a:prstGeom prst="rect">
            <a:avLst/>
          </a:prstGeom>
          <a:noFill/>
        </p:spPr>
        <p:txBody>
          <a:bodyPr wrap="none" rtlCol="0">
            <a:spAutoFit/>
          </a:bodyPr>
          <a:lstStyle/>
          <a:p>
            <a:r>
              <a:rPr lang="en-US" dirty="0" smtClean="0"/>
              <a:t>memory</a:t>
            </a:r>
            <a:endParaRPr lang="en-US" dirty="0"/>
          </a:p>
        </p:txBody>
      </p:sp>
      <p:grpSp>
        <p:nvGrpSpPr>
          <p:cNvPr id="19" name="Group 18"/>
          <p:cNvGrpSpPr/>
          <p:nvPr/>
        </p:nvGrpSpPr>
        <p:grpSpPr>
          <a:xfrm>
            <a:off x="1621738" y="2000250"/>
            <a:ext cx="1346888" cy="2045732"/>
            <a:chOff x="1621738" y="2000250"/>
            <a:chExt cx="1346888" cy="2045732"/>
          </a:xfrm>
        </p:grpSpPr>
        <p:sp>
          <p:nvSpPr>
            <p:cNvPr id="17" name="Rectangle 16"/>
            <p:cNvSpPr/>
            <p:nvPr/>
          </p:nvSpPr>
          <p:spPr>
            <a:xfrm>
              <a:off x="1621738" y="2000250"/>
              <a:ext cx="1346888" cy="2032000"/>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90700" y="3190875"/>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998685" y="3297793"/>
              <a:ext cx="640132" cy="369332"/>
            </a:xfrm>
            <a:prstGeom prst="rect">
              <a:avLst/>
            </a:prstGeom>
            <a:noFill/>
          </p:spPr>
          <p:txBody>
            <a:bodyPr wrap="none" rtlCol="0">
              <a:spAutoFit/>
            </a:bodyPr>
            <a:lstStyle/>
            <a:p>
              <a:r>
                <a:rPr lang="en-US" dirty="0" smtClean="0"/>
                <a:t>code</a:t>
              </a:r>
              <a:endParaRPr lang="en-US" dirty="0"/>
            </a:p>
          </p:txBody>
        </p:sp>
        <p:sp>
          <p:nvSpPr>
            <p:cNvPr id="13" name="Rectangle 12"/>
            <p:cNvSpPr/>
            <p:nvPr/>
          </p:nvSpPr>
          <p:spPr>
            <a:xfrm>
              <a:off x="1790700" y="2628900"/>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016550" y="2735818"/>
              <a:ext cx="604402" cy="369332"/>
            </a:xfrm>
            <a:prstGeom prst="rect">
              <a:avLst/>
            </a:prstGeom>
            <a:noFill/>
          </p:spPr>
          <p:txBody>
            <a:bodyPr wrap="none" rtlCol="0">
              <a:spAutoFit/>
            </a:bodyPr>
            <a:lstStyle/>
            <a:p>
              <a:r>
                <a:rPr lang="en-US" dirty="0" smtClean="0"/>
                <a:t>data</a:t>
              </a:r>
              <a:endParaRPr lang="en-US" dirty="0"/>
            </a:p>
          </p:txBody>
        </p:sp>
        <p:sp>
          <p:nvSpPr>
            <p:cNvPr id="15" name="Rectangle 14"/>
            <p:cNvSpPr/>
            <p:nvPr/>
          </p:nvSpPr>
          <p:spPr>
            <a:xfrm>
              <a:off x="1790700" y="2123043"/>
              <a:ext cx="1056103"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43206" y="2123043"/>
              <a:ext cx="551090" cy="369332"/>
            </a:xfrm>
            <a:prstGeom prst="rect">
              <a:avLst/>
            </a:prstGeom>
            <a:noFill/>
          </p:spPr>
          <p:txBody>
            <a:bodyPr wrap="none" rtlCol="0">
              <a:spAutoFit/>
            </a:bodyPr>
            <a:lstStyle/>
            <a:p>
              <a:r>
                <a:rPr lang="en-US" dirty="0" smtClean="0"/>
                <a:t>info</a:t>
              </a:r>
              <a:endParaRPr lang="en-US" dirty="0"/>
            </a:p>
          </p:txBody>
        </p:sp>
        <p:sp>
          <p:nvSpPr>
            <p:cNvPr id="18" name="TextBox 17"/>
            <p:cNvSpPr txBox="1"/>
            <p:nvPr/>
          </p:nvSpPr>
          <p:spPr>
            <a:xfrm>
              <a:off x="1704045" y="3676650"/>
              <a:ext cx="514346" cy="369332"/>
            </a:xfrm>
            <a:prstGeom prst="rect">
              <a:avLst/>
            </a:prstGeom>
            <a:noFill/>
          </p:spPr>
          <p:txBody>
            <a:bodyPr wrap="none" rtlCol="0">
              <a:spAutoFit/>
            </a:bodyPr>
            <a:lstStyle/>
            <a:p>
              <a:r>
                <a:rPr lang="en-US" dirty="0" smtClean="0"/>
                <a:t>exe</a:t>
              </a:r>
              <a:endParaRPr lang="en-US" dirty="0"/>
            </a:p>
          </p:txBody>
        </p:sp>
      </p:grpSp>
      <p:sp>
        <p:nvSpPr>
          <p:cNvPr id="20" name="Right Arrow 19"/>
          <p:cNvSpPr/>
          <p:nvPr/>
        </p:nvSpPr>
        <p:spPr>
          <a:xfrm>
            <a:off x="3124200" y="2905125"/>
            <a:ext cx="1971675" cy="571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966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2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fontScale="92500" lnSpcReduction="20000"/>
          </a:bodyPr>
          <a:lstStyle/>
          <a:p>
            <a:r>
              <a:rPr lang="en-US" dirty="0"/>
              <a:t>U</a:t>
            </a:r>
            <a:r>
              <a:rPr lang="en-US" dirty="0" smtClean="0"/>
              <a:t>tilized pages in the VAS are backed by a page block on disk</a:t>
            </a:r>
            <a:endParaRPr lang="en-US" dirty="0"/>
          </a:p>
          <a:p>
            <a:pPr lvl="1"/>
            <a:r>
              <a:rPr lang="en-US" dirty="0" smtClean="0"/>
              <a:t>called the backing store</a:t>
            </a:r>
          </a:p>
          <a:p>
            <a:pPr lvl="1"/>
            <a:r>
              <a:rPr lang="en-US" dirty="0" smtClean="0"/>
              <a:t>typically in an optimized block store, but can think of it like a file</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326004" cy="369332"/>
          </a:xfrm>
          <a:prstGeom prst="rect">
            <a:avLst/>
          </a:prstGeom>
          <a:noFill/>
        </p:spPr>
        <p:txBody>
          <a:bodyPr wrap="none" rtlCol="0">
            <a:spAutoFit/>
          </a:bodyPr>
          <a:lstStyle/>
          <a:p>
            <a:r>
              <a:rPr lang="en-US" dirty="0" smtClean="0"/>
              <a:t>process VAS</a:t>
            </a:r>
            <a:endParaRPr lang="en-US" dirty="0"/>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582211" cy="369332"/>
          </a:xfrm>
          <a:prstGeom prst="rect">
            <a:avLst/>
          </a:prstGeom>
          <a:noFill/>
        </p:spPr>
        <p:txBody>
          <a:bodyPr wrap="none" rtlCol="0">
            <a:spAutoFit/>
          </a:bodyPr>
          <a:lstStyle/>
          <a:p>
            <a:r>
              <a:rPr lang="en-US" dirty="0" err="1" smtClean="0"/>
              <a:t>sbrk</a:t>
            </a:r>
            <a:endParaRPr lang="en-US" dirty="0"/>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903905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1877587" cy="369332"/>
          </a:xfrm>
          <a:prstGeom prst="rect">
            <a:avLst/>
          </a:prstGeom>
          <a:noFill/>
        </p:spPr>
        <p:txBody>
          <a:bodyPr wrap="none" rtlCol="0">
            <a:spAutoFit/>
          </a:bodyPr>
          <a:lstStyle/>
          <a:p>
            <a:r>
              <a:rPr lang="en-US" dirty="0" smtClean="0"/>
              <a:t>process VAS (GBs)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2" name="Group 61"/>
          <p:cNvGrpSpPr/>
          <p:nvPr/>
        </p:nvGrpSpPr>
        <p:grpSpPr>
          <a:xfrm>
            <a:off x="1826868" y="3174561"/>
            <a:ext cx="1056103" cy="476250"/>
            <a:chOff x="4133850" y="3404709"/>
            <a:chExt cx="1056103" cy="476250"/>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5" name="Group 64"/>
          <p:cNvGrpSpPr/>
          <p:nvPr/>
        </p:nvGrpSpPr>
        <p:grpSpPr>
          <a:xfrm>
            <a:off x="1826868" y="2694104"/>
            <a:ext cx="1056103" cy="369332"/>
            <a:chOff x="4133850" y="3511627"/>
            <a:chExt cx="1056103" cy="369332"/>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8" name="Group 67"/>
          <p:cNvGrpSpPr/>
          <p:nvPr/>
        </p:nvGrpSpPr>
        <p:grpSpPr>
          <a:xfrm>
            <a:off x="1826868" y="2196738"/>
            <a:ext cx="1056103" cy="369332"/>
            <a:chOff x="4133850" y="3404709"/>
            <a:chExt cx="1056103" cy="369332"/>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Tree>
    <p:extLst>
      <p:ext uri="{BB962C8B-B14F-4D97-AF65-F5344CB8AC3E}">
        <p14:creationId xmlns:p14="http://schemas.microsoft.com/office/powerpoint/2010/main" val="3666393905"/>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pPr lvl="1"/>
            <a:r>
              <a:rPr lang="en-US" dirty="0" smtClean="0"/>
              <a:t>resident pages to the frame in memory they occupy</a:t>
            </a:r>
          </a:p>
          <a:p>
            <a:pPr lvl="1"/>
            <a:r>
              <a:rPr lang="en-US" dirty="0" smtClean="0"/>
              <a:t>the portion of it that the HW needs to access must be resident in memory</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18" name="TextBox 17"/>
          <p:cNvSpPr txBox="1"/>
          <p:nvPr/>
        </p:nvSpPr>
        <p:spPr>
          <a:xfrm>
            <a:off x="5495459" y="1043543"/>
            <a:ext cx="416400" cy="369332"/>
          </a:xfrm>
          <a:prstGeom prst="rect">
            <a:avLst/>
          </a:prstGeom>
          <a:noFill/>
        </p:spPr>
        <p:txBody>
          <a:bodyPr wrap="none" rtlCol="0">
            <a:spAutoFit/>
          </a:bodyPr>
          <a:lstStyle/>
          <a:p>
            <a:r>
              <a:rPr lang="en-US" dirty="0" smtClean="0"/>
              <a:t>PT</a:t>
            </a:r>
            <a:endParaRPr lang="en-US" dirty="0"/>
          </a:p>
        </p:txBody>
      </p:sp>
    </p:spTree>
    <p:extLst>
      <p:ext uri="{BB962C8B-B14F-4D97-AF65-F5344CB8AC3E}">
        <p14:creationId xmlns:p14="http://schemas.microsoft.com/office/powerpoint/2010/main" val="111410071"/>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88" name="TextBox 87"/>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78273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data structure is required to map non-resident pages to disk?</a:t>
            </a:r>
            <a:endParaRPr lang="en-US" dirty="0"/>
          </a:p>
        </p:txBody>
      </p:sp>
      <p:sp>
        <p:nvSpPr>
          <p:cNvPr id="3" name="Content Placeholder 2"/>
          <p:cNvSpPr>
            <a:spLocks noGrp="1"/>
          </p:cNvSpPr>
          <p:nvPr>
            <p:ph idx="1"/>
          </p:nvPr>
        </p:nvSpPr>
        <p:spPr>
          <a:xfrm>
            <a:off x="457200" y="914400"/>
            <a:ext cx="8458200" cy="5257800"/>
          </a:xfrm>
        </p:spPr>
        <p:txBody>
          <a:bodyPr>
            <a:normAutofit/>
          </a:bodyPr>
          <a:lstStyle/>
          <a:p>
            <a:r>
              <a:rPr lang="en-US" dirty="0" err="1" smtClean="0"/>
              <a:t>FindBlock</a:t>
            </a:r>
            <a:r>
              <a:rPr lang="en-US" dirty="0" smtClean="0"/>
              <a:t>(PID, page#) =&gt; </a:t>
            </a:r>
            <a:r>
              <a:rPr lang="en-US" dirty="0" err="1" smtClean="0"/>
              <a:t>disk_block</a:t>
            </a:r>
            <a:endParaRPr lang="en-US" dirty="0" smtClean="0"/>
          </a:p>
          <a:p>
            <a:pPr lvl="1"/>
            <a:r>
              <a:rPr lang="en-US" dirty="0" smtClean="0"/>
              <a:t>Some OSs utilize spare space in PTE for paged blocks</a:t>
            </a:r>
            <a:endParaRPr lang="en-US" dirty="0"/>
          </a:p>
          <a:p>
            <a:pPr lvl="1"/>
            <a:r>
              <a:rPr lang="en-US" dirty="0" smtClean="0"/>
              <a:t>Like the PT, but purely software</a:t>
            </a:r>
          </a:p>
          <a:p>
            <a:r>
              <a:rPr lang="en-US" dirty="0" smtClean="0"/>
              <a:t>Where to store it?</a:t>
            </a:r>
          </a:p>
          <a:p>
            <a:pPr lvl="1"/>
            <a:r>
              <a:rPr lang="en-US" dirty="0" smtClean="0"/>
              <a:t>In memory – can be compact representation if swap storage is contiguous on disk</a:t>
            </a:r>
          </a:p>
          <a:p>
            <a:pPr lvl="1"/>
            <a:r>
              <a:rPr lang="en-US" dirty="0"/>
              <a:t>Could use hash table (like Inverted PT</a:t>
            </a:r>
            <a:r>
              <a:rPr lang="en-US" dirty="0" smtClean="0"/>
              <a:t>)</a:t>
            </a:r>
          </a:p>
          <a:p>
            <a:r>
              <a:rPr lang="en-US" dirty="0" smtClean="0"/>
              <a:t>Usually want backing store for resident pages too.</a:t>
            </a:r>
            <a:endParaRPr lang="en-US" dirty="0"/>
          </a:p>
          <a:p>
            <a:r>
              <a:rPr lang="en-US" dirty="0" smtClean="0"/>
              <a:t>May map code segment directly to on-disk image</a:t>
            </a:r>
          </a:p>
          <a:p>
            <a:pPr lvl="1"/>
            <a:r>
              <a:rPr lang="en-US" dirty="0" smtClean="0"/>
              <a:t>Saves a copy of code to swap file</a:t>
            </a:r>
          </a:p>
          <a:p>
            <a:r>
              <a:rPr lang="en-US" dirty="0" smtClean="0"/>
              <a:t>May share code segment with multiple instances of the program</a:t>
            </a:r>
          </a:p>
        </p:txBody>
      </p:sp>
    </p:spTree>
    <p:extLst>
      <p:ext uri="{BB962C8B-B14F-4D97-AF65-F5344CB8AC3E}">
        <p14:creationId xmlns:p14="http://schemas.microsoft.com/office/powerpoint/2010/main" val="355202118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6" name="Slide Number Placeholder 5"/>
          <p:cNvSpPr>
            <a:spLocks noGrp="1"/>
          </p:cNvSpPr>
          <p:nvPr>
            <p:ph type="sldNum" sz="quarter" idx="4294967295"/>
          </p:nvPr>
        </p:nvSpPr>
        <p:spPr>
          <a:xfrm>
            <a:off x="6870720" y="6431940"/>
            <a:ext cx="2133600" cy="365125"/>
          </a:xfrm>
          <a:prstGeom prst="rect">
            <a:avLst/>
          </a:prstGeom>
        </p:spPr>
        <p:txBody>
          <a:bodyPr/>
          <a:lstStyle/>
          <a:p>
            <a:fld id="{40BE6ECD-61F1-CE4B-BB82-6FDD0CA3B213}" type="slidenum">
              <a:rPr lang="en-US" smtClean="0"/>
              <a:t>46</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953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checkerboard(across)">
                                      <p:cBhvr>
                                        <p:cTn id="11" dur="500"/>
                                        <p:tgtEl>
                                          <p:spTgt spid="140"/>
                                        </p:tgtEl>
                                      </p:cBhvr>
                                    </p:animEffect>
                                  </p:childTnLst>
                                </p:cTn>
                              </p:par>
                              <p:par>
                                <p:cTn id="12" presetID="5" presetClass="entr" presetSubtype="10" fill="hold" nodeType="withEffect">
                                  <p:stCondLst>
                                    <p:cond delay="0"/>
                                  </p:stCondLst>
                                  <p:childTnLst>
                                    <p:set>
                                      <p:cBhvr>
                                        <p:cTn id="13" dur="1" fill="hold">
                                          <p:stCondLst>
                                            <p:cond delay="0"/>
                                          </p:stCondLst>
                                        </p:cTn>
                                        <p:tgtEl>
                                          <p:spTgt spid="134"/>
                                        </p:tgtEl>
                                        <p:attrNameLst>
                                          <p:attrName>style.visibility</p:attrName>
                                        </p:attrNameLst>
                                      </p:cBhvr>
                                      <p:to>
                                        <p:strVal val="visible"/>
                                      </p:to>
                                    </p:set>
                                    <p:animEffect transition="in" filter="checkerboard(across)">
                                      <p:cBhvr>
                                        <p:cTn id="14" dur="500"/>
                                        <p:tgtEl>
                                          <p:spTgt spid="134"/>
                                        </p:tgtEl>
                                      </p:cBhvr>
                                    </p:animEffect>
                                  </p:childTnLst>
                                </p:cTn>
                              </p:par>
                              <p:par>
                                <p:cTn id="15" presetID="5" presetClass="entr" presetSubtype="10" fill="hold" nodeType="with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checkerboard(across)">
                                      <p:cBhvr>
                                        <p:cTn id="17" dur="500"/>
                                        <p:tgtEl>
                                          <p:spTgt spid="1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145"/>
                                        </p:tgtEl>
                                        <p:attrNameLst>
                                          <p:attrName>r</p:attrName>
                                        </p:attrNameLst>
                                      </p:cBhvr>
                                    </p:animRot>
                                    <p:animRot by="-240000">
                                      <p:cBhvr>
                                        <p:cTn id="32" dur="200" fill="hold">
                                          <p:stCondLst>
                                            <p:cond delay="200"/>
                                          </p:stCondLst>
                                        </p:cTn>
                                        <p:tgtEl>
                                          <p:spTgt spid="145"/>
                                        </p:tgtEl>
                                        <p:attrNameLst>
                                          <p:attrName>r</p:attrName>
                                        </p:attrNameLst>
                                      </p:cBhvr>
                                    </p:animRot>
                                    <p:animRot by="240000">
                                      <p:cBhvr>
                                        <p:cTn id="33" dur="200" fill="hold">
                                          <p:stCondLst>
                                            <p:cond delay="400"/>
                                          </p:stCondLst>
                                        </p:cTn>
                                        <p:tgtEl>
                                          <p:spTgt spid="145"/>
                                        </p:tgtEl>
                                        <p:attrNameLst>
                                          <p:attrName>r</p:attrName>
                                        </p:attrNameLst>
                                      </p:cBhvr>
                                    </p:animRot>
                                    <p:animRot by="-240000">
                                      <p:cBhvr>
                                        <p:cTn id="34" dur="200" fill="hold">
                                          <p:stCondLst>
                                            <p:cond delay="600"/>
                                          </p:stCondLst>
                                        </p:cTn>
                                        <p:tgtEl>
                                          <p:spTgt spid="145"/>
                                        </p:tgtEl>
                                        <p:attrNameLst>
                                          <p:attrName>r</p:attrName>
                                        </p:attrNameLst>
                                      </p:cBhvr>
                                    </p:animRot>
                                    <p:animRot by="120000">
                                      <p:cBhvr>
                                        <p:cTn id="35" dur="200" fill="hold">
                                          <p:stCondLst>
                                            <p:cond delay="800"/>
                                          </p:stCondLst>
                                        </p:cTn>
                                        <p:tgtEl>
                                          <p:spTgt spid="145"/>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85"/>
                                        </p:tgtEl>
                                        <p:attrNameLst>
                                          <p:attrName>r</p:attrName>
                                        </p:attrNameLst>
                                      </p:cBhvr>
                                    </p:animRot>
                                    <p:animRot by="-240000">
                                      <p:cBhvr>
                                        <p:cTn id="38" dur="200" fill="hold">
                                          <p:stCondLst>
                                            <p:cond delay="200"/>
                                          </p:stCondLst>
                                        </p:cTn>
                                        <p:tgtEl>
                                          <p:spTgt spid="85"/>
                                        </p:tgtEl>
                                        <p:attrNameLst>
                                          <p:attrName>r</p:attrName>
                                        </p:attrNameLst>
                                      </p:cBhvr>
                                    </p:animRot>
                                    <p:animRot by="240000">
                                      <p:cBhvr>
                                        <p:cTn id="39" dur="200" fill="hold">
                                          <p:stCondLst>
                                            <p:cond delay="400"/>
                                          </p:stCondLst>
                                        </p:cTn>
                                        <p:tgtEl>
                                          <p:spTgt spid="85"/>
                                        </p:tgtEl>
                                        <p:attrNameLst>
                                          <p:attrName>r</p:attrName>
                                        </p:attrNameLst>
                                      </p:cBhvr>
                                    </p:animRot>
                                    <p:animRot by="-240000">
                                      <p:cBhvr>
                                        <p:cTn id="40" dur="200" fill="hold">
                                          <p:stCondLst>
                                            <p:cond delay="600"/>
                                          </p:stCondLst>
                                        </p:cTn>
                                        <p:tgtEl>
                                          <p:spTgt spid="85"/>
                                        </p:tgtEl>
                                        <p:attrNameLst>
                                          <p:attrName>r</p:attrName>
                                        </p:attrNameLst>
                                      </p:cBhvr>
                                    </p:animRot>
                                    <p:animRot by="120000">
                                      <p:cBhvr>
                                        <p:cTn id="41" dur="200" fill="hold">
                                          <p:stCondLst>
                                            <p:cond delay="800"/>
                                          </p:stCondLst>
                                        </p:cTn>
                                        <p:tgtEl>
                                          <p:spTgt spid="85"/>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2" presetClass="emph" presetSubtype="0" fill="hold" grpId="0" nodeType="clickEffect">
                                  <p:stCondLst>
                                    <p:cond delay="0"/>
                                  </p:stCondLst>
                                  <p:childTnLst>
                                    <p:animRot by="120000">
                                      <p:cBhvr>
                                        <p:cTn id="53" dur="100" fill="hold">
                                          <p:stCondLst>
                                            <p:cond delay="0"/>
                                          </p:stCondLst>
                                        </p:cTn>
                                        <p:tgtEl>
                                          <p:spTgt spid="130"/>
                                        </p:tgtEl>
                                        <p:attrNameLst>
                                          <p:attrName>r</p:attrName>
                                        </p:attrNameLst>
                                      </p:cBhvr>
                                    </p:animRot>
                                    <p:animRot by="-240000">
                                      <p:cBhvr>
                                        <p:cTn id="54" dur="200" fill="hold">
                                          <p:stCondLst>
                                            <p:cond delay="200"/>
                                          </p:stCondLst>
                                        </p:cTn>
                                        <p:tgtEl>
                                          <p:spTgt spid="130"/>
                                        </p:tgtEl>
                                        <p:attrNameLst>
                                          <p:attrName>r</p:attrName>
                                        </p:attrNameLst>
                                      </p:cBhvr>
                                    </p:animRot>
                                    <p:animRot by="240000">
                                      <p:cBhvr>
                                        <p:cTn id="55" dur="200" fill="hold">
                                          <p:stCondLst>
                                            <p:cond delay="400"/>
                                          </p:stCondLst>
                                        </p:cTn>
                                        <p:tgtEl>
                                          <p:spTgt spid="130"/>
                                        </p:tgtEl>
                                        <p:attrNameLst>
                                          <p:attrName>r</p:attrName>
                                        </p:attrNameLst>
                                      </p:cBhvr>
                                    </p:animRot>
                                    <p:animRot by="-240000">
                                      <p:cBhvr>
                                        <p:cTn id="56" dur="200" fill="hold">
                                          <p:stCondLst>
                                            <p:cond delay="600"/>
                                          </p:stCondLst>
                                        </p:cTn>
                                        <p:tgtEl>
                                          <p:spTgt spid="130"/>
                                        </p:tgtEl>
                                        <p:attrNameLst>
                                          <p:attrName>r</p:attrName>
                                        </p:attrNameLst>
                                      </p:cBhvr>
                                    </p:animRot>
                                    <p:animRot by="120000">
                                      <p:cBhvr>
                                        <p:cTn id="57" dur="200" fill="hold">
                                          <p:stCondLst>
                                            <p:cond delay="800"/>
                                          </p:stCondLst>
                                        </p:cTn>
                                        <p:tgtEl>
                                          <p:spTgt spid="130"/>
                                        </p:tgtEl>
                                        <p:attrNameLst>
                                          <p:attrName>r</p:attrName>
                                        </p:attrNameLst>
                                      </p:cBhvr>
                                    </p:animRot>
                                  </p:childTnLst>
                                </p:cTn>
                              </p:par>
                              <p:par>
                                <p:cTn id="58" presetID="32" presetClass="emph" presetSubtype="0" fill="hold" grpId="0" nodeType="withEffect">
                                  <p:stCondLst>
                                    <p:cond delay="0"/>
                                  </p:stCondLst>
                                  <p:childTnLst>
                                    <p:animRot by="120000">
                                      <p:cBhvr>
                                        <p:cTn id="59" dur="100" fill="hold">
                                          <p:stCondLst>
                                            <p:cond delay="0"/>
                                          </p:stCondLst>
                                        </p:cTn>
                                        <p:tgtEl>
                                          <p:spTgt spid="131"/>
                                        </p:tgtEl>
                                        <p:attrNameLst>
                                          <p:attrName>r</p:attrName>
                                        </p:attrNameLst>
                                      </p:cBhvr>
                                    </p:animRot>
                                    <p:animRot by="-240000">
                                      <p:cBhvr>
                                        <p:cTn id="60" dur="200" fill="hold">
                                          <p:stCondLst>
                                            <p:cond delay="200"/>
                                          </p:stCondLst>
                                        </p:cTn>
                                        <p:tgtEl>
                                          <p:spTgt spid="131"/>
                                        </p:tgtEl>
                                        <p:attrNameLst>
                                          <p:attrName>r</p:attrName>
                                        </p:attrNameLst>
                                      </p:cBhvr>
                                    </p:animRot>
                                    <p:animRot by="240000">
                                      <p:cBhvr>
                                        <p:cTn id="61" dur="200" fill="hold">
                                          <p:stCondLst>
                                            <p:cond delay="400"/>
                                          </p:stCondLst>
                                        </p:cTn>
                                        <p:tgtEl>
                                          <p:spTgt spid="131"/>
                                        </p:tgtEl>
                                        <p:attrNameLst>
                                          <p:attrName>r</p:attrName>
                                        </p:attrNameLst>
                                      </p:cBhvr>
                                    </p:animRot>
                                    <p:animRot by="-240000">
                                      <p:cBhvr>
                                        <p:cTn id="62" dur="200" fill="hold">
                                          <p:stCondLst>
                                            <p:cond delay="600"/>
                                          </p:stCondLst>
                                        </p:cTn>
                                        <p:tgtEl>
                                          <p:spTgt spid="131"/>
                                        </p:tgtEl>
                                        <p:attrNameLst>
                                          <p:attrName>r</p:attrName>
                                        </p:attrNameLst>
                                      </p:cBhvr>
                                    </p:animRot>
                                    <p:animRot by="120000">
                                      <p:cBhvr>
                                        <p:cTn id="63" dur="200" fill="hold">
                                          <p:stCondLst>
                                            <p:cond delay="800"/>
                                          </p:stCondLst>
                                        </p:cTn>
                                        <p:tgtEl>
                                          <p:spTgt spid="1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6711"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325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find &amp; start load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8"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09542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On page Fault … schedule other P or T</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236710"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2"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6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2587625" y="2555449"/>
            <a:ext cx="4445000" cy="1127611"/>
          </a:xfrm>
          <a:custGeom>
            <a:avLst/>
            <a:gdLst>
              <a:gd name="connsiteX0" fmla="*/ 0 w 4445000"/>
              <a:gd name="connsiteY0" fmla="*/ 698926 h 1127611"/>
              <a:gd name="connsiteX1" fmla="*/ 1317625 w 4445000"/>
              <a:gd name="connsiteY1" fmla="*/ 426 h 1127611"/>
              <a:gd name="connsiteX2" fmla="*/ 2889250 w 4445000"/>
              <a:gd name="connsiteY2" fmla="*/ 603676 h 1127611"/>
              <a:gd name="connsiteX3" fmla="*/ 3635375 w 4445000"/>
              <a:gd name="connsiteY3" fmla="*/ 1127551 h 1127611"/>
              <a:gd name="connsiteX4" fmla="*/ 4445000 w 4445000"/>
              <a:gd name="connsiteY4" fmla="*/ 571926 h 112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000" h="1127611">
                <a:moveTo>
                  <a:pt x="0" y="698926"/>
                </a:moveTo>
                <a:cubicBezTo>
                  <a:pt x="418041" y="357613"/>
                  <a:pt x="836083" y="16301"/>
                  <a:pt x="1317625" y="426"/>
                </a:cubicBezTo>
                <a:cubicBezTo>
                  <a:pt x="1799167" y="-15449"/>
                  <a:pt x="2502958" y="415822"/>
                  <a:pt x="2889250" y="603676"/>
                </a:cubicBezTo>
                <a:cubicBezTo>
                  <a:pt x="3275542" y="791530"/>
                  <a:pt x="3376083" y="1132843"/>
                  <a:pt x="3635375" y="1127551"/>
                </a:cubicBezTo>
                <a:cubicBezTo>
                  <a:pt x="3894667" y="1122259"/>
                  <a:pt x="4445000" y="571926"/>
                  <a:pt x="4445000" y="571926"/>
                </a:cubicBezTo>
              </a:path>
            </a:pathLst>
          </a:custGeom>
          <a:ln w="28575" cmpd="sng">
            <a:solidFill>
              <a:srgbClr val="000000"/>
            </a:solidFill>
            <a:prstDash val="sysDash"/>
            <a:headEnd type="diamon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49968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0" presetClass="path" presetSubtype="0" accel="50000" decel="50000" fill="hold" grpId="0" nodeType="withEffect">
                                  <p:stCondLst>
                                    <p:cond delay="0"/>
                                  </p:stCondLst>
                                  <p:childTnLst>
                                    <p:animMotion origin="layout" path="M 0.05903 -0.00416 C 0.06771 -0.0199 0.07657 -0.03541 0.0967 -0.05277 C 0.11702 -0.07014 0.14723 -0.10833 0.18038 -0.10833 C 0.21372 -0.10833 0.2625 -0.07662 0.29566 -0.05277 C 0.329 -0.02893 0.34896 0.01736 0.37934 0.03519 C 0.4099 0.05301 0.44219 0.06343 0.47882 0.05371 C 0.51545 0.04399 0.55712 0.01065 0.59896 -0.02268 " pathEditMode="relative" rAng="0" ptsTypes="aaaaaaA">
                                      <p:cBhvr>
                                        <p:cTn id="9" dur="3000" fill="hold"/>
                                        <p:tgtEl>
                                          <p:spTgt spid="118"/>
                                        </p:tgtEl>
                                        <p:attrNameLst>
                                          <p:attrName>ppt_x</p:attrName>
                                          <p:attrName>ppt_y</p:attrName>
                                        </p:attrNameLst>
                                      </p:cBhvr>
                                      <p:rCtr x="26997" y="-1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765800"/>
          </a:xfrm>
          <a:noFill/>
        </p:spPr>
        <p:txBody>
          <a:bodyPr lIns="63500" tIns="25400" rIns="63500" bIns="25400">
            <a:spAutoFit/>
          </a:bodyPr>
          <a:lstStyle/>
          <a:p>
            <a:r>
              <a:rPr lang="en-US" altLang="ko-KR" smtClean="0">
                <a:solidFill>
                  <a:schemeClr val="hlink"/>
                </a:solidFill>
                <a:ea typeface="굴림" panose="020B0600000101010101" pitchFamily="34" charset="-127"/>
              </a:rPr>
              <a:t>Compulsory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(cold start or process migration, first reference): first access to a block</a:t>
            </a:r>
          </a:p>
          <a:p>
            <a:pPr lvl="1"/>
            <a:r>
              <a:rPr lang="en-US" altLang="ko-KR" smtClean="0">
                <a:ea typeface="굴림" panose="020B0600000101010101" pitchFamily="34" charset="-127"/>
              </a:rPr>
              <a:t>“Cold” fact of life: not a whole lot you can do about it</a:t>
            </a:r>
          </a:p>
          <a:p>
            <a:pPr lvl="1"/>
            <a:r>
              <a:rPr lang="en-US" altLang="ko-KR" smtClean="0">
                <a:ea typeface="굴림" panose="020B0600000101010101" pitchFamily="34" charset="-127"/>
              </a:rPr>
              <a:t>Note: If you are going to run “billions” of instruction, Compulsory Misses are insignificant</a:t>
            </a:r>
          </a:p>
          <a:p>
            <a:r>
              <a:rPr lang="en-US" altLang="ko-KR" smtClean="0">
                <a:solidFill>
                  <a:schemeClr val="hlink"/>
                </a:solidFill>
                <a:ea typeface="굴림" panose="020B0600000101010101" pitchFamily="34" charset="-127"/>
              </a:rPr>
              <a:t>Capacity</a:t>
            </a:r>
            <a:r>
              <a:rPr lang="en-US" altLang="ko-KR" smtClean="0">
                <a:ea typeface="굴림" panose="020B0600000101010101" pitchFamily="34" charset="-127"/>
              </a:rPr>
              <a:t>:</a:t>
            </a:r>
          </a:p>
          <a:p>
            <a:pPr lvl="1"/>
            <a:r>
              <a:rPr lang="en-US" altLang="ko-KR" smtClean="0">
                <a:ea typeface="굴림" panose="020B0600000101010101" pitchFamily="34" charset="-127"/>
              </a:rPr>
              <a:t>Cache cannot contain all blocks access by the program</a:t>
            </a:r>
          </a:p>
          <a:p>
            <a:pPr lvl="1"/>
            <a:r>
              <a:rPr lang="en-US" altLang="ko-KR" smtClean="0">
                <a:ea typeface="굴림" panose="020B0600000101010101" pitchFamily="34" charset="-127"/>
              </a:rPr>
              <a:t>Solution: increase cache size</a:t>
            </a:r>
          </a:p>
          <a:p>
            <a:r>
              <a:rPr lang="en-US" altLang="ko-KR" smtClean="0">
                <a:solidFill>
                  <a:schemeClr val="hlink"/>
                </a:solidFill>
                <a:ea typeface="굴림" panose="020B0600000101010101" pitchFamily="34" charset="-127"/>
              </a:rPr>
              <a:t>Conflict</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(collision):</a:t>
            </a:r>
          </a:p>
          <a:p>
            <a:pPr lvl="1"/>
            <a:r>
              <a:rPr lang="en-US" altLang="ko-KR" smtClean="0">
                <a:ea typeface="굴림" panose="020B0600000101010101" pitchFamily="34" charset="-127"/>
              </a:rPr>
              <a:t>Multiple  memory locations  mapped</a:t>
            </a:r>
            <a:br>
              <a:rPr lang="en-US" altLang="ko-KR" smtClean="0">
                <a:ea typeface="굴림" panose="020B0600000101010101" pitchFamily="34" charset="-127"/>
              </a:rPr>
            </a:br>
            <a:r>
              <a:rPr lang="en-US" altLang="ko-KR" smtClean="0">
                <a:ea typeface="굴림" panose="020B0600000101010101" pitchFamily="34" charset="-127"/>
              </a:rPr>
              <a:t>to the same cache location</a:t>
            </a:r>
          </a:p>
          <a:p>
            <a:pPr lvl="1"/>
            <a:r>
              <a:rPr lang="en-US" altLang="ko-KR" smtClean="0">
                <a:ea typeface="굴림" panose="020B0600000101010101" pitchFamily="34" charset="-127"/>
              </a:rPr>
              <a:t>Solution 1: increase  cache size</a:t>
            </a:r>
          </a:p>
          <a:p>
            <a:pPr lvl="1"/>
            <a:r>
              <a:rPr lang="en-US" altLang="ko-KR" smtClean="0">
                <a:ea typeface="굴림" panose="020B0600000101010101" pitchFamily="34" charset="-127"/>
              </a:rPr>
              <a:t>Solution 2: increase associativity</a:t>
            </a:r>
          </a:p>
          <a:p>
            <a:r>
              <a:rPr lang="en-US" altLang="ko-KR" smtClean="0">
                <a:solidFill>
                  <a:schemeClr val="hlink"/>
                </a:solidFill>
                <a:ea typeface="굴림" panose="020B0600000101010101" pitchFamily="34" charset="-127"/>
              </a:rPr>
              <a:t>Coherence</a:t>
            </a:r>
            <a:r>
              <a:rPr lang="en-US" altLang="ko-KR"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9501195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anim calcmode="lin" valueType="num">
                                      <p:cBhvr additive="base">
                                        <p:cTn id="7" dur="500" fill="hold"/>
                                        <p:tgtEl>
                                          <p:spTgt spid="75161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161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1618">
                                            <p:txEl>
                                              <p:pRg st="1" end="1"/>
                                            </p:txEl>
                                          </p:spTgt>
                                        </p:tgtEl>
                                        <p:attrNameLst>
                                          <p:attrName>style.visibility</p:attrName>
                                        </p:attrNameLst>
                                      </p:cBhvr>
                                      <p:to>
                                        <p:strVal val="visible"/>
                                      </p:to>
                                    </p:set>
                                    <p:anim calcmode="lin" valueType="num">
                                      <p:cBhvr additive="base">
                                        <p:cTn id="11" dur="500" fill="hold"/>
                                        <p:tgtEl>
                                          <p:spTgt spid="751618">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161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1618">
                                            <p:txEl>
                                              <p:pRg st="2" end="2"/>
                                            </p:txEl>
                                          </p:spTgt>
                                        </p:tgtEl>
                                        <p:attrNameLst>
                                          <p:attrName>style.visibility</p:attrName>
                                        </p:attrNameLst>
                                      </p:cBhvr>
                                      <p:to>
                                        <p:strVal val="visible"/>
                                      </p:to>
                                    </p:set>
                                    <p:anim calcmode="lin" valueType="num">
                                      <p:cBhvr additive="base">
                                        <p:cTn id="15" dur="500" fill="hold"/>
                                        <p:tgtEl>
                                          <p:spTgt spid="751618">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16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51618">
                                            <p:txEl>
                                              <p:pRg st="3" end="3"/>
                                            </p:txEl>
                                          </p:spTgt>
                                        </p:tgtEl>
                                        <p:attrNameLst>
                                          <p:attrName>style.visibility</p:attrName>
                                        </p:attrNameLst>
                                      </p:cBhvr>
                                      <p:to>
                                        <p:strVal val="visible"/>
                                      </p:to>
                                    </p:set>
                                    <p:anim calcmode="lin" valueType="num">
                                      <p:cBhvr additive="base">
                                        <p:cTn id="21" dur="500" fill="hold"/>
                                        <p:tgtEl>
                                          <p:spTgt spid="751618">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1618">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1618">
                                            <p:txEl>
                                              <p:pRg st="4" end="4"/>
                                            </p:txEl>
                                          </p:spTgt>
                                        </p:tgtEl>
                                        <p:attrNameLst>
                                          <p:attrName>style.visibility</p:attrName>
                                        </p:attrNameLst>
                                      </p:cBhvr>
                                      <p:to>
                                        <p:strVal val="visible"/>
                                      </p:to>
                                    </p:set>
                                    <p:anim calcmode="lin" valueType="num">
                                      <p:cBhvr additive="base">
                                        <p:cTn id="25" dur="500" fill="hold"/>
                                        <p:tgtEl>
                                          <p:spTgt spid="751618">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1618">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51618">
                                            <p:txEl>
                                              <p:pRg st="5" end="5"/>
                                            </p:txEl>
                                          </p:spTgt>
                                        </p:tgtEl>
                                        <p:attrNameLst>
                                          <p:attrName>style.visibility</p:attrName>
                                        </p:attrNameLst>
                                      </p:cBhvr>
                                      <p:to>
                                        <p:strVal val="visible"/>
                                      </p:to>
                                    </p:set>
                                    <p:anim calcmode="lin" valueType="num">
                                      <p:cBhvr additive="base">
                                        <p:cTn id="29" dur="500" fill="hold"/>
                                        <p:tgtEl>
                                          <p:spTgt spid="751618">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16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51618">
                                            <p:txEl>
                                              <p:pRg st="6" end="6"/>
                                            </p:txEl>
                                          </p:spTgt>
                                        </p:tgtEl>
                                        <p:attrNameLst>
                                          <p:attrName>style.visibility</p:attrName>
                                        </p:attrNameLst>
                                      </p:cBhvr>
                                      <p:to>
                                        <p:strVal val="visible"/>
                                      </p:to>
                                    </p:set>
                                    <p:anim calcmode="lin" valueType="num">
                                      <p:cBhvr additive="base">
                                        <p:cTn id="35" dur="500" fill="hold"/>
                                        <p:tgtEl>
                                          <p:spTgt spid="751618">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1618">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1618">
                                            <p:txEl>
                                              <p:pRg st="7" end="7"/>
                                            </p:txEl>
                                          </p:spTgt>
                                        </p:tgtEl>
                                        <p:attrNameLst>
                                          <p:attrName>style.visibility</p:attrName>
                                        </p:attrNameLst>
                                      </p:cBhvr>
                                      <p:to>
                                        <p:strVal val="visible"/>
                                      </p:to>
                                    </p:set>
                                    <p:anim calcmode="lin" valueType="num">
                                      <p:cBhvr additive="base">
                                        <p:cTn id="39" dur="500" fill="hold"/>
                                        <p:tgtEl>
                                          <p:spTgt spid="751618">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1618">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51618">
                                            <p:txEl>
                                              <p:pRg st="8" end="8"/>
                                            </p:txEl>
                                          </p:spTgt>
                                        </p:tgtEl>
                                        <p:attrNameLst>
                                          <p:attrName>style.visibility</p:attrName>
                                        </p:attrNameLst>
                                      </p:cBhvr>
                                      <p:to>
                                        <p:strVal val="visible"/>
                                      </p:to>
                                    </p:set>
                                    <p:anim calcmode="lin" valueType="num">
                                      <p:cBhvr additive="base">
                                        <p:cTn id="43" dur="500" fill="hold"/>
                                        <p:tgtEl>
                                          <p:spTgt spid="751618">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1618">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1618">
                                            <p:txEl>
                                              <p:pRg st="9" end="9"/>
                                            </p:txEl>
                                          </p:spTgt>
                                        </p:tgtEl>
                                        <p:attrNameLst>
                                          <p:attrName>style.visibility</p:attrName>
                                        </p:attrNameLst>
                                      </p:cBhvr>
                                      <p:to>
                                        <p:strVal val="visible"/>
                                      </p:to>
                                    </p:set>
                                    <p:anim calcmode="lin" valueType="num">
                                      <p:cBhvr additive="base">
                                        <p:cTn id="47" dur="500" fill="hold"/>
                                        <p:tgtEl>
                                          <p:spTgt spid="751618">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161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51618">
                                            <p:txEl>
                                              <p:pRg st="10" end="10"/>
                                            </p:txEl>
                                          </p:spTgt>
                                        </p:tgtEl>
                                        <p:attrNameLst>
                                          <p:attrName>style.visibility</p:attrName>
                                        </p:attrNameLst>
                                      </p:cBhvr>
                                      <p:to>
                                        <p:strVal val="visible"/>
                                      </p:to>
                                    </p:set>
                                    <p:anim calcmode="lin" valueType="num">
                                      <p:cBhvr additive="base">
                                        <p:cTn id="53" dur="500" fill="hold"/>
                                        <p:tgtEl>
                                          <p:spTgt spid="751618">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161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update PTE</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2401072"/>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Eventually reschedule faulting thread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9364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600200" y="914400"/>
            <a:ext cx="6307138" cy="52800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827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lstStyle/>
          <a:p>
            <a:r>
              <a:rPr lang="en-US" altLang="ko-KR" smtClean="0">
                <a:ea typeface="굴림" panose="020B0600000101010101" pitchFamily="34" charset="-127"/>
              </a:rPr>
              <a:t>Does software-loaded TLB need use bit? </a:t>
            </a:r>
            <a:br>
              <a:rPr lang="en-US" altLang="ko-KR" smtClean="0">
                <a:ea typeface="굴림" panose="020B0600000101010101" pitchFamily="34" charset="-127"/>
              </a:rPr>
            </a:br>
            <a:r>
              <a:rPr lang="en-US" altLang="ko-KR" smtClean="0">
                <a:ea typeface="굴림" panose="020B0600000101010101" pitchFamily="34" charset="-127"/>
              </a:rPr>
              <a:t>Two Options:</a:t>
            </a:r>
          </a:p>
          <a:p>
            <a:pPr lvl="1"/>
            <a:r>
              <a:rPr lang="en-US" altLang="ko-KR" smtClean="0">
                <a:ea typeface="굴림" panose="020B0600000101010101" pitchFamily="34" charset="-127"/>
              </a:rPr>
              <a:t>Hardware sets use bit in TLB; when TLB entry is replaced, software copies use bit back to page table</a:t>
            </a:r>
          </a:p>
          <a:p>
            <a:pPr lvl="1"/>
            <a:r>
              <a:rPr lang="en-US" altLang="ko-KR" smtClean="0">
                <a:ea typeface="굴림" panose="020B0600000101010101" pitchFamily="34" charset="-127"/>
              </a:rPr>
              <a:t>Software manages TLB entries as FIFO list; everything not in TLB is Second-Chance list, managed as strict LRU</a:t>
            </a:r>
          </a:p>
          <a:p>
            <a:r>
              <a:rPr lang="en-US" altLang="ko-KR" smtClean="0">
                <a:ea typeface="굴림" panose="020B0600000101010101" pitchFamily="34" charset="-127"/>
              </a:rPr>
              <a:t>Core Map</a:t>
            </a:r>
          </a:p>
          <a:p>
            <a:pPr lvl="1"/>
            <a:r>
              <a:rPr lang="en-US" altLang="ko-KR" smtClean="0">
                <a:ea typeface="굴림" panose="020B0600000101010101" pitchFamily="34" charset="-127"/>
              </a:rPr>
              <a:t>Page tables map virtual page </a:t>
            </a:r>
            <a:r>
              <a:rPr lang="en-US" altLang="ko-KR" smtClean="0">
                <a:ea typeface="굴림" panose="020B0600000101010101" pitchFamily="34" charset="-127"/>
                <a:sym typeface="Symbol" panose="05050102010706020507" pitchFamily="18" charset="2"/>
              </a:rPr>
              <a:t> physical page </a:t>
            </a:r>
          </a:p>
          <a:p>
            <a:pPr lvl="1"/>
            <a:r>
              <a:rPr lang="en-US" altLang="ko-KR" smtClean="0">
                <a:ea typeface="굴림" panose="020B0600000101010101" pitchFamily="34" charset="-127"/>
                <a:sym typeface="Symbol" panose="05050102010706020507" pitchFamily="18" charset="2"/>
              </a:rPr>
              <a:t>Do we need a reverse mapping (i.e. physical page  virtual page)?</a:t>
            </a:r>
          </a:p>
          <a:p>
            <a:pPr lvl="2"/>
            <a:r>
              <a:rPr lang="en-US" altLang="ko-KR"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anim calcmode="lin" valueType="num">
                                      <p:cBhvr additive="base">
                                        <p:cTn id="7" dur="500" fill="hold"/>
                                        <p:tgtEl>
                                          <p:spTgt spid="792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2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2579">
                                            <p:txEl>
                                              <p:pRg st="1" end="1"/>
                                            </p:txEl>
                                          </p:spTgt>
                                        </p:tgtEl>
                                        <p:attrNameLst>
                                          <p:attrName>style.visibility</p:attrName>
                                        </p:attrNameLst>
                                      </p:cBhvr>
                                      <p:to>
                                        <p:strVal val="visible"/>
                                      </p:to>
                                    </p:set>
                                    <p:anim calcmode="lin" valueType="num">
                                      <p:cBhvr additive="base">
                                        <p:cTn id="13" dur="500" fill="hold"/>
                                        <p:tgtEl>
                                          <p:spTgt spid="792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92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2579">
                                            <p:txEl>
                                              <p:pRg st="2" end="2"/>
                                            </p:txEl>
                                          </p:spTgt>
                                        </p:tgtEl>
                                        <p:attrNameLst>
                                          <p:attrName>style.visibility</p:attrName>
                                        </p:attrNameLst>
                                      </p:cBhvr>
                                      <p:to>
                                        <p:strVal val="visible"/>
                                      </p:to>
                                    </p:set>
                                    <p:anim calcmode="lin" valueType="num">
                                      <p:cBhvr additive="base">
                                        <p:cTn id="19" dur="500" fill="hold"/>
                                        <p:tgtEl>
                                          <p:spTgt spid="792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2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2579">
                                            <p:txEl>
                                              <p:pRg st="3" end="3"/>
                                            </p:txEl>
                                          </p:spTgt>
                                        </p:tgtEl>
                                        <p:attrNameLst>
                                          <p:attrName>style.visibility</p:attrName>
                                        </p:attrNameLst>
                                      </p:cBhvr>
                                      <p:to>
                                        <p:strVal val="visible"/>
                                      </p:to>
                                    </p:set>
                                    <p:anim calcmode="lin" valueType="num">
                                      <p:cBhvr additive="base">
                                        <p:cTn id="25" dur="500" fill="hold"/>
                                        <p:tgtEl>
                                          <p:spTgt spid="79257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257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2579">
                                            <p:txEl>
                                              <p:pRg st="4" end="4"/>
                                            </p:txEl>
                                          </p:spTgt>
                                        </p:tgtEl>
                                        <p:attrNameLst>
                                          <p:attrName>style.visibility</p:attrName>
                                        </p:attrNameLst>
                                      </p:cBhvr>
                                      <p:to>
                                        <p:strVal val="visible"/>
                                      </p:to>
                                    </p:set>
                                    <p:anim calcmode="lin" valueType="num">
                                      <p:cBhvr additive="base">
                                        <p:cTn id="29" dur="500" fill="hold"/>
                                        <p:tgtEl>
                                          <p:spTgt spid="79257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2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92579">
                                            <p:txEl>
                                              <p:pRg st="5" end="5"/>
                                            </p:txEl>
                                          </p:spTgt>
                                        </p:tgtEl>
                                        <p:attrNameLst>
                                          <p:attrName>style.visibility</p:attrName>
                                        </p:attrNameLst>
                                      </p:cBhvr>
                                      <p:to>
                                        <p:strVal val="visible"/>
                                      </p:to>
                                    </p:set>
                                    <p:anim calcmode="lin" valueType="num">
                                      <p:cBhvr additive="base">
                                        <p:cTn id="35" dur="500" fill="hold"/>
                                        <p:tgtEl>
                                          <p:spTgt spid="79257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2579">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92579">
                                            <p:txEl>
                                              <p:pRg st="6" end="6"/>
                                            </p:txEl>
                                          </p:spTgt>
                                        </p:tgtEl>
                                        <p:attrNameLst>
                                          <p:attrName>style.visibility</p:attrName>
                                        </p:attrNameLst>
                                      </p:cBhvr>
                                      <p:to>
                                        <p:strVal val="visible"/>
                                      </p:to>
                                    </p:set>
                                    <p:anim calcmode="lin" valueType="num">
                                      <p:cBhvr additive="base">
                                        <p:cTn id="39" dur="500" fill="hold"/>
                                        <p:tgtEl>
                                          <p:spTgt spid="79257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2579">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2579">
                                            <p:txEl>
                                              <p:pRg st="7" end="7"/>
                                            </p:txEl>
                                          </p:spTgt>
                                        </p:tgtEl>
                                        <p:attrNameLst>
                                          <p:attrName>style.visibility</p:attrName>
                                        </p:attrNameLst>
                                      </p:cBhvr>
                                      <p:to>
                                        <p:strVal val="visible"/>
                                      </p:to>
                                    </p:set>
                                    <p:anim calcmode="lin" valueType="num">
                                      <p:cBhvr additive="base">
                                        <p:cTn id="43" dur="500" fill="hold"/>
                                        <p:tgtEl>
                                          <p:spTgt spid="7925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25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96947" y="304800"/>
            <a:ext cx="2358018" cy="383695"/>
          </a:xfrm>
          <a:noFill/>
        </p:spPr>
        <p:txBody>
          <a:bodyPr wrap="none" lIns="63500" tIns="25400" rIns="63500" bIns="25400" anchor="t">
            <a:spAutoFit/>
          </a:bodyPr>
          <a:lstStyle/>
          <a:p>
            <a:r>
              <a:rPr lang="en-US" altLang="ko-KR" dirty="0" smtClean="0">
                <a:ea typeface="굴림" panose="020B0600000101010101" pitchFamily="34" charset="-127"/>
              </a:rPr>
              <a:t>Summary (</a:t>
            </a:r>
            <a:r>
              <a:rPr lang="en-US" altLang="ko-KR" dirty="0" smtClean="0">
                <a:ea typeface="굴림" panose="020B0600000101010101" pitchFamily="34" charset="-127"/>
              </a:rPr>
              <a:t>1/2</a:t>
            </a:r>
            <a:r>
              <a:rPr lang="en-US" altLang="ko-KR" dirty="0" smtClean="0">
                <a:ea typeface="굴림" panose="020B0600000101010101" pitchFamily="34" charset="-127"/>
              </a:rPr>
              <a:t>)</a:t>
            </a:r>
            <a:endParaRPr lang="en-US" altLang="ko-KR" dirty="0" smtClean="0">
              <a:ea typeface="굴림" panose="020B0600000101010101" pitchFamily="34" charset="-127"/>
            </a:endParaRPr>
          </a:p>
        </p:txBody>
      </p:sp>
      <p:sp>
        <p:nvSpPr>
          <p:cNvPr id="40963" name="Rectangle 3"/>
          <p:cNvSpPr>
            <a:spLocks noGrp="1" noChangeArrowheads="1"/>
          </p:cNvSpPr>
          <p:nvPr>
            <p:ph type="body" idx="1"/>
          </p:nvPr>
        </p:nvSpPr>
        <p:spPr>
          <a:xfrm>
            <a:off x="76200" y="762000"/>
            <a:ext cx="8915400" cy="5167313"/>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The Principle of Locality:</a:t>
            </a:r>
          </a:p>
          <a:p>
            <a:pPr lvl="1">
              <a:lnSpc>
                <a:spcPct val="80000"/>
              </a:lnSpc>
              <a:spcBef>
                <a:spcPct val="20000"/>
              </a:spcBef>
            </a:pPr>
            <a:r>
              <a:rPr lang="en-US" altLang="ko-KR"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smtClean="0">
                <a:solidFill>
                  <a:schemeClr val="hlink"/>
                </a:solidFill>
                <a:ea typeface="굴림" panose="020B0600000101010101" pitchFamily="34" charset="-127"/>
              </a:rPr>
              <a:t>Temporal Locality</a:t>
            </a:r>
            <a:r>
              <a:rPr lang="en-US" altLang="ko-KR" smtClean="0">
                <a:ea typeface="굴림" panose="020B0600000101010101" pitchFamily="34" charset="-127"/>
              </a:rPr>
              <a:t>: Locality in Time</a:t>
            </a:r>
          </a:p>
          <a:p>
            <a:pPr lvl="2">
              <a:lnSpc>
                <a:spcPct val="80000"/>
              </a:lnSpc>
              <a:spcBef>
                <a:spcPct val="20000"/>
              </a:spcBef>
            </a:pPr>
            <a:r>
              <a:rPr lang="en-US" altLang="ko-KR" smtClean="0">
                <a:solidFill>
                  <a:schemeClr val="hlink"/>
                </a:solidFill>
                <a:ea typeface="굴림" panose="020B0600000101010101" pitchFamily="34" charset="-127"/>
              </a:rPr>
              <a:t>Spatial Locality</a:t>
            </a:r>
            <a:r>
              <a:rPr lang="en-US" altLang="ko-KR" smtClean="0">
                <a:ea typeface="굴림" panose="020B0600000101010101" pitchFamily="34" charset="-127"/>
              </a:rPr>
              <a:t>: Locality in Space</a:t>
            </a:r>
          </a:p>
          <a:p>
            <a:pPr>
              <a:lnSpc>
                <a:spcPct val="80000"/>
              </a:lnSpc>
              <a:spcBef>
                <a:spcPct val="20000"/>
              </a:spcBef>
            </a:pPr>
            <a:r>
              <a:rPr lang="en-US" altLang="ko-KR" smtClean="0">
                <a:ea typeface="굴림" panose="020B0600000101010101" pitchFamily="34" charset="-127"/>
              </a:rPr>
              <a:t>Three (+1) Major Categories of Cache Misses:</a:t>
            </a:r>
          </a:p>
          <a:p>
            <a:pPr lvl="1">
              <a:lnSpc>
                <a:spcPct val="80000"/>
              </a:lnSpc>
              <a:spcBef>
                <a:spcPct val="20000"/>
              </a:spcBef>
            </a:pPr>
            <a:r>
              <a:rPr lang="en-US" altLang="ko-KR" smtClean="0">
                <a:solidFill>
                  <a:schemeClr val="hlink"/>
                </a:solidFill>
                <a:ea typeface="굴림" panose="020B0600000101010101" pitchFamily="34" charset="-127"/>
              </a:rPr>
              <a:t>Compulsory Misses</a:t>
            </a:r>
            <a:r>
              <a:rPr lang="en-US" altLang="ko-KR" smtClean="0">
                <a:ea typeface="굴림" panose="020B0600000101010101" pitchFamily="34" charset="-127"/>
              </a:rPr>
              <a:t>: sad facts of life.  Example: cold start misses.</a:t>
            </a:r>
          </a:p>
          <a:p>
            <a:pPr lvl="1">
              <a:lnSpc>
                <a:spcPct val="80000"/>
              </a:lnSpc>
              <a:spcBef>
                <a:spcPct val="20000"/>
              </a:spcBef>
            </a:pPr>
            <a:r>
              <a:rPr lang="en-US" altLang="ko-KR" smtClean="0">
                <a:solidFill>
                  <a:schemeClr val="hlink"/>
                </a:solidFill>
                <a:ea typeface="굴림" panose="020B0600000101010101" pitchFamily="34" charset="-127"/>
              </a:rPr>
              <a:t>Conflict Misses</a:t>
            </a:r>
            <a:r>
              <a:rPr lang="en-US" altLang="ko-KR" smtClean="0">
                <a:ea typeface="굴림" panose="020B0600000101010101" pitchFamily="34" charset="-127"/>
              </a:rPr>
              <a:t>: increase cache size and/or associativity</a:t>
            </a:r>
          </a:p>
          <a:p>
            <a:pPr lvl="1">
              <a:lnSpc>
                <a:spcPct val="80000"/>
              </a:lnSpc>
              <a:spcBef>
                <a:spcPct val="20000"/>
              </a:spcBef>
            </a:pPr>
            <a:r>
              <a:rPr lang="en-US" altLang="ko-KR" smtClean="0">
                <a:solidFill>
                  <a:schemeClr val="hlink"/>
                </a:solidFill>
                <a:ea typeface="굴림" panose="020B0600000101010101" pitchFamily="34" charset="-127"/>
              </a:rPr>
              <a:t>Capacity Misses</a:t>
            </a:r>
            <a:r>
              <a:rPr lang="en-US" altLang="ko-KR" smtClean="0">
                <a:ea typeface="굴림" panose="020B0600000101010101" pitchFamily="34" charset="-127"/>
              </a:rPr>
              <a:t>: increase cache size</a:t>
            </a:r>
          </a:p>
          <a:p>
            <a:pPr lvl="1">
              <a:lnSpc>
                <a:spcPct val="80000"/>
              </a:lnSpc>
              <a:spcBef>
                <a:spcPct val="20000"/>
              </a:spcBef>
            </a:pPr>
            <a:r>
              <a:rPr lang="en-US" altLang="ko-KR" smtClean="0">
                <a:solidFill>
                  <a:schemeClr val="hlink"/>
                </a:solidFill>
                <a:ea typeface="굴림" panose="020B0600000101010101" pitchFamily="34" charset="-127"/>
              </a:rPr>
              <a:t>Coherence Misses</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Caused by external processors or I/O devices</a:t>
            </a:r>
          </a:p>
          <a:p>
            <a:pPr>
              <a:lnSpc>
                <a:spcPct val="80000"/>
              </a:lnSpc>
              <a:spcBef>
                <a:spcPct val="20000"/>
              </a:spcBef>
            </a:pPr>
            <a:r>
              <a:rPr lang="en-US" altLang="ko-KR" smtClean="0">
                <a:ea typeface="굴림" panose="020B0600000101010101" pitchFamily="34" charset="-127"/>
              </a:rPr>
              <a:t>Cache Organizations:</a:t>
            </a:r>
          </a:p>
          <a:p>
            <a:pPr lvl="1">
              <a:lnSpc>
                <a:spcPct val="80000"/>
              </a:lnSpc>
              <a:spcBef>
                <a:spcPct val="20000"/>
              </a:spcBef>
            </a:pPr>
            <a:r>
              <a:rPr lang="en-US" altLang="ko-KR" smtClean="0">
                <a:ea typeface="굴림" panose="020B0600000101010101" pitchFamily="34" charset="-127"/>
              </a:rPr>
              <a:t>Direct Mapped: single block per set</a:t>
            </a:r>
          </a:p>
          <a:p>
            <a:pPr lvl="1">
              <a:lnSpc>
                <a:spcPct val="80000"/>
              </a:lnSpc>
              <a:spcBef>
                <a:spcPct val="20000"/>
              </a:spcBef>
            </a:pPr>
            <a:r>
              <a:rPr lang="en-US" altLang="ko-KR" smtClean="0">
                <a:ea typeface="굴림" panose="020B0600000101010101" pitchFamily="34" charset="-127"/>
              </a:rPr>
              <a:t>Set associative: more than one block per set</a:t>
            </a:r>
          </a:p>
          <a:p>
            <a:pPr lvl="1">
              <a:lnSpc>
                <a:spcPct val="80000"/>
              </a:lnSpc>
              <a:spcBef>
                <a:spcPct val="20000"/>
              </a:spcBef>
            </a:pPr>
            <a:r>
              <a:rPr lang="en-US" altLang="ko-KR"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95708552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332664" y="228600"/>
            <a:ext cx="2358018" cy="383695"/>
          </a:xfrm>
          <a:noFill/>
        </p:spPr>
        <p:txBody>
          <a:bodyPr wrap="none" lIns="63500" tIns="25400" rIns="63500" bIns="25400" anchor="t">
            <a:spAutoFit/>
          </a:bodyPr>
          <a:lstStyle/>
          <a:p>
            <a:r>
              <a:rPr lang="en-US" altLang="ko-KR" dirty="0" smtClean="0">
                <a:ea typeface="굴림" panose="020B0600000101010101" pitchFamily="34" charset="-127"/>
              </a:rPr>
              <a:t>Summary (2/2)</a:t>
            </a:r>
            <a:endParaRPr lang="en-US" altLang="ko-KR" dirty="0" smtClean="0">
              <a:ea typeface="굴림" panose="020B0600000101010101" pitchFamily="34" charset="-127"/>
            </a:endParaRPr>
          </a:p>
        </p:txBody>
      </p:sp>
      <p:sp>
        <p:nvSpPr>
          <p:cNvPr id="41987" name="Rectangle 3"/>
          <p:cNvSpPr>
            <a:spLocks noGrp="1" noChangeArrowheads="1"/>
          </p:cNvSpPr>
          <p:nvPr>
            <p:ph type="body" idx="1"/>
          </p:nvPr>
        </p:nvSpPr>
        <p:spPr>
          <a:xfrm>
            <a:off x="0" y="762000"/>
            <a:ext cx="9067800" cy="5677452"/>
          </a:xfrm>
          <a:noFill/>
        </p:spPr>
        <p:txBody>
          <a:bodyPr wrap="square"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fast</a:t>
            </a:r>
          </a:p>
          <a:p>
            <a:pPr>
              <a:lnSpc>
                <a:spcPct val="80000"/>
              </a:lnSpc>
              <a:spcBef>
                <a:spcPct val="5000"/>
              </a:spcBef>
            </a:pPr>
            <a:r>
              <a:rPr lang="en-US" altLang="ko-KR" dirty="0">
                <a:ea typeface="굴림" panose="020B0600000101010101" pitchFamily="34" charset="-127"/>
              </a:rPr>
              <a:t>Precise Exception specifies a single instruction for which:</a:t>
            </a:r>
          </a:p>
          <a:p>
            <a:pPr lvl="1">
              <a:lnSpc>
                <a:spcPct val="80000"/>
              </a:lnSpc>
              <a:spcBef>
                <a:spcPct val="5000"/>
              </a:spcBef>
            </a:pPr>
            <a:r>
              <a:rPr lang="en-US" altLang="ko-KR" dirty="0">
                <a:ea typeface="굴림" panose="020B0600000101010101" pitchFamily="34" charset="-127"/>
              </a:rPr>
              <a:t>All previous instructions have completed (committed state)</a:t>
            </a:r>
          </a:p>
          <a:p>
            <a:pPr lvl="1">
              <a:lnSpc>
                <a:spcPct val="80000"/>
              </a:lnSpc>
              <a:spcBef>
                <a:spcPct val="5000"/>
              </a:spcBef>
            </a:pPr>
            <a:r>
              <a:rPr lang="en-US" altLang="ko-KR" dirty="0">
                <a:ea typeface="굴림" panose="020B0600000101010101" pitchFamily="34" charset="-127"/>
              </a:rPr>
              <a:t>No following instructions nor actual instruction have started </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par>
    </p:tnLst>
    <p:bldLst>
      <p:bldP spid="41987" grpId="0" build="p">
        <p:tmplLst>
          <p:tmpl lvl="2">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dirty="0" smtClean="0">
                <a:ea typeface="굴림" panose="020B0600000101010101" pitchFamily="34" charset="-127"/>
              </a:rPr>
              <a:t>Review: How is a Block found in a Cache?</a:t>
            </a:r>
          </a:p>
        </p:txBody>
      </p:sp>
      <p:grpSp>
        <p:nvGrpSpPr>
          <p:cNvPr id="25604" name="Group 20"/>
          <p:cNvGrpSpPr>
            <a:grpSpLocks/>
          </p:cNvGrpSpPr>
          <p:nvPr/>
        </p:nvGrpSpPr>
        <p:grpSpPr bwMode="auto">
          <a:xfrm>
            <a:off x="457200" y="990600"/>
            <a:ext cx="8229600" cy="2362200"/>
            <a:chOff x="288" y="816"/>
            <a:chExt cx="5184" cy="1488"/>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Arial" panose="020B0604020202020204" pitchFamily="34" charset="0"/>
                  <a:ea typeface="굴림" panose="020B0600000101010101" pitchFamily="34" charset="-127"/>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1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49787"/>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30662"/>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41850"/>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30662"/>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105150"/>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114675"/>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116262"/>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762000"/>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411537"/>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46437"/>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92487"/>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82887"/>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92487"/>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92637"/>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2163">
                                            <p:txEl>
                                              <p:pRg st="1" end="1"/>
                                            </p:txEl>
                                          </p:spTgt>
                                        </p:tgtEl>
                                        <p:attrNameLst>
                                          <p:attrName>style.visibility</p:attrName>
                                        </p:attrNameLst>
                                      </p:cBhvr>
                                      <p:to>
                                        <p:strVal val="visible"/>
                                      </p:to>
                                    </p:set>
                                    <p:anim calcmode="lin" valueType="num">
                                      <p:cBhvr additive="base">
                                        <p:cTn id="11" dur="500" fill="hold"/>
                                        <p:tgtEl>
                                          <p:spTgt spid="73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32163">
                                            <p:txEl>
                                              <p:pRg st="2" end="2"/>
                                            </p:txEl>
                                          </p:spTgt>
                                        </p:tgtEl>
                                        <p:attrNameLst>
                                          <p:attrName>style.visibility</p:attrName>
                                        </p:attrNameLst>
                                      </p:cBhvr>
                                      <p:to>
                                        <p:strVal val="visible"/>
                                      </p:to>
                                    </p:set>
                                    <p:anim calcmode="lin" valueType="num">
                                      <p:cBhvr additive="base">
                                        <p:cTn id="15" dur="500" fill="hold"/>
                                        <p:tgtEl>
                                          <p:spTgt spid="73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3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2163">
                                            <p:txEl>
                                              <p:pRg st="3" end="3"/>
                                            </p:txEl>
                                          </p:spTgt>
                                        </p:tgtEl>
                                        <p:attrNameLst>
                                          <p:attrName>style.visibility</p:attrName>
                                        </p:attrNameLst>
                                      </p:cBhvr>
                                      <p:to>
                                        <p:strVal val="visible"/>
                                      </p:to>
                                    </p:set>
                                    <p:anim calcmode="lin" valueType="num">
                                      <p:cBhvr additive="base">
                                        <p:cTn id="21" dur="500" fill="hold"/>
                                        <p:tgtEl>
                                          <p:spTgt spid="73216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21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32250"/>
                                        </p:tgtEl>
                                        <p:attrNameLst>
                                          <p:attrName>style.visibility</p:attrName>
                                        </p:attrNameLst>
                                      </p:cBhvr>
                                      <p:to>
                                        <p:strVal val="visible"/>
                                      </p:to>
                                    </p:set>
                                    <p:anim calcmode="lin" valueType="num">
                                      <p:cBhvr additive="base">
                                        <p:cTn id="25" dur="500" fill="hold"/>
                                        <p:tgtEl>
                                          <p:spTgt spid="732250"/>
                                        </p:tgtEl>
                                        <p:attrNameLst>
                                          <p:attrName>ppt_x</p:attrName>
                                        </p:attrNameLst>
                                      </p:cBhvr>
                                      <p:tavLst>
                                        <p:tav tm="0">
                                          <p:val>
                                            <p:strVal val="1+#ppt_w/2"/>
                                          </p:val>
                                        </p:tav>
                                        <p:tav tm="100000">
                                          <p:val>
                                            <p:strVal val="#ppt_x"/>
                                          </p:val>
                                        </p:tav>
                                      </p:tavLst>
                                    </p:anim>
                                    <p:anim calcmode="lin" valueType="num">
                                      <p:cBhvr additive="base">
                                        <p:cTn id="26"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32251"/>
                                        </p:tgtEl>
                                        <p:attrNameLst>
                                          <p:attrName>style.visibility</p:attrName>
                                        </p:attrNameLst>
                                      </p:cBhvr>
                                      <p:to>
                                        <p:strVal val="visible"/>
                                      </p:to>
                                    </p:set>
                                    <p:anim calcmode="lin" valueType="num">
                                      <p:cBhvr additive="base">
                                        <p:cTn id="31" dur="500" fill="hold"/>
                                        <p:tgtEl>
                                          <p:spTgt spid="732251"/>
                                        </p:tgtEl>
                                        <p:attrNameLst>
                                          <p:attrName>ppt_x</p:attrName>
                                        </p:attrNameLst>
                                      </p:cBhvr>
                                      <p:tavLst>
                                        <p:tav tm="0">
                                          <p:val>
                                            <p:strVal val="0-#ppt_w/2"/>
                                          </p:val>
                                        </p:tav>
                                        <p:tav tm="100000">
                                          <p:val>
                                            <p:strVal val="#ppt_x"/>
                                          </p:val>
                                        </p:tav>
                                      </p:tavLst>
                                    </p:anim>
                                    <p:anim calcmode="lin" valueType="num">
                                      <p:cBhvr additive="base">
                                        <p:cTn id="32"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3224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2163">
                                            <p:txEl>
                                              <p:pRg st="4" end="4"/>
                                            </p:txEl>
                                          </p:spTgt>
                                        </p:tgtEl>
                                        <p:attrNameLst>
                                          <p:attrName>style.visibility</p:attrName>
                                        </p:attrNameLst>
                                      </p:cBhvr>
                                      <p:to>
                                        <p:strVal val="visible"/>
                                      </p:to>
                                    </p:set>
                                    <p:anim calcmode="lin" valueType="num">
                                      <p:cBhvr additive="base">
                                        <p:cTn id="41" dur="500" fill="hold"/>
                                        <p:tgtEl>
                                          <p:spTgt spid="73216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2163">
                                            <p:txEl>
                                              <p:pRg st="4" end="4"/>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732246"/>
                                        </p:tgtEl>
                                        <p:attrNameLst>
                                          <p:attrName>style.visibility</p:attrName>
                                        </p:attrNameLst>
                                      </p:cBhvr>
                                      <p:to>
                                        <p:strVal val="visible"/>
                                      </p:to>
                                    </p:se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732244"/>
                                        </p:tgtEl>
                                        <p:attrNameLst>
                                          <p:attrName>style.visibility</p:attrName>
                                        </p:attrNameLst>
                                      </p:cBhvr>
                                      <p:to>
                                        <p:strVal val="visible"/>
                                      </p:to>
                                    </p:set>
                                    <p:animEffect transition="in" filter="wipe(up)">
                                      <p:cBhvr>
                                        <p:cTn id="49" dur="500"/>
                                        <p:tgtEl>
                                          <p:spTgt spid="732244"/>
                                        </p:tgtEl>
                                      </p:cBhvr>
                                    </p:animEffect>
                                  </p:childTnLst>
                                </p:cTn>
                              </p:par>
                            </p:childTnLst>
                          </p:cTn>
                        </p:par>
                        <p:par>
                          <p:cTn id="50" fill="hold" nodeType="afterGroup">
                            <p:stCondLst>
                              <p:cond delay="1000"/>
                            </p:stCondLst>
                            <p:childTnLst>
                              <p:par>
                                <p:cTn id="51" presetID="22" presetClass="entr" presetSubtype="2" fill="hold" grpId="0" nodeType="afterEffect">
                                  <p:stCondLst>
                                    <p:cond delay="0"/>
                                  </p:stCondLst>
                                  <p:childTnLst>
                                    <p:set>
                                      <p:cBhvr>
                                        <p:cTn id="52" dur="1" fill="hold">
                                          <p:stCondLst>
                                            <p:cond delay="0"/>
                                          </p:stCondLst>
                                        </p:cTn>
                                        <p:tgtEl>
                                          <p:spTgt spid="732243"/>
                                        </p:tgtEl>
                                        <p:attrNameLst>
                                          <p:attrName>style.visibility</p:attrName>
                                        </p:attrNameLst>
                                      </p:cBhvr>
                                      <p:to>
                                        <p:strVal val="visible"/>
                                      </p:to>
                                    </p:set>
                                    <p:animEffect transition="in" filter="wipe(right)">
                                      <p:cBhvr>
                                        <p:cTn id="53" dur="500"/>
                                        <p:tgtEl>
                                          <p:spTgt spid="7322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732163">
                                            <p:txEl>
                                              <p:pRg st="5" end="5"/>
                                            </p:txEl>
                                          </p:spTgt>
                                        </p:tgtEl>
                                        <p:attrNameLst>
                                          <p:attrName>style.visibility</p:attrName>
                                        </p:attrNameLst>
                                      </p:cBhvr>
                                      <p:to>
                                        <p:strVal val="visible"/>
                                      </p:to>
                                    </p:set>
                                    <p:anim calcmode="lin" valueType="num">
                                      <p:cBhvr additive="base">
                                        <p:cTn id="58" dur="500" fill="hold"/>
                                        <p:tgtEl>
                                          <p:spTgt spid="732163">
                                            <p:txEl>
                                              <p:pRg st="5" end="5"/>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732163">
                                            <p:txEl>
                                              <p:pRg st="5" end="5"/>
                                            </p:txEl>
                                          </p:spTgt>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7322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732196"/>
                                        </p:tgtEl>
                                        <p:attrNameLst>
                                          <p:attrName>style.visibility</p:attrName>
                                        </p:attrNameLst>
                                      </p:cBhvr>
                                      <p:to>
                                        <p:strVal val="visible"/>
                                      </p:to>
                                    </p:set>
                                    <p:animEffect transition="in" filter="wipe(down)">
                                      <p:cBhvr>
                                        <p:cTn id="66" dur="500"/>
                                        <p:tgtEl>
                                          <p:spTgt spid="732196"/>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2238"/>
                                        </p:tgtEl>
                                        <p:attrNameLst>
                                          <p:attrName>style.visibility</p:attrName>
                                        </p:attrNameLst>
                                      </p:cBhvr>
                                      <p:to>
                                        <p:strVal val="visible"/>
                                      </p:to>
                                    </p:set>
                                  </p:childTnLst>
                                </p:cTn>
                              </p:par>
                            </p:childTnLst>
                          </p:cTn>
                        </p:par>
                        <p:par>
                          <p:cTn id="70" fill="hold" nodeType="afterGroup">
                            <p:stCondLst>
                              <p:cond delay="1000"/>
                            </p:stCondLst>
                            <p:childTnLst>
                              <p:par>
                                <p:cTn id="71" presetID="1" presetClass="entr" presetSubtype="0" fill="hold" grpId="0" nodeType="afterEffect">
                                  <p:stCondLst>
                                    <p:cond delay="0"/>
                                  </p:stCondLst>
                                  <p:childTnLst>
                                    <p:set>
                                      <p:cBhvr>
                                        <p:cTn id="72" dur="1" fill="hold">
                                          <p:stCondLst>
                                            <p:cond delay="0"/>
                                          </p:stCondLst>
                                        </p:cTn>
                                        <p:tgtEl>
                                          <p:spTgt spid="73219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732163">
                                            <p:txEl>
                                              <p:pRg st="6" end="6"/>
                                            </p:txEl>
                                          </p:spTgt>
                                        </p:tgtEl>
                                        <p:attrNameLst>
                                          <p:attrName>style.visibility</p:attrName>
                                        </p:attrNameLst>
                                      </p:cBhvr>
                                      <p:to>
                                        <p:strVal val="visible"/>
                                      </p:to>
                                    </p:set>
                                    <p:anim calcmode="lin" valueType="num">
                                      <p:cBhvr additive="base">
                                        <p:cTn id="77" dur="500" fill="hold"/>
                                        <p:tgtEl>
                                          <p:spTgt spid="732163">
                                            <p:txEl>
                                              <p:pRg st="6" end="6"/>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732163">
                                            <p:txEl>
                                              <p:pRg st="6" end="6"/>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2247"/>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nodeType="afterEffect">
                                  <p:stCondLst>
                                    <p:cond delay="0"/>
                                  </p:stCondLst>
                                  <p:childTnLst>
                                    <p:set>
                                      <p:cBhvr>
                                        <p:cTn id="84" dur="1" fill="hold">
                                          <p:stCondLst>
                                            <p:cond delay="0"/>
                                          </p:stCondLst>
                                        </p:cTn>
                                        <p:tgtEl>
                                          <p:spTgt spid="732245"/>
                                        </p:tgtEl>
                                        <p:attrNameLst>
                                          <p:attrName>style.visibility</p:attrName>
                                        </p:attrNameLst>
                                      </p:cBhvr>
                                      <p:to>
                                        <p:strVal val="visible"/>
                                      </p:to>
                                    </p:set>
                                    <p:animEffect transition="in" filter="wipe(up)">
                                      <p:cBhvr>
                                        <p:cTn id="85" dur="500"/>
                                        <p:tgtEl>
                                          <p:spTgt spid="732245"/>
                                        </p:tgtEl>
                                      </p:cBhvr>
                                    </p:animEffect>
                                  </p:childTnLst>
                                </p:cTn>
                              </p:par>
                            </p:childTnLst>
                          </p:cTn>
                        </p:par>
                        <p:par>
                          <p:cTn id="86" fill="hold" nodeType="afterGroup">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4211">
                                            <p:txEl>
                                              <p:pRg st="1" end="1"/>
                                            </p:txEl>
                                          </p:spTgt>
                                        </p:tgtEl>
                                        <p:attrNameLst>
                                          <p:attrName>style.visibility</p:attrName>
                                        </p:attrNameLst>
                                      </p:cBhvr>
                                      <p:to>
                                        <p:strVal val="visible"/>
                                      </p:to>
                                    </p:set>
                                    <p:anim calcmode="lin" valueType="num">
                                      <p:cBhvr additive="base">
                                        <p:cTn id="11" dur="500" fill="hold"/>
                                        <p:tgtEl>
                                          <p:spTgt spid="73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4211">
                                            <p:txEl>
                                              <p:pRg st="1" end="1"/>
                                            </p:txEl>
                                          </p:spTgt>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734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4211">
                                            <p:txEl>
                                              <p:pRg st="2" end="2"/>
                                            </p:txEl>
                                          </p:spTgt>
                                        </p:tgtEl>
                                        <p:attrNameLst>
                                          <p:attrName>style.visibility</p:attrName>
                                        </p:attrNameLst>
                                      </p:cBhvr>
                                      <p:to>
                                        <p:strVal val="visible"/>
                                      </p:to>
                                    </p:set>
                                    <p:anim calcmode="lin" valueType="num">
                                      <p:cBhvr additive="base">
                                        <p:cTn id="19" dur="500" fill="hold"/>
                                        <p:tgtEl>
                                          <p:spTgt spid="73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421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34348"/>
                                        </p:tgtEl>
                                        <p:attrNameLst>
                                          <p:attrName>style.visibility</p:attrName>
                                        </p:attrNameLst>
                                      </p:cBhvr>
                                      <p:to>
                                        <p:strVal val="visible"/>
                                      </p:to>
                                    </p:set>
                                    <p:anim calcmode="lin" valueType="num">
                                      <p:cBhvr additive="base">
                                        <p:cTn id="23" dur="500" fill="hold"/>
                                        <p:tgtEl>
                                          <p:spTgt spid="734348"/>
                                        </p:tgtEl>
                                        <p:attrNameLst>
                                          <p:attrName>ppt_x</p:attrName>
                                        </p:attrNameLst>
                                      </p:cBhvr>
                                      <p:tavLst>
                                        <p:tav tm="0">
                                          <p:val>
                                            <p:strVal val="0-#ppt_w/2"/>
                                          </p:val>
                                        </p:tav>
                                        <p:tav tm="100000">
                                          <p:val>
                                            <p:strVal val="#ppt_x"/>
                                          </p:val>
                                        </p:tav>
                                      </p:tavLst>
                                    </p:anim>
                                    <p:anim calcmode="lin" valueType="num">
                                      <p:cBhvr additive="base">
                                        <p:cTn id="24" dur="500" fill="hold"/>
                                        <p:tgtEl>
                                          <p:spTgt spid="73434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734228"/>
                                        </p:tgtEl>
                                        <p:attrNameLst>
                                          <p:attrName>style.visibility</p:attrName>
                                        </p:attrNameLst>
                                      </p:cBhvr>
                                      <p:to>
                                        <p:strVal val="visible"/>
                                      </p:to>
                                    </p:set>
                                    <p:anim calcmode="lin" valueType="num">
                                      <p:cBhvr additive="base">
                                        <p:cTn id="27" dur="500" fill="hold"/>
                                        <p:tgtEl>
                                          <p:spTgt spid="734228"/>
                                        </p:tgtEl>
                                        <p:attrNameLst>
                                          <p:attrName>ppt_x</p:attrName>
                                        </p:attrNameLst>
                                      </p:cBhvr>
                                      <p:tavLst>
                                        <p:tav tm="0">
                                          <p:val>
                                            <p:strVal val="1+#ppt_w/2"/>
                                          </p:val>
                                        </p:tav>
                                        <p:tav tm="100000">
                                          <p:val>
                                            <p:strVal val="#ppt_x"/>
                                          </p:val>
                                        </p:tav>
                                      </p:tavLst>
                                    </p:anim>
                                    <p:anim calcmode="lin" valueType="num">
                                      <p:cBhvr additive="base">
                                        <p:cTn id="28"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34211">
                                            <p:txEl>
                                              <p:pRg st="3" end="3"/>
                                            </p:txEl>
                                          </p:spTgt>
                                        </p:tgtEl>
                                        <p:attrNameLst>
                                          <p:attrName>style.visibility</p:attrName>
                                        </p:attrNameLst>
                                      </p:cBhvr>
                                      <p:to>
                                        <p:strVal val="visible"/>
                                      </p:to>
                                    </p:set>
                                    <p:anim calcmode="lin" valueType="num">
                                      <p:cBhvr additive="base">
                                        <p:cTn id="33" dur="500" fill="hold"/>
                                        <p:tgtEl>
                                          <p:spTgt spid="734211">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34211">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734313"/>
                                        </p:tgtEl>
                                        <p:attrNameLst>
                                          <p:attrName>style.visibility</p:attrName>
                                        </p:attrNameLst>
                                      </p:cBhvr>
                                      <p:to>
                                        <p:strVal val="visible"/>
                                      </p:to>
                                    </p:set>
                                  </p:childTnLst>
                                </p:cTn>
                              </p:par>
                            </p:childTnLst>
                          </p:cTn>
                        </p:par>
                        <p:par>
                          <p:cTn id="38" fill="hold" nodeType="afterGroup">
                            <p:stCondLst>
                              <p:cond delay="500"/>
                            </p:stCondLst>
                            <p:childTnLst>
                              <p:par>
                                <p:cTn id="39" presetID="22" presetClass="entr" presetSubtype="1" fill="hold" nodeType="afterEffect">
                                  <p:stCondLst>
                                    <p:cond delay="0"/>
                                  </p:stCondLst>
                                  <p:childTnLst>
                                    <p:set>
                                      <p:cBhvr>
                                        <p:cTn id="40" dur="1" fill="hold">
                                          <p:stCondLst>
                                            <p:cond delay="0"/>
                                          </p:stCondLst>
                                        </p:cTn>
                                        <p:tgtEl>
                                          <p:spTgt spid="734330"/>
                                        </p:tgtEl>
                                        <p:attrNameLst>
                                          <p:attrName>style.visibility</p:attrName>
                                        </p:attrNameLst>
                                      </p:cBhvr>
                                      <p:to>
                                        <p:strVal val="visible"/>
                                      </p:to>
                                    </p:set>
                                    <p:animEffect transition="in" filter="wipe(up)">
                                      <p:cBhvr>
                                        <p:cTn id="41" dur="500"/>
                                        <p:tgtEl>
                                          <p:spTgt spid="734330"/>
                                        </p:tgtEl>
                                      </p:cBhvr>
                                    </p:animEffect>
                                  </p:childTnLst>
                                </p:cTn>
                              </p:par>
                            </p:childTnLst>
                          </p:cTn>
                        </p:par>
                        <p:par>
                          <p:cTn id="42" fill="hold" nodeType="afterGroup">
                            <p:stCondLst>
                              <p:cond delay="1000"/>
                            </p:stCondLst>
                            <p:childTnLst>
                              <p:par>
                                <p:cTn id="43" presetID="17" presetClass="entr" presetSubtype="10" fill="hold" grpId="0" nodeType="afterEffect">
                                  <p:stCondLst>
                                    <p:cond delay="0"/>
                                  </p:stCondLst>
                                  <p:childTnLst>
                                    <p:set>
                                      <p:cBhvr>
                                        <p:cTn id="44" dur="1" fill="hold">
                                          <p:stCondLst>
                                            <p:cond delay="0"/>
                                          </p:stCondLst>
                                        </p:cTn>
                                        <p:tgtEl>
                                          <p:spTgt spid="734248"/>
                                        </p:tgtEl>
                                        <p:attrNameLst>
                                          <p:attrName>style.visibility</p:attrName>
                                        </p:attrNameLst>
                                      </p:cBhvr>
                                      <p:to>
                                        <p:strVal val="visible"/>
                                      </p:to>
                                    </p:set>
                                    <p:anim calcmode="lin" valueType="num">
                                      <p:cBhvr>
                                        <p:cTn id="45" dur="500" fill="hold"/>
                                        <p:tgtEl>
                                          <p:spTgt spid="734248"/>
                                        </p:tgtEl>
                                        <p:attrNameLst>
                                          <p:attrName>ppt_w</p:attrName>
                                        </p:attrNameLst>
                                      </p:cBhvr>
                                      <p:tavLst>
                                        <p:tav tm="0">
                                          <p:val>
                                            <p:fltVal val="0"/>
                                          </p:val>
                                        </p:tav>
                                        <p:tav tm="100000">
                                          <p:val>
                                            <p:strVal val="#ppt_w"/>
                                          </p:val>
                                        </p:tav>
                                      </p:tavLst>
                                    </p:anim>
                                    <p:anim calcmode="lin" valueType="num">
                                      <p:cBhvr>
                                        <p:cTn id="46"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34211">
                                            <p:txEl>
                                              <p:pRg st="4" end="4"/>
                                            </p:txEl>
                                          </p:spTgt>
                                        </p:tgtEl>
                                        <p:attrNameLst>
                                          <p:attrName>style.visibility</p:attrName>
                                        </p:attrNameLst>
                                      </p:cBhvr>
                                      <p:to>
                                        <p:strVal val="visible"/>
                                      </p:to>
                                    </p:set>
                                    <p:anim calcmode="lin" valueType="num">
                                      <p:cBhvr additive="base">
                                        <p:cTn id="51" dur="500" fill="hold"/>
                                        <p:tgtEl>
                                          <p:spTgt spid="734211">
                                            <p:txEl>
                                              <p:pRg st="4" end="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34211">
                                            <p:txEl>
                                              <p:pRg st="4" end="4"/>
                                            </p:txEl>
                                          </p:spTgt>
                                        </p:tgtEl>
                                        <p:attrNameLst>
                                          <p:attrName>ppt_y</p:attrName>
                                        </p:attrNameLst>
                                      </p:cBhvr>
                                      <p:tavLst>
                                        <p:tav tm="0">
                                          <p:val>
                                            <p:strVal val="#ppt_y"/>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734314"/>
                                        </p:tgtEl>
                                        <p:attrNameLst>
                                          <p:attrName>style.visibility</p:attrName>
                                        </p:attrNameLst>
                                      </p:cBhvr>
                                      <p:to>
                                        <p:strVal val="visible"/>
                                      </p:to>
                                    </p:set>
                                  </p:childTnLst>
                                </p:cTn>
                              </p:par>
                            </p:childTnLst>
                          </p:cTn>
                        </p:par>
                        <p:par>
                          <p:cTn id="55" fill="hold" nodeType="afterGroup">
                            <p:stCondLst>
                              <p:cond delay="500"/>
                            </p:stCondLst>
                            <p:childTnLst>
                              <p:par>
                                <p:cTn id="56" presetID="22" presetClass="entr" presetSubtype="1" fill="hold" grpId="0" nodeType="afterEffect">
                                  <p:stCondLst>
                                    <p:cond delay="0"/>
                                  </p:stCondLst>
                                  <p:childTnLst>
                                    <p:set>
                                      <p:cBhvr>
                                        <p:cTn id="57" dur="1" fill="hold">
                                          <p:stCondLst>
                                            <p:cond delay="0"/>
                                          </p:stCondLst>
                                        </p:cTn>
                                        <p:tgtEl>
                                          <p:spTgt spid="734331"/>
                                        </p:tgtEl>
                                        <p:attrNameLst>
                                          <p:attrName>style.visibility</p:attrName>
                                        </p:attrNameLst>
                                      </p:cBhvr>
                                      <p:to>
                                        <p:strVal val="visible"/>
                                      </p:to>
                                    </p:set>
                                    <p:animEffect transition="in" filter="wipe(up)">
                                      <p:cBhvr>
                                        <p:cTn id="58" dur="500"/>
                                        <p:tgtEl>
                                          <p:spTgt spid="734331"/>
                                        </p:tgtEl>
                                      </p:cBhvr>
                                    </p:animEffec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734332"/>
                                        </p:tgtEl>
                                        <p:attrNameLst>
                                          <p:attrName>style.visibility</p:attrName>
                                        </p:attrNameLst>
                                      </p:cBhvr>
                                      <p:to>
                                        <p:strVal val="visible"/>
                                      </p:to>
                                    </p:set>
                                    <p:animEffect transition="in" filter="wipe(up)">
                                      <p:cBhvr>
                                        <p:cTn id="62" dur="500"/>
                                        <p:tgtEl>
                                          <p:spTgt spid="734332"/>
                                        </p:tgtEl>
                                      </p:cBhvr>
                                    </p:animEffect>
                                  </p:childTnLst>
                                </p:cTn>
                              </p:par>
                              <p:par>
                                <p:cTn id="63" presetID="22" presetClass="entr" presetSubtype="1" fill="hold" nodeType="withEffect">
                                  <p:stCondLst>
                                    <p:cond delay="0"/>
                                  </p:stCondLst>
                                  <p:childTnLst>
                                    <p:set>
                                      <p:cBhvr>
                                        <p:cTn id="64" dur="1" fill="hold">
                                          <p:stCondLst>
                                            <p:cond delay="0"/>
                                          </p:stCondLst>
                                        </p:cTn>
                                        <p:tgtEl>
                                          <p:spTgt spid="734347"/>
                                        </p:tgtEl>
                                        <p:attrNameLst>
                                          <p:attrName>style.visibility</p:attrName>
                                        </p:attrNameLst>
                                      </p:cBhvr>
                                      <p:to>
                                        <p:strVal val="visible"/>
                                      </p:to>
                                    </p:set>
                                    <p:animEffect transition="in" filter="wipe(up)">
                                      <p:cBhvr>
                                        <p:cTn id="65" dur="500"/>
                                        <p:tgtEl>
                                          <p:spTgt spid="734347"/>
                                        </p:tgtEl>
                                      </p:cBhvr>
                                    </p:animEffect>
                                  </p:childTnLst>
                                </p:cTn>
                              </p:par>
                            </p:childTnLst>
                          </p:cTn>
                        </p:par>
                        <p:par>
                          <p:cTn id="66" fill="hold" nodeType="afterGroup">
                            <p:stCondLst>
                              <p:cond delay="1500"/>
                            </p:stCondLst>
                            <p:childTnLst>
                              <p:par>
                                <p:cTn id="67" presetID="4" presetClass="entr" presetSubtype="16" fill="hold" nodeType="afterEffect">
                                  <p:stCondLst>
                                    <p:cond delay="0"/>
                                  </p:stCondLst>
                                  <p:childTnLst>
                                    <p:set>
                                      <p:cBhvr>
                                        <p:cTn id="68" dur="1" fill="hold">
                                          <p:stCondLst>
                                            <p:cond delay="0"/>
                                          </p:stCondLst>
                                        </p:cTn>
                                        <p:tgtEl>
                                          <p:spTgt spid="734354"/>
                                        </p:tgtEl>
                                        <p:attrNameLst>
                                          <p:attrName>style.visibility</p:attrName>
                                        </p:attrNameLst>
                                      </p:cBhvr>
                                      <p:to>
                                        <p:strVal val="visible"/>
                                      </p:to>
                                    </p:set>
                                    <p:animEffect transition="in" filter="box(in)">
                                      <p:cBhvr>
                                        <p:cTn id="69" dur="500"/>
                                        <p:tgtEl>
                                          <p:spTgt spid="734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734211">
                                            <p:txEl>
                                              <p:pRg st="5" end="5"/>
                                            </p:txEl>
                                          </p:spTgt>
                                        </p:tgtEl>
                                        <p:attrNameLst>
                                          <p:attrName>style.visibility</p:attrName>
                                        </p:attrNameLst>
                                      </p:cBhvr>
                                      <p:to>
                                        <p:strVal val="visible"/>
                                      </p:to>
                                    </p:set>
                                    <p:anim calcmode="lin" valueType="num">
                                      <p:cBhvr additive="base">
                                        <p:cTn id="74" dur="500" fill="hold"/>
                                        <p:tgtEl>
                                          <p:spTgt spid="734211">
                                            <p:txEl>
                                              <p:pRg st="5" end="5"/>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734211">
                                            <p:txEl>
                                              <p:pRg st="5" end="5"/>
                                            </p:txEl>
                                          </p:spTgt>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500"/>
                            </p:stCondLst>
                            <p:childTnLst>
                              <p:par>
                                <p:cTn id="77" presetID="1" presetClass="entr" presetSubtype="0" fill="hold" nodeType="afterEffect">
                                  <p:stCondLst>
                                    <p:cond delay="0"/>
                                  </p:stCondLst>
                                  <p:childTnLst>
                                    <p:set>
                                      <p:cBhvr>
                                        <p:cTn id="78" dur="1" fill="hold">
                                          <p:stCondLst>
                                            <p:cond delay="0"/>
                                          </p:stCondLst>
                                        </p:cTn>
                                        <p:tgtEl>
                                          <p:spTgt spid="734311"/>
                                        </p:tgtEl>
                                        <p:attrNameLst>
                                          <p:attrName>style.visibility</p:attrName>
                                        </p:attrNameLst>
                                      </p:cBhvr>
                                      <p:to>
                                        <p:strVal val="visible"/>
                                      </p:to>
                                    </p:set>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4355"/>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734356"/>
                                        </p:tgtEl>
                                        <p:attrNameLst>
                                          <p:attrName>style.visibility</p:attrName>
                                        </p:attrNameLst>
                                      </p:cBhvr>
                                      <p:to>
                                        <p:strVal val="visible"/>
                                      </p:to>
                                    </p:set>
                                    <p:animEffect transition="in" filter="wipe(up)">
                                      <p:cBhvr>
                                        <p:cTn id="85" dur="500"/>
                                        <p:tgtEl>
                                          <p:spTgt spid="734356"/>
                                        </p:tgtEl>
                                      </p:cBhvr>
                                    </p:animEffect>
                                  </p:childTnLst>
                                </p:cTn>
                              </p:par>
                            </p:childTnLst>
                          </p:cTn>
                        </p:par>
                        <p:par>
                          <p:cTn id="86" fill="hold" nodeType="afterGroup">
                            <p:stCondLst>
                              <p:cond delay="1000"/>
                            </p:stCondLst>
                            <p:childTnLst>
                              <p:par>
                                <p:cTn id="87" presetID="1" presetClass="entr" presetSubtype="0" fill="hold" nodeType="afterEffect">
                                  <p:stCondLst>
                                    <p:cond delay="0"/>
                                  </p:stCondLst>
                                  <p:childTnLst>
                                    <p:set>
                                      <p:cBhvr>
                                        <p:cTn id="88"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Fully Associative</a:t>
            </a:r>
            <a:r>
              <a:rPr lang="en-US" altLang="ko-KR" smtClean="0">
                <a:ea typeface="굴림" panose="020B0600000101010101" pitchFamily="34" charset="-127"/>
              </a:rPr>
              <a:t>: Every block can hold any line</a:t>
            </a:r>
          </a:p>
          <a:p>
            <a:pPr lvl="1">
              <a:lnSpc>
                <a:spcPct val="80000"/>
              </a:lnSpc>
              <a:spcBef>
                <a:spcPct val="20000"/>
              </a:spcBef>
            </a:pPr>
            <a:r>
              <a:rPr lang="en-US" altLang="ko-KR" smtClean="0">
                <a:ea typeface="굴림" panose="020B0600000101010101" pitchFamily="34" charset="-127"/>
              </a:rPr>
              <a:t>Address does not include a cache index</a:t>
            </a:r>
          </a:p>
          <a:p>
            <a:pPr lvl="1">
              <a:lnSpc>
                <a:spcPct val="80000"/>
              </a:lnSpc>
              <a:spcBef>
                <a:spcPct val="20000"/>
              </a:spcBef>
            </a:pPr>
            <a:r>
              <a:rPr lang="en-US" altLang="ko-KR" smtClean="0">
                <a:ea typeface="굴림" panose="020B0600000101010101" pitchFamily="34" charset="-127"/>
              </a:rPr>
              <a:t>Compare Cache Tags of all Cache Entries in Parallel</a:t>
            </a:r>
          </a:p>
          <a:p>
            <a:pPr>
              <a:lnSpc>
                <a:spcPct val="80000"/>
              </a:lnSpc>
              <a:spcBef>
                <a:spcPct val="20000"/>
              </a:spcBef>
            </a:pPr>
            <a:r>
              <a:rPr lang="en-US" altLang="ko-KR" smtClean="0">
                <a:ea typeface="굴림" panose="020B0600000101010101" pitchFamily="34" charset="-127"/>
              </a:rPr>
              <a:t>Example: Block Size=32B blocks</a:t>
            </a:r>
          </a:p>
          <a:p>
            <a:pPr lvl="1">
              <a:lnSpc>
                <a:spcPct val="80000"/>
              </a:lnSpc>
              <a:spcBef>
                <a:spcPct val="20000"/>
              </a:spcBef>
            </a:pPr>
            <a:r>
              <a:rPr lang="en-US" altLang="ko-KR" smtClean="0">
                <a:ea typeface="굴림" panose="020B0600000101010101" pitchFamily="34" charset="-127"/>
              </a:rPr>
              <a:t>We need N 27-bit comparators</a:t>
            </a:r>
          </a:p>
          <a:p>
            <a:pPr lvl="1">
              <a:lnSpc>
                <a:spcPct val="80000"/>
              </a:lnSpc>
              <a:spcBef>
                <a:spcPct val="20000"/>
              </a:spcBef>
            </a:pPr>
            <a:r>
              <a:rPr lang="en-US" altLang="ko-KR" smtClean="0">
                <a:ea typeface="굴림" panose="020B0600000101010101" pitchFamily="34" charset="-127"/>
              </a:rPr>
              <a:t>Still have byte select to choose from within block</a:t>
            </a:r>
          </a:p>
          <a:p>
            <a:pPr>
              <a:lnSpc>
                <a:spcPct val="80000"/>
              </a:lnSpc>
              <a:spcBef>
                <a:spcPct val="20000"/>
              </a:spcBef>
            </a:pPr>
            <a:endParaRPr lang="ko-KR" altLang="en-US"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6259">
                                            <p:txEl>
                                              <p:pRg st="1" end="1"/>
                                            </p:txEl>
                                          </p:spTgt>
                                        </p:tgtEl>
                                        <p:attrNameLst>
                                          <p:attrName>style.visibility</p:attrName>
                                        </p:attrNameLst>
                                      </p:cBhvr>
                                      <p:to>
                                        <p:strVal val="visible"/>
                                      </p:to>
                                    </p:set>
                                    <p:anim calcmode="lin" valueType="num">
                                      <p:cBhvr additive="base">
                                        <p:cTn id="11"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33"/>
                                        </p:tgtEl>
                                        <p:attrNameLst>
                                          <p:attrName>style.visibility</p:attrName>
                                        </p:attrNameLst>
                                      </p:cBhvr>
                                      <p:to>
                                        <p:strVal val="visible"/>
                                      </p:to>
                                    </p:set>
                                    <p:anim calcmode="lin" valueType="num">
                                      <p:cBhvr additive="base">
                                        <p:cTn id="15" dur="500" fill="hold"/>
                                        <p:tgtEl>
                                          <p:spTgt spid="736333"/>
                                        </p:tgtEl>
                                        <p:attrNameLst>
                                          <p:attrName>ppt_x</p:attrName>
                                        </p:attrNameLst>
                                      </p:cBhvr>
                                      <p:tavLst>
                                        <p:tav tm="0">
                                          <p:val>
                                            <p:strVal val="1+#ppt_w/2"/>
                                          </p:val>
                                        </p:tav>
                                        <p:tav tm="100000">
                                          <p:val>
                                            <p:strVal val="#ppt_x"/>
                                          </p:val>
                                        </p:tav>
                                      </p:tavLst>
                                    </p:anim>
                                    <p:anim calcmode="lin" valueType="num">
                                      <p:cBhvr additive="base">
                                        <p:cTn id="16" dur="500" fill="hold"/>
                                        <p:tgtEl>
                                          <p:spTgt spid="73633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anim calcmode="lin" valueType="num">
                                      <p:cBhvr additive="base">
                                        <p:cTn id="21"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6259">
                                            <p:txEl>
                                              <p:pRg st="3" end="3"/>
                                            </p:txEl>
                                          </p:spTgt>
                                        </p:tgtEl>
                                        <p:attrNameLst>
                                          <p:attrName>style.visibility</p:attrName>
                                        </p:attrNameLst>
                                      </p:cBhvr>
                                      <p:to>
                                        <p:strVal val="visible"/>
                                      </p:to>
                                    </p:set>
                                    <p:anim calcmode="lin" valueType="num">
                                      <p:cBhvr additive="base">
                                        <p:cTn id="27"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736325"/>
                                        </p:tgtEl>
                                        <p:attrNameLst>
                                          <p:attrName>style.visibility</p:attrName>
                                        </p:attrNameLst>
                                      </p:cBhvr>
                                      <p:to>
                                        <p:strVal val="visible"/>
                                      </p:to>
                                    </p:set>
                                    <p:anim calcmode="lin" valueType="num">
                                      <p:cBhvr additive="base">
                                        <p:cTn id="31" dur="500" fill="hold"/>
                                        <p:tgtEl>
                                          <p:spTgt spid="736325"/>
                                        </p:tgtEl>
                                        <p:attrNameLst>
                                          <p:attrName>ppt_x</p:attrName>
                                        </p:attrNameLst>
                                      </p:cBhvr>
                                      <p:tavLst>
                                        <p:tav tm="0">
                                          <p:val>
                                            <p:strVal val="1+#ppt_w/2"/>
                                          </p:val>
                                        </p:tav>
                                        <p:tav tm="100000">
                                          <p:val>
                                            <p:strVal val="#ppt_x"/>
                                          </p:val>
                                        </p:tav>
                                      </p:tavLst>
                                    </p:anim>
                                    <p:anim calcmode="lin" valueType="num">
                                      <p:cBhvr additive="base">
                                        <p:cTn id="32" dur="500" fill="hold"/>
                                        <p:tgtEl>
                                          <p:spTgt spid="736325"/>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nodeType="afterEffect">
                                  <p:stCondLst>
                                    <p:cond delay="0"/>
                                  </p:stCondLst>
                                  <p:childTnLst>
                                    <p:set>
                                      <p:cBhvr>
                                        <p:cTn id="35" dur="1" fill="hold">
                                          <p:stCondLst>
                                            <p:cond delay="0"/>
                                          </p:stCondLst>
                                        </p:cTn>
                                        <p:tgtEl>
                                          <p:spTgt spid="736329"/>
                                        </p:tgtEl>
                                        <p:attrNameLst>
                                          <p:attrName>style.visibility</p:attrName>
                                        </p:attrNameLst>
                                      </p:cBhvr>
                                      <p:to>
                                        <p:strVal val="visible"/>
                                      </p:to>
                                    </p:set>
                                    <p:anim calcmode="lin" valueType="num">
                                      <p:cBhvr additive="base">
                                        <p:cTn id="36" dur="500" fill="hold"/>
                                        <p:tgtEl>
                                          <p:spTgt spid="736329"/>
                                        </p:tgtEl>
                                        <p:attrNameLst>
                                          <p:attrName>ppt_x</p:attrName>
                                        </p:attrNameLst>
                                      </p:cBhvr>
                                      <p:tavLst>
                                        <p:tav tm="0">
                                          <p:val>
                                            <p:strVal val="0-#ppt_w/2"/>
                                          </p:val>
                                        </p:tav>
                                        <p:tav tm="100000">
                                          <p:val>
                                            <p:strVal val="#ppt_x"/>
                                          </p:val>
                                        </p:tav>
                                      </p:tavLst>
                                    </p:anim>
                                    <p:anim calcmode="lin" valueType="num">
                                      <p:cBhvr additive="base">
                                        <p:cTn id="37" dur="500" fill="hold"/>
                                        <p:tgtEl>
                                          <p:spTgt spid="736329"/>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36259">
                                            <p:txEl>
                                              <p:pRg st="4" end="4"/>
                                            </p:txEl>
                                          </p:spTgt>
                                        </p:tgtEl>
                                        <p:attrNameLst>
                                          <p:attrName>style.visibility</p:attrName>
                                        </p:attrNameLst>
                                      </p:cBhvr>
                                      <p:to>
                                        <p:strVal val="visible"/>
                                      </p:to>
                                    </p:set>
                                    <p:anim calcmode="lin" valueType="num">
                                      <p:cBhvr additive="base">
                                        <p:cTn id="42"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36259">
                                            <p:txEl>
                                              <p:pRg st="4" end="4"/>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736337"/>
                                        </p:tgtEl>
                                        <p:attrNameLst>
                                          <p:attrName>style.visibility</p:attrName>
                                        </p:attrNameLst>
                                      </p:cBhvr>
                                      <p:to>
                                        <p:strVal val="visible"/>
                                      </p:to>
                                    </p:set>
                                    <p:animEffect transition="in" filter="wipe(right)">
                                      <p:cBhvr>
                                        <p:cTn id="47" dur="500"/>
                                        <p:tgtEl>
                                          <p:spTgt spid="736337"/>
                                        </p:tgtEl>
                                      </p:cBhvr>
                                    </p:animEffect>
                                  </p:childTnLst>
                                </p:cTn>
                              </p:par>
                            </p:childTnLst>
                          </p:cTn>
                        </p:par>
                        <p:par>
                          <p:cTn id="48" fill="hold" nodeType="afterGroup">
                            <p:stCondLst>
                              <p:cond delay="1000"/>
                            </p:stCondLst>
                            <p:childTnLst>
                              <p:par>
                                <p:cTn id="49" presetID="22" presetClass="entr" presetSubtype="4" fill="hold" nodeType="afterEffect">
                                  <p:stCondLst>
                                    <p:cond delay="0"/>
                                  </p:stCondLst>
                                  <p:childTnLst>
                                    <p:set>
                                      <p:cBhvr>
                                        <p:cTn id="50" dur="1" fill="hold">
                                          <p:stCondLst>
                                            <p:cond delay="0"/>
                                          </p:stCondLst>
                                        </p:cTn>
                                        <p:tgtEl>
                                          <p:spTgt spid="736331"/>
                                        </p:tgtEl>
                                        <p:attrNameLst>
                                          <p:attrName>style.visibility</p:attrName>
                                        </p:attrNameLst>
                                      </p:cBhvr>
                                      <p:to>
                                        <p:strVal val="visible"/>
                                      </p:to>
                                    </p:set>
                                    <p:animEffect transition="in" filter="wipe(down)">
                                      <p:cBhvr>
                                        <p:cTn id="51" dur="500"/>
                                        <p:tgtEl>
                                          <p:spTgt spid="736331"/>
                                        </p:tgtEl>
                                      </p:cBhvr>
                                    </p:animEffect>
                                  </p:childTnLst>
                                </p:cTn>
                              </p:par>
                            </p:childTnLst>
                          </p:cTn>
                        </p:par>
                        <p:par>
                          <p:cTn id="52" fill="hold" nodeType="afterGroup">
                            <p:stCondLst>
                              <p:cond delay="1500"/>
                            </p:stCondLst>
                            <p:childTnLst>
                              <p:par>
                                <p:cTn id="53" presetID="1" presetClass="entr" presetSubtype="0" fill="hold" grpId="0" nodeType="afterEffect">
                                  <p:stCondLst>
                                    <p:cond delay="0"/>
                                  </p:stCondLst>
                                  <p:childTnLst>
                                    <p:set>
                                      <p:cBhvr>
                                        <p:cTn id="54" dur="1" fill="hold">
                                          <p:stCondLst>
                                            <p:cond delay="0"/>
                                          </p:stCondLst>
                                        </p:cTn>
                                        <p:tgtEl>
                                          <p:spTgt spid="73633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6259">
                                            <p:txEl>
                                              <p:pRg st="5" end="5"/>
                                            </p:txEl>
                                          </p:spTgt>
                                        </p:tgtEl>
                                        <p:attrNameLst>
                                          <p:attrName>style.visibility</p:attrName>
                                        </p:attrNameLst>
                                      </p:cBhvr>
                                      <p:to>
                                        <p:strVal val="visible"/>
                                      </p:to>
                                    </p:set>
                                    <p:anim calcmode="lin" valueType="num">
                                      <p:cBhvr additive="base">
                                        <p:cTn id="59"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6259">
                                            <p:txEl>
                                              <p:pRg st="5" end="5"/>
                                            </p:txEl>
                                          </p:spTgt>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363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1" fill="hold" nodeType="afterEffect">
                                  <p:stCondLst>
                                    <p:cond delay="0"/>
                                  </p:stCondLst>
                                  <p:childTnLst>
                                    <p:set>
                                      <p:cBhvr>
                                        <p:cTn id="65" dur="1" fill="hold">
                                          <p:stCondLst>
                                            <p:cond delay="0"/>
                                          </p:stCondLst>
                                        </p:cTn>
                                        <p:tgtEl>
                                          <p:spTgt spid="736335"/>
                                        </p:tgtEl>
                                        <p:attrNameLst>
                                          <p:attrName>style.visibility</p:attrName>
                                        </p:attrNameLst>
                                      </p:cBhvr>
                                      <p:to>
                                        <p:strVal val="visible"/>
                                      </p:to>
                                    </p:set>
                                    <p:animEffect transition="in" filter="wipe(up)">
                                      <p:cBhvr>
                                        <p:cTn id="66" dur="500"/>
                                        <p:tgtEl>
                                          <p:spTgt spid="736335"/>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P spid="736259"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64460</TotalTime>
  <Pages>60</Pages>
  <Words>5842</Words>
  <Application>Microsoft Office PowerPoint</Application>
  <PresentationFormat>On-screen Show (4:3)</PresentationFormat>
  <Paragraphs>1172</Paragraphs>
  <Slides>55</Slides>
  <Notes>32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55</vt:i4>
      </vt:variant>
    </vt:vector>
  </HeadingPairs>
  <TitlesOfParts>
    <vt:vector size="67" baseType="lpstr">
      <vt:lpstr>Gulim</vt:lpstr>
      <vt:lpstr>Gulim</vt:lpstr>
      <vt:lpstr>MS PGothic</vt:lpstr>
      <vt:lpstr>MS PGothic</vt:lpstr>
      <vt:lpstr>Arial</vt:lpstr>
      <vt:lpstr>Comic Sans MS</vt:lpstr>
      <vt:lpstr>Courier New</vt:lpstr>
      <vt:lpstr>Helvetica</vt:lpstr>
      <vt:lpstr>Impact</vt:lpstr>
      <vt:lpstr>Symbol</vt:lpstr>
      <vt:lpstr>Times New Roman</vt:lpstr>
      <vt:lpstr>Office</vt:lpstr>
      <vt:lpstr>CS162 Operating Systems and Systems Programming Lecture 14   Caching (Finished), Demand Paging</vt:lpstr>
      <vt:lpstr>Recall: In Machine Structures (eg. 61C) …</vt:lpstr>
      <vt:lpstr>Why Does Caching Help? Locality!</vt:lpstr>
      <vt:lpstr>Memory Hierarchy</vt:lpstr>
      <vt:lpstr>A Summary on Sources of Cache Misses</vt:lpstr>
      <vt:lpstr>Review: 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Administrivia</vt:lpstr>
      <vt:lpstr>Caching Applied to Address Translation</vt:lpstr>
      <vt:lpstr>What Actually Happens on a TLB Miss?</vt:lpstr>
      <vt:lpstr>Transparent Exceptions: TLB/Page fault</vt:lpstr>
      <vt:lpstr>Consider weird things that can happen</vt:lpstr>
      <vt:lpstr>Precise Exceptions</vt:lpstr>
      <vt:lpstr>What happens on a Context Switch?</vt:lpstr>
      <vt:lpstr>What TLB organization makes sense?</vt:lpstr>
      <vt:lpstr>TLB organization: include protection</vt:lpstr>
      <vt:lpstr>Example: R3000 pipeline includes TLB “stages”</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Next Up: What happens when …</vt:lpstr>
      <vt:lpstr>Where are all places that caching arises in Operating Systems?</vt:lpstr>
      <vt:lpstr>Impact of caches on Operating Systems</vt:lpstr>
      <vt:lpstr>Working Set Model</vt:lpstr>
      <vt:lpstr>Cache Behavior under WS model</vt:lpstr>
      <vt:lpstr>Another model of Locality: Zipf</vt:lpstr>
      <vt:lpstr>Demand Paging</vt:lpstr>
      <vt:lpstr>Illusion of Infinite Memory</vt:lpstr>
      <vt:lpstr>Demand Paging is Caching</vt:lpstr>
      <vt:lpstr>Review: What is in a PTE?</vt:lpstr>
      <vt:lpstr>Demand Paging Mechanisms</vt:lpstr>
      <vt:lpstr>Loading an executable into memory</vt:lpstr>
      <vt:lpstr>Create Virtual Address Space of the Process</vt:lpstr>
      <vt:lpstr>Create Virtual Address Space of the Process</vt:lpstr>
      <vt:lpstr>Create Virtual Address Space of the Process</vt:lpstr>
      <vt:lpstr>Provide Backing Store for VAS</vt:lpstr>
      <vt:lpstr>What data structure is required to map non-resident pages to disk?</vt:lpstr>
      <vt:lpstr>Provide Backing Store for VAS</vt:lpstr>
      <vt:lpstr>On page Fault …</vt:lpstr>
      <vt:lpstr>On page Fault … find &amp; start load</vt:lpstr>
      <vt:lpstr>On page Fault … schedule other P or T</vt:lpstr>
      <vt:lpstr>On page Fault … update PTE</vt:lpstr>
      <vt:lpstr>Eventually reschedule faulting thread</vt:lpstr>
      <vt:lpstr>Summary: Steps in Handling a Page Fault</vt:lpstr>
      <vt:lpstr>Demand Paging (more details) </vt:lpstr>
      <vt:lpstr>Summary (1/2)</vt:lpstr>
      <vt:lpstr>Summary (2/2)</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683</cp:revision>
  <cp:lastPrinted>2015-10-20T04:16:04Z</cp:lastPrinted>
  <dcterms:created xsi:type="dcterms:W3CDTF">1995-08-12T11:37:26Z</dcterms:created>
  <dcterms:modified xsi:type="dcterms:W3CDTF">2015-10-21T21:09:03Z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