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1308" r:id="rId3"/>
    <p:sldId id="1362" r:id="rId4"/>
    <p:sldId id="1363" r:id="rId5"/>
    <p:sldId id="1364" r:id="rId6"/>
    <p:sldId id="1365" r:id="rId7"/>
    <p:sldId id="1366" r:id="rId8"/>
    <p:sldId id="1367" r:id="rId9"/>
    <p:sldId id="1368" r:id="rId10"/>
    <p:sldId id="1369" r:id="rId11"/>
    <p:sldId id="1370" r:id="rId12"/>
    <p:sldId id="1371" r:id="rId13"/>
    <p:sldId id="1374" r:id="rId14"/>
    <p:sldId id="1376" r:id="rId15"/>
    <p:sldId id="1377" r:id="rId16"/>
    <p:sldId id="1378" r:id="rId17"/>
    <p:sldId id="1379" r:id="rId18"/>
    <p:sldId id="1372" r:id="rId19"/>
    <p:sldId id="1307" r:id="rId20"/>
    <p:sldId id="1373" r:id="rId21"/>
    <p:sldId id="1349" r:id="rId22"/>
    <p:sldId id="1279" r:id="rId23"/>
    <p:sldId id="1280" r:id="rId24"/>
    <p:sldId id="1281" r:id="rId25"/>
    <p:sldId id="1345" r:id="rId26"/>
    <p:sldId id="1283" r:id="rId27"/>
    <p:sldId id="1285" r:id="rId28"/>
    <p:sldId id="1286" r:id="rId29"/>
    <p:sldId id="1346" r:id="rId30"/>
    <p:sldId id="1347" r:id="rId31"/>
    <p:sldId id="1287" r:id="rId32"/>
    <p:sldId id="1348" r:id="rId33"/>
    <p:sldId id="1288" r:id="rId34"/>
    <p:sldId id="1289" r:id="rId35"/>
    <p:sldId id="1290" r:id="rId36"/>
    <p:sldId id="1291" r:id="rId37"/>
    <p:sldId id="1292" r:id="rId38"/>
    <p:sldId id="1293" r:id="rId39"/>
    <p:sldId id="1343" r:id="rId40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BD"/>
    <a:srgbClr val="9933FF"/>
    <a:srgbClr val="FFC5F0"/>
    <a:srgbClr val="FF79DC"/>
    <a:srgbClr val="FF33CC"/>
    <a:srgbClr val="FF99FF"/>
    <a:srgbClr val="29C6D7"/>
    <a:srgbClr val="FC230C"/>
    <a:srgbClr val="ECE21C"/>
    <a:srgbClr val="618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382" autoAdjust="0"/>
    <p:restoredTop sz="94799" autoAdjust="0"/>
  </p:normalViewPr>
  <p:slideViewPr>
    <p:cSldViewPr>
      <p:cViewPr varScale="1">
        <p:scale>
          <a:sx n="76" d="100"/>
          <a:sy n="76" d="100"/>
        </p:scale>
        <p:origin x="4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f(x)</c:v>
                </c:pt>
              </c:strCache>
            </c:strRef>
          </c:tx>
          <c:marker>
            <c:symbol val="none"/>
          </c:marker>
          <c:xVal>
            <c:numRef>
              <c:f>Sheet1!$A$4:$A$20</c:f>
              <c:numCache>
                <c:formatCode>General</c:formatCode>
                <c:ptCount val="17"/>
                <c:pt idx="0">
                  <c:v>1E-3</c:v>
                </c:pt>
                <c:pt idx="1">
                  <c:v>0.01</c:v>
                </c:pt>
                <c:pt idx="2">
                  <c:v>0.02</c:v>
                </c:pt>
                <c:pt idx="3">
                  <c:v>0.04</c:v>
                </c:pt>
                <c:pt idx="4">
                  <c:v>0.08</c:v>
                </c:pt>
                <c:pt idx="5">
                  <c:v>0.16</c:v>
                </c:pt>
                <c:pt idx="6">
                  <c:v>0.32</c:v>
                </c:pt>
                <c:pt idx="7">
                  <c:v>0.64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10</c:v>
                </c:pt>
              </c:numCache>
            </c:numRef>
          </c:xVal>
          <c:yVal>
            <c:numRef>
              <c:f>Sheet1!$B$4:$B$20</c:f>
              <c:numCache>
                <c:formatCode>General</c:formatCode>
                <c:ptCount val="17"/>
                <c:pt idx="0">
                  <c:v>0.99900049983337502</c:v>
                </c:pt>
                <c:pt idx="1">
                  <c:v>0.990049833749168</c:v>
                </c:pt>
                <c:pt idx="2">
                  <c:v>0.98019867330675503</c:v>
                </c:pt>
                <c:pt idx="3">
                  <c:v>0.96078943915232295</c:v>
                </c:pt>
                <c:pt idx="4">
                  <c:v>0.92311634638663598</c:v>
                </c:pt>
                <c:pt idx="5">
                  <c:v>0.85214378896621101</c:v>
                </c:pt>
                <c:pt idx="6">
                  <c:v>0.72614903707369105</c:v>
                </c:pt>
                <c:pt idx="7">
                  <c:v>0.52729242404304899</c:v>
                </c:pt>
                <c:pt idx="8">
                  <c:v>0.367879441171442</c:v>
                </c:pt>
                <c:pt idx="9">
                  <c:v>0.13533528323661301</c:v>
                </c:pt>
                <c:pt idx="10">
                  <c:v>4.9787068367863903E-2</c:v>
                </c:pt>
                <c:pt idx="11">
                  <c:v>1.8315638888734199E-2</c:v>
                </c:pt>
                <c:pt idx="12">
                  <c:v>6.7379469990854601E-3</c:v>
                </c:pt>
                <c:pt idx="13">
                  <c:v>2.4787521766663598E-3</c:v>
                </c:pt>
                <c:pt idx="14">
                  <c:v>9.1188196555451603E-4</c:v>
                </c:pt>
                <c:pt idx="15">
                  <c:v>3.3546262790251202E-4</c:v>
                </c:pt>
                <c:pt idx="16">
                  <c:v>4.5399929762484902E-5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489888"/>
        <c:axId val="242490448"/>
      </c:scatterChart>
      <c:valAx>
        <c:axId val="242489888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crossAx val="242490448"/>
        <c:crosses val="autoZero"/>
        <c:crossBetween val="midCat"/>
      </c:valAx>
      <c:valAx>
        <c:axId val="242490448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24898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007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05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0925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4205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76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35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422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0927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43747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171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664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133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5899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38" tIns="46979" rIns="95638" bIns="46979"/>
          <a:lstStyle/>
          <a:p>
            <a:r>
              <a:rPr lang="en-US" altLang="en-US" smtClean="0"/>
              <a:t>Old and New Testament by Kleirock</a:t>
            </a:r>
          </a:p>
          <a:p>
            <a:r>
              <a:rPr lang="en-US" altLang="en-US" smtClean="0"/>
              <a:t>Regret skipping as grad student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471488"/>
            <a:ext cx="3640138" cy="2730500"/>
          </a:xfrm>
          <a:ln cap="flat"/>
        </p:spPr>
      </p:sp>
    </p:spTree>
    <p:extLst>
      <p:ext uri="{BB962C8B-B14F-4D97-AF65-F5344CB8AC3E}">
        <p14:creationId xmlns:p14="http://schemas.microsoft.com/office/powerpoint/2010/main" val="4130230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6782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2513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2853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1473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4052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31598" y="6551613"/>
            <a:ext cx="121986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>
                <a:solidFill>
                  <a:srgbClr val="2A40E2"/>
                </a:solidFill>
              </a:rPr>
              <a:t> </a:t>
            </a:r>
            <a:r>
              <a:rPr lang="en-US" altLang="en-US" sz="1400" smtClean="0">
                <a:solidFill>
                  <a:srgbClr val="2A40E2"/>
                </a:solidFill>
              </a:rPr>
              <a:t>18.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11/2/15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30408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Fall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software/libc/manual/html_node/Opening-and-Closing-Files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18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Queuing Theory,</a:t>
            </a:r>
            <a:br>
              <a:rPr lang="en-US" altLang="en-US" sz="3000" dirty="0" smtClean="0"/>
            </a:br>
            <a:r>
              <a:rPr lang="en-US" altLang="en-US" sz="3000" dirty="0" smtClean="0"/>
              <a:t>File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November 2</a:t>
            </a:r>
            <a:r>
              <a:rPr lang="en-US" altLang="en-US" baseline="30000" dirty="0" smtClean="0"/>
              <a:t>nd</a:t>
            </a:r>
            <a:r>
              <a:rPr lang="en-US" altLang="en-US" dirty="0"/>
              <a:t>,</a:t>
            </a:r>
            <a:r>
              <a:rPr lang="en-US" altLang="en-US" dirty="0" smtClean="0"/>
              <a:t> 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A Little Queuing Theory: Some Results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839200" cy="617220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ea typeface="Gulim" panose="020B0600000101010101" pitchFamily="34" charset="-127"/>
              </a:rPr>
              <a:t>Assumptions: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ea typeface="Gulim" panose="020B0600000101010101" pitchFamily="34" charset="-127"/>
              </a:rPr>
              <a:t>System in equilibrium; No limit to the queue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ea typeface="Gulim" panose="020B0600000101010101" pitchFamily="34" charset="-127"/>
              </a:rPr>
              <a:t>Time between successive </a:t>
            </a:r>
            <a:r>
              <a:rPr lang="en-US" altLang="ko-KR" sz="2000" dirty="0" smtClean="0">
                <a:solidFill>
                  <a:schemeClr val="hlink"/>
                </a:solidFill>
                <a:ea typeface="Gulim" panose="020B0600000101010101" pitchFamily="34" charset="-127"/>
              </a:rPr>
              <a:t>arrivals</a:t>
            </a:r>
            <a:r>
              <a:rPr lang="en-US" altLang="ko-KR" sz="2000" dirty="0" smtClean="0">
                <a:ea typeface="Gulim" panose="020B0600000101010101" pitchFamily="34" charset="-127"/>
              </a:rPr>
              <a:t> is random and memoryless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endParaRPr lang="en-US" altLang="ko-KR" sz="2000" dirty="0" smtClean="0">
              <a:ea typeface="Gulim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endParaRPr lang="en-US" altLang="ko-KR" sz="2000" dirty="0" smtClean="0">
              <a:ea typeface="Gulim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endParaRPr lang="en-US" altLang="ko-KR" sz="2000" dirty="0" smtClean="0">
              <a:ea typeface="Gulim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endParaRPr lang="en-US" altLang="ko-KR" sz="2000" dirty="0" smtClean="0">
              <a:ea typeface="Gulim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endParaRPr lang="en-US" altLang="ko-KR" sz="2000" dirty="0" smtClean="0">
              <a:ea typeface="Gulim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ea typeface="Gulim" panose="020B0600000101010101" pitchFamily="34" charset="-127"/>
              </a:rPr>
              <a:t>Parameters that describe our system: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:</a:t>
            </a:r>
            <a:r>
              <a:rPr lang="en-US" altLang="ko-KR" sz="2000" dirty="0" smtClean="0">
                <a:ea typeface="Gulim" panose="020B0600000101010101" pitchFamily="34" charset="-127"/>
              </a:rPr>
              <a:t> 	mean number of arriving customers/second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err="1" smtClean="0">
                <a:solidFill>
                  <a:schemeClr val="hlink"/>
                </a:solidFill>
                <a:ea typeface="Gulim" panose="020B0600000101010101" pitchFamily="34" charset="-127"/>
              </a:rPr>
              <a:t>T</a:t>
            </a:r>
            <a:r>
              <a:rPr lang="en-US" altLang="ko-KR" sz="2000" baseline="-25000" dirty="0" err="1" smtClean="0">
                <a:solidFill>
                  <a:schemeClr val="hlink"/>
                </a:solidFill>
                <a:ea typeface="Gulim" panose="020B0600000101010101" pitchFamily="34" charset="-127"/>
              </a:rPr>
              <a:t>ser</a:t>
            </a:r>
            <a:r>
              <a:rPr lang="en-US" altLang="ko-KR" sz="2000" dirty="0" smtClean="0">
                <a:solidFill>
                  <a:schemeClr val="hlink"/>
                </a:solidFill>
                <a:ea typeface="Gulim" panose="020B0600000101010101" pitchFamily="34" charset="-127"/>
              </a:rPr>
              <a:t>:</a:t>
            </a:r>
            <a:r>
              <a:rPr lang="en-US" altLang="ko-KR" sz="2000" dirty="0" smtClean="0">
                <a:ea typeface="Gulim" panose="020B0600000101010101" pitchFamily="34" charset="-127"/>
              </a:rPr>
              <a:t>	mean time to service a customer (“</a:t>
            </a:r>
            <a:r>
              <a:rPr lang="en-US" altLang="ko-KR" sz="2000" dirty="0" smtClean="0">
                <a:solidFill>
                  <a:schemeClr val="accent1"/>
                </a:solidFill>
                <a:ea typeface="Gulim" panose="020B0600000101010101" pitchFamily="34" charset="-127"/>
              </a:rPr>
              <a:t>m1</a:t>
            </a:r>
            <a:r>
              <a:rPr lang="en-US" altLang="ko-KR" sz="2000" dirty="0" smtClean="0">
                <a:ea typeface="Gulim" panose="020B0600000101010101" pitchFamily="34" charset="-127"/>
              </a:rPr>
              <a:t>”)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solidFill>
                  <a:schemeClr val="hlink"/>
                </a:solidFill>
                <a:ea typeface="Gulim" panose="020B0600000101010101" pitchFamily="34" charset="-127"/>
              </a:rPr>
              <a:t>C:</a:t>
            </a:r>
            <a:r>
              <a:rPr lang="en-US" altLang="ko-KR" sz="2000" dirty="0" smtClean="0">
                <a:ea typeface="Gulim" panose="020B0600000101010101" pitchFamily="34" charset="-127"/>
              </a:rPr>
              <a:t>	squared coefficient of variance = </a:t>
            </a:r>
            <a:r>
              <a:rPr lang="en-US" altLang="ko-KR" sz="2000" dirty="0" smtClean="0">
                <a:ea typeface="Gulim" panose="020B0600000101010101" pitchFamily="34" charset="-127"/>
                <a:sym typeface="Symbol" panose="05050102010706020507" pitchFamily="18" charset="2"/>
              </a:rPr>
              <a:t></a:t>
            </a:r>
            <a:r>
              <a:rPr lang="en-US" altLang="ko-KR" sz="2000" baseline="30000" dirty="0" smtClean="0">
                <a:ea typeface="Gulim" panose="020B0600000101010101" pitchFamily="34" charset="-127"/>
                <a:sym typeface="Symbol" panose="05050102010706020507" pitchFamily="18" charset="2"/>
              </a:rPr>
              <a:t>2</a:t>
            </a:r>
            <a:r>
              <a:rPr lang="en-US" altLang="ko-KR" sz="2000" dirty="0" smtClean="0">
                <a:ea typeface="Gulim" panose="020B0600000101010101" pitchFamily="34" charset="-127"/>
              </a:rPr>
              <a:t>/m1</a:t>
            </a:r>
            <a:r>
              <a:rPr lang="en-US" altLang="ko-KR" sz="2000" baseline="30000" dirty="0" smtClean="0">
                <a:ea typeface="Gulim" panose="020B0600000101010101" pitchFamily="34" charset="-127"/>
              </a:rPr>
              <a:t>2</a:t>
            </a:r>
            <a:endParaRPr lang="en-US" altLang="ko-KR" sz="2000" dirty="0" smtClean="0">
              <a:solidFill>
                <a:schemeClr val="accent1"/>
              </a:solidFill>
              <a:ea typeface="Gulim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l-GR" altLang="en-US" sz="2000" dirty="0" smtClean="0">
                <a:solidFill>
                  <a:schemeClr val="accent2"/>
                </a:solidFill>
              </a:rPr>
              <a:t>μ</a:t>
            </a:r>
            <a:r>
              <a:rPr lang="en-US" altLang="ko-KR" sz="2000" dirty="0" smtClean="0">
                <a:solidFill>
                  <a:schemeClr val="accent2"/>
                </a:solidFill>
                <a:ea typeface="Gulim" panose="020B0600000101010101" pitchFamily="34" charset="-127"/>
              </a:rPr>
              <a:t>:</a:t>
            </a:r>
            <a:r>
              <a:rPr lang="en-US" altLang="ko-KR" sz="2000" dirty="0" smtClean="0">
                <a:ea typeface="Gulim" panose="020B0600000101010101" pitchFamily="34" charset="-127"/>
              </a:rPr>
              <a:t>	service rate = 1/</a:t>
            </a:r>
            <a:r>
              <a:rPr lang="en-US" altLang="ko-KR" sz="2000" dirty="0" err="1" smtClean="0">
                <a:solidFill>
                  <a:schemeClr val="hlink"/>
                </a:solidFill>
                <a:ea typeface="Gulim" panose="020B0600000101010101" pitchFamily="34" charset="-127"/>
              </a:rPr>
              <a:t>T</a:t>
            </a:r>
            <a:r>
              <a:rPr lang="en-US" altLang="ko-KR" sz="2000" baseline="-25000" dirty="0" err="1" smtClean="0">
                <a:solidFill>
                  <a:schemeClr val="hlink"/>
                </a:solidFill>
                <a:ea typeface="Gulim" panose="020B0600000101010101" pitchFamily="34" charset="-127"/>
              </a:rPr>
              <a:t>ser</a:t>
            </a:r>
            <a:endParaRPr lang="en-US" altLang="ko-KR" sz="2000" dirty="0" smtClean="0">
              <a:solidFill>
                <a:schemeClr val="hlink"/>
              </a:solidFill>
              <a:ea typeface="Gulim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solidFill>
                  <a:schemeClr val="accent2"/>
                </a:solidFill>
                <a:ea typeface="Gulim" panose="020B0600000101010101" pitchFamily="34" charset="-127"/>
              </a:rPr>
              <a:t>u:</a:t>
            </a:r>
            <a:r>
              <a:rPr lang="en-US" altLang="ko-KR" sz="2000" dirty="0" smtClean="0">
                <a:ea typeface="Gulim" panose="020B0600000101010101" pitchFamily="34" charset="-127"/>
              </a:rPr>
              <a:t>	server utilization (0</a:t>
            </a:r>
            <a:r>
              <a:rPr lang="en-US" altLang="ko-KR" sz="2000" dirty="0" smtClean="0">
                <a:ea typeface="Gulim" panose="020B0600000101010101" pitchFamily="34" charset="-127"/>
                <a:sym typeface="Symbol" panose="05050102010706020507" pitchFamily="18" charset="2"/>
              </a:rPr>
              <a:t></a:t>
            </a:r>
            <a:r>
              <a:rPr lang="en-US" altLang="ko-KR" sz="2000" dirty="0" smtClean="0">
                <a:solidFill>
                  <a:schemeClr val="accent2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u</a:t>
            </a:r>
            <a:r>
              <a:rPr lang="en-US" altLang="ko-KR" sz="2000" dirty="0" smtClean="0">
                <a:ea typeface="Gulim" panose="020B0600000101010101" pitchFamily="34" charset="-127"/>
                <a:sym typeface="Symbol" panose="05050102010706020507" pitchFamily="18" charset="2"/>
              </a:rPr>
              <a:t>1)</a:t>
            </a:r>
            <a:r>
              <a:rPr lang="en-US" altLang="ko-KR" sz="2000" dirty="0" smtClean="0">
                <a:ea typeface="Gulim" panose="020B0600000101010101" pitchFamily="34" charset="-127"/>
              </a:rPr>
              <a:t>: </a:t>
            </a:r>
            <a:r>
              <a:rPr lang="en-US" altLang="ko-KR" sz="2000" dirty="0" smtClean="0">
                <a:solidFill>
                  <a:schemeClr val="accent2"/>
                </a:solidFill>
                <a:ea typeface="Gulim" panose="020B0600000101010101" pitchFamily="34" charset="-127"/>
              </a:rPr>
              <a:t>u </a:t>
            </a:r>
            <a:r>
              <a:rPr lang="en-US" altLang="ko-KR" sz="2000" dirty="0" smtClean="0">
                <a:ea typeface="Gulim" panose="020B0600000101010101" pitchFamily="34" charset="-127"/>
              </a:rPr>
              <a:t>= </a:t>
            </a:r>
            <a:r>
              <a:rPr lang="en-US" altLang="ko-KR" sz="2000" dirty="0" smtClean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</a:t>
            </a:r>
            <a:r>
              <a:rPr lang="en-US" altLang="ko-KR" sz="2000" dirty="0" smtClean="0">
                <a:ea typeface="Gulim" panose="020B0600000101010101" pitchFamily="34" charset="-127"/>
              </a:rPr>
              <a:t>/</a:t>
            </a:r>
            <a:r>
              <a:rPr lang="el-GR" altLang="en-US" sz="2000" dirty="0" smtClean="0">
                <a:solidFill>
                  <a:schemeClr val="accent2"/>
                </a:solidFill>
              </a:rPr>
              <a:t>μ</a:t>
            </a:r>
            <a:r>
              <a:rPr lang="en-US" altLang="ko-KR" sz="2000" dirty="0" smtClean="0">
                <a:ea typeface="Gulim" panose="020B0600000101010101" pitchFamily="34" charset="-127"/>
              </a:rPr>
              <a:t> = </a:t>
            </a:r>
            <a:r>
              <a:rPr lang="en-US" altLang="ko-KR" sz="2000" dirty="0" smtClean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  </a:t>
            </a:r>
            <a:r>
              <a:rPr lang="en-US" altLang="ko-KR" sz="2000" dirty="0" err="1" smtClean="0">
                <a:solidFill>
                  <a:schemeClr val="hlink"/>
                </a:solidFill>
                <a:ea typeface="Gulim" panose="020B0600000101010101" pitchFamily="34" charset="-127"/>
              </a:rPr>
              <a:t>T</a:t>
            </a:r>
            <a:r>
              <a:rPr lang="en-US" altLang="ko-KR" sz="2000" baseline="-25000" dirty="0" err="1" smtClean="0">
                <a:solidFill>
                  <a:schemeClr val="hlink"/>
                </a:solidFill>
                <a:ea typeface="Gulim" panose="020B0600000101010101" pitchFamily="34" charset="-127"/>
              </a:rPr>
              <a:t>ser</a:t>
            </a:r>
            <a:r>
              <a:rPr lang="en-US" altLang="ko-KR" sz="2000" dirty="0" smtClean="0">
                <a:ea typeface="Gulim" panose="020B0600000101010101" pitchFamily="34" charset="-127"/>
              </a:rPr>
              <a:t> </a:t>
            </a:r>
          </a:p>
          <a:p>
            <a:pPr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ea typeface="Gulim" panose="020B0600000101010101" pitchFamily="34" charset="-127"/>
              </a:rPr>
              <a:t>Parameters we wish to compute: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err="1" smtClean="0">
                <a:ea typeface="Gulim" panose="020B0600000101010101" pitchFamily="34" charset="-127"/>
              </a:rPr>
              <a:t>T</a:t>
            </a:r>
            <a:r>
              <a:rPr lang="en-US" altLang="ko-KR" sz="2000" baseline="-25000" dirty="0" err="1" smtClean="0">
                <a:ea typeface="Gulim" panose="020B0600000101010101" pitchFamily="34" charset="-127"/>
              </a:rPr>
              <a:t>q</a:t>
            </a:r>
            <a:r>
              <a:rPr lang="en-US" altLang="ko-KR" sz="2000" dirty="0" smtClean="0">
                <a:ea typeface="Gulim" panose="020B0600000101010101" pitchFamily="34" charset="-127"/>
              </a:rPr>
              <a:t>: 	Time spent in queue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err="1" smtClean="0">
                <a:ea typeface="Gulim" panose="020B0600000101010101" pitchFamily="34" charset="-127"/>
              </a:rPr>
              <a:t>L</a:t>
            </a:r>
            <a:r>
              <a:rPr lang="en-US" altLang="ko-KR" sz="2000" baseline="-25000" dirty="0" err="1" smtClean="0">
                <a:ea typeface="Gulim" panose="020B0600000101010101" pitchFamily="34" charset="-127"/>
              </a:rPr>
              <a:t>q</a:t>
            </a:r>
            <a:r>
              <a:rPr lang="en-US" altLang="ko-KR" sz="2000" dirty="0" smtClean="0">
                <a:ea typeface="Gulim" panose="020B0600000101010101" pitchFamily="34" charset="-127"/>
              </a:rPr>
              <a:t>: 	Length of queue = </a:t>
            </a:r>
            <a:r>
              <a:rPr lang="en-US" altLang="ko-KR" sz="2000" dirty="0" smtClean="0">
                <a:ea typeface="Gulim" panose="020B0600000101010101" pitchFamily="34" charset="-127"/>
                <a:sym typeface="Symbol" panose="05050102010706020507" pitchFamily="18" charset="2"/>
              </a:rPr>
              <a:t>  </a:t>
            </a:r>
            <a:r>
              <a:rPr lang="en-US" altLang="ko-KR" sz="2000" dirty="0" err="1" smtClean="0">
                <a:ea typeface="Gulim" panose="020B0600000101010101" pitchFamily="34" charset="-127"/>
                <a:sym typeface="Symbol" panose="05050102010706020507" pitchFamily="18" charset="2"/>
              </a:rPr>
              <a:t>T</a:t>
            </a:r>
            <a:r>
              <a:rPr lang="en-US" altLang="ko-KR" sz="2000" baseline="-25000" dirty="0" err="1" smtClean="0">
                <a:ea typeface="Gulim" panose="020B0600000101010101" pitchFamily="34" charset="-127"/>
              </a:rPr>
              <a:t>q</a:t>
            </a:r>
            <a:r>
              <a:rPr lang="en-US" altLang="ko-KR" sz="2000" dirty="0" smtClean="0">
                <a:ea typeface="Gulim" panose="020B0600000101010101" pitchFamily="34" charset="-127"/>
              </a:rPr>
              <a:t> (by Little’s law)</a:t>
            </a:r>
          </a:p>
          <a:p>
            <a:pPr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solidFill>
                  <a:schemeClr val="hlink"/>
                </a:solidFill>
                <a:ea typeface="Gulim" panose="020B0600000101010101" pitchFamily="34" charset="-127"/>
              </a:rPr>
              <a:t>Results</a:t>
            </a:r>
            <a:r>
              <a:rPr lang="en-US" altLang="ko-KR" sz="2000" dirty="0" smtClean="0">
                <a:ea typeface="Gulim" panose="020B0600000101010101" pitchFamily="34" charset="-127"/>
              </a:rPr>
              <a:t>: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solidFill>
                  <a:schemeClr val="hlink"/>
                </a:solidFill>
                <a:ea typeface="Gulim" panose="020B0600000101010101" pitchFamily="34" charset="-127"/>
              </a:rPr>
              <a:t>M</a:t>
            </a:r>
            <a:r>
              <a:rPr lang="en-US" altLang="ko-KR" sz="2000" dirty="0" smtClean="0">
                <a:ea typeface="Gulim" panose="020B0600000101010101" pitchFamily="34" charset="-127"/>
              </a:rPr>
              <a:t>emoryless service distribution (C = 1):</a:t>
            </a:r>
          </a:p>
          <a:p>
            <a:pPr lvl="2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1800" dirty="0" smtClean="0">
                <a:solidFill>
                  <a:schemeClr val="hlink"/>
                </a:solidFill>
                <a:ea typeface="Gulim" panose="020B0600000101010101" pitchFamily="34" charset="-127"/>
              </a:rPr>
              <a:t>Called M/M/1 queue:</a:t>
            </a:r>
            <a:r>
              <a:rPr lang="en-US" altLang="ko-KR" sz="1800" dirty="0" smtClean="0">
                <a:ea typeface="Gulim" panose="020B0600000101010101" pitchFamily="34" charset="-127"/>
              </a:rPr>
              <a:t> </a:t>
            </a:r>
            <a:r>
              <a:rPr lang="en-US" altLang="ko-KR" sz="1800" dirty="0" err="1" smtClean="0">
                <a:ea typeface="Gulim" panose="020B0600000101010101" pitchFamily="34" charset="-127"/>
              </a:rPr>
              <a:t>T</a:t>
            </a:r>
            <a:r>
              <a:rPr lang="en-US" altLang="ko-KR" sz="1800" baseline="-25000" dirty="0" err="1" smtClean="0">
                <a:ea typeface="Gulim" panose="020B0600000101010101" pitchFamily="34" charset="-127"/>
              </a:rPr>
              <a:t>q</a:t>
            </a:r>
            <a:r>
              <a:rPr lang="en-US" altLang="ko-KR" sz="1800" baseline="-25000" dirty="0" smtClean="0">
                <a:ea typeface="Gulim" panose="020B0600000101010101" pitchFamily="34" charset="-127"/>
              </a:rPr>
              <a:t> </a:t>
            </a:r>
            <a:r>
              <a:rPr lang="en-US" altLang="ko-KR" sz="1800" dirty="0" smtClean="0">
                <a:ea typeface="Gulim" panose="020B0600000101010101" pitchFamily="34" charset="-127"/>
              </a:rPr>
              <a:t>= </a:t>
            </a:r>
            <a:r>
              <a:rPr lang="en-US" altLang="ko-KR" sz="1800" dirty="0" err="1" smtClean="0">
                <a:ea typeface="Gulim" panose="020B0600000101010101" pitchFamily="34" charset="-127"/>
              </a:rPr>
              <a:t>T</a:t>
            </a:r>
            <a:r>
              <a:rPr lang="en-US" altLang="ko-KR" sz="1800" baseline="-25000" dirty="0" err="1" smtClean="0">
                <a:ea typeface="Gulim" panose="020B0600000101010101" pitchFamily="34" charset="-127"/>
              </a:rPr>
              <a:t>ser</a:t>
            </a:r>
            <a:r>
              <a:rPr lang="en-US" altLang="ko-KR" sz="1800" dirty="0" smtClean="0">
                <a:ea typeface="Gulim" panose="020B0600000101010101" pitchFamily="34" charset="-127"/>
              </a:rPr>
              <a:t> x u/(1 – u)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smtClean="0">
                <a:solidFill>
                  <a:schemeClr val="hlink"/>
                </a:solidFill>
                <a:ea typeface="Gulim" panose="020B0600000101010101" pitchFamily="34" charset="-127"/>
              </a:rPr>
              <a:t>G</a:t>
            </a:r>
            <a:r>
              <a:rPr lang="en-US" altLang="ko-KR" sz="2000" dirty="0" smtClean="0">
                <a:ea typeface="Gulim" panose="020B0600000101010101" pitchFamily="34" charset="-127"/>
              </a:rPr>
              <a:t>eneral service distribution (no restrictions), 1 server:</a:t>
            </a:r>
          </a:p>
          <a:p>
            <a:pPr lvl="2">
              <a:lnSpc>
                <a:spcPct val="75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1800" dirty="0" smtClean="0">
                <a:solidFill>
                  <a:schemeClr val="hlink"/>
                </a:solidFill>
                <a:ea typeface="Gulim" panose="020B0600000101010101" pitchFamily="34" charset="-127"/>
              </a:rPr>
              <a:t>Called M/G/1 queue:</a:t>
            </a:r>
            <a:r>
              <a:rPr lang="en-US" altLang="ko-KR" sz="1800" dirty="0" smtClean="0">
                <a:ea typeface="Gulim" panose="020B0600000101010101" pitchFamily="34" charset="-127"/>
              </a:rPr>
              <a:t> </a:t>
            </a:r>
            <a:r>
              <a:rPr lang="en-US" altLang="ko-KR" sz="1800" dirty="0" err="1" smtClean="0">
                <a:ea typeface="Gulim" panose="020B0600000101010101" pitchFamily="34" charset="-127"/>
              </a:rPr>
              <a:t>T</a:t>
            </a:r>
            <a:r>
              <a:rPr lang="en-US" altLang="ko-KR" sz="1800" baseline="-25000" dirty="0" err="1" smtClean="0">
                <a:ea typeface="Gulim" panose="020B0600000101010101" pitchFamily="34" charset="-127"/>
              </a:rPr>
              <a:t>q</a:t>
            </a:r>
            <a:r>
              <a:rPr lang="en-US" altLang="ko-KR" sz="1800" dirty="0" smtClean="0">
                <a:ea typeface="Gulim" panose="020B0600000101010101" pitchFamily="34" charset="-127"/>
              </a:rPr>
              <a:t> = </a:t>
            </a:r>
            <a:r>
              <a:rPr lang="en-US" altLang="ko-KR" sz="1800" dirty="0" err="1" smtClean="0">
                <a:ea typeface="Gulim" panose="020B0600000101010101" pitchFamily="34" charset="-127"/>
              </a:rPr>
              <a:t>T</a:t>
            </a:r>
            <a:r>
              <a:rPr lang="en-US" altLang="ko-KR" sz="1800" baseline="-25000" dirty="0" err="1" smtClean="0">
                <a:ea typeface="Gulim" panose="020B0600000101010101" pitchFamily="34" charset="-127"/>
              </a:rPr>
              <a:t>ser</a:t>
            </a:r>
            <a:r>
              <a:rPr lang="en-US" altLang="ko-KR" sz="1800" dirty="0" smtClean="0">
                <a:ea typeface="Gulim" panose="020B0600000101010101" pitchFamily="34" charset="-127"/>
              </a:rPr>
              <a:t> x ½(1+C) x u/(1 – u))</a:t>
            </a:r>
          </a:p>
        </p:txBody>
      </p:sp>
      <p:grpSp>
        <p:nvGrpSpPr>
          <p:cNvPr id="917508" name="Group 4"/>
          <p:cNvGrpSpPr>
            <a:grpSpLocks/>
          </p:cNvGrpSpPr>
          <p:nvPr/>
        </p:nvGrpSpPr>
        <p:grpSpPr bwMode="auto">
          <a:xfrm>
            <a:off x="1516063" y="1600200"/>
            <a:ext cx="5360988" cy="1123950"/>
            <a:chOff x="1039" y="462"/>
            <a:chExt cx="3377" cy="708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1039" y="764"/>
              <a:ext cx="978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</a:pPr>
              <a:r>
                <a:rPr lang="en-US" altLang="en-US" sz="1800">
                  <a:solidFill>
                    <a:schemeClr val="hlink"/>
                  </a:solidFill>
                </a:rPr>
                <a:t>Arrival Rate</a:t>
              </a:r>
            </a:p>
            <a:p>
              <a:pPr algn="ctr">
                <a:spcBef>
                  <a:spcPct val="0"/>
                </a:spcBef>
                <a:buSzTx/>
              </a:pPr>
              <a:r>
                <a:rPr lang="en-US" altLang="en-US" sz="1800">
                  <a:solidFill>
                    <a:schemeClr val="hlink"/>
                  </a:solidFill>
                  <a:sym typeface="Symbol" panose="05050102010706020507" pitchFamily="18" charset="2"/>
                </a:rPr>
                <a:t></a:t>
              </a: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2042" y="462"/>
              <a:ext cx="820" cy="560"/>
            </a:xfrm>
            <a:prstGeom prst="rect">
              <a:avLst/>
            </a:prstGeom>
            <a:solidFill>
              <a:srgbClr val="53FB2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>
                  <a:solidFill>
                    <a:schemeClr val="bg1"/>
                  </a:solidFill>
                </a:rPr>
                <a:t>Queue</a:t>
              </a:r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2862" y="738"/>
              <a:ext cx="9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1093" y="738"/>
              <a:ext cx="9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09" name="Oval 9"/>
            <p:cNvSpPr>
              <a:spLocks noChangeArrowheads="1"/>
            </p:cNvSpPr>
            <p:nvPr/>
          </p:nvSpPr>
          <p:spPr bwMode="auto">
            <a:xfrm>
              <a:off x="3812" y="462"/>
              <a:ext cx="604" cy="603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dirty="0"/>
                <a:t>Server</a:t>
              </a: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2823" y="764"/>
              <a:ext cx="1022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</a:pPr>
              <a:r>
                <a:rPr lang="en-US" altLang="en-US" sz="1800">
                  <a:solidFill>
                    <a:schemeClr val="hlink"/>
                  </a:solidFill>
                </a:rPr>
                <a:t>Service Rate</a:t>
              </a:r>
            </a:p>
            <a:p>
              <a:pPr algn="ctr">
                <a:spcBef>
                  <a:spcPct val="0"/>
                </a:spcBef>
                <a:buSzTx/>
              </a:pPr>
              <a:r>
                <a:rPr lang="en-US" altLang="en-US" sz="1800">
                  <a:solidFill>
                    <a:schemeClr val="hlink"/>
                  </a:solidFill>
                  <a:sym typeface="Symbol" panose="05050102010706020507" pitchFamily="18" charset="2"/>
                </a:rPr>
                <a:t></a:t>
              </a:r>
              <a:r>
                <a:rPr lang="el-GR" altLang="en-US" sz="1800">
                  <a:solidFill>
                    <a:schemeClr val="hlink"/>
                  </a:solidFill>
                  <a:sym typeface="Symbol" panose="05050102010706020507" pitchFamily="18" charset="2"/>
                </a:rPr>
                <a:t>μ</a:t>
              </a:r>
              <a:r>
                <a:rPr lang="en-US" altLang="en-US" sz="1800">
                  <a:solidFill>
                    <a:schemeClr val="hlink"/>
                  </a:solidFill>
                  <a:sym typeface="Symbol" panose="05050102010706020507" pitchFamily="18" charset="2"/>
                </a:rPr>
                <a:t>=1/T</a:t>
              </a:r>
              <a:r>
                <a:rPr lang="en-US" altLang="en-US" sz="1800" baseline="-25000">
                  <a:solidFill>
                    <a:schemeClr val="hlink"/>
                  </a:solidFill>
                  <a:sym typeface="Symbol" panose="05050102010706020507" pitchFamily="18" charset="2"/>
                </a:rPr>
                <a:t>ser</a:t>
              </a:r>
              <a:endParaRPr lang="el-GR" altLang="en-US" sz="1800">
                <a:solidFill>
                  <a:schemeClr val="hlink"/>
                </a:solidFill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9716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7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7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7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7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7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17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7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17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17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17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17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17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17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17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17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17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17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17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17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17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17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17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17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17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17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17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17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17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0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A Little Queuing Theory: An Example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61722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Example Usage Statistics:</a:t>
            </a:r>
          </a:p>
          <a:p>
            <a:pPr lvl="1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User requests 10 x 8KB disk I/Os per second</a:t>
            </a:r>
          </a:p>
          <a:p>
            <a:pPr lvl="1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Requests &amp; service exponentially distributed (C=1.0)</a:t>
            </a:r>
          </a:p>
          <a:p>
            <a:pPr lvl="1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Avg. service = 20 ms (From controller+seek+rot+trans)</a:t>
            </a:r>
          </a:p>
          <a:p>
            <a:pPr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Questions: </a:t>
            </a:r>
          </a:p>
          <a:p>
            <a:pPr lvl="1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How utilized is the disk? </a:t>
            </a:r>
          </a:p>
          <a:p>
            <a:pPr lvl="2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Ans: server utilization, </a:t>
            </a: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u = </a:t>
            </a: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T</a:t>
            </a:r>
            <a:r>
              <a:rPr lang="en-US" altLang="ko-KR" baseline="-25000" smtClean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ser</a:t>
            </a:r>
            <a:endParaRPr lang="en-US" altLang="ko-KR" smtClean="0">
              <a:solidFill>
                <a:schemeClr val="hlink"/>
              </a:solidFill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What is the average time spent in the queue? </a:t>
            </a:r>
          </a:p>
          <a:p>
            <a:pPr lvl="2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Ans: </a:t>
            </a: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T</a:t>
            </a:r>
            <a:r>
              <a:rPr lang="en-US" altLang="ko-KR" baseline="-25000" smtClean="0">
                <a:solidFill>
                  <a:schemeClr val="hlink"/>
                </a:solidFill>
                <a:ea typeface="Gulim" panose="020B0600000101010101" pitchFamily="34" charset="-127"/>
              </a:rPr>
              <a:t>q</a:t>
            </a:r>
            <a:endParaRPr lang="en-US" altLang="ko-KR" smtClean="0">
              <a:solidFill>
                <a:schemeClr val="hlink"/>
              </a:solidFill>
              <a:ea typeface="Gulim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What is the number of requests in the queue? </a:t>
            </a:r>
          </a:p>
          <a:p>
            <a:pPr lvl="2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Ans: </a:t>
            </a: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L</a:t>
            </a:r>
            <a:r>
              <a:rPr lang="en-US" altLang="ko-KR" baseline="-25000" smtClean="0">
                <a:solidFill>
                  <a:schemeClr val="hlink"/>
                </a:solidFill>
                <a:ea typeface="Gulim" panose="020B0600000101010101" pitchFamily="34" charset="-127"/>
              </a:rPr>
              <a:t>q</a:t>
            </a:r>
            <a:endParaRPr lang="en-US" altLang="ko-KR" smtClean="0">
              <a:solidFill>
                <a:schemeClr val="hlink"/>
              </a:solidFill>
              <a:ea typeface="Gulim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What is the avg response time for disk request? </a:t>
            </a:r>
          </a:p>
          <a:p>
            <a:pPr lvl="2"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Ans: </a:t>
            </a: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T</a:t>
            </a:r>
            <a:r>
              <a:rPr lang="en-US" altLang="ko-KR" baseline="-25000" smtClean="0">
                <a:solidFill>
                  <a:schemeClr val="hlink"/>
                </a:solidFill>
                <a:ea typeface="Gulim" panose="020B0600000101010101" pitchFamily="34" charset="-127"/>
              </a:rPr>
              <a:t>sys </a:t>
            </a: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= T</a:t>
            </a:r>
            <a:r>
              <a:rPr lang="en-US" altLang="ko-KR" baseline="-25000" smtClean="0">
                <a:solidFill>
                  <a:schemeClr val="hlink"/>
                </a:solidFill>
                <a:ea typeface="Gulim" panose="020B0600000101010101" pitchFamily="34" charset="-127"/>
              </a:rPr>
              <a:t>q </a:t>
            </a: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+ T</a:t>
            </a:r>
            <a:r>
              <a:rPr lang="en-US" altLang="ko-KR" baseline="-25000" smtClean="0">
                <a:solidFill>
                  <a:schemeClr val="hlink"/>
                </a:solidFill>
                <a:ea typeface="Gulim" panose="020B0600000101010101" pitchFamily="34" charset="-127"/>
              </a:rPr>
              <a:t>ser</a:t>
            </a:r>
            <a:endParaRPr lang="en-US" altLang="ko-KR" smtClean="0">
              <a:solidFill>
                <a:schemeClr val="hlink"/>
              </a:solidFill>
              <a:ea typeface="Gulim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5000"/>
              </a:spcBef>
              <a:tabLst>
                <a:tab pos="914400" algn="l"/>
              </a:tabLst>
            </a:pPr>
            <a:r>
              <a:rPr lang="en-US" altLang="ko-KR" smtClean="0">
                <a:ea typeface="Gulim" panose="020B0600000101010101" pitchFamily="34" charset="-127"/>
              </a:rPr>
              <a:t>Computation: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Tx/>
              <a:buNone/>
              <a:tabLst>
                <a:tab pos="91440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	 </a:t>
            </a: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	(</a:t>
            </a:r>
            <a:r>
              <a:rPr lang="en-US" altLang="ko-KR" smtClean="0">
                <a:ea typeface="Gulim" panose="020B0600000101010101" pitchFamily="34" charset="-127"/>
              </a:rPr>
              <a:t>avg # arriving customers/s) = 10/s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Tx/>
              <a:buNone/>
              <a:tabLst>
                <a:tab pos="91440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	T</a:t>
            </a:r>
            <a:r>
              <a:rPr lang="en-US" altLang="ko-KR" baseline="-25000" smtClean="0">
                <a:solidFill>
                  <a:schemeClr val="hlink"/>
                </a:solidFill>
                <a:ea typeface="Gulim" panose="020B0600000101010101" pitchFamily="34" charset="-127"/>
              </a:rPr>
              <a:t>ser</a:t>
            </a:r>
            <a:r>
              <a:rPr lang="en-US" altLang="ko-KR" baseline="-25000" smtClean="0">
                <a:ea typeface="Gulim" panose="020B0600000101010101" pitchFamily="34" charset="-127"/>
              </a:rPr>
              <a:t>	</a:t>
            </a:r>
            <a:r>
              <a:rPr lang="en-US" altLang="ko-KR" smtClean="0">
                <a:ea typeface="Gulim" panose="020B0600000101010101" pitchFamily="34" charset="-127"/>
              </a:rPr>
              <a:t>(avg time to service customer) = 20 ms (0.02s)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Tx/>
              <a:buNone/>
              <a:tabLst>
                <a:tab pos="91440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	u</a:t>
            </a:r>
            <a:r>
              <a:rPr lang="en-US" altLang="ko-KR" smtClean="0">
                <a:ea typeface="Gulim" panose="020B0600000101010101" pitchFamily="34" charset="-127"/>
              </a:rPr>
              <a:t> 	(server utilization) = </a:t>
            </a: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</a:t>
            </a:r>
            <a:r>
              <a:rPr lang="en-US" altLang="ko-KR" smtClean="0">
                <a:ea typeface="Gulim" panose="020B0600000101010101" pitchFamily="34" charset="-127"/>
              </a:rPr>
              <a:t> x T</a:t>
            </a:r>
            <a:r>
              <a:rPr lang="en-US" altLang="ko-KR" baseline="-25000" smtClean="0">
                <a:ea typeface="Gulim" panose="020B0600000101010101" pitchFamily="34" charset="-127"/>
              </a:rPr>
              <a:t>ser</a:t>
            </a:r>
            <a:r>
              <a:rPr lang="en-US" altLang="ko-KR" smtClean="0">
                <a:ea typeface="Gulim" panose="020B0600000101010101" pitchFamily="34" charset="-127"/>
              </a:rPr>
              <a:t>= 10/s x .02s = 0.2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Tx/>
              <a:buNone/>
              <a:tabLst>
                <a:tab pos="91440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	T</a:t>
            </a:r>
            <a:r>
              <a:rPr lang="en-US" altLang="ko-KR" baseline="-25000" smtClean="0">
                <a:solidFill>
                  <a:schemeClr val="hlink"/>
                </a:solidFill>
                <a:ea typeface="Gulim" panose="020B0600000101010101" pitchFamily="34" charset="-127"/>
              </a:rPr>
              <a:t>q</a:t>
            </a:r>
            <a:r>
              <a:rPr lang="en-US" altLang="ko-KR" baseline="-25000" smtClean="0">
                <a:ea typeface="Gulim" panose="020B0600000101010101" pitchFamily="34" charset="-127"/>
              </a:rPr>
              <a:t>	</a:t>
            </a:r>
            <a:r>
              <a:rPr lang="en-US" altLang="ko-KR" smtClean="0">
                <a:ea typeface="Gulim" panose="020B0600000101010101" pitchFamily="34" charset="-127"/>
              </a:rPr>
              <a:t>(avg time/customer in queue) = T</a:t>
            </a:r>
            <a:r>
              <a:rPr lang="en-US" altLang="ko-KR" baseline="-25000" smtClean="0">
                <a:ea typeface="Gulim" panose="020B0600000101010101" pitchFamily="34" charset="-127"/>
              </a:rPr>
              <a:t>ser</a:t>
            </a:r>
            <a:r>
              <a:rPr lang="en-US" altLang="ko-KR" smtClean="0">
                <a:ea typeface="Gulim" panose="020B0600000101010101" pitchFamily="34" charset="-127"/>
              </a:rPr>
              <a:t> x u/(1 – u) </a:t>
            </a:r>
            <a:br>
              <a:rPr lang="en-US" altLang="ko-KR" smtClean="0">
                <a:ea typeface="Gulim" panose="020B0600000101010101" pitchFamily="34" charset="-127"/>
              </a:rPr>
            </a:br>
            <a:r>
              <a:rPr lang="en-US" altLang="ko-KR" smtClean="0">
                <a:ea typeface="Gulim" panose="020B0600000101010101" pitchFamily="34" charset="-127"/>
              </a:rPr>
              <a:t>	= 20 x 0.2/(1-0.2) = 20 x 0.25 = 5 ms (0 .005s)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Tx/>
              <a:buNone/>
              <a:tabLst>
                <a:tab pos="91440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	L</a:t>
            </a:r>
            <a:r>
              <a:rPr lang="en-US" altLang="ko-KR" baseline="-25000" smtClean="0">
                <a:solidFill>
                  <a:schemeClr val="hlink"/>
                </a:solidFill>
                <a:ea typeface="Gulim" panose="020B0600000101010101" pitchFamily="34" charset="-127"/>
              </a:rPr>
              <a:t>q</a:t>
            </a:r>
            <a:r>
              <a:rPr lang="en-US" altLang="ko-KR" smtClean="0">
                <a:ea typeface="Gulim" panose="020B0600000101010101" pitchFamily="34" charset="-127"/>
              </a:rPr>
              <a:t>	(avg length of queue) = </a:t>
            </a: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</a:t>
            </a:r>
            <a:r>
              <a:rPr lang="en-US" altLang="ko-KR" smtClean="0">
                <a:ea typeface="Gulim" panose="020B0600000101010101" pitchFamily="34" charset="-127"/>
              </a:rPr>
              <a:t> x T</a:t>
            </a:r>
            <a:r>
              <a:rPr lang="en-US" altLang="ko-KR" baseline="-25000" smtClean="0">
                <a:ea typeface="Gulim" panose="020B0600000101010101" pitchFamily="34" charset="-127"/>
              </a:rPr>
              <a:t>q</a:t>
            </a:r>
            <a:r>
              <a:rPr lang="en-US" altLang="ko-KR" smtClean="0">
                <a:ea typeface="Gulim" panose="020B0600000101010101" pitchFamily="34" charset="-127"/>
              </a:rPr>
              <a:t>=10/s x .005s = 0.05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Tx/>
              <a:buNone/>
              <a:tabLst>
                <a:tab pos="91440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Gulim" panose="020B0600000101010101" pitchFamily="34" charset="-127"/>
              </a:rPr>
              <a:t>	T</a:t>
            </a:r>
            <a:r>
              <a:rPr lang="en-US" altLang="ko-KR" baseline="-25000" smtClean="0">
                <a:solidFill>
                  <a:schemeClr val="hlink"/>
                </a:solidFill>
                <a:ea typeface="Gulim" panose="020B0600000101010101" pitchFamily="34" charset="-127"/>
              </a:rPr>
              <a:t>sys</a:t>
            </a:r>
            <a:r>
              <a:rPr lang="en-US" altLang="ko-KR" baseline="-25000" smtClean="0">
                <a:ea typeface="Gulim" panose="020B0600000101010101" pitchFamily="34" charset="-127"/>
              </a:rPr>
              <a:t>	</a:t>
            </a:r>
            <a:r>
              <a:rPr lang="en-US" altLang="ko-KR" smtClean="0">
                <a:ea typeface="Gulim" panose="020B0600000101010101" pitchFamily="34" charset="-127"/>
              </a:rPr>
              <a:t>(avg time/customer in system) =T</a:t>
            </a:r>
            <a:r>
              <a:rPr lang="en-US" altLang="ko-KR" baseline="-25000" smtClean="0">
                <a:ea typeface="Gulim" panose="020B0600000101010101" pitchFamily="34" charset="-127"/>
              </a:rPr>
              <a:t>q </a:t>
            </a:r>
            <a:r>
              <a:rPr lang="en-US" altLang="ko-KR" smtClean="0">
                <a:ea typeface="Gulim" panose="020B0600000101010101" pitchFamily="34" charset="-127"/>
              </a:rPr>
              <a:t>+ T</a:t>
            </a:r>
            <a:r>
              <a:rPr lang="en-US" altLang="ko-KR" baseline="-25000" smtClean="0">
                <a:ea typeface="Gulim" panose="020B0600000101010101" pitchFamily="34" charset="-127"/>
              </a:rPr>
              <a:t>ser</a:t>
            </a:r>
            <a:r>
              <a:rPr lang="en-US" altLang="ko-KR" smtClean="0">
                <a:ea typeface="Gulim" panose="020B0600000101010101" pitchFamily="34" charset="-127"/>
              </a:rPr>
              <a:t>= 25 ms</a:t>
            </a:r>
            <a:br>
              <a:rPr lang="en-US" altLang="ko-KR" smtClean="0">
                <a:ea typeface="Gulim" panose="020B0600000101010101" pitchFamily="34" charset="-127"/>
              </a:rPr>
            </a:br>
            <a:r>
              <a:rPr lang="en-US" altLang="ko-KR" smtClean="0">
                <a:ea typeface="Gulim" panose="020B0600000101010101" pitchFamily="34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9071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9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9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9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19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19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9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9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9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19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19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19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19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19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19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19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19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19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19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195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195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195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195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19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19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19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19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95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Queuing Theory Resources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105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Handouts page contains Queueing Theory Resources: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Scanned pages from Patterson and </a:t>
            </a:r>
            <a:r>
              <a:rPr lang="en-US" altLang="ko-KR" dirty="0" err="1" smtClean="0">
                <a:ea typeface="Gulim" panose="020B0600000101010101" pitchFamily="34" charset="-127"/>
              </a:rPr>
              <a:t>Hennesey</a:t>
            </a:r>
            <a:r>
              <a:rPr lang="en-US" altLang="ko-KR" dirty="0" smtClean="0">
                <a:ea typeface="Gulim" panose="020B0600000101010101" pitchFamily="34" charset="-127"/>
              </a:rPr>
              <a:t> book that gives further discussion and simple proof for general eq.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A complete website full of resources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Midterms with queueing theory questions: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Midterm IIs from previous years that I’ve taught</a:t>
            </a:r>
          </a:p>
          <a:p>
            <a:r>
              <a:rPr lang="en-US" altLang="ko-KR" sz="2200" dirty="0" smtClean="0">
                <a:ea typeface="Gulim" panose="020B0600000101010101" pitchFamily="34" charset="-127"/>
              </a:rPr>
              <a:t>Assume that Queueing theory is fair game for Midterm II and/or the final!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388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5105400"/>
          </a:xfrm>
        </p:spPr>
        <p:txBody>
          <a:bodyPr/>
          <a:lstStyle/>
          <a:p>
            <a:r>
              <a:rPr lang="en-US" dirty="0" smtClean="0"/>
              <a:t>HW3 – Moved deadline to Wednesday (11/04)</a:t>
            </a:r>
          </a:p>
          <a:p>
            <a:pPr lvl="1"/>
            <a:r>
              <a:rPr lang="en-US" dirty="0" smtClean="0"/>
              <a:t>Sorry about fact that server was down!</a:t>
            </a:r>
          </a:p>
          <a:p>
            <a:r>
              <a:rPr lang="en-US" dirty="0" smtClean="0"/>
              <a:t>Project 2 code due this Friday!</a:t>
            </a:r>
          </a:p>
          <a:p>
            <a:r>
              <a:rPr lang="en-US" dirty="0" smtClean="0"/>
              <a:t>Midterm I Regrade requests: Due this Wednesday</a:t>
            </a:r>
          </a:p>
          <a:p>
            <a:r>
              <a:rPr lang="en-US" dirty="0" smtClean="0"/>
              <a:t>Midterm II: Coming up in 3 weeks! (11/23)</a:t>
            </a:r>
          </a:p>
          <a:p>
            <a:pPr lvl="1"/>
            <a:r>
              <a:rPr lang="en-US" dirty="0" smtClean="0"/>
              <a:t>7-10PM, “here” (2040, 2050, 2060 VLSB)</a:t>
            </a:r>
          </a:p>
          <a:p>
            <a:pPr lvl="1"/>
            <a:r>
              <a:rPr lang="en-US" dirty="0" smtClean="0"/>
              <a:t>Topics up to and including previous Wednesday</a:t>
            </a:r>
          </a:p>
          <a:p>
            <a:pPr lvl="1"/>
            <a:r>
              <a:rPr lang="en-US" dirty="0" smtClean="0"/>
              <a:t>2 pages of hand-written notes, both 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664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62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62400"/>
            <a:ext cx="21002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Quick Aside: Big Projects</a:t>
            </a:r>
          </a:p>
        </p:txBody>
      </p:sp>
      <p:sp>
        <p:nvSpPr>
          <p:cNvPr id="566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is a big project?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Time/work estimation is hard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Programmers are eternal optimistics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(it will only take two days)!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is why we bug you about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starting the project early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Had a grad student who used to say he just needed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“10 minutes” to fix something. Two hours later…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a project be efficiently partitioned?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Partitionable task decreases in time as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you add people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But, if you require communication: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reaches a minimum bound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With complex interactions, time increases!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Mythical person-month problem: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You estimate how long a project will take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Starts to fall behind, so you add more people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Project takes even more time!</a:t>
            </a:r>
          </a:p>
        </p:txBody>
      </p:sp>
      <p:pic>
        <p:nvPicPr>
          <p:cNvPr id="5662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"/>
            <a:ext cx="2468563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898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6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6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6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6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6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6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6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6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6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6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6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6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6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6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6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6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6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6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62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62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62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62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62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662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62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62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62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62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Techniques for Partitioning Tasks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Functional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Person A implements threads, Person B implements semaphores, Person C implements locks…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Problem: Lots of communication across APIs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If B changes the API, A may need to make changes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Story: Large airline company spent $200 million on a new scheduling and booking system. Two teams “working together.” After two years, went to merge software. Failed! Interfaces had changed (documented, but no one noticed). Result: would cost another $200 million to fix. 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Task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Person A designs, Person B writes code, Person C tests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May be difficult to find right balance, but can focus on each person’s strengths (Theory vs systems hacker)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Since Debugging is hard, Microsoft has </a:t>
            </a:r>
            <a:r>
              <a:rPr lang="en-US" altLang="ko-KR" i="1" smtClean="0">
                <a:ea typeface="굴림" panose="020B0600000101010101" pitchFamily="34" charset="-127"/>
              </a:rPr>
              <a:t>two</a:t>
            </a:r>
            <a:r>
              <a:rPr lang="en-US" altLang="ko-KR" smtClean="0">
                <a:ea typeface="굴림" panose="020B0600000101010101" pitchFamily="34" charset="-127"/>
              </a:rPr>
              <a:t> testers for </a:t>
            </a:r>
            <a:r>
              <a:rPr lang="en-US" altLang="ko-KR" i="1" smtClean="0">
                <a:ea typeface="굴림" panose="020B0600000101010101" pitchFamily="34" charset="-127"/>
              </a:rPr>
              <a:t>each</a:t>
            </a:r>
            <a:r>
              <a:rPr lang="en-US" altLang="ko-KR" smtClean="0">
                <a:ea typeface="굴림" panose="020B0600000101010101" pitchFamily="34" charset="-127"/>
              </a:rPr>
              <a:t> programmer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Most CS162 project teams are functional, but people have had success with task-based divisions</a:t>
            </a:r>
          </a:p>
          <a:p>
            <a:pPr lvl="1">
              <a:lnSpc>
                <a:spcPct val="80000"/>
              </a:lnSpc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2593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7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7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Communication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More people mean more communication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Changes have to be propagated to more people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Think about person writing code for most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fundamental component of system: everyone depends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on them!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solidFill>
                  <a:srgbClr val="FF0000"/>
                </a:solidFill>
                <a:ea typeface="굴림" panose="020B0600000101010101" pitchFamily="34" charset="-127"/>
              </a:rPr>
              <a:t>You should be meeting in person at least twice/week!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Miscommunication is common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“Index starts at 0?  I thought you said 1!”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Who makes decisions?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Individual decisions are fast but trouble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Group decisions take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Centralized decisions require a big picture view (someone who can be the “system architect”)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Often designating someone as the system architect can be a good thing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Better not be clueless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Better have good people skills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Better let other people do work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25400"/>
            <a:ext cx="128111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6450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8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8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8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8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8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68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83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83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0"/>
            <a:ext cx="18954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Coordination</a:t>
            </a:r>
          </a:p>
        </p:txBody>
      </p:sp>
      <p:sp>
        <p:nvSpPr>
          <p:cNvPr id="569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623888"/>
            <a:ext cx="8229600" cy="6188075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More people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r>
              <a:rPr lang="en-US" altLang="ko-KR" dirty="0" smtClean="0">
                <a:ea typeface="굴림" panose="020B0600000101010101" pitchFamily="34" charset="-127"/>
              </a:rPr>
              <a:t> no one can make all meetings!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They miss decisions and associated discussion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from earlier class: one person missed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meetings and did something group had rejected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People have different work styles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Some people work in the morning, some at night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you decide when to meet or work together?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project slippage?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It will happen, guaranteed!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Example: phase 4 of one project, everyone busy but not talking.  One person way behind.  No one knew until very end – too late!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Hard to add people to existing group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Members have already figured out how to work together</a:t>
            </a:r>
          </a:p>
        </p:txBody>
      </p:sp>
    </p:spTree>
    <p:extLst>
      <p:ext uri="{BB962C8B-B14F-4D97-AF65-F5344CB8AC3E}">
        <p14:creationId xmlns:p14="http://schemas.microsoft.com/office/powerpoint/2010/main" val="3815397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9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9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9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9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9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9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9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9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9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9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9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9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93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93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9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9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93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93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93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93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 I/O Performance</a:t>
            </a:r>
            <a:endParaRPr lang="en-US" dirty="0"/>
          </a:p>
        </p:txBody>
      </p:sp>
      <p:sp>
        <p:nvSpPr>
          <p:cNvPr id="864301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228600" y="3200400"/>
            <a:ext cx="8639176" cy="344011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Howto</a:t>
            </a:r>
            <a:r>
              <a:rPr lang="en-US" dirty="0" smtClean="0"/>
              <a:t> improve performance?</a:t>
            </a:r>
          </a:p>
          <a:p>
            <a:pPr lvl="1"/>
            <a:r>
              <a:rPr lang="en-US" dirty="0" smtClean="0"/>
              <a:t>Make everything faster </a:t>
            </a:r>
            <a:r>
              <a:rPr lang="en-US" dirty="0" smtClean="0">
                <a:sym typeface="Wingdings" charset="0"/>
              </a:rPr>
              <a:t></a:t>
            </a:r>
          </a:p>
          <a:p>
            <a:pPr lvl="1"/>
            <a:r>
              <a:rPr lang="en-US" dirty="0" smtClean="0">
                <a:sym typeface="Wingdings" charset="0"/>
              </a:rPr>
              <a:t>More Decoupled (Parallelism) systems</a:t>
            </a:r>
          </a:p>
          <a:p>
            <a:pPr lvl="2"/>
            <a:r>
              <a:rPr lang="en-US" dirty="0" smtClean="0">
                <a:sym typeface="Wingdings" charset="0"/>
              </a:rPr>
              <a:t>multiple independent buses or controllers</a:t>
            </a:r>
          </a:p>
          <a:p>
            <a:pPr lvl="1"/>
            <a:r>
              <a:rPr lang="en-US" dirty="0" smtClean="0">
                <a:sym typeface="Wingdings" charset="0"/>
              </a:rPr>
              <a:t>Optimize the bottleneck to increase service rate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Use the queue to optimize the service</a:t>
            </a:r>
          </a:p>
          <a:p>
            <a:pPr lvl="1"/>
            <a:r>
              <a:rPr lang="en-US" dirty="0" smtClean="0">
                <a:sym typeface="Wingdings" charset="0"/>
              </a:rPr>
              <a:t>Do other useful work while waiting</a:t>
            </a:r>
          </a:p>
          <a:p>
            <a:r>
              <a:rPr lang="en-US" dirty="0" smtClean="0">
                <a:sym typeface="Wingdings" charset="0"/>
              </a:rPr>
              <a:t>Queues absorb bursts and smooth the flow</a:t>
            </a:r>
          </a:p>
          <a:p>
            <a:r>
              <a:rPr lang="en-US" dirty="0" smtClean="0">
                <a:sym typeface="Wingdings" charset="0"/>
              </a:rPr>
              <a:t>Admissions control (finite queues)</a:t>
            </a:r>
          </a:p>
          <a:p>
            <a:pPr lvl="1"/>
            <a:r>
              <a:rPr lang="en-US" dirty="0" smtClean="0">
                <a:sym typeface="Wingdings" charset="0"/>
              </a:rPr>
              <a:t>Limits delays, but may introduce unfairness and </a:t>
            </a:r>
            <a:r>
              <a:rPr lang="en-US" dirty="0" err="1" smtClean="0">
                <a:sym typeface="Wingdings" charset="0"/>
              </a:rPr>
              <a:t>livelock</a:t>
            </a:r>
            <a:endParaRPr lang="en-US" dirty="0" smtClean="0">
              <a:sym typeface="Wingdings" charset="0"/>
            </a:endParaRP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77826" name="Group 44"/>
          <p:cNvGrpSpPr>
            <a:grpSpLocks/>
          </p:cNvGrpSpPr>
          <p:nvPr/>
        </p:nvGrpSpPr>
        <p:grpSpPr bwMode="auto">
          <a:xfrm>
            <a:off x="228600" y="914400"/>
            <a:ext cx="6096000" cy="2033588"/>
            <a:chOff x="144" y="624"/>
            <a:chExt cx="3840" cy="1281"/>
          </a:xfrm>
        </p:grpSpPr>
        <p:sp>
          <p:nvSpPr>
            <p:cNvPr id="77850" name="Line 27"/>
            <p:cNvSpPr>
              <a:spLocks noChangeShapeType="1"/>
            </p:cNvSpPr>
            <p:nvPr/>
          </p:nvSpPr>
          <p:spPr bwMode="auto">
            <a:xfrm>
              <a:off x="818" y="1036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7843" name="Rectangle 3"/>
            <p:cNvSpPr>
              <a:spLocks noChangeArrowheads="1"/>
            </p:cNvSpPr>
            <p:nvPr/>
          </p:nvSpPr>
          <p:spPr bwMode="auto">
            <a:xfrm>
              <a:off x="144" y="1560"/>
              <a:ext cx="384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900" dirty="0">
                  <a:solidFill>
                    <a:srgbClr val="FF0000"/>
                  </a:solidFill>
                  <a:latin typeface="+mj-lt"/>
                </a:rPr>
                <a:t>Response Time = </a:t>
              </a:r>
              <a:r>
                <a:rPr lang="en-US" sz="1900" dirty="0" smtClean="0">
                  <a:solidFill>
                    <a:srgbClr val="FF0000"/>
                  </a:solidFill>
                  <a:latin typeface="+mj-lt"/>
                </a:rPr>
                <a:t/>
              </a:r>
              <a:br>
                <a:rPr lang="en-US" sz="1900" dirty="0" smtClean="0">
                  <a:solidFill>
                    <a:srgbClr val="FF0000"/>
                  </a:solidFill>
                  <a:latin typeface="+mj-lt"/>
                </a:rPr>
              </a:br>
              <a:r>
                <a:rPr lang="en-US" sz="1900" dirty="0" smtClean="0">
                  <a:solidFill>
                    <a:srgbClr val="FF0000"/>
                  </a:solidFill>
                  <a:latin typeface="+mj-lt"/>
                </a:rPr>
                <a:t>	Queue </a:t>
              </a:r>
              <a:r>
                <a:rPr lang="en-US" sz="1900" dirty="0">
                  <a:solidFill>
                    <a:srgbClr val="FF0000"/>
                  </a:solidFill>
                  <a:latin typeface="+mj-lt"/>
                </a:rPr>
                <a:t>+ I/O device service time</a:t>
              </a:r>
            </a:p>
          </p:txBody>
        </p:sp>
        <p:sp>
          <p:nvSpPr>
            <p:cNvPr id="77844" name="AutoShape 33"/>
            <p:cNvSpPr>
              <a:spLocks noChangeArrowheads="1"/>
            </p:cNvSpPr>
            <p:nvPr/>
          </p:nvSpPr>
          <p:spPr bwMode="auto">
            <a:xfrm>
              <a:off x="2621" y="849"/>
              <a:ext cx="569" cy="373"/>
            </a:xfrm>
            <a:prstGeom prst="roundRect">
              <a:avLst>
                <a:gd name="adj" fmla="val 12495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7845" name="Rectangle 21"/>
            <p:cNvSpPr>
              <a:spLocks noChangeArrowheads="1"/>
            </p:cNvSpPr>
            <p:nvPr/>
          </p:nvSpPr>
          <p:spPr bwMode="auto">
            <a:xfrm>
              <a:off x="282" y="750"/>
              <a:ext cx="603" cy="571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28600" indent="-228600"/>
              <a:r>
                <a:rPr lang="en-US" sz="1800" dirty="0">
                  <a:latin typeface="+mj-lt"/>
                </a:rPr>
                <a:t>User</a:t>
              </a:r>
            </a:p>
            <a:p>
              <a:pPr marL="228600" indent="-228600"/>
              <a:r>
                <a:rPr lang="en-US" sz="1800" dirty="0">
                  <a:latin typeface="+mj-lt"/>
                </a:rPr>
                <a:t>Thread</a:t>
              </a:r>
            </a:p>
          </p:txBody>
        </p:sp>
        <p:sp>
          <p:nvSpPr>
            <p:cNvPr id="77846" name="Rectangle 23"/>
            <p:cNvSpPr>
              <a:spLocks noChangeArrowheads="1"/>
            </p:cNvSpPr>
            <p:nvPr/>
          </p:nvSpPr>
          <p:spPr bwMode="auto">
            <a:xfrm>
              <a:off x="1208" y="882"/>
              <a:ext cx="471" cy="307"/>
            </a:xfrm>
            <a:prstGeom prst="rect">
              <a:avLst/>
            </a:prstGeom>
            <a:solidFill>
              <a:srgbClr val="53FB2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7847" name="Line 24"/>
            <p:cNvSpPr>
              <a:spLocks noChangeShapeType="1"/>
            </p:cNvSpPr>
            <p:nvPr/>
          </p:nvSpPr>
          <p:spPr bwMode="auto">
            <a:xfrm flipV="1">
              <a:off x="1590" y="874"/>
              <a:ext cx="0" cy="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7848" name="Line 25"/>
            <p:cNvSpPr>
              <a:spLocks noChangeShapeType="1"/>
            </p:cNvSpPr>
            <p:nvPr/>
          </p:nvSpPr>
          <p:spPr bwMode="auto">
            <a:xfrm flipV="1">
              <a:off x="1492" y="875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7849" name="Rectangle 26"/>
            <p:cNvSpPr>
              <a:spLocks noChangeArrowheads="1"/>
            </p:cNvSpPr>
            <p:nvPr/>
          </p:nvSpPr>
          <p:spPr bwMode="auto">
            <a:xfrm>
              <a:off x="1030" y="1200"/>
              <a:ext cx="851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+mj-lt"/>
                </a:rPr>
                <a:t>Queue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+mj-lt"/>
                </a:rPr>
                <a:t>[OS Paths]</a:t>
              </a:r>
            </a:p>
          </p:txBody>
        </p:sp>
        <p:sp>
          <p:nvSpPr>
            <p:cNvPr id="77851" name="Rectangle 28"/>
            <p:cNvSpPr>
              <a:spLocks noChangeArrowheads="1"/>
            </p:cNvSpPr>
            <p:nvPr/>
          </p:nvSpPr>
          <p:spPr bwMode="auto">
            <a:xfrm>
              <a:off x="2026" y="624"/>
              <a:ext cx="374" cy="822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marL="228600" indent="-228600"/>
              <a:r>
                <a:rPr lang="en-US" sz="1800">
                  <a:latin typeface="+mj-lt"/>
                </a:rPr>
                <a:t>Controller</a:t>
              </a:r>
            </a:p>
          </p:txBody>
        </p:sp>
        <p:sp>
          <p:nvSpPr>
            <p:cNvPr id="77852" name="Line 30"/>
            <p:cNvSpPr>
              <a:spLocks noChangeShapeType="1"/>
            </p:cNvSpPr>
            <p:nvPr/>
          </p:nvSpPr>
          <p:spPr bwMode="auto">
            <a:xfrm>
              <a:off x="1696" y="1036"/>
              <a:ext cx="3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7853" name="Rectangle 31"/>
            <p:cNvSpPr>
              <a:spLocks noChangeArrowheads="1"/>
            </p:cNvSpPr>
            <p:nvPr/>
          </p:nvSpPr>
          <p:spPr bwMode="auto">
            <a:xfrm>
              <a:off x="2631" y="864"/>
              <a:ext cx="533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+mj-lt"/>
                </a:rPr>
                <a:t>I/O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+mj-lt"/>
                </a:rPr>
                <a:t>device</a:t>
              </a:r>
            </a:p>
          </p:txBody>
        </p:sp>
        <p:sp>
          <p:nvSpPr>
            <p:cNvPr id="77854" name="Line 32"/>
            <p:cNvSpPr>
              <a:spLocks noChangeShapeType="1"/>
            </p:cNvSpPr>
            <p:nvPr/>
          </p:nvSpPr>
          <p:spPr bwMode="auto">
            <a:xfrm>
              <a:off x="2400" y="1036"/>
              <a:ext cx="2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77828" name="Ink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104188" y="1371600"/>
            <a:ext cx="1587" cy="1587"/>
          </a:xfrm>
          <a:custGeom>
            <a:avLst/>
            <a:gdLst>
              <a:gd name="T0" fmla="*/ 0 w 1"/>
              <a:gd name="T1" fmla="*/ 2147483647 h 1"/>
              <a:gd name="T2" fmla="*/ 0 w 1"/>
              <a:gd name="T3" fmla="*/ 2147483647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grpSp>
        <p:nvGrpSpPr>
          <p:cNvPr id="77829" name="Group 1"/>
          <p:cNvGrpSpPr>
            <a:grpSpLocks/>
          </p:cNvGrpSpPr>
          <p:nvPr/>
        </p:nvGrpSpPr>
        <p:grpSpPr bwMode="auto">
          <a:xfrm>
            <a:off x="5413375" y="914400"/>
            <a:ext cx="3584575" cy="3017838"/>
            <a:chOff x="5413375" y="685800"/>
            <a:chExt cx="3584575" cy="3017838"/>
          </a:xfrm>
        </p:grpSpPr>
        <p:grpSp>
          <p:nvGrpSpPr>
            <p:cNvPr id="77830" name="Group 53"/>
            <p:cNvGrpSpPr>
              <a:grpSpLocks/>
            </p:cNvGrpSpPr>
            <p:nvPr/>
          </p:nvGrpSpPr>
          <p:grpSpPr bwMode="auto">
            <a:xfrm>
              <a:off x="5413375" y="685800"/>
              <a:ext cx="3584575" cy="3017838"/>
              <a:chOff x="3410" y="432"/>
              <a:chExt cx="2258" cy="1901"/>
            </a:xfrm>
          </p:grpSpPr>
          <p:sp>
            <p:nvSpPr>
              <p:cNvPr id="77832" name="Rectangle 4"/>
              <p:cNvSpPr>
                <a:spLocks noChangeArrowheads="1"/>
              </p:cNvSpPr>
              <p:nvPr/>
            </p:nvSpPr>
            <p:spPr bwMode="auto">
              <a:xfrm>
                <a:off x="3614" y="1255"/>
                <a:ext cx="77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7833" name="Rectangle 5"/>
              <p:cNvSpPr>
                <a:spLocks noChangeArrowheads="1"/>
              </p:cNvSpPr>
              <p:nvPr/>
            </p:nvSpPr>
            <p:spPr bwMode="auto">
              <a:xfrm>
                <a:off x="5245" y="1827"/>
                <a:ext cx="423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100%</a:t>
                </a:r>
              </a:p>
            </p:txBody>
          </p:sp>
          <p:sp>
            <p:nvSpPr>
              <p:cNvPr id="77834" name="Line 6"/>
              <p:cNvSpPr>
                <a:spLocks noChangeShapeType="1"/>
              </p:cNvSpPr>
              <p:nvPr/>
            </p:nvSpPr>
            <p:spPr bwMode="auto">
              <a:xfrm flipV="1">
                <a:off x="3728" y="432"/>
                <a:ext cx="1" cy="13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7835" name="Line 7"/>
              <p:cNvSpPr>
                <a:spLocks noChangeShapeType="1"/>
              </p:cNvSpPr>
              <p:nvPr/>
            </p:nvSpPr>
            <p:spPr bwMode="auto">
              <a:xfrm>
                <a:off x="3734" y="1803"/>
                <a:ext cx="151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7836" name="Rectangle 8"/>
              <p:cNvSpPr>
                <a:spLocks noChangeArrowheads="1"/>
              </p:cNvSpPr>
              <p:nvPr/>
            </p:nvSpPr>
            <p:spPr bwMode="auto">
              <a:xfrm>
                <a:off x="3771" y="449"/>
                <a:ext cx="77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+mj-lt"/>
                  </a:rPr>
                  <a:t>Response</a:t>
                </a:r>
              </a:p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+mj-lt"/>
                  </a:rPr>
                  <a:t>Time (ms)</a:t>
                </a:r>
              </a:p>
            </p:txBody>
          </p:sp>
          <p:sp>
            <p:nvSpPr>
              <p:cNvPr id="77837" name="Rectangle 9"/>
              <p:cNvSpPr>
                <a:spLocks noChangeArrowheads="1"/>
              </p:cNvSpPr>
              <p:nvPr/>
            </p:nvSpPr>
            <p:spPr bwMode="auto">
              <a:xfrm>
                <a:off x="3767" y="2004"/>
                <a:ext cx="1819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+mj-lt"/>
                  </a:rPr>
                  <a:t>Throughput  (Utilization)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+mj-lt"/>
                  </a:rPr>
                  <a:t>(% total BW)</a:t>
                </a:r>
              </a:p>
            </p:txBody>
          </p:sp>
          <p:sp>
            <p:nvSpPr>
              <p:cNvPr id="77838" name="Rectangle 10"/>
              <p:cNvSpPr>
                <a:spLocks noChangeArrowheads="1"/>
              </p:cNvSpPr>
              <p:nvPr/>
            </p:nvSpPr>
            <p:spPr bwMode="auto">
              <a:xfrm>
                <a:off x="3490" y="1786"/>
                <a:ext cx="160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0</a:t>
                </a:r>
              </a:p>
            </p:txBody>
          </p:sp>
          <p:sp>
            <p:nvSpPr>
              <p:cNvPr id="77839" name="Rectangle 11"/>
              <p:cNvSpPr>
                <a:spLocks noChangeArrowheads="1"/>
              </p:cNvSpPr>
              <p:nvPr/>
            </p:nvSpPr>
            <p:spPr bwMode="auto">
              <a:xfrm>
                <a:off x="3410" y="1305"/>
                <a:ext cx="317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100</a:t>
                </a:r>
              </a:p>
            </p:txBody>
          </p:sp>
          <p:sp>
            <p:nvSpPr>
              <p:cNvPr id="77840" name="Rectangle 12"/>
              <p:cNvSpPr>
                <a:spLocks noChangeArrowheads="1"/>
              </p:cNvSpPr>
              <p:nvPr/>
            </p:nvSpPr>
            <p:spPr bwMode="auto">
              <a:xfrm>
                <a:off x="3410" y="904"/>
                <a:ext cx="317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200</a:t>
                </a:r>
              </a:p>
            </p:txBody>
          </p:sp>
          <p:sp>
            <p:nvSpPr>
              <p:cNvPr id="77841" name="Rectangle 13"/>
              <p:cNvSpPr>
                <a:spLocks noChangeArrowheads="1"/>
              </p:cNvSpPr>
              <p:nvPr/>
            </p:nvSpPr>
            <p:spPr bwMode="auto">
              <a:xfrm>
                <a:off x="3410" y="502"/>
                <a:ext cx="317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300</a:t>
                </a:r>
              </a:p>
            </p:txBody>
          </p:sp>
          <p:sp>
            <p:nvSpPr>
              <p:cNvPr id="77842" name="Rectangle 14"/>
              <p:cNvSpPr>
                <a:spLocks noChangeArrowheads="1"/>
              </p:cNvSpPr>
              <p:nvPr/>
            </p:nvSpPr>
            <p:spPr bwMode="auto">
              <a:xfrm>
                <a:off x="3691" y="1867"/>
                <a:ext cx="26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0%</a:t>
                </a:r>
              </a:p>
            </p:txBody>
          </p:sp>
        </p:grpSp>
        <p:sp>
          <p:nvSpPr>
            <p:cNvPr id="77831" name="Ink 4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937250" y="758825"/>
              <a:ext cx="2368550" cy="1844675"/>
            </a:xfrm>
            <a:custGeom>
              <a:avLst/>
              <a:gdLst>
                <a:gd name="T0" fmla="*/ 0 w 6060"/>
                <a:gd name="T1" fmla="*/ 2147483647 h 5124"/>
                <a:gd name="T2" fmla="*/ 2147483647 w 6060"/>
                <a:gd name="T3" fmla="*/ 2147483647 h 5124"/>
                <a:gd name="T4" fmla="*/ 2147483647 w 6060"/>
                <a:gd name="T5" fmla="*/ 2147483647 h 5124"/>
                <a:gd name="T6" fmla="*/ 2147483647 w 6060"/>
                <a:gd name="T7" fmla="*/ 2147483647 h 5124"/>
                <a:gd name="T8" fmla="*/ 2147483647 w 6060"/>
                <a:gd name="T9" fmla="*/ 2147483647 h 5124"/>
                <a:gd name="T10" fmla="*/ 2147483647 w 6060"/>
                <a:gd name="T11" fmla="*/ 2147483647 h 5124"/>
                <a:gd name="T12" fmla="*/ 2147483647 w 6060"/>
                <a:gd name="T13" fmla="*/ 2147483647 h 5124"/>
                <a:gd name="T14" fmla="*/ 2147483647 w 6060"/>
                <a:gd name="T15" fmla="*/ 2147483647 h 5124"/>
                <a:gd name="T16" fmla="*/ 2147483647 w 6060"/>
                <a:gd name="T17" fmla="*/ 2147483647 h 5124"/>
                <a:gd name="T18" fmla="*/ 2147483647 w 6060"/>
                <a:gd name="T19" fmla="*/ 2147483647 h 5124"/>
                <a:gd name="T20" fmla="*/ 2147483647 w 6060"/>
                <a:gd name="T21" fmla="*/ 2147483647 h 5124"/>
                <a:gd name="T22" fmla="*/ 2147483647 w 6060"/>
                <a:gd name="T23" fmla="*/ 2147483647 h 5124"/>
                <a:gd name="T24" fmla="*/ 2147483647 w 6060"/>
                <a:gd name="T25" fmla="*/ 2147483647 h 5124"/>
                <a:gd name="T26" fmla="*/ 2147483647 w 6060"/>
                <a:gd name="T27" fmla="*/ 2147483647 h 5124"/>
                <a:gd name="T28" fmla="*/ 2147483647 w 6060"/>
                <a:gd name="T29" fmla="*/ 2147483647 h 51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060" h="5124" extrusionOk="0">
                  <a:moveTo>
                    <a:pt x="0" y="5121"/>
                  </a:moveTo>
                  <a:cubicBezTo>
                    <a:pt x="155" y="5108"/>
                    <a:pt x="312" y="5103"/>
                    <a:pt x="468" y="5091"/>
                  </a:cubicBezTo>
                  <a:cubicBezTo>
                    <a:pt x="775" y="5068"/>
                    <a:pt x="1136" y="5060"/>
                    <a:pt x="1422" y="4946"/>
                  </a:cubicBezTo>
                  <a:cubicBezTo>
                    <a:pt x="1613" y="4870"/>
                    <a:pt x="1803" y="4774"/>
                    <a:pt x="1993" y="4691"/>
                  </a:cubicBezTo>
                  <a:cubicBezTo>
                    <a:pt x="2188" y="4606"/>
                    <a:pt x="2378" y="4519"/>
                    <a:pt x="2557" y="4404"/>
                  </a:cubicBezTo>
                  <a:cubicBezTo>
                    <a:pt x="2805" y="4245"/>
                    <a:pt x="3071" y="4125"/>
                    <a:pt x="3320" y="3970"/>
                  </a:cubicBezTo>
                  <a:cubicBezTo>
                    <a:pt x="3491" y="3864"/>
                    <a:pt x="3649" y="3748"/>
                    <a:pt x="3823" y="3647"/>
                  </a:cubicBezTo>
                  <a:cubicBezTo>
                    <a:pt x="4041" y="3520"/>
                    <a:pt x="4219" y="3329"/>
                    <a:pt x="4391" y="3143"/>
                  </a:cubicBezTo>
                  <a:cubicBezTo>
                    <a:pt x="4539" y="2984"/>
                    <a:pt x="4704" y="2844"/>
                    <a:pt x="4832" y="2666"/>
                  </a:cubicBezTo>
                  <a:cubicBezTo>
                    <a:pt x="4927" y="2534"/>
                    <a:pt x="4999" y="2388"/>
                    <a:pt x="5087" y="2251"/>
                  </a:cubicBezTo>
                  <a:cubicBezTo>
                    <a:pt x="5165" y="2130"/>
                    <a:pt x="5236" y="2017"/>
                    <a:pt x="5299" y="1888"/>
                  </a:cubicBezTo>
                  <a:cubicBezTo>
                    <a:pt x="5421" y="1641"/>
                    <a:pt x="5529" y="1391"/>
                    <a:pt x="5657" y="1147"/>
                  </a:cubicBezTo>
                  <a:cubicBezTo>
                    <a:pt x="5835" y="809"/>
                    <a:pt x="5882" y="475"/>
                    <a:pt x="5999" y="122"/>
                  </a:cubicBezTo>
                  <a:cubicBezTo>
                    <a:pt x="6013" y="79"/>
                    <a:pt x="6041" y="17"/>
                    <a:pt x="6047" y="1"/>
                  </a:cubicBezTo>
                  <a:cubicBezTo>
                    <a:pt x="6051" y="2"/>
                    <a:pt x="6055" y="3"/>
                    <a:pt x="6059" y="4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1441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4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4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4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4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4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4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4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4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4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4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64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64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64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4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64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4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4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4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301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disk performance highest?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When there are big sequential reads, or</a:t>
            </a:r>
          </a:p>
          <a:p>
            <a:r>
              <a:rPr lang="en-US" dirty="0" smtClean="0"/>
              <a:t>When there is so much work to do that they can be piggy backed (reordering queues—one moment)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OK, to be inefficient when things are mostly idle</a:t>
            </a:r>
          </a:p>
          <a:p>
            <a:r>
              <a:rPr lang="en-US" dirty="0" smtClean="0"/>
              <a:t>Bursts are both a threat and an opportunity</a:t>
            </a:r>
          </a:p>
          <a:p>
            <a:r>
              <a:rPr lang="en-US" dirty="0" smtClean="0"/>
              <a:t>&lt;your idea for optimization goes here&gt;</a:t>
            </a:r>
          </a:p>
          <a:p>
            <a:pPr lvl="1"/>
            <a:r>
              <a:rPr lang="en-US" dirty="0" smtClean="0"/>
              <a:t>Waste space for speed?</a:t>
            </a:r>
          </a:p>
          <a:p>
            <a:pPr lvl="1"/>
            <a:endParaRPr lang="en-US" dirty="0"/>
          </a:p>
          <a:p>
            <a:r>
              <a:rPr lang="en-US" dirty="0" smtClean="0"/>
              <a:t>Other techniques:</a:t>
            </a:r>
          </a:p>
          <a:p>
            <a:pPr lvl="1"/>
            <a:r>
              <a:rPr lang="en-US" dirty="0"/>
              <a:t>Reduce overhead through user level drivers</a:t>
            </a:r>
          </a:p>
          <a:p>
            <a:pPr lvl="1"/>
            <a:r>
              <a:rPr lang="en-US" dirty="0" smtClean="0"/>
              <a:t>Reduce </a:t>
            </a:r>
            <a:r>
              <a:rPr lang="en-US" dirty="0"/>
              <a:t>the impact of I/O delays by doing other useful work in the </a:t>
            </a:r>
            <a:r>
              <a:rPr lang="en-US" dirty="0" smtClean="0"/>
              <a:t>meantime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28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76200"/>
            <a:ext cx="7543800" cy="3810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 smtClean="0">
                <a:ea typeface="MS PGothic" charset="0"/>
              </a:rPr>
              <a:t>Recall: I/O </a:t>
            </a:r>
            <a:r>
              <a:rPr lang="en-US" dirty="0">
                <a:ea typeface="MS PGothic" charset="0"/>
              </a:rPr>
              <a:t>Performance</a:t>
            </a:r>
          </a:p>
        </p:txBody>
      </p:sp>
      <p:grpSp>
        <p:nvGrpSpPr>
          <p:cNvPr id="75778" name="Group 44"/>
          <p:cNvGrpSpPr>
            <a:grpSpLocks/>
          </p:cNvGrpSpPr>
          <p:nvPr/>
        </p:nvGrpSpPr>
        <p:grpSpPr bwMode="auto">
          <a:xfrm>
            <a:off x="0" y="949325"/>
            <a:ext cx="6096000" cy="1830388"/>
            <a:chOff x="0" y="624"/>
            <a:chExt cx="3840" cy="1153"/>
          </a:xfrm>
        </p:grpSpPr>
        <p:sp>
          <p:nvSpPr>
            <p:cNvPr id="75802" name="Line 27"/>
            <p:cNvSpPr>
              <a:spLocks noChangeShapeType="1"/>
            </p:cNvSpPr>
            <p:nvPr/>
          </p:nvSpPr>
          <p:spPr bwMode="auto">
            <a:xfrm>
              <a:off x="818" y="1036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795" name="Rectangle 3"/>
            <p:cNvSpPr>
              <a:spLocks noChangeArrowheads="1"/>
            </p:cNvSpPr>
            <p:nvPr/>
          </p:nvSpPr>
          <p:spPr bwMode="auto">
            <a:xfrm>
              <a:off x="0" y="1584"/>
              <a:ext cx="38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900">
                  <a:latin typeface="+mj-lt"/>
                </a:rPr>
                <a:t>Response Time = Queue + I/O device service time</a:t>
              </a:r>
            </a:p>
          </p:txBody>
        </p:sp>
        <p:sp>
          <p:nvSpPr>
            <p:cNvPr id="75796" name="AutoShape 33"/>
            <p:cNvSpPr>
              <a:spLocks noChangeArrowheads="1"/>
            </p:cNvSpPr>
            <p:nvPr/>
          </p:nvSpPr>
          <p:spPr bwMode="auto">
            <a:xfrm>
              <a:off x="2621" y="849"/>
              <a:ext cx="569" cy="373"/>
            </a:xfrm>
            <a:prstGeom prst="roundRect">
              <a:avLst>
                <a:gd name="adj" fmla="val 12495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797" name="Rectangle 21"/>
            <p:cNvSpPr>
              <a:spLocks noChangeArrowheads="1"/>
            </p:cNvSpPr>
            <p:nvPr/>
          </p:nvSpPr>
          <p:spPr bwMode="auto">
            <a:xfrm>
              <a:off x="282" y="750"/>
              <a:ext cx="579" cy="571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28600" indent="-228600"/>
              <a:r>
                <a:rPr lang="en-US" sz="1800" dirty="0">
                  <a:latin typeface="+mj-lt"/>
                </a:rPr>
                <a:t>User</a:t>
              </a:r>
            </a:p>
            <a:p>
              <a:pPr marL="228600" indent="-228600"/>
              <a:r>
                <a:rPr lang="en-US" sz="1800" dirty="0">
                  <a:latin typeface="+mj-lt"/>
                </a:rPr>
                <a:t>Thread</a:t>
              </a:r>
            </a:p>
          </p:txBody>
        </p:sp>
        <p:sp>
          <p:nvSpPr>
            <p:cNvPr id="75798" name="Rectangle 23"/>
            <p:cNvSpPr>
              <a:spLocks noChangeArrowheads="1"/>
            </p:cNvSpPr>
            <p:nvPr/>
          </p:nvSpPr>
          <p:spPr bwMode="auto">
            <a:xfrm>
              <a:off x="1208" y="882"/>
              <a:ext cx="471" cy="307"/>
            </a:xfrm>
            <a:prstGeom prst="rect">
              <a:avLst/>
            </a:prstGeom>
            <a:solidFill>
              <a:srgbClr val="53FB2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799" name="Line 24"/>
            <p:cNvSpPr>
              <a:spLocks noChangeShapeType="1"/>
            </p:cNvSpPr>
            <p:nvPr/>
          </p:nvSpPr>
          <p:spPr bwMode="auto">
            <a:xfrm flipV="1">
              <a:off x="1590" y="874"/>
              <a:ext cx="0" cy="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800" name="Line 25"/>
            <p:cNvSpPr>
              <a:spLocks noChangeShapeType="1"/>
            </p:cNvSpPr>
            <p:nvPr/>
          </p:nvSpPr>
          <p:spPr bwMode="auto">
            <a:xfrm flipV="1">
              <a:off x="1492" y="875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801" name="Rectangle 26"/>
            <p:cNvSpPr>
              <a:spLocks noChangeArrowheads="1"/>
            </p:cNvSpPr>
            <p:nvPr/>
          </p:nvSpPr>
          <p:spPr bwMode="auto">
            <a:xfrm>
              <a:off x="1030" y="1200"/>
              <a:ext cx="851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+mj-lt"/>
                </a:rPr>
                <a:t>Queue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+mj-lt"/>
                </a:rPr>
                <a:t>[OS Paths]</a:t>
              </a:r>
            </a:p>
          </p:txBody>
        </p:sp>
        <p:sp>
          <p:nvSpPr>
            <p:cNvPr id="75803" name="Rectangle 28"/>
            <p:cNvSpPr>
              <a:spLocks noChangeArrowheads="1"/>
            </p:cNvSpPr>
            <p:nvPr/>
          </p:nvSpPr>
          <p:spPr bwMode="auto">
            <a:xfrm>
              <a:off x="2026" y="624"/>
              <a:ext cx="374" cy="822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marL="228600" indent="-228600"/>
              <a:r>
                <a:rPr lang="en-US" sz="1800">
                  <a:latin typeface="+mj-lt"/>
                </a:rPr>
                <a:t>Controller</a:t>
              </a:r>
            </a:p>
          </p:txBody>
        </p:sp>
        <p:sp>
          <p:nvSpPr>
            <p:cNvPr id="75804" name="Line 30"/>
            <p:cNvSpPr>
              <a:spLocks noChangeShapeType="1"/>
            </p:cNvSpPr>
            <p:nvPr/>
          </p:nvSpPr>
          <p:spPr bwMode="auto">
            <a:xfrm>
              <a:off x="1696" y="1036"/>
              <a:ext cx="3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805" name="Rectangle 31"/>
            <p:cNvSpPr>
              <a:spLocks noChangeArrowheads="1"/>
            </p:cNvSpPr>
            <p:nvPr/>
          </p:nvSpPr>
          <p:spPr bwMode="auto">
            <a:xfrm>
              <a:off x="2631" y="864"/>
              <a:ext cx="533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+mj-lt"/>
                </a:rPr>
                <a:t>I/O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+mj-lt"/>
                </a:rPr>
                <a:t>device</a:t>
              </a:r>
            </a:p>
          </p:txBody>
        </p:sp>
        <p:sp>
          <p:nvSpPr>
            <p:cNvPr id="75806" name="Line 32"/>
            <p:cNvSpPr>
              <a:spLocks noChangeShapeType="1"/>
            </p:cNvSpPr>
            <p:nvPr/>
          </p:nvSpPr>
          <p:spPr bwMode="auto">
            <a:xfrm>
              <a:off x="2400" y="1036"/>
              <a:ext cx="2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864301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0" y="3190875"/>
            <a:ext cx="9144000" cy="32718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+mj-lt"/>
                <a:ea typeface="MS PGothic" charset="0"/>
              </a:rPr>
              <a:t>Performance of I/O subsystem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  <a:ea typeface="MS PGothic" charset="0"/>
              </a:rPr>
              <a:t>Metrics: Response Time, </a:t>
            </a:r>
            <a:r>
              <a:rPr lang="en-US" sz="2000" dirty="0" smtClean="0">
                <a:latin typeface="+mj-lt"/>
                <a:ea typeface="MS PGothic" charset="0"/>
              </a:rPr>
              <a:t>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latin typeface="+mj-lt"/>
                <a:ea typeface="MS PGothic" charset="0"/>
              </a:rPr>
              <a:t>Effective BW per op = transfer size / response time</a:t>
            </a:r>
          </a:p>
          <a:p>
            <a:pPr lvl="2">
              <a:lnSpc>
                <a:spcPct val="80000"/>
              </a:lnSpc>
            </a:pPr>
            <a:r>
              <a:rPr lang="en-US" sz="1600" dirty="0" err="1" smtClean="0">
                <a:latin typeface="+mj-lt"/>
                <a:ea typeface="MS PGothic" charset="0"/>
              </a:rPr>
              <a:t>EffBW</a:t>
            </a:r>
            <a:r>
              <a:rPr lang="en-US" sz="1600" dirty="0" smtClean="0">
                <a:latin typeface="+mj-lt"/>
                <a:ea typeface="MS PGothic" charset="0"/>
              </a:rPr>
              <a:t>(n) = n / (S + n/B) = B / (1 + SB/n )</a:t>
            </a:r>
            <a:endParaRPr lang="en-US" sz="1600" dirty="0">
              <a:latin typeface="+mj-lt"/>
              <a:ea typeface="MS PGothic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  <a:ea typeface="MS PGothic" charset="0"/>
              </a:rPr>
              <a:t>Contributing factors to latency: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latin typeface="+mj-lt"/>
                <a:ea typeface="MS PGothic" charset="0"/>
              </a:rPr>
              <a:t>Software paths (can be loosely modeled by a queue)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latin typeface="+mj-lt"/>
                <a:ea typeface="MS PGothic" charset="0"/>
              </a:rPr>
              <a:t>Hardware controller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latin typeface="+mj-lt"/>
                <a:ea typeface="MS PGothic" charset="0"/>
              </a:rPr>
              <a:t>I/O device service time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+mj-lt"/>
                <a:ea typeface="MS PGothic" charset="0"/>
              </a:rPr>
              <a:t>Queuing behavior: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  <a:ea typeface="MS PGothic" charset="0"/>
              </a:rPr>
              <a:t>Can lead to big increases of latency as utilization </a:t>
            </a:r>
            <a:r>
              <a:rPr lang="en-US" sz="2000" dirty="0" smtClean="0">
                <a:latin typeface="+mj-lt"/>
                <a:ea typeface="MS PGothic" charset="0"/>
              </a:rPr>
              <a:t>increases</a:t>
            </a:r>
            <a:endParaRPr lang="en-US" sz="2000" dirty="0">
              <a:latin typeface="+mj-lt"/>
              <a:ea typeface="MS PGothic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  <a:ea typeface="MS PGothic" charset="0"/>
              </a:rPr>
              <a:t>Solutions?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latin typeface="+mj-lt"/>
              <a:ea typeface="MS PGothic" charset="0"/>
            </a:endParaRPr>
          </a:p>
        </p:txBody>
      </p:sp>
      <p:sp>
        <p:nvSpPr>
          <p:cNvPr id="75780" name="Ink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104188" y="1493838"/>
            <a:ext cx="1587" cy="1587"/>
          </a:xfrm>
          <a:custGeom>
            <a:avLst/>
            <a:gdLst>
              <a:gd name="T0" fmla="*/ 0 w 1"/>
              <a:gd name="T1" fmla="*/ 2147483647 h 1"/>
              <a:gd name="T2" fmla="*/ 0 w 1"/>
              <a:gd name="T3" fmla="*/ 2147483647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540375" y="742156"/>
            <a:ext cx="3584575" cy="3017838"/>
            <a:chOff x="5413375" y="685800"/>
            <a:chExt cx="3584575" cy="3017838"/>
          </a:xfrm>
        </p:grpSpPr>
        <p:grpSp>
          <p:nvGrpSpPr>
            <p:cNvPr id="75782" name="Group 53"/>
            <p:cNvGrpSpPr>
              <a:grpSpLocks/>
            </p:cNvGrpSpPr>
            <p:nvPr/>
          </p:nvGrpSpPr>
          <p:grpSpPr bwMode="auto">
            <a:xfrm>
              <a:off x="5413375" y="685800"/>
              <a:ext cx="3584575" cy="3017838"/>
              <a:chOff x="3410" y="432"/>
              <a:chExt cx="2258" cy="1901"/>
            </a:xfrm>
          </p:grpSpPr>
          <p:sp>
            <p:nvSpPr>
              <p:cNvPr id="75784" name="Rectangle 4"/>
              <p:cNvSpPr>
                <a:spLocks noChangeArrowheads="1"/>
              </p:cNvSpPr>
              <p:nvPr/>
            </p:nvSpPr>
            <p:spPr bwMode="auto">
              <a:xfrm>
                <a:off x="3614" y="1255"/>
                <a:ext cx="77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5785" name="Rectangle 5"/>
              <p:cNvSpPr>
                <a:spLocks noChangeArrowheads="1"/>
              </p:cNvSpPr>
              <p:nvPr/>
            </p:nvSpPr>
            <p:spPr bwMode="auto">
              <a:xfrm>
                <a:off x="5245" y="1827"/>
                <a:ext cx="423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100%</a:t>
                </a:r>
              </a:p>
            </p:txBody>
          </p:sp>
          <p:sp>
            <p:nvSpPr>
              <p:cNvPr id="75786" name="Line 6"/>
              <p:cNvSpPr>
                <a:spLocks noChangeShapeType="1"/>
              </p:cNvSpPr>
              <p:nvPr/>
            </p:nvSpPr>
            <p:spPr bwMode="auto">
              <a:xfrm flipV="1">
                <a:off x="3728" y="432"/>
                <a:ext cx="1" cy="13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5787" name="Line 7"/>
              <p:cNvSpPr>
                <a:spLocks noChangeShapeType="1"/>
              </p:cNvSpPr>
              <p:nvPr/>
            </p:nvSpPr>
            <p:spPr bwMode="auto">
              <a:xfrm>
                <a:off x="3734" y="1803"/>
                <a:ext cx="151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5788" name="Rectangle 8"/>
              <p:cNvSpPr>
                <a:spLocks noChangeArrowheads="1"/>
              </p:cNvSpPr>
              <p:nvPr/>
            </p:nvSpPr>
            <p:spPr bwMode="auto">
              <a:xfrm>
                <a:off x="3771" y="449"/>
                <a:ext cx="77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+mj-lt"/>
                  </a:rPr>
                  <a:t>Response</a:t>
                </a:r>
              </a:p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+mj-lt"/>
                  </a:rPr>
                  <a:t>Time (ms)</a:t>
                </a:r>
              </a:p>
            </p:txBody>
          </p:sp>
          <p:sp>
            <p:nvSpPr>
              <p:cNvPr id="75789" name="Rectangle 9"/>
              <p:cNvSpPr>
                <a:spLocks noChangeArrowheads="1"/>
              </p:cNvSpPr>
              <p:nvPr/>
            </p:nvSpPr>
            <p:spPr bwMode="auto">
              <a:xfrm>
                <a:off x="3767" y="2004"/>
                <a:ext cx="1819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+mj-lt"/>
                  </a:rPr>
                  <a:t>Throughput  (Utilization)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+mj-lt"/>
                  </a:rPr>
                  <a:t>(% total BW)</a:t>
                </a:r>
              </a:p>
            </p:txBody>
          </p:sp>
          <p:sp>
            <p:nvSpPr>
              <p:cNvPr id="75790" name="Rectangle 10"/>
              <p:cNvSpPr>
                <a:spLocks noChangeArrowheads="1"/>
              </p:cNvSpPr>
              <p:nvPr/>
            </p:nvSpPr>
            <p:spPr bwMode="auto">
              <a:xfrm>
                <a:off x="3490" y="1786"/>
                <a:ext cx="160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0</a:t>
                </a:r>
              </a:p>
            </p:txBody>
          </p:sp>
          <p:sp>
            <p:nvSpPr>
              <p:cNvPr id="75791" name="Rectangle 11"/>
              <p:cNvSpPr>
                <a:spLocks noChangeArrowheads="1"/>
              </p:cNvSpPr>
              <p:nvPr/>
            </p:nvSpPr>
            <p:spPr bwMode="auto">
              <a:xfrm>
                <a:off x="3410" y="1305"/>
                <a:ext cx="317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100</a:t>
                </a:r>
              </a:p>
            </p:txBody>
          </p:sp>
          <p:sp>
            <p:nvSpPr>
              <p:cNvPr id="75792" name="Rectangle 12"/>
              <p:cNvSpPr>
                <a:spLocks noChangeArrowheads="1"/>
              </p:cNvSpPr>
              <p:nvPr/>
            </p:nvSpPr>
            <p:spPr bwMode="auto">
              <a:xfrm>
                <a:off x="3410" y="904"/>
                <a:ext cx="317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200</a:t>
                </a:r>
              </a:p>
            </p:txBody>
          </p:sp>
          <p:sp>
            <p:nvSpPr>
              <p:cNvPr id="75793" name="Rectangle 13"/>
              <p:cNvSpPr>
                <a:spLocks noChangeArrowheads="1"/>
              </p:cNvSpPr>
              <p:nvPr/>
            </p:nvSpPr>
            <p:spPr bwMode="auto">
              <a:xfrm>
                <a:off x="3410" y="502"/>
                <a:ext cx="317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300</a:t>
                </a:r>
              </a:p>
            </p:txBody>
          </p:sp>
          <p:sp>
            <p:nvSpPr>
              <p:cNvPr id="75794" name="Rectangle 14"/>
              <p:cNvSpPr>
                <a:spLocks noChangeArrowheads="1"/>
              </p:cNvSpPr>
              <p:nvPr/>
            </p:nvSpPr>
            <p:spPr bwMode="auto">
              <a:xfrm>
                <a:off x="3691" y="1867"/>
                <a:ext cx="26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+mj-lt"/>
                  </a:rPr>
                  <a:t>0%</a:t>
                </a:r>
              </a:p>
            </p:txBody>
          </p:sp>
        </p:grpSp>
        <p:sp>
          <p:nvSpPr>
            <p:cNvPr id="75783" name="Ink 4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937250" y="758825"/>
              <a:ext cx="2368550" cy="1844675"/>
            </a:xfrm>
            <a:custGeom>
              <a:avLst/>
              <a:gdLst>
                <a:gd name="T0" fmla="*/ 0 w 6060"/>
                <a:gd name="T1" fmla="*/ 2147483647 h 5124"/>
                <a:gd name="T2" fmla="*/ 2147483647 w 6060"/>
                <a:gd name="T3" fmla="*/ 2147483647 h 5124"/>
                <a:gd name="T4" fmla="*/ 2147483647 w 6060"/>
                <a:gd name="T5" fmla="*/ 2147483647 h 5124"/>
                <a:gd name="T6" fmla="*/ 2147483647 w 6060"/>
                <a:gd name="T7" fmla="*/ 2147483647 h 5124"/>
                <a:gd name="T8" fmla="*/ 2147483647 w 6060"/>
                <a:gd name="T9" fmla="*/ 2147483647 h 5124"/>
                <a:gd name="T10" fmla="*/ 2147483647 w 6060"/>
                <a:gd name="T11" fmla="*/ 2147483647 h 5124"/>
                <a:gd name="T12" fmla="*/ 2147483647 w 6060"/>
                <a:gd name="T13" fmla="*/ 2147483647 h 5124"/>
                <a:gd name="T14" fmla="*/ 2147483647 w 6060"/>
                <a:gd name="T15" fmla="*/ 2147483647 h 5124"/>
                <a:gd name="T16" fmla="*/ 2147483647 w 6060"/>
                <a:gd name="T17" fmla="*/ 2147483647 h 5124"/>
                <a:gd name="T18" fmla="*/ 2147483647 w 6060"/>
                <a:gd name="T19" fmla="*/ 2147483647 h 5124"/>
                <a:gd name="T20" fmla="*/ 2147483647 w 6060"/>
                <a:gd name="T21" fmla="*/ 2147483647 h 5124"/>
                <a:gd name="T22" fmla="*/ 2147483647 w 6060"/>
                <a:gd name="T23" fmla="*/ 2147483647 h 5124"/>
                <a:gd name="T24" fmla="*/ 2147483647 w 6060"/>
                <a:gd name="T25" fmla="*/ 2147483647 h 5124"/>
                <a:gd name="T26" fmla="*/ 2147483647 w 6060"/>
                <a:gd name="T27" fmla="*/ 2147483647 h 5124"/>
                <a:gd name="T28" fmla="*/ 2147483647 w 6060"/>
                <a:gd name="T29" fmla="*/ 2147483647 h 51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060" h="5124" extrusionOk="0">
                  <a:moveTo>
                    <a:pt x="0" y="5121"/>
                  </a:moveTo>
                  <a:cubicBezTo>
                    <a:pt x="155" y="5108"/>
                    <a:pt x="312" y="5103"/>
                    <a:pt x="468" y="5091"/>
                  </a:cubicBezTo>
                  <a:cubicBezTo>
                    <a:pt x="775" y="5068"/>
                    <a:pt x="1136" y="5060"/>
                    <a:pt x="1422" y="4946"/>
                  </a:cubicBezTo>
                  <a:cubicBezTo>
                    <a:pt x="1613" y="4870"/>
                    <a:pt x="1803" y="4774"/>
                    <a:pt x="1993" y="4691"/>
                  </a:cubicBezTo>
                  <a:cubicBezTo>
                    <a:pt x="2188" y="4606"/>
                    <a:pt x="2378" y="4519"/>
                    <a:pt x="2557" y="4404"/>
                  </a:cubicBezTo>
                  <a:cubicBezTo>
                    <a:pt x="2805" y="4245"/>
                    <a:pt x="3071" y="4125"/>
                    <a:pt x="3320" y="3970"/>
                  </a:cubicBezTo>
                  <a:cubicBezTo>
                    <a:pt x="3491" y="3864"/>
                    <a:pt x="3649" y="3748"/>
                    <a:pt x="3823" y="3647"/>
                  </a:cubicBezTo>
                  <a:cubicBezTo>
                    <a:pt x="4041" y="3520"/>
                    <a:pt x="4219" y="3329"/>
                    <a:pt x="4391" y="3143"/>
                  </a:cubicBezTo>
                  <a:cubicBezTo>
                    <a:pt x="4539" y="2984"/>
                    <a:pt x="4704" y="2844"/>
                    <a:pt x="4832" y="2666"/>
                  </a:cubicBezTo>
                  <a:cubicBezTo>
                    <a:pt x="4927" y="2534"/>
                    <a:pt x="4999" y="2388"/>
                    <a:pt x="5087" y="2251"/>
                  </a:cubicBezTo>
                  <a:cubicBezTo>
                    <a:pt x="5165" y="2130"/>
                    <a:pt x="5236" y="2017"/>
                    <a:pt x="5299" y="1888"/>
                  </a:cubicBezTo>
                  <a:cubicBezTo>
                    <a:pt x="5421" y="1641"/>
                    <a:pt x="5529" y="1391"/>
                    <a:pt x="5657" y="1147"/>
                  </a:cubicBezTo>
                  <a:cubicBezTo>
                    <a:pt x="5835" y="809"/>
                    <a:pt x="5882" y="475"/>
                    <a:pt x="5999" y="122"/>
                  </a:cubicBezTo>
                  <a:cubicBezTo>
                    <a:pt x="6013" y="79"/>
                    <a:pt x="6041" y="17"/>
                    <a:pt x="6047" y="1"/>
                  </a:cubicBezTo>
                  <a:cubicBezTo>
                    <a:pt x="6051" y="2"/>
                    <a:pt x="6055" y="3"/>
                    <a:pt x="6059" y="4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68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Disk Scheduling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90678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Disk can do only one request at a time; What order do you choose to do queued requests?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FIFO Order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 among requesters, but order of arrival may be to random spots on the disk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Very long seeks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SSTF: Shortest seek time first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Pick the request that’s closest on the disk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Although called SSTF, today must include </a:t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rotational delay in calculation, since </a:t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rotation can be as long as seek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Con: SSTF good at reducing seeks, but </a:t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may lead to starvation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SCAN: Implements an Elevator Algorithm: take the closest request in the direction of travel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No starvation, but retains flavor of SSTF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C-SCAN: Circular-Scan: only goes in one direction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Skips any requests on the way back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Fairer than SCAN, not biased towards pages in middle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  <p:grpSp>
        <p:nvGrpSpPr>
          <p:cNvPr id="940036" name="Group 4"/>
          <p:cNvGrpSpPr>
            <a:grpSpLocks/>
          </p:cNvGrpSpPr>
          <p:nvPr/>
        </p:nvGrpSpPr>
        <p:grpSpPr bwMode="auto">
          <a:xfrm>
            <a:off x="838200" y="1193800"/>
            <a:ext cx="7375525" cy="939800"/>
            <a:chOff x="528" y="816"/>
            <a:chExt cx="4646" cy="592"/>
          </a:xfrm>
        </p:grpSpPr>
        <p:grpSp>
          <p:nvGrpSpPr>
            <p:cNvPr id="28689" name="Group 5"/>
            <p:cNvGrpSpPr>
              <a:grpSpLocks/>
            </p:cNvGrpSpPr>
            <p:nvPr/>
          </p:nvGrpSpPr>
          <p:grpSpPr bwMode="auto">
            <a:xfrm>
              <a:off x="2014" y="886"/>
              <a:ext cx="1248" cy="458"/>
              <a:chOff x="1248" y="576"/>
              <a:chExt cx="1440" cy="528"/>
            </a:xfrm>
          </p:grpSpPr>
          <p:sp>
            <p:nvSpPr>
              <p:cNvPr id="28712" name="Rectangle 6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2,3</a:t>
                </a:r>
              </a:p>
            </p:txBody>
          </p:sp>
          <p:sp>
            <p:nvSpPr>
              <p:cNvPr id="28713" name="Rectangle 7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2,1</a:t>
                </a:r>
              </a:p>
            </p:txBody>
          </p:sp>
          <p:sp>
            <p:nvSpPr>
              <p:cNvPr id="28714" name="Rectangle 8"/>
              <p:cNvSpPr>
                <a:spLocks noChangeArrowheads="1"/>
              </p:cNvSpPr>
              <p:nvPr/>
            </p:nvSpPr>
            <p:spPr bwMode="auto">
              <a:xfrm>
                <a:off x="196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3,10</a:t>
                </a:r>
              </a:p>
            </p:txBody>
          </p:sp>
          <p:sp>
            <p:nvSpPr>
              <p:cNvPr id="28715" name="Rectangle 9"/>
              <p:cNvSpPr>
                <a:spLocks noChangeArrowheads="1"/>
              </p:cNvSpPr>
              <p:nvPr/>
            </p:nvSpPr>
            <p:spPr bwMode="auto">
              <a:xfrm>
                <a:off x="172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7,2</a:t>
                </a:r>
              </a:p>
            </p:txBody>
          </p:sp>
          <p:sp>
            <p:nvSpPr>
              <p:cNvPr id="28716" name="Rectangle 10"/>
              <p:cNvSpPr>
                <a:spLocks noChangeArrowheads="1"/>
              </p:cNvSpPr>
              <p:nvPr/>
            </p:nvSpPr>
            <p:spPr bwMode="auto">
              <a:xfrm>
                <a:off x="148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5,2</a:t>
                </a:r>
              </a:p>
            </p:txBody>
          </p:sp>
          <p:sp>
            <p:nvSpPr>
              <p:cNvPr id="28717" name="Rectangle 11"/>
              <p:cNvSpPr>
                <a:spLocks noChangeArrowheads="1"/>
              </p:cNvSpPr>
              <p:nvPr/>
            </p:nvSpPr>
            <p:spPr bwMode="auto">
              <a:xfrm>
                <a:off x="124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2,2</a:t>
                </a:r>
              </a:p>
            </p:txBody>
          </p:sp>
        </p:grpSp>
        <p:sp useBgFill="1">
          <p:nvSpPr>
            <p:cNvPr id="28690" name="Oval 12"/>
            <p:cNvSpPr>
              <a:spLocks noChangeArrowheads="1"/>
            </p:cNvSpPr>
            <p:nvPr/>
          </p:nvSpPr>
          <p:spPr bwMode="auto">
            <a:xfrm>
              <a:off x="4390" y="1168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8691" name="Oval 13"/>
            <p:cNvSpPr>
              <a:spLocks noChangeArrowheads="1"/>
            </p:cNvSpPr>
            <p:nvPr/>
          </p:nvSpPr>
          <p:spPr bwMode="auto">
            <a:xfrm>
              <a:off x="4390" y="1024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8692" name="Oval 14"/>
            <p:cNvSpPr>
              <a:spLocks noChangeArrowheads="1"/>
            </p:cNvSpPr>
            <p:nvPr/>
          </p:nvSpPr>
          <p:spPr bwMode="auto">
            <a:xfrm>
              <a:off x="4374" y="912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8693" name="Oval 15"/>
            <p:cNvSpPr>
              <a:spLocks noChangeArrowheads="1"/>
            </p:cNvSpPr>
            <p:nvPr/>
          </p:nvSpPr>
          <p:spPr bwMode="auto">
            <a:xfrm>
              <a:off x="4374" y="816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4" name="Line 16"/>
            <p:cNvSpPr>
              <a:spLocks noChangeShapeType="1"/>
            </p:cNvSpPr>
            <p:nvPr/>
          </p:nvSpPr>
          <p:spPr bwMode="auto">
            <a:xfrm>
              <a:off x="4754" y="924"/>
              <a:ext cx="152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Line 17"/>
            <p:cNvSpPr>
              <a:spLocks noChangeShapeType="1"/>
            </p:cNvSpPr>
            <p:nvPr/>
          </p:nvSpPr>
          <p:spPr bwMode="auto">
            <a:xfrm>
              <a:off x="4738" y="908"/>
              <a:ext cx="37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96" name="Group 18"/>
            <p:cNvGrpSpPr>
              <a:grpSpLocks/>
            </p:cNvGrpSpPr>
            <p:nvPr/>
          </p:nvGrpSpPr>
          <p:grpSpPr bwMode="auto">
            <a:xfrm>
              <a:off x="4510" y="872"/>
              <a:ext cx="520" cy="456"/>
              <a:chOff x="4272" y="632"/>
              <a:chExt cx="520" cy="456"/>
            </a:xfrm>
          </p:grpSpPr>
          <p:sp>
            <p:nvSpPr>
              <p:cNvPr id="28708" name="Oval 19"/>
              <p:cNvSpPr>
                <a:spLocks noChangeArrowheads="1"/>
              </p:cNvSpPr>
              <p:nvPr/>
            </p:nvSpPr>
            <p:spPr bwMode="auto">
              <a:xfrm>
                <a:off x="4272" y="947"/>
                <a:ext cx="520" cy="141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709" name="Oval 20"/>
              <p:cNvSpPr>
                <a:spLocks noChangeArrowheads="1"/>
              </p:cNvSpPr>
              <p:nvPr/>
            </p:nvSpPr>
            <p:spPr bwMode="auto">
              <a:xfrm>
                <a:off x="4280" y="632"/>
                <a:ext cx="496" cy="128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710" name="Line 21"/>
              <p:cNvSpPr>
                <a:spLocks noChangeShapeType="1"/>
              </p:cNvSpPr>
              <p:nvPr/>
            </p:nvSpPr>
            <p:spPr bwMode="auto">
              <a:xfrm>
                <a:off x="4272" y="696"/>
                <a:ext cx="0" cy="32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1" name="Line 22"/>
              <p:cNvSpPr>
                <a:spLocks noChangeShapeType="1"/>
              </p:cNvSpPr>
              <p:nvPr/>
            </p:nvSpPr>
            <p:spPr bwMode="auto">
              <a:xfrm>
                <a:off x="4776" y="696"/>
                <a:ext cx="0" cy="344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697" name="Group 23"/>
            <p:cNvGrpSpPr>
              <a:grpSpLocks/>
            </p:cNvGrpSpPr>
            <p:nvPr/>
          </p:nvGrpSpPr>
          <p:grpSpPr bwMode="auto">
            <a:xfrm>
              <a:off x="3862" y="920"/>
              <a:ext cx="648" cy="376"/>
              <a:chOff x="3600" y="680"/>
              <a:chExt cx="648" cy="376"/>
            </a:xfrm>
          </p:grpSpPr>
          <p:sp>
            <p:nvSpPr>
              <p:cNvPr id="28701" name="Rectangle 24"/>
              <p:cNvSpPr>
                <a:spLocks noChangeArrowheads="1"/>
              </p:cNvSpPr>
              <p:nvPr/>
            </p:nvSpPr>
            <p:spPr bwMode="auto">
              <a:xfrm>
                <a:off x="3600" y="68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altLang="ko-KR" sz="1800">
                    <a:solidFill>
                      <a:schemeClr val="hlink"/>
                    </a:solidFill>
                    <a:latin typeface="Arial" panose="020B0604020202020204" pitchFamily="34" charset="0"/>
                    <a:ea typeface="굴림" panose="020B0600000101010101" pitchFamily="34" charset="-127"/>
                  </a:rPr>
                  <a:t>Head</a:t>
                </a:r>
              </a:p>
            </p:txBody>
          </p:sp>
          <p:sp>
            <p:nvSpPr>
              <p:cNvPr id="28702" name="Line 25"/>
              <p:cNvSpPr>
                <a:spLocks noChangeShapeType="1"/>
              </p:cNvSpPr>
              <p:nvPr/>
            </p:nvSpPr>
            <p:spPr bwMode="auto">
              <a:xfrm>
                <a:off x="4008" y="680"/>
                <a:ext cx="0" cy="37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3" name="Line 26"/>
              <p:cNvSpPr>
                <a:spLocks noChangeShapeType="1"/>
              </p:cNvSpPr>
              <p:nvPr/>
            </p:nvSpPr>
            <p:spPr bwMode="auto">
              <a:xfrm>
                <a:off x="4000" y="695"/>
                <a:ext cx="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4" name="Line 27"/>
              <p:cNvSpPr>
                <a:spLocks noChangeShapeType="1"/>
              </p:cNvSpPr>
              <p:nvPr/>
            </p:nvSpPr>
            <p:spPr bwMode="auto">
              <a:xfrm>
                <a:off x="4016" y="824"/>
                <a:ext cx="231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5" name="Line 28"/>
              <p:cNvSpPr>
                <a:spLocks noChangeShapeType="1"/>
              </p:cNvSpPr>
              <p:nvPr/>
            </p:nvSpPr>
            <p:spPr bwMode="auto">
              <a:xfrm>
                <a:off x="4016" y="944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6" name="Line 29"/>
              <p:cNvSpPr>
                <a:spLocks noChangeShapeType="1"/>
              </p:cNvSpPr>
              <p:nvPr/>
            </p:nvSpPr>
            <p:spPr bwMode="auto">
              <a:xfrm>
                <a:off x="4016" y="1056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7" name="Line 30"/>
              <p:cNvSpPr>
                <a:spLocks noChangeShapeType="1"/>
              </p:cNvSpPr>
              <p:nvPr/>
            </p:nvSpPr>
            <p:spPr bwMode="auto">
              <a:xfrm flipH="1">
                <a:off x="3744" y="888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98" name="AutoShape 31"/>
            <p:cNvSpPr>
              <a:spLocks noChangeArrowheads="1"/>
            </p:cNvSpPr>
            <p:nvPr/>
          </p:nvSpPr>
          <p:spPr bwMode="auto">
            <a:xfrm>
              <a:off x="3358" y="971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9" name="AutoShape 32"/>
            <p:cNvSpPr>
              <a:spLocks noChangeArrowheads="1"/>
            </p:cNvSpPr>
            <p:nvPr/>
          </p:nvSpPr>
          <p:spPr bwMode="auto">
            <a:xfrm>
              <a:off x="1438" y="971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0" name="Text Box 33"/>
            <p:cNvSpPr txBox="1">
              <a:spLocks noChangeArrowheads="1"/>
            </p:cNvSpPr>
            <p:nvPr/>
          </p:nvSpPr>
          <p:spPr bwMode="auto">
            <a:xfrm>
              <a:off x="528" y="908"/>
              <a:ext cx="862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>
                  <a:ea typeface="굴림" panose="020B0600000101010101" pitchFamily="34" charset="-127"/>
                </a:rPr>
                <a:t>User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ea typeface="굴림" panose="020B0600000101010101" pitchFamily="34" charset="-127"/>
                </a:rPr>
                <a:t>Requests</a:t>
              </a:r>
            </a:p>
          </p:txBody>
        </p:sp>
      </p:grpSp>
      <p:grpSp>
        <p:nvGrpSpPr>
          <p:cNvPr id="940066" name="Group 34"/>
          <p:cNvGrpSpPr>
            <a:grpSpLocks/>
          </p:cNvGrpSpPr>
          <p:nvPr/>
        </p:nvGrpSpPr>
        <p:grpSpPr bwMode="auto">
          <a:xfrm>
            <a:off x="6858000" y="2819400"/>
            <a:ext cx="2133600" cy="1887538"/>
            <a:chOff x="4320" y="2198"/>
            <a:chExt cx="1440" cy="1274"/>
          </a:xfrm>
        </p:grpSpPr>
        <p:grpSp>
          <p:nvGrpSpPr>
            <p:cNvPr id="28678" name="Group 35"/>
            <p:cNvGrpSpPr>
              <a:grpSpLocks/>
            </p:cNvGrpSpPr>
            <p:nvPr/>
          </p:nvGrpSpPr>
          <p:grpSpPr bwMode="auto">
            <a:xfrm>
              <a:off x="4320" y="2304"/>
              <a:ext cx="1152" cy="1152"/>
              <a:chOff x="4416" y="2688"/>
              <a:chExt cx="1152" cy="1152"/>
            </a:xfrm>
          </p:grpSpPr>
          <p:sp>
            <p:nvSpPr>
              <p:cNvPr id="28686" name="Oval 36"/>
              <p:cNvSpPr>
                <a:spLocks noChangeArrowheads="1"/>
              </p:cNvSpPr>
              <p:nvPr/>
            </p:nvSpPr>
            <p:spPr bwMode="auto">
              <a:xfrm>
                <a:off x="4416" y="2688"/>
                <a:ext cx="1152" cy="1152"/>
              </a:xfrm>
              <a:prstGeom prst="ellipse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87" name="Oval 37"/>
              <p:cNvSpPr>
                <a:spLocks noChangeArrowheads="1"/>
              </p:cNvSpPr>
              <p:nvPr/>
            </p:nvSpPr>
            <p:spPr bwMode="auto">
              <a:xfrm>
                <a:off x="4560" y="2832"/>
                <a:ext cx="864" cy="864"/>
              </a:xfrm>
              <a:prstGeom prst="ellipse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88" name="Oval 38"/>
              <p:cNvSpPr>
                <a:spLocks noChangeArrowheads="1"/>
              </p:cNvSpPr>
              <p:nvPr/>
            </p:nvSpPr>
            <p:spPr bwMode="auto">
              <a:xfrm>
                <a:off x="4704" y="2976"/>
                <a:ext cx="576" cy="576"/>
              </a:xfrm>
              <a:prstGeom prst="ellipse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8679" name="Rectangle 39"/>
            <p:cNvSpPr>
              <a:spLocks noChangeArrowheads="1"/>
            </p:cNvSpPr>
            <p:nvPr/>
          </p:nvSpPr>
          <p:spPr bwMode="auto">
            <a:xfrm>
              <a:off x="4944" y="2850"/>
              <a:ext cx="127" cy="126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80" name="Text Box 40"/>
            <p:cNvSpPr txBox="1">
              <a:spLocks noChangeArrowheads="1"/>
            </p:cNvSpPr>
            <p:nvPr/>
          </p:nvSpPr>
          <p:spPr bwMode="auto">
            <a:xfrm>
              <a:off x="4788" y="2883"/>
              <a:ext cx="237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8681" name="Text Box 41"/>
            <p:cNvSpPr txBox="1">
              <a:spLocks noChangeArrowheads="1"/>
            </p:cNvSpPr>
            <p:nvPr/>
          </p:nvSpPr>
          <p:spPr bwMode="auto">
            <a:xfrm>
              <a:off x="4999" y="3231"/>
              <a:ext cx="237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8682" name="Text Box 42"/>
            <p:cNvSpPr txBox="1">
              <a:spLocks noChangeArrowheads="1"/>
            </p:cNvSpPr>
            <p:nvPr/>
          </p:nvSpPr>
          <p:spPr bwMode="auto">
            <a:xfrm>
              <a:off x="4662" y="2756"/>
              <a:ext cx="237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8683" name="Text Box 43"/>
            <p:cNvSpPr txBox="1">
              <a:spLocks noChangeArrowheads="1"/>
            </p:cNvSpPr>
            <p:nvPr/>
          </p:nvSpPr>
          <p:spPr bwMode="auto">
            <a:xfrm rot="5400000">
              <a:off x="5114" y="2603"/>
              <a:ext cx="1051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Disk Head</a:t>
              </a:r>
            </a:p>
          </p:txBody>
        </p:sp>
        <p:sp>
          <p:nvSpPr>
            <p:cNvPr id="28684" name="Line 44"/>
            <p:cNvSpPr>
              <a:spLocks noChangeShapeType="1"/>
            </p:cNvSpPr>
            <p:nvPr/>
          </p:nvSpPr>
          <p:spPr bwMode="auto">
            <a:xfrm flipH="1">
              <a:off x="5040" y="2736"/>
              <a:ext cx="52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8685" name="Text Box 45"/>
            <p:cNvSpPr txBox="1">
              <a:spLocks noChangeArrowheads="1"/>
            </p:cNvSpPr>
            <p:nvPr/>
          </p:nvSpPr>
          <p:spPr bwMode="auto">
            <a:xfrm>
              <a:off x="4793" y="2432"/>
              <a:ext cx="236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5203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0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40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40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40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40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40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40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400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400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Device Drivers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Device Driver: </a:t>
            </a:r>
            <a:r>
              <a:rPr lang="en-US" altLang="ko-KR" smtClean="0">
                <a:ea typeface="굴림" panose="020B0600000101010101" pitchFamily="34" charset="-127"/>
              </a:rPr>
              <a:t>Device-specific code in the kernel that interacts directly with the device hardware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Supports a standard, internal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Same kernel I/O system can interact easily with different device drivers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Special device-specific configuration supported with the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ioctl()</a:t>
            </a:r>
            <a:r>
              <a:rPr lang="en-US" altLang="ko-KR" smtClean="0">
                <a:ea typeface="굴림" panose="020B0600000101010101" pitchFamily="34" charset="-127"/>
              </a:rPr>
              <a:t> system call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Device Drivers typically divided into two pieces: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Top half: accessed in call path from system calls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implements a set of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standard, cross-device calls</a:t>
            </a:r>
            <a:r>
              <a:rPr lang="en-US" altLang="ko-KR" smtClean="0">
                <a:ea typeface="굴림" panose="020B0600000101010101" pitchFamily="34" charset="-127"/>
              </a:rPr>
              <a:t> like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open()</a:t>
            </a:r>
            <a:r>
              <a:rPr lang="en-US" altLang="ko-KR" smtClean="0">
                <a:ea typeface="굴림" panose="020B0600000101010101" pitchFamily="34" charset="-127"/>
              </a:rPr>
              <a:t>,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close()</a:t>
            </a:r>
            <a:r>
              <a:rPr lang="en-US" altLang="ko-KR" smtClean="0">
                <a:ea typeface="굴림" panose="020B0600000101010101" pitchFamily="34" charset="-127"/>
              </a:rPr>
              <a:t>,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read()</a:t>
            </a:r>
            <a:r>
              <a:rPr lang="en-US" altLang="ko-KR" smtClean="0">
                <a:ea typeface="굴림" panose="020B0600000101010101" pitchFamily="34" charset="-127"/>
              </a:rPr>
              <a:t>,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write()</a:t>
            </a:r>
            <a:r>
              <a:rPr lang="en-US" altLang="ko-KR" smtClean="0">
                <a:ea typeface="굴림" panose="020B0600000101010101" pitchFamily="34" charset="-127"/>
              </a:rPr>
              <a:t>,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ioctl()</a:t>
            </a:r>
            <a:r>
              <a:rPr lang="en-US" altLang="ko-KR" smtClean="0">
                <a:ea typeface="굴림" panose="020B0600000101010101" pitchFamily="34" charset="-127"/>
              </a:rPr>
              <a:t>,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strategy()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is the kernel’s interface to the device driver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Top half will </a:t>
            </a:r>
            <a:r>
              <a:rPr lang="en-US" altLang="ko-KR" i="1" smtClean="0">
                <a:ea typeface="굴림" panose="020B0600000101010101" pitchFamily="34" charset="-127"/>
              </a:rPr>
              <a:t>start</a:t>
            </a:r>
            <a:r>
              <a:rPr lang="en-US" altLang="ko-KR" smtClean="0">
                <a:ea typeface="굴림" panose="020B0600000101010101" pitchFamily="34" charset="-127"/>
              </a:rPr>
              <a:t> I/O to device, may put thread to sleep until finished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Bottom half: run as interrupt routine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Gets input or transfers next block of output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May wake sleeping threads if I/O now complete</a:t>
            </a:r>
          </a:p>
        </p:txBody>
      </p:sp>
    </p:spTree>
    <p:extLst>
      <p:ext uri="{BB962C8B-B14F-4D97-AF65-F5344CB8AC3E}">
        <p14:creationId xmlns:p14="http://schemas.microsoft.com/office/powerpoint/2010/main" val="3330031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5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5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52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52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52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2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52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533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Kernel vs User-level I/O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838200"/>
            <a:ext cx="8839200" cy="556260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  <a:ea typeface="MS PGothic" charset="0"/>
              </a:rPr>
              <a:t>Both are popular/practical for different reasons: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+mj-lt"/>
                <a:ea typeface="MS PGothic" charset="0"/>
              </a:rPr>
              <a:t>Kernel-level drivers </a:t>
            </a:r>
            <a:r>
              <a:rPr lang="en-US" dirty="0">
                <a:latin typeface="+mj-lt"/>
                <a:ea typeface="MS PGothic" charset="0"/>
              </a:rPr>
              <a:t>for critical devices that must keep running, e.g. display drivers.</a:t>
            </a:r>
          </a:p>
          <a:p>
            <a:pPr lvl="2"/>
            <a:r>
              <a:rPr lang="en-US" dirty="0">
                <a:latin typeface="+mj-lt"/>
                <a:ea typeface="MS PGothic" charset="0"/>
              </a:rPr>
              <a:t>Programming is a major effort, correct operation of the rest of the kernel depends on correct driver operation. 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+mj-lt"/>
                <a:ea typeface="MS PGothic" charset="0"/>
              </a:rPr>
              <a:t>User-level drivers </a:t>
            </a:r>
            <a:r>
              <a:rPr lang="en-US" dirty="0">
                <a:latin typeface="+mj-lt"/>
                <a:ea typeface="MS PGothic" charset="0"/>
              </a:rPr>
              <a:t>for devices that are non-threatening, </a:t>
            </a:r>
            <a:r>
              <a:rPr lang="en-US" dirty="0" err="1">
                <a:latin typeface="+mj-lt"/>
                <a:ea typeface="MS PGothic" charset="0"/>
              </a:rPr>
              <a:t>e.g</a:t>
            </a:r>
            <a:r>
              <a:rPr lang="en-US" dirty="0">
                <a:latin typeface="+mj-lt"/>
                <a:ea typeface="MS PGothic" charset="0"/>
              </a:rPr>
              <a:t> USB devices in Linux (</a:t>
            </a:r>
            <a:r>
              <a:rPr lang="en-US" dirty="0" err="1">
                <a:latin typeface="+mj-lt"/>
                <a:ea typeface="MS PGothic" charset="0"/>
              </a:rPr>
              <a:t>libusb</a:t>
            </a:r>
            <a:r>
              <a:rPr lang="en-US" dirty="0">
                <a:latin typeface="+mj-lt"/>
                <a:ea typeface="MS PGothic" charset="0"/>
              </a:rPr>
              <a:t>). </a:t>
            </a:r>
          </a:p>
          <a:p>
            <a:pPr lvl="2"/>
            <a:r>
              <a:rPr lang="en-US" dirty="0">
                <a:latin typeface="+mj-lt"/>
                <a:ea typeface="MS PGothic" charset="0"/>
              </a:rPr>
              <a:t>Provide higher-level primitives to the programmer, avoid every driver doing low-level I/O register tweaking. </a:t>
            </a:r>
          </a:p>
          <a:p>
            <a:pPr lvl="2"/>
            <a:r>
              <a:rPr lang="en-US" dirty="0">
                <a:latin typeface="+mj-lt"/>
                <a:ea typeface="MS PGothic" charset="0"/>
              </a:rPr>
              <a:t>The multitude of USB devices can be supported by Less-Than-Wizard programmers. </a:t>
            </a:r>
          </a:p>
          <a:p>
            <a:pPr lvl="2"/>
            <a:r>
              <a:rPr lang="en-US" dirty="0">
                <a:latin typeface="+mj-lt"/>
                <a:ea typeface="MS PGothic" charset="0"/>
              </a:rPr>
              <a:t>New drivers don</a:t>
            </a:r>
            <a:r>
              <a:rPr lang="ja-JP" altLang="en-US" dirty="0">
                <a:latin typeface="+mj-lt"/>
                <a:ea typeface="MS PGothic" charset="0"/>
              </a:rPr>
              <a:t>’</a:t>
            </a:r>
            <a:r>
              <a:rPr lang="en-US" altLang="ja-JP" dirty="0">
                <a:latin typeface="+mj-lt"/>
                <a:ea typeface="MS PGothic" charset="0"/>
              </a:rPr>
              <a:t>t have to be compiled for each version of the OS, and loaded into the kernel. </a:t>
            </a:r>
          </a:p>
          <a:p>
            <a:endParaRPr lang="en-US" dirty="0">
              <a:latin typeface="+mj-lt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19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Kernel </a:t>
            </a:r>
            <a:r>
              <a:rPr lang="en-US" dirty="0" err="1">
                <a:ea typeface="MS PGothic" charset="0"/>
              </a:rPr>
              <a:t>vs</a:t>
            </a:r>
            <a:r>
              <a:rPr lang="en-US" dirty="0">
                <a:ea typeface="MS PGothic" charset="0"/>
              </a:rPr>
              <a:t> User-level Programming Styles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839200" cy="5562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+mj-lt"/>
                <a:ea typeface="MS PGothic" charset="0"/>
              </a:rPr>
              <a:t>Kernel-level drivers</a:t>
            </a:r>
            <a:endParaRPr lang="en-US" dirty="0">
              <a:latin typeface="+mj-lt"/>
              <a:ea typeface="MS PGothic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Have a much more limited set of resources available: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Only a fraction of </a:t>
            </a:r>
            <a:r>
              <a:rPr lang="en-US" dirty="0" err="1">
                <a:latin typeface="+mj-lt"/>
                <a:ea typeface="MS PGothic" charset="0"/>
              </a:rPr>
              <a:t>libc</a:t>
            </a:r>
            <a:r>
              <a:rPr lang="en-US" dirty="0">
                <a:latin typeface="+mj-lt"/>
                <a:ea typeface="MS PGothic" charset="0"/>
              </a:rPr>
              <a:t> routines typically available.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Memory allocation (e.g. Linux </a:t>
            </a:r>
            <a:r>
              <a:rPr lang="en-US" dirty="0" err="1">
                <a:latin typeface="+mj-lt"/>
                <a:ea typeface="MS PGothic" charset="0"/>
              </a:rPr>
              <a:t>kmalloc</a:t>
            </a:r>
            <a:r>
              <a:rPr lang="en-US" dirty="0">
                <a:latin typeface="+mj-lt"/>
                <a:ea typeface="MS PGothic" charset="0"/>
              </a:rPr>
              <a:t>) much more limited in capacity and required to be physically contiguous. 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Should avoid blocking calls. 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Can use asynchrony with other kernel functions but tricky with user code.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+mj-lt"/>
                <a:ea typeface="MS PGothic" charset="0"/>
              </a:rPr>
              <a:t>User-level drivers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Similar to other application programs but: 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Will be called often – should do its work fast, or postpone it – or do it in the background.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Can use threads, blocking operations (usually much simpler) or non-blocking or asynchronous. </a:t>
            </a:r>
          </a:p>
          <a:p>
            <a:pPr lvl="2">
              <a:lnSpc>
                <a:spcPct val="100000"/>
              </a:lnSpc>
            </a:pPr>
            <a:endParaRPr lang="en-US" dirty="0">
              <a:latin typeface="+mj-lt"/>
              <a:ea typeface="MS PGothic" charset="0"/>
            </a:endParaRPr>
          </a:p>
          <a:p>
            <a:pPr lvl="2">
              <a:lnSpc>
                <a:spcPct val="100000"/>
              </a:lnSpc>
            </a:pPr>
            <a:endParaRPr lang="en-US" dirty="0">
              <a:latin typeface="+mj-lt"/>
              <a:ea typeface="MS PGothic" charset="0"/>
            </a:endParaRPr>
          </a:p>
          <a:p>
            <a:endParaRPr lang="en-US" dirty="0">
              <a:latin typeface="+mj-lt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02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0" y="38781"/>
            <a:ext cx="8592480" cy="875619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Performance: multiple outstanding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2884"/>
            <a:ext cx="8229600" cy="4008464"/>
          </a:xfrm>
        </p:spPr>
        <p:txBody>
          <a:bodyPr>
            <a:normAutofit/>
          </a:bodyPr>
          <a:lstStyle/>
          <a:p>
            <a:r>
              <a:rPr lang="en-US" dirty="0" smtClean="0"/>
              <a:t>Suppose each read takes 10 </a:t>
            </a:r>
            <a:r>
              <a:rPr lang="en-US" dirty="0" err="1" smtClean="0"/>
              <a:t>ms</a:t>
            </a:r>
            <a:r>
              <a:rPr lang="en-US" dirty="0" smtClean="0"/>
              <a:t> to service.</a:t>
            </a:r>
          </a:p>
          <a:p>
            <a:r>
              <a:rPr lang="en-US" dirty="0" smtClean="0"/>
              <a:t>If a process works for 100 </a:t>
            </a:r>
            <a:r>
              <a:rPr lang="en-US" dirty="0" err="1" smtClean="0"/>
              <a:t>ms</a:t>
            </a:r>
            <a:r>
              <a:rPr lang="en-US" dirty="0" smtClean="0"/>
              <a:t> after each read, what is the utilization of the disk?</a:t>
            </a:r>
          </a:p>
          <a:p>
            <a:pPr lvl="1"/>
            <a:r>
              <a:rPr lang="en-US" dirty="0" smtClean="0"/>
              <a:t>U = 10 </a:t>
            </a:r>
            <a:r>
              <a:rPr lang="en-US" dirty="0" err="1" smtClean="0"/>
              <a:t>ms</a:t>
            </a:r>
            <a:r>
              <a:rPr lang="en-US" dirty="0" smtClean="0"/>
              <a:t> / 110ms = 9%</a:t>
            </a:r>
          </a:p>
          <a:p>
            <a:r>
              <a:rPr lang="en-US" dirty="0" smtClean="0"/>
              <a:t>What it there are two such processes?</a:t>
            </a:r>
          </a:p>
          <a:p>
            <a:pPr lvl="1"/>
            <a:r>
              <a:rPr lang="en-US" dirty="0" smtClean="0"/>
              <a:t>U = (10 </a:t>
            </a:r>
            <a:r>
              <a:rPr lang="en-US" dirty="0" err="1" smtClean="0"/>
              <a:t>ms</a:t>
            </a:r>
            <a:r>
              <a:rPr lang="en-US" dirty="0" smtClean="0"/>
              <a:t> + 10 </a:t>
            </a:r>
            <a:r>
              <a:rPr lang="en-US" dirty="0" err="1" smtClean="0"/>
              <a:t>ms</a:t>
            </a:r>
            <a:r>
              <a:rPr lang="en-US" dirty="0" smtClean="0"/>
              <a:t>) / 110ms = 18%</a:t>
            </a:r>
          </a:p>
          <a:p>
            <a:r>
              <a:rPr lang="en-US" dirty="0" smtClean="0"/>
              <a:t>What if each of those processes have two such threads?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55204" y="1315271"/>
            <a:ext cx="1559061" cy="68141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055229" y="1315271"/>
            <a:ext cx="0" cy="681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84307" y="1315271"/>
            <a:ext cx="0" cy="681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917358" y="1263649"/>
            <a:ext cx="753719" cy="7846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92752" y="1435148"/>
            <a:ext cx="81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83682" y="144065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59608" y="1655977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14265" y="1655977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27920" y="1418618"/>
            <a:ext cx="495596" cy="1289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164210" y="1809991"/>
            <a:ext cx="590994" cy="1847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075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5334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MS PGothic" charset="0"/>
              </a:rPr>
              <a:t>Recall: How do we hide I/O latency?</a:t>
            </a:r>
            <a:endParaRPr lang="en-US" dirty="0">
              <a:ea typeface="MS PGothic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latin typeface="+mj-lt"/>
                <a:ea typeface="MS PGothic" charset="0"/>
              </a:rPr>
              <a:t>Blocking Interface: </a:t>
            </a:r>
            <a:r>
              <a:rPr lang="ja-JP" altLang="en-US" dirty="0">
                <a:latin typeface="+mj-lt"/>
                <a:ea typeface="MS PGothic" charset="0"/>
              </a:rPr>
              <a:t>“</a:t>
            </a:r>
            <a:r>
              <a:rPr lang="en-US" altLang="ja-JP" dirty="0">
                <a:latin typeface="+mj-lt"/>
                <a:ea typeface="MS PGothic" charset="0"/>
              </a:rPr>
              <a:t>Wait</a:t>
            </a:r>
            <a:r>
              <a:rPr lang="ja-JP" altLang="en-US" dirty="0">
                <a:latin typeface="+mj-lt"/>
                <a:ea typeface="MS PGothic" charset="0"/>
              </a:rPr>
              <a:t>”</a:t>
            </a:r>
            <a:endParaRPr lang="en-US" altLang="ja-JP" dirty="0">
              <a:latin typeface="+mj-lt"/>
              <a:ea typeface="MS PGothic" charset="0"/>
            </a:endParaRPr>
          </a:p>
          <a:p>
            <a:pPr lvl="1"/>
            <a:r>
              <a:rPr lang="en-US" dirty="0">
                <a:latin typeface="+mj-lt"/>
                <a:ea typeface="MS PGothic" charset="0"/>
              </a:rPr>
              <a:t>When request data (</a:t>
            </a:r>
            <a:r>
              <a:rPr lang="en-US" i="1" dirty="0">
                <a:latin typeface="+mj-lt"/>
                <a:ea typeface="MS PGothic" charset="0"/>
              </a:rPr>
              <a:t>e.g.,</a:t>
            </a:r>
            <a:r>
              <a:rPr lang="en-US" dirty="0">
                <a:latin typeface="+mj-lt"/>
                <a:ea typeface="MS PGothic" charset="0"/>
              </a:rPr>
              <a:t> read() system call), put process to sleep until data is ready</a:t>
            </a:r>
          </a:p>
          <a:p>
            <a:pPr lvl="1"/>
            <a:r>
              <a:rPr lang="en-US" dirty="0">
                <a:latin typeface="+mj-lt"/>
                <a:ea typeface="MS PGothic" charset="0"/>
              </a:rPr>
              <a:t>When write data (</a:t>
            </a:r>
            <a:r>
              <a:rPr lang="en-US" i="1" dirty="0">
                <a:latin typeface="+mj-lt"/>
                <a:ea typeface="MS PGothic" charset="0"/>
              </a:rPr>
              <a:t>e.g.,</a:t>
            </a:r>
            <a:r>
              <a:rPr lang="en-US" dirty="0">
                <a:latin typeface="+mj-lt"/>
                <a:ea typeface="MS PGothic" charset="0"/>
              </a:rPr>
              <a:t> write() system call), put process to sleep until device is ready for data</a:t>
            </a:r>
          </a:p>
          <a:p>
            <a:r>
              <a:rPr lang="en-US" dirty="0">
                <a:solidFill>
                  <a:schemeClr val="hlink"/>
                </a:solidFill>
                <a:latin typeface="+mj-lt"/>
                <a:ea typeface="MS PGothic" charset="0"/>
              </a:rPr>
              <a:t>Non-blocking Interface: </a:t>
            </a:r>
            <a:r>
              <a:rPr lang="ja-JP" altLang="en-US" dirty="0">
                <a:latin typeface="+mj-lt"/>
                <a:ea typeface="MS PGothic" charset="0"/>
              </a:rPr>
              <a:t>“</a:t>
            </a:r>
            <a:r>
              <a:rPr lang="en-US" altLang="ja-JP" dirty="0">
                <a:latin typeface="+mj-lt"/>
                <a:ea typeface="MS PGothic" charset="0"/>
              </a:rPr>
              <a:t>Don</a:t>
            </a:r>
            <a:r>
              <a:rPr lang="en-US" dirty="0">
                <a:latin typeface="+mj-lt"/>
                <a:ea typeface="MS PGothic" charset="0"/>
              </a:rPr>
              <a:t>’</a:t>
            </a:r>
            <a:r>
              <a:rPr lang="en-US" altLang="ja-JP" dirty="0">
                <a:latin typeface="+mj-lt"/>
                <a:ea typeface="MS PGothic" charset="0"/>
              </a:rPr>
              <a:t>t Wait</a:t>
            </a:r>
            <a:r>
              <a:rPr lang="ja-JP" altLang="en-US" dirty="0">
                <a:latin typeface="+mj-lt"/>
                <a:ea typeface="MS PGothic" charset="0"/>
              </a:rPr>
              <a:t>”</a:t>
            </a:r>
            <a:endParaRPr lang="en-US" altLang="ja-JP" dirty="0">
              <a:latin typeface="+mj-lt"/>
              <a:ea typeface="MS PGothic" charset="0"/>
            </a:endParaRPr>
          </a:p>
          <a:p>
            <a:pPr lvl="1"/>
            <a:r>
              <a:rPr lang="en-US" dirty="0">
                <a:latin typeface="+mj-lt"/>
                <a:ea typeface="MS PGothic" charset="0"/>
              </a:rPr>
              <a:t>Returns quickly from read or write request with count of bytes successfully transferred to kernel</a:t>
            </a:r>
          </a:p>
          <a:p>
            <a:pPr lvl="1"/>
            <a:r>
              <a:rPr lang="en-US" dirty="0">
                <a:latin typeface="+mj-lt"/>
                <a:ea typeface="MS PGothic" charset="0"/>
              </a:rPr>
              <a:t>Read may return nothing, write may write nothing</a:t>
            </a:r>
          </a:p>
          <a:p>
            <a:r>
              <a:rPr lang="en-US" dirty="0">
                <a:solidFill>
                  <a:schemeClr val="hlink"/>
                </a:solidFill>
                <a:latin typeface="+mj-lt"/>
                <a:ea typeface="MS PGothic" charset="0"/>
              </a:rPr>
              <a:t>Asynchronous Interface: </a:t>
            </a:r>
            <a:r>
              <a:rPr lang="ja-JP" altLang="en-US" dirty="0">
                <a:latin typeface="+mj-lt"/>
                <a:ea typeface="MS PGothic" charset="0"/>
              </a:rPr>
              <a:t>“</a:t>
            </a:r>
            <a:r>
              <a:rPr lang="en-US" altLang="ja-JP" dirty="0">
                <a:latin typeface="+mj-lt"/>
                <a:ea typeface="MS PGothic" charset="0"/>
              </a:rPr>
              <a:t>Tell Me Later</a:t>
            </a:r>
            <a:r>
              <a:rPr lang="ja-JP" altLang="en-US" dirty="0">
                <a:latin typeface="+mj-lt"/>
                <a:ea typeface="MS PGothic" charset="0"/>
              </a:rPr>
              <a:t>”</a:t>
            </a:r>
            <a:endParaRPr lang="en-US" altLang="ja-JP" dirty="0">
              <a:latin typeface="+mj-lt"/>
              <a:ea typeface="MS PGothic" charset="0"/>
            </a:endParaRPr>
          </a:p>
          <a:p>
            <a:pPr lvl="1"/>
            <a:r>
              <a:rPr lang="en-US" dirty="0">
                <a:latin typeface="+mj-lt"/>
                <a:ea typeface="MS PGothic" charset="0"/>
              </a:rPr>
              <a:t>When requesting data, take pointer to user’s buffer, return immediately; later kernel fills buffer and notifies user</a:t>
            </a:r>
          </a:p>
          <a:p>
            <a:pPr lvl="1"/>
            <a:r>
              <a:rPr lang="en-US" dirty="0">
                <a:latin typeface="+mj-lt"/>
                <a:ea typeface="MS PGothic" charset="0"/>
              </a:rPr>
              <a:t>When sending data, take pointer to user’</a:t>
            </a:r>
            <a:r>
              <a:rPr lang="en-US" altLang="ja-JP" dirty="0">
                <a:latin typeface="+mj-lt"/>
                <a:ea typeface="MS PGothic" charset="0"/>
              </a:rPr>
              <a:t>s buffer, return immediately; later kernel takes data and notifies user </a:t>
            </a:r>
            <a:endParaRPr lang="en-US" dirty="0">
              <a:latin typeface="+mj-lt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25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&amp; Storage Layers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7486" y="2136453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84908" y="2136452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98958" y="2523331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39216" y="2600891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95951" y="2869631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92984" y="2869631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06879" y="3352583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86205" y="3245938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97264" y="3866418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84908" y="3892783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699601" y="4428598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52001" y="424983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99923" y="44285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76602" y="46073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557501" y="4607363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2419211" y="4704906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01070" y="441227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507706" y="423351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19288" y="1634882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20508" y="1951786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20508" y="2416225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20508" y="2825813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20508" y="3362074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20508" y="3894053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59022" y="4433116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8754" y="917977"/>
            <a:ext cx="4433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Operations, Entities and Interface</a:t>
            </a:r>
            <a:endParaRPr lang="en-US" sz="2400" i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2568659" y="3537208"/>
            <a:ext cx="2086347" cy="17546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58773" y="3866418"/>
            <a:ext cx="41431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35189" y="3092049"/>
            <a:ext cx="5447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ile_open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file_read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 on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 *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 void *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543668" y="3386177"/>
            <a:ext cx="41431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spect="1"/>
          </p:cNvSpPr>
          <p:nvPr/>
        </p:nvSpPr>
        <p:spPr>
          <a:xfrm>
            <a:off x="5337485" y="3300756"/>
            <a:ext cx="2688895" cy="58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i="1" dirty="0" smtClean="0">
                <a:ln w="12700">
                  <a:noFill/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are here …</a:t>
            </a:r>
            <a:endParaRPr lang="en-US" sz="3200" b="1" i="1" cap="none" spc="0" dirty="0">
              <a:ln w="12700">
                <a:noFill/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3881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C Low level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1507385"/>
          </a:xfrm>
        </p:spPr>
        <p:txBody>
          <a:bodyPr>
            <a:normAutofit/>
          </a:bodyPr>
          <a:lstStyle/>
          <a:p>
            <a:r>
              <a:rPr lang="en-US" dirty="0" smtClean="0"/>
              <a:t>Operations on File Descriptors – as OS object representing the state of a file</a:t>
            </a:r>
          </a:p>
          <a:p>
            <a:pPr lvl="1"/>
            <a:r>
              <a:rPr lang="en-US" dirty="0" smtClean="0"/>
              <a:t>User has a “handle” on the descriptor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7650" y="2362200"/>
            <a:ext cx="8229600" cy="203132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fcntl.h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</a:t>
            </a:r>
            <a:r>
              <a:rPr lang="en-US" dirty="0" err="1" smtClean="0">
                <a:latin typeface="Courier"/>
                <a:cs typeface="Courier"/>
              </a:rPr>
              <a:t>nistd.h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#include &lt;sys/</a:t>
            </a:r>
            <a:r>
              <a:rPr lang="en-US" dirty="0" err="1" smtClean="0">
                <a:latin typeface="Courier"/>
                <a:cs typeface="Courier"/>
              </a:rPr>
              <a:t>types.h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open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flags [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mode]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creat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close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)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4779212" y="3484540"/>
            <a:ext cx="1240588" cy="271460"/>
          </a:xfrm>
          <a:prstGeom prst="borderCallout1">
            <a:avLst>
              <a:gd name="adj1" fmla="val 50893"/>
              <a:gd name="adj2" fmla="val -2082"/>
              <a:gd name="adj3" fmla="val 398215"/>
              <a:gd name="adj4" fmla="val -18133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6562935" y="3501210"/>
            <a:ext cx="1548373" cy="271460"/>
          </a:xfrm>
          <a:prstGeom prst="borderCallout1">
            <a:avLst>
              <a:gd name="adj1" fmla="val 50893"/>
              <a:gd name="adj2" fmla="val -2082"/>
              <a:gd name="adj3" fmla="val 451786"/>
              <a:gd name="adj4" fmla="val -63939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4572000"/>
            <a:ext cx="3488895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Access modes (Rd, </a:t>
            </a:r>
            <a:r>
              <a:rPr lang="en-US" sz="1600" dirty="0" err="1" smtClean="0"/>
              <a:t>Wr</a:t>
            </a:r>
            <a:r>
              <a:rPr lang="en-US" sz="1600" dirty="0" smtClean="0"/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Operating modes (Appends, …)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28233" y="4671643"/>
            <a:ext cx="335643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vector of </a:t>
            </a:r>
            <a:r>
              <a:rPr lang="en-US" sz="1600" dirty="0"/>
              <a:t>P</a:t>
            </a:r>
            <a:r>
              <a:rPr lang="en-US" sz="1600" dirty="0" smtClean="0"/>
              <a:t>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/>
              <a:t>User|Group|Other</a:t>
            </a:r>
            <a:r>
              <a:rPr lang="en-US" sz="1600" dirty="0" smtClean="0"/>
              <a:t> X R|W|X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165249" y="5909846"/>
            <a:ext cx="88263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err="1">
                <a:hlinkClick r:id="rId2"/>
              </a:rPr>
              <a:t>www.gnu.org</a:t>
            </a:r>
            <a:r>
              <a:rPr lang="en-US" sz="1600" dirty="0">
                <a:hlinkClick r:id="rId2"/>
              </a:rPr>
              <a:t>/software/</a:t>
            </a:r>
            <a:r>
              <a:rPr lang="en-US" sz="1600" dirty="0" err="1">
                <a:hlinkClick r:id="rId2"/>
              </a:rPr>
              <a:t>libc</a:t>
            </a:r>
            <a:r>
              <a:rPr lang="en-US" sz="1600" dirty="0">
                <a:hlinkClick r:id="rId2"/>
              </a:rPr>
              <a:t>/manual/</a:t>
            </a:r>
            <a:r>
              <a:rPr lang="en-US" sz="1600" dirty="0" err="1">
                <a:hlinkClick r:id="rId2"/>
              </a:rPr>
              <a:t>html_node</a:t>
            </a:r>
            <a:r>
              <a:rPr lang="en-US" sz="1600" dirty="0">
                <a:hlinkClick r:id="rId2"/>
              </a:rPr>
              <a:t>/Opening-and-Closing-</a:t>
            </a:r>
            <a:r>
              <a:rPr lang="en-US" sz="1600" dirty="0" err="1">
                <a:hlinkClick r:id="rId2"/>
              </a:rPr>
              <a:t>Files.html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24360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C Low Level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400" y="4459700"/>
            <a:ext cx="8229600" cy="1725710"/>
          </a:xfrm>
        </p:spPr>
        <p:txBody>
          <a:bodyPr>
            <a:normAutofit/>
          </a:bodyPr>
          <a:lstStyle/>
          <a:p>
            <a:r>
              <a:rPr lang="en-US" dirty="0" smtClean="0"/>
              <a:t>When write returns, data is on its way to disk and can be read, but it may not actually be permanent!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3883" y="1473640"/>
            <a:ext cx="86374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ssize_t</a:t>
            </a:r>
            <a:r>
              <a:rPr lang="en-US" dirty="0">
                <a:latin typeface="Courier"/>
                <a:cs typeface="Courier"/>
              </a:rPr>
              <a:t> read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void *buffer,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maxsize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- returns bytes read, 0 =&gt; EOF, -1 =&gt; error</a:t>
            </a:r>
          </a:p>
          <a:p>
            <a:r>
              <a:rPr lang="en-US" dirty="0" err="1">
                <a:latin typeface="Courier"/>
                <a:cs typeface="Courier"/>
              </a:rPr>
              <a:t>ssize_t</a:t>
            </a:r>
            <a:r>
              <a:rPr lang="en-US" dirty="0">
                <a:latin typeface="Courier"/>
                <a:cs typeface="Courier"/>
              </a:rPr>
              <a:t> write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void *buffer,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size)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- returns bytes written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off_t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lseek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off_t</a:t>
            </a:r>
            <a:r>
              <a:rPr lang="en-US" dirty="0">
                <a:latin typeface="Courier"/>
                <a:cs typeface="Courier"/>
              </a:rPr>
              <a:t> offset,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whence)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fsync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fildes</a:t>
            </a:r>
            <a:r>
              <a:rPr lang="en-US" dirty="0" smtClean="0">
                <a:latin typeface="Courier"/>
                <a:cs typeface="Courier"/>
              </a:rPr>
              <a:t>) – wait for i/o to finish</a:t>
            </a:r>
          </a:p>
          <a:p>
            <a:r>
              <a:rPr lang="en-US" dirty="0">
                <a:latin typeface="Courier"/>
                <a:cs typeface="Courier"/>
              </a:rPr>
              <a:t>void sync (void</a:t>
            </a:r>
            <a:r>
              <a:rPr lang="en-US" dirty="0" smtClean="0">
                <a:latin typeface="Courier"/>
                <a:cs typeface="Courier"/>
              </a:rPr>
              <a:t>) – wait for ALL to finish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15708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Building a File System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File System:</a:t>
            </a:r>
            <a:r>
              <a:rPr lang="en-US" altLang="ko-KR" smtClean="0">
                <a:ea typeface="굴림" panose="020B0600000101010101" pitchFamily="34" charset="-127"/>
              </a:rPr>
              <a:t> Layer of OS that transforms block interface of disks (or other block devices) into Files, Directories, etc.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File System Components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Disk Management: collecting disk blocks into files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Naming: Interface to find files by name, not by blocks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Protection: Layers to keep data secure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Reliability/Durability: Keeping of files durable despite crashes, media failures, attacks, etc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User vs. System View of a File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User’s view: 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Durable Data Structures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System’s view (system call interface):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Collection of Bytes (UNIX)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Doesn’t matter to system what kind of data structures you want to store on disk!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System’s view (inside OS):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Collection of blocks (a block is a logical transfer unit, while a sector is the physical transfer unit)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Block size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 sector size; in UNIX, block size is 4KB</a:t>
            </a:r>
          </a:p>
        </p:txBody>
      </p:sp>
    </p:spTree>
    <p:extLst>
      <p:ext uri="{BB962C8B-B14F-4D97-AF65-F5344CB8AC3E}">
        <p14:creationId xmlns:p14="http://schemas.microsoft.com/office/powerpoint/2010/main" val="3692723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2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42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42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42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42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42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>
            <a:off x="3999504" y="2021110"/>
            <a:ext cx="13687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568657" y="2014703"/>
            <a:ext cx="13687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Deterministic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99" y="4157039"/>
            <a:ext cx="8229600" cy="24126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Assume requests arrive at regular intervals, take a fixed time to process, with plenty of time between …</a:t>
            </a:r>
          </a:p>
          <a:p>
            <a:r>
              <a:rPr lang="en-US" dirty="0" smtClean="0"/>
              <a:t>Service rate </a:t>
            </a:r>
            <a:r>
              <a:rPr lang="en-US" dirty="0"/>
              <a:t>(</a:t>
            </a:r>
            <a:r>
              <a:rPr lang="en-US" dirty="0" smtClean="0"/>
              <a:t>μ = 1/T</a:t>
            </a:r>
            <a:r>
              <a:rPr lang="en-US" baseline="-25000" dirty="0" smtClean="0"/>
              <a:t>S</a:t>
            </a:r>
            <a:r>
              <a:rPr lang="en-US" dirty="0" smtClean="0"/>
              <a:t>)  - operations per sec</a:t>
            </a:r>
            <a:endParaRPr lang="en-US" dirty="0"/>
          </a:p>
          <a:p>
            <a:r>
              <a:rPr lang="en-US" dirty="0"/>
              <a:t>Arrival </a:t>
            </a:r>
            <a:r>
              <a:rPr lang="en-US" dirty="0" smtClean="0"/>
              <a:t>rate: (λ =  1/T</a:t>
            </a:r>
            <a:r>
              <a:rPr lang="en-US" baseline="-25000" dirty="0" smtClean="0"/>
              <a:t>A</a:t>
            </a:r>
            <a:r>
              <a:rPr lang="en-US" dirty="0" smtClean="0"/>
              <a:t>) - </a:t>
            </a:r>
            <a:r>
              <a:rPr lang="en-US" dirty="0"/>
              <a:t>requests per second </a:t>
            </a:r>
          </a:p>
          <a:p>
            <a:r>
              <a:rPr lang="en-US" dirty="0" smtClean="0"/>
              <a:t>Utilization</a:t>
            </a:r>
            <a:r>
              <a:rPr lang="en-US" dirty="0"/>
              <a:t>: U = </a:t>
            </a:r>
            <a:r>
              <a:rPr lang="en-US" dirty="0" err="1"/>
              <a:t>λ</a:t>
            </a:r>
            <a:r>
              <a:rPr lang="en-US" dirty="0"/>
              <a:t>/μ </a:t>
            </a:r>
            <a:r>
              <a:rPr lang="en-US" dirty="0" smtClean="0"/>
              <a:t>, where 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&lt; </a:t>
            </a:r>
            <a:r>
              <a:rPr lang="en-US" dirty="0" smtClean="0"/>
              <a:t>μ</a:t>
            </a:r>
          </a:p>
          <a:p>
            <a:r>
              <a:rPr lang="en-US" dirty="0" smtClean="0"/>
              <a:t>Average rate is the complete story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378345" y="1070637"/>
            <a:ext cx="1559061" cy="68141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678370" y="1070637"/>
            <a:ext cx="0" cy="681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07448" y="1070637"/>
            <a:ext cx="0" cy="681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40499" y="1019015"/>
            <a:ext cx="753719" cy="7846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15893" y="1190514"/>
            <a:ext cx="81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06823" y="119602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82749" y="1411343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37406" y="1411343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80420" y="1398552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29242" y="1213886"/>
            <a:ext cx="86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1226677"/>
            <a:ext cx="121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departures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53478" y="1843087"/>
            <a:ext cx="47961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Q</a:t>
            </a:r>
            <a:endParaRPr 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568657" y="1857400"/>
            <a:ext cx="12571" cy="34070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22227" y="1843087"/>
            <a:ext cx="45236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S</a:t>
            </a:r>
            <a:endParaRPr lang="en-US" baseline="-250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37406" y="1857400"/>
            <a:ext cx="12571" cy="34070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29242" y="2856702"/>
            <a:ext cx="63078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430633" y="3061092"/>
            <a:ext cx="189778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628854" y="3476280"/>
            <a:ext cx="939803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30489" y="2754795"/>
            <a:ext cx="2248136" cy="0"/>
          </a:xfrm>
          <a:prstGeom prst="straightConnector1">
            <a:avLst/>
          </a:prstGeom>
          <a:ln w="952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15310" y="2480986"/>
            <a:ext cx="457176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430489" y="2725309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86945" y="3056338"/>
            <a:ext cx="189778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885166" y="3471526"/>
            <a:ext cx="939803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686801" y="2750041"/>
            <a:ext cx="2248136" cy="0"/>
          </a:xfrm>
          <a:prstGeom prst="straightConnector1">
            <a:avLst/>
          </a:prstGeom>
          <a:ln w="952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71622" y="2476232"/>
            <a:ext cx="457176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686801" y="2720555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948360" y="3041739"/>
            <a:ext cx="189778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146581" y="3456927"/>
            <a:ext cx="939803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5948216" y="2735442"/>
            <a:ext cx="2248136" cy="0"/>
          </a:xfrm>
          <a:prstGeom prst="straightConnector1">
            <a:avLst/>
          </a:prstGeom>
          <a:ln w="952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333037" y="2461633"/>
            <a:ext cx="457176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5948216" y="2705956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075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Translating from User to System 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743200"/>
            <a:ext cx="8686800" cy="3962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happens if user says: give me bytes 2—12?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Fetch block corresponding to those bytes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Return just the correct portion of the block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about: write bytes 2—12?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Fetch block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Modify portion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Write out Block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Everything inside File System is in whole size blocks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example,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getc()</a:t>
            </a:r>
            <a:r>
              <a:rPr lang="en-US" altLang="ko-KR" smtClean="0">
                <a:ea typeface="굴림" panose="020B0600000101010101" pitchFamily="34" charset="-127"/>
              </a:rPr>
              <a:t>,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putc()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buffers something like 4096 bytes, even if interface is one byte at a time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From now on, file is a collection of blocks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1190">
            <a:off x="1981200" y="990600"/>
            <a:ext cx="2168525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7239000" y="1066800"/>
            <a:ext cx="1270000" cy="939800"/>
            <a:chOff x="4496" y="800"/>
            <a:chExt cx="800" cy="592"/>
          </a:xfrm>
        </p:grpSpPr>
        <p:sp useBgFill="1">
          <p:nvSpPr>
            <p:cNvPr id="16395" name="Oval 6"/>
            <p:cNvSpPr>
              <a:spLocks noChangeArrowheads="1"/>
            </p:cNvSpPr>
            <p:nvPr/>
          </p:nvSpPr>
          <p:spPr bwMode="auto">
            <a:xfrm>
              <a:off x="4512" y="1152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6396" name="Oval 7"/>
            <p:cNvSpPr>
              <a:spLocks noChangeArrowheads="1"/>
            </p:cNvSpPr>
            <p:nvPr/>
          </p:nvSpPr>
          <p:spPr bwMode="auto">
            <a:xfrm>
              <a:off x="4512" y="1008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6397" name="Oval 8"/>
            <p:cNvSpPr>
              <a:spLocks noChangeArrowheads="1"/>
            </p:cNvSpPr>
            <p:nvPr/>
          </p:nvSpPr>
          <p:spPr bwMode="auto">
            <a:xfrm>
              <a:off x="4496" y="896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6398" name="Oval 9"/>
            <p:cNvSpPr>
              <a:spLocks noChangeArrowheads="1"/>
            </p:cNvSpPr>
            <p:nvPr/>
          </p:nvSpPr>
          <p:spPr bwMode="auto">
            <a:xfrm>
              <a:off x="4496" y="800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9" name="Line 10"/>
            <p:cNvSpPr>
              <a:spLocks noChangeShapeType="1"/>
            </p:cNvSpPr>
            <p:nvPr/>
          </p:nvSpPr>
          <p:spPr bwMode="auto">
            <a:xfrm>
              <a:off x="4876" y="908"/>
              <a:ext cx="152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Line 11"/>
            <p:cNvSpPr>
              <a:spLocks noChangeShapeType="1"/>
            </p:cNvSpPr>
            <p:nvPr/>
          </p:nvSpPr>
          <p:spPr bwMode="auto">
            <a:xfrm>
              <a:off x="4860" y="892"/>
              <a:ext cx="37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1" name="Group 12"/>
            <p:cNvGrpSpPr>
              <a:grpSpLocks/>
            </p:cNvGrpSpPr>
            <p:nvPr/>
          </p:nvGrpSpPr>
          <p:grpSpPr bwMode="auto">
            <a:xfrm>
              <a:off x="4632" y="856"/>
              <a:ext cx="520" cy="456"/>
              <a:chOff x="4272" y="632"/>
              <a:chExt cx="520" cy="456"/>
            </a:xfrm>
          </p:grpSpPr>
          <p:sp>
            <p:nvSpPr>
              <p:cNvPr id="16402" name="Oval 13"/>
              <p:cNvSpPr>
                <a:spLocks noChangeArrowheads="1"/>
              </p:cNvSpPr>
              <p:nvPr/>
            </p:nvSpPr>
            <p:spPr bwMode="auto">
              <a:xfrm>
                <a:off x="4272" y="947"/>
                <a:ext cx="520" cy="141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403" name="Oval 14"/>
              <p:cNvSpPr>
                <a:spLocks noChangeArrowheads="1"/>
              </p:cNvSpPr>
              <p:nvPr/>
            </p:nvSpPr>
            <p:spPr bwMode="auto">
              <a:xfrm>
                <a:off x="4280" y="632"/>
                <a:ext cx="496" cy="128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404" name="Line 15"/>
              <p:cNvSpPr>
                <a:spLocks noChangeShapeType="1"/>
              </p:cNvSpPr>
              <p:nvPr/>
            </p:nvSpPr>
            <p:spPr bwMode="auto">
              <a:xfrm>
                <a:off x="4272" y="696"/>
                <a:ext cx="0" cy="32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Line 16"/>
              <p:cNvSpPr>
                <a:spLocks noChangeShapeType="1"/>
              </p:cNvSpPr>
              <p:nvPr/>
            </p:nvSpPr>
            <p:spPr bwMode="auto">
              <a:xfrm>
                <a:off x="4776" y="696"/>
                <a:ext cx="0" cy="344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390" name="Oval 17"/>
          <p:cNvSpPr>
            <a:spLocks noChangeArrowheads="1"/>
          </p:cNvSpPr>
          <p:nvPr/>
        </p:nvSpPr>
        <p:spPr bwMode="auto">
          <a:xfrm>
            <a:off x="4876800" y="914400"/>
            <a:ext cx="1371600" cy="1295400"/>
          </a:xfrm>
          <a:prstGeom prst="ellipse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File</a:t>
            </a:r>
          </a:p>
          <a:p>
            <a:r>
              <a:rPr lang="en-US" altLang="ko-KR">
                <a:ea typeface="굴림" panose="020B0600000101010101" pitchFamily="34" charset="-127"/>
              </a:rPr>
              <a:t>System</a:t>
            </a:r>
          </a:p>
        </p:txBody>
      </p:sp>
      <p:sp>
        <p:nvSpPr>
          <p:cNvPr id="16391" name="AutoShape 18"/>
          <p:cNvSpPr>
            <a:spLocks noChangeArrowheads="1"/>
          </p:cNvSpPr>
          <p:nvPr/>
        </p:nvSpPr>
        <p:spPr bwMode="auto">
          <a:xfrm>
            <a:off x="6324600" y="13716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AutoShape 19"/>
          <p:cNvSpPr>
            <a:spLocks noChangeArrowheads="1"/>
          </p:cNvSpPr>
          <p:nvPr/>
        </p:nvSpPr>
        <p:spPr bwMode="auto">
          <a:xfrm>
            <a:off x="3962400" y="13716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AutoShape 20"/>
          <p:cNvSpPr>
            <a:spLocks noChangeArrowheads="1"/>
          </p:cNvSpPr>
          <p:nvPr/>
        </p:nvSpPr>
        <p:spPr bwMode="auto">
          <a:xfrm rot="-1305313">
            <a:off x="1905000" y="1524000"/>
            <a:ext cx="1066800" cy="4572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16394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143668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659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you are going to design a file system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2505"/>
            <a:ext cx="8229600" cy="53271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factors are critical to the design choices?</a:t>
            </a:r>
          </a:p>
          <a:p>
            <a:r>
              <a:rPr lang="en-US" dirty="0" smtClean="0"/>
              <a:t>Durable data store =&gt; it</a:t>
            </a:r>
            <a:r>
              <a:rPr lang="fr-FR" dirty="0" smtClean="0"/>
              <a:t>’</a:t>
            </a:r>
            <a:r>
              <a:rPr lang="en-US" dirty="0" smtClean="0"/>
              <a:t>s all on disk</a:t>
            </a:r>
          </a:p>
          <a:p>
            <a:r>
              <a:rPr lang="en-US" dirty="0" smtClean="0"/>
              <a:t>Disks Performance !!!</a:t>
            </a:r>
          </a:p>
          <a:p>
            <a:pPr lvl="1"/>
            <a:r>
              <a:rPr lang="en-US" dirty="0" smtClean="0"/>
              <a:t>Maximize sequential access, minimize seeks</a:t>
            </a:r>
          </a:p>
          <a:p>
            <a:r>
              <a:rPr lang="en-US" dirty="0" smtClean="0"/>
              <a:t>Open before Read/Write</a:t>
            </a:r>
          </a:p>
          <a:p>
            <a:pPr lvl="1"/>
            <a:r>
              <a:rPr lang="en-US" dirty="0" smtClean="0"/>
              <a:t>Can perform protection checks and look up where the actual file resource are, in advance</a:t>
            </a:r>
          </a:p>
          <a:p>
            <a:r>
              <a:rPr lang="en-US" dirty="0" smtClean="0"/>
              <a:t>Size is determined as they are used !!!</a:t>
            </a:r>
          </a:p>
          <a:p>
            <a:pPr lvl="1"/>
            <a:r>
              <a:rPr lang="en-US" dirty="0" smtClean="0"/>
              <a:t>Can write (or read zeros) to expand the file</a:t>
            </a:r>
          </a:p>
          <a:p>
            <a:pPr lvl="1"/>
            <a:r>
              <a:rPr lang="en-US" dirty="0" smtClean="0"/>
              <a:t>Start small and grow, need to make room</a:t>
            </a:r>
          </a:p>
          <a:p>
            <a:r>
              <a:rPr lang="en-US" dirty="0" smtClean="0"/>
              <a:t>Organized into directories</a:t>
            </a:r>
          </a:p>
          <a:p>
            <a:pPr lvl="1"/>
            <a:r>
              <a:rPr lang="en-US" dirty="0" smtClean="0"/>
              <a:t>What data structure (on disk) for that?</a:t>
            </a:r>
          </a:p>
          <a:p>
            <a:r>
              <a:rPr lang="en-US" dirty="0" smtClean="0"/>
              <a:t>Need to allocate / free blocks </a:t>
            </a:r>
          </a:p>
          <a:p>
            <a:pPr lvl="1"/>
            <a:r>
              <a:rPr lang="en-US" dirty="0" smtClean="0"/>
              <a:t>Such that access remains efficient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31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Disk Management Policies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Basic entities on a disk: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File:</a:t>
            </a:r>
            <a:r>
              <a:rPr lang="en-US" altLang="ko-KR" smtClean="0">
                <a:ea typeface="굴림" panose="020B0600000101010101" pitchFamily="34" charset="-127"/>
              </a:rPr>
              <a:t> user-visible group of blocks arranged sequentially in logical space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Directory:</a:t>
            </a:r>
            <a:r>
              <a:rPr lang="en-US" altLang="ko-KR" smtClean="0">
                <a:ea typeface="굴림" panose="020B0600000101010101" pitchFamily="34" charset="-127"/>
              </a:rPr>
              <a:t> user-visible index mapping names to files (next lecture)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Access disk as linear array of sectors.  Two Options: 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Identify sectors as vectors [cylinder, surface, sector]. Sort in cylinder-major order. Not used much anymore.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Logical Block Addressing (LBA).</a:t>
            </a:r>
            <a:r>
              <a:rPr lang="en-US" altLang="ko-KR" smtClean="0">
                <a:ea typeface="굴림" panose="020B0600000101010101" pitchFamily="34" charset="-127"/>
              </a:rPr>
              <a:t> Every sector has integer address from zero up to max number of sectors.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Controller translates from address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r>
              <a:rPr lang="en-US" altLang="ko-KR" smtClean="0">
                <a:ea typeface="굴림" panose="020B0600000101010101" pitchFamily="34" charset="-127"/>
              </a:rPr>
              <a:t> physical position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First case: OS/BIOS must deal with bad sectors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Second case: hardware shields OS from structure of disk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way to track free disk blocks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Link free blocks together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too slow today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 bitmap to represent free space on disk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way to structure files: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File Header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Track which blocks belong at which offsets within the logical file structure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Optimize placement of files’ disk blocks to match access and usage patterns</a:t>
            </a:r>
          </a:p>
        </p:txBody>
      </p:sp>
    </p:spTree>
    <p:extLst>
      <p:ext uri="{BB962C8B-B14F-4D97-AF65-F5344CB8AC3E}">
        <p14:creationId xmlns:p14="http://schemas.microsoft.com/office/powerpoint/2010/main" val="17456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4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4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4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4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4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6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46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46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46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6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46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46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46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86838" y="1941701"/>
            <a:ext cx="1172460" cy="27738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File System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2233686"/>
            <a:ext cx="1061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 </a:t>
            </a:r>
          </a:p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391280"/>
            <a:ext cx="99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path</a:t>
            </a:r>
            <a:endParaRPr lang="en-US" dirty="0"/>
          </a:p>
        </p:txBody>
      </p:sp>
      <p:cxnSp>
        <p:nvCxnSpPr>
          <p:cNvPr id="11" name="Elbow Connector 10"/>
          <p:cNvCxnSpPr>
            <a:stCxn id="9" idx="2"/>
            <a:endCxn id="8" idx="1"/>
          </p:cNvCxnSpPr>
          <p:nvPr/>
        </p:nvCxnSpPr>
        <p:spPr>
          <a:xfrm rot="16200000" flipH="1">
            <a:off x="386549" y="2328341"/>
            <a:ext cx="1568018" cy="43255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065499" y="1941701"/>
            <a:ext cx="1172460" cy="27738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81603" y="2237650"/>
            <a:ext cx="1428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File Index </a:t>
            </a:r>
          </a:p>
          <a:p>
            <a:pPr algn="ctr"/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04569" y="3752007"/>
            <a:ext cx="642325" cy="437977"/>
          </a:xfrm>
          <a:prstGeom prst="rect">
            <a:avLst/>
          </a:prstGeom>
          <a:solidFill>
            <a:srgbClr val="EBF1D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 flipV="1">
            <a:off x="2446894" y="3562218"/>
            <a:ext cx="1348660" cy="40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86006" y="2982595"/>
            <a:ext cx="130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number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307293" y="3351927"/>
            <a:ext cx="642325" cy="437977"/>
          </a:xfrm>
          <a:prstGeom prst="rect">
            <a:avLst/>
          </a:prstGeom>
          <a:solidFill>
            <a:srgbClr val="EBF1D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>
            <a:off x="4949618" y="3570916"/>
            <a:ext cx="1473627" cy="40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an 23"/>
          <p:cNvSpPr/>
          <p:nvPr/>
        </p:nvSpPr>
        <p:spPr>
          <a:xfrm>
            <a:off x="7182355" y="4972175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630442" y="3816773"/>
            <a:ext cx="364957" cy="1802120"/>
            <a:chOff x="7605706" y="1270135"/>
            <a:chExt cx="364957" cy="1802120"/>
          </a:xfrm>
        </p:grpSpPr>
        <p:sp>
          <p:nvSpPr>
            <p:cNvPr id="26" name="Rectangle 25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05706" y="2425537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125271" y="3352800"/>
            <a:ext cx="12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64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93" y="2262885"/>
            <a:ext cx="8400707" cy="3970997"/>
          </a:xfrm>
        </p:spPr>
        <p:txBody>
          <a:bodyPr/>
          <a:lstStyle/>
          <a:p>
            <a:r>
              <a:rPr lang="en-US" dirty="0" smtClean="0"/>
              <a:t>Open performs </a:t>
            </a:r>
            <a:r>
              <a:rPr lang="en-US" i="1" dirty="0" smtClean="0"/>
              <a:t>name resolution</a:t>
            </a:r>
          </a:p>
          <a:p>
            <a:pPr lvl="1"/>
            <a:r>
              <a:rPr lang="en-US" dirty="0" smtClean="0"/>
              <a:t>Translates pathname into a “file number”</a:t>
            </a:r>
          </a:p>
          <a:p>
            <a:pPr lvl="2"/>
            <a:r>
              <a:rPr lang="en-US" dirty="0" smtClean="0"/>
              <a:t>Used as an “index” to locate the blocks</a:t>
            </a:r>
          </a:p>
          <a:p>
            <a:pPr lvl="1"/>
            <a:r>
              <a:rPr lang="en-US" dirty="0" smtClean="0"/>
              <a:t>Creates a file descriptor in PCB within kernel</a:t>
            </a:r>
          </a:p>
          <a:p>
            <a:pPr lvl="1"/>
            <a:r>
              <a:rPr lang="en-US" dirty="0" smtClean="0"/>
              <a:t>Returns a “handle” (another </a:t>
            </a:r>
            <a:r>
              <a:rPr lang="en-US" dirty="0" err="1" smtClean="0"/>
              <a:t>int</a:t>
            </a:r>
            <a:r>
              <a:rPr lang="en-US" dirty="0" smtClean="0"/>
              <a:t>) to user process</a:t>
            </a:r>
          </a:p>
          <a:p>
            <a:r>
              <a:rPr lang="en-US" dirty="0" smtClean="0"/>
              <a:t>Read, Write, Seek, and Sync operate on handle</a:t>
            </a:r>
          </a:p>
          <a:p>
            <a:pPr lvl="1"/>
            <a:r>
              <a:rPr lang="en-US" dirty="0" smtClean="0"/>
              <a:t>Mapped to descriptor and to blocks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4622" y="1150077"/>
            <a:ext cx="1223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rgbClr val="3366FF"/>
                </a:solidFill>
              </a:rPr>
              <a:t>f</a:t>
            </a:r>
            <a:r>
              <a:rPr lang="en-US" sz="2000" i="1" dirty="0" smtClean="0">
                <a:solidFill>
                  <a:srgbClr val="3366FF"/>
                </a:solidFill>
              </a:rPr>
              <a:t>ile name</a:t>
            </a:r>
          </a:p>
          <a:p>
            <a:pPr algn="ctr"/>
            <a:r>
              <a:rPr lang="en-US" sz="2000" i="1" dirty="0" smtClean="0">
                <a:solidFill>
                  <a:srgbClr val="3366FF"/>
                </a:solidFill>
              </a:rPr>
              <a:t>offset</a:t>
            </a:r>
            <a:endParaRPr lang="en-US" sz="2000" i="1" dirty="0">
              <a:solidFill>
                <a:srgbClr val="3366FF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08209" y="1420356"/>
            <a:ext cx="12994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8791" y="1473243"/>
            <a:ext cx="1035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80222" y="1116651"/>
            <a:ext cx="1443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rgbClr val="3366FF"/>
                </a:solidFill>
              </a:rPr>
              <a:t>f</a:t>
            </a:r>
            <a:r>
              <a:rPr lang="en-US" sz="2000" i="1" dirty="0" smtClean="0">
                <a:solidFill>
                  <a:srgbClr val="3366FF"/>
                </a:solidFill>
              </a:rPr>
              <a:t>ile number</a:t>
            </a:r>
          </a:p>
          <a:p>
            <a:pPr algn="ctr"/>
            <a:r>
              <a:rPr lang="en-US" sz="2000" i="1" dirty="0" smtClean="0">
                <a:solidFill>
                  <a:srgbClr val="3366FF"/>
                </a:solidFill>
              </a:rPr>
              <a:t>offset</a:t>
            </a:r>
            <a:endParaRPr lang="en-US" sz="2000" i="1" dirty="0">
              <a:solidFill>
                <a:srgbClr val="3366FF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06782" y="1336799"/>
            <a:ext cx="12994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61517" y="1391668"/>
            <a:ext cx="1613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ndex structure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61822" y="1217760"/>
            <a:ext cx="1657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3366FF"/>
                </a:solidFill>
              </a:rPr>
              <a:t>Storage block</a:t>
            </a:r>
            <a:endParaRPr lang="en-US" sz="2000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40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</a:t>
            </a:r>
            <a:endParaRPr lang="en-US" dirty="0"/>
          </a:p>
        </p:txBody>
      </p:sp>
      <p:pic>
        <p:nvPicPr>
          <p:cNvPr id="7" name="Picture 6" descr="Screen Shot 2014-10-21 at 8.37.01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0" y="914400"/>
            <a:ext cx="7698770" cy="5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75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71"/>
            <a:ext cx="8403958" cy="5215723"/>
          </a:xfrm>
        </p:spPr>
        <p:txBody>
          <a:bodyPr/>
          <a:lstStyle/>
          <a:p>
            <a:r>
              <a:rPr lang="en-US" dirty="0" smtClean="0"/>
              <a:t>Basically a hierarchical structure</a:t>
            </a:r>
          </a:p>
          <a:p>
            <a:r>
              <a:rPr lang="en-US" dirty="0" smtClean="0"/>
              <a:t>Each directory entry is a collection of</a:t>
            </a:r>
          </a:p>
          <a:p>
            <a:pPr lvl="1"/>
            <a:r>
              <a:rPr lang="en-US" dirty="0" smtClean="0"/>
              <a:t>Files</a:t>
            </a:r>
            <a:endParaRPr lang="en-US" dirty="0"/>
          </a:p>
          <a:p>
            <a:pPr lvl="1"/>
            <a:r>
              <a:rPr lang="en-US" dirty="0" smtClean="0"/>
              <a:t>Directories</a:t>
            </a:r>
          </a:p>
          <a:p>
            <a:pPr lvl="2"/>
            <a:r>
              <a:rPr lang="en-US" dirty="0" smtClean="0"/>
              <a:t>A link to another entries</a:t>
            </a:r>
          </a:p>
          <a:p>
            <a:r>
              <a:rPr lang="en-US" dirty="0" smtClean="0"/>
              <a:t>Each has a name and attributes</a:t>
            </a:r>
          </a:p>
          <a:p>
            <a:pPr lvl="1"/>
            <a:r>
              <a:rPr lang="en-US" dirty="0" smtClean="0"/>
              <a:t>Files have data</a:t>
            </a:r>
          </a:p>
          <a:p>
            <a:r>
              <a:rPr lang="en-US" dirty="0" smtClean="0"/>
              <a:t>Links (hard links) make it a DAG, not just a tree</a:t>
            </a:r>
          </a:p>
          <a:p>
            <a:pPr lvl="1"/>
            <a:r>
              <a:rPr lang="en-US" dirty="0" err="1" smtClean="0"/>
              <a:t>Softlinks</a:t>
            </a:r>
            <a:r>
              <a:rPr lang="en-US" dirty="0" smtClean="0"/>
              <a:t> (aliases) are another name for an entry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3623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&amp; Storage Layers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7486" y="2136453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84908" y="2136452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98958" y="2523331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39216" y="2600891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95951" y="2869631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92984" y="2869631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06879" y="3352583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86205" y="3245938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97264" y="3866418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84908" y="3892783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699601" y="4428598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52001" y="424983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99923" y="44285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76602" y="46073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557501" y="4607363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2419211" y="4704906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01070" y="441227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507706" y="423351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19288" y="1634882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20508" y="1951786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20508" y="2416225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20508" y="2825813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20508" y="3362074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20508" y="3894053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59022" y="4433116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>
          <a:xfrm flipH="1">
            <a:off x="4390302" y="3040833"/>
            <a:ext cx="3403526" cy="17546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an 50"/>
          <p:cNvSpPr/>
          <p:nvPr/>
        </p:nvSpPr>
        <p:spPr>
          <a:xfrm>
            <a:off x="7283708" y="4864831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8362061" y="4364398"/>
            <a:ext cx="364957" cy="1802120"/>
            <a:chOff x="7605706" y="1270135"/>
            <a:chExt cx="364957" cy="1802120"/>
          </a:xfrm>
        </p:grpSpPr>
        <p:sp>
          <p:nvSpPr>
            <p:cNvPr id="53" name="Rectangle 52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605706" y="2425537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707059" y="3894456"/>
            <a:ext cx="12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83828" y="3181214"/>
            <a:ext cx="510939" cy="6989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9" idx="1"/>
            <a:endCxn id="19" idx="3"/>
          </p:cNvCxnSpPr>
          <p:nvPr/>
        </p:nvCxnSpPr>
        <p:spPr>
          <a:xfrm>
            <a:off x="6583828" y="3530668"/>
            <a:ext cx="5109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582065" y="3691665"/>
            <a:ext cx="5109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583828" y="3362074"/>
            <a:ext cx="5109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94976" y="2451194"/>
            <a:ext cx="123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#4 - handle</a:t>
            </a:r>
            <a:endParaRPr lang="en-US" dirty="0"/>
          </a:p>
        </p:txBody>
      </p:sp>
      <p:cxnSp>
        <p:nvCxnSpPr>
          <p:cNvPr id="27" name="Elbow Connector 26"/>
          <p:cNvCxnSpPr>
            <a:endCxn id="53" idx="1"/>
          </p:cNvCxnSpPr>
          <p:nvPr/>
        </p:nvCxnSpPr>
        <p:spPr>
          <a:xfrm>
            <a:off x="6977980" y="3530668"/>
            <a:ext cx="1384081" cy="99432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386050" y="5265458"/>
            <a:ext cx="510939" cy="2543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386050" y="5558547"/>
            <a:ext cx="510939" cy="3305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877994" y="6018693"/>
            <a:ext cx="198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63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41" y="914400"/>
            <a:ext cx="5849259" cy="5215723"/>
          </a:xfrm>
        </p:spPr>
        <p:txBody>
          <a:bodyPr/>
          <a:lstStyle/>
          <a:p>
            <a:r>
              <a:rPr lang="en-US" dirty="0" smtClean="0"/>
              <a:t>Named permanent storage</a:t>
            </a:r>
          </a:p>
          <a:p>
            <a:r>
              <a:rPr lang="en-US" dirty="0" smtClean="0"/>
              <a:t>Contains</a:t>
            </a:r>
          </a:p>
          <a:p>
            <a:pPr lvl="1"/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Blocks on disk somewhere</a:t>
            </a:r>
          </a:p>
          <a:p>
            <a:pPr lvl="1"/>
            <a:r>
              <a:rPr lang="en-US" dirty="0" smtClean="0"/>
              <a:t>Metadata (Attributes)</a:t>
            </a:r>
          </a:p>
          <a:p>
            <a:pPr lvl="2"/>
            <a:r>
              <a:rPr lang="en-US" dirty="0" smtClean="0"/>
              <a:t>Owner, size, last opened, …</a:t>
            </a:r>
          </a:p>
          <a:p>
            <a:pPr lvl="2"/>
            <a:r>
              <a:rPr lang="en-US" dirty="0" smtClean="0"/>
              <a:t>Access rights</a:t>
            </a:r>
          </a:p>
          <a:p>
            <a:pPr lvl="3"/>
            <a:r>
              <a:rPr lang="en-US" dirty="0" smtClean="0"/>
              <a:t>R, W, X</a:t>
            </a:r>
          </a:p>
          <a:p>
            <a:pPr lvl="3"/>
            <a:r>
              <a:rPr lang="en-US" dirty="0" smtClean="0"/>
              <a:t>Owner, Group, Other (in Unix systems)</a:t>
            </a:r>
          </a:p>
          <a:p>
            <a:pPr lvl="3"/>
            <a:r>
              <a:rPr lang="en-US" dirty="0" smtClean="0"/>
              <a:t>Access control list in Windows system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8157619" y="2732116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605706" y="1576714"/>
            <a:ext cx="364957" cy="1802120"/>
            <a:chOff x="7605706" y="1270135"/>
            <a:chExt cx="364957" cy="1802120"/>
          </a:xfrm>
        </p:grpSpPr>
        <p:sp>
          <p:nvSpPr>
            <p:cNvPr id="8" name="Rectangle 7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05706" y="2425537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891490" y="1088571"/>
            <a:ext cx="12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99155" y="3561978"/>
            <a:ext cx="1521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descriptor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58453" y="3937448"/>
            <a:ext cx="1823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Fileobject</a:t>
            </a:r>
            <a:r>
              <a:rPr lang="en-US" dirty="0" smtClean="0"/>
              <a:t> (</a:t>
            </a:r>
            <a:r>
              <a:rPr lang="en-US" dirty="0" err="1" smtClean="0"/>
              <a:t>inode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Position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474356" y="3378834"/>
            <a:ext cx="14171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74356" y="2662185"/>
            <a:ext cx="1205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00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713874"/>
            <a:ext cx="8915400" cy="614412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Queuing Latency:</a:t>
            </a:r>
          </a:p>
          <a:p>
            <a:pPr lvl="1"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M/M/1 and M/G/1 queues: simplest to analyze</a:t>
            </a:r>
          </a:p>
          <a:p>
            <a:pPr lvl="1"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As utilization approaches 100%, latency  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	</a:t>
            </a:r>
            <a:r>
              <a:rPr lang="en-US" altLang="ko-KR" dirty="0" err="1">
                <a:ea typeface="굴림" panose="020B0600000101010101" pitchFamily="34" charset="-127"/>
              </a:rPr>
              <a:t>T</a:t>
            </a:r>
            <a:r>
              <a:rPr lang="en-US" altLang="ko-KR" baseline="-25000" dirty="0" err="1">
                <a:ea typeface="굴림" panose="020B0600000101010101" pitchFamily="34" charset="-127"/>
              </a:rPr>
              <a:t>q</a:t>
            </a:r>
            <a:r>
              <a:rPr lang="en-US" altLang="ko-KR" dirty="0">
                <a:ea typeface="굴림" panose="020B0600000101010101" pitchFamily="34" charset="-127"/>
              </a:rPr>
              <a:t> = </a:t>
            </a:r>
            <a:r>
              <a:rPr lang="en-US" altLang="ko-KR" dirty="0" err="1">
                <a:ea typeface="굴림" panose="020B0600000101010101" pitchFamily="34" charset="-127"/>
              </a:rPr>
              <a:t>T</a:t>
            </a:r>
            <a:r>
              <a:rPr lang="en-US" altLang="ko-KR" baseline="-25000" dirty="0" err="1">
                <a:ea typeface="굴림" panose="020B0600000101010101" pitchFamily="34" charset="-127"/>
              </a:rPr>
              <a:t>ser</a:t>
            </a:r>
            <a:r>
              <a:rPr lang="en-US" altLang="ko-KR" dirty="0">
                <a:ea typeface="굴림" panose="020B0600000101010101" pitchFamily="34" charset="-127"/>
              </a:rPr>
              <a:t> x ½(1+C) x u/(1 – u))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+mj-lt"/>
              </a:rPr>
              <a:t>File </a:t>
            </a:r>
            <a:r>
              <a:rPr lang="en-US" dirty="0">
                <a:latin typeface="+mj-lt"/>
              </a:rPr>
              <a:t>System: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+mj-lt"/>
              </a:rPr>
              <a:t>Transforms blocks into Files and Directories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+mj-lt"/>
              </a:rPr>
              <a:t>Optimize for access and usage patterns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+mj-lt"/>
              </a:rPr>
              <a:t>Maximize sequential access, allow efficient random </a:t>
            </a:r>
            <a:r>
              <a:rPr lang="en-US" dirty="0" smtClean="0">
                <a:latin typeface="+mj-lt"/>
              </a:rPr>
              <a:t>access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+mj-lt"/>
              </a:rPr>
              <a:t>File </a:t>
            </a:r>
            <a:r>
              <a:rPr lang="en-US" dirty="0">
                <a:latin typeface="+mj-lt"/>
              </a:rPr>
              <a:t>(and directory) defined by header, called “</a:t>
            </a:r>
            <a:r>
              <a:rPr lang="en-US" altLang="ja-JP" dirty="0" err="1">
                <a:latin typeface="+mj-lt"/>
              </a:rPr>
              <a:t>inode</a:t>
            </a:r>
            <a:r>
              <a:rPr lang="en-US" dirty="0" smtClean="0">
                <a:latin typeface="+mj-lt"/>
              </a:rPr>
              <a:t>”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+mj-lt"/>
              </a:rPr>
              <a:t>Multilevel </a:t>
            </a:r>
            <a:r>
              <a:rPr lang="en-US" dirty="0">
                <a:latin typeface="+mj-lt"/>
              </a:rPr>
              <a:t>Indexed Scheme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err="1">
                <a:latin typeface="+mj-lt"/>
              </a:rPr>
              <a:t>Inode</a:t>
            </a:r>
            <a:r>
              <a:rPr lang="en-US" dirty="0">
                <a:latin typeface="+mj-lt"/>
              </a:rPr>
              <a:t> contains file info, direct pointers to blocks,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+mj-lt"/>
              </a:rPr>
              <a:t>indirect blocks, doubly indirect, etc</a:t>
            </a:r>
            <a:r>
              <a:rPr lang="en-US" dirty="0" smtClean="0">
                <a:latin typeface="+mj-lt"/>
              </a:rPr>
              <a:t>..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ea typeface="ＭＳ Ｐゴシック" pitchFamily="-83" charset="-128"/>
              </a:rPr>
              <a:t>4.2 BSD Multilevel index files</a:t>
            </a:r>
          </a:p>
          <a:p>
            <a:pPr lvl="1">
              <a:spcBef>
                <a:spcPct val="5000"/>
              </a:spcBef>
            </a:pPr>
            <a:r>
              <a:rPr lang="en-US" dirty="0" err="1">
                <a:ea typeface="ＭＳ Ｐゴシック" pitchFamily="-83" charset="-128"/>
              </a:rPr>
              <a:t>Inode</a:t>
            </a:r>
            <a:r>
              <a:rPr lang="en-US" dirty="0">
                <a:ea typeface="ＭＳ Ｐゴシック" pitchFamily="-83" charset="-128"/>
              </a:rPr>
              <a:t> contains pointers to actual blocks, indirect blocks, double indirect blocks, etc. 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ea typeface="ＭＳ Ｐゴシック" pitchFamily="-83" charset="-128"/>
              </a:rPr>
              <a:t>Optimizations for sequential access: start new files in open ranges of free blocks, rotational </a:t>
            </a:r>
            <a:r>
              <a:rPr lang="en-US" dirty="0" smtClean="0">
                <a:ea typeface="ＭＳ Ｐゴシック" pitchFamily="-83" charset="-128"/>
              </a:rPr>
              <a:t>Optimization</a:t>
            </a:r>
            <a:endParaRPr lang="en-US" dirty="0">
              <a:ea typeface="ＭＳ Ｐゴシック" pitchFamily="-83" charset="-128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  <a:buNone/>
            </a:pPr>
            <a:endParaRPr lang="en-US" dirty="0">
              <a:latin typeface="+mj-lt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endParaRPr lang="en-US" dirty="0">
              <a:latin typeface="+mj-lt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  <a:buFontTx/>
              <a:buNone/>
            </a:pPr>
            <a:endParaRPr lang="en-US" dirty="0">
              <a:latin typeface="+mj-lt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437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Ideal Linear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5453263"/>
            <a:ext cx="8724920" cy="668982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does the queue wait time look like?</a:t>
            </a:r>
          </a:p>
          <a:p>
            <a:pPr lvl="1"/>
            <a:r>
              <a:rPr lang="en-US" sz="2400" dirty="0" smtClean="0"/>
              <a:t>Grows unbounded at a rate ~ </a:t>
            </a:r>
            <a:r>
              <a:rPr lang="en-US" sz="2400" dirty="0"/>
              <a:t>(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/T</a:t>
            </a:r>
            <a:r>
              <a:rPr lang="en-US" sz="2400" baseline="-25000" dirty="0"/>
              <a:t>A</a:t>
            </a:r>
            <a:r>
              <a:rPr lang="en-US" sz="2400" dirty="0" smtClean="0"/>
              <a:t>) till request rate subsides</a:t>
            </a: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59147" y="3396669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Offered Load  (T</a:t>
            </a:r>
            <a:r>
              <a:rPr lang="en-US" baseline="-25000" dirty="0" smtClean="0"/>
              <a:t>S</a:t>
            </a:r>
            <a:r>
              <a:rPr lang="en-US" dirty="0" smtClean="0"/>
              <a:t>/T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136272" y="844868"/>
            <a:ext cx="0" cy="22044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36272" y="3063062"/>
            <a:ext cx="23211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-450152" y="1893835"/>
            <a:ext cx="2242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Delivered Throughput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1267" y="303231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09864" y="307087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80066" y="1207532"/>
            <a:ext cx="1824785" cy="18247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34612" y="103811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1162097" y="1407444"/>
            <a:ext cx="1647767" cy="1624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41993" y="2336310"/>
            <a:ext cx="3491939" cy="3251780"/>
            <a:chOff x="441993" y="2540271"/>
            <a:chExt cx="3491939" cy="325178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738536" y="5422719"/>
              <a:ext cx="3195396" cy="0"/>
            </a:xfrm>
            <a:prstGeom prst="line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847105" y="4266180"/>
              <a:ext cx="0" cy="128779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810187" y="5422719"/>
              <a:ext cx="612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-57633" y="4553761"/>
              <a:ext cx="1368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Queue delay</a:t>
              </a:r>
              <a:endParaRPr lang="en-US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855731" y="5153537"/>
              <a:ext cx="260166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1649607" y="2540271"/>
              <a:ext cx="233572" cy="175191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1" idx="4"/>
            </p:cNvCxnSpPr>
            <p:nvPr/>
          </p:nvCxnSpPr>
          <p:spPr>
            <a:xfrm flipH="1">
              <a:off x="1162097" y="2715462"/>
              <a:ext cx="604296" cy="15507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194861" y="1124535"/>
            <a:ext cx="3491939" cy="4415262"/>
            <a:chOff x="5194861" y="1328496"/>
            <a:chExt cx="3491939" cy="4415262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5599973" y="3839604"/>
              <a:ext cx="3086827" cy="1255538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491404" y="5340446"/>
              <a:ext cx="3195396" cy="0"/>
            </a:xfrm>
            <a:prstGeom prst="line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599973" y="4183907"/>
              <a:ext cx="0" cy="128779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781933" y="5374426"/>
              <a:ext cx="612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4695235" y="4471488"/>
              <a:ext cx="1368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Queue delay</a:t>
              </a:r>
              <a:endParaRPr lang="en-US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5608599" y="4198506"/>
              <a:ext cx="2211388" cy="887357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7916655" y="1328496"/>
              <a:ext cx="233572" cy="175191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>
              <a:stCxn id="49" idx="4"/>
            </p:cNvCxnSpPr>
            <p:nvPr/>
          </p:nvCxnSpPr>
          <p:spPr>
            <a:xfrm flipH="1">
              <a:off x="7429145" y="1503687"/>
              <a:ext cx="604296" cy="24662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413740" y="838200"/>
            <a:ext cx="4590580" cy="2927801"/>
            <a:chOff x="4413740" y="1042161"/>
            <a:chExt cx="4590580" cy="2927801"/>
          </a:xfrm>
        </p:grpSpPr>
        <p:sp>
          <p:nvSpPr>
            <p:cNvPr id="55" name="Rectangle 54"/>
            <p:cNvSpPr/>
            <p:nvPr/>
          </p:nvSpPr>
          <p:spPr>
            <a:xfrm>
              <a:off x="5075131" y="1420848"/>
              <a:ext cx="1824785" cy="18247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5063613" y="1048829"/>
              <a:ext cx="0" cy="220448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063613" y="3267023"/>
              <a:ext cx="3940707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16200000">
              <a:off x="3477189" y="2097796"/>
              <a:ext cx="2242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Delivered Throughput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38608" y="323627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37205" y="3274831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61953" y="124207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V="1">
              <a:off x="5089438" y="1411493"/>
              <a:ext cx="1807666" cy="18247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897104" y="1411493"/>
              <a:ext cx="21072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886488" y="3600630"/>
              <a:ext cx="2749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Offered Load  (T</a:t>
              </a:r>
              <a:r>
                <a:rPr lang="en-US" baseline="-25000" dirty="0" smtClean="0"/>
                <a:t>S</a:t>
              </a:r>
              <a:r>
                <a:rPr lang="en-US" dirty="0" smtClean="0"/>
                <a:t>/T</a:t>
              </a:r>
              <a:r>
                <a:rPr lang="en-US" baseline="-25000" dirty="0"/>
                <a:t>A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35302" y="2791265"/>
              <a:ext cx="1464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Empty Queue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038865" y="1042161"/>
              <a:ext cx="11625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Saturation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210248" y="2791265"/>
              <a:ext cx="1297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Unbounded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86532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>
            <a:off x="3999504" y="2021110"/>
            <a:ext cx="13687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514600" y="2014703"/>
            <a:ext cx="13687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Bursty</a:t>
            </a:r>
            <a:r>
              <a:rPr lang="en-US" dirty="0" smtClean="0"/>
              <a:t>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023" y="4877413"/>
            <a:ext cx="8229600" cy="15995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Requests arrive in a burst, must queue up till served</a:t>
            </a:r>
          </a:p>
          <a:p>
            <a:r>
              <a:rPr lang="en-US" dirty="0" smtClean="0"/>
              <a:t>Same average arrival time, but almost all of the requests experience large queue delays</a:t>
            </a:r>
          </a:p>
          <a:p>
            <a:r>
              <a:rPr lang="en-US" dirty="0" smtClean="0"/>
              <a:t>Even though average utilization is low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378345" y="1070637"/>
            <a:ext cx="1559061" cy="68141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678370" y="1070637"/>
            <a:ext cx="0" cy="681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07448" y="1070637"/>
            <a:ext cx="0" cy="681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40499" y="1019015"/>
            <a:ext cx="753719" cy="7846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64358" y="1190514"/>
            <a:ext cx="81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06823" y="119602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82749" y="1411343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37406" y="1411343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80420" y="1398552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29242" y="1213886"/>
            <a:ext cx="86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1226677"/>
            <a:ext cx="121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departures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1843087"/>
            <a:ext cx="45397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baseline="-25000" dirty="0" smtClean="0"/>
              <a:t>Q</a:t>
            </a:r>
            <a:endParaRPr 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362200" y="1857400"/>
            <a:ext cx="12571" cy="34070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22227" y="1843087"/>
            <a:ext cx="420044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baseline="-25000" dirty="0"/>
              <a:t>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7406" y="1857400"/>
            <a:ext cx="12571" cy="34070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235917" y="2704302"/>
            <a:ext cx="63078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737308" y="2908692"/>
            <a:ext cx="1138024" cy="1729104"/>
            <a:chOff x="1430633" y="3061092"/>
            <a:chExt cx="1138024" cy="1729104"/>
          </a:xfrm>
        </p:grpSpPr>
        <p:sp>
          <p:nvSpPr>
            <p:cNvPr id="29" name="Rectangle 28"/>
            <p:cNvSpPr/>
            <p:nvPr/>
          </p:nvSpPr>
          <p:spPr>
            <a:xfrm>
              <a:off x="1430633" y="3061092"/>
              <a:ext cx="189778" cy="3941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28854" y="4396017"/>
              <a:ext cx="939803" cy="3941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1737164" y="2572909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927086" y="2903938"/>
            <a:ext cx="948246" cy="3941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87903" y="4243617"/>
            <a:ext cx="939803" cy="3941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1935529" y="2568155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094094" y="3298117"/>
            <a:ext cx="793809" cy="394179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27706" y="4243617"/>
            <a:ext cx="939803" cy="394179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75332" y="2903938"/>
            <a:ext cx="952374" cy="394179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2146209" y="2589764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313207" y="2581575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739677" y="4243617"/>
            <a:ext cx="939803" cy="3941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321273" y="3692296"/>
            <a:ext cx="554059" cy="3941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827706" y="2908692"/>
            <a:ext cx="911971" cy="3941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887903" y="3302871"/>
            <a:ext cx="939803" cy="3941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35275" y="2900259"/>
            <a:ext cx="948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depth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576008" y="2896348"/>
            <a:ext cx="0" cy="1190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88377" y="420598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321273" y="2624004"/>
            <a:ext cx="4005202" cy="1"/>
          </a:xfrm>
          <a:prstGeom prst="straightConnector1">
            <a:avLst/>
          </a:prstGeom>
          <a:ln w="952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326475" y="2615815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35275" y="2209800"/>
            <a:ext cx="89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Arrivals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326475" y="2912490"/>
            <a:ext cx="1138024" cy="1729104"/>
            <a:chOff x="1430633" y="3061092"/>
            <a:chExt cx="1138024" cy="1729104"/>
          </a:xfrm>
        </p:grpSpPr>
        <p:sp>
          <p:nvSpPr>
            <p:cNvPr id="48" name="Rectangle 47"/>
            <p:cNvSpPr/>
            <p:nvPr/>
          </p:nvSpPr>
          <p:spPr>
            <a:xfrm>
              <a:off x="1430633" y="3061092"/>
              <a:ext cx="189778" cy="3941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628854" y="4396017"/>
              <a:ext cx="939803" cy="3941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1568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50" grpId="0" animBg="1"/>
      <p:bldP spid="51" grpId="0" animBg="1"/>
      <p:bldP spid="40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1000" y="2895600"/>
            <a:ext cx="8433972" cy="3403707"/>
            <a:chOff x="381000" y="2895600"/>
            <a:chExt cx="8433972" cy="3403707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/>
            </p:nvPr>
          </p:nvGraphicFramePr>
          <p:xfrm>
            <a:off x="4674131" y="2895600"/>
            <a:ext cx="4140841" cy="34037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381000" y="3343870"/>
              <a:ext cx="38247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Likelihood of an event </a:t>
              </a:r>
              <a:r>
                <a:rPr lang="en-US" dirty="0" err="1" smtClean="0">
                  <a:solidFill>
                    <a:srgbClr val="0000FF"/>
                  </a:solidFill>
                </a:rPr>
                <a:t>occuring</a:t>
              </a:r>
              <a:r>
                <a:rPr lang="en-US" dirty="0" smtClean="0">
                  <a:solidFill>
                    <a:srgbClr val="0000FF"/>
                  </a:solidFill>
                </a:rPr>
                <a:t> is independent of how long we’ve been waiting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how do we model the </a:t>
            </a:r>
            <a:r>
              <a:rPr lang="en-US" dirty="0" err="1" smtClean="0"/>
              <a:t>burstiness</a:t>
            </a:r>
            <a:r>
              <a:rPr lang="en-US" dirty="0" smtClean="0"/>
              <a:t> of arrival?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2996"/>
            <a:ext cx="8458200" cy="5215723"/>
          </a:xfrm>
        </p:spPr>
        <p:txBody>
          <a:bodyPr/>
          <a:lstStyle/>
          <a:p>
            <a:r>
              <a:rPr lang="en-US" dirty="0" smtClean="0"/>
              <a:t>Elegant mathematical framework if you start with </a:t>
            </a:r>
            <a:r>
              <a:rPr lang="en-US" i="1" dirty="0" smtClean="0"/>
              <a:t>exponential distribution</a:t>
            </a:r>
          </a:p>
          <a:p>
            <a:pPr lvl="1"/>
            <a:r>
              <a:rPr lang="en-US" dirty="0" smtClean="0"/>
              <a:t>Probability density function of a continuous random variable with a mean of 1/</a:t>
            </a:r>
            <a:r>
              <a:rPr lang="en-US" dirty="0" err="1" smtClean="0"/>
              <a:t>λ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(x) = </a:t>
            </a:r>
            <a:r>
              <a:rPr lang="en-US" dirty="0" err="1" smtClean="0"/>
              <a:t>λe</a:t>
            </a:r>
            <a:r>
              <a:rPr lang="en-US" baseline="30000" dirty="0" err="1" smtClean="0"/>
              <a:t>-λx</a:t>
            </a:r>
            <a:endParaRPr lang="en-US" baseline="30000" dirty="0" smtClean="0"/>
          </a:p>
          <a:p>
            <a:pPr lvl="1"/>
            <a:r>
              <a:rPr lang="en-US" i="1" dirty="0" smtClean="0"/>
              <a:t>“</a:t>
            </a:r>
            <a:r>
              <a:rPr lang="en-US" i="1" dirty="0" err="1" smtClean="0"/>
              <a:t>Memoryless</a:t>
            </a:r>
            <a:r>
              <a:rPr lang="en-US" i="1" dirty="0" smtClean="0"/>
              <a:t>”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14514" y="3619377"/>
            <a:ext cx="3506272" cy="1502080"/>
            <a:chOff x="1614514" y="3619377"/>
            <a:chExt cx="3506272" cy="1502080"/>
          </a:xfrm>
        </p:grpSpPr>
        <p:sp>
          <p:nvSpPr>
            <p:cNvPr id="11" name="TextBox 10"/>
            <p:cNvSpPr txBox="1"/>
            <p:nvPr/>
          </p:nvSpPr>
          <p:spPr>
            <a:xfrm>
              <a:off x="1614514" y="4475126"/>
              <a:ext cx="30715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Lots of short arrival intervals (i.e., high instantaneous rate)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4003135" y="3619377"/>
              <a:ext cx="1117651" cy="855749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931603" y="5492388"/>
            <a:ext cx="5590618" cy="646331"/>
            <a:chOff x="931603" y="5492388"/>
            <a:chExt cx="5590618" cy="646331"/>
          </a:xfrm>
        </p:grpSpPr>
        <p:cxnSp>
          <p:nvCxnSpPr>
            <p:cNvPr id="14" name="Straight Connector 13"/>
            <p:cNvCxnSpPr/>
            <p:nvPr/>
          </p:nvCxnSpPr>
          <p:spPr>
            <a:xfrm flipH="1" flipV="1">
              <a:off x="4003135" y="5830529"/>
              <a:ext cx="2519086" cy="116792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31603" y="5492388"/>
              <a:ext cx="30715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Few long gaps (i.e., low instantaneous rate)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598421" y="6407862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λ</a:t>
            </a:r>
            <a:r>
              <a:rPr lang="en-US" dirty="0"/>
              <a:t>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368956" y="3048000"/>
            <a:ext cx="2925790" cy="2809719"/>
            <a:chOff x="5368956" y="3137602"/>
            <a:chExt cx="2925790" cy="2809719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5368956" y="3137602"/>
              <a:ext cx="0" cy="2809719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657260" y="4121651"/>
              <a:ext cx="2637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ean </a:t>
              </a:r>
              <a:r>
                <a:rPr lang="en-US" dirty="0"/>
                <a:t>a</a:t>
              </a:r>
              <a:r>
                <a:rPr lang="en-US" dirty="0" smtClean="0"/>
                <a:t>rrival interval (1/</a:t>
              </a:r>
              <a:r>
                <a:rPr lang="en-US" dirty="0" err="1" smtClean="0"/>
                <a:t>λ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5368956" y="4490983"/>
              <a:ext cx="739744" cy="355074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5313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Background: General Use of random distributions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867400"/>
          </a:xfrm>
        </p:spPr>
        <p:txBody>
          <a:bodyPr/>
          <a:lstStyle/>
          <a:p>
            <a:pPr>
              <a:spcBef>
                <a:spcPct val="20000"/>
              </a:spcBef>
              <a:tabLst>
                <a:tab pos="2405063" algn="l"/>
              </a:tabLst>
            </a:pPr>
            <a:r>
              <a:rPr lang="en-US" altLang="ko-KR" dirty="0" smtClean="0">
                <a:ea typeface="Gulim" panose="020B0600000101010101" pitchFamily="34" charset="-127"/>
              </a:rPr>
              <a:t>Server spends variable time with customers</a:t>
            </a:r>
          </a:p>
          <a:p>
            <a:pPr lvl="1">
              <a:spcBef>
                <a:spcPct val="20000"/>
              </a:spcBef>
              <a:tabLst>
                <a:tab pos="2405063" algn="l"/>
              </a:tabLst>
            </a:pPr>
            <a:r>
              <a:rPr lang="en-US" altLang="ko-KR" dirty="0" smtClean="0">
                <a:ea typeface="Gulim" panose="020B0600000101010101" pitchFamily="34" charset="-127"/>
              </a:rPr>
              <a:t>Mean (Average) </a:t>
            </a:r>
            <a:r>
              <a:rPr lang="en-US" altLang="ko-KR" dirty="0" smtClean="0">
                <a:solidFill>
                  <a:schemeClr val="accent1"/>
                </a:solidFill>
                <a:ea typeface="Gulim" panose="020B0600000101010101" pitchFamily="34" charset="-127"/>
              </a:rPr>
              <a:t>m1</a:t>
            </a:r>
            <a:r>
              <a:rPr lang="en-US" altLang="ko-KR" dirty="0" smtClean="0">
                <a:ea typeface="Gulim" panose="020B0600000101010101" pitchFamily="34" charset="-127"/>
              </a:rPr>
              <a:t> = </a:t>
            </a:r>
            <a:r>
              <a:rPr lang="en-US" altLang="ko-KR" sz="2400" dirty="0" smtClean="0">
                <a:ea typeface="Gulim" panose="020B0600000101010101" pitchFamily="34" charset="-127"/>
                <a:sym typeface="Symbol" panose="05050102010706020507" pitchFamily="18" charset="2"/>
              </a:rPr>
              <a:t></a:t>
            </a:r>
            <a:r>
              <a:rPr lang="en-US" altLang="ko-KR" dirty="0" smtClean="0">
                <a:ea typeface="Gulim" panose="020B0600000101010101" pitchFamily="34" charset="-127"/>
              </a:rPr>
              <a:t>p(T)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</a:t>
            </a:r>
            <a:r>
              <a:rPr lang="en-US" altLang="ko-KR" dirty="0" smtClean="0">
                <a:ea typeface="Gulim" panose="020B0600000101010101" pitchFamily="34" charset="-127"/>
              </a:rPr>
              <a:t>T</a:t>
            </a:r>
            <a:endParaRPr lang="en-US" altLang="ko-KR" dirty="0" smtClean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lvl="1">
              <a:spcBef>
                <a:spcPct val="20000"/>
              </a:spcBef>
              <a:tabLst>
                <a:tab pos="2405063" algn="l"/>
              </a:tabLst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Variance </a:t>
            </a:r>
            <a:r>
              <a:rPr lang="en-US" altLang="ko-KR" dirty="0" smtClean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</a:t>
            </a:r>
            <a:r>
              <a:rPr lang="en-US" altLang="ko-KR" baseline="30000" dirty="0" smtClean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2</a:t>
            </a:r>
            <a:r>
              <a:rPr lang="en-US" altLang="ko-KR" dirty="0" smtClean="0">
                <a:ea typeface="Gulim" panose="020B0600000101010101" pitchFamily="34" charset="-127"/>
              </a:rPr>
              <a:t> 	= </a:t>
            </a:r>
            <a:r>
              <a:rPr lang="en-US" altLang="ko-KR" sz="2400" dirty="0" smtClean="0">
                <a:ea typeface="Gulim" panose="020B0600000101010101" pitchFamily="34" charset="-127"/>
                <a:sym typeface="Symbol" panose="05050102010706020507" pitchFamily="18" charset="2"/>
              </a:rPr>
              <a:t></a:t>
            </a:r>
            <a:r>
              <a:rPr lang="en-US" altLang="ko-KR" dirty="0" smtClean="0">
                <a:ea typeface="Gulim" panose="020B0600000101010101" pitchFamily="34" charset="-127"/>
              </a:rPr>
              <a:t>p(T)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(</a:t>
            </a:r>
            <a:r>
              <a:rPr lang="en-US" altLang="ko-KR" dirty="0" smtClean="0">
                <a:ea typeface="Gulim" panose="020B0600000101010101" pitchFamily="34" charset="-127"/>
              </a:rPr>
              <a:t>T-m1)</a:t>
            </a:r>
            <a:r>
              <a:rPr lang="en-US" altLang="ko-KR" baseline="30000" dirty="0" smtClean="0">
                <a:ea typeface="Gulim" panose="020B0600000101010101" pitchFamily="34" charset="-127"/>
              </a:rPr>
              <a:t>2</a:t>
            </a:r>
            <a:r>
              <a:rPr lang="en-US" altLang="ko-KR" dirty="0" smtClean="0">
                <a:ea typeface="Gulim" panose="020B0600000101010101" pitchFamily="34" charset="-127"/>
              </a:rPr>
              <a:t> = </a:t>
            </a:r>
            <a:r>
              <a:rPr lang="en-US" altLang="ko-KR" sz="2400" dirty="0" smtClean="0">
                <a:ea typeface="Gulim" panose="020B0600000101010101" pitchFamily="34" charset="-127"/>
                <a:sym typeface="Symbol" panose="05050102010706020507" pitchFamily="18" charset="2"/>
              </a:rPr>
              <a:t></a:t>
            </a:r>
            <a:r>
              <a:rPr lang="en-US" altLang="ko-KR" dirty="0" smtClean="0">
                <a:ea typeface="Gulim" panose="020B0600000101010101" pitchFamily="34" charset="-127"/>
              </a:rPr>
              <a:t>p(T)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</a:t>
            </a:r>
            <a:r>
              <a:rPr lang="en-US" altLang="ko-KR" dirty="0" smtClean="0">
                <a:ea typeface="Gulim" panose="020B0600000101010101" pitchFamily="34" charset="-127"/>
              </a:rPr>
              <a:t>T</a:t>
            </a:r>
            <a:r>
              <a:rPr lang="en-US" altLang="ko-KR" baseline="30000" dirty="0" smtClean="0">
                <a:ea typeface="Gulim" panose="020B0600000101010101" pitchFamily="34" charset="-127"/>
              </a:rPr>
              <a:t>2</a:t>
            </a:r>
            <a:r>
              <a:rPr lang="en-US" altLang="ko-KR" dirty="0" smtClean="0">
                <a:ea typeface="Gulim" panose="020B0600000101010101" pitchFamily="34" charset="-127"/>
              </a:rPr>
              <a:t>-m1</a:t>
            </a:r>
            <a:r>
              <a:rPr lang="en-US" altLang="ko-KR" baseline="30000" dirty="0" smtClean="0">
                <a:ea typeface="Gulim" panose="020B0600000101010101" pitchFamily="34" charset="-127"/>
              </a:rPr>
              <a:t>2</a:t>
            </a:r>
          </a:p>
          <a:p>
            <a:pPr lvl="1">
              <a:spcBef>
                <a:spcPct val="20000"/>
              </a:spcBef>
              <a:tabLst>
                <a:tab pos="2405063" algn="l"/>
              </a:tabLst>
            </a:pPr>
            <a:r>
              <a:rPr lang="en-US" altLang="ko-KR" dirty="0" smtClean="0">
                <a:ea typeface="Gulim" panose="020B0600000101010101" pitchFamily="34" charset="-127"/>
              </a:rPr>
              <a:t>Squared coefficient of variance: </a:t>
            </a:r>
            <a:r>
              <a:rPr lang="en-US" altLang="ko-KR" dirty="0" smtClean="0">
                <a:solidFill>
                  <a:schemeClr val="hlink"/>
                </a:solidFill>
                <a:ea typeface="Gulim" panose="020B0600000101010101" pitchFamily="34" charset="-127"/>
              </a:rPr>
              <a:t>C </a:t>
            </a:r>
            <a:r>
              <a:rPr lang="en-US" altLang="ko-KR" dirty="0" smtClean="0">
                <a:ea typeface="Gulim" panose="020B0600000101010101" pitchFamily="34" charset="-127"/>
              </a:rPr>
              <a:t>=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</a:t>
            </a:r>
            <a:r>
              <a:rPr lang="en-US" altLang="ko-KR" baseline="30000" dirty="0" smtClean="0">
                <a:ea typeface="Gulim" panose="020B0600000101010101" pitchFamily="34" charset="-127"/>
                <a:sym typeface="Symbol" panose="05050102010706020507" pitchFamily="18" charset="2"/>
              </a:rPr>
              <a:t>2</a:t>
            </a:r>
            <a:r>
              <a:rPr lang="en-US" altLang="ko-KR" dirty="0" smtClean="0">
                <a:ea typeface="Gulim" panose="020B0600000101010101" pitchFamily="34" charset="-127"/>
              </a:rPr>
              <a:t>/m1</a:t>
            </a:r>
            <a:r>
              <a:rPr lang="en-US" altLang="ko-KR" baseline="30000" dirty="0" smtClean="0">
                <a:ea typeface="Gulim" panose="020B0600000101010101" pitchFamily="34" charset="-127"/>
              </a:rPr>
              <a:t>2</a:t>
            </a:r>
            <a:br>
              <a:rPr lang="en-US" altLang="ko-KR" baseline="30000" dirty="0" smtClean="0">
                <a:ea typeface="Gulim" panose="020B0600000101010101" pitchFamily="34" charset="-127"/>
              </a:rPr>
            </a:br>
            <a:r>
              <a:rPr lang="en-US" altLang="ko-KR" dirty="0" smtClean="0">
                <a:ea typeface="Gulim" panose="020B0600000101010101" pitchFamily="34" charset="-127"/>
              </a:rPr>
              <a:t>Aggregate description of the distribution.</a:t>
            </a:r>
            <a:endParaRPr lang="en-US" altLang="ko-KR" baseline="30000" dirty="0" smtClean="0">
              <a:ea typeface="Gulim" panose="020B0600000101010101" pitchFamily="34" charset="-127"/>
            </a:endParaRPr>
          </a:p>
          <a:p>
            <a:pPr>
              <a:spcBef>
                <a:spcPct val="20000"/>
              </a:spcBef>
              <a:tabLst>
                <a:tab pos="2405063" algn="l"/>
              </a:tabLst>
            </a:pP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spcBef>
                <a:spcPct val="20000"/>
              </a:spcBef>
              <a:tabLst>
                <a:tab pos="2405063" algn="l"/>
              </a:tabLst>
            </a:pPr>
            <a:r>
              <a:rPr lang="en-US" altLang="ko-KR" dirty="0" smtClean="0">
                <a:ea typeface="Gulim" panose="020B0600000101010101" pitchFamily="34" charset="-127"/>
              </a:rPr>
              <a:t>Important values of C:</a:t>
            </a:r>
          </a:p>
          <a:p>
            <a:pPr lvl="1">
              <a:spcBef>
                <a:spcPct val="20000"/>
              </a:spcBef>
              <a:tabLst>
                <a:tab pos="2405063" algn="l"/>
              </a:tabLst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No variance or deterministic  </a:t>
            </a:r>
            <a:r>
              <a:rPr lang="en-US" altLang="ko-KR" dirty="0" smtClean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C=0 </a:t>
            </a:r>
            <a:endParaRPr lang="en-US" altLang="ko-KR" dirty="0" smtClean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lvl="1">
              <a:spcBef>
                <a:spcPct val="20000"/>
              </a:spcBef>
              <a:tabLst>
                <a:tab pos="2405063" algn="l"/>
              </a:tabLst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“memoryless” or exponential  </a:t>
            </a:r>
            <a:r>
              <a:rPr lang="en-US" altLang="ko-KR" dirty="0" smtClean="0">
                <a:solidFill>
                  <a:schemeClr val="hlink"/>
                </a:solidFill>
                <a:ea typeface="Gulim" panose="020B0600000101010101" pitchFamily="34" charset="-127"/>
              </a:rPr>
              <a:t>C=1</a:t>
            </a:r>
            <a:r>
              <a:rPr lang="en-US" altLang="ko-KR" dirty="0" smtClean="0">
                <a:ea typeface="Gulim" panose="020B0600000101010101" pitchFamily="34" charset="-127"/>
              </a:rPr>
              <a:t> </a:t>
            </a:r>
            <a:endParaRPr lang="en-US" altLang="ko-KR" dirty="0" smtClean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lvl="2">
              <a:spcBef>
                <a:spcPct val="20000"/>
              </a:spcBef>
              <a:tabLst>
                <a:tab pos="2405063" algn="l"/>
              </a:tabLst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Past tells nothing about future</a:t>
            </a:r>
          </a:p>
          <a:p>
            <a:pPr lvl="2">
              <a:spcBef>
                <a:spcPct val="20000"/>
              </a:spcBef>
              <a:tabLst>
                <a:tab pos="2405063" algn="l"/>
              </a:tabLst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Many complex systems (or aggregates)</a:t>
            </a:r>
            <a:b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well described as memoryless </a:t>
            </a:r>
          </a:p>
          <a:p>
            <a:pPr lvl="1">
              <a:spcBef>
                <a:spcPct val="20000"/>
              </a:spcBef>
              <a:tabLst>
                <a:tab pos="2405063" algn="l"/>
              </a:tabLst>
            </a:pPr>
            <a:r>
              <a:rPr lang="en-US" altLang="ko-KR" dirty="0" smtClean="0">
                <a:ea typeface="Gulim" panose="020B0600000101010101" pitchFamily="34" charset="-127"/>
              </a:rPr>
              <a:t>Disk response times </a:t>
            </a:r>
            <a:r>
              <a:rPr lang="en-US" altLang="ko-KR" dirty="0" smtClean="0">
                <a:solidFill>
                  <a:schemeClr val="hlink"/>
                </a:solidFill>
                <a:ea typeface="Gulim" panose="020B0600000101010101" pitchFamily="34" charset="-127"/>
              </a:rPr>
              <a:t>C </a:t>
            </a:r>
            <a:r>
              <a:rPr lang="en-US" altLang="ko-KR" dirty="0" smtClean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 </a:t>
            </a:r>
            <a:r>
              <a:rPr lang="en-US" altLang="ko-KR" dirty="0" smtClean="0">
                <a:solidFill>
                  <a:schemeClr val="hlink"/>
                </a:solidFill>
                <a:ea typeface="Gulim" panose="020B0600000101010101" pitchFamily="34" charset="-127"/>
              </a:rPr>
              <a:t>1.5</a:t>
            </a:r>
            <a:r>
              <a:rPr lang="en-US" altLang="ko-KR" dirty="0" smtClean="0">
                <a:ea typeface="Gulim" panose="020B0600000101010101" pitchFamily="34" charset="-127"/>
              </a:rPr>
              <a:t>  (majority seeks &lt; </a:t>
            </a:r>
            <a:r>
              <a:rPr lang="en-US" altLang="ko-KR" dirty="0" err="1" smtClean="0">
                <a:ea typeface="Gulim" panose="020B0600000101010101" pitchFamily="34" charset="-127"/>
              </a:rPr>
              <a:t>avg</a:t>
            </a:r>
            <a:r>
              <a:rPr lang="en-US" altLang="ko-KR" dirty="0" smtClean="0">
                <a:ea typeface="Gulim" panose="020B0600000101010101" pitchFamily="34" charset="-127"/>
              </a:rPr>
              <a:t>)</a:t>
            </a:r>
          </a:p>
          <a:p>
            <a:pPr>
              <a:spcBef>
                <a:spcPct val="20000"/>
              </a:spcBef>
              <a:tabLst>
                <a:tab pos="2405063" algn="l"/>
              </a:tabLst>
            </a:pPr>
            <a:endParaRPr lang="ko-KR" altLang="en-US" dirty="0" smtClean="0">
              <a:ea typeface="Gulim" panose="020B0600000101010101" pitchFamily="34" charset="-127"/>
              <a:sym typeface="Symbol" panose="05050102010706020507" pitchFamily="18" charset="2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425950" y="1012825"/>
            <a:ext cx="838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916485" name="Group 5"/>
          <p:cNvGrpSpPr>
            <a:grpSpLocks/>
          </p:cNvGrpSpPr>
          <p:nvPr/>
        </p:nvGrpSpPr>
        <p:grpSpPr bwMode="auto">
          <a:xfrm>
            <a:off x="8001000" y="1163638"/>
            <a:ext cx="1168400" cy="554037"/>
            <a:chOff x="5024" y="288"/>
            <a:chExt cx="736" cy="349"/>
          </a:xfrm>
        </p:grpSpPr>
        <p:sp>
          <p:nvSpPr>
            <p:cNvPr id="24612" name="Rectangle 6"/>
            <p:cNvSpPr>
              <a:spLocks noChangeArrowheads="1"/>
            </p:cNvSpPr>
            <p:nvPr/>
          </p:nvSpPr>
          <p:spPr bwMode="auto">
            <a:xfrm>
              <a:off x="5267" y="288"/>
              <a:ext cx="493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1800">
                  <a:solidFill>
                    <a:schemeClr val="accent1"/>
                  </a:solidFill>
                  <a:latin typeface="Arial" panose="020B0604020202020204" pitchFamily="34" charset="0"/>
                </a:rPr>
                <a:t>Mean </a:t>
              </a:r>
            </a:p>
            <a:p>
              <a:pPr>
                <a:spcBef>
                  <a:spcPct val="0"/>
                </a:spcBef>
                <a:buSzTx/>
              </a:pPr>
              <a:r>
                <a:rPr lang="en-US" altLang="en-US" sz="1800">
                  <a:solidFill>
                    <a:schemeClr val="accent1"/>
                  </a:solidFill>
                  <a:latin typeface="Arial" panose="020B0604020202020204" pitchFamily="34" charset="0"/>
                </a:rPr>
                <a:t>(m1)</a:t>
              </a:r>
            </a:p>
          </p:txBody>
        </p:sp>
        <p:sp>
          <p:nvSpPr>
            <p:cNvPr id="24613" name="Line 7"/>
            <p:cNvSpPr>
              <a:spLocks noChangeShapeType="1"/>
            </p:cNvSpPr>
            <p:nvPr/>
          </p:nvSpPr>
          <p:spPr bwMode="auto">
            <a:xfrm flipH="1">
              <a:off x="5024" y="480"/>
              <a:ext cx="256" cy="15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916488" name="Group 8"/>
          <p:cNvGrpSpPr>
            <a:grpSpLocks/>
          </p:cNvGrpSpPr>
          <p:nvPr/>
        </p:nvGrpSpPr>
        <p:grpSpPr bwMode="auto">
          <a:xfrm>
            <a:off x="6629400" y="3787775"/>
            <a:ext cx="1371600" cy="1317625"/>
            <a:chOff x="4412" y="2064"/>
            <a:chExt cx="969" cy="931"/>
          </a:xfrm>
        </p:grpSpPr>
        <p:sp>
          <p:nvSpPr>
            <p:cNvPr id="24606" name="Line 9"/>
            <p:cNvSpPr>
              <a:spLocks noChangeShapeType="1"/>
            </p:cNvSpPr>
            <p:nvPr/>
          </p:nvSpPr>
          <p:spPr bwMode="auto">
            <a:xfrm>
              <a:off x="4748" y="2305"/>
              <a:ext cx="0" cy="4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Line 10"/>
            <p:cNvSpPr>
              <a:spLocks noChangeShapeType="1"/>
            </p:cNvSpPr>
            <p:nvPr/>
          </p:nvSpPr>
          <p:spPr bwMode="auto">
            <a:xfrm>
              <a:off x="4412" y="2754"/>
              <a:ext cx="9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Arc 11"/>
            <p:cNvSpPr>
              <a:spLocks/>
            </p:cNvSpPr>
            <p:nvPr/>
          </p:nvSpPr>
          <p:spPr bwMode="auto">
            <a:xfrm>
              <a:off x="4454" y="2201"/>
              <a:ext cx="832" cy="502"/>
            </a:xfrm>
            <a:custGeom>
              <a:avLst/>
              <a:gdLst>
                <a:gd name="T0" fmla="*/ 832 w 21994"/>
                <a:gd name="T1" fmla="*/ 502 h 21600"/>
                <a:gd name="T2" fmla="*/ 0 w 21994"/>
                <a:gd name="T3" fmla="*/ 0 h 21600"/>
                <a:gd name="T4" fmla="*/ 817 w 21994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94" h="21600" fill="none" extrusionOk="0">
                  <a:moveTo>
                    <a:pt x="21994" y="21596"/>
                  </a:moveTo>
                  <a:cubicBezTo>
                    <a:pt x="21862" y="21598"/>
                    <a:pt x="21731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21994" h="21600" stroke="0" extrusionOk="0">
                  <a:moveTo>
                    <a:pt x="21994" y="21596"/>
                  </a:moveTo>
                  <a:cubicBezTo>
                    <a:pt x="21862" y="21598"/>
                    <a:pt x="21731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994" y="21596"/>
                  </a:ln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Rectangle 12"/>
            <p:cNvSpPr>
              <a:spLocks noChangeArrowheads="1"/>
            </p:cNvSpPr>
            <p:nvPr/>
          </p:nvSpPr>
          <p:spPr bwMode="auto">
            <a:xfrm>
              <a:off x="4581" y="2064"/>
              <a:ext cx="550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>
                  <a:latin typeface="Arial" panose="020B0604020202020204" pitchFamily="34" charset="0"/>
                </a:rPr>
                <a:t>mean</a:t>
              </a:r>
            </a:p>
          </p:txBody>
        </p:sp>
        <p:sp>
          <p:nvSpPr>
            <p:cNvPr id="24610" name="Line 13"/>
            <p:cNvSpPr>
              <a:spLocks noChangeShapeType="1"/>
            </p:cNvSpPr>
            <p:nvPr/>
          </p:nvSpPr>
          <p:spPr bwMode="auto">
            <a:xfrm>
              <a:off x="4412" y="2110"/>
              <a:ext cx="0" cy="6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Text Box 14"/>
            <p:cNvSpPr txBox="1">
              <a:spLocks noChangeArrowheads="1"/>
            </p:cNvSpPr>
            <p:nvPr/>
          </p:nvSpPr>
          <p:spPr bwMode="auto">
            <a:xfrm>
              <a:off x="4416" y="2736"/>
              <a:ext cx="965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>
                  <a:latin typeface="Times New Roman" panose="02020603050405020304" pitchFamily="18" charset="0"/>
                </a:rPr>
                <a:t>Memoryless</a:t>
              </a:r>
            </a:p>
          </p:txBody>
        </p:sp>
      </p:grpSp>
      <p:grpSp>
        <p:nvGrpSpPr>
          <p:cNvPr id="916495" name="Group 15"/>
          <p:cNvGrpSpPr>
            <a:grpSpLocks/>
          </p:cNvGrpSpPr>
          <p:nvPr/>
        </p:nvGrpSpPr>
        <p:grpSpPr bwMode="auto">
          <a:xfrm>
            <a:off x="7162800" y="1392238"/>
            <a:ext cx="1776413" cy="1503362"/>
            <a:chOff x="4544" y="493"/>
            <a:chExt cx="1119" cy="947"/>
          </a:xfrm>
        </p:grpSpPr>
        <p:sp>
          <p:nvSpPr>
            <p:cNvPr id="24588" name="Line 16"/>
            <p:cNvSpPr>
              <a:spLocks noChangeShapeType="1"/>
            </p:cNvSpPr>
            <p:nvPr/>
          </p:nvSpPr>
          <p:spPr bwMode="auto">
            <a:xfrm>
              <a:off x="5074" y="493"/>
              <a:ext cx="0" cy="6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Line 17"/>
            <p:cNvSpPr>
              <a:spLocks noChangeShapeType="1"/>
            </p:cNvSpPr>
            <p:nvPr/>
          </p:nvSpPr>
          <p:spPr bwMode="auto">
            <a:xfrm>
              <a:off x="4694" y="1102"/>
              <a:ext cx="7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Text Box 18"/>
            <p:cNvSpPr txBox="1">
              <a:spLocks noChangeArrowheads="1"/>
            </p:cNvSpPr>
            <p:nvPr/>
          </p:nvSpPr>
          <p:spPr bwMode="auto">
            <a:xfrm>
              <a:off x="4544" y="1138"/>
              <a:ext cx="1119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/>
                <a:t>Distribution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/>
                <a:t>of service times</a:t>
              </a:r>
            </a:p>
          </p:txBody>
        </p:sp>
        <p:sp>
          <p:nvSpPr>
            <p:cNvPr id="24591" name="Line 19"/>
            <p:cNvSpPr>
              <a:spLocks noChangeShapeType="1"/>
            </p:cNvSpPr>
            <p:nvPr/>
          </p:nvSpPr>
          <p:spPr bwMode="auto">
            <a:xfrm>
              <a:off x="5040" y="701"/>
              <a:ext cx="0" cy="4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592" name="Line 20"/>
            <p:cNvSpPr>
              <a:spLocks noChangeShapeType="1"/>
            </p:cNvSpPr>
            <p:nvPr/>
          </p:nvSpPr>
          <p:spPr bwMode="auto">
            <a:xfrm>
              <a:off x="5005" y="719"/>
              <a:ext cx="0" cy="3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593" name="Line 21"/>
            <p:cNvSpPr>
              <a:spLocks noChangeShapeType="1"/>
            </p:cNvSpPr>
            <p:nvPr/>
          </p:nvSpPr>
          <p:spPr bwMode="auto">
            <a:xfrm>
              <a:off x="4969" y="747"/>
              <a:ext cx="0" cy="3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594" name="Line 22"/>
            <p:cNvSpPr>
              <a:spLocks noChangeShapeType="1"/>
            </p:cNvSpPr>
            <p:nvPr/>
          </p:nvSpPr>
          <p:spPr bwMode="auto">
            <a:xfrm>
              <a:off x="4935" y="802"/>
              <a:ext cx="0" cy="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595" name="Line 23"/>
            <p:cNvSpPr>
              <a:spLocks noChangeShapeType="1"/>
            </p:cNvSpPr>
            <p:nvPr/>
          </p:nvSpPr>
          <p:spPr bwMode="auto">
            <a:xfrm>
              <a:off x="5106" y="702"/>
              <a:ext cx="0" cy="4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596" name="Line 24"/>
            <p:cNvSpPr>
              <a:spLocks noChangeShapeType="1"/>
            </p:cNvSpPr>
            <p:nvPr/>
          </p:nvSpPr>
          <p:spPr bwMode="auto">
            <a:xfrm>
              <a:off x="5144" y="720"/>
              <a:ext cx="0" cy="3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597" name="Line 25"/>
            <p:cNvSpPr>
              <a:spLocks noChangeShapeType="1"/>
            </p:cNvSpPr>
            <p:nvPr/>
          </p:nvSpPr>
          <p:spPr bwMode="auto">
            <a:xfrm>
              <a:off x="5177" y="760"/>
              <a:ext cx="0" cy="3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598" name="Line 26"/>
            <p:cNvSpPr>
              <a:spLocks noChangeShapeType="1"/>
            </p:cNvSpPr>
            <p:nvPr/>
          </p:nvSpPr>
          <p:spPr bwMode="auto">
            <a:xfrm>
              <a:off x="5212" y="863"/>
              <a:ext cx="0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599" name="Line 27"/>
            <p:cNvSpPr>
              <a:spLocks noChangeShapeType="1"/>
            </p:cNvSpPr>
            <p:nvPr/>
          </p:nvSpPr>
          <p:spPr bwMode="auto">
            <a:xfrm>
              <a:off x="4902" y="906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600" name="Line 28"/>
            <p:cNvSpPr>
              <a:spLocks noChangeShapeType="1"/>
            </p:cNvSpPr>
            <p:nvPr/>
          </p:nvSpPr>
          <p:spPr bwMode="auto">
            <a:xfrm>
              <a:off x="4870" y="932"/>
              <a:ext cx="0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601" name="Line 29"/>
            <p:cNvSpPr>
              <a:spLocks noChangeShapeType="1"/>
            </p:cNvSpPr>
            <p:nvPr/>
          </p:nvSpPr>
          <p:spPr bwMode="auto">
            <a:xfrm>
              <a:off x="4838" y="95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602" name="Arc 30"/>
            <p:cNvSpPr>
              <a:spLocks/>
            </p:cNvSpPr>
            <p:nvPr/>
          </p:nvSpPr>
          <p:spPr bwMode="auto">
            <a:xfrm>
              <a:off x="4704" y="862"/>
              <a:ext cx="208" cy="124"/>
            </a:xfrm>
            <a:custGeom>
              <a:avLst/>
              <a:gdLst>
                <a:gd name="T0" fmla="*/ 208 w 21600"/>
                <a:gd name="T1" fmla="*/ 0 h 21600"/>
                <a:gd name="T2" fmla="*/ 0 w 21600"/>
                <a:gd name="T3" fmla="*/ 124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Arc 31"/>
            <p:cNvSpPr>
              <a:spLocks/>
            </p:cNvSpPr>
            <p:nvPr/>
          </p:nvSpPr>
          <p:spPr bwMode="auto">
            <a:xfrm rot="10800000">
              <a:off x="4911" y="694"/>
              <a:ext cx="152" cy="208"/>
            </a:xfrm>
            <a:custGeom>
              <a:avLst/>
              <a:gdLst>
                <a:gd name="T0" fmla="*/ 152 w 21322"/>
                <a:gd name="T1" fmla="*/ 33 h 21600"/>
                <a:gd name="T2" fmla="*/ 0 w 21322"/>
                <a:gd name="T3" fmla="*/ 208 h 21600"/>
                <a:gd name="T4" fmla="*/ 0 w 2132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22" h="21600" fill="none" extrusionOk="0">
                  <a:moveTo>
                    <a:pt x="21322" y="3460"/>
                  </a:moveTo>
                  <a:cubicBezTo>
                    <a:pt x="19625" y="13917"/>
                    <a:pt x="10594" y="21599"/>
                    <a:pt x="1" y="21600"/>
                  </a:cubicBezTo>
                  <a:cubicBezTo>
                    <a:pt x="0" y="21600"/>
                    <a:pt x="0" y="21599"/>
                    <a:pt x="0" y="21599"/>
                  </a:cubicBezTo>
                </a:path>
                <a:path w="21322" h="21600" stroke="0" extrusionOk="0">
                  <a:moveTo>
                    <a:pt x="21322" y="3460"/>
                  </a:moveTo>
                  <a:cubicBezTo>
                    <a:pt x="19625" y="13917"/>
                    <a:pt x="10594" y="21599"/>
                    <a:pt x="1" y="21600"/>
                  </a:cubicBezTo>
                  <a:cubicBezTo>
                    <a:pt x="0" y="21600"/>
                    <a:pt x="0" y="21599"/>
                    <a:pt x="0" y="21599"/>
                  </a:cubicBezTo>
                  <a:lnTo>
                    <a:pt x="1" y="0"/>
                  </a:lnTo>
                  <a:lnTo>
                    <a:pt x="21322" y="3460"/>
                  </a:ln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Arc 32"/>
            <p:cNvSpPr>
              <a:spLocks/>
            </p:cNvSpPr>
            <p:nvPr/>
          </p:nvSpPr>
          <p:spPr bwMode="auto">
            <a:xfrm rot="10800000">
              <a:off x="5085" y="690"/>
              <a:ext cx="134" cy="236"/>
            </a:xfrm>
            <a:custGeom>
              <a:avLst/>
              <a:gdLst>
                <a:gd name="T0" fmla="*/ 134 w 21386"/>
                <a:gd name="T1" fmla="*/ 236 h 21600"/>
                <a:gd name="T2" fmla="*/ 0 w 21386"/>
                <a:gd name="T3" fmla="*/ 33 h 21600"/>
                <a:gd name="T4" fmla="*/ 134 w 213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86" h="21600" fill="none" extrusionOk="0">
                  <a:moveTo>
                    <a:pt x="21386" y="21600"/>
                  </a:moveTo>
                  <a:cubicBezTo>
                    <a:pt x="10629" y="21600"/>
                    <a:pt x="1511" y="13685"/>
                    <a:pt x="0" y="3034"/>
                  </a:cubicBezTo>
                </a:path>
                <a:path w="21386" h="21600" stroke="0" extrusionOk="0">
                  <a:moveTo>
                    <a:pt x="21386" y="21600"/>
                  </a:moveTo>
                  <a:cubicBezTo>
                    <a:pt x="10629" y="21600"/>
                    <a:pt x="1511" y="13685"/>
                    <a:pt x="0" y="3034"/>
                  </a:cubicBezTo>
                  <a:lnTo>
                    <a:pt x="21386" y="0"/>
                  </a:lnTo>
                  <a:lnTo>
                    <a:pt x="21386" y="21600"/>
                  </a:ln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Arc 33"/>
            <p:cNvSpPr>
              <a:spLocks/>
            </p:cNvSpPr>
            <p:nvPr/>
          </p:nvSpPr>
          <p:spPr bwMode="auto">
            <a:xfrm>
              <a:off x="5214" y="862"/>
              <a:ext cx="172" cy="148"/>
            </a:xfrm>
            <a:custGeom>
              <a:avLst/>
              <a:gdLst>
                <a:gd name="T0" fmla="*/ 172 w 21600"/>
                <a:gd name="T1" fmla="*/ 148 h 21600"/>
                <a:gd name="T2" fmla="*/ 0 w 21600"/>
                <a:gd name="T3" fmla="*/ 0 h 21600"/>
                <a:gd name="T4" fmla="*/ 172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6514" name="Group 34"/>
          <p:cNvGrpSpPr>
            <a:grpSpLocks/>
          </p:cNvGrpSpPr>
          <p:nvPr/>
        </p:nvGrpSpPr>
        <p:grpSpPr bwMode="auto">
          <a:xfrm>
            <a:off x="7264400" y="1641475"/>
            <a:ext cx="1168400" cy="357188"/>
            <a:chOff x="4512" y="2016"/>
            <a:chExt cx="736" cy="225"/>
          </a:xfrm>
        </p:grpSpPr>
        <p:sp>
          <p:nvSpPr>
            <p:cNvPr id="24585" name="Line 35"/>
            <p:cNvSpPr>
              <a:spLocks noChangeShapeType="1"/>
            </p:cNvSpPr>
            <p:nvPr/>
          </p:nvSpPr>
          <p:spPr bwMode="auto">
            <a:xfrm>
              <a:off x="4560" y="2208"/>
              <a:ext cx="28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586" name="Line 36"/>
            <p:cNvSpPr>
              <a:spLocks noChangeShapeType="1"/>
            </p:cNvSpPr>
            <p:nvPr/>
          </p:nvSpPr>
          <p:spPr bwMode="auto">
            <a:xfrm flipH="1">
              <a:off x="4960" y="2208"/>
              <a:ext cx="28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4587" name="Text Box 37"/>
            <p:cNvSpPr txBox="1">
              <a:spLocks noChangeArrowheads="1"/>
            </p:cNvSpPr>
            <p:nvPr/>
          </p:nvSpPr>
          <p:spPr bwMode="auto">
            <a:xfrm>
              <a:off x="4512" y="2016"/>
              <a:ext cx="220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solidFill>
                    <a:schemeClr val="hlink"/>
                  </a:solidFill>
                  <a:sym typeface="Symbol" panose="05050102010706020507" pitchFamily="18" charset="2"/>
                </a:rPr>
                <a:t>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2808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6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6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1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6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6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1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1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1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1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1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1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1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1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1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16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16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1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8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5312" name="Group 32"/>
          <p:cNvGrpSpPr>
            <a:grpSpLocks/>
          </p:cNvGrpSpPr>
          <p:nvPr/>
        </p:nvGrpSpPr>
        <p:grpSpPr bwMode="auto">
          <a:xfrm>
            <a:off x="1295400" y="1295400"/>
            <a:ext cx="6432550" cy="1600200"/>
            <a:chOff x="960" y="480"/>
            <a:chExt cx="4052" cy="1008"/>
          </a:xfrm>
        </p:grpSpPr>
        <p:sp>
          <p:nvSpPr>
            <p:cNvPr id="23567" name="Rectangle 7"/>
            <p:cNvSpPr>
              <a:spLocks noChangeArrowheads="1"/>
            </p:cNvSpPr>
            <p:nvPr/>
          </p:nvSpPr>
          <p:spPr bwMode="auto">
            <a:xfrm>
              <a:off x="3866" y="877"/>
              <a:ext cx="114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2400">
                  <a:solidFill>
                    <a:schemeClr val="hlink"/>
                  </a:solidFill>
                </a:rPr>
                <a:t>Departures</a:t>
              </a:r>
            </a:p>
          </p:txBody>
        </p:sp>
        <p:sp>
          <p:nvSpPr>
            <p:cNvPr id="23568" name="Rectangle 6"/>
            <p:cNvSpPr>
              <a:spLocks noChangeArrowheads="1"/>
            </p:cNvSpPr>
            <p:nvPr/>
          </p:nvSpPr>
          <p:spPr bwMode="auto">
            <a:xfrm>
              <a:off x="1004" y="894"/>
              <a:ext cx="83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2400">
                  <a:solidFill>
                    <a:schemeClr val="hlink"/>
                  </a:solidFill>
                </a:rPr>
                <a:t>Arrivals</a:t>
              </a:r>
            </a:p>
          </p:txBody>
        </p:sp>
        <p:sp>
          <p:nvSpPr>
            <p:cNvPr id="23569" name="Line 4"/>
            <p:cNvSpPr>
              <a:spLocks noChangeShapeType="1"/>
            </p:cNvSpPr>
            <p:nvPr/>
          </p:nvSpPr>
          <p:spPr bwMode="auto">
            <a:xfrm>
              <a:off x="3790" y="892"/>
              <a:ext cx="122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5"/>
            <p:cNvSpPr>
              <a:spLocks noChangeShapeType="1"/>
            </p:cNvSpPr>
            <p:nvPr/>
          </p:nvSpPr>
          <p:spPr bwMode="auto">
            <a:xfrm>
              <a:off x="960" y="910"/>
              <a:ext cx="98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Rectangle 27"/>
            <p:cNvSpPr>
              <a:spLocks noChangeArrowheads="1"/>
            </p:cNvSpPr>
            <p:nvPr/>
          </p:nvSpPr>
          <p:spPr bwMode="auto">
            <a:xfrm>
              <a:off x="1941" y="480"/>
              <a:ext cx="1925" cy="1008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2" name="Text Box 30"/>
            <p:cNvSpPr txBox="1">
              <a:spLocks noChangeArrowheads="1"/>
            </p:cNvSpPr>
            <p:nvPr/>
          </p:nvSpPr>
          <p:spPr bwMode="auto">
            <a:xfrm>
              <a:off x="2138" y="1259"/>
              <a:ext cx="1483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i="1"/>
                <a:t>Queuing System</a:t>
              </a:r>
            </a:p>
          </p:txBody>
        </p:sp>
      </p:grpSp>
      <p:sp>
        <p:nvSpPr>
          <p:cNvPr id="2355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Introduction to Queuing Theory</a:t>
            </a:r>
          </a:p>
        </p:txBody>
      </p:sp>
      <p:sp>
        <p:nvSpPr>
          <p:cNvPr id="8652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2400" y="3416300"/>
            <a:ext cx="8839200" cy="328929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about queuing time??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Let’s apply some queuing theory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Queuing Theory applies to long term, steady state behavior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</a:t>
            </a:r>
            <a:r>
              <a:rPr lang="en-US" altLang="ko-KR" dirty="0" smtClean="0">
                <a:ea typeface="Gulim" panose="020B0600000101010101" pitchFamily="34" charset="-127"/>
              </a:rPr>
              <a:t> Arrival rate = Departure rate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Arrivals characterized by some probabilistic distribution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Departures characterized by some probabilistic distribution</a:t>
            </a:r>
          </a:p>
        </p:txBody>
      </p:sp>
      <p:grpSp>
        <p:nvGrpSpPr>
          <p:cNvPr id="865306" name="Group 26"/>
          <p:cNvGrpSpPr>
            <a:grpSpLocks/>
          </p:cNvGrpSpPr>
          <p:nvPr/>
        </p:nvGrpSpPr>
        <p:grpSpPr bwMode="auto">
          <a:xfrm>
            <a:off x="3079750" y="1441450"/>
            <a:ext cx="2697163" cy="1271588"/>
            <a:chOff x="3720" y="288"/>
            <a:chExt cx="2062" cy="972"/>
          </a:xfrm>
        </p:grpSpPr>
        <p:sp>
          <p:nvSpPr>
            <p:cNvPr id="23558" name="AutoShape 15"/>
            <p:cNvSpPr>
              <a:spLocks noChangeArrowheads="1"/>
            </p:cNvSpPr>
            <p:nvPr/>
          </p:nvSpPr>
          <p:spPr bwMode="auto">
            <a:xfrm>
              <a:off x="5213" y="513"/>
              <a:ext cx="569" cy="373"/>
            </a:xfrm>
            <a:prstGeom prst="roundRect">
              <a:avLst>
                <a:gd name="adj" fmla="val 12495"/>
              </a:avLst>
            </a:prstGeom>
            <a:solidFill>
              <a:srgbClr val="FF66CC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59" name="Rectangle 17"/>
            <p:cNvSpPr>
              <a:spLocks noChangeArrowheads="1"/>
            </p:cNvSpPr>
            <p:nvPr/>
          </p:nvSpPr>
          <p:spPr bwMode="auto">
            <a:xfrm>
              <a:off x="3800" y="546"/>
              <a:ext cx="471" cy="307"/>
            </a:xfrm>
            <a:prstGeom prst="rect">
              <a:avLst/>
            </a:prstGeom>
            <a:solidFill>
              <a:srgbClr val="53FB2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0" name="Line 18"/>
            <p:cNvSpPr>
              <a:spLocks noChangeShapeType="1"/>
            </p:cNvSpPr>
            <p:nvPr/>
          </p:nvSpPr>
          <p:spPr bwMode="auto">
            <a:xfrm flipV="1">
              <a:off x="4182" y="538"/>
              <a:ext cx="0" cy="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Line 19"/>
            <p:cNvSpPr>
              <a:spLocks noChangeShapeType="1"/>
            </p:cNvSpPr>
            <p:nvPr/>
          </p:nvSpPr>
          <p:spPr bwMode="auto">
            <a:xfrm flipV="1">
              <a:off x="4084" y="539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Rectangle 20"/>
            <p:cNvSpPr>
              <a:spLocks noChangeArrowheads="1"/>
            </p:cNvSpPr>
            <p:nvPr/>
          </p:nvSpPr>
          <p:spPr bwMode="auto">
            <a:xfrm>
              <a:off x="3720" y="864"/>
              <a:ext cx="629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Queue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endParaRPr lang="en-US" altLang="en-US" sz="1800"/>
            </a:p>
          </p:txBody>
        </p:sp>
        <p:sp>
          <p:nvSpPr>
            <p:cNvPr id="23563" name="Rectangle 22"/>
            <p:cNvSpPr>
              <a:spLocks noChangeArrowheads="1"/>
            </p:cNvSpPr>
            <p:nvPr/>
          </p:nvSpPr>
          <p:spPr bwMode="auto">
            <a:xfrm>
              <a:off x="4618" y="288"/>
              <a:ext cx="374" cy="822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/>
                <a:t>Controller</a:t>
              </a:r>
            </a:p>
          </p:txBody>
        </p:sp>
        <p:sp>
          <p:nvSpPr>
            <p:cNvPr id="23564" name="Line 23"/>
            <p:cNvSpPr>
              <a:spLocks noChangeShapeType="1"/>
            </p:cNvSpPr>
            <p:nvPr/>
          </p:nvSpPr>
          <p:spPr bwMode="auto">
            <a:xfrm>
              <a:off x="4288" y="700"/>
              <a:ext cx="3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Rectangle 24"/>
            <p:cNvSpPr>
              <a:spLocks noChangeArrowheads="1"/>
            </p:cNvSpPr>
            <p:nvPr/>
          </p:nvSpPr>
          <p:spPr bwMode="auto">
            <a:xfrm>
              <a:off x="5274" y="610"/>
              <a:ext cx="451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Disk</a:t>
              </a:r>
            </a:p>
          </p:txBody>
        </p:sp>
        <p:sp>
          <p:nvSpPr>
            <p:cNvPr id="23566" name="Line 25"/>
            <p:cNvSpPr>
              <a:spLocks noChangeShapeType="1"/>
            </p:cNvSpPr>
            <p:nvPr/>
          </p:nvSpPr>
          <p:spPr bwMode="auto">
            <a:xfrm>
              <a:off x="4992" y="700"/>
              <a:ext cx="2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141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5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5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6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5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5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5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5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5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5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529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76" y="2934451"/>
            <a:ext cx="8799944" cy="34974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any </a:t>
            </a:r>
            <a:r>
              <a:rPr lang="en-US" i="1" dirty="0" smtClean="0">
                <a:solidFill>
                  <a:srgbClr val="FF0000"/>
                </a:solidFill>
              </a:rPr>
              <a:t>stable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system </a:t>
            </a:r>
          </a:p>
          <a:p>
            <a:pPr lvl="1"/>
            <a:r>
              <a:rPr lang="en-US" dirty="0" smtClean="0"/>
              <a:t>Average arrival rate = Average departure rate </a:t>
            </a:r>
          </a:p>
          <a:p>
            <a:r>
              <a:rPr lang="en-US" dirty="0" smtClean="0"/>
              <a:t>the average number of tasks in the system (N) is equal to the throughput (B) times the response time (L) </a:t>
            </a:r>
          </a:p>
          <a:p>
            <a:r>
              <a:rPr lang="en-US" dirty="0" smtClean="0"/>
              <a:t>N </a:t>
            </a:r>
            <a:r>
              <a:rPr lang="en-US" sz="2800" dirty="0" smtClean="0"/>
              <a:t>(ops) </a:t>
            </a:r>
            <a:r>
              <a:rPr lang="en-US" dirty="0" smtClean="0"/>
              <a:t>= B </a:t>
            </a:r>
            <a:r>
              <a:rPr lang="en-US" sz="2800" dirty="0" smtClean="0"/>
              <a:t>(ops/s) </a:t>
            </a:r>
            <a:r>
              <a:rPr lang="en-US" dirty="0" smtClean="0"/>
              <a:t>x L </a:t>
            </a:r>
            <a:r>
              <a:rPr lang="en-US" sz="2800" dirty="0" smtClean="0"/>
              <a:t>(s)</a:t>
            </a:r>
          </a:p>
          <a:p>
            <a:r>
              <a:rPr lang="en-US" sz="2800" dirty="0" smtClean="0"/>
              <a:t>Regardless of structure, bursts of requests, variation in service</a:t>
            </a:r>
          </a:p>
          <a:p>
            <a:pPr lvl="1"/>
            <a:r>
              <a:rPr lang="en-US" dirty="0" smtClean="0"/>
              <a:t>instantaneous variations, but it washes out in the average</a:t>
            </a:r>
          </a:p>
          <a:p>
            <a:pPr lvl="1"/>
            <a:r>
              <a:rPr lang="en-US" dirty="0" smtClean="0"/>
              <a:t>Overall requests match departures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791717" y="1194324"/>
            <a:ext cx="5468552" cy="1575069"/>
            <a:chOff x="1893905" y="4773956"/>
            <a:chExt cx="5468552" cy="157506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847412" y="5422823"/>
              <a:ext cx="4955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649536" y="5379666"/>
              <a:ext cx="4955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93905" y="5225366"/>
              <a:ext cx="86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arrivals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45132" y="5207791"/>
              <a:ext cx="1217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departures</a:t>
              </a:r>
              <a:endParaRPr lang="en-US" dirty="0"/>
            </a:p>
          </p:txBody>
        </p:sp>
        <p:sp>
          <p:nvSpPr>
            <p:cNvPr id="11" name="Cloud 10"/>
            <p:cNvSpPr/>
            <p:nvPr/>
          </p:nvSpPr>
          <p:spPr>
            <a:xfrm>
              <a:off x="3372204" y="4773956"/>
              <a:ext cx="2277332" cy="1211739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N</a:t>
              </a:r>
              <a:endParaRPr lang="en-US" sz="36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5751724" y="5225366"/>
              <a:ext cx="160581" cy="351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663100" y="5504128"/>
              <a:ext cx="3520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372204" y="6171304"/>
              <a:ext cx="2248136" cy="0"/>
            </a:xfrm>
            <a:prstGeom prst="straightConnector1">
              <a:avLst/>
            </a:prstGeom>
            <a:ln w="9525" cmpd="sng">
              <a:solidFill>
                <a:srgbClr val="00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372204" y="5937432"/>
              <a:ext cx="0" cy="30658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628516" y="5932678"/>
              <a:ext cx="0" cy="30658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4326475" y="5887360"/>
              <a:ext cx="314058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L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7835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75214</TotalTime>
  <Pages>60</Pages>
  <Words>2964</Words>
  <Application>Microsoft Office PowerPoint</Application>
  <PresentationFormat>On-screen Show (4:3)</PresentationFormat>
  <Paragraphs>570</Paragraphs>
  <Slides>39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굴림</vt:lpstr>
      <vt:lpstr>굴림</vt:lpstr>
      <vt:lpstr>MS PGothic</vt:lpstr>
      <vt:lpstr>MS PGothic</vt:lpstr>
      <vt:lpstr>Arial</vt:lpstr>
      <vt:lpstr>Comic Sans MS</vt:lpstr>
      <vt:lpstr>Courier</vt:lpstr>
      <vt:lpstr>Courier New</vt:lpstr>
      <vt:lpstr>Symbol</vt:lpstr>
      <vt:lpstr>Times New Roman</vt:lpstr>
      <vt:lpstr>Wingdings</vt:lpstr>
      <vt:lpstr>Office</vt:lpstr>
      <vt:lpstr>CS162 Operating Systems and Systems Programming Lecture 18   Queuing Theory, File Systems</vt:lpstr>
      <vt:lpstr>Recall: I/O Performance</vt:lpstr>
      <vt:lpstr>A Simple Deterministic World</vt:lpstr>
      <vt:lpstr>A Ideal Linear World</vt:lpstr>
      <vt:lpstr>A Bursty World</vt:lpstr>
      <vt:lpstr>So how do we model the burstiness of arrival?</vt:lpstr>
      <vt:lpstr>Background: General Use of random distributions</vt:lpstr>
      <vt:lpstr>Introduction to Queuing Theory</vt:lpstr>
      <vt:lpstr>Little’s Law</vt:lpstr>
      <vt:lpstr>A Little Queuing Theory: Some Results</vt:lpstr>
      <vt:lpstr>A Little Queuing Theory: An Example</vt:lpstr>
      <vt:lpstr>Queuing Theory Resources</vt:lpstr>
      <vt:lpstr>Administrivia</vt:lpstr>
      <vt:lpstr>Quick Aside: Big Projects</vt:lpstr>
      <vt:lpstr>Techniques for Partitioning Tasks</vt:lpstr>
      <vt:lpstr>Communication</vt:lpstr>
      <vt:lpstr>Coordination</vt:lpstr>
      <vt:lpstr>Optimize I/O Performance</vt:lpstr>
      <vt:lpstr>When is the disk performance highest?</vt:lpstr>
      <vt:lpstr>Disk Scheduling</vt:lpstr>
      <vt:lpstr>Review: Device Drivers</vt:lpstr>
      <vt:lpstr>Kernel vs User-level I/O</vt:lpstr>
      <vt:lpstr>Kernel vs User-level Programming Styles</vt:lpstr>
      <vt:lpstr>Performance: multiple outstanding requests</vt:lpstr>
      <vt:lpstr>Recall: How do we hide I/O latency?</vt:lpstr>
      <vt:lpstr>I/O &amp; Storage Layers</vt:lpstr>
      <vt:lpstr>Recall: C Low level I/O</vt:lpstr>
      <vt:lpstr>Recall: C Low Level Operations</vt:lpstr>
      <vt:lpstr>Building a File System</vt:lpstr>
      <vt:lpstr>Translating from User to System View</vt:lpstr>
      <vt:lpstr>So you are going to design a file system …</vt:lpstr>
      <vt:lpstr>Disk Management Policies</vt:lpstr>
      <vt:lpstr>Components of a File System</vt:lpstr>
      <vt:lpstr>Components of a file system</vt:lpstr>
      <vt:lpstr>Directories</vt:lpstr>
      <vt:lpstr>Directory</vt:lpstr>
      <vt:lpstr>I/O &amp; Storage Layers</vt:lpstr>
      <vt:lpstr>File</vt:lpstr>
      <vt:lpstr>Summary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808</cp:revision>
  <cp:lastPrinted>2015-11-02T20:33:38Z</cp:lastPrinted>
  <dcterms:created xsi:type="dcterms:W3CDTF">1995-08-12T11:37:26Z</dcterms:created>
  <dcterms:modified xsi:type="dcterms:W3CDTF">2015-11-04T17:40:04Z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