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56" r:id="rId2"/>
    <p:sldId id="566" r:id="rId3"/>
    <p:sldId id="576" r:id="rId4"/>
    <p:sldId id="577" r:id="rId5"/>
    <p:sldId id="578" r:id="rId6"/>
    <p:sldId id="579" r:id="rId7"/>
    <p:sldId id="580" r:id="rId8"/>
    <p:sldId id="581" r:id="rId9"/>
    <p:sldId id="503" r:id="rId10"/>
    <p:sldId id="504" r:id="rId11"/>
    <p:sldId id="505" r:id="rId12"/>
    <p:sldId id="506" r:id="rId13"/>
    <p:sldId id="507" r:id="rId14"/>
    <p:sldId id="567" r:id="rId15"/>
    <p:sldId id="508" r:id="rId16"/>
    <p:sldId id="575" r:id="rId17"/>
    <p:sldId id="582" r:id="rId18"/>
    <p:sldId id="509" r:id="rId19"/>
    <p:sldId id="510" r:id="rId20"/>
    <p:sldId id="511" r:id="rId21"/>
    <p:sldId id="512" r:id="rId22"/>
    <p:sldId id="513" r:id="rId23"/>
    <p:sldId id="574" r:id="rId24"/>
    <p:sldId id="514" r:id="rId25"/>
    <p:sldId id="515" r:id="rId26"/>
    <p:sldId id="573" r:id="rId27"/>
    <p:sldId id="516" r:id="rId28"/>
    <p:sldId id="517" r:id="rId29"/>
    <p:sldId id="518" r:id="rId30"/>
    <p:sldId id="538" r:id="rId31"/>
    <p:sldId id="539" r:id="rId32"/>
    <p:sldId id="519" r:id="rId33"/>
    <p:sldId id="540" r:id="rId34"/>
    <p:sldId id="541" r:id="rId35"/>
    <p:sldId id="542" r:id="rId36"/>
    <p:sldId id="543" r:id="rId37"/>
    <p:sldId id="544" r:id="rId38"/>
    <p:sldId id="545" r:id="rId39"/>
    <p:sldId id="546" r:id="rId40"/>
    <p:sldId id="547" r:id="rId41"/>
    <p:sldId id="548" r:id="rId42"/>
    <p:sldId id="549" r:id="rId43"/>
    <p:sldId id="570" r:id="rId44"/>
    <p:sldId id="571" r:id="rId45"/>
    <p:sldId id="550" r:id="rId46"/>
    <p:sldId id="551" r:id="rId47"/>
    <p:sldId id="552" r:id="rId48"/>
    <p:sldId id="554" r:id="rId49"/>
    <p:sldId id="555" r:id="rId50"/>
    <p:sldId id="556" r:id="rId51"/>
    <p:sldId id="557" r:id="rId52"/>
    <p:sldId id="558" r:id="rId53"/>
    <p:sldId id="559" r:id="rId54"/>
    <p:sldId id="560" r:id="rId55"/>
    <p:sldId id="561" r:id="rId56"/>
    <p:sldId id="568" r:id="rId57"/>
    <p:sldId id="569" r:id="rId58"/>
    <p:sldId id="572" r:id="rId59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3" autoAdjust="0"/>
    <p:restoredTop sz="94799" autoAdjust="0"/>
  </p:normalViewPr>
  <p:slideViewPr>
    <p:cSldViewPr>
      <p:cViewPr varScale="1">
        <p:scale>
          <a:sx n="76" d="100"/>
          <a:sy n="76" d="100"/>
        </p:scale>
        <p:origin x="54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59717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83038" y="8763000"/>
            <a:ext cx="3038475" cy="4095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AEA246-AA45-9741-BAF0-58C69264CAE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139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201892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937130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3137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7886100" y="6551613"/>
            <a:ext cx="111086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dirty="0" err="1">
                <a:solidFill>
                  <a:srgbClr val="2A40E2"/>
                </a:solidFill>
              </a:rPr>
              <a:t>Lec</a:t>
            </a:r>
            <a:r>
              <a:rPr lang="en-US" altLang="en-US" sz="1400" dirty="0">
                <a:solidFill>
                  <a:srgbClr val="2A40E2"/>
                </a:solidFill>
              </a:rPr>
              <a:t> </a:t>
            </a:r>
            <a:r>
              <a:rPr lang="en-US" altLang="en-US" sz="1400" dirty="0" smtClean="0">
                <a:solidFill>
                  <a:srgbClr val="2A40E2"/>
                </a:solidFill>
              </a:rPr>
              <a:t>4.</a:t>
            </a:r>
            <a:fld id="{6456B83E-17D0-4CDF-84AD-C8A97BEB5271}" type="slidenum">
              <a:rPr lang="en-US" altLang="en-US" sz="1400" smtClean="0">
                <a:solidFill>
                  <a:srgbClr val="2A40E2"/>
                </a:solidFill>
              </a:rPr>
              <a:pPr algn="ctr"/>
              <a:t>‹#›</a:t>
            </a:fld>
            <a:endParaRPr lang="en-US" altLang="en-US" sz="1400" b="0" i="1" dirty="0">
              <a:solidFill>
                <a:srgbClr val="2A40E2"/>
              </a:solidFill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803403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smtClean="0">
                <a:solidFill>
                  <a:srgbClr val="2A40E2"/>
                </a:solidFill>
              </a:rPr>
              <a:t>9/9/15</a:t>
            </a:r>
            <a:endParaRPr lang="en-US" sz="1400" dirty="0" smtClean="0">
              <a:solidFill>
                <a:srgbClr val="2A40E2"/>
              </a:solidFill>
            </a:endParaRP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935288" y="6550025"/>
            <a:ext cx="3304087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dirty="0" err="1" smtClean="0">
                <a:solidFill>
                  <a:srgbClr val="2A40E2"/>
                </a:solidFill>
              </a:rPr>
              <a:t>Kubiatowicz</a:t>
            </a:r>
            <a:r>
              <a:rPr lang="en-US" sz="1400" dirty="0" smtClean="0">
                <a:solidFill>
                  <a:srgbClr val="2A40E2"/>
                </a:solidFill>
              </a:rPr>
              <a:t> CS162 ©UCB </a:t>
            </a:r>
            <a:r>
              <a:rPr lang="en-US" sz="1400" dirty="0" smtClean="0">
                <a:solidFill>
                  <a:srgbClr val="2A40E2"/>
                </a:solidFill>
              </a:rPr>
              <a:t>Fall 2015</a:t>
            </a:r>
            <a:endParaRPr lang="en-US" sz="1400" dirty="0" smtClean="0">
              <a:solidFill>
                <a:srgbClr val="2A40E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2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nu.org/software/libc/manual/html_node/Opening-and-Closing-File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ana.org/assignments/service-names-port-numbers/service-names-port-numbers.txt" TargetMode="External"/><Relationship Id="rId2" Type="http://schemas.openxmlformats.org/officeDocument/2006/relationships/hyperlink" Target="http://www.iana.org/assignments/service-names-port-numbers/service-names-port-numbers.xhtml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4</a:t>
            </a:r>
            <a:br>
              <a:rPr lang="en-US" altLang="en-US" sz="3000" dirty="0" smtClean="0"/>
            </a:br>
            <a:r>
              <a:rPr lang="en-US" altLang="en-US" sz="3000" dirty="0" smtClean="0"/>
              <a:t> </a:t>
            </a:r>
            <a:br>
              <a:rPr lang="en-US" altLang="en-US" sz="3000" dirty="0" smtClean="0"/>
            </a:br>
            <a:r>
              <a:rPr lang="en-US" altLang="en-US" sz="3000" dirty="0" smtClean="0"/>
              <a:t>Introduction to </a:t>
            </a:r>
            <a:r>
              <a:rPr lang="en-US" altLang="en-US" sz="3000" dirty="0" smtClean="0"/>
              <a:t>I/O,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Sockets, Networking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September 9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, </a:t>
            </a:r>
            <a:r>
              <a:rPr lang="en-US" altLang="en-US" dirty="0" smtClean="0"/>
              <a:t>2015</a:t>
            </a:r>
          </a:p>
          <a:p>
            <a:pPr marL="285750" indent="-285750"/>
            <a:r>
              <a:rPr lang="en-US" altLang="en-US" dirty="0" smtClean="0"/>
              <a:t>Prof. John </a:t>
            </a:r>
            <a:r>
              <a:rPr lang="en-US" altLang="en-US" dirty="0" err="1" smtClean="0"/>
              <a:t>Kubiatowicz</a:t>
            </a:r>
            <a:endParaRPr lang="en-US" altLang="en-US" dirty="0" smtClean="0"/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042" y="189049"/>
            <a:ext cx="7405915" cy="533400"/>
          </a:xfrm>
        </p:spPr>
        <p:txBody>
          <a:bodyPr/>
          <a:lstStyle/>
          <a:p>
            <a:r>
              <a:rPr lang="en-US" dirty="0" smtClean="0"/>
              <a:t>C high level File API – streams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1722"/>
            <a:ext cx="8229600" cy="1714018"/>
          </a:xfrm>
        </p:spPr>
        <p:txBody>
          <a:bodyPr>
            <a:normAutofit/>
          </a:bodyPr>
          <a:lstStyle/>
          <a:p>
            <a:r>
              <a:rPr lang="en-US" dirty="0" smtClean="0"/>
              <a:t>Operate on “streams” - sequence of bytes, whether text or data, with a position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2843920"/>
            <a:ext cx="7939315" cy="92333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latin typeface="Courier"/>
                <a:cs typeface="Courier"/>
              </a:rPr>
              <a:t>FILE </a:t>
            </a:r>
            <a:r>
              <a:rPr lang="en-US" dirty="0">
                <a:latin typeface="Courier"/>
                <a:cs typeface="Courier"/>
              </a:rPr>
              <a:t>*</a:t>
            </a:r>
            <a:r>
              <a:rPr lang="en-US" dirty="0" err="1">
                <a:latin typeface="Courier"/>
                <a:cs typeface="Courier"/>
              </a:rPr>
              <a:t>fopen</a:t>
            </a:r>
            <a:r>
              <a:rPr lang="en-US" dirty="0">
                <a:latin typeface="Courier"/>
                <a:cs typeface="Courier"/>
              </a:rPr>
              <a:t>(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</a:t>
            </a:r>
            <a:r>
              <a:rPr lang="en-US" dirty="0" smtClean="0">
                <a:latin typeface="Courier"/>
                <a:cs typeface="Courier"/>
              </a:rPr>
              <a:t>*filename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</a:t>
            </a:r>
            <a:r>
              <a:rPr lang="en-US" dirty="0" smtClean="0">
                <a:latin typeface="Courier"/>
                <a:cs typeface="Courier"/>
              </a:rPr>
              <a:t>*mode </a:t>
            </a:r>
            <a:r>
              <a:rPr lang="en-US" dirty="0"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fclose</a:t>
            </a:r>
            <a:r>
              <a:rPr lang="en-US" dirty="0">
                <a:latin typeface="Courier"/>
                <a:cs typeface="Courier"/>
              </a:rPr>
              <a:t>( FILE *</a:t>
            </a:r>
            <a:r>
              <a:rPr lang="en-US" dirty="0" err="1">
                <a:latin typeface="Courier"/>
                <a:cs typeface="Courier"/>
              </a:rPr>
              <a:t>fp</a:t>
            </a:r>
            <a:r>
              <a:rPr lang="en-US" dirty="0">
                <a:latin typeface="Courier"/>
                <a:cs typeface="Courier"/>
              </a:rPr>
              <a:t> 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306852" y="3991562"/>
          <a:ext cx="8697468" cy="234696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307725"/>
                <a:gridCol w="827731"/>
                <a:gridCol w="6562012"/>
              </a:tblGrid>
              <a:tr h="2991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Mode </a:t>
                      </a:r>
                      <a:r>
                        <a:rPr lang="en-US" sz="1400" baseline="0" dirty="0" smtClean="0"/>
                        <a:t>Text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Binary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Descriptions</a:t>
                      </a:r>
                      <a:endParaRPr lang="en-US" sz="1400" dirty="0"/>
                    </a:p>
                  </a:txBody>
                  <a:tcPr/>
                </a:tc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Open existing</a:t>
                      </a:r>
                      <a:r>
                        <a:rPr lang="en-US" sz="1400" baseline="0" dirty="0" smtClean="0"/>
                        <a:t> file for reading</a:t>
                      </a:r>
                      <a:endParaRPr lang="en-US" sz="1400" dirty="0"/>
                    </a:p>
                  </a:txBody>
                  <a:tcPr/>
                </a:tc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Open</a:t>
                      </a:r>
                      <a:r>
                        <a:rPr lang="en-US" sz="1400" baseline="0" dirty="0" smtClean="0"/>
                        <a:t> for writing; created if does not exist</a:t>
                      </a:r>
                      <a:endParaRPr lang="en-US" sz="1400" dirty="0"/>
                    </a:p>
                  </a:txBody>
                  <a:tcPr/>
                </a:tc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Open</a:t>
                      </a:r>
                      <a:r>
                        <a:rPr lang="en-US" sz="1400" baseline="0" dirty="0" smtClean="0"/>
                        <a:t> for appending; created if does not exist</a:t>
                      </a:r>
                      <a:endParaRPr lang="en-US" sz="1400" dirty="0" smtClean="0"/>
                    </a:p>
                  </a:txBody>
                  <a:tcPr/>
                </a:tc>
              </a:tr>
              <a:tr h="28949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rb</a:t>
                      </a:r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Open existing</a:t>
                      </a:r>
                      <a:r>
                        <a:rPr lang="en-US" sz="1400" baseline="0" dirty="0" smtClean="0"/>
                        <a:t> file for reading &amp; writing.</a:t>
                      </a:r>
                      <a:endParaRPr lang="en-US" sz="1400" dirty="0" smtClean="0"/>
                    </a:p>
                  </a:txBody>
                  <a:tcPr/>
                </a:tc>
              </a:tr>
              <a:tr h="29914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wb</a:t>
                      </a:r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Open</a:t>
                      </a:r>
                      <a:r>
                        <a:rPr lang="en-US" sz="1400" baseline="0" dirty="0" smtClean="0"/>
                        <a:t> for reading &amp; writing; truncated to zero if exists, create otherwise</a:t>
                      </a:r>
                      <a:endParaRPr lang="en-US" sz="1400" dirty="0"/>
                    </a:p>
                  </a:txBody>
                  <a:tcPr/>
                </a:tc>
              </a:tr>
              <a:tr h="47791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ab</a:t>
                      </a:r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Open</a:t>
                      </a:r>
                      <a:r>
                        <a:rPr lang="en-US" sz="1400" baseline="0" dirty="0" smtClean="0"/>
                        <a:t> for reading &amp; writing. Created if does not exist. Read from beginning, write as append</a:t>
                      </a:r>
                      <a:endParaRPr lang="en-US" sz="14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 rot="18498134">
            <a:off x="6839209" y="5567552"/>
            <a:ext cx="2526464" cy="369332"/>
          </a:xfrm>
          <a:prstGeom prst="rect">
            <a:avLst/>
          </a:prstGeom>
          <a:solidFill>
            <a:srgbClr val="FF0000">
              <a:alpha val="18000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Don’t forget to flush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876800" y="1905000"/>
            <a:ext cx="3753889" cy="655967"/>
            <a:chOff x="4876800" y="1905000"/>
            <a:chExt cx="3753889" cy="655967"/>
          </a:xfrm>
        </p:grpSpPr>
        <p:sp>
          <p:nvSpPr>
            <p:cNvPr id="20" name="Rectangle 19"/>
            <p:cNvSpPr/>
            <p:nvPr/>
          </p:nvSpPr>
          <p:spPr>
            <a:xfrm>
              <a:off x="4876800" y="1905000"/>
              <a:ext cx="3753889" cy="321005"/>
            </a:xfrm>
            <a:prstGeom prst="rect">
              <a:avLst/>
            </a:prstGeom>
            <a:pattFill prst="ltVert">
              <a:fgClr>
                <a:prstClr val="black"/>
              </a:fgClr>
              <a:bgClr>
                <a:prstClr val="white"/>
              </a:bgClr>
            </a:patt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5658279" y="2226005"/>
              <a:ext cx="0" cy="3349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263544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Connecting Processes, Filesystem, and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has a ‘current working directory’</a:t>
            </a:r>
          </a:p>
          <a:p>
            <a:r>
              <a:rPr lang="en-US" dirty="0" smtClean="0"/>
              <a:t>Absolute Paths</a:t>
            </a:r>
          </a:p>
          <a:p>
            <a:pPr lvl="1"/>
            <a:r>
              <a:rPr lang="en-US" dirty="0" smtClean="0"/>
              <a:t>/home/</a:t>
            </a:r>
            <a:r>
              <a:rPr lang="en-US" dirty="0" err="1" smtClean="0"/>
              <a:t>ff</a:t>
            </a:r>
            <a:r>
              <a:rPr lang="en-US" dirty="0" smtClean="0"/>
              <a:t>/cs152</a:t>
            </a:r>
          </a:p>
          <a:p>
            <a:r>
              <a:rPr lang="en-US" dirty="0" smtClean="0"/>
              <a:t>Relative paths</a:t>
            </a:r>
          </a:p>
          <a:p>
            <a:pPr lvl="1"/>
            <a:r>
              <a:rPr lang="en-US" dirty="0" smtClean="0"/>
              <a:t>index.html, ./index.html   - current WD</a:t>
            </a:r>
          </a:p>
          <a:p>
            <a:pPr lvl="1"/>
            <a:r>
              <a:rPr lang="en-US" dirty="0" smtClean="0"/>
              <a:t>../index.html  - parent of current WD</a:t>
            </a:r>
          </a:p>
          <a:p>
            <a:pPr lvl="1"/>
            <a:r>
              <a:rPr lang="en-US" dirty="0" smtClean="0"/>
              <a:t>~, ~cs152  - home directory</a:t>
            </a:r>
          </a:p>
        </p:txBody>
      </p:sp>
    </p:spTree>
    <p:extLst>
      <p:ext uri="{BB962C8B-B14F-4D97-AF65-F5344CB8AC3E}">
        <p14:creationId xmlns:p14="http://schemas.microsoft.com/office/powerpoint/2010/main" val="1012336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API Standard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534400" cy="28449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Three predefined streams are opened implicitly when the program is executed.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FILE *</a:t>
            </a:r>
            <a:r>
              <a:rPr lang="en-US" dirty="0" err="1" smtClean="0">
                <a:latin typeface="Courier"/>
                <a:cs typeface="Courier"/>
              </a:rPr>
              <a:t>stdin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– normal source of input, can be redirected</a:t>
            </a:r>
            <a:endParaRPr lang="en-US" dirty="0"/>
          </a:p>
          <a:p>
            <a:pPr lvl="1"/>
            <a:r>
              <a:rPr lang="en-US" dirty="0" smtClean="0">
                <a:latin typeface="Courier"/>
                <a:cs typeface="Courier"/>
              </a:rPr>
              <a:t>FILE *</a:t>
            </a:r>
            <a:r>
              <a:rPr lang="en-US" dirty="0" err="1" smtClean="0">
                <a:latin typeface="Courier"/>
                <a:cs typeface="Courier"/>
              </a:rPr>
              <a:t>stdout</a:t>
            </a:r>
            <a:r>
              <a:rPr lang="en-US" dirty="0" smtClean="0"/>
              <a:t> – normal source of </a:t>
            </a:r>
            <a:r>
              <a:rPr lang="en-US" dirty="0" smtClean="0"/>
              <a:t>output, can </a:t>
            </a:r>
            <a:r>
              <a:rPr lang="en-US" dirty="0" smtClean="0"/>
              <a:t>be redirected</a:t>
            </a:r>
            <a:endParaRPr lang="en-US" dirty="0"/>
          </a:p>
          <a:p>
            <a:pPr lvl="1"/>
            <a:r>
              <a:rPr lang="en-US" dirty="0" smtClean="0">
                <a:latin typeface="Courier"/>
                <a:cs typeface="Courier"/>
              </a:rPr>
              <a:t>FILE *</a:t>
            </a:r>
            <a:r>
              <a:rPr lang="en-US" dirty="0" err="1" smtClean="0">
                <a:latin typeface="Courier"/>
                <a:cs typeface="Courier"/>
              </a:rPr>
              <a:t>stderr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– diagnostics and </a:t>
            </a:r>
            <a:r>
              <a:rPr lang="en-US" dirty="0" smtClean="0"/>
              <a:t>errors, </a:t>
            </a:r>
            <a:r>
              <a:rPr lang="en-US" dirty="0"/>
              <a:t>can be redirected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STDIN / STDOUT enable composition in Unix</a:t>
            </a:r>
            <a:endParaRPr lang="en-US" dirty="0"/>
          </a:p>
          <a:p>
            <a:pPr lvl="1"/>
            <a:r>
              <a:rPr lang="en-US" dirty="0" smtClean="0"/>
              <a:t>Recall: Use of pipe symbols connects STDOUT and STDIN</a:t>
            </a:r>
            <a:endParaRPr lang="en-US" dirty="0"/>
          </a:p>
          <a:p>
            <a:pPr lvl="2"/>
            <a:r>
              <a:rPr lang="en-US" dirty="0"/>
              <a:t>find | </a:t>
            </a:r>
            <a:r>
              <a:rPr lang="en-US" dirty="0" err="1"/>
              <a:t>grep</a:t>
            </a:r>
            <a:r>
              <a:rPr lang="en-US" dirty="0"/>
              <a:t> | </a:t>
            </a:r>
            <a:r>
              <a:rPr lang="en-US" dirty="0" err="1"/>
              <a:t>wc</a:t>
            </a:r>
            <a:r>
              <a:rPr lang="en-US" dirty="0"/>
              <a:t> …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54381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high level File API </a:t>
            </a:r>
            <a:r>
              <a:rPr lang="en-US" dirty="0" smtClean="0"/>
              <a:t>– stream ops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1" y="685800"/>
            <a:ext cx="8851920" cy="563231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stdio.h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// character oriented  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fputc</a:t>
            </a:r>
            <a:r>
              <a:rPr lang="en-US" dirty="0">
                <a:latin typeface="Courier"/>
                <a:cs typeface="Courier"/>
              </a:rPr>
              <a:t>(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c, FILE *</a:t>
            </a:r>
            <a:r>
              <a:rPr lang="en-US" dirty="0" err="1">
                <a:latin typeface="Courier"/>
                <a:cs typeface="Courier"/>
              </a:rPr>
              <a:t>fp</a:t>
            </a:r>
            <a:r>
              <a:rPr lang="en-US" dirty="0">
                <a:latin typeface="Courier"/>
                <a:cs typeface="Courier"/>
              </a:rPr>
              <a:t> )</a:t>
            </a:r>
            <a:r>
              <a:rPr lang="en-US" dirty="0" smtClean="0">
                <a:latin typeface="Courier"/>
                <a:cs typeface="Courier"/>
              </a:rPr>
              <a:t>;	</a:t>
            </a: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// </a:t>
            </a:r>
            <a:r>
              <a:rPr lang="en-US" dirty="0" err="1" smtClean="0">
                <a:latin typeface="Courier"/>
                <a:cs typeface="Courier"/>
              </a:rPr>
              <a:t>rtn</a:t>
            </a:r>
            <a:r>
              <a:rPr lang="en-US" dirty="0" smtClean="0">
                <a:latin typeface="Courier"/>
                <a:cs typeface="Courier"/>
              </a:rPr>
              <a:t> c or EOF on err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fputs</a:t>
            </a:r>
            <a:r>
              <a:rPr lang="en-US" dirty="0">
                <a:latin typeface="Courier"/>
                <a:cs typeface="Courier"/>
              </a:rPr>
              <a:t>(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*s, FILE *</a:t>
            </a:r>
            <a:r>
              <a:rPr lang="en-US" dirty="0" err="1">
                <a:latin typeface="Courier"/>
                <a:cs typeface="Courier"/>
              </a:rPr>
              <a:t>fp</a:t>
            </a:r>
            <a:r>
              <a:rPr lang="en-US" dirty="0">
                <a:latin typeface="Courier"/>
                <a:cs typeface="Courier"/>
              </a:rPr>
              <a:t> )</a:t>
            </a:r>
            <a:r>
              <a:rPr lang="en-US" dirty="0" smtClean="0">
                <a:latin typeface="Courier"/>
                <a:cs typeface="Courier"/>
              </a:rPr>
              <a:t>;	// </a:t>
            </a:r>
            <a:r>
              <a:rPr lang="en-US" dirty="0" err="1" smtClean="0">
                <a:latin typeface="Courier"/>
                <a:cs typeface="Courier"/>
              </a:rPr>
              <a:t>rtn</a:t>
            </a:r>
            <a:r>
              <a:rPr lang="en-US" dirty="0" smtClean="0">
                <a:latin typeface="Courier"/>
                <a:cs typeface="Courier"/>
              </a:rPr>
              <a:t> &gt;0 or EOF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fgetc</a:t>
            </a:r>
            <a:r>
              <a:rPr lang="en-US" dirty="0">
                <a:latin typeface="Courier"/>
                <a:cs typeface="Courier"/>
              </a:rPr>
              <a:t>( FILE * </a:t>
            </a:r>
            <a:r>
              <a:rPr lang="en-US" dirty="0" err="1">
                <a:latin typeface="Courier"/>
                <a:cs typeface="Courier"/>
              </a:rPr>
              <a:t>fp</a:t>
            </a:r>
            <a:r>
              <a:rPr lang="en-US" dirty="0">
                <a:latin typeface="Courier"/>
                <a:cs typeface="Courier"/>
              </a:rPr>
              <a:t> 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r>
              <a:rPr lang="en-US" dirty="0">
                <a:latin typeface="Courier"/>
                <a:cs typeface="Courier"/>
              </a:rPr>
              <a:t>char *</a:t>
            </a:r>
            <a:r>
              <a:rPr lang="en-US" dirty="0" err="1">
                <a:latin typeface="Courier"/>
                <a:cs typeface="Courier"/>
              </a:rPr>
              <a:t>fgets</a:t>
            </a:r>
            <a:r>
              <a:rPr lang="en-US" dirty="0">
                <a:latin typeface="Courier"/>
                <a:cs typeface="Courier"/>
              </a:rPr>
              <a:t>( char *</a:t>
            </a:r>
            <a:r>
              <a:rPr lang="en-US" dirty="0" err="1">
                <a:latin typeface="Courier"/>
                <a:cs typeface="Courier"/>
              </a:rPr>
              <a:t>buf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n, FILE *</a:t>
            </a:r>
            <a:r>
              <a:rPr lang="en-US" dirty="0" err="1">
                <a:latin typeface="Courier"/>
                <a:cs typeface="Courier"/>
              </a:rPr>
              <a:t>fp</a:t>
            </a:r>
            <a:r>
              <a:rPr lang="en-US" dirty="0">
                <a:latin typeface="Courier"/>
                <a:cs typeface="Courier"/>
              </a:rPr>
              <a:t> 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// block oriented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fread</a:t>
            </a:r>
            <a:r>
              <a:rPr lang="en-US" dirty="0">
                <a:latin typeface="Courier"/>
                <a:cs typeface="Courier"/>
              </a:rPr>
              <a:t>(void *</a:t>
            </a:r>
            <a:r>
              <a:rPr lang="en-US" dirty="0" err="1">
                <a:latin typeface="Courier"/>
                <a:cs typeface="Courier"/>
              </a:rPr>
              <a:t>ptr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size_of_elements</a:t>
            </a:r>
            <a:r>
              <a:rPr lang="en-US" dirty="0">
                <a:latin typeface="Courier"/>
                <a:cs typeface="Courier"/>
              </a:rPr>
              <a:t>, </a:t>
            </a:r>
          </a:p>
          <a:p>
            <a:r>
              <a:rPr lang="en-US" dirty="0">
                <a:latin typeface="Courier"/>
                <a:cs typeface="Courier"/>
              </a:rPr>
              <a:t>            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number_of_elements</a:t>
            </a:r>
            <a:r>
              <a:rPr lang="en-US" dirty="0">
                <a:latin typeface="Courier"/>
                <a:cs typeface="Courier"/>
              </a:rPr>
              <a:t>, FILE *</a:t>
            </a:r>
            <a:r>
              <a:rPr lang="en-US" dirty="0" err="1">
                <a:latin typeface="Courier"/>
                <a:cs typeface="Courier"/>
              </a:rPr>
              <a:t>a_file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          </a:t>
            </a:r>
          </a:p>
          <a:p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fwrite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void *</a:t>
            </a:r>
            <a:r>
              <a:rPr lang="en-US" dirty="0" err="1">
                <a:latin typeface="Courier"/>
                <a:cs typeface="Courier"/>
              </a:rPr>
              <a:t>ptr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size_of_elements</a:t>
            </a:r>
            <a:r>
              <a:rPr lang="en-US" dirty="0">
                <a:latin typeface="Courier"/>
                <a:cs typeface="Courier"/>
              </a:rPr>
              <a:t>, </a:t>
            </a:r>
          </a:p>
          <a:p>
            <a:r>
              <a:rPr lang="en-US" dirty="0">
                <a:latin typeface="Courier"/>
                <a:cs typeface="Courier"/>
              </a:rPr>
              <a:t>            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number_of_elements</a:t>
            </a:r>
            <a:r>
              <a:rPr lang="en-US" dirty="0">
                <a:latin typeface="Courier"/>
                <a:cs typeface="Courier"/>
              </a:rPr>
              <a:t>, FILE *</a:t>
            </a:r>
            <a:r>
              <a:rPr lang="en-US" dirty="0" err="1">
                <a:latin typeface="Courier"/>
                <a:cs typeface="Courier"/>
              </a:rPr>
              <a:t>a_file</a:t>
            </a:r>
            <a:r>
              <a:rPr lang="en-US" dirty="0">
                <a:latin typeface="Courier"/>
                <a:cs typeface="Courier"/>
              </a:rPr>
              <a:t>)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endParaRPr lang="en-US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// formatted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fprintf</a:t>
            </a:r>
            <a:r>
              <a:rPr lang="en-US" dirty="0">
                <a:latin typeface="Courier"/>
                <a:cs typeface="Courier"/>
              </a:rPr>
              <a:t>(FILE *restrict stream,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*restrict format, </a:t>
            </a:r>
            <a:r>
              <a:rPr lang="en-US" dirty="0" smtClean="0">
                <a:latin typeface="Courier"/>
                <a:cs typeface="Courier"/>
              </a:rPr>
              <a:t>		...);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fscanf</a:t>
            </a:r>
            <a:r>
              <a:rPr lang="en-US" dirty="0">
                <a:latin typeface="Courier"/>
                <a:cs typeface="Courier"/>
              </a:rPr>
              <a:t>(FILE *restrict stream,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*restrict format, </a:t>
            </a:r>
            <a:r>
              <a:rPr lang="en-US" dirty="0" smtClean="0">
                <a:latin typeface="Courier"/>
                <a:cs typeface="Courier"/>
              </a:rPr>
              <a:t>		...);</a:t>
            </a:r>
          </a:p>
        </p:txBody>
      </p:sp>
    </p:spTree>
    <p:extLst>
      <p:ext uri="{BB962C8B-B14F-4D97-AF65-F5344CB8AC3E}">
        <p14:creationId xmlns:p14="http://schemas.microsoft.com/office/powerpoint/2010/main" val="26513956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1" y="685800"/>
            <a:ext cx="8851920" cy="610936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1700" dirty="0" smtClean="0">
                <a:latin typeface="Courier"/>
                <a:cs typeface="Courier"/>
              </a:rPr>
              <a:t>#include &lt;</a:t>
            </a:r>
            <a:r>
              <a:rPr lang="en-US" sz="1700" dirty="0" err="1" smtClean="0">
                <a:latin typeface="Courier"/>
                <a:cs typeface="Courier"/>
              </a:rPr>
              <a:t>stdio.h</a:t>
            </a:r>
            <a:r>
              <a:rPr lang="en-US" sz="1700" dirty="0" smtClean="0">
                <a:latin typeface="Courier"/>
                <a:cs typeface="Courier"/>
              </a:rPr>
              <a:t>&gt;</a:t>
            </a:r>
          </a:p>
          <a:p>
            <a:endParaRPr lang="en-US" sz="1700" dirty="0" smtClean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#define BUFLEN 256</a:t>
            </a:r>
          </a:p>
          <a:p>
            <a:r>
              <a:rPr lang="en-US" sz="1700" dirty="0" smtClean="0">
                <a:latin typeface="Courier"/>
                <a:cs typeface="Courier"/>
              </a:rPr>
              <a:t>FILE *</a:t>
            </a:r>
            <a:r>
              <a:rPr lang="en-US" sz="1700" dirty="0" err="1" smtClean="0">
                <a:latin typeface="Courier"/>
                <a:cs typeface="Courier"/>
              </a:rPr>
              <a:t>outfile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</a:p>
          <a:p>
            <a:r>
              <a:rPr lang="en-US" sz="1700" dirty="0" smtClean="0">
                <a:latin typeface="Courier"/>
                <a:cs typeface="Courier"/>
              </a:rPr>
              <a:t>char </a:t>
            </a:r>
            <a:r>
              <a:rPr lang="en-US" sz="1700" dirty="0" err="1" smtClean="0">
                <a:latin typeface="Courier"/>
                <a:cs typeface="Courier"/>
              </a:rPr>
              <a:t>mybuf</a:t>
            </a:r>
            <a:r>
              <a:rPr lang="en-US" sz="1700" dirty="0" smtClean="0">
                <a:latin typeface="Courier"/>
                <a:cs typeface="Courier"/>
              </a:rPr>
              <a:t>[BUFLEN];</a:t>
            </a:r>
          </a:p>
          <a:p>
            <a:endParaRPr lang="en-US" sz="1700" dirty="0" smtClean="0">
              <a:latin typeface="Courier"/>
              <a:cs typeface="Courier"/>
            </a:endParaRPr>
          </a:p>
          <a:p>
            <a:r>
              <a:rPr lang="en-US" sz="1700" dirty="0" err="1" smtClean="0">
                <a:latin typeface="Courier"/>
                <a:cs typeface="Courier"/>
              </a:rPr>
              <a:t>int</a:t>
            </a:r>
            <a:r>
              <a:rPr lang="en-US" sz="1700" dirty="0" smtClean="0">
                <a:latin typeface="Courier"/>
                <a:cs typeface="Courier"/>
              </a:rPr>
              <a:t> </a:t>
            </a:r>
            <a:r>
              <a:rPr lang="en-US" sz="1700" dirty="0" err="1" smtClean="0">
                <a:latin typeface="Courier"/>
                <a:cs typeface="Courier"/>
              </a:rPr>
              <a:t>storetofile</a:t>
            </a:r>
            <a:r>
              <a:rPr lang="en-US" sz="1700" dirty="0" smtClean="0">
                <a:latin typeface="Courier"/>
                <a:cs typeface="Courier"/>
              </a:rPr>
              <a:t>() {</a:t>
            </a:r>
          </a:p>
          <a:p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smtClean="0">
                <a:latin typeface="Courier"/>
                <a:cs typeface="Courier"/>
              </a:rPr>
              <a:t> char *</a:t>
            </a:r>
            <a:r>
              <a:rPr lang="en-US" sz="1700" dirty="0" err="1" smtClean="0">
                <a:latin typeface="Courier"/>
                <a:cs typeface="Courier"/>
              </a:rPr>
              <a:t>instring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</a:p>
          <a:p>
            <a:endParaRPr lang="en-US" sz="1700" dirty="0" smtClean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  </a:t>
            </a:r>
            <a:r>
              <a:rPr lang="en-US" sz="1700" dirty="0" err="1" smtClean="0">
                <a:latin typeface="Courier"/>
                <a:cs typeface="Courier"/>
              </a:rPr>
              <a:t>outfile</a:t>
            </a:r>
            <a:r>
              <a:rPr lang="en-US" sz="1700" dirty="0" smtClean="0">
                <a:latin typeface="Courier"/>
                <a:cs typeface="Courier"/>
              </a:rPr>
              <a:t> = </a:t>
            </a:r>
            <a:r>
              <a:rPr lang="en-US" sz="1700" dirty="0" err="1" smtClean="0">
                <a:latin typeface="Courier"/>
                <a:cs typeface="Courier"/>
              </a:rPr>
              <a:t>fopen</a:t>
            </a:r>
            <a:r>
              <a:rPr lang="en-US" sz="1700" dirty="0" smtClean="0">
                <a:latin typeface="Courier"/>
                <a:cs typeface="Courier"/>
              </a:rPr>
              <a:t>(“/</a:t>
            </a:r>
            <a:r>
              <a:rPr lang="en-US" sz="1700" dirty="0" err="1" smtClean="0">
                <a:latin typeface="Courier"/>
                <a:cs typeface="Courier"/>
              </a:rPr>
              <a:t>usr</a:t>
            </a:r>
            <a:r>
              <a:rPr lang="en-US" sz="1700" dirty="0" smtClean="0">
                <a:latin typeface="Courier"/>
                <a:cs typeface="Courier"/>
              </a:rPr>
              <a:t>/homes/testing/</a:t>
            </a:r>
            <a:r>
              <a:rPr lang="en-US" sz="1700" dirty="0" err="1" smtClean="0">
                <a:latin typeface="Courier"/>
                <a:cs typeface="Courier"/>
              </a:rPr>
              <a:t>tokens”,”w</a:t>
            </a:r>
            <a:r>
              <a:rPr lang="en-US" sz="1700" dirty="0" smtClean="0">
                <a:latin typeface="Courier"/>
                <a:cs typeface="Courier"/>
              </a:rPr>
              <a:t>+”);</a:t>
            </a:r>
          </a:p>
          <a:p>
            <a:r>
              <a:rPr lang="en-US" sz="1700" dirty="0" smtClean="0">
                <a:latin typeface="Courier"/>
                <a:cs typeface="Courier"/>
              </a:rPr>
              <a:t>  if (!</a:t>
            </a:r>
            <a:r>
              <a:rPr lang="en-US" sz="1700" dirty="0" err="1" smtClean="0">
                <a:latin typeface="Courier"/>
                <a:cs typeface="Courier"/>
              </a:rPr>
              <a:t>outfile</a:t>
            </a:r>
            <a:r>
              <a:rPr lang="en-US" sz="1700" dirty="0" smtClean="0">
                <a:latin typeface="Courier"/>
                <a:cs typeface="Courier"/>
              </a:rPr>
              <a:t>)</a:t>
            </a:r>
          </a:p>
          <a:p>
            <a:r>
              <a:rPr lang="en-US" sz="1700" dirty="0" smtClean="0">
                <a:latin typeface="Courier"/>
                <a:cs typeface="Courier"/>
              </a:rPr>
              <a:t>    return (-1);    // Error!</a:t>
            </a:r>
          </a:p>
          <a:p>
            <a:r>
              <a:rPr lang="en-US" sz="1700" dirty="0" smtClean="0">
                <a:latin typeface="Courier"/>
                <a:cs typeface="Courier"/>
              </a:rPr>
              <a:t>  while (1) {</a:t>
            </a:r>
            <a:endParaRPr lang="en-US" sz="1700" dirty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    </a:t>
            </a:r>
            <a:r>
              <a:rPr lang="en-US" sz="1700" dirty="0" err="1" smtClean="0">
                <a:latin typeface="Courier"/>
                <a:cs typeface="Courier"/>
              </a:rPr>
              <a:t>instring</a:t>
            </a:r>
            <a:r>
              <a:rPr lang="en-US" sz="1700" dirty="0" smtClean="0">
                <a:latin typeface="Courier"/>
                <a:cs typeface="Courier"/>
              </a:rPr>
              <a:t> = </a:t>
            </a:r>
            <a:r>
              <a:rPr lang="en-US" sz="1700" dirty="0" err="1" smtClean="0">
                <a:latin typeface="Courier"/>
                <a:cs typeface="Courier"/>
              </a:rPr>
              <a:t>fgets</a:t>
            </a:r>
            <a:r>
              <a:rPr lang="en-US" sz="1700" dirty="0" smtClean="0">
                <a:latin typeface="Courier"/>
                <a:cs typeface="Courier"/>
              </a:rPr>
              <a:t>(*</a:t>
            </a:r>
            <a:r>
              <a:rPr lang="en-US" sz="1700" dirty="0" err="1" smtClean="0">
                <a:latin typeface="Courier"/>
                <a:cs typeface="Courier"/>
              </a:rPr>
              <a:t>mybuf</a:t>
            </a:r>
            <a:r>
              <a:rPr lang="en-US" sz="1700" dirty="0" smtClean="0">
                <a:latin typeface="Courier"/>
                <a:cs typeface="Courier"/>
              </a:rPr>
              <a:t>, BUFLEN, </a:t>
            </a:r>
            <a:r>
              <a:rPr lang="en-US" sz="1700" dirty="0" err="1" smtClean="0">
                <a:latin typeface="Courier"/>
                <a:cs typeface="Courier"/>
              </a:rPr>
              <a:t>stdin</a:t>
            </a:r>
            <a:r>
              <a:rPr lang="en-US" sz="1700" dirty="0" smtClean="0">
                <a:latin typeface="Courier"/>
                <a:cs typeface="Courier"/>
              </a:rPr>
              <a:t>); // catches overrun!</a:t>
            </a:r>
          </a:p>
          <a:p>
            <a:endParaRPr lang="en-US" sz="1700" dirty="0" smtClean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smtClean="0">
                <a:latin typeface="Courier"/>
                <a:cs typeface="Courier"/>
              </a:rPr>
              <a:t>   // Check for error or end of file (^D)</a:t>
            </a:r>
          </a:p>
          <a:p>
            <a:r>
              <a:rPr lang="en-US" sz="1700" dirty="0" smtClean="0">
                <a:latin typeface="Courier"/>
                <a:cs typeface="Courier"/>
              </a:rPr>
              <a:t>    if (!</a:t>
            </a:r>
            <a:r>
              <a:rPr lang="en-US" sz="1700" dirty="0" err="1" smtClean="0">
                <a:latin typeface="Courier"/>
                <a:cs typeface="Courier"/>
              </a:rPr>
              <a:t>instring</a:t>
            </a:r>
            <a:r>
              <a:rPr lang="en-US" sz="1700" dirty="0" smtClean="0">
                <a:latin typeface="Courier"/>
                <a:cs typeface="Courier"/>
              </a:rPr>
              <a:t> || </a:t>
            </a:r>
            <a:r>
              <a:rPr lang="en-US" sz="1700" dirty="0" err="1" smtClean="0">
                <a:latin typeface="Courier"/>
                <a:cs typeface="Courier"/>
              </a:rPr>
              <a:t>strlen</a:t>
            </a:r>
            <a:r>
              <a:rPr lang="en-US" sz="1700" dirty="0" smtClean="0">
                <a:latin typeface="Courier"/>
                <a:cs typeface="Courier"/>
              </a:rPr>
              <a:t>(</a:t>
            </a:r>
            <a:r>
              <a:rPr lang="en-US" sz="1700" dirty="0" err="1" smtClean="0">
                <a:latin typeface="Courier"/>
                <a:cs typeface="Courier"/>
              </a:rPr>
              <a:t>instring</a:t>
            </a:r>
            <a:r>
              <a:rPr lang="en-US" sz="1700" dirty="0" smtClean="0">
                <a:latin typeface="Courier"/>
                <a:cs typeface="Courier"/>
              </a:rPr>
              <a:t>)==0) break;</a:t>
            </a:r>
          </a:p>
          <a:p>
            <a:endParaRPr lang="en-US" sz="1700" dirty="0" smtClean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    // Write string to output file, exit on error</a:t>
            </a:r>
          </a:p>
          <a:p>
            <a:r>
              <a:rPr lang="en-US" sz="1700" dirty="0" smtClean="0">
                <a:latin typeface="Courier"/>
                <a:cs typeface="Courier"/>
              </a:rPr>
              <a:t>    if (</a:t>
            </a:r>
            <a:r>
              <a:rPr lang="en-US" sz="1700" dirty="0" err="1" smtClean="0">
                <a:latin typeface="Courier"/>
                <a:cs typeface="Courier"/>
              </a:rPr>
              <a:t>fputs</a:t>
            </a:r>
            <a:r>
              <a:rPr lang="en-US" sz="1700" dirty="0" smtClean="0">
                <a:latin typeface="Courier"/>
                <a:cs typeface="Courier"/>
              </a:rPr>
              <a:t>(</a:t>
            </a:r>
            <a:r>
              <a:rPr lang="en-US" sz="1700" dirty="0" err="1" smtClean="0">
                <a:latin typeface="Courier"/>
                <a:cs typeface="Courier"/>
              </a:rPr>
              <a:t>instring</a:t>
            </a:r>
            <a:r>
              <a:rPr lang="en-US" sz="1700" dirty="0" smtClean="0">
                <a:latin typeface="Courier"/>
                <a:cs typeface="Courier"/>
              </a:rPr>
              <a:t>, </a:t>
            </a:r>
            <a:r>
              <a:rPr lang="en-US" sz="1700" dirty="0" err="1" smtClean="0">
                <a:latin typeface="Courier"/>
                <a:cs typeface="Courier"/>
              </a:rPr>
              <a:t>outfile</a:t>
            </a:r>
            <a:r>
              <a:rPr lang="en-US" sz="1700" dirty="0" smtClean="0">
                <a:latin typeface="Courier"/>
                <a:cs typeface="Courier"/>
              </a:rPr>
              <a:t>)&lt; 0) break; </a:t>
            </a:r>
          </a:p>
          <a:p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smtClean="0">
                <a:latin typeface="Courier"/>
                <a:cs typeface="Courier"/>
              </a:rPr>
              <a:t> }	</a:t>
            </a:r>
          </a:p>
          <a:p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smtClean="0">
                <a:latin typeface="Courier"/>
                <a:cs typeface="Courier"/>
              </a:rPr>
              <a:t> </a:t>
            </a:r>
            <a:r>
              <a:rPr lang="en-US" sz="1700" dirty="0" err="1" smtClean="0">
                <a:latin typeface="Courier"/>
                <a:cs typeface="Courier"/>
              </a:rPr>
              <a:t>fclose</a:t>
            </a:r>
            <a:r>
              <a:rPr lang="en-US" sz="1700" dirty="0" smtClean="0">
                <a:latin typeface="Courier"/>
                <a:cs typeface="Courier"/>
              </a:rPr>
              <a:t>(</a:t>
            </a:r>
            <a:r>
              <a:rPr lang="en-US" sz="1700" dirty="0" err="1" smtClean="0">
                <a:latin typeface="Courier"/>
                <a:cs typeface="Courier"/>
              </a:rPr>
              <a:t>outfile</a:t>
            </a:r>
            <a:r>
              <a:rPr lang="en-US" sz="1700" dirty="0">
                <a:latin typeface="Courier"/>
                <a:cs typeface="Courier"/>
              </a:rPr>
              <a:t>); </a:t>
            </a:r>
            <a:r>
              <a:rPr lang="en-US" sz="1700" dirty="0" smtClean="0">
                <a:latin typeface="Courier"/>
                <a:cs typeface="Courier"/>
              </a:rPr>
              <a:t> // </a:t>
            </a:r>
            <a:r>
              <a:rPr lang="en-US" sz="1700" dirty="0">
                <a:latin typeface="Courier"/>
                <a:cs typeface="Courier"/>
              </a:rPr>
              <a:t>Flushes from </a:t>
            </a:r>
            <a:r>
              <a:rPr lang="en-US" sz="1700" dirty="0" err="1">
                <a:latin typeface="Courier"/>
                <a:cs typeface="Courier"/>
              </a:rPr>
              <a:t>userspace</a:t>
            </a:r>
            <a:endParaRPr lang="en-US" sz="1700" dirty="0" smtClean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}</a:t>
            </a:r>
            <a:endParaRPr lang="en-US" sz="17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41055842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Stream API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285568"/>
            <a:ext cx="8991600" cy="101872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Preserves high level abstraction of uniform stream of objects</a:t>
            </a:r>
          </a:p>
          <a:p>
            <a:r>
              <a:rPr lang="en-US" dirty="0" smtClean="0"/>
              <a:t>Adds buffering for performance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1704" y="1367762"/>
            <a:ext cx="76891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fseek</a:t>
            </a:r>
            <a:r>
              <a:rPr lang="en-US" b="1" dirty="0">
                <a:latin typeface="Courier"/>
                <a:cs typeface="Courier"/>
              </a:rPr>
              <a:t>(FILE *</a:t>
            </a:r>
            <a:r>
              <a:rPr lang="en-US" i="1" dirty="0">
                <a:latin typeface="Courier"/>
                <a:cs typeface="Courier"/>
              </a:rPr>
              <a:t>stream</a:t>
            </a:r>
            <a:r>
              <a:rPr lang="en-US" b="1" dirty="0">
                <a:latin typeface="Courier"/>
                <a:cs typeface="Courier"/>
              </a:rPr>
              <a:t>, long 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i="1" dirty="0">
                <a:latin typeface="Courier"/>
                <a:cs typeface="Courier"/>
              </a:rPr>
              <a:t>offset</a:t>
            </a:r>
            <a:r>
              <a:rPr lang="en-US" b="1" dirty="0">
                <a:latin typeface="Courier"/>
                <a:cs typeface="Courier"/>
              </a:rPr>
              <a:t>, 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i="1" dirty="0">
                <a:latin typeface="Courier"/>
                <a:cs typeface="Courier"/>
              </a:rPr>
              <a:t>whence</a:t>
            </a:r>
            <a:r>
              <a:rPr lang="en-US" b="1" dirty="0">
                <a:latin typeface="Courier"/>
                <a:cs typeface="Courier"/>
              </a:rPr>
              <a:t>);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long 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ftell</a:t>
            </a:r>
            <a:r>
              <a:rPr lang="en-US" b="1" dirty="0">
                <a:latin typeface="Courier"/>
                <a:cs typeface="Courier"/>
              </a:rPr>
              <a:t> (FILE *stream)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void rewind (FILE *stream)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0270" y="2743685"/>
            <a:ext cx="1210935" cy="208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13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: 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Final clas</a:t>
            </a:r>
            <a:r>
              <a:rPr lang="en-US" dirty="0" smtClean="0"/>
              <a:t>s enrollment: ~321</a:t>
            </a:r>
          </a:p>
          <a:p>
            <a:pPr lvl="1"/>
            <a:r>
              <a:rPr lang="en-US" dirty="0" smtClean="0"/>
              <a:t>Waitlist was emptied</a:t>
            </a:r>
          </a:p>
          <a:p>
            <a:r>
              <a:rPr lang="en-US" dirty="0" smtClean="0"/>
              <a:t>Homework </a:t>
            </a:r>
            <a:r>
              <a:rPr lang="en-US" dirty="0" smtClean="0"/>
              <a:t>1 </a:t>
            </a:r>
            <a:r>
              <a:rPr lang="en-US" dirty="0" smtClean="0"/>
              <a:t>Due Monday, 9/21</a:t>
            </a:r>
          </a:p>
          <a:p>
            <a:pPr lvl="1"/>
            <a:r>
              <a:rPr lang="en-US" dirty="0" smtClean="0"/>
              <a:t>Get moving on it!</a:t>
            </a:r>
            <a:endParaRPr lang="en-US" dirty="0" smtClean="0"/>
          </a:p>
          <a:p>
            <a:r>
              <a:rPr lang="en-US" dirty="0" smtClean="0"/>
              <a:t>Participation</a:t>
            </a:r>
            <a:r>
              <a:rPr lang="en-US" dirty="0"/>
              <a:t>: Get to know your TA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We have some seriously under-subscribed sections – consider going to one of them!</a:t>
            </a:r>
          </a:p>
          <a:p>
            <a:pPr lvl="1"/>
            <a:r>
              <a:rPr lang="en-US" dirty="0" smtClean="0"/>
              <a:t>Under subscribed:</a:t>
            </a:r>
          </a:p>
          <a:p>
            <a:pPr lvl="2"/>
            <a:r>
              <a:rPr lang="en-US" dirty="0" smtClean="0"/>
              <a:t>Friday 1-2, 87 Evans</a:t>
            </a:r>
          </a:p>
          <a:p>
            <a:pPr lvl="2"/>
            <a:r>
              <a:rPr lang="en-US" dirty="0" smtClean="0"/>
              <a:t>Friday 2-3, 6 Evans</a:t>
            </a:r>
          </a:p>
          <a:p>
            <a:pPr lvl="2"/>
            <a:r>
              <a:rPr lang="en-US" dirty="0" smtClean="0"/>
              <a:t>Friday 11-12, B51 Hildebrand</a:t>
            </a:r>
          </a:p>
          <a:p>
            <a:pPr lvl="1"/>
            <a:r>
              <a:rPr lang="en-US" dirty="0" err="1" smtClean="0"/>
              <a:t>OverSubscribed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Friday 10-11, 385 </a:t>
            </a:r>
            <a:r>
              <a:rPr lang="en-US" dirty="0" err="1" smtClean="0"/>
              <a:t>LeConte</a:t>
            </a:r>
            <a:endParaRPr lang="en-US" dirty="0"/>
          </a:p>
          <a:p>
            <a:r>
              <a:rPr lang="en-US" dirty="0"/>
              <a:t>Group sign up form out this week </a:t>
            </a:r>
          </a:p>
          <a:p>
            <a:pPr lvl="1"/>
            <a:r>
              <a:rPr lang="en-US" dirty="0"/>
              <a:t>Get finding groups ASAP</a:t>
            </a:r>
          </a:p>
          <a:p>
            <a:pPr lvl="1"/>
            <a:r>
              <a:rPr lang="en-US" dirty="0"/>
              <a:t>4 people in a group</a:t>
            </a:r>
            <a:r>
              <a:rPr lang="en-US" dirty="0" smtClean="0"/>
              <a:t>!  Same TA!  (better – same section)</a:t>
            </a:r>
            <a:endParaRPr lang="en-US" dirty="0"/>
          </a:p>
          <a:p>
            <a:endParaRPr lang="en-US" dirty="0" smtClean="0"/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452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Kubiatowicz</a:t>
            </a:r>
            <a:r>
              <a:rPr lang="en-US" dirty="0"/>
              <a:t> Office Hours (really!)</a:t>
            </a:r>
          </a:p>
          <a:p>
            <a:pPr lvl="1"/>
            <a:r>
              <a:rPr lang="en-US" dirty="0"/>
              <a:t>1pm-2pm, Monday/Wednesday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Midterm </a:t>
            </a:r>
            <a:r>
              <a:rPr lang="en-US" dirty="0">
                <a:solidFill>
                  <a:srgbClr val="FF0000"/>
                </a:solidFill>
              </a:rPr>
              <a:t>2 conflict</a:t>
            </a:r>
            <a:r>
              <a:rPr lang="en-US" dirty="0" smtClean="0">
                <a:solidFill>
                  <a:srgbClr val="FF0000"/>
                </a:solidFill>
              </a:rPr>
              <a:t>: See Piazza poll!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Monday 2/23: 7-10 pm?  Slightly hard on </a:t>
            </a:r>
            <a:r>
              <a:rPr lang="en-US" dirty="0" err="1">
                <a:solidFill>
                  <a:srgbClr val="FF0000"/>
                </a:solidFill>
              </a:rPr>
              <a:t>DataScience</a:t>
            </a:r>
            <a:r>
              <a:rPr lang="en-US" dirty="0">
                <a:solidFill>
                  <a:srgbClr val="FF0000"/>
                </a:solidFill>
              </a:rPr>
              <a:t> folks, but all done in one day!  (Drown sorrows in turkey?).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Wednesday 11/18: Conflict with EE16A – evening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550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004250"/>
            <a:ext cx="8465147" cy="2339150"/>
          </a:xfrm>
          <a:prstGeom prst="round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35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1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below the surface ??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711633" y="1066800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45" y="4371959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309" y="4371959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355" y="4744491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261" y="5038799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732" y="4585468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433" y="4585150"/>
            <a:ext cx="1265440" cy="907297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2910798" y="1571792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Level I/O 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2818219" y="1571791"/>
            <a:ext cx="1945505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2932270" y="1958670"/>
            <a:ext cx="1831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Level I/O 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2972528" y="2005857"/>
            <a:ext cx="1675672" cy="3176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3368256" y="2328289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Syscall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>
          <a:xfrm>
            <a:off x="3326296" y="2304970"/>
            <a:ext cx="82622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3040191" y="2787922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79" name="Rectangle 78"/>
          <p:cNvSpPr/>
          <p:nvPr/>
        </p:nvSpPr>
        <p:spPr>
          <a:xfrm>
            <a:off x="3019516" y="2681277"/>
            <a:ext cx="1483751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/>
          <p:cNvSpPr txBox="1"/>
          <p:nvPr/>
        </p:nvSpPr>
        <p:spPr>
          <a:xfrm>
            <a:off x="3130576" y="3301757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I/O Driver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2818220" y="3294847"/>
            <a:ext cx="1945504" cy="36275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>
            <a:off x="3432913" y="3863937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3585313" y="368517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>
            <a:off x="4033235" y="386393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3909914" y="4042702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4290813" y="4042702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7" name="Straight Connector 86"/>
          <p:cNvCxnSpPr>
            <a:stCxn id="85" idx="3"/>
            <a:endCxn id="86" idx="2"/>
          </p:cNvCxnSpPr>
          <p:nvPr/>
        </p:nvCxnSpPr>
        <p:spPr>
          <a:xfrm>
            <a:off x="4152523" y="4140245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3134382" y="3847617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>
            <a:off x="3241018" y="366885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5053820" y="1611868"/>
            <a:ext cx="9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streams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053820" y="1992868"/>
            <a:ext cx="96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handles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5053820" y="2261152"/>
            <a:ext cx="10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registers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053820" y="2797413"/>
            <a:ext cx="127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descriptors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053820" y="3329392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Commands and Data Transfers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5092334" y="3868455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Disks, Flash, Controllers, DMA</a:t>
            </a:r>
            <a:endParaRPr lang="en-US" i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31026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Low level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1507385"/>
          </a:xfrm>
        </p:spPr>
        <p:txBody>
          <a:bodyPr>
            <a:normAutofit/>
          </a:bodyPr>
          <a:lstStyle/>
          <a:p>
            <a:r>
              <a:rPr lang="en-US" dirty="0" smtClean="0"/>
              <a:t>Operations on File Descriptors – as OS object representing the state of a file</a:t>
            </a:r>
          </a:p>
          <a:p>
            <a:pPr lvl="1"/>
            <a:r>
              <a:rPr lang="en-US" dirty="0" smtClean="0"/>
              <a:t>User has a “handle” on the descriptor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7650" y="2409699"/>
            <a:ext cx="8229600" cy="203132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 smtClean="0">
                <a:latin typeface="Courier"/>
                <a:cs typeface="Courier"/>
              </a:rPr>
              <a:t>fcntl.h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u</a:t>
            </a:r>
            <a:r>
              <a:rPr lang="en-US" dirty="0" err="1" smtClean="0">
                <a:latin typeface="Courier"/>
                <a:cs typeface="Courier"/>
              </a:rPr>
              <a:t>nistd.h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r>
              <a:rPr lang="en-US" dirty="0" smtClean="0">
                <a:latin typeface="Courier"/>
                <a:cs typeface="Courier"/>
              </a:rPr>
              <a:t>#include &lt;sys/</a:t>
            </a:r>
            <a:r>
              <a:rPr lang="en-US" dirty="0" err="1" smtClean="0">
                <a:latin typeface="Courier"/>
                <a:cs typeface="Courier"/>
              </a:rPr>
              <a:t>types.h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open 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*filename,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flags [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mode_t</a:t>
            </a:r>
            <a:r>
              <a:rPr lang="en-US" dirty="0">
                <a:latin typeface="Courier"/>
                <a:cs typeface="Courier"/>
              </a:rPr>
              <a:t> mode]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creat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*filename, </a:t>
            </a:r>
            <a:r>
              <a:rPr lang="en-US" dirty="0" err="1">
                <a:latin typeface="Courier"/>
                <a:cs typeface="Courier"/>
              </a:rPr>
              <a:t>mode_t</a:t>
            </a:r>
            <a:r>
              <a:rPr lang="en-US" dirty="0">
                <a:latin typeface="Courier"/>
                <a:cs typeface="Courier"/>
              </a:rPr>
              <a:t> mode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close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)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4779212" y="3532039"/>
            <a:ext cx="1240588" cy="271460"/>
          </a:xfrm>
          <a:prstGeom prst="borderCallout1">
            <a:avLst>
              <a:gd name="adj1" fmla="val 50893"/>
              <a:gd name="adj2" fmla="val -2082"/>
              <a:gd name="adj3" fmla="val 398215"/>
              <a:gd name="adj4" fmla="val -181332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ine Callout 1 8"/>
          <p:cNvSpPr/>
          <p:nvPr/>
        </p:nvSpPr>
        <p:spPr>
          <a:xfrm>
            <a:off x="6562935" y="3548709"/>
            <a:ext cx="1548373" cy="271460"/>
          </a:xfrm>
          <a:prstGeom prst="borderCallout1">
            <a:avLst>
              <a:gd name="adj1" fmla="val 50893"/>
              <a:gd name="adj2" fmla="val -2082"/>
              <a:gd name="adj3" fmla="val 451786"/>
              <a:gd name="adj4" fmla="val -63939"/>
            </a:avLst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9704" y="4598489"/>
            <a:ext cx="3488895" cy="10772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Bit vector of: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Access modes (Rd, </a:t>
            </a:r>
            <a:r>
              <a:rPr lang="en-US" sz="1600" dirty="0" err="1" smtClean="0"/>
              <a:t>Wr</a:t>
            </a:r>
            <a:r>
              <a:rPr lang="en-US" sz="1600" dirty="0" smtClean="0"/>
              <a:t>, …)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Open Flags (Create, …)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Operating modes (Appends, …)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628233" y="4719142"/>
            <a:ext cx="3356430" cy="58477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Bit vector of </a:t>
            </a:r>
            <a:r>
              <a:rPr lang="en-US" sz="1600" dirty="0"/>
              <a:t>P</a:t>
            </a:r>
            <a:r>
              <a:rPr lang="en-US" sz="1600" dirty="0" smtClean="0"/>
              <a:t>ermission Bits: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err="1" smtClean="0"/>
              <a:t>User|Group|Other</a:t>
            </a:r>
            <a:r>
              <a:rPr lang="en-US" sz="1600" dirty="0" smtClean="0"/>
              <a:t> X R|W|X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228600" y="6062246"/>
            <a:ext cx="87501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hlinkClick r:id="rId2"/>
              </a:rPr>
              <a:t>http://</a:t>
            </a:r>
            <a:r>
              <a:rPr lang="en-US" sz="1600" dirty="0" err="1">
                <a:hlinkClick r:id="rId2"/>
              </a:rPr>
              <a:t>www.gnu.org</a:t>
            </a:r>
            <a:r>
              <a:rPr lang="en-US" sz="1600" dirty="0">
                <a:hlinkClick r:id="rId2"/>
              </a:rPr>
              <a:t>/software/</a:t>
            </a:r>
            <a:r>
              <a:rPr lang="en-US" sz="1600" dirty="0" err="1">
                <a:hlinkClick r:id="rId2"/>
              </a:rPr>
              <a:t>libc</a:t>
            </a:r>
            <a:r>
              <a:rPr lang="en-US" sz="1600" dirty="0">
                <a:hlinkClick r:id="rId2"/>
              </a:rPr>
              <a:t>/manual/</a:t>
            </a:r>
            <a:r>
              <a:rPr lang="en-US" sz="1600" dirty="0" err="1">
                <a:hlinkClick r:id="rId2"/>
              </a:rPr>
              <a:t>html_node</a:t>
            </a:r>
            <a:r>
              <a:rPr lang="en-US" sz="1600" dirty="0">
                <a:hlinkClick r:id="rId2"/>
              </a:rPr>
              <a:t>/Opening-and-Closing-</a:t>
            </a:r>
            <a:r>
              <a:rPr lang="en-US" sz="1600" dirty="0" err="1">
                <a:hlinkClick r:id="rId2"/>
              </a:rPr>
              <a:t>Files.html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759863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Recall: Fork and Wait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4114800"/>
            <a:ext cx="9143999" cy="2590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Return value from Fork: integer</a:t>
            </a:r>
          </a:p>
          <a:p>
            <a:pPr lvl="1"/>
            <a:r>
              <a:rPr lang="en-US" dirty="0"/>
              <a:t>When &gt; 0: </a:t>
            </a:r>
            <a:r>
              <a:rPr lang="en-US" dirty="0" smtClean="0"/>
              <a:t>return </a:t>
            </a:r>
            <a:r>
              <a:rPr lang="en-US" dirty="0"/>
              <a:t>value is </a:t>
            </a:r>
            <a:r>
              <a:rPr lang="en-US" dirty="0" err="1"/>
              <a:t>pid</a:t>
            </a:r>
            <a:r>
              <a:rPr lang="en-US" dirty="0"/>
              <a:t> of new </a:t>
            </a:r>
            <a:r>
              <a:rPr lang="en-US" dirty="0" smtClean="0"/>
              <a:t>child (</a:t>
            </a:r>
            <a:r>
              <a:rPr lang="en-US" dirty="0"/>
              <a:t>Running in </a:t>
            </a:r>
            <a:r>
              <a:rPr lang="en-US" dirty="0" smtClean="0">
                <a:solidFill>
                  <a:srgbClr val="FF0000"/>
                </a:solidFill>
              </a:rPr>
              <a:t>Parent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When = 0: </a:t>
            </a:r>
            <a:r>
              <a:rPr lang="en-US" dirty="0" smtClean="0"/>
              <a:t>Running </a:t>
            </a:r>
            <a:r>
              <a:rPr lang="en-US" dirty="0"/>
              <a:t>in new </a:t>
            </a:r>
            <a:r>
              <a:rPr lang="en-US" dirty="0">
                <a:solidFill>
                  <a:srgbClr val="FF0000"/>
                </a:solidFill>
              </a:rPr>
              <a:t>Child</a:t>
            </a:r>
            <a:r>
              <a:rPr lang="en-US" dirty="0"/>
              <a:t> process</a:t>
            </a:r>
          </a:p>
          <a:p>
            <a:pPr lvl="1"/>
            <a:r>
              <a:rPr lang="en-US" dirty="0"/>
              <a:t>When &lt; </a:t>
            </a:r>
            <a:r>
              <a:rPr lang="en-US" dirty="0" smtClean="0"/>
              <a:t>0: Error</a:t>
            </a:r>
            <a:r>
              <a:rPr lang="en-US" dirty="0"/>
              <a:t>!  Must handle </a:t>
            </a:r>
            <a:r>
              <a:rPr lang="en-US" dirty="0" smtClean="0"/>
              <a:t>somehow</a:t>
            </a:r>
          </a:p>
          <a:p>
            <a:r>
              <a:rPr lang="en-US" dirty="0" smtClean="0"/>
              <a:t>Wait() system call: wait for next child to exit</a:t>
            </a:r>
          </a:p>
          <a:p>
            <a:pPr lvl="1"/>
            <a:r>
              <a:rPr lang="en-US" dirty="0" smtClean="0"/>
              <a:t>Return value is PID of terminating child</a:t>
            </a:r>
          </a:p>
          <a:p>
            <a:pPr lvl="1"/>
            <a:r>
              <a:rPr lang="en-US" dirty="0" smtClean="0"/>
              <a:t>Argument is pointer to integer variable to hold exit status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97933" y="698480"/>
            <a:ext cx="8060267" cy="3416320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…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cpid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fork();</a:t>
            </a:r>
          </a:p>
          <a:p>
            <a:r>
              <a:rPr lang="en-US" dirty="0">
                <a:latin typeface="Courier"/>
                <a:cs typeface="Courier"/>
              </a:rPr>
              <a:t> 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&gt; 0) {               /* Parent Process */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parent of [%d]\n",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sz="2000" b="1" dirty="0" err="1">
                <a:solidFill>
                  <a:srgbClr val="FF0000"/>
                </a:solidFill>
                <a:latin typeface="Courier"/>
                <a:cs typeface="Courier"/>
              </a:rPr>
              <a:t>tcpid</a:t>
            </a:r>
            <a:r>
              <a:rPr lang="en-US" sz="2000" b="1" dirty="0">
                <a:solidFill>
                  <a:srgbClr val="FF0000"/>
                </a:solidFill>
                <a:latin typeface="Courier"/>
                <a:cs typeface="Courier"/>
              </a:rPr>
              <a:t> = wait(&amp;status);</a:t>
            </a:r>
            <a:endParaRPr lang="en-US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bye %d\n",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tcpid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}  else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== 0) {      /* Child Process */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child\n",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…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26149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Low Level: standard descriptors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79635"/>
            <a:ext cx="8229600" cy="8460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Crossing levels: File descriptors vs. streams</a:t>
            </a:r>
          </a:p>
          <a:p>
            <a:r>
              <a:rPr lang="en-US" dirty="0" smtClean="0"/>
              <a:t>Don’t mix them!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08191" y="1483335"/>
            <a:ext cx="721244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unistd.h</a:t>
            </a:r>
            <a:r>
              <a:rPr lang="en-US" dirty="0" smtClean="0">
                <a:latin typeface="Courier"/>
                <a:cs typeface="Courier"/>
              </a:rPr>
              <a:t>&gt;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STDIN_FILENO -  </a:t>
            </a:r>
            <a:r>
              <a:rPr lang="en-US" dirty="0">
                <a:latin typeface="Courier"/>
                <a:cs typeface="Courier"/>
              </a:rPr>
              <a:t>macro has value </a:t>
            </a:r>
            <a:r>
              <a:rPr lang="en-US" dirty="0" smtClean="0">
                <a:latin typeface="Courier"/>
                <a:cs typeface="Courier"/>
              </a:rPr>
              <a:t>0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smtClean="0">
                <a:latin typeface="Courier"/>
                <a:cs typeface="Courier"/>
              </a:rPr>
              <a:t>STDOUT_FILENO - macro </a:t>
            </a:r>
            <a:r>
              <a:rPr lang="en-US" dirty="0">
                <a:latin typeface="Courier"/>
                <a:cs typeface="Courier"/>
              </a:rPr>
              <a:t>has value </a:t>
            </a:r>
            <a:r>
              <a:rPr lang="en-US" dirty="0" smtClean="0">
                <a:latin typeface="Courier"/>
                <a:cs typeface="Courier"/>
              </a:rPr>
              <a:t>1</a:t>
            </a:r>
          </a:p>
          <a:p>
            <a:r>
              <a:rPr lang="en-US" dirty="0" smtClean="0">
                <a:latin typeface="Courier"/>
                <a:cs typeface="Courier"/>
              </a:rPr>
              <a:t>STDERR_FILENO - macro </a:t>
            </a:r>
            <a:r>
              <a:rPr lang="en-US" dirty="0">
                <a:latin typeface="Courier"/>
                <a:cs typeface="Courier"/>
              </a:rPr>
              <a:t>has value </a:t>
            </a:r>
            <a:r>
              <a:rPr lang="en-US" dirty="0" smtClean="0">
                <a:latin typeface="Courier"/>
                <a:cs typeface="Courier"/>
              </a:rPr>
              <a:t>2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fileno</a:t>
            </a:r>
            <a:r>
              <a:rPr lang="en-US" dirty="0">
                <a:latin typeface="Courier"/>
                <a:cs typeface="Courier"/>
              </a:rPr>
              <a:t> (FILE *stream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FILE * </a:t>
            </a:r>
            <a:r>
              <a:rPr lang="en-US" dirty="0" err="1">
                <a:latin typeface="Courier"/>
                <a:cs typeface="Courier"/>
              </a:rPr>
              <a:t>fdopen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char *</a:t>
            </a:r>
            <a:r>
              <a:rPr lang="en-US" dirty="0" err="1">
                <a:latin typeface="Courier"/>
                <a:cs typeface="Courier"/>
              </a:rPr>
              <a:t>opentype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076290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Low Level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400" y="4459700"/>
            <a:ext cx="8229600" cy="1725710"/>
          </a:xfrm>
        </p:spPr>
        <p:txBody>
          <a:bodyPr>
            <a:normAutofit/>
          </a:bodyPr>
          <a:lstStyle/>
          <a:p>
            <a:r>
              <a:rPr lang="en-US" dirty="0" smtClean="0"/>
              <a:t>When write returns, data is on its way to disk and can be read, but it may not actually be permanent!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3883" y="1473640"/>
            <a:ext cx="863748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ssize_t</a:t>
            </a:r>
            <a:r>
              <a:rPr lang="en-US" dirty="0">
                <a:latin typeface="Courier"/>
                <a:cs typeface="Courier"/>
              </a:rPr>
              <a:t> read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, void *buffer,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maxsize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- returns bytes read, 0 =&gt; EOF, -1 =&gt; error</a:t>
            </a:r>
          </a:p>
          <a:p>
            <a:r>
              <a:rPr lang="en-US" dirty="0" err="1">
                <a:latin typeface="Courier"/>
                <a:cs typeface="Courier"/>
              </a:rPr>
              <a:t>ssize_t</a:t>
            </a:r>
            <a:r>
              <a:rPr lang="en-US" dirty="0">
                <a:latin typeface="Courier"/>
                <a:cs typeface="Courier"/>
              </a:rPr>
              <a:t> write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const</a:t>
            </a:r>
            <a:r>
              <a:rPr lang="en-US" dirty="0">
                <a:latin typeface="Courier"/>
                <a:cs typeface="Courier"/>
              </a:rPr>
              <a:t> void *buffer, </a:t>
            </a:r>
            <a:r>
              <a:rPr lang="en-US" dirty="0" err="1">
                <a:latin typeface="Courier"/>
                <a:cs typeface="Courier"/>
              </a:rPr>
              <a:t>size_t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size)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- returns bytes written</a:t>
            </a:r>
          </a:p>
          <a:p>
            <a:endParaRPr lang="en-US" dirty="0" smtClean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off_t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lseek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filedes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off_t</a:t>
            </a:r>
            <a:r>
              <a:rPr lang="en-US" dirty="0">
                <a:latin typeface="Courier"/>
                <a:cs typeface="Courier"/>
              </a:rPr>
              <a:t> offset,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whence)</a:t>
            </a:r>
            <a:endParaRPr lang="en-US" dirty="0" smtClean="0">
              <a:latin typeface="Courier"/>
              <a:cs typeface="Courier"/>
            </a:endParaRP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fsync</a:t>
            </a:r>
            <a:r>
              <a:rPr lang="en-US" dirty="0">
                <a:latin typeface="Courier"/>
                <a:cs typeface="Courier"/>
              </a:rPr>
              <a:t>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fildes</a:t>
            </a:r>
            <a:r>
              <a:rPr lang="en-US" dirty="0" smtClean="0">
                <a:latin typeface="Courier"/>
                <a:cs typeface="Courier"/>
              </a:rPr>
              <a:t>) – wait for i/o to finish</a:t>
            </a:r>
          </a:p>
          <a:p>
            <a:r>
              <a:rPr lang="en-US" dirty="0">
                <a:latin typeface="Courier"/>
                <a:cs typeface="Courier"/>
              </a:rPr>
              <a:t>void sync (void</a:t>
            </a:r>
            <a:r>
              <a:rPr lang="en-US" dirty="0" smtClean="0">
                <a:latin typeface="Courier"/>
                <a:cs typeface="Courier"/>
              </a:rPr>
              <a:t>) – wait for ALL to finish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528763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lots more 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TTYs versus files</a:t>
            </a:r>
          </a:p>
          <a:p>
            <a:r>
              <a:rPr lang="en-US" dirty="0" smtClean="0"/>
              <a:t>Memory mapped files</a:t>
            </a:r>
          </a:p>
          <a:p>
            <a:r>
              <a:rPr lang="en-US" dirty="0" smtClean="0"/>
              <a:t>File Locking</a:t>
            </a:r>
          </a:p>
          <a:p>
            <a:r>
              <a:rPr lang="en-US" dirty="0" smtClean="0"/>
              <a:t>Asynchronous I/O</a:t>
            </a:r>
          </a:p>
          <a:p>
            <a:r>
              <a:rPr lang="en-US" dirty="0" smtClean="0"/>
              <a:t>Generic I/O Control Operations</a:t>
            </a:r>
            <a:endParaRPr lang="en-US" dirty="0"/>
          </a:p>
          <a:p>
            <a:r>
              <a:rPr lang="en-US" dirty="0"/>
              <a:t>Duplicating </a:t>
            </a:r>
            <a:r>
              <a:rPr lang="en-US" dirty="0" smtClean="0"/>
              <a:t>descriptors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66297" y="3810000"/>
            <a:ext cx="6611405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dup2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old,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new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dup 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old)</a:t>
            </a:r>
          </a:p>
        </p:txBody>
      </p:sp>
    </p:spTree>
    <p:extLst>
      <p:ext uri="{BB962C8B-B14F-4D97-AF65-F5344CB8AC3E}">
        <p14:creationId xmlns:p14="http://schemas.microsoft.com/office/powerpoint/2010/main" val="23149841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example: </a:t>
            </a:r>
            <a:r>
              <a:rPr lang="en-US" dirty="0" err="1" smtClean="0"/>
              <a:t>lowio-std.c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4321" y="914400"/>
            <a:ext cx="8910000" cy="5509201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urier"/>
                <a:cs typeface="Courier"/>
              </a:rPr>
              <a:t>#include &lt;</a:t>
            </a:r>
            <a:r>
              <a:rPr lang="en-US" sz="1600" b="1" dirty="0" err="1">
                <a:latin typeface="Courier"/>
                <a:cs typeface="Courier"/>
              </a:rPr>
              <a:t>stdlib.h</a:t>
            </a:r>
            <a:r>
              <a:rPr lang="en-US" sz="1600" b="1" dirty="0">
                <a:latin typeface="Courier"/>
                <a:cs typeface="Courier"/>
              </a:rPr>
              <a:t>&gt;</a:t>
            </a:r>
          </a:p>
          <a:p>
            <a:r>
              <a:rPr lang="en-US" sz="1600" b="1" dirty="0">
                <a:latin typeface="Courier"/>
                <a:cs typeface="Courier"/>
              </a:rPr>
              <a:t>#include &lt;</a:t>
            </a:r>
            <a:r>
              <a:rPr lang="en-US" sz="1600" b="1" dirty="0" err="1">
                <a:latin typeface="Courier"/>
                <a:cs typeface="Courier"/>
              </a:rPr>
              <a:t>stdio.h</a:t>
            </a:r>
            <a:r>
              <a:rPr lang="en-US" sz="1600" b="1" dirty="0">
                <a:latin typeface="Courier"/>
                <a:cs typeface="Courier"/>
              </a:rPr>
              <a:t>&gt;</a:t>
            </a:r>
          </a:p>
          <a:p>
            <a:r>
              <a:rPr lang="en-US" sz="1600" b="1" dirty="0">
                <a:latin typeface="Courier"/>
                <a:cs typeface="Courier"/>
              </a:rPr>
              <a:t>#include &lt;</a:t>
            </a:r>
            <a:r>
              <a:rPr lang="en-US" sz="1600" b="1" dirty="0" err="1">
                <a:latin typeface="Courier"/>
                <a:cs typeface="Courier"/>
              </a:rPr>
              <a:t>string.h</a:t>
            </a:r>
            <a:r>
              <a:rPr lang="en-US" sz="1600" b="1" dirty="0">
                <a:latin typeface="Courier"/>
                <a:cs typeface="Courier"/>
              </a:rPr>
              <a:t>&gt;</a:t>
            </a:r>
          </a:p>
          <a:p>
            <a:r>
              <a:rPr lang="en-US" sz="1600" b="1" dirty="0">
                <a:latin typeface="Courier"/>
                <a:cs typeface="Courier"/>
              </a:rPr>
              <a:t>#include &lt;</a:t>
            </a:r>
            <a:r>
              <a:rPr lang="en-US" sz="1600" b="1" dirty="0" err="1">
                <a:latin typeface="Courier"/>
                <a:cs typeface="Courier"/>
              </a:rPr>
              <a:t>unistd.h</a:t>
            </a:r>
            <a:r>
              <a:rPr lang="en-US" sz="1600" b="1" dirty="0">
                <a:latin typeface="Courier"/>
                <a:cs typeface="Courier"/>
              </a:rPr>
              <a:t>&gt;</a:t>
            </a:r>
          </a:p>
          <a:p>
            <a:r>
              <a:rPr lang="en-US" sz="1600" b="1" dirty="0">
                <a:latin typeface="Courier"/>
                <a:cs typeface="Courier"/>
              </a:rPr>
              <a:t>#include &lt;sys/</a:t>
            </a:r>
            <a:r>
              <a:rPr lang="en-US" sz="1600" b="1" dirty="0" err="1">
                <a:latin typeface="Courier"/>
                <a:cs typeface="Courier"/>
              </a:rPr>
              <a:t>types.h</a:t>
            </a:r>
            <a:r>
              <a:rPr lang="en-US" sz="1600" b="1" dirty="0">
                <a:latin typeface="Courier"/>
                <a:cs typeface="Courier"/>
              </a:rPr>
              <a:t>&gt;</a:t>
            </a:r>
          </a:p>
          <a:p>
            <a:endParaRPr lang="en-US" sz="1600" b="1" dirty="0">
              <a:latin typeface="Courier"/>
              <a:cs typeface="Courier"/>
            </a:endParaRPr>
          </a:p>
          <a:p>
            <a:r>
              <a:rPr lang="en-US" sz="1600" b="1" dirty="0">
                <a:latin typeface="Courier"/>
                <a:cs typeface="Courier"/>
              </a:rPr>
              <a:t>#define BUFSIZE 1024</a:t>
            </a:r>
          </a:p>
          <a:p>
            <a:endParaRPr lang="en-US" sz="1600" b="1" dirty="0">
              <a:latin typeface="Courier"/>
              <a:cs typeface="Courier"/>
            </a:endParaRPr>
          </a:p>
          <a:p>
            <a:r>
              <a:rPr lang="en-US" sz="1600" b="1" dirty="0" err="1">
                <a:latin typeface="Courier"/>
                <a:cs typeface="Courier"/>
              </a:rPr>
              <a:t>int</a:t>
            </a:r>
            <a:r>
              <a:rPr lang="en-US" sz="1600" b="1" dirty="0">
                <a:latin typeface="Courier"/>
                <a:cs typeface="Courier"/>
              </a:rPr>
              <a:t> main(</a:t>
            </a:r>
            <a:r>
              <a:rPr lang="en-US" sz="1600" b="1" dirty="0" err="1">
                <a:latin typeface="Courier"/>
                <a:cs typeface="Courier"/>
              </a:rPr>
              <a:t>int</a:t>
            </a: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err="1">
                <a:latin typeface="Courier"/>
                <a:cs typeface="Courier"/>
              </a:rPr>
              <a:t>argc</a:t>
            </a:r>
            <a:r>
              <a:rPr lang="en-US" sz="1600" b="1" dirty="0">
                <a:latin typeface="Courier"/>
                <a:cs typeface="Courier"/>
              </a:rPr>
              <a:t>, char *</a:t>
            </a:r>
            <a:r>
              <a:rPr lang="en-US" sz="1600" b="1" dirty="0" err="1">
                <a:latin typeface="Courier"/>
                <a:cs typeface="Courier"/>
              </a:rPr>
              <a:t>argv</a:t>
            </a:r>
            <a:r>
              <a:rPr lang="en-US" sz="1600" b="1" dirty="0">
                <a:latin typeface="Courier"/>
                <a:cs typeface="Courier"/>
              </a:rPr>
              <a:t>[])</a:t>
            </a:r>
          </a:p>
          <a:p>
            <a:r>
              <a:rPr lang="en-US" sz="1600" b="1" dirty="0">
                <a:latin typeface="Courier"/>
                <a:cs typeface="Courier"/>
              </a:rPr>
              <a:t>{</a:t>
            </a:r>
          </a:p>
          <a:p>
            <a:r>
              <a:rPr lang="en-US" sz="1600" b="1" dirty="0">
                <a:latin typeface="Courier"/>
                <a:cs typeface="Courier"/>
              </a:rPr>
              <a:t>  char </a:t>
            </a:r>
            <a:r>
              <a:rPr lang="en-US" sz="1600" b="1" dirty="0" err="1">
                <a:latin typeface="Courier"/>
                <a:cs typeface="Courier"/>
              </a:rPr>
              <a:t>buf</a:t>
            </a:r>
            <a:r>
              <a:rPr lang="en-US" sz="1600" b="1" dirty="0">
                <a:latin typeface="Courier"/>
                <a:cs typeface="Courier"/>
              </a:rPr>
              <a:t>[BUFSIZE];</a:t>
            </a:r>
          </a:p>
          <a:p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ssize_t</a:t>
            </a: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err="1">
                <a:latin typeface="Courier"/>
                <a:cs typeface="Courier"/>
              </a:rPr>
              <a:t>writelen</a:t>
            </a:r>
            <a:r>
              <a:rPr lang="en-US" sz="1600" b="1" dirty="0">
                <a:latin typeface="Courier"/>
                <a:cs typeface="Courier"/>
              </a:rPr>
              <a:t> = write(STDOUT_FILENO, "I am a process.\n", 16);</a:t>
            </a:r>
          </a:p>
          <a:p>
            <a:endParaRPr lang="en-US" sz="1600" b="1" dirty="0">
              <a:latin typeface="Courier"/>
              <a:cs typeface="Courier"/>
            </a:endParaRPr>
          </a:p>
          <a:p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ssize_t</a:t>
            </a: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err="1">
                <a:latin typeface="Courier"/>
                <a:cs typeface="Courier"/>
              </a:rPr>
              <a:t>readlen</a:t>
            </a:r>
            <a:r>
              <a:rPr lang="en-US" sz="1600" b="1" dirty="0">
                <a:latin typeface="Courier"/>
                <a:cs typeface="Courier"/>
              </a:rPr>
              <a:t>  = read(STDIN_FILENO, </a:t>
            </a:r>
            <a:r>
              <a:rPr lang="en-US" sz="1600" b="1" dirty="0" err="1">
                <a:latin typeface="Courier"/>
                <a:cs typeface="Courier"/>
              </a:rPr>
              <a:t>buf</a:t>
            </a:r>
            <a:r>
              <a:rPr lang="en-US" sz="1600" b="1" dirty="0">
                <a:latin typeface="Courier"/>
                <a:cs typeface="Courier"/>
              </a:rPr>
              <a:t>, BUFSIZE);</a:t>
            </a:r>
          </a:p>
          <a:p>
            <a:endParaRPr lang="en-US" sz="1600" b="1" dirty="0">
              <a:latin typeface="Courier"/>
              <a:cs typeface="Courier"/>
            </a:endParaRPr>
          </a:p>
          <a:p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ssize_t</a:t>
            </a:r>
            <a:r>
              <a:rPr lang="en-US" sz="1600" b="1" dirty="0">
                <a:latin typeface="Courier"/>
                <a:cs typeface="Courier"/>
              </a:rPr>
              <a:t> </a:t>
            </a:r>
            <a:r>
              <a:rPr lang="en-US" sz="1600" b="1" dirty="0" err="1">
                <a:latin typeface="Courier"/>
                <a:cs typeface="Courier"/>
              </a:rPr>
              <a:t>strlen</a:t>
            </a:r>
            <a:r>
              <a:rPr lang="en-US" sz="1600" b="1" dirty="0">
                <a:latin typeface="Courier"/>
                <a:cs typeface="Courier"/>
              </a:rPr>
              <a:t>   = </a:t>
            </a:r>
            <a:r>
              <a:rPr lang="en-US" sz="1600" b="1" dirty="0" err="1">
                <a:latin typeface="Courier"/>
                <a:cs typeface="Courier"/>
              </a:rPr>
              <a:t>snprintf</a:t>
            </a:r>
            <a:r>
              <a:rPr lang="en-US" sz="1600" b="1" dirty="0">
                <a:latin typeface="Courier"/>
                <a:cs typeface="Courier"/>
              </a:rPr>
              <a:t>(</a:t>
            </a:r>
            <a:r>
              <a:rPr lang="en-US" sz="1600" b="1" dirty="0" err="1">
                <a:latin typeface="Courier"/>
                <a:cs typeface="Courier"/>
              </a:rPr>
              <a:t>buf</a:t>
            </a:r>
            <a:r>
              <a:rPr lang="en-US" sz="1600" b="1" dirty="0">
                <a:latin typeface="Courier"/>
                <a:cs typeface="Courier"/>
              </a:rPr>
              <a:t>, </a:t>
            </a:r>
            <a:r>
              <a:rPr lang="en-US" sz="1600" b="1" dirty="0" err="1">
                <a:latin typeface="Courier"/>
                <a:cs typeface="Courier"/>
              </a:rPr>
              <a:t>BUFSIZE,"Got</a:t>
            </a:r>
            <a:r>
              <a:rPr lang="en-US" sz="1600" b="1" dirty="0">
                <a:latin typeface="Courier"/>
                <a:cs typeface="Courier"/>
              </a:rPr>
              <a:t> %</a:t>
            </a:r>
            <a:r>
              <a:rPr lang="en-US" sz="1600" b="1" dirty="0" err="1">
                <a:latin typeface="Courier"/>
                <a:cs typeface="Courier"/>
              </a:rPr>
              <a:t>zd</a:t>
            </a:r>
            <a:r>
              <a:rPr lang="en-US" sz="1600" b="1" dirty="0">
                <a:latin typeface="Courier"/>
                <a:cs typeface="Courier"/>
              </a:rPr>
              <a:t> chars\n", </a:t>
            </a:r>
            <a:r>
              <a:rPr lang="en-US" sz="1600" b="1" dirty="0" err="1">
                <a:latin typeface="Courier"/>
                <a:cs typeface="Courier"/>
              </a:rPr>
              <a:t>readlen</a:t>
            </a:r>
            <a:r>
              <a:rPr lang="en-US" sz="1600" b="1" dirty="0">
                <a:latin typeface="Courier"/>
                <a:cs typeface="Courier"/>
              </a:rPr>
              <a:t>);</a:t>
            </a:r>
          </a:p>
          <a:p>
            <a:endParaRPr lang="en-US" sz="1600" b="1" dirty="0">
              <a:latin typeface="Courier"/>
              <a:cs typeface="Courier"/>
            </a:endParaRPr>
          </a:p>
          <a:p>
            <a:r>
              <a:rPr lang="en-US" sz="1600" b="1" dirty="0">
                <a:latin typeface="Courier"/>
                <a:cs typeface="Courier"/>
              </a:rPr>
              <a:t>  </a:t>
            </a:r>
            <a:r>
              <a:rPr lang="en-US" sz="1600" b="1" dirty="0" err="1">
                <a:latin typeface="Courier"/>
                <a:cs typeface="Courier"/>
              </a:rPr>
              <a:t>writelen</a:t>
            </a:r>
            <a:r>
              <a:rPr lang="en-US" sz="1600" b="1" dirty="0">
                <a:latin typeface="Courier"/>
                <a:cs typeface="Courier"/>
              </a:rPr>
              <a:t> = </a:t>
            </a:r>
            <a:r>
              <a:rPr lang="en-US" sz="1600" b="1" dirty="0" err="1">
                <a:latin typeface="Courier"/>
                <a:cs typeface="Courier"/>
              </a:rPr>
              <a:t>strlen</a:t>
            </a:r>
            <a:r>
              <a:rPr lang="en-US" sz="1600" b="1" dirty="0">
                <a:latin typeface="Courier"/>
                <a:cs typeface="Courier"/>
              </a:rPr>
              <a:t> &lt; BUFSIZE ? </a:t>
            </a:r>
            <a:r>
              <a:rPr lang="en-US" sz="1600" b="1" dirty="0" err="1">
                <a:latin typeface="Courier"/>
                <a:cs typeface="Courier"/>
              </a:rPr>
              <a:t>strlen</a:t>
            </a:r>
            <a:r>
              <a:rPr lang="en-US" sz="1600" b="1" dirty="0">
                <a:latin typeface="Courier"/>
                <a:cs typeface="Courier"/>
              </a:rPr>
              <a:t> : BUFSIZE;</a:t>
            </a:r>
          </a:p>
          <a:p>
            <a:r>
              <a:rPr lang="en-US" sz="1600" b="1" dirty="0">
                <a:latin typeface="Courier"/>
                <a:cs typeface="Courier"/>
              </a:rPr>
              <a:t>  write(STDOUT_FILENO, </a:t>
            </a:r>
            <a:r>
              <a:rPr lang="en-US" sz="1600" b="1" dirty="0" err="1">
                <a:latin typeface="Courier"/>
                <a:cs typeface="Courier"/>
              </a:rPr>
              <a:t>buf</a:t>
            </a:r>
            <a:r>
              <a:rPr lang="en-US" sz="1600" b="1" dirty="0">
                <a:latin typeface="Courier"/>
                <a:cs typeface="Courier"/>
              </a:rPr>
              <a:t>, </a:t>
            </a:r>
            <a:r>
              <a:rPr lang="en-US" sz="1600" b="1" dirty="0" err="1">
                <a:latin typeface="Courier"/>
                <a:cs typeface="Courier"/>
              </a:rPr>
              <a:t>writelen</a:t>
            </a:r>
            <a:r>
              <a:rPr lang="en-US" sz="1600" b="1" dirty="0">
                <a:latin typeface="Courier"/>
                <a:cs typeface="Courier"/>
              </a:rPr>
              <a:t>);</a:t>
            </a:r>
          </a:p>
          <a:p>
            <a:endParaRPr lang="en-US" sz="1600" b="1" dirty="0">
              <a:latin typeface="Courier"/>
              <a:cs typeface="Courier"/>
            </a:endParaRPr>
          </a:p>
          <a:p>
            <a:r>
              <a:rPr lang="en-US" sz="1600" b="1" dirty="0">
                <a:latin typeface="Courier"/>
                <a:cs typeface="Courier"/>
              </a:rPr>
              <a:t>  exit(0);</a:t>
            </a:r>
          </a:p>
          <a:p>
            <a:r>
              <a:rPr lang="en-US" sz="1600" b="1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77772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below the surface ??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347800" y="914400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5012" y="4219559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476" y="4219559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6522" y="4592091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428" y="4886399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899" y="4433068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432750"/>
            <a:ext cx="1265440" cy="907297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1194648" y="2134995"/>
            <a:ext cx="1061900" cy="54450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2728946" y="1447801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Level I/O 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2636367" y="1447800"/>
            <a:ext cx="1945505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750418" y="1834679"/>
            <a:ext cx="1831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Level I/O 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2790676" y="1881866"/>
            <a:ext cx="1675672" cy="3176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186404" y="2204298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Syscall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144444" y="2180979"/>
            <a:ext cx="82622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2858339" y="2663931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2837664" y="2557286"/>
            <a:ext cx="1483751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948724" y="3177766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I/O Driver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2636368" y="3170856"/>
            <a:ext cx="1945504" cy="36275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3251061" y="3739946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403461" y="3561181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851383" y="3739946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728062" y="3918711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108961" y="3918711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>
            <a:stCxn id="61" idx="3"/>
            <a:endCxn id="62" idx="2"/>
          </p:cNvCxnSpPr>
          <p:nvPr/>
        </p:nvCxnSpPr>
        <p:spPr>
          <a:xfrm>
            <a:off x="3970671" y="4016254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2952530" y="3723626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>
            <a:off x="3059166" y="3544861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871968" y="1487877"/>
            <a:ext cx="9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streams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71968" y="1868877"/>
            <a:ext cx="96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handles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71968" y="2137161"/>
            <a:ext cx="10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registers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71968" y="2673422"/>
            <a:ext cx="127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descriptors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4871968" y="3205401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Commands and Data Transfers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910482" y="3744464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Disks, Flash, Controllers, DMA</a:t>
            </a:r>
            <a:endParaRPr lang="en-US" i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713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SYSCALL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6843"/>
            <a:ext cx="8229600" cy="133015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Low level lib parameters are set up in registers and </a:t>
            </a:r>
            <a:r>
              <a:rPr lang="en-US" dirty="0" err="1" smtClean="0"/>
              <a:t>syscall</a:t>
            </a:r>
            <a:r>
              <a:rPr lang="en-US" dirty="0" smtClean="0"/>
              <a:t> instruction is issued</a:t>
            </a:r>
          </a:p>
          <a:p>
            <a:pPr lvl="1"/>
            <a:r>
              <a:rPr lang="en-US" dirty="0" smtClean="0"/>
              <a:t>A type of synchronous exception that enters well-defined entry points into kernel</a:t>
            </a:r>
            <a:endParaRPr lang="en-US" dirty="0"/>
          </a:p>
        </p:txBody>
      </p:sp>
      <p:pic>
        <p:nvPicPr>
          <p:cNvPr id="8" name="Picture 7" descr="Screen Shot 2014-09-04 at 10.35.09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13" y="762000"/>
            <a:ext cx="7658063" cy="4308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255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below the surface ??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82398" y="2089338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Level I/O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289820" y="2089337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03870" y="2476216"/>
            <a:ext cx="1456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Level I/O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444128" y="2553776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800863" y="2822516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Syscall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797896" y="2822516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11791" y="3305468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491117" y="3198823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602176" y="3819303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I/O Driver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89820" y="3845668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3904513" y="4381483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56913" y="420271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04835" y="4381483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381514" y="4560248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762413" y="4560248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29" idx="3"/>
            <a:endCxn id="30" idx="2"/>
          </p:cNvCxnSpPr>
          <p:nvPr/>
        </p:nvCxnSpPr>
        <p:spPr>
          <a:xfrm>
            <a:off x="4624123" y="4657791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605982" y="4365163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3712618" y="4186398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124200" y="1587767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25420" y="1904671"/>
            <a:ext cx="9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streams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25420" y="2369110"/>
            <a:ext cx="96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handles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25420" y="2778698"/>
            <a:ext cx="10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registers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25420" y="3314959"/>
            <a:ext cx="127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descriptors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25420" y="3846938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Commands and Data Transfers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63934" y="4386001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Disks, Flash, Controllers, DMA</a:t>
            </a:r>
            <a:endParaRPr lang="en-US" i="1" dirty="0">
              <a:solidFill>
                <a:srgbClr val="3366FF"/>
              </a:solidFill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12" y="4892926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876" y="4892926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922" y="5265458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3828" y="5559766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299" y="5106435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00" y="5106117"/>
            <a:ext cx="1265440" cy="907297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2227920" y="2932353"/>
            <a:ext cx="1061900" cy="54450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ine Callout 1 15"/>
          <p:cNvSpPr/>
          <p:nvPr/>
        </p:nvSpPr>
        <p:spPr>
          <a:xfrm>
            <a:off x="104758" y="1661054"/>
            <a:ext cx="2729347" cy="781343"/>
          </a:xfrm>
          <a:prstGeom prst="borderCallout1">
            <a:avLst>
              <a:gd name="adj1" fmla="val 78637"/>
              <a:gd name="adj2" fmla="val 101522"/>
              <a:gd name="adj3" fmla="val 136027"/>
              <a:gd name="adj4" fmla="val 13421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File descriptor number</a:t>
            </a:r>
          </a:p>
          <a:p>
            <a:r>
              <a:rPr lang="en-US" dirty="0"/>
              <a:t> - an </a:t>
            </a:r>
            <a:r>
              <a:rPr lang="en-US" dirty="0" err="1" smtClean="0"/>
              <a:t>int</a:t>
            </a:r>
            <a:endParaRPr lang="en-US" dirty="0"/>
          </a:p>
        </p:txBody>
      </p:sp>
      <p:sp>
        <p:nvSpPr>
          <p:cNvPr id="48" name="Line Callout 1 47"/>
          <p:cNvSpPr/>
          <p:nvPr/>
        </p:nvSpPr>
        <p:spPr>
          <a:xfrm>
            <a:off x="104758" y="3600140"/>
            <a:ext cx="2845415" cy="781343"/>
          </a:xfrm>
          <a:prstGeom prst="borderCallout1">
            <a:avLst>
              <a:gd name="adj1" fmla="val 78637"/>
              <a:gd name="adj2" fmla="val 101522"/>
              <a:gd name="adj3" fmla="val -24385"/>
              <a:gd name="adj4" fmla="val 13279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File </a:t>
            </a:r>
            <a:r>
              <a:rPr lang="en-US" dirty="0" smtClean="0"/>
              <a:t>Descriptors</a:t>
            </a:r>
          </a:p>
          <a:p>
            <a:r>
              <a:rPr lang="en-US" dirty="0"/>
              <a:t> </a:t>
            </a:r>
            <a:r>
              <a:rPr lang="en-US" dirty="0" smtClean="0"/>
              <a:t>- a </a:t>
            </a:r>
            <a:r>
              <a:rPr lang="en-US" dirty="0" err="1" smtClean="0"/>
              <a:t>struct</a:t>
            </a:r>
            <a:r>
              <a:rPr lang="en-US" dirty="0" smtClean="0"/>
              <a:t> with all the info about the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6078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OS File Descriptor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2576138"/>
          </a:xfrm>
        </p:spPr>
        <p:txBody>
          <a:bodyPr>
            <a:normAutofit/>
          </a:bodyPr>
          <a:lstStyle/>
          <a:p>
            <a:r>
              <a:rPr lang="en-US" dirty="0" smtClean="0"/>
              <a:t>Internal Data Structure describing everything about the file</a:t>
            </a:r>
          </a:p>
          <a:p>
            <a:pPr lvl="1"/>
            <a:r>
              <a:rPr lang="en-US" dirty="0" smtClean="0"/>
              <a:t>Where it resides</a:t>
            </a:r>
          </a:p>
          <a:p>
            <a:pPr lvl="1"/>
            <a:r>
              <a:rPr lang="en-US" dirty="0" smtClean="0"/>
              <a:t>Its status</a:t>
            </a:r>
          </a:p>
          <a:p>
            <a:pPr lvl="1"/>
            <a:r>
              <a:rPr lang="en-US" dirty="0" smtClean="0"/>
              <a:t>How to access it</a:t>
            </a:r>
          </a:p>
          <a:p>
            <a:r>
              <a:rPr lang="en-US" dirty="0" smtClean="0"/>
              <a:t>Pointer to  </a:t>
            </a:r>
          </a:p>
        </p:txBody>
      </p:sp>
      <p:pic>
        <p:nvPicPr>
          <p:cNvPr id="7" name="Picture 6" descr="Screen Shot 2014-09-04 at 1.19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369724"/>
            <a:ext cx="4060696" cy="4735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14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System: from </a:t>
            </a:r>
            <a:r>
              <a:rPr lang="en-US" dirty="0" err="1" smtClean="0"/>
              <a:t>syscall</a:t>
            </a:r>
            <a:r>
              <a:rPr lang="en-US" dirty="0" smtClean="0"/>
              <a:t> to driver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28600" y="1507470"/>
            <a:ext cx="8763000" cy="48320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err="1">
                <a:latin typeface="Courier"/>
                <a:cs typeface="Courier"/>
              </a:rPr>
              <a:t>ssize_t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vfs_read</a:t>
            </a:r>
            <a:r>
              <a:rPr lang="en-US" sz="1400" dirty="0">
                <a:latin typeface="Courier"/>
                <a:cs typeface="Courier"/>
              </a:rPr>
              <a:t>(</a:t>
            </a:r>
            <a:r>
              <a:rPr lang="en-US" sz="1400" b="1" dirty="0" err="1">
                <a:solidFill>
                  <a:srgbClr val="FF0000"/>
                </a:solidFill>
                <a:latin typeface="Courier"/>
                <a:cs typeface="Courier"/>
              </a:rPr>
              <a:t>struct</a:t>
            </a:r>
            <a:r>
              <a:rPr lang="en-US" sz="1400" b="1" dirty="0">
                <a:solidFill>
                  <a:srgbClr val="FF0000"/>
                </a:solidFill>
                <a:latin typeface="Courier"/>
                <a:cs typeface="Courier"/>
              </a:rPr>
              <a:t> file *file</a:t>
            </a:r>
            <a:r>
              <a:rPr lang="en-US" sz="1400" dirty="0">
                <a:latin typeface="Courier"/>
                <a:cs typeface="Courier"/>
              </a:rPr>
              <a:t>, char __user *</a:t>
            </a:r>
            <a:r>
              <a:rPr lang="en-US" sz="1400" dirty="0" err="1">
                <a:latin typeface="Courier"/>
                <a:cs typeface="Courier"/>
              </a:rPr>
              <a:t>buf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size_t</a:t>
            </a:r>
            <a:r>
              <a:rPr lang="en-US" sz="1400" dirty="0">
                <a:latin typeface="Courier"/>
                <a:cs typeface="Courier"/>
              </a:rPr>
              <a:t> count, </a:t>
            </a:r>
            <a:r>
              <a:rPr lang="en-US" sz="1400" dirty="0" err="1">
                <a:latin typeface="Courier"/>
                <a:cs typeface="Courier"/>
              </a:rPr>
              <a:t>loff_t</a:t>
            </a:r>
            <a:r>
              <a:rPr lang="en-US" sz="1400" dirty="0">
                <a:latin typeface="Courier"/>
                <a:cs typeface="Courier"/>
              </a:rPr>
              <a:t> *</a:t>
            </a:r>
            <a:r>
              <a:rPr lang="en-US" sz="1400" dirty="0" err="1">
                <a:latin typeface="Courier"/>
                <a:cs typeface="Courier"/>
              </a:rPr>
              <a:t>pos</a:t>
            </a:r>
            <a:r>
              <a:rPr lang="en-US" sz="1400" dirty="0">
                <a:latin typeface="Courier"/>
                <a:cs typeface="Courier"/>
              </a:rPr>
              <a:t>)</a:t>
            </a:r>
          </a:p>
          <a:p>
            <a:r>
              <a:rPr lang="en-US" sz="1400" dirty="0">
                <a:latin typeface="Courier"/>
                <a:cs typeface="Courier"/>
              </a:rPr>
              <a:t>{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ssize_t</a:t>
            </a:r>
            <a:r>
              <a:rPr lang="en-US" sz="1400" dirty="0">
                <a:latin typeface="Courier"/>
                <a:cs typeface="Courier"/>
              </a:rPr>
              <a:t> ret;</a:t>
            </a:r>
          </a:p>
          <a:p>
            <a:r>
              <a:rPr lang="en-US" sz="1400" dirty="0">
                <a:latin typeface="Courier"/>
                <a:cs typeface="Courier"/>
              </a:rPr>
              <a:t>  if (!(file-&gt;</a:t>
            </a:r>
            <a:r>
              <a:rPr lang="en-US" sz="1400" dirty="0" err="1">
                <a:latin typeface="Courier"/>
                <a:cs typeface="Courier"/>
              </a:rPr>
              <a:t>f_mode</a:t>
            </a:r>
            <a:r>
              <a:rPr lang="en-US" sz="1400" dirty="0">
                <a:latin typeface="Courier"/>
                <a:cs typeface="Courier"/>
              </a:rPr>
              <a:t> &amp; FMODE_READ)) return -EBADF;</a:t>
            </a:r>
          </a:p>
          <a:p>
            <a:r>
              <a:rPr lang="en-US" sz="1400" dirty="0">
                <a:latin typeface="Courier"/>
                <a:cs typeface="Courier"/>
              </a:rPr>
              <a:t>  if (!file-&gt;</a:t>
            </a:r>
            <a:r>
              <a:rPr lang="en-US" sz="1400" dirty="0" err="1">
                <a:latin typeface="Courier"/>
                <a:cs typeface="Courier"/>
              </a:rPr>
              <a:t>f_op</a:t>
            </a:r>
            <a:r>
              <a:rPr lang="en-US" sz="1400" dirty="0">
                <a:latin typeface="Courier"/>
                <a:cs typeface="Courier"/>
              </a:rPr>
              <a:t> || (!file-&gt;</a:t>
            </a:r>
            <a:r>
              <a:rPr lang="en-US" sz="1400" dirty="0" err="1">
                <a:latin typeface="Courier"/>
                <a:cs typeface="Courier"/>
              </a:rPr>
              <a:t>f_op</a:t>
            </a:r>
            <a:r>
              <a:rPr lang="en-US" sz="1400" dirty="0">
                <a:latin typeface="Courier"/>
                <a:cs typeface="Courier"/>
              </a:rPr>
              <a:t>-&gt;read &amp;&amp; !file-&gt;</a:t>
            </a:r>
            <a:r>
              <a:rPr lang="en-US" sz="1400" dirty="0" err="1">
                <a:latin typeface="Courier"/>
                <a:cs typeface="Courier"/>
              </a:rPr>
              <a:t>f_op</a:t>
            </a:r>
            <a:r>
              <a:rPr lang="en-US" sz="1400" dirty="0">
                <a:latin typeface="Courier"/>
                <a:cs typeface="Courier"/>
              </a:rPr>
              <a:t>-&gt;</a:t>
            </a:r>
            <a:r>
              <a:rPr lang="en-US" sz="1400" dirty="0" err="1">
                <a:latin typeface="Courier"/>
                <a:cs typeface="Courier"/>
              </a:rPr>
              <a:t>aio_read</a:t>
            </a:r>
            <a:r>
              <a:rPr lang="en-US" sz="1400" dirty="0">
                <a:latin typeface="Courier"/>
                <a:cs typeface="Courier"/>
              </a:rPr>
              <a:t>))</a:t>
            </a:r>
          </a:p>
          <a:p>
            <a:r>
              <a:rPr lang="en-US" sz="1400" dirty="0">
                <a:latin typeface="Courier"/>
                <a:cs typeface="Courier"/>
              </a:rPr>
              <a:t>    return -EINVAL;</a:t>
            </a:r>
          </a:p>
          <a:p>
            <a:r>
              <a:rPr lang="en-US" sz="1400" dirty="0">
                <a:latin typeface="Courier"/>
                <a:cs typeface="Courier"/>
              </a:rPr>
              <a:t>  if (unlikely(!</a:t>
            </a:r>
            <a:r>
              <a:rPr lang="en-US" sz="1400" dirty="0" err="1">
                <a:latin typeface="Courier"/>
                <a:cs typeface="Courier"/>
              </a:rPr>
              <a:t>access_ok</a:t>
            </a:r>
            <a:r>
              <a:rPr lang="en-US" sz="1400" dirty="0">
                <a:latin typeface="Courier"/>
                <a:cs typeface="Courier"/>
              </a:rPr>
              <a:t>(VERIFY_WRITE, </a:t>
            </a:r>
            <a:r>
              <a:rPr lang="en-US" sz="1400" dirty="0" err="1">
                <a:latin typeface="Courier"/>
                <a:cs typeface="Courier"/>
              </a:rPr>
              <a:t>buf</a:t>
            </a:r>
            <a:r>
              <a:rPr lang="en-US" sz="1400" dirty="0">
                <a:latin typeface="Courier"/>
                <a:cs typeface="Courier"/>
              </a:rPr>
              <a:t>, count))) return -EFAULT;</a:t>
            </a:r>
          </a:p>
          <a:p>
            <a:r>
              <a:rPr lang="en-US" sz="1400" dirty="0">
                <a:latin typeface="Courier"/>
                <a:cs typeface="Courier"/>
              </a:rPr>
              <a:t>  ret = </a:t>
            </a:r>
            <a:r>
              <a:rPr lang="en-US" sz="1400" dirty="0" err="1">
                <a:latin typeface="Courier"/>
                <a:cs typeface="Courier"/>
              </a:rPr>
              <a:t>rw_verify_area</a:t>
            </a:r>
            <a:r>
              <a:rPr lang="en-US" sz="1400" dirty="0">
                <a:latin typeface="Courier"/>
                <a:cs typeface="Courier"/>
              </a:rPr>
              <a:t>(READ, file, </a:t>
            </a:r>
            <a:r>
              <a:rPr lang="en-US" sz="1400" dirty="0" err="1">
                <a:latin typeface="Courier"/>
                <a:cs typeface="Courier"/>
              </a:rPr>
              <a:t>pos</a:t>
            </a:r>
            <a:r>
              <a:rPr lang="en-US" sz="1400" dirty="0">
                <a:latin typeface="Courier"/>
                <a:cs typeface="Courier"/>
              </a:rPr>
              <a:t>, count);</a:t>
            </a:r>
          </a:p>
          <a:p>
            <a:r>
              <a:rPr lang="en-US" sz="1400" dirty="0">
                <a:latin typeface="Courier"/>
                <a:cs typeface="Courier"/>
              </a:rPr>
              <a:t>  if (ret &gt;= 0) {</a:t>
            </a:r>
          </a:p>
          <a:p>
            <a:r>
              <a:rPr lang="en-US" sz="1400" dirty="0">
                <a:latin typeface="Courier"/>
                <a:cs typeface="Courier"/>
              </a:rPr>
              <a:t>    count = ret;</a:t>
            </a:r>
          </a:p>
          <a:p>
            <a:r>
              <a:rPr lang="en-US" sz="1400" dirty="0">
                <a:latin typeface="Courier"/>
                <a:cs typeface="Courier"/>
              </a:rPr>
              <a:t>    if (file-&gt;</a:t>
            </a:r>
            <a:r>
              <a:rPr lang="en-US" sz="1400" dirty="0" err="1">
                <a:latin typeface="Courier"/>
                <a:cs typeface="Courier"/>
              </a:rPr>
              <a:t>f_op</a:t>
            </a:r>
            <a:r>
              <a:rPr lang="en-US" sz="1400" dirty="0">
                <a:latin typeface="Courier"/>
                <a:cs typeface="Courier"/>
              </a:rPr>
              <a:t>-&gt;read)</a:t>
            </a:r>
          </a:p>
          <a:p>
            <a:r>
              <a:rPr lang="en-US" sz="1400" dirty="0">
                <a:latin typeface="Courier"/>
                <a:cs typeface="Courier"/>
              </a:rPr>
              <a:t>      ret = file-&gt;</a:t>
            </a:r>
            <a:r>
              <a:rPr lang="en-US" sz="1400" dirty="0" err="1">
                <a:latin typeface="Courier"/>
                <a:cs typeface="Courier"/>
              </a:rPr>
              <a:t>f_op</a:t>
            </a:r>
            <a:r>
              <a:rPr lang="en-US" sz="1400" dirty="0">
                <a:latin typeface="Courier"/>
                <a:cs typeface="Courier"/>
              </a:rPr>
              <a:t>-&gt;read(file, </a:t>
            </a:r>
            <a:r>
              <a:rPr lang="en-US" sz="1400" dirty="0" err="1">
                <a:latin typeface="Courier"/>
                <a:cs typeface="Courier"/>
              </a:rPr>
              <a:t>buf</a:t>
            </a:r>
            <a:r>
              <a:rPr lang="en-US" sz="1400" dirty="0">
                <a:latin typeface="Courier"/>
                <a:cs typeface="Courier"/>
              </a:rPr>
              <a:t>, count, </a:t>
            </a:r>
            <a:r>
              <a:rPr lang="en-US" sz="1400" dirty="0" err="1">
                <a:latin typeface="Courier"/>
                <a:cs typeface="Courier"/>
              </a:rPr>
              <a:t>pos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  else</a:t>
            </a:r>
          </a:p>
          <a:p>
            <a:r>
              <a:rPr lang="en-US" sz="1400" dirty="0">
                <a:latin typeface="Courier"/>
                <a:cs typeface="Courier"/>
              </a:rPr>
              <a:t>      ret = </a:t>
            </a:r>
            <a:r>
              <a:rPr lang="en-US" sz="1400" dirty="0" err="1">
                <a:latin typeface="Courier"/>
                <a:cs typeface="Courier"/>
              </a:rPr>
              <a:t>do_sync_read</a:t>
            </a:r>
            <a:r>
              <a:rPr lang="en-US" sz="1400" dirty="0">
                <a:latin typeface="Courier"/>
                <a:cs typeface="Courier"/>
              </a:rPr>
              <a:t>(file, </a:t>
            </a:r>
            <a:r>
              <a:rPr lang="en-US" sz="1400" dirty="0" err="1">
                <a:latin typeface="Courier"/>
                <a:cs typeface="Courier"/>
              </a:rPr>
              <a:t>buf</a:t>
            </a:r>
            <a:r>
              <a:rPr lang="en-US" sz="1400" dirty="0">
                <a:latin typeface="Courier"/>
                <a:cs typeface="Courier"/>
              </a:rPr>
              <a:t>, count, </a:t>
            </a:r>
            <a:r>
              <a:rPr lang="en-US" sz="1400" dirty="0" err="1">
                <a:latin typeface="Courier"/>
                <a:cs typeface="Courier"/>
              </a:rPr>
              <a:t>pos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  if (ret &gt; 0) {</a:t>
            </a:r>
          </a:p>
          <a:p>
            <a:r>
              <a:rPr lang="en-US" sz="1400" dirty="0">
                <a:latin typeface="Courier"/>
                <a:cs typeface="Courier"/>
              </a:rPr>
              <a:t>      </a:t>
            </a:r>
            <a:r>
              <a:rPr lang="en-US" sz="1400" dirty="0" err="1">
                <a:latin typeface="Courier"/>
                <a:cs typeface="Courier"/>
              </a:rPr>
              <a:t>fsnotify_access</a:t>
            </a:r>
            <a:r>
              <a:rPr lang="en-US" sz="1400" dirty="0">
                <a:latin typeface="Courier"/>
                <a:cs typeface="Courier"/>
              </a:rPr>
              <a:t>(file-&gt;</a:t>
            </a:r>
            <a:r>
              <a:rPr lang="en-US" sz="1400" dirty="0" err="1">
                <a:latin typeface="Courier"/>
                <a:cs typeface="Courier"/>
              </a:rPr>
              <a:t>f_path.dentry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    </a:t>
            </a:r>
            <a:r>
              <a:rPr lang="en-US" sz="1400" dirty="0" err="1">
                <a:latin typeface="Courier"/>
                <a:cs typeface="Courier"/>
              </a:rPr>
              <a:t>add_rchar</a:t>
            </a:r>
            <a:r>
              <a:rPr lang="en-US" sz="1400" dirty="0">
                <a:latin typeface="Courier"/>
                <a:cs typeface="Courier"/>
              </a:rPr>
              <a:t>(current, ret);</a:t>
            </a:r>
          </a:p>
          <a:p>
            <a:r>
              <a:rPr lang="en-US" sz="1400" dirty="0">
                <a:latin typeface="Courier"/>
                <a:cs typeface="Courier"/>
              </a:rPr>
              <a:t>    }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inc_syscr</a:t>
            </a:r>
            <a:r>
              <a:rPr lang="en-US" sz="1400" dirty="0">
                <a:latin typeface="Courier"/>
                <a:cs typeface="Courier"/>
              </a:rPr>
              <a:t>(current);</a:t>
            </a:r>
          </a:p>
          <a:p>
            <a:r>
              <a:rPr lang="en-US" sz="1400" dirty="0">
                <a:latin typeface="Courier"/>
                <a:cs typeface="Courier"/>
              </a:rPr>
              <a:t>  }</a:t>
            </a:r>
          </a:p>
          <a:p>
            <a:r>
              <a:rPr lang="en-US" sz="1400" dirty="0">
                <a:latin typeface="Courier"/>
                <a:cs typeface="Courier"/>
              </a:rPr>
              <a:t>  return ret;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7200" y="762000"/>
            <a:ext cx="1854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fs</a:t>
            </a:r>
            <a:r>
              <a:rPr lang="en-US" dirty="0" smtClean="0"/>
              <a:t>/</a:t>
            </a:r>
            <a:r>
              <a:rPr lang="en-US" dirty="0" err="1" smtClean="0"/>
              <a:t>read_write.c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766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Level Driver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Associated with particular hardware device</a:t>
            </a:r>
          </a:p>
          <a:p>
            <a:r>
              <a:rPr lang="en-US" dirty="0" smtClean="0"/>
              <a:t>Registers / Unregisters itself with the kernel</a:t>
            </a:r>
          </a:p>
          <a:p>
            <a:r>
              <a:rPr lang="en-US" dirty="0" smtClean="0"/>
              <a:t>Handler functions for each of the file operations</a:t>
            </a:r>
            <a:endParaRPr lang="en-US" dirty="0"/>
          </a:p>
        </p:txBody>
      </p:sp>
      <p:pic>
        <p:nvPicPr>
          <p:cNvPr id="7" name="Picture 6" descr="Screen Shot 2014-09-04 at 1.41.0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514600"/>
            <a:ext cx="6769100" cy="31115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2388917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Recall: UNIX System Structure</a:t>
            </a:r>
          </a:p>
        </p:txBody>
      </p:sp>
      <p:grpSp>
        <p:nvGrpSpPr>
          <p:cNvPr id="46083" name="Group 12"/>
          <p:cNvGrpSpPr>
            <a:grpSpLocks/>
          </p:cNvGrpSpPr>
          <p:nvPr/>
        </p:nvGrpSpPr>
        <p:grpSpPr bwMode="auto">
          <a:xfrm>
            <a:off x="304800" y="1447800"/>
            <a:ext cx="8491538" cy="3994150"/>
            <a:chOff x="191" y="720"/>
            <a:chExt cx="5349" cy="2516"/>
          </a:xfrm>
        </p:grpSpPr>
        <p:pic>
          <p:nvPicPr>
            <p:cNvPr id="4608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0" t="10139" r="380" b="10139"/>
            <a:stretch>
              <a:fillRect/>
            </a:stretch>
          </p:blipFill>
          <p:spPr bwMode="auto">
            <a:xfrm>
              <a:off x="1344" y="720"/>
              <a:ext cx="4176" cy="2516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6085" name="Text Box 4"/>
            <p:cNvSpPr txBox="1">
              <a:spLocks noChangeArrowheads="1"/>
            </p:cNvSpPr>
            <p:nvPr/>
          </p:nvSpPr>
          <p:spPr bwMode="auto">
            <a:xfrm>
              <a:off x="260" y="945"/>
              <a:ext cx="95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hlink"/>
                  </a:solidFill>
                </a:rPr>
                <a:t>User Mode</a:t>
              </a:r>
            </a:p>
          </p:txBody>
        </p:sp>
        <p:sp>
          <p:nvSpPr>
            <p:cNvPr id="46086" name="Text Box 5"/>
            <p:cNvSpPr txBox="1">
              <a:spLocks noChangeArrowheads="1"/>
            </p:cNvSpPr>
            <p:nvPr/>
          </p:nvSpPr>
          <p:spPr bwMode="auto">
            <a:xfrm>
              <a:off x="207" y="1972"/>
              <a:ext cx="10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hlink"/>
                  </a:solidFill>
                </a:rPr>
                <a:t>Kernel Mode</a:t>
              </a:r>
            </a:p>
          </p:txBody>
        </p:sp>
        <p:sp>
          <p:nvSpPr>
            <p:cNvPr id="46087" name="Line 6"/>
            <p:cNvSpPr>
              <a:spLocks noChangeShapeType="1"/>
            </p:cNvSpPr>
            <p:nvPr/>
          </p:nvSpPr>
          <p:spPr bwMode="auto">
            <a:xfrm flipV="1">
              <a:off x="191" y="1555"/>
              <a:ext cx="53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8" name="Line 7"/>
            <p:cNvSpPr>
              <a:spLocks noChangeShapeType="1"/>
            </p:cNvSpPr>
            <p:nvPr/>
          </p:nvSpPr>
          <p:spPr bwMode="auto">
            <a:xfrm flipV="1">
              <a:off x="192" y="2784"/>
              <a:ext cx="53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89" name="Text Box 8"/>
            <p:cNvSpPr txBox="1">
              <a:spLocks noChangeArrowheads="1"/>
            </p:cNvSpPr>
            <p:nvPr/>
          </p:nvSpPr>
          <p:spPr bwMode="auto">
            <a:xfrm>
              <a:off x="301" y="2913"/>
              <a:ext cx="86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>
                  <a:solidFill>
                    <a:schemeClr val="hlink"/>
                  </a:solidFill>
                </a:rPr>
                <a:t>Hardware</a:t>
              </a:r>
            </a:p>
          </p:txBody>
        </p:sp>
        <p:sp>
          <p:nvSpPr>
            <p:cNvPr id="46090" name="Text Box 9"/>
            <p:cNvSpPr txBox="1">
              <a:spLocks noChangeArrowheads="1"/>
            </p:cNvSpPr>
            <p:nvPr/>
          </p:nvSpPr>
          <p:spPr bwMode="auto">
            <a:xfrm>
              <a:off x="1776" y="816"/>
              <a:ext cx="93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Applications</a:t>
              </a:r>
            </a:p>
          </p:txBody>
        </p:sp>
        <p:sp>
          <p:nvSpPr>
            <p:cNvPr id="46091" name="Text Box 10"/>
            <p:cNvSpPr txBox="1">
              <a:spLocks noChangeArrowheads="1"/>
            </p:cNvSpPr>
            <p:nvPr/>
          </p:nvSpPr>
          <p:spPr bwMode="auto">
            <a:xfrm>
              <a:off x="1776" y="1152"/>
              <a:ext cx="109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/>
                <a:t>Standard Libs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505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Recall: Device Drivers</a:t>
            </a:r>
          </a:p>
        </p:txBody>
      </p:sp>
      <p:sp>
        <p:nvSpPr>
          <p:cNvPr id="839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Device Driver: </a:t>
            </a:r>
            <a:r>
              <a:rPr lang="en-US" altLang="ko-KR" dirty="0" smtClean="0">
                <a:ea typeface="굴림" panose="020B0600000101010101" pitchFamily="34" charset="-127"/>
              </a:rPr>
              <a:t>Device-specific code in the kernel that interacts directly with the device hardware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Supports a standard, internal interface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Same kernel I/O system can interact easily with different device drivers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Special device-specific configuration supported with the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ioctl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</a:t>
            </a:r>
            <a:r>
              <a:rPr lang="en-US" altLang="ko-KR" dirty="0" smtClean="0">
                <a:ea typeface="굴림" panose="020B0600000101010101" pitchFamily="34" charset="-127"/>
              </a:rPr>
              <a:t> system call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Device Drivers typically divided into two pieces: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Top half: accessed in call path from system calls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implements a set of </a:t>
            </a: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standard, cross-device calls</a:t>
            </a:r>
            <a:r>
              <a:rPr lang="en-US" altLang="ko-KR" dirty="0" smtClean="0">
                <a:ea typeface="굴림" panose="020B0600000101010101" pitchFamily="34" charset="-127"/>
              </a:rPr>
              <a:t> like 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open()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close()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read()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write()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</a:t>
            </a:r>
            <a:r>
              <a:rPr lang="en-US" altLang="ko-KR" dirty="0" err="1" smtClean="0">
                <a:latin typeface="Courier New" panose="02070309020205020404" pitchFamily="49" charset="0"/>
                <a:ea typeface="굴림" panose="020B0600000101010101" pitchFamily="34" charset="-127"/>
              </a:rPr>
              <a:t>ioctl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()</a:t>
            </a:r>
            <a:r>
              <a:rPr lang="en-US" altLang="ko-KR" dirty="0" smtClean="0">
                <a:ea typeface="굴림" panose="020B0600000101010101" pitchFamily="34" charset="-127"/>
              </a:rPr>
              <a:t>,</a:t>
            </a:r>
            <a:r>
              <a:rPr lang="en-US" altLang="ko-KR" dirty="0" smtClean="0">
                <a:latin typeface="Courier New" panose="02070309020205020404" pitchFamily="49" charset="0"/>
                <a:ea typeface="굴림" panose="020B0600000101010101" pitchFamily="34" charset="-127"/>
              </a:rPr>
              <a:t> strategy()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This is the kernel’s interface to the device driver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Top half will </a:t>
            </a:r>
            <a:r>
              <a:rPr lang="en-US" altLang="ko-KR" i="1" dirty="0" smtClean="0">
                <a:ea typeface="굴림" panose="020B0600000101010101" pitchFamily="34" charset="-127"/>
              </a:rPr>
              <a:t>start</a:t>
            </a:r>
            <a:r>
              <a:rPr lang="en-US" altLang="ko-KR" dirty="0" smtClean="0">
                <a:ea typeface="굴림" panose="020B0600000101010101" pitchFamily="34" charset="-127"/>
              </a:rPr>
              <a:t> I/O to device, may put thread to sleep until finished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Bottom half: run as interrupt routine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Gets input or transfers next block of output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May wake sleeping threads if I/O now complete</a:t>
            </a:r>
          </a:p>
        </p:txBody>
      </p:sp>
    </p:spTree>
    <p:extLst>
      <p:ext uri="{BB962C8B-B14F-4D97-AF65-F5344CB8AC3E}">
        <p14:creationId xmlns:p14="http://schemas.microsoft.com/office/powerpoint/2010/main" val="261675265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3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39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3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39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3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39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3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39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3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39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3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396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3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396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3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396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3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396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68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Life Cycle of An I/O Request</a:t>
            </a:r>
            <a:endParaRPr lang="en-US" altLang="ko-KR" sz="1800" dirty="0" smtClean="0">
              <a:ea typeface="굴림" panose="020B0600000101010101" pitchFamily="34" charset="-127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2" t="562" r="24442" b="562"/>
          <a:stretch>
            <a:fillRect/>
          </a:stretch>
        </p:blipFill>
        <p:spPr bwMode="auto">
          <a:xfrm>
            <a:off x="3613150" y="771525"/>
            <a:ext cx="4006850" cy="5813425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914400" y="3429000"/>
            <a:ext cx="71628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066800" y="3498850"/>
            <a:ext cx="201295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Device Driver</a:t>
            </a:r>
          </a:p>
          <a:p>
            <a:r>
              <a:rPr lang="en-US" altLang="en-US"/>
              <a:t>Top Half</a:t>
            </a:r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914400" y="4343400"/>
            <a:ext cx="71628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1066800" y="4419600"/>
            <a:ext cx="201295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Device Driver</a:t>
            </a:r>
          </a:p>
          <a:p>
            <a:r>
              <a:rPr lang="en-US" altLang="en-US"/>
              <a:t>Bottom Half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914400" y="5334000"/>
            <a:ext cx="71628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1330325" y="5486400"/>
            <a:ext cx="14859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Device</a:t>
            </a:r>
          </a:p>
          <a:p>
            <a:r>
              <a:rPr lang="en-US" altLang="en-US"/>
              <a:t>Hardware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914400" y="1752600"/>
            <a:ext cx="7162800" cy="0"/>
          </a:xfrm>
          <a:prstGeom prst="line">
            <a:avLst/>
          </a:prstGeom>
          <a:noFill/>
          <a:ln w="38100">
            <a:solidFill>
              <a:schemeClr val="hlink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243013" y="2209800"/>
            <a:ext cx="1660525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Kernel I/O</a:t>
            </a:r>
          </a:p>
          <a:p>
            <a:r>
              <a:rPr lang="en-US" altLang="en-US"/>
              <a:t>Subsystem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1439863" y="838200"/>
            <a:ext cx="1268412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 marL="2286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SzPct val="100000"/>
              <a:defRPr sz="2200"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en-US"/>
              <a:t>User</a:t>
            </a:r>
          </a:p>
          <a:p>
            <a:r>
              <a:rPr lang="en-US" altLang="en-US"/>
              <a:t>Program</a:t>
            </a:r>
          </a:p>
        </p:txBody>
      </p:sp>
    </p:spTree>
    <p:extLst>
      <p:ext uri="{BB962C8B-B14F-4D97-AF65-F5344CB8AC3E}">
        <p14:creationId xmlns:p14="http://schemas.microsoft.com/office/powerpoint/2010/main" val="94493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 what happens when you </a:t>
            </a:r>
            <a:r>
              <a:rPr lang="en-US" dirty="0" err="1" smtClean="0"/>
              <a:t>fgetc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412" y="4527780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876" y="4527780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8922" y="4900312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9828" y="5194620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299" y="4741289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740971"/>
            <a:ext cx="1265440" cy="907297"/>
          </a:xfrm>
          <a:prstGeom prst="rect">
            <a:avLst/>
          </a:prstGeom>
        </p:spPr>
      </p:pic>
      <p:sp>
        <p:nvSpPr>
          <p:cNvPr id="48" name="TextBox 47"/>
          <p:cNvSpPr txBox="1"/>
          <p:nvPr/>
        </p:nvSpPr>
        <p:spPr>
          <a:xfrm>
            <a:off x="2910798" y="1571792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Level I/O 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2818219" y="1571791"/>
            <a:ext cx="1945505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2932270" y="1958670"/>
            <a:ext cx="1831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Low Level I/O 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2972528" y="2005857"/>
            <a:ext cx="1675672" cy="31767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3368256" y="2328289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Syscall</a:t>
            </a:r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326296" y="2304970"/>
            <a:ext cx="82622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3040191" y="2787922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3019516" y="2681277"/>
            <a:ext cx="1483751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130576" y="3301757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I/O Driver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2818220" y="3294847"/>
            <a:ext cx="1945504" cy="36275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3432913" y="3863937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3585313" y="368517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4033235" y="386393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909914" y="4042702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4290813" y="4042702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Connector 62"/>
          <p:cNvCxnSpPr>
            <a:stCxn id="61" idx="3"/>
            <a:endCxn id="62" idx="2"/>
          </p:cNvCxnSpPr>
          <p:nvPr/>
        </p:nvCxnSpPr>
        <p:spPr>
          <a:xfrm>
            <a:off x="4152523" y="4140245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3134382" y="3847617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/>
          <p:nvPr/>
        </p:nvCxnSpPr>
        <p:spPr>
          <a:xfrm>
            <a:off x="3241018" y="366885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2652600" y="1070221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053820" y="1611868"/>
            <a:ext cx="9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streams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053820" y="1992868"/>
            <a:ext cx="96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handles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053820" y="2261152"/>
            <a:ext cx="10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registers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053820" y="2797413"/>
            <a:ext cx="127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descriptors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053820" y="3329392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Commands and Data Transfers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092334" y="3868455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Disks, Flash, Controllers, DMA</a:t>
            </a:r>
            <a:endParaRPr lang="en-US" i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9086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Communication between processes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52401" y="838200"/>
            <a:ext cx="8984816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Can we view files as communication channels?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Producer and Consumer of a file may be distinct processes</a:t>
            </a:r>
          </a:p>
          <a:p>
            <a:pPr lvl="1"/>
            <a:r>
              <a:rPr lang="en-US" dirty="0" smtClean="0"/>
              <a:t>May be separated in time (or not)</a:t>
            </a:r>
          </a:p>
          <a:p>
            <a:r>
              <a:rPr lang="en-US" dirty="0" smtClean="0"/>
              <a:t>However, what if data written once and consumed once?  </a:t>
            </a:r>
          </a:p>
          <a:p>
            <a:pPr lvl="1"/>
            <a:r>
              <a:rPr lang="en-US" dirty="0" smtClean="0"/>
              <a:t>Don’t we want something more like a queue?</a:t>
            </a:r>
          </a:p>
          <a:p>
            <a:pPr lvl="1"/>
            <a:r>
              <a:rPr lang="en-US" dirty="0" smtClean="0"/>
              <a:t>Can still look like File I/O!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395920" y="1447321"/>
            <a:ext cx="4668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w</a:t>
            </a:r>
            <a:r>
              <a:rPr lang="en-US" sz="2400" dirty="0" smtClean="0">
                <a:latin typeface="Courier"/>
                <a:cs typeface="Courier"/>
              </a:rPr>
              <a:t>rite(</a:t>
            </a:r>
            <a:r>
              <a:rPr lang="en-US" sz="2400" dirty="0" err="1" smtClean="0">
                <a:latin typeface="Courier"/>
                <a:cs typeface="Courier"/>
              </a:rPr>
              <a:t>wfd</a:t>
            </a:r>
            <a:r>
              <a:rPr lang="en-US" sz="2400" dirty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wbuf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wlen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  <a:r>
              <a:rPr lang="en-US" sz="2400" dirty="0">
                <a:latin typeface="Courier"/>
                <a:cs typeface="Courier"/>
              </a:rPr>
              <a:t>;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18473" y="2839406"/>
            <a:ext cx="461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n </a:t>
            </a:r>
            <a:r>
              <a:rPr lang="en-US" sz="2400" dirty="0" smtClean="0">
                <a:latin typeface="Courier"/>
                <a:cs typeface="Courier"/>
              </a:rPr>
              <a:t>= read(</a:t>
            </a:r>
            <a:r>
              <a:rPr lang="en-US" sz="2400" dirty="0" err="1" smtClean="0">
                <a:latin typeface="Courier"/>
                <a:cs typeface="Courier"/>
              </a:rPr>
              <a:t>rfd,rbuf,rmax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  <a:r>
              <a:rPr lang="en-US" sz="2400" dirty="0">
                <a:latin typeface="Courier"/>
                <a:cs typeface="Courier"/>
              </a:rPr>
              <a:t>; </a:t>
            </a:r>
            <a:endParaRPr lang="en-US" sz="2400" dirty="0"/>
          </a:p>
        </p:txBody>
      </p:sp>
      <p:sp>
        <p:nvSpPr>
          <p:cNvPr id="8" name="Cube 7"/>
          <p:cNvSpPr/>
          <p:nvPr/>
        </p:nvSpPr>
        <p:spPr>
          <a:xfrm>
            <a:off x="3124200" y="2268866"/>
            <a:ext cx="1527169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40366" y="2069495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229704" y="2342707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577289" y="222927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883275" y="2507210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0804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781"/>
            <a:ext cx="8686800" cy="875619"/>
          </a:xfrm>
        </p:spPr>
        <p:txBody>
          <a:bodyPr>
            <a:noAutofit/>
          </a:bodyPr>
          <a:lstStyle/>
          <a:p>
            <a:r>
              <a:rPr lang="en-US" dirty="0" smtClean="0"/>
              <a:t>Communication Across the world looks like file IO 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457200" y="4179411"/>
            <a:ext cx="8229600" cy="2124883"/>
          </a:xfrm>
        </p:spPr>
        <p:txBody>
          <a:bodyPr/>
          <a:lstStyle/>
          <a:p>
            <a:r>
              <a:rPr lang="en-US" dirty="0" smtClean="0"/>
              <a:t>Connected queues over the Internet</a:t>
            </a:r>
          </a:p>
          <a:p>
            <a:pPr lvl="1"/>
            <a:r>
              <a:rPr lang="en-US" dirty="0" smtClean="0"/>
              <a:t>But what’s the analog of open?</a:t>
            </a:r>
          </a:p>
          <a:p>
            <a:pPr lvl="1"/>
            <a:r>
              <a:rPr lang="en-US" dirty="0" smtClean="0"/>
              <a:t>What is the namespace?</a:t>
            </a:r>
          </a:p>
          <a:p>
            <a:pPr lvl="1"/>
            <a:r>
              <a:rPr lang="en-US" dirty="0" smtClean="0"/>
              <a:t>How are they connected in time?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02703" y="1341293"/>
            <a:ext cx="4668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w</a:t>
            </a:r>
            <a:r>
              <a:rPr lang="en-US" sz="2400" dirty="0" smtClean="0">
                <a:latin typeface="Courier"/>
                <a:cs typeface="Courier"/>
              </a:rPr>
              <a:t>rite(</a:t>
            </a:r>
            <a:r>
              <a:rPr lang="en-US" sz="2400" dirty="0" err="1" smtClean="0">
                <a:latin typeface="Courier"/>
                <a:cs typeface="Courier"/>
              </a:rPr>
              <a:t>wfd</a:t>
            </a:r>
            <a:r>
              <a:rPr lang="en-US" sz="2400" dirty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wbuf</a:t>
            </a:r>
            <a:r>
              <a:rPr lang="en-US" sz="2400" dirty="0" smtClean="0">
                <a:latin typeface="Courier"/>
                <a:cs typeface="Courier"/>
              </a:rPr>
              <a:t>, </a:t>
            </a:r>
            <a:r>
              <a:rPr lang="en-US" sz="2400" dirty="0" err="1" smtClean="0">
                <a:latin typeface="Courier"/>
                <a:cs typeface="Courier"/>
              </a:rPr>
              <a:t>wlen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  <a:r>
              <a:rPr lang="en-US" sz="2400" dirty="0">
                <a:latin typeface="Courier"/>
                <a:cs typeface="Courier"/>
              </a:rPr>
              <a:t>;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4525256" y="3171319"/>
            <a:ext cx="4618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ourier"/>
                <a:cs typeface="Courier"/>
              </a:rPr>
              <a:t>n </a:t>
            </a:r>
            <a:r>
              <a:rPr lang="en-US" sz="2400" dirty="0" smtClean="0">
                <a:latin typeface="Courier"/>
                <a:cs typeface="Courier"/>
              </a:rPr>
              <a:t>= read(</a:t>
            </a:r>
            <a:r>
              <a:rPr lang="en-US" sz="2400" dirty="0" err="1" smtClean="0">
                <a:latin typeface="Courier"/>
                <a:cs typeface="Courier"/>
              </a:rPr>
              <a:t>rfd,rbuf,rmax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  <a:r>
              <a:rPr lang="en-US" sz="2400" dirty="0">
                <a:latin typeface="Courier"/>
                <a:cs typeface="Courier"/>
              </a:rPr>
              <a:t>; </a:t>
            </a:r>
            <a:endParaRPr lang="en-US" sz="2400" dirty="0"/>
          </a:p>
        </p:txBody>
      </p:sp>
      <p:sp>
        <p:nvSpPr>
          <p:cNvPr id="8" name="Cube 7"/>
          <p:cNvSpPr/>
          <p:nvPr/>
        </p:nvSpPr>
        <p:spPr>
          <a:xfrm>
            <a:off x="2445491" y="2088997"/>
            <a:ext cx="818389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65501" y="1889626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1854839" y="2162838"/>
            <a:ext cx="502053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021062" y="2391745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641494" y="2669676"/>
            <a:ext cx="379568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ube 14"/>
          <p:cNvSpPr/>
          <p:nvPr/>
        </p:nvSpPr>
        <p:spPr>
          <a:xfrm>
            <a:off x="4823105" y="2480354"/>
            <a:ext cx="818389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loud 15"/>
          <p:cNvSpPr/>
          <p:nvPr/>
        </p:nvSpPr>
        <p:spPr>
          <a:xfrm>
            <a:off x="2445491" y="1889626"/>
            <a:ext cx="2921441" cy="1159307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061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81"/>
            <a:ext cx="7908925" cy="875619"/>
          </a:xfrm>
        </p:spPr>
        <p:txBody>
          <a:bodyPr>
            <a:noAutofit/>
          </a:bodyPr>
          <a:lstStyle/>
          <a:p>
            <a:r>
              <a:rPr lang="en-US" dirty="0" smtClean="0"/>
              <a:t>Request Response Protocol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0128" y="1688375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w</a:t>
            </a:r>
            <a:r>
              <a:rPr lang="en-US" sz="2000" dirty="0" smtClean="0">
                <a:latin typeface="Courier"/>
                <a:cs typeface="Courier"/>
              </a:rPr>
              <a:t>rite(</a:t>
            </a:r>
            <a:r>
              <a:rPr lang="en-US" sz="2000" dirty="0" err="1" smtClean="0">
                <a:latin typeface="Courier"/>
                <a:cs typeface="Courier"/>
              </a:rPr>
              <a:t>rqfd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rqbuf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buflen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4557202" y="2914929"/>
            <a:ext cx="4447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n </a:t>
            </a:r>
            <a:r>
              <a:rPr lang="en-US" sz="2000" dirty="0" smtClean="0">
                <a:latin typeface="Courier"/>
                <a:cs typeface="Courier"/>
              </a:rPr>
              <a:t>= read(</a:t>
            </a:r>
            <a:r>
              <a:rPr lang="en-US" sz="2000" dirty="0" err="1" smtClean="0">
                <a:latin typeface="Courier"/>
                <a:cs typeface="Courier"/>
              </a:rPr>
              <a:t>rfd,rbuf,rmax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8" name="Cube 7"/>
          <p:cNvSpPr/>
          <p:nvPr/>
        </p:nvSpPr>
        <p:spPr>
          <a:xfrm>
            <a:off x="3257091" y="2373925"/>
            <a:ext cx="1527169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3257" y="2174554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362595" y="2447766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0180" y="2334338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016166" y="2612269"/>
            <a:ext cx="694014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1090715"/>
            <a:ext cx="3061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Client (issues requests)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2990" y="1090715"/>
            <a:ext cx="3811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 (performs operations)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Cube 15"/>
          <p:cNvSpPr/>
          <p:nvPr/>
        </p:nvSpPr>
        <p:spPr>
          <a:xfrm>
            <a:off x="3257091" y="4726780"/>
            <a:ext cx="1527169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373257" y="4837537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90346" y="5012914"/>
            <a:ext cx="763383" cy="60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0180" y="442136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>
            <a:off x="5016165" y="4694581"/>
            <a:ext cx="694015" cy="1429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23558" y="2455151"/>
            <a:ext cx="995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23558" y="4828248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557202" y="4021259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w</a:t>
            </a:r>
            <a:r>
              <a:rPr lang="en-US" sz="2000" dirty="0" smtClean="0">
                <a:latin typeface="Courier"/>
                <a:cs typeface="Courier"/>
              </a:rPr>
              <a:t>rite(</a:t>
            </a:r>
            <a:r>
              <a:rPr lang="en-US" sz="2000" dirty="0" err="1" smtClean="0">
                <a:latin typeface="Courier"/>
                <a:cs typeface="Courier"/>
              </a:rPr>
              <a:t>wfd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respbuf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len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178462" y="5383961"/>
            <a:ext cx="5008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n </a:t>
            </a:r>
            <a:r>
              <a:rPr lang="en-US" sz="2000" dirty="0" smtClean="0">
                <a:latin typeface="Courier"/>
                <a:cs typeface="Courier"/>
              </a:rPr>
              <a:t>= read(</a:t>
            </a:r>
            <a:r>
              <a:rPr lang="en-US" sz="2000" dirty="0" err="1" smtClean="0">
                <a:latin typeface="Courier"/>
                <a:cs typeface="Courier"/>
              </a:rPr>
              <a:t>resfd,resbuf,resmax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29" name="Freeform 28"/>
          <p:cNvSpPr/>
          <p:nvPr/>
        </p:nvSpPr>
        <p:spPr>
          <a:xfrm>
            <a:off x="6098073" y="3381926"/>
            <a:ext cx="266515" cy="767949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364588" y="3581361"/>
            <a:ext cx="163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service request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732000" y="2720978"/>
            <a:ext cx="266515" cy="2107270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solidFill>
              <a:srgbClr val="4F81BD"/>
            </a:solidFill>
            <a:prstDash val="dash"/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76865" y="3574167"/>
            <a:ext cx="655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wait</a:t>
            </a:r>
            <a:endParaRPr lang="en-US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883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3" grpId="0" animBg="1"/>
      <p:bldP spid="17" grpId="0" animBg="1"/>
      <p:bldP spid="19" grpId="0" animBg="1"/>
      <p:bldP spid="27" grpId="0"/>
      <p:bldP spid="28" grpId="0"/>
      <p:bldP spid="29" grpId="0" animBg="1"/>
      <p:bldP spid="30" grpId="0"/>
      <p:bldP spid="31" grpId="0" animBg="1"/>
      <p:bldP spid="3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08925" cy="875619"/>
          </a:xfrm>
        </p:spPr>
        <p:txBody>
          <a:bodyPr>
            <a:noAutofit/>
          </a:bodyPr>
          <a:lstStyle/>
          <a:p>
            <a:r>
              <a:rPr lang="en-US" dirty="0" smtClean="0"/>
              <a:t>Request Response Protocol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0128" y="1688375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w</a:t>
            </a:r>
            <a:r>
              <a:rPr lang="en-US" sz="2000" dirty="0" smtClean="0">
                <a:latin typeface="Courier"/>
                <a:cs typeface="Courier"/>
              </a:rPr>
              <a:t>rite(</a:t>
            </a:r>
            <a:r>
              <a:rPr lang="en-US" sz="2000" dirty="0" err="1" smtClean="0">
                <a:latin typeface="Courier"/>
                <a:cs typeface="Courier"/>
              </a:rPr>
              <a:t>rqfd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rqbuf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buflen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4557202" y="2914929"/>
            <a:ext cx="4447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Courier"/>
                <a:cs typeface="Courier"/>
              </a:rPr>
              <a:t>n </a:t>
            </a:r>
            <a:r>
              <a:rPr lang="en-US" sz="2000" dirty="0" smtClean="0">
                <a:latin typeface="Courier"/>
                <a:cs typeface="Courier"/>
              </a:rPr>
              <a:t>= read(</a:t>
            </a:r>
            <a:r>
              <a:rPr lang="en-US" sz="2000" dirty="0" err="1" smtClean="0">
                <a:latin typeface="Courier"/>
                <a:cs typeface="Courier"/>
              </a:rPr>
              <a:t>rfd,rbuf,rmax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373257" y="2174554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>
            <a:off x="2362595" y="2447766"/>
            <a:ext cx="413460" cy="369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0180" y="2334338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34" idx="5"/>
          </p:cNvCxnSpPr>
          <p:nvPr/>
        </p:nvCxnSpPr>
        <p:spPr>
          <a:xfrm flipV="1">
            <a:off x="5370159" y="2649191"/>
            <a:ext cx="340021" cy="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57200" y="1090715"/>
            <a:ext cx="3061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Client (issues requests)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1090715"/>
            <a:ext cx="3811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 (performs operations)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3257" y="4837537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90347" y="5012914"/>
            <a:ext cx="385708" cy="60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0180" y="442136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  <a:endCxn id="36" idx="5"/>
          </p:cNvCxnSpPr>
          <p:nvPr/>
        </p:nvCxnSpPr>
        <p:spPr>
          <a:xfrm flipH="1">
            <a:off x="5271155" y="4694581"/>
            <a:ext cx="439025" cy="76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61918" y="2249351"/>
            <a:ext cx="995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23558" y="459934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557202" y="4021259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Courier"/>
                <a:cs typeface="Courier"/>
              </a:rPr>
              <a:t>w</a:t>
            </a:r>
            <a:r>
              <a:rPr lang="en-US" sz="2000" dirty="0" smtClean="0">
                <a:latin typeface="Courier"/>
                <a:cs typeface="Courier"/>
              </a:rPr>
              <a:t>rite(</a:t>
            </a:r>
            <a:r>
              <a:rPr lang="en-US" sz="2000" dirty="0" err="1" smtClean="0">
                <a:latin typeface="Courier"/>
                <a:cs typeface="Courier"/>
              </a:rPr>
              <a:t>wfd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respbuf</a:t>
            </a:r>
            <a:r>
              <a:rPr lang="en-US" sz="2000" dirty="0" smtClean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len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178462" y="5383961"/>
            <a:ext cx="5008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n </a:t>
            </a:r>
            <a:r>
              <a:rPr lang="en-US" sz="2000" dirty="0" smtClean="0">
                <a:latin typeface="Courier"/>
                <a:cs typeface="Courier"/>
              </a:rPr>
              <a:t>= read(</a:t>
            </a:r>
            <a:r>
              <a:rPr lang="en-US" sz="2000" dirty="0" err="1" smtClean="0">
                <a:latin typeface="Courier"/>
                <a:cs typeface="Courier"/>
              </a:rPr>
              <a:t>resfd,resbuf,resmax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29" name="Freeform 28"/>
          <p:cNvSpPr/>
          <p:nvPr/>
        </p:nvSpPr>
        <p:spPr>
          <a:xfrm>
            <a:off x="6098073" y="3322854"/>
            <a:ext cx="266515" cy="767949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364588" y="3581361"/>
            <a:ext cx="1638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service request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732000" y="2720978"/>
            <a:ext cx="266515" cy="2107270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solidFill>
              <a:srgbClr val="4F81BD"/>
            </a:solidFill>
            <a:prstDash val="dash"/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76865" y="3574167"/>
            <a:ext cx="655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wait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3" name="Cube 32"/>
          <p:cNvSpPr/>
          <p:nvPr/>
        </p:nvSpPr>
        <p:spPr>
          <a:xfrm>
            <a:off x="2776055" y="2249351"/>
            <a:ext cx="64750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be 33"/>
          <p:cNvSpPr/>
          <p:nvPr/>
        </p:nvSpPr>
        <p:spPr>
          <a:xfrm>
            <a:off x="4739966" y="2478258"/>
            <a:ext cx="63019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loud 34"/>
          <p:cNvSpPr/>
          <p:nvPr/>
        </p:nvSpPr>
        <p:spPr>
          <a:xfrm>
            <a:off x="2510262" y="2088485"/>
            <a:ext cx="2760893" cy="346437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/>
          <p:cNvSpPr/>
          <p:nvPr/>
        </p:nvSpPr>
        <p:spPr>
          <a:xfrm>
            <a:off x="4640962" y="4599340"/>
            <a:ext cx="63019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ube 37"/>
          <p:cNvSpPr/>
          <p:nvPr/>
        </p:nvSpPr>
        <p:spPr>
          <a:xfrm>
            <a:off x="2776055" y="4738885"/>
            <a:ext cx="64750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5329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Client-Server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242724"/>
            <a:ext cx="8229600" cy="1061570"/>
          </a:xfrm>
        </p:spPr>
        <p:txBody>
          <a:bodyPr>
            <a:normAutofit/>
          </a:bodyPr>
          <a:lstStyle/>
          <a:p>
            <a:r>
              <a:rPr lang="en-US" dirty="0" smtClean="0"/>
              <a:t>File servers, web, FTP, Databases, …</a:t>
            </a:r>
          </a:p>
          <a:p>
            <a:r>
              <a:rPr lang="en-US" dirty="0" smtClean="0"/>
              <a:t>Many clients accessing a common server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2938485" y="1624507"/>
            <a:ext cx="3081316" cy="3101329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644812" y="2200468"/>
            <a:ext cx="1550456" cy="11223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Server</a:t>
            </a:r>
            <a:endParaRPr lang="en-US" sz="2800" dirty="0"/>
          </a:p>
        </p:txBody>
      </p:sp>
      <p:sp>
        <p:nvSpPr>
          <p:cNvPr id="9" name="Rounded Rectangle 8"/>
          <p:cNvSpPr/>
          <p:nvPr/>
        </p:nvSpPr>
        <p:spPr>
          <a:xfrm>
            <a:off x="677464" y="1260018"/>
            <a:ext cx="1550456" cy="748462"/>
          </a:xfrm>
          <a:prstGeom prst="round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Client 1</a:t>
            </a:r>
            <a:endParaRPr lang="en-US" sz="2800" dirty="0"/>
          </a:p>
        </p:txBody>
      </p:sp>
      <p:sp>
        <p:nvSpPr>
          <p:cNvPr id="10" name="Rounded Rectangle 9"/>
          <p:cNvSpPr/>
          <p:nvPr/>
        </p:nvSpPr>
        <p:spPr>
          <a:xfrm>
            <a:off x="677464" y="2313281"/>
            <a:ext cx="1550456" cy="74846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Client 2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77464" y="3972041"/>
            <a:ext cx="1550456" cy="74846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Client n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6534" y="3344943"/>
            <a:ext cx="529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***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9" idx="3"/>
          </p:cNvCxnSpPr>
          <p:nvPr/>
        </p:nvCxnSpPr>
        <p:spPr>
          <a:xfrm>
            <a:off x="2227920" y="1634249"/>
            <a:ext cx="4416892" cy="90465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3"/>
          </p:cNvCxnSpPr>
          <p:nvPr/>
        </p:nvCxnSpPr>
        <p:spPr>
          <a:xfrm>
            <a:off x="2227920" y="2687512"/>
            <a:ext cx="4416892" cy="379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227920" y="2847502"/>
            <a:ext cx="4416892" cy="137621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9917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105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solidFill>
                  <a:schemeClr val="hlink"/>
                </a:solidFill>
                <a:ea typeface="굴림" panose="020B0600000101010101" pitchFamily="34" charset="-127"/>
              </a:rPr>
              <a:t>Socket</a:t>
            </a:r>
            <a:r>
              <a:rPr lang="en-US" altLang="ko-KR" dirty="0">
                <a:solidFill>
                  <a:schemeClr val="hlink"/>
                </a:solidFill>
                <a:ea typeface="굴림" panose="020B0600000101010101" pitchFamily="34" charset="-127"/>
              </a:rPr>
              <a:t>:</a:t>
            </a:r>
            <a:r>
              <a:rPr lang="en-US" altLang="ko-KR" dirty="0">
                <a:ea typeface="굴림" panose="020B0600000101010101" pitchFamily="34" charset="-127"/>
              </a:rPr>
              <a:t> an abstraction of a network I/O queue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dirty="0"/>
              <a:t>Mechanism for inter-process communication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Embodies </a:t>
            </a:r>
            <a:r>
              <a:rPr lang="en-US" altLang="ko-KR" dirty="0">
                <a:ea typeface="굴림" panose="020B0600000101010101" pitchFamily="34" charset="-127"/>
              </a:rPr>
              <a:t>one side of a communication channel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Same interface regardless of location of other end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Could be local machine (called “UNIX socket”) or remote machine (called “network socket”)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First introduced in 4.2 BSD UNIX: big innovation at time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>
                <a:ea typeface="굴림" panose="020B0600000101010101" pitchFamily="34" charset="-127"/>
              </a:rPr>
              <a:t>Now most operating systems provide some notion of socket</a:t>
            </a:r>
          </a:p>
          <a:p>
            <a:r>
              <a:rPr lang="en-US" dirty="0" smtClean="0"/>
              <a:t>Data </a:t>
            </a:r>
            <a:r>
              <a:rPr lang="en-US" dirty="0"/>
              <a:t>transfer like files</a:t>
            </a:r>
          </a:p>
          <a:p>
            <a:pPr lvl="1"/>
            <a:r>
              <a:rPr lang="en-US" dirty="0"/>
              <a:t>Read / Write against a descriptor</a:t>
            </a:r>
          </a:p>
          <a:p>
            <a:r>
              <a:rPr lang="en-US" dirty="0"/>
              <a:t>Over ANY kind of network</a:t>
            </a:r>
          </a:p>
          <a:p>
            <a:pPr lvl="1"/>
            <a:r>
              <a:rPr lang="en-US" dirty="0"/>
              <a:t>Local to a machine</a:t>
            </a:r>
          </a:p>
          <a:p>
            <a:pPr lvl="1"/>
            <a:r>
              <a:rPr lang="en-US" dirty="0"/>
              <a:t>Over the internet (TCP/IP, UDP/IP)</a:t>
            </a:r>
          </a:p>
          <a:p>
            <a:pPr lvl="1"/>
            <a:r>
              <a:rPr lang="en-US" dirty="0"/>
              <a:t>OSI, </a:t>
            </a:r>
            <a:r>
              <a:rPr lang="en-US" dirty="0" err="1"/>
              <a:t>Appletalk</a:t>
            </a:r>
            <a:r>
              <a:rPr lang="en-US" dirty="0"/>
              <a:t>, SNA, IPX, SIP, NS, …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716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63" y="1234972"/>
            <a:ext cx="1301060" cy="11793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781"/>
            <a:ext cx="7908925" cy="875619"/>
          </a:xfrm>
        </p:spPr>
        <p:txBody>
          <a:bodyPr>
            <a:noAutofit/>
          </a:bodyPr>
          <a:lstStyle/>
          <a:p>
            <a:r>
              <a:rPr lang="en-US" dirty="0" smtClean="0"/>
              <a:t>Silly Echo Server – running example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57200" y="2720978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w</a:t>
            </a:r>
            <a:r>
              <a:rPr lang="en-US" sz="2000" dirty="0" smtClean="0">
                <a:latin typeface="Courier"/>
                <a:cs typeface="Courier"/>
              </a:rPr>
              <a:t>rite(</a:t>
            </a:r>
            <a:r>
              <a:rPr lang="en-US" sz="2000" dirty="0" err="1" smtClean="0">
                <a:latin typeface="Courier"/>
                <a:cs typeface="Courier"/>
              </a:rPr>
              <a:t>fd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buf,len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4557202" y="2914929"/>
            <a:ext cx="44471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Courier"/>
                <a:cs typeface="Courier"/>
              </a:rPr>
              <a:t>n </a:t>
            </a:r>
            <a:r>
              <a:rPr lang="en-US" sz="2000" dirty="0" smtClean="0">
                <a:latin typeface="Courier"/>
                <a:cs typeface="Courier"/>
              </a:rPr>
              <a:t>= read(</a:t>
            </a:r>
            <a:r>
              <a:rPr lang="en-US" sz="2000" dirty="0" err="1" smtClean="0">
                <a:latin typeface="Courier"/>
                <a:cs typeface="Courier"/>
              </a:rPr>
              <a:t>fd,buf</a:t>
            </a:r>
            <a:r>
              <a:rPr lang="en-US" sz="2000" dirty="0" smtClean="0">
                <a:latin typeface="Courier"/>
                <a:cs typeface="Courier"/>
              </a:rPr>
              <a:t>,)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1520923" y="2249350"/>
            <a:ext cx="841671" cy="47162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9" idx="3"/>
          </p:cNvCxnSpPr>
          <p:nvPr/>
        </p:nvCxnSpPr>
        <p:spPr>
          <a:xfrm flipV="1">
            <a:off x="2362594" y="2484688"/>
            <a:ext cx="413461" cy="4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710180" y="2334338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34" idx="5"/>
          </p:cNvCxnSpPr>
          <p:nvPr/>
        </p:nvCxnSpPr>
        <p:spPr>
          <a:xfrm flipV="1">
            <a:off x="5370159" y="2649191"/>
            <a:ext cx="340021" cy="7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8549" y="849076"/>
            <a:ext cx="3061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Client (issues requests)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04563" y="873051"/>
            <a:ext cx="3811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 (performs operations)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373257" y="4837537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2390347" y="5012914"/>
            <a:ext cx="385708" cy="609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10180" y="4421369"/>
            <a:ext cx="989338" cy="54642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stCxn id="19" idx="1"/>
            <a:endCxn id="36" idx="5"/>
          </p:cNvCxnSpPr>
          <p:nvPr/>
        </p:nvCxnSpPr>
        <p:spPr>
          <a:xfrm flipH="1">
            <a:off x="5271155" y="4694581"/>
            <a:ext cx="439025" cy="764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561918" y="2249351"/>
            <a:ext cx="995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423558" y="4599340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responses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557202" y="4021259"/>
            <a:ext cx="44873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000" dirty="0">
                <a:latin typeface="Courier"/>
                <a:cs typeface="Courier"/>
              </a:rPr>
              <a:t>w</a:t>
            </a:r>
            <a:r>
              <a:rPr lang="en-US" sz="2000" dirty="0" smtClean="0">
                <a:latin typeface="Courier"/>
                <a:cs typeface="Courier"/>
              </a:rPr>
              <a:t>rite(</a:t>
            </a:r>
            <a:r>
              <a:rPr lang="en-US" sz="2000" dirty="0" err="1" smtClean="0">
                <a:latin typeface="Courier"/>
                <a:cs typeface="Courier"/>
              </a:rPr>
              <a:t>fd</a:t>
            </a:r>
            <a:r>
              <a:rPr lang="en-US" sz="2000" dirty="0">
                <a:latin typeface="Courier"/>
                <a:cs typeface="Courier"/>
              </a:rPr>
              <a:t>, </a:t>
            </a:r>
            <a:r>
              <a:rPr lang="en-US" sz="2000" dirty="0" err="1" smtClean="0">
                <a:latin typeface="Courier"/>
                <a:cs typeface="Courier"/>
              </a:rPr>
              <a:t>buf</a:t>
            </a:r>
            <a:r>
              <a:rPr lang="en-US" sz="2000" dirty="0" smtClean="0">
                <a:latin typeface="Courier"/>
                <a:cs typeface="Courier"/>
              </a:rPr>
              <a:t>,)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28" name="Rectangle 27"/>
          <p:cNvSpPr/>
          <p:nvPr/>
        </p:nvSpPr>
        <p:spPr>
          <a:xfrm>
            <a:off x="178462" y="5383961"/>
            <a:ext cx="500813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"/>
                <a:cs typeface="Courier"/>
              </a:rPr>
              <a:t>n </a:t>
            </a:r>
            <a:r>
              <a:rPr lang="en-US" sz="2000" dirty="0" smtClean="0">
                <a:latin typeface="Courier"/>
                <a:cs typeface="Courier"/>
              </a:rPr>
              <a:t>= read(</a:t>
            </a:r>
            <a:r>
              <a:rPr lang="en-US" sz="2000" dirty="0" err="1" smtClean="0">
                <a:latin typeface="Courier"/>
                <a:cs typeface="Courier"/>
              </a:rPr>
              <a:t>fd,rcvbuf</a:t>
            </a:r>
            <a:r>
              <a:rPr lang="en-US" sz="2000" dirty="0" smtClean="0">
                <a:latin typeface="Courier"/>
                <a:cs typeface="Courier"/>
              </a:rPr>
              <a:t>,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sp>
        <p:nvSpPr>
          <p:cNvPr id="29" name="Freeform 28"/>
          <p:cNvSpPr/>
          <p:nvPr/>
        </p:nvSpPr>
        <p:spPr>
          <a:xfrm>
            <a:off x="6098073" y="3322854"/>
            <a:ext cx="266515" cy="767949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6460751" y="3662399"/>
            <a:ext cx="68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print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1732000" y="2720978"/>
            <a:ext cx="266515" cy="2107270"/>
          </a:xfrm>
          <a:custGeom>
            <a:avLst/>
            <a:gdLst>
              <a:gd name="connsiteX0" fmla="*/ 44682 w 266515"/>
              <a:gd name="connsiteY0" fmla="*/ 0 h 767949"/>
              <a:gd name="connsiteX1" fmla="*/ 266176 w 266515"/>
              <a:gd name="connsiteY1" fmla="*/ 221524 h 767949"/>
              <a:gd name="connsiteX2" fmla="*/ 384 w 266515"/>
              <a:gd name="connsiteY2" fmla="*/ 413511 h 767949"/>
              <a:gd name="connsiteX3" fmla="*/ 207111 w 266515"/>
              <a:gd name="connsiteY3" fmla="*/ 635034 h 767949"/>
              <a:gd name="connsiteX4" fmla="*/ 207111 w 266515"/>
              <a:gd name="connsiteY4" fmla="*/ 767949 h 767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515" h="767949">
                <a:moveTo>
                  <a:pt x="44682" y="0"/>
                </a:moveTo>
                <a:cubicBezTo>
                  <a:pt x="159120" y="76302"/>
                  <a:pt x="273559" y="152605"/>
                  <a:pt x="266176" y="221524"/>
                </a:cubicBezTo>
                <a:cubicBezTo>
                  <a:pt x="258793" y="290443"/>
                  <a:pt x="10228" y="344593"/>
                  <a:pt x="384" y="413511"/>
                </a:cubicBezTo>
                <a:cubicBezTo>
                  <a:pt x="-9460" y="482429"/>
                  <a:pt x="172657" y="575961"/>
                  <a:pt x="207111" y="635034"/>
                </a:cubicBezTo>
                <a:cubicBezTo>
                  <a:pt x="241565" y="694107"/>
                  <a:pt x="207111" y="767949"/>
                  <a:pt x="207111" y="767949"/>
                </a:cubicBezTo>
              </a:path>
            </a:pathLst>
          </a:custGeom>
          <a:ln>
            <a:solidFill>
              <a:srgbClr val="4F81BD"/>
            </a:solidFill>
            <a:prstDash val="dash"/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076865" y="3574167"/>
            <a:ext cx="655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wait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33" name="Cube 32"/>
          <p:cNvSpPr/>
          <p:nvPr/>
        </p:nvSpPr>
        <p:spPr>
          <a:xfrm>
            <a:off x="2776055" y="2249351"/>
            <a:ext cx="64750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be 33"/>
          <p:cNvSpPr/>
          <p:nvPr/>
        </p:nvSpPr>
        <p:spPr>
          <a:xfrm>
            <a:off x="4739966" y="2478258"/>
            <a:ext cx="63019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loud 34"/>
          <p:cNvSpPr/>
          <p:nvPr/>
        </p:nvSpPr>
        <p:spPr>
          <a:xfrm>
            <a:off x="2510262" y="2088485"/>
            <a:ext cx="2760893" cy="3464371"/>
          </a:xfrm>
          <a:prstGeom prst="cloud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ube 35"/>
          <p:cNvSpPr/>
          <p:nvPr/>
        </p:nvSpPr>
        <p:spPr>
          <a:xfrm>
            <a:off x="4640962" y="4599340"/>
            <a:ext cx="63019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ube 37"/>
          <p:cNvSpPr/>
          <p:nvPr/>
        </p:nvSpPr>
        <p:spPr>
          <a:xfrm>
            <a:off x="2776055" y="4738885"/>
            <a:ext cx="647503" cy="457815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076865" y="2088485"/>
            <a:ext cx="655135" cy="3258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274727" y="1693171"/>
            <a:ext cx="32824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Courier"/>
                <a:cs typeface="Courier"/>
              </a:rPr>
              <a:t>gets(</a:t>
            </a:r>
            <a:r>
              <a:rPr lang="en-US" sz="2000" dirty="0" err="1" smtClean="0">
                <a:latin typeface="Courier"/>
                <a:cs typeface="Courier"/>
              </a:rPr>
              <a:t>fd,sndbuf</a:t>
            </a:r>
            <a:r>
              <a:rPr lang="en-US" sz="2000" dirty="0" smtClean="0">
                <a:latin typeface="Courier"/>
                <a:cs typeface="Courier"/>
              </a:rPr>
              <a:t>, …)</a:t>
            </a:r>
            <a:r>
              <a:rPr lang="en-US" sz="2000" dirty="0">
                <a:latin typeface="Courier"/>
                <a:cs typeface="Courier"/>
              </a:rPr>
              <a:t>; </a:t>
            </a:r>
            <a:endParaRPr lang="en-US" sz="2000" dirty="0"/>
          </a:p>
        </p:txBody>
      </p:sp>
      <p:pic>
        <p:nvPicPr>
          <p:cNvPr id="23" name="Picture 22" descr="imgr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808" y="3323108"/>
            <a:ext cx="948330" cy="822411"/>
          </a:xfrm>
          <a:prstGeom prst="rect">
            <a:avLst/>
          </a:prstGeom>
        </p:spPr>
      </p:pic>
      <p:pic>
        <p:nvPicPr>
          <p:cNvPr id="39" name="Picture 38" descr="imgres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523" y="5838951"/>
            <a:ext cx="948330" cy="822411"/>
          </a:xfrm>
          <a:prstGeom prst="rect">
            <a:avLst/>
          </a:prstGeom>
        </p:spPr>
      </p:pic>
      <p:cxnSp>
        <p:nvCxnSpPr>
          <p:cNvPr id="40" name="Straight Arrow Connector 39"/>
          <p:cNvCxnSpPr>
            <a:endCxn id="23" idx="1"/>
          </p:cNvCxnSpPr>
          <p:nvPr/>
        </p:nvCxnSpPr>
        <p:spPr>
          <a:xfrm>
            <a:off x="6460751" y="3574167"/>
            <a:ext cx="1139057" cy="1601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955222" y="5828755"/>
            <a:ext cx="687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00FF"/>
                </a:solidFill>
              </a:rPr>
              <a:t>print</a:t>
            </a:r>
            <a:endParaRPr lang="en-US" i="1" dirty="0">
              <a:solidFill>
                <a:srgbClr val="0000FF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998515" y="5383961"/>
            <a:ext cx="777540" cy="4001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206352" y="2421991"/>
            <a:ext cx="1654195" cy="3812587"/>
          </a:xfrm>
          <a:custGeom>
            <a:avLst/>
            <a:gdLst>
              <a:gd name="connsiteX0" fmla="*/ 1654195 w 1654195"/>
              <a:gd name="connsiteY0" fmla="*/ 2997952 h 3812587"/>
              <a:gd name="connsiteX1" fmla="*/ 1432702 w 1654195"/>
              <a:gd name="connsiteY1" fmla="*/ 3647754 h 3812587"/>
              <a:gd name="connsiteX2" fmla="*/ 738688 w 1654195"/>
              <a:gd name="connsiteY2" fmla="*/ 3721596 h 3812587"/>
              <a:gd name="connsiteX3" fmla="*/ 236635 w 1654195"/>
              <a:gd name="connsiteY3" fmla="*/ 2525368 h 3812587"/>
              <a:gd name="connsiteX4" fmla="*/ 375 w 1654195"/>
              <a:gd name="connsiteY4" fmla="*/ 989472 h 3812587"/>
              <a:gd name="connsiteX5" fmla="*/ 177570 w 1654195"/>
              <a:gd name="connsiteY5" fmla="*/ 0 h 381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54195" h="3812587">
                <a:moveTo>
                  <a:pt x="1654195" y="2997952"/>
                </a:moveTo>
                <a:cubicBezTo>
                  <a:pt x="1619740" y="3262549"/>
                  <a:pt x="1585286" y="3527147"/>
                  <a:pt x="1432702" y="3647754"/>
                </a:cubicBezTo>
                <a:cubicBezTo>
                  <a:pt x="1280118" y="3768361"/>
                  <a:pt x="938032" y="3908660"/>
                  <a:pt x="738688" y="3721596"/>
                </a:cubicBezTo>
                <a:cubicBezTo>
                  <a:pt x="539343" y="3534532"/>
                  <a:pt x="359687" y="2980722"/>
                  <a:pt x="236635" y="2525368"/>
                </a:cubicBezTo>
                <a:cubicBezTo>
                  <a:pt x="113583" y="2070014"/>
                  <a:pt x="10219" y="1410367"/>
                  <a:pt x="375" y="989472"/>
                </a:cubicBezTo>
                <a:cubicBezTo>
                  <a:pt x="-9469" y="568577"/>
                  <a:pt x="177570" y="0"/>
                  <a:pt x="177570" y="0"/>
                </a:cubicBezTo>
              </a:path>
            </a:pathLst>
          </a:custGeom>
          <a:ln>
            <a:solidFill>
              <a:srgbClr val="4F81BD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777709" y="2423713"/>
            <a:ext cx="2055225" cy="2387676"/>
          </a:xfrm>
          <a:custGeom>
            <a:avLst/>
            <a:gdLst>
              <a:gd name="connsiteX0" fmla="*/ 0 w 2055225"/>
              <a:gd name="connsiteY0" fmla="*/ 2095367 h 2387676"/>
              <a:gd name="connsiteX1" fmla="*/ 221493 w 2055225"/>
              <a:gd name="connsiteY1" fmla="*/ 2361196 h 2387676"/>
              <a:gd name="connsiteX2" fmla="*/ 1196066 w 2055225"/>
              <a:gd name="connsiteY2" fmla="*/ 2346428 h 2387676"/>
              <a:gd name="connsiteX3" fmla="*/ 1919612 w 2055225"/>
              <a:gd name="connsiteY3" fmla="*/ 2080599 h 2387676"/>
              <a:gd name="connsiteX4" fmla="*/ 2052508 w 2055225"/>
              <a:gd name="connsiteY4" fmla="*/ 1017286 h 2387676"/>
              <a:gd name="connsiteX5" fmla="*/ 1875313 w 2055225"/>
              <a:gd name="connsiteY5" fmla="*/ 116424 h 2387676"/>
              <a:gd name="connsiteX6" fmla="*/ 1151767 w 2055225"/>
              <a:gd name="connsiteY6" fmla="*/ 13046 h 2387676"/>
              <a:gd name="connsiteX7" fmla="*/ 472520 w 2055225"/>
              <a:gd name="connsiteY7" fmla="*/ 131192 h 2387676"/>
              <a:gd name="connsiteX8" fmla="*/ 251026 w 2055225"/>
              <a:gd name="connsiteY8" fmla="*/ 515166 h 2387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55225" h="2387676">
                <a:moveTo>
                  <a:pt x="0" y="2095367"/>
                </a:moveTo>
                <a:cubicBezTo>
                  <a:pt x="11074" y="2207360"/>
                  <a:pt x="22149" y="2319353"/>
                  <a:pt x="221493" y="2361196"/>
                </a:cubicBezTo>
                <a:cubicBezTo>
                  <a:pt x="420837" y="2403039"/>
                  <a:pt x="913046" y="2393194"/>
                  <a:pt x="1196066" y="2346428"/>
                </a:cubicBezTo>
                <a:cubicBezTo>
                  <a:pt x="1479086" y="2299662"/>
                  <a:pt x="1776872" y="2302123"/>
                  <a:pt x="1919612" y="2080599"/>
                </a:cubicBezTo>
                <a:cubicBezTo>
                  <a:pt x="2062352" y="1859075"/>
                  <a:pt x="2059891" y="1344648"/>
                  <a:pt x="2052508" y="1017286"/>
                </a:cubicBezTo>
                <a:cubicBezTo>
                  <a:pt x="2045125" y="689924"/>
                  <a:pt x="2025437" y="283797"/>
                  <a:pt x="1875313" y="116424"/>
                </a:cubicBezTo>
                <a:cubicBezTo>
                  <a:pt x="1725190" y="-50949"/>
                  <a:pt x="1385566" y="10585"/>
                  <a:pt x="1151767" y="13046"/>
                </a:cubicBezTo>
                <a:cubicBezTo>
                  <a:pt x="917968" y="15507"/>
                  <a:pt x="622644" y="47505"/>
                  <a:pt x="472520" y="131192"/>
                </a:cubicBezTo>
                <a:cubicBezTo>
                  <a:pt x="322397" y="214879"/>
                  <a:pt x="251026" y="515166"/>
                  <a:pt x="251026" y="515166"/>
                </a:cubicBezTo>
              </a:path>
            </a:pathLst>
          </a:custGeom>
          <a:ln>
            <a:solidFill>
              <a:srgbClr val="4F81BD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664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kernel provide services?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said that applications request services from the operating system via </a:t>
            </a:r>
            <a:r>
              <a:rPr lang="en-US" b="1" i="1" dirty="0" err="1" smtClean="0"/>
              <a:t>syscall</a:t>
            </a:r>
            <a:r>
              <a:rPr lang="en-US" dirty="0" smtClean="0"/>
              <a:t>, but …</a:t>
            </a:r>
          </a:p>
          <a:p>
            <a:r>
              <a:rPr lang="en-US" dirty="0" smtClean="0"/>
              <a:t>I’ve been writing all sort of useful applications and I never ever saw a “</a:t>
            </a:r>
            <a:r>
              <a:rPr lang="en-US" dirty="0" err="1" smtClean="0"/>
              <a:t>syscall</a:t>
            </a:r>
            <a:r>
              <a:rPr lang="en-US" dirty="0" smtClean="0"/>
              <a:t>” !!!</a:t>
            </a:r>
          </a:p>
          <a:p>
            <a:endParaRPr lang="en-US" dirty="0"/>
          </a:p>
          <a:p>
            <a:r>
              <a:rPr lang="en-US" dirty="0" smtClean="0"/>
              <a:t>That’s right.  </a:t>
            </a:r>
          </a:p>
          <a:p>
            <a:r>
              <a:rPr lang="en-US" dirty="0" smtClean="0"/>
              <a:t>It was buried in the programming language runtime library (e.g., </a:t>
            </a:r>
            <a:r>
              <a:rPr lang="en-US" dirty="0" err="1" smtClean="0"/>
              <a:t>libc.a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… Layering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7855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Echo client-server example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" y="762000"/>
            <a:ext cx="7525680" cy="3046988"/>
          </a:xfrm>
          <a:prstGeom prst="rect">
            <a:avLst/>
          </a:prstGeom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void client(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sockfd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n;</a:t>
            </a:r>
          </a:p>
          <a:p>
            <a:r>
              <a:rPr lang="en-US" sz="1600" dirty="0">
                <a:latin typeface="Courier"/>
                <a:cs typeface="Courier"/>
              </a:rPr>
              <a:t>  char </a:t>
            </a:r>
            <a:r>
              <a:rPr lang="en-US" sz="1600" dirty="0" err="1">
                <a:latin typeface="Courier"/>
                <a:cs typeface="Courier"/>
              </a:rPr>
              <a:t>sndbuf</a:t>
            </a:r>
            <a:r>
              <a:rPr lang="en-US" sz="1600" dirty="0">
                <a:latin typeface="Courier"/>
                <a:cs typeface="Courier"/>
              </a:rPr>
              <a:t>[MAXIN]; char </a:t>
            </a:r>
            <a:r>
              <a:rPr lang="en-US" sz="1600" dirty="0" err="1">
                <a:latin typeface="Courier"/>
                <a:cs typeface="Courier"/>
              </a:rPr>
              <a:t>rcvbuf</a:t>
            </a:r>
            <a:r>
              <a:rPr lang="en-US" sz="1600" dirty="0">
                <a:latin typeface="Courier"/>
                <a:cs typeface="Courier"/>
              </a:rPr>
              <a:t>[MAXOUT]</a:t>
            </a:r>
            <a:r>
              <a:rPr lang="en-US" sz="1600" dirty="0" smtClean="0">
                <a:latin typeface="Courier"/>
                <a:cs typeface="Courier"/>
              </a:rPr>
              <a:t>;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i="1" dirty="0" err="1">
                <a:latin typeface="Courier"/>
                <a:cs typeface="Courier"/>
              </a:rPr>
              <a:t>getreq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sndbuf</a:t>
            </a:r>
            <a:r>
              <a:rPr lang="en-US" sz="1600" dirty="0">
                <a:latin typeface="Courier"/>
                <a:cs typeface="Courier"/>
              </a:rPr>
              <a:t>, MAXIN);        /* prompt */</a:t>
            </a:r>
          </a:p>
          <a:p>
            <a:r>
              <a:rPr lang="en-US" sz="1600" dirty="0">
                <a:latin typeface="Courier"/>
                <a:cs typeface="Courier"/>
              </a:rPr>
              <a:t>  while (</a:t>
            </a:r>
            <a:r>
              <a:rPr lang="en-US" sz="1600" dirty="0" err="1">
                <a:latin typeface="Courier"/>
                <a:cs typeface="Courier"/>
              </a:rPr>
              <a:t>strlen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sndbuf</a:t>
            </a:r>
            <a:r>
              <a:rPr lang="en-US" sz="1600" dirty="0">
                <a:latin typeface="Courier"/>
                <a:cs typeface="Courier"/>
              </a:rPr>
              <a:t>) &gt; </a:t>
            </a:r>
            <a:r>
              <a:rPr lang="en-US" sz="1600" dirty="0" smtClean="0">
                <a:latin typeface="Courier"/>
                <a:cs typeface="Courier"/>
              </a:rPr>
              <a:t>0) </a:t>
            </a:r>
            <a:r>
              <a:rPr lang="en-US" sz="1600" dirty="0">
                <a:latin typeface="Courier"/>
                <a:cs typeface="Courier"/>
              </a:rPr>
              <a:t>{</a:t>
            </a:r>
          </a:p>
          <a:p>
            <a:r>
              <a:rPr lang="en-US" sz="1600" dirty="0">
                <a:latin typeface="Courier"/>
                <a:cs typeface="Courier"/>
              </a:rPr>
              <a:t>    write(</a:t>
            </a:r>
            <a:r>
              <a:rPr lang="en-US" sz="1600" dirty="0" err="1">
                <a:latin typeface="Courier"/>
                <a:cs typeface="Courier"/>
              </a:rPr>
              <a:t>sockfd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  <a:r>
              <a:rPr lang="en-US" sz="1600" dirty="0" err="1" smtClean="0">
                <a:latin typeface="Courier"/>
                <a:cs typeface="Courier"/>
              </a:rPr>
              <a:t>sndbuf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  <a:r>
              <a:rPr lang="en-US" sz="1600" dirty="0" err="1" smtClean="0">
                <a:latin typeface="Courier"/>
                <a:cs typeface="Courier"/>
              </a:rPr>
              <a:t>strlen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sndbuf</a:t>
            </a:r>
            <a:r>
              <a:rPr lang="en-US" sz="1600" dirty="0">
                <a:latin typeface="Courier"/>
                <a:cs typeface="Courier"/>
              </a:rPr>
              <a:t>)); /* send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memset</a:t>
            </a:r>
            <a:r>
              <a:rPr lang="en-US" sz="1600" dirty="0">
                <a:latin typeface="Courier"/>
                <a:cs typeface="Courier"/>
              </a:rPr>
              <a:t>(rcvbuf,0,MAXOUT);          </a:t>
            </a:r>
            <a:r>
              <a:rPr lang="en-US" sz="1600" dirty="0" smtClean="0">
                <a:latin typeface="Courier"/>
                <a:cs typeface="Courier"/>
              </a:rPr>
              <a:t>     /</a:t>
            </a:r>
            <a:r>
              <a:rPr lang="en-US" sz="1600" dirty="0">
                <a:latin typeface="Courier"/>
                <a:cs typeface="Courier"/>
              </a:rPr>
              <a:t>* clear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smtClean="0">
                <a:latin typeface="Courier"/>
                <a:cs typeface="Courier"/>
              </a:rPr>
              <a:t>n=read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sockfd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  <a:r>
              <a:rPr lang="en-US" sz="1600" dirty="0" err="1" smtClean="0">
                <a:latin typeface="Courier"/>
                <a:cs typeface="Courier"/>
              </a:rPr>
              <a:t>rcvbuf</a:t>
            </a:r>
            <a:r>
              <a:rPr lang="en-US" sz="1600" dirty="0" smtClean="0">
                <a:latin typeface="Courier"/>
                <a:cs typeface="Courier"/>
              </a:rPr>
              <a:t>, MAXOUT</a:t>
            </a:r>
            <a:r>
              <a:rPr lang="en-US" sz="1600" dirty="0">
                <a:latin typeface="Courier"/>
                <a:cs typeface="Courier"/>
              </a:rPr>
              <a:t>-1); </a:t>
            </a:r>
            <a:r>
              <a:rPr lang="en-US" sz="1600" dirty="0" smtClean="0">
                <a:latin typeface="Courier"/>
                <a:cs typeface="Courier"/>
              </a:rPr>
              <a:t>     /</a:t>
            </a:r>
            <a:r>
              <a:rPr lang="en-US" sz="1600" dirty="0">
                <a:latin typeface="Courier"/>
                <a:cs typeface="Courier"/>
              </a:rPr>
              <a:t>* receive */</a:t>
            </a:r>
          </a:p>
          <a:p>
            <a:r>
              <a:rPr lang="en-US" sz="1600" dirty="0">
                <a:latin typeface="Courier"/>
                <a:cs typeface="Courier"/>
              </a:rPr>
              <a:t>    write(STDOUT_FILENO</a:t>
            </a:r>
            <a:r>
              <a:rPr lang="en-US" sz="1600" dirty="0" smtClean="0">
                <a:latin typeface="Courier"/>
                <a:cs typeface="Courier"/>
              </a:rPr>
              <a:t>, </a:t>
            </a:r>
            <a:r>
              <a:rPr lang="en-US" sz="1600" dirty="0" err="1" smtClean="0">
                <a:latin typeface="Courier"/>
                <a:cs typeface="Courier"/>
              </a:rPr>
              <a:t>rcvbuf</a:t>
            </a:r>
            <a:r>
              <a:rPr lang="en-US" sz="1600" dirty="0" smtClean="0">
                <a:latin typeface="Courier"/>
                <a:cs typeface="Courier"/>
              </a:rPr>
              <a:t>, n</a:t>
            </a:r>
            <a:r>
              <a:rPr lang="en-US" sz="1600" dirty="0">
                <a:latin typeface="Courier"/>
                <a:cs typeface="Courier"/>
              </a:rPr>
              <a:t>);	 </a:t>
            </a:r>
            <a:r>
              <a:rPr lang="en-US" sz="1600" dirty="0" smtClean="0">
                <a:latin typeface="Courier"/>
                <a:cs typeface="Courier"/>
              </a:rPr>
              <a:t>     /</a:t>
            </a:r>
            <a:r>
              <a:rPr lang="en-US" sz="1600" dirty="0">
                <a:latin typeface="Courier"/>
                <a:cs typeface="Courier"/>
              </a:rPr>
              <a:t>* echo */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i="1" dirty="0" err="1">
                <a:latin typeface="Courier"/>
                <a:cs typeface="Courier"/>
              </a:rPr>
              <a:t>getreq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sndbuf</a:t>
            </a:r>
            <a:r>
              <a:rPr lang="en-US" sz="1600" dirty="0">
                <a:latin typeface="Courier"/>
                <a:cs typeface="Courier"/>
              </a:rPr>
              <a:t>, MAXIN);            </a:t>
            </a:r>
            <a:r>
              <a:rPr lang="en-US" sz="1600" dirty="0" smtClean="0">
                <a:latin typeface="Courier"/>
                <a:cs typeface="Courier"/>
              </a:rPr>
              <a:t>     /</a:t>
            </a:r>
            <a:r>
              <a:rPr lang="en-US" sz="1600" dirty="0">
                <a:latin typeface="Courier"/>
                <a:cs typeface="Courier"/>
              </a:rPr>
              <a:t>* prompt */</a:t>
            </a:r>
          </a:p>
          <a:p>
            <a:r>
              <a:rPr lang="en-US" sz="1600" dirty="0">
                <a:latin typeface="Courier"/>
                <a:cs typeface="Courier"/>
              </a:rPr>
              <a:t>  }</a:t>
            </a: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09765" y="3955519"/>
            <a:ext cx="7505680" cy="2893100"/>
          </a:xfrm>
          <a:prstGeom prst="rect">
            <a:avLst/>
          </a:prstGeom>
          <a:ln>
            <a:solidFill>
              <a:srgbClr val="4F81BD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void server(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consockfd</a:t>
            </a:r>
            <a:r>
              <a:rPr lang="en-US" sz="1600" dirty="0">
                <a:latin typeface="Courier"/>
                <a:cs typeface="Courier"/>
              </a:rPr>
              <a:t>) {</a:t>
            </a:r>
          </a:p>
          <a:p>
            <a:r>
              <a:rPr lang="en-US" sz="1600" dirty="0">
                <a:latin typeface="Courier"/>
                <a:cs typeface="Courier"/>
              </a:rPr>
              <a:t>  char </a:t>
            </a:r>
            <a:r>
              <a:rPr lang="en-US" sz="1600" dirty="0" err="1">
                <a:latin typeface="Courier"/>
                <a:cs typeface="Courier"/>
              </a:rPr>
              <a:t>reqbuf</a:t>
            </a:r>
            <a:r>
              <a:rPr lang="en-US" sz="1600" dirty="0">
                <a:latin typeface="Courier"/>
                <a:cs typeface="Courier"/>
              </a:rPr>
              <a:t>[MAXREQ];</a:t>
            </a:r>
          </a:p>
          <a:p>
            <a:r>
              <a:rPr lang="en-US" sz="1600" dirty="0">
                <a:latin typeface="Courier"/>
                <a:cs typeface="Courier"/>
              </a:rPr>
              <a:t> 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n;</a:t>
            </a:r>
          </a:p>
          <a:p>
            <a:r>
              <a:rPr lang="en-US" sz="1600" dirty="0">
                <a:latin typeface="Courier"/>
                <a:cs typeface="Courier"/>
              </a:rPr>
              <a:t>  while (1) {                   </a:t>
            </a:r>
          </a:p>
          <a:p>
            <a:r>
              <a:rPr lang="en-US" sz="1600" dirty="0">
                <a:latin typeface="Courier"/>
                <a:cs typeface="Courier"/>
              </a:rPr>
              <a:t>    </a:t>
            </a:r>
            <a:r>
              <a:rPr lang="en-US" sz="1600" dirty="0" err="1">
                <a:latin typeface="Courier"/>
                <a:cs typeface="Courier"/>
              </a:rPr>
              <a:t>memset</a:t>
            </a:r>
            <a:r>
              <a:rPr lang="en-US" sz="1600" dirty="0">
                <a:latin typeface="Courier"/>
                <a:cs typeface="Courier"/>
              </a:rPr>
              <a:t>(reqbuf,0, MAXREQ);</a:t>
            </a:r>
          </a:p>
          <a:p>
            <a:r>
              <a:rPr lang="en-US" sz="1600" dirty="0">
                <a:latin typeface="Courier"/>
                <a:cs typeface="Courier"/>
              </a:rPr>
              <a:t>    n = read(consockfd,reqbuf,MAXREQ-1); /* </a:t>
            </a:r>
            <a:r>
              <a:rPr lang="en-US" sz="1600" dirty="0" err="1" smtClean="0">
                <a:latin typeface="Courier"/>
                <a:cs typeface="Courier"/>
              </a:rPr>
              <a:t>Recv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*/</a:t>
            </a:r>
          </a:p>
          <a:p>
            <a:r>
              <a:rPr lang="en-US" sz="1600" dirty="0">
                <a:latin typeface="Courier"/>
                <a:cs typeface="Courier"/>
              </a:rPr>
              <a:t>    if (n &lt;= 0) return;</a:t>
            </a:r>
          </a:p>
          <a:p>
            <a:r>
              <a:rPr lang="en-US" sz="1600" dirty="0">
                <a:latin typeface="Courier"/>
                <a:cs typeface="Courier"/>
              </a:rPr>
              <a:t>    n = write(STDOUT_FILENO, </a:t>
            </a:r>
            <a:r>
              <a:rPr lang="en-US" sz="1600" dirty="0" err="1">
                <a:latin typeface="Courier"/>
                <a:cs typeface="Courier"/>
              </a:rPr>
              <a:t>reqbuf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strlen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reqbuf</a:t>
            </a:r>
            <a:r>
              <a:rPr lang="en-US" sz="1600" dirty="0">
                <a:latin typeface="Courier"/>
                <a:cs typeface="Courier"/>
              </a:rPr>
              <a:t>)); </a:t>
            </a:r>
            <a:endParaRPr lang="en-US" sz="1600" dirty="0" smtClean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   n </a:t>
            </a:r>
            <a:r>
              <a:rPr lang="en-US" sz="1600" dirty="0">
                <a:latin typeface="Courier"/>
                <a:cs typeface="Courier"/>
              </a:rPr>
              <a:t>= write(</a:t>
            </a:r>
            <a:r>
              <a:rPr lang="en-US" sz="1600" dirty="0" err="1">
                <a:latin typeface="Courier"/>
                <a:cs typeface="Courier"/>
              </a:rPr>
              <a:t>consockfd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reqbuf</a:t>
            </a:r>
            <a:r>
              <a:rPr lang="en-US" sz="1600" dirty="0">
                <a:latin typeface="Courier"/>
                <a:cs typeface="Courier"/>
              </a:rPr>
              <a:t>, </a:t>
            </a:r>
            <a:r>
              <a:rPr lang="en-US" sz="1600" dirty="0" err="1">
                <a:latin typeface="Courier"/>
                <a:cs typeface="Courier"/>
              </a:rPr>
              <a:t>strlen</a:t>
            </a:r>
            <a:r>
              <a:rPr lang="en-US" sz="1600" dirty="0">
                <a:latin typeface="Courier"/>
                <a:cs typeface="Courier"/>
              </a:rPr>
              <a:t>(</a:t>
            </a:r>
            <a:r>
              <a:rPr lang="en-US" sz="1600" dirty="0" err="1">
                <a:latin typeface="Courier"/>
                <a:cs typeface="Courier"/>
              </a:rPr>
              <a:t>reqbuf</a:t>
            </a:r>
            <a:r>
              <a:rPr lang="en-US" sz="1600" dirty="0">
                <a:latin typeface="Courier"/>
                <a:cs typeface="Courier"/>
              </a:rPr>
              <a:t>)); /* </a:t>
            </a:r>
            <a:r>
              <a:rPr lang="en-US" sz="1600" dirty="0" smtClean="0">
                <a:latin typeface="Courier"/>
                <a:cs typeface="Courier"/>
              </a:rPr>
              <a:t>echo*</a:t>
            </a:r>
            <a:r>
              <a:rPr lang="en-US" sz="1600" dirty="0">
                <a:latin typeface="Courier"/>
                <a:cs typeface="Courier"/>
              </a:rPr>
              <a:t>/</a:t>
            </a:r>
          </a:p>
          <a:p>
            <a:r>
              <a:rPr lang="en-US" sz="1600" dirty="0" smtClean="0">
                <a:latin typeface="Courier"/>
                <a:cs typeface="Courier"/>
              </a:rPr>
              <a:t>  }</a:t>
            </a:r>
            <a:endParaRPr lang="en-US" sz="1600" dirty="0">
              <a:latin typeface="Courier"/>
              <a:cs typeface="Courier"/>
            </a:endParaRPr>
          </a:p>
          <a:p>
            <a:r>
              <a:rPr lang="en-US" sz="16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585471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Prompt for input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4857" y="1698877"/>
            <a:ext cx="867946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char *</a:t>
            </a:r>
            <a:r>
              <a:rPr lang="en-US" dirty="0" err="1">
                <a:latin typeface="Courier"/>
                <a:cs typeface="Courier"/>
              </a:rPr>
              <a:t>getreq</a:t>
            </a:r>
            <a:r>
              <a:rPr lang="en-US" dirty="0">
                <a:latin typeface="Courier"/>
                <a:cs typeface="Courier"/>
              </a:rPr>
              <a:t>(char *</a:t>
            </a:r>
            <a:r>
              <a:rPr lang="en-US" dirty="0" err="1">
                <a:latin typeface="Courier"/>
                <a:cs typeface="Courier"/>
              </a:rPr>
              <a:t>inbuf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len</a:t>
            </a:r>
            <a:r>
              <a:rPr lang="en-US" dirty="0">
                <a:latin typeface="Courier"/>
                <a:cs typeface="Courier"/>
              </a:rPr>
              <a:t>) {</a:t>
            </a:r>
          </a:p>
          <a:p>
            <a:r>
              <a:rPr lang="en-US" dirty="0">
                <a:latin typeface="Courier"/>
                <a:cs typeface="Courier"/>
              </a:rPr>
              <a:t>  /* Get request char stream */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("REQ: ");              /* prompt */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memset</a:t>
            </a:r>
            <a:r>
              <a:rPr lang="en-US" dirty="0">
                <a:latin typeface="Courier"/>
                <a:cs typeface="Courier"/>
              </a:rPr>
              <a:t>(inbuf,0,len);          /* clear for good measure */</a:t>
            </a:r>
          </a:p>
          <a:p>
            <a:r>
              <a:rPr lang="en-US" dirty="0">
                <a:latin typeface="Courier"/>
                <a:cs typeface="Courier"/>
              </a:rPr>
              <a:t>  return </a:t>
            </a:r>
            <a:r>
              <a:rPr lang="en-US" dirty="0" err="1">
                <a:latin typeface="Courier"/>
                <a:cs typeface="Courier"/>
              </a:rPr>
              <a:t>fgets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inbuf,len,stdin</a:t>
            </a:r>
            <a:r>
              <a:rPr lang="en-US" dirty="0">
                <a:latin typeface="Courier"/>
                <a:cs typeface="Courier"/>
              </a:rPr>
              <a:t>); /* read up to a EOL */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460764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 creation and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File systems provide a collection of permanent objects in structured name space</a:t>
            </a:r>
          </a:p>
          <a:p>
            <a:pPr lvl="1"/>
            <a:r>
              <a:rPr lang="en-US" dirty="0" smtClean="0"/>
              <a:t>Processes open, read/write/close them</a:t>
            </a:r>
          </a:p>
          <a:p>
            <a:pPr lvl="1"/>
            <a:r>
              <a:rPr lang="en-US" dirty="0" smtClean="0"/>
              <a:t>Files exist independent of the processes</a:t>
            </a:r>
          </a:p>
          <a:p>
            <a:r>
              <a:rPr lang="en-US" dirty="0" smtClean="0"/>
              <a:t>Sockets provide a means for processes to communicate (transfer data) to other processes.</a:t>
            </a:r>
          </a:p>
          <a:p>
            <a:r>
              <a:rPr lang="en-US" dirty="0" smtClean="0"/>
              <a:t>Creation and connection is more complex</a:t>
            </a:r>
          </a:p>
          <a:p>
            <a:r>
              <a:rPr lang="en-US" dirty="0" smtClean="0"/>
              <a:t>Form 2-way pipes between processes</a:t>
            </a:r>
          </a:p>
          <a:p>
            <a:pPr lvl="1"/>
            <a:r>
              <a:rPr lang="en-US" dirty="0" smtClean="0"/>
              <a:t>Possibly worlds away</a:t>
            </a:r>
          </a:p>
        </p:txBody>
      </p:sp>
    </p:spTree>
    <p:extLst>
      <p:ext uri="{BB962C8B-B14F-4D97-AF65-F5344CB8AC3E}">
        <p14:creationId xmlns:p14="http://schemas.microsoft.com/office/powerpoint/2010/main" val="14211085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Namespaces for communication over 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Hostname</a:t>
            </a:r>
          </a:p>
          <a:p>
            <a:pPr lvl="1"/>
            <a:r>
              <a:rPr lang="en-US" dirty="0" err="1" smtClean="0"/>
              <a:t>www.eecs.berkeley.edu</a:t>
            </a:r>
            <a:endParaRPr lang="en-US" dirty="0" smtClean="0"/>
          </a:p>
          <a:p>
            <a:r>
              <a:rPr lang="en-US" dirty="0" smtClean="0"/>
              <a:t>IP address</a:t>
            </a:r>
          </a:p>
          <a:p>
            <a:pPr lvl="1"/>
            <a:r>
              <a:rPr lang="en-US" dirty="0" smtClean="0"/>
              <a:t>128.32.244.172  (ipv6?)</a:t>
            </a:r>
          </a:p>
          <a:p>
            <a:r>
              <a:rPr lang="en-US" dirty="0" smtClean="0"/>
              <a:t>Port Number</a:t>
            </a:r>
          </a:p>
          <a:p>
            <a:pPr lvl="1"/>
            <a:r>
              <a:rPr lang="en-US" dirty="0" smtClean="0"/>
              <a:t>0-1023 are “</a:t>
            </a:r>
            <a:r>
              <a:rPr lang="en-US" dirty="0" smtClean="0">
                <a:hlinkClick r:id="rId2"/>
              </a:rPr>
              <a:t>well known</a:t>
            </a:r>
            <a:r>
              <a:rPr lang="en-US" dirty="0" smtClean="0"/>
              <a:t>” or “system” ports</a:t>
            </a:r>
          </a:p>
          <a:p>
            <a:pPr lvl="2"/>
            <a:r>
              <a:rPr lang="en-US" dirty="0" err="1" smtClean="0"/>
              <a:t>Superuser</a:t>
            </a:r>
            <a:r>
              <a:rPr lang="en-US" dirty="0" smtClean="0"/>
              <a:t> privileges to bind to one</a:t>
            </a:r>
          </a:p>
          <a:p>
            <a:pPr lvl="1"/>
            <a:r>
              <a:rPr lang="en-US" dirty="0" smtClean="0"/>
              <a:t>1024 – 49151 are “registered” ports (</a:t>
            </a:r>
            <a:r>
              <a:rPr lang="en-US" dirty="0" smtClean="0">
                <a:hlinkClick r:id="rId3"/>
              </a:rPr>
              <a:t>registry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Assigned by IANA for specific services</a:t>
            </a:r>
          </a:p>
          <a:p>
            <a:pPr lvl="1"/>
            <a:r>
              <a:rPr lang="en-US" dirty="0"/>
              <a:t>49152–65535 (2</a:t>
            </a:r>
            <a:r>
              <a:rPr lang="en-US" baseline="30000" dirty="0"/>
              <a:t>15</a:t>
            </a:r>
            <a:r>
              <a:rPr lang="en-US" dirty="0"/>
              <a:t>+2</a:t>
            </a:r>
            <a:r>
              <a:rPr lang="en-US" baseline="30000" dirty="0"/>
              <a:t>14</a:t>
            </a:r>
            <a:r>
              <a:rPr lang="en-US" dirty="0"/>
              <a:t> to 2</a:t>
            </a:r>
            <a:r>
              <a:rPr lang="en-US" baseline="30000" dirty="0"/>
              <a:t>16</a:t>
            </a:r>
            <a:r>
              <a:rPr lang="en-US" dirty="0"/>
              <a:t>−1</a:t>
            </a:r>
            <a:r>
              <a:rPr lang="en-US" dirty="0" smtClean="0"/>
              <a:t>) are “dynamic” or “private”</a:t>
            </a:r>
          </a:p>
          <a:p>
            <a:pPr lvl="2"/>
            <a:r>
              <a:rPr lang="en-US" dirty="0" smtClean="0"/>
              <a:t>Automatically allocated as “ephemeral Ports”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14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1826" name="Group 2"/>
          <p:cNvGrpSpPr>
            <a:grpSpLocks/>
          </p:cNvGrpSpPr>
          <p:nvPr/>
        </p:nvGrpSpPr>
        <p:grpSpPr bwMode="auto">
          <a:xfrm>
            <a:off x="1386861" y="533400"/>
            <a:ext cx="6292384" cy="2854403"/>
            <a:chOff x="1024" y="1632"/>
            <a:chExt cx="3711" cy="1755"/>
          </a:xfrm>
        </p:grpSpPr>
        <p:sp>
          <p:nvSpPr>
            <p:cNvPr id="35845" name="Oval 3"/>
            <p:cNvSpPr>
              <a:spLocks noChangeArrowheads="1"/>
            </p:cNvSpPr>
            <p:nvPr/>
          </p:nvSpPr>
          <p:spPr bwMode="auto">
            <a:xfrm>
              <a:off x="3718" y="1632"/>
              <a:ext cx="710" cy="666"/>
            </a:xfrm>
            <a:prstGeom prst="ellipse">
              <a:avLst/>
            </a:prstGeom>
            <a:solidFill>
              <a:schemeClr val="folHlink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Server</a:t>
              </a:r>
            </a:p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Socket</a:t>
              </a:r>
            </a:p>
          </p:txBody>
        </p:sp>
        <p:sp>
          <p:nvSpPr>
            <p:cNvPr id="35846" name="Oval 4"/>
            <p:cNvSpPr>
              <a:spLocks noChangeArrowheads="1"/>
            </p:cNvSpPr>
            <p:nvPr/>
          </p:nvSpPr>
          <p:spPr bwMode="auto">
            <a:xfrm>
              <a:off x="1046" y="2579"/>
              <a:ext cx="532" cy="541"/>
            </a:xfrm>
            <a:prstGeom prst="ellipse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 dirty="0">
                  <a:ea typeface="굴림" panose="020B0600000101010101" pitchFamily="34" charset="-127"/>
                </a:rPr>
                <a:t>socket</a:t>
              </a:r>
            </a:p>
          </p:txBody>
        </p:sp>
        <p:sp>
          <p:nvSpPr>
            <p:cNvPr id="35847" name="Oval 5"/>
            <p:cNvSpPr>
              <a:spLocks noChangeArrowheads="1"/>
            </p:cNvSpPr>
            <p:nvPr/>
          </p:nvSpPr>
          <p:spPr bwMode="auto">
            <a:xfrm>
              <a:off x="3807" y="2579"/>
              <a:ext cx="532" cy="541"/>
            </a:xfrm>
            <a:prstGeom prst="ellipse">
              <a:avLst/>
            </a:prstGeom>
            <a:solidFill>
              <a:srgbClr val="53FB25"/>
            </a:solidFill>
            <a:ln w="38100" algn="ctr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socket</a:t>
              </a:r>
            </a:p>
          </p:txBody>
        </p:sp>
        <p:sp>
          <p:nvSpPr>
            <p:cNvPr id="35848" name="Cloud"/>
            <p:cNvSpPr>
              <a:spLocks noChangeAspect="1" noEditPoints="1" noChangeArrowheads="1"/>
            </p:cNvSpPr>
            <p:nvPr/>
          </p:nvSpPr>
          <p:spPr bwMode="auto">
            <a:xfrm>
              <a:off x="1536" y="1776"/>
              <a:ext cx="2187" cy="1533"/>
            </a:xfrm>
            <a:custGeom>
              <a:avLst/>
              <a:gdLst>
                <a:gd name="T0" fmla="*/ 7 w 21600"/>
                <a:gd name="T1" fmla="*/ 767 h 21600"/>
                <a:gd name="T2" fmla="*/ 1094 w 21600"/>
                <a:gd name="T3" fmla="*/ 1531 h 21600"/>
                <a:gd name="T4" fmla="*/ 2185 w 21600"/>
                <a:gd name="T5" fmla="*/ 767 h 21600"/>
                <a:gd name="T6" fmla="*/ 1094 w 21600"/>
                <a:gd name="T7" fmla="*/ 88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973 w 21600"/>
                <a:gd name="T13" fmla="*/ 3269 h 21600"/>
                <a:gd name="T14" fmla="*/ 17086 w 21600"/>
                <a:gd name="T15" fmla="*/ 17331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lnTo>
                    <a:pt x="1949" y="7180"/>
                  </a:ln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anchor="ctr"/>
            <a:lstStyle/>
            <a:p>
              <a:pPr algn="ctr"/>
              <a:endParaRPr lang="en-US"/>
            </a:p>
          </p:txBody>
        </p:sp>
        <p:sp>
          <p:nvSpPr>
            <p:cNvPr id="35849" name="Line 7"/>
            <p:cNvSpPr>
              <a:spLocks noChangeShapeType="1"/>
            </p:cNvSpPr>
            <p:nvPr/>
          </p:nvSpPr>
          <p:spPr bwMode="auto">
            <a:xfrm flipV="1">
              <a:off x="1536" y="2083"/>
              <a:ext cx="2182" cy="653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/>
            </a:p>
          </p:txBody>
        </p:sp>
        <p:sp>
          <p:nvSpPr>
            <p:cNvPr id="35850" name="Line 8"/>
            <p:cNvSpPr>
              <a:spLocks noChangeShapeType="1"/>
            </p:cNvSpPr>
            <p:nvPr/>
          </p:nvSpPr>
          <p:spPr bwMode="auto">
            <a:xfrm>
              <a:off x="4073" y="2308"/>
              <a:ext cx="0" cy="271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/>
            <a:p>
              <a:pPr algn="ctr"/>
              <a:endParaRPr lang="en-US"/>
            </a:p>
          </p:txBody>
        </p:sp>
        <p:sp>
          <p:nvSpPr>
            <p:cNvPr id="35851" name="AutoShape 9"/>
            <p:cNvSpPr>
              <a:spLocks noChangeArrowheads="1"/>
            </p:cNvSpPr>
            <p:nvPr/>
          </p:nvSpPr>
          <p:spPr bwMode="auto">
            <a:xfrm>
              <a:off x="1584" y="2682"/>
              <a:ext cx="2178" cy="302"/>
            </a:xfrm>
            <a:prstGeom prst="leftRightArrow">
              <a:avLst>
                <a:gd name="adj1" fmla="val 49630"/>
                <a:gd name="adj2" fmla="val 102636"/>
              </a:avLst>
            </a:prstGeom>
            <a:solidFill>
              <a:srgbClr val="FFFF00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 anchor="ctr"/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connection</a:t>
              </a:r>
            </a:p>
          </p:txBody>
        </p:sp>
        <p:sp>
          <p:nvSpPr>
            <p:cNvPr id="35852" name="Text Box 10"/>
            <p:cNvSpPr txBox="1">
              <a:spLocks noChangeArrowheads="1"/>
            </p:cNvSpPr>
            <p:nvPr/>
          </p:nvSpPr>
          <p:spPr bwMode="auto">
            <a:xfrm rot="20547700">
              <a:off x="1866" y="2187"/>
              <a:ext cx="1505" cy="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000">
                  <a:ea typeface="굴림" panose="020B0600000101010101" pitchFamily="34" charset="-127"/>
                </a:rPr>
                <a:t>Request Connection</a:t>
              </a:r>
            </a:p>
          </p:txBody>
        </p:sp>
        <p:sp>
          <p:nvSpPr>
            <p:cNvPr id="35853" name="Text Box 11"/>
            <p:cNvSpPr txBox="1">
              <a:spLocks noChangeArrowheads="1"/>
            </p:cNvSpPr>
            <p:nvPr/>
          </p:nvSpPr>
          <p:spPr bwMode="auto">
            <a:xfrm>
              <a:off x="4112" y="2218"/>
              <a:ext cx="623" cy="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new</a:t>
              </a:r>
            </a:p>
            <a:p>
              <a:pPr algn="ctr">
                <a:lnSpc>
                  <a:spcPct val="80000"/>
                </a:lnSpc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socket</a:t>
              </a:r>
            </a:p>
          </p:txBody>
        </p:sp>
        <p:sp>
          <p:nvSpPr>
            <p:cNvPr id="35854" name="Text Box 12"/>
            <p:cNvSpPr txBox="1">
              <a:spLocks noChangeArrowheads="1"/>
            </p:cNvSpPr>
            <p:nvPr/>
          </p:nvSpPr>
          <p:spPr bwMode="auto">
            <a:xfrm>
              <a:off x="3701" y="3165"/>
              <a:ext cx="672" cy="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Server</a:t>
              </a:r>
            </a:p>
          </p:txBody>
        </p:sp>
        <p:sp>
          <p:nvSpPr>
            <p:cNvPr id="35855" name="Text Box 13"/>
            <p:cNvSpPr txBox="1">
              <a:spLocks noChangeArrowheads="1"/>
            </p:cNvSpPr>
            <p:nvPr/>
          </p:nvSpPr>
          <p:spPr bwMode="auto">
            <a:xfrm>
              <a:off x="1024" y="3165"/>
              <a:ext cx="561" cy="2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marL="2286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20000"/>
                </a:spcBef>
                <a:buSzPct val="100000"/>
              </a:pPr>
              <a:r>
                <a:rPr lang="en-US" altLang="ko-KR" sz="2200">
                  <a:ea typeface="굴림" panose="020B0600000101010101" pitchFamily="34" charset="-127"/>
                </a:rPr>
                <a:t>Client</a:t>
              </a:r>
            </a:p>
          </p:txBody>
        </p:sp>
      </p:grpSp>
      <p:sp>
        <p:nvSpPr>
          <p:cNvPr id="35843" name="Rectangle 1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34" charset="-127"/>
              </a:rPr>
              <a:t>Socket Setup over TCP/IP</a:t>
            </a:r>
          </a:p>
        </p:txBody>
      </p:sp>
      <p:sp>
        <p:nvSpPr>
          <p:cNvPr id="1101839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76200" y="3581400"/>
            <a:ext cx="8915400" cy="3505200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Server Socket: Listens for new connections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1800" dirty="0" smtClean="0">
                <a:ea typeface="굴림" panose="020B0600000101010101" pitchFamily="34" charset="-127"/>
              </a:rPr>
              <a:t>Produces new sockets for each unique connection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Things to remember: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Connection involves 5 values:</a:t>
            </a:r>
            <a:br>
              <a:rPr lang="en-US" altLang="ko-KR" sz="2000" dirty="0" smtClean="0">
                <a:ea typeface="굴림" panose="020B0600000101010101" pitchFamily="34" charset="-127"/>
              </a:rPr>
            </a:br>
            <a:r>
              <a:rPr lang="en-US" altLang="ko-KR" sz="2000" dirty="0" smtClean="0">
                <a:ea typeface="굴림" panose="020B0600000101010101" pitchFamily="34" charset="-127"/>
              </a:rPr>
              <a:t>[ Client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Addr</a:t>
            </a:r>
            <a:r>
              <a:rPr lang="en-US" altLang="ko-KR" sz="2000" dirty="0" smtClean="0">
                <a:ea typeface="굴림" panose="020B0600000101010101" pitchFamily="34" charset="-127"/>
              </a:rPr>
              <a:t>, Client Port, Server </a:t>
            </a:r>
            <a:r>
              <a:rPr lang="en-US" altLang="ko-KR" sz="2000" dirty="0" err="1" smtClean="0">
                <a:ea typeface="굴림" panose="020B0600000101010101" pitchFamily="34" charset="-127"/>
              </a:rPr>
              <a:t>Addr</a:t>
            </a:r>
            <a:r>
              <a:rPr lang="en-US" altLang="ko-KR" sz="2000" dirty="0" smtClean="0">
                <a:ea typeface="굴림" panose="020B0600000101010101" pitchFamily="34" charset="-127"/>
              </a:rPr>
              <a:t>, Server Port, Protocol ]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Often, Client Port “randomly” assigned</a:t>
            </a:r>
          </a:p>
          <a:p>
            <a:pPr lvl="2">
              <a:lnSpc>
                <a:spcPct val="85000"/>
              </a:lnSpc>
              <a:spcBef>
                <a:spcPct val="25000"/>
              </a:spcBef>
            </a:pPr>
            <a:r>
              <a:rPr lang="en-US" altLang="ko-KR" sz="1800" dirty="0" smtClean="0">
                <a:ea typeface="굴림" panose="020B0600000101010101" pitchFamily="34" charset="-127"/>
              </a:rPr>
              <a:t>Done by OS during client socket setup</a:t>
            </a:r>
          </a:p>
          <a:p>
            <a:pPr lvl="1">
              <a:lnSpc>
                <a:spcPct val="85000"/>
              </a:lnSpc>
              <a:spcBef>
                <a:spcPct val="25000"/>
              </a:spcBef>
            </a:pPr>
            <a:r>
              <a:rPr lang="en-US" altLang="ko-KR" sz="2000" dirty="0" smtClean="0">
                <a:ea typeface="굴림" panose="020B0600000101010101" pitchFamily="34" charset="-127"/>
              </a:rPr>
              <a:t>Server Port often “well known”</a:t>
            </a:r>
          </a:p>
          <a:p>
            <a:pPr lvl="2">
              <a:lnSpc>
                <a:spcPct val="85000"/>
              </a:lnSpc>
              <a:spcBef>
                <a:spcPct val="25000"/>
              </a:spcBef>
            </a:pPr>
            <a:r>
              <a:rPr lang="en-US" altLang="ko-KR" sz="1800" dirty="0" smtClean="0">
                <a:ea typeface="굴림" panose="020B0600000101010101" pitchFamily="34" charset="-127"/>
              </a:rPr>
              <a:t>80 (web), 443 (secure web), 25 (</a:t>
            </a:r>
            <a:r>
              <a:rPr lang="en-US" altLang="ko-KR" sz="1800" dirty="0" err="1" smtClean="0">
                <a:ea typeface="굴림" panose="020B0600000101010101" pitchFamily="34" charset="-127"/>
              </a:rPr>
              <a:t>sendmail</a:t>
            </a:r>
            <a:r>
              <a:rPr lang="en-US" altLang="ko-KR" sz="1800" dirty="0" smtClean="0">
                <a:ea typeface="굴림" panose="020B0600000101010101" pitchFamily="34" charset="-127"/>
              </a:rPr>
              <a:t>), </a:t>
            </a:r>
            <a:r>
              <a:rPr lang="en-US" altLang="ko-KR" sz="1800" dirty="0" err="1" smtClean="0">
                <a:ea typeface="굴림" panose="020B0600000101010101" pitchFamily="34" charset="-127"/>
              </a:rPr>
              <a:t>etc</a:t>
            </a:r>
            <a:endParaRPr lang="en-US" altLang="ko-KR" sz="1800" dirty="0" smtClean="0">
              <a:ea typeface="굴림" panose="020B0600000101010101" pitchFamily="34" charset="-127"/>
            </a:endParaRPr>
          </a:p>
          <a:p>
            <a:pPr lvl="2">
              <a:lnSpc>
                <a:spcPct val="85000"/>
              </a:lnSpc>
              <a:spcBef>
                <a:spcPct val="25000"/>
              </a:spcBef>
            </a:pPr>
            <a:r>
              <a:rPr lang="en-US" altLang="ko-KR" sz="1800" dirty="0" smtClean="0">
                <a:ea typeface="굴림" panose="020B0600000101010101" pitchFamily="34" charset="-127"/>
              </a:rPr>
              <a:t>Well-known ports from 0—1023 </a:t>
            </a:r>
          </a:p>
        </p:txBody>
      </p:sp>
    </p:spTree>
    <p:extLst>
      <p:ext uri="{BB962C8B-B14F-4D97-AF65-F5344CB8AC3E}">
        <p14:creationId xmlns:p14="http://schemas.microsoft.com/office/powerpoint/2010/main" val="2134078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1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1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01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018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01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018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01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018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01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018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018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018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018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018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018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018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8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018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018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183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in concept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45231" y="680376"/>
            <a:ext cx="907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Client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39527" y="662412"/>
            <a:ext cx="985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76379" y="4469352"/>
            <a:ext cx="1519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ead response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8923" y="5206271"/>
            <a:ext cx="1956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Client Socket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738923" y="1855045"/>
            <a:ext cx="3098249" cy="2214072"/>
            <a:chOff x="738923" y="1855045"/>
            <a:chExt cx="3098249" cy="2214072"/>
          </a:xfrm>
        </p:grpSpPr>
        <p:sp>
          <p:nvSpPr>
            <p:cNvPr id="9" name="TextBox 8"/>
            <p:cNvSpPr txBox="1"/>
            <p:nvPr/>
          </p:nvSpPr>
          <p:spPr>
            <a:xfrm>
              <a:off x="738923" y="1855045"/>
              <a:ext cx="20751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Create Client Socket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8923" y="2644543"/>
              <a:ext cx="30982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Connect it to server (</a:t>
              </a:r>
              <a:r>
                <a:rPr lang="en-US" dirty="0" err="1" smtClean="0"/>
                <a:t>host:port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1470685" y="2224377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1470685" y="3013875"/>
              <a:ext cx="0" cy="105524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Arrow Connector 16"/>
          <p:cNvCxnSpPr/>
          <p:nvPr/>
        </p:nvCxnSpPr>
        <p:spPr>
          <a:xfrm>
            <a:off x="1470685" y="4846778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5816394" y="1066800"/>
            <a:ext cx="2721899" cy="2024362"/>
            <a:chOff x="5816394" y="1141845"/>
            <a:chExt cx="2721899" cy="2024362"/>
          </a:xfrm>
        </p:grpSpPr>
        <p:sp>
          <p:nvSpPr>
            <p:cNvPr id="18" name="TextBox 17"/>
            <p:cNvSpPr txBox="1"/>
            <p:nvPr/>
          </p:nvSpPr>
          <p:spPr>
            <a:xfrm>
              <a:off x="5816394" y="1141845"/>
              <a:ext cx="21339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Create Server Socket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6547748" y="1446645"/>
              <a:ext cx="408" cy="29520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5832103" y="1730488"/>
              <a:ext cx="27061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Bind it to an Address </a:t>
              </a:r>
            </a:p>
            <a:p>
              <a:r>
                <a:rPr lang="en-US" dirty="0" smtClean="0"/>
                <a:t>(</a:t>
              </a:r>
              <a:r>
                <a:rPr lang="en-US" dirty="0" err="1" smtClean="0"/>
                <a:t>host:port</a:t>
              </a:r>
              <a:r>
                <a:rPr lang="en-US" dirty="0" smtClean="0"/>
                <a:t>)</a:t>
              </a:r>
              <a:endParaRPr lang="en-US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6554133" y="2321879"/>
              <a:ext cx="0" cy="42016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5838080" y="2677513"/>
              <a:ext cx="21868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Listen for Connection</a:t>
              </a:r>
              <a:endParaRPr lang="en-US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7889405" y="2513444"/>
              <a:ext cx="492595" cy="652763"/>
            </a:xfrm>
            <a:custGeom>
              <a:avLst/>
              <a:gdLst>
                <a:gd name="connsiteX0" fmla="*/ 14941 w 492595"/>
                <a:gd name="connsiteY0" fmla="*/ 493114 h 612776"/>
                <a:gd name="connsiteX1" fmla="*/ 179294 w 492595"/>
                <a:gd name="connsiteY1" fmla="*/ 612643 h 612776"/>
                <a:gd name="connsiteX2" fmla="*/ 478117 w 492595"/>
                <a:gd name="connsiteY2" fmla="*/ 508055 h 612776"/>
                <a:gd name="connsiteX3" fmla="*/ 418353 w 492595"/>
                <a:gd name="connsiteY3" fmla="*/ 164408 h 612776"/>
                <a:gd name="connsiteX4" fmla="*/ 179294 w 492595"/>
                <a:gd name="connsiteY4" fmla="*/ 55 h 612776"/>
                <a:gd name="connsiteX5" fmla="*/ 0 w 492595"/>
                <a:gd name="connsiteY5" fmla="*/ 179349 h 612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92595" h="612776">
                  <a:moveTo>
                    <a:pt x="14941" y="493114"/>
                  </a:moveTo>
                  <a:cubicBezTo>
                    <a:pt x="58519" y="551633"/>
                    <a:pt x="102098" y="610153"/>
                    <a:pt x="179294" y="612643"/>
                  </a:cubicBezTo>
                  <a:cubicBezTo>
                    <a:pt x="256490" y="615133"/>
                    <a:pt x="438274" y="582761"/>
                    <a:pt x="478117" y="508055"/>
                  </a:cubicBezTo>
                  <a:cubicBezTo>
                    <a:pt x="517960" y="433349"/>
                    <a:pt x="468157" y="249075"/>
                    <a:pt x="418353" y="164408"/>
                  </a:cubicBezTo>
                  <a:cubicBezTo>
                    <a:pt x="368549" y="79741"/>
                    <a:pt x="249019" y="-2435"/>
                    <a:pt x="179294" y="55"/>
                  </a:cubicBezTo>
                  <a:cubicBezTo>
                    <a:pt x="109569" y="2545"/>
                    <a:pt x="54784" y="90947"/>
                    <a:pt x="0" y="179349"/>
                  </a:cubicBezTo>
                </a:path>
              </a:pathLst>
            </a:custGeom>
            <a:ln>
              <a:prstDash val="dash"/>
              <a:headEnd type="none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5557454" y="5263373"/>
            <a:ext cx="2485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Connection Socket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120030" y="4866681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10779" y="6062608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Server Socket</a:t>
            </a:r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883618" y="5654046"/>
            <a:ext cx="140269" cy="429903"/>
          </a:xfrm>
          <a:prstGeom prst="straightConnector1">
            <a:avLst/>
          </a:prstGeom>
          <a:ln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1246497" y="4040859"/>
            <a:ext cx="4316103" cy="369332"/>
            <a:chOff x="1246497" y="4040859"/>
            <a:chExt cx="4316103" cy="369332"/>
          </a:xfrm>
        </p:grpSpPr>
        <p:sp>
          <p:nvSpPr>
            <p:cNvPr id="11" name="TextBox 10"/>
            <p:cNvSpPr txBox="1"/>
            <p:nvPr/>
          </p:nvSpPr>
          <p:spPr>
            <a:xfrm>
              <a:off x="1246497" y="4040859"/>
              <a:ext cx="14478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</a:t>
              </a:r>
              <a:r>
                <a:rPr lang="en-US" dirty="0" smtClean="0"/>
                <a:t>rite request</a:t>
              </a:r>
              <a:endParaRPr lang="en-US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3002834" y="4253260"/>
              <a:ext cx="2559766" cy="1530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002834" y="4497349"/>
            <a:ext cx="4170422" cy="369332"/>
            <a:chOff x="3002834" y="4497349"/>
            <a:chExt cx="4170422" cy="369332"/>
          </a:xfrm>
        </p:grpSpPr>
        <p:sp>
          <p:nvSpPr>
            <p:cNvPr id="29" name="TextBox 28"/>
            <p:cNvSpPr txBox="1"/>
            <p:nvPr/>
          </p:nvSpPr>
          <p:spPr>
            <a:xfrm>
              <a:off x="5590747" y="4497349"/>
              <a:ext cx="15825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write response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 flipH="1">
              <a:off x="3002834" y="4696946"/>
              <a:ext cx="2559766" cy="0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Freeform 41"/>
          <p:cNvSpPr/>
          <p:nvPr/>
        </p:nvSpPr>
        <p:spPr>
          <a:xfrm>
            <a:off x="7114807" y="4237961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flipH="1">
            <a:off x="798432" y="4162964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6946456" y="2264050"/>
            <a:ext cx="1838714" cy="3819899"/>
          </a:xfrm>
          <a:custGeom>
            <a:avLst/>
            <a:gdLst>
              <a:gd name="connsiteX0" fmla="*/ 0 w 1838714"/>
              <a:gd name="connsiteY0" fmla="*/ 3350866 h 3819899"/>
              <a:gd name="connsiteX1" fmla="*/ 489618 w 1838714"/>
              <a:gd name="connsiteY1" fmla="*/ 3687455 h 3819899"/>
              <a:gd name="connsiteX2" fmla="*/ 1575959 w 1838714"/>
              <a:gd name="connsiteY2" fmla="*/ 3580358 h 3819899"/>
              <a:gd name="connsiteX3" fmla="*/ 1836068 w 1838714"/>
              <a:gd name="connsiteY3" fmla="*/ 1040642 h 3819899"/>
              <a:gd name="connsiteX4" fmla="*/ 1637161 w 1838714"/>
              <a:gd name="connsiteY4" fmla="*/ 153271 h 3819899"/>
              <a:gd name="connsiteX5" fmla="*/ 642624 w 1838714"/>
              <a:gd name="connsiteY5" fmla="*/ 276 h 3819899"/>
              <a:gd name="connsiteX6" fmla="*/ 290711 w 1838714"/>
              <a:gd name="connsiteY6" fmla="*/ 122672 h 3819899"/>
              <a:gd name="connsiteX7" fmla="*/ 183607 w 1838714"/>
              <a:gd name="connsiteY7" fmla="*/ 367464 h 381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8714" h="3819899">
                <a:moveTo>
                  <a:pt x="0" y="3350866"/>
                </a:moveTo>
                <a:cubicBezTo>
                  <a:pt x="113479" y="3500036"/>
                  <a:pt x="226958" y="3649206"/>
                  <a:pt x="489618" y="3687455"/>
                </a:cubicBezTo>
                <a:cubicBezTo>
                  <a:pt x="752278" y="3725704"/>
                  <a:pt x="1351551" y="4021493"/>
                  <a:pt x="1575959" y="3580358"/>
                </a:cubicBezTo>
                <a:cubicBezTo>
                  <a:pt x="1800367" y="3139223"/>
                  <a:pt x="1825868" y="1611823"/>
                  <a:pt x="1836068" y="1040642"/>
                </a:cubicBezTo>
                <a:cubicBezTo>
                  <a:pt x="1846268" y="469461"/>
                  <a:pt x="1836068" y="326665"/>
                  <a:pt x="1637161" y="153271"/>
                </a:cubicBezTo>
                <a:cubicBezTo>
                  <a:pt x="1438254" y="-20123"/>
                  <a:pt x="867032" y="5376"/>
                  <a:pt x="642624" y="276"/>
                </a:cubicBezTo>
                <a:cubicBezTo>
                  <a:pt x="418216" y="-4824"/>
                  <a:pt x="367214" y="61474"/>
                  <a:pt x="290711" y="122672"/>
                </a:cubicBezTo>
                <a:cubicBezTo>
                  <a:pt x="214208" y="183870"/>
                  <a:pt x="198907" y="275667"/>
                  <a:pt x="183607" y="367464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447786" y="2954752"/>
            <a:ext cx="6836836" cy="1519232"/>
            <a:chOff x="1447786" y="2954752"/>
            <a:chExt cx="6836836" cy="1519232"/>
          </a:xfrm>
        </p:grpSpPr>
        <p:grpSp>
          <p:nvGrpSpPr>
            <p:cNvPr id="37" name="Group 36"/>
            <p:cNvGrpSpPr/>
            <p:nvPr/>
          </p:nvGrpSpPr>
          <p:grpSpPr>
            <a:xfrm>
              <a:off x="5590747" y="2954752"/>
              <a:ext cx="2693875" cy="1519232"/>
              <a:chOff x="5590747" y="2954752"/>
              <a:chExt cx="2693875" cy="1519232"/>
            </a:xfrm>
          </p:grpSpPr>
          <p:cxnSp>
            <p:nvCxnSpPr>
              <p:cNvPr id="24" name="Straight Arrow Connector 23"/>
              <p:cNvCxnSpPr/>
              <p:nvPr/>
            </p:nvCxnSpPr>
            <p:spPr>
              <a:xfrm>
                <a:off x="6547748" y="2954752"/>
                <a:ext cx="0" cy="42016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TextBox 24"/>
              <p:cNvSpPr txBox="1"/>
              <p:nvPr/>
            </p:nvSpPr>
            <p:spPr>
              <a:xfrm>
                <a:off x="5831695" y="3315154"/>
                <a:ext cx="192503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Accept connection</a:t>
                </a:r>
                <a:endParaRPr lang="en-US" dirty="0"/>
              </a:p>
            </p:txBody>
          </p:sp>
          <p:cxnSp>
            <p:nvCxnSpPr>
              <p:cNvPr id="26" name="Straight Arrow Connector 25"/>
              <p:cNvCxnSpPr/>
              <p:nvPr/>
            </p:nvCxnSpPr>
            <p:spPr>
              <a:xfrm flipH="1">
                <a:off x="6080497" y="3684486"/>
                <a:ext cx="467251" cy="42016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5590747" y="4104652"/>
                <a:ext cx="13901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read request</a:t>
                </a:r>
                <a:endParaRPr lang="en-US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331506" y="3699785"/>
                <a:ext cx="19531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i="1" dirty="0" smtClean="0"/>
                  <a:t>Connection Socket</a:t>
                </a:r>
                <a:endParaRPr lang="en-US" i="1" dirty="0"/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1447786" y="3251361"/>
              <a:ext cx="19531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Connection Socket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043591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30" grpId="0"/>
      <p:bldP spid="32" grpId="0"/>
      <p:bldP spid="42" grpId="0" animBg="1"/>
      <p:bldP spid="43" grpId="0" animBg="1"/>
      <p:bldP spid="2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Protocol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399" y="914400"/>
            <a:ext cx="9144001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>
                <a:latin typeface="Courier"/>
                <a:cs typeface="Courier"/>
              </a:rPr>
              <a:t>char *hostname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</a:p>
          <a:p>
            <a:r>
              <a:rPr lang="en-US" sz="1700" dirty="0" err="1" smtClean="0">
                <a:latin typeface="Courier"/>
                <a:cs typeface="Courier"/>
              </a:rPr>
              <a:t>int</a:t>
            </a:r>
            <a:r>
              <a:rPr lang="en-US" sz="1700" dirty="0" smtClean="0">
                <a:latin typeface="Courier"/>
                <a:cs typeface="Courier"/>
              </a:rPr>
              <a:t> </a:t>
            </a:r>
            <a:r>
              <a:rPr lang="en-US" sz="1700" dirty="0" err="1">
                <a:latin typeface="Courier"/>
                <a:cs typeface="Courier"/>
              </a:rPr>
              <a:t>sockfd</a:t>
            </a:r>
            <a:r>
              <a:rPr lang="en-US" sz="1700" dirty="0">
                <a:latin typeface="Courier"/>
                <a:cs typeface="Courier"/>
              </a:rPr>
              <a:t>, </a:t>
            </a:r>
            <a:r>
              <a:rPr lang="en-US" sz="1700" dirty="0" err="1">
                <a:latin typeface="Courier"/>
                <a:cs typeface="Courier"/>
              </a:rPr>
              <a:t>portno</a:t>
            </a:r>
            <a:r>
              <a:rPr lang="en-US" sz="1700" dirty="0">
                <a:latin typeface="Courier"/>
                <a:cs typeface="Courier"/>
              </a:rPr>
              <a:t>;</a:t>
            </a:r>
          </a:p>
          <a:p>
            <a:r>
              <a:rPr lang="en-US" sz="1700" dirty="0" err="1" smtClean="0">
                <a:latin typeface="Courier"/>
                <a:cs typeface="Courier"/>
              </a:rPr>
              <a:t>struct</a:t>
            </a:r>
            <a:r>
              <a:rPr lang="en-US" sz="1700" dirty="0" smtClean="0">
                <a:latin typeface="Courier"/>
                <a:cs typeface="Courier"/>
              </a:rPr>
              <a:t> </a:t>
            </a:r>
            <a:r>
              <a:rPr lang="en-US" sz="1700" dirty="0" err="1">
                <a:latin typeface="Courier"/>
                <a:cs typeface="Courier"/>
              </a:rPr>
              <a:t>sockaddr_in</a:t>
            </a:r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err="1">
                <a:latin typeface="Courier"/>
                <a:cs typeface="Courier"/>
              </a:rPr>
              <a:t>serv_addr</a:t>
            </a:r>
            <a:r>
              <a:rPr lang="en-US" sz="1700" dirty="0">
                <a:latin typeface="Courier"/>
                <a:cs typeface="Courier"/>
              </a:rPr>
              <a:t>;</a:t>
            </a:r>
          </a:p>
          <a:p>
            <a:r>
              <a:rPr lang="en-US" sz="1700" dirty="0" err="1" smtClean="0">
                <a:latin typeface="Courier"/>
                <a:cs typeface="Courier"/>
              </a:rPr>
              <a:t>struct</a:t>
            </a:r>
            <a:r>
              <a:rPr lang="en-US" sz="1700" dirty="0" smtClean="0">
                <a:latin typeface="Courier"/>
                <a:cs typeface="Courier"/>
              </a:rPr>
              <a:t> </a:t>
            </a:r>
            <a:r>
              <a:rPr lang="en-US" sz="1700" dirty="0" err="1">
                <a:latin typeface="Courier"/>
                <a:cs typeface="Courier"/>
              </a:rPr>
              <a:t>hostent</a:t>
            </a:r>
            <a:r>
              <a:rPr lang="en-US" sz="1700" dirty="0">
                <a:latin typeface="Courier"/>
                <a:cs typeface="Courier"/>
              </a:rPr>
              <a:t> *server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server </a:t>
            </a:r>
            <a:r>
              <a:rPr lang="en-US" sz="1700" dirty="0">
                <a:latin typeface="Courier"/>
                <a:cs typeface="Courier"/>
              </a:rPr>
              <a:t>= </a:t>
            </a:r>
            <a:r>
              <a:rPr lang="en-US" sz="1700" dirty="0" err="1">
                <a:latin typeface="Courier"/>
                <a:cs typeface="Courier"/>
              </a:rPr>
              <a:t>buildServerAddr</a:t>
            </a:r>
            <a:r>
              <a:rPr lang="en-US" sz="1700" dirty="0">
                <a:latin typeface="Courier"/>
                <a:cs typeface="Courier"/>
              </a:rPr>
              <a:t>(&amp;</a:t>
            </a:r>
            <a:r>
              <a:rPr lang="en-US" sz="1700" dirty="0" err="1">
                <a:latin typeface="Courier"/>
                <a:cs typeface="Courier"/>
              </a:rPr>
              <a:t>serv_addr</a:t>
            </a:r>
            <a:r>
              <a:rPr lang="en-US" sz="1700" dirty="0">
                <a:latin typeface="Courier"/>
                <a:cs typeface="Courier"/>
              </a:rPr>
              <a:t>, hostname, </a:t>
            </a:r>
            <a:r>
              <a:rPr lang="en-US" sz="1700" dirty="0" err="1">
                <a:latin typeface="Courier"/>
                <a:cs typeface="Courier"/>
              </a:rPr>
              <a:t>portno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Create a TCP socket *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</a:p>
          <a:p>
            <a:r>
              <a:rPr lang="en-US" sz="1700" dirty="0" err="1" smtClean="0">
                <a:latin typeface="Courier"/>
                <a:cs typeface="Courier"/>
              </a:rPr>
              <a:t>sockfd</a:t>
            </a:r>
            <a:r>
              <a:rPr lang="en-US" sz="1700" dirty="0" smtClean="0">
                <a:latin typeface="Courier"/>
                <a:cs typeface="Courier"/>
              </a:rPr>
              <a:t> </a:t>
            </a:r>
            <a:r>
              <a:rPr lang="en-US" sz="1700" dirty="0">
                <a:latin typeface="Courier"/>
                <a:cs typeface="Courier"/>
              </a:rPr>
              <a:t>= </a:t>
            </a:r>
            <a:r>
              <a:rPr lang="en-US" sz="1700" b="1" dirty="0">
                <a:solidFill>
                  <a:srgbClr val="FF0000"/>
                </a:solidFill>
                <a:latin typeface="Courier"/>
                <a:cs typeface="Courier"/>
              </a:rPr>
              <a:t>socket</a:t>
            </a:r>
            <a:r>
              <a:rPr lang="en-US" sz="1700" dirty="0">
                <a:latin typeface="Courier"/>
                <a:cs typeface="Courier"/>
              </a:rPr>
              <a:t>(AF_INET, SOCK_STREAM, 0</a:t>
            </a:r>
            <a:r>
              <a:rPr lang="en-US" sz="1700" dirty="0" smtClean="0">
                <a:latin typeface="Courier"/>
                <a:cs typeface="Courier"/>
              </a:rPr>
              <a:t>)</a:t>
            </a: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Connect to server on port */</a:t>
            </a:r>
          </a:p>
          <a:p>
            <a:r>
              <a:rPr lang="en-US" sz="1700" b="1" dirty="0" smtClean="0">
                <a:solidFill>
                  <a:srgbClr val="FF0000"/>
                </a:solidFill>
                <a:latin typeface="Courier"/>
                <a:cs typeface="Courier"/>
              </a:rPr>
              <a:t>connect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sockfd</a:t>
            </a:r>
            <a:r>
              <a:rPr lang="en-US" sz="1700" dirty="0">
                <a:latin typeface="Courier"/>
                <a:cs typeface="Courier"/>
              </a:rPr>
              <a:t>, (</a:t>
            </a:r>
            <a:r>
              <a:rPr lang="en-US" sz="1700" dirty="0" err="1">
                <a:latin typeface="Courier"/>
                <a:cs typeface="Courier"/>
              </a:rPr>
              <a:t>struct</a:t>
            </a:r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err="1">
                <a:latin typeface="Courier"/>
                <a:cs typeface="Courier"/>
              </a:rPr>
              <a:t>sockaddr</a:t>
            </a:r>
            <a:r>
              <a:rPr lang="en-US" sz="1700" dirty="0">
                <a:latin typeface="Courier"/>
                <a:cs typeface="Courier"/>
              </a:rPr>
              <a:t> *) &amp;</a:t>
            </a:r>
            <a:r>
              <a:rPr lang="en-US" sz="1700" dirty="0" err="1">
                <a:latin typeface="Courier"/>
                <a:cs typeface="Courier"/>
              </a:rPr>
              <a:t>serv_addr</a:t>
            </a:r>
            <a:r>
              <a:rPr lang="en-US" sz="1700" dirty="0" smtClean="0">
                <a:latin typeface="Courier"/>
                <a:cs typeface="Courier"/>
              </a:rPr>
              <a:t>, </a:t>
            </a:r>
            <a:r>
              <a:rPr lang="en-US" sz="1700" dirty="0" err="1" smtClean="0">
                <a:latin typeface="Courier"/>
                <a:cs typeface="Courier"/>
              </a:rPr>
              <a:t>sizeof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serv_addr</a:t>
            </a:r>
            <a:r>
              <a:rPr lang="en-US" sz="1700" dirty="0" smtClean="0">
                <a:latin typeface="Courier"/>
                <a:cs typeface="Courier"/>
              </a:rPr>
              <a:t>)</a:t>
            </a:r>
            <a:endParaRPr lang="en-US" sz="1700" dirty="0">
              <a:latin typeface="Courier"/>
              <a:cs typeface="Courier"/>
            </a:endParaRPr>
          </a:p>
          <a:p>
            <a:r>
              <a:rPr lang="en-US" sz="1700" dirty="0" err="1" smtClean="0">
                <a:latin typeface="Courier"/>
                <a:cs typeface="Courier"/>
              </a:rPr>
              <a:t>printf</a:t>
            </a:r>
            <a:r>
              <a:rPr lang="en-US" sz="1700" dirty="0">
                <a:latin typeface="Courier"/>
                <a:cs typeface="Courier"/>
              </a:rPr>
              <a:t>("Connected to %s:%d\</a:t>
            </a:r>
            <a:r>
              <a:rPr lang="en-US" sz="1700" dirty="0" err="1">
                <a:latin typeface="Courier"/>
                <a:cs typeface="Courier"/>
              </a:rPr>
              <a:t>n",server</a:t>
            </a:r>
            <a:r>
              <a:rPr lang="en-US" sz="1700" dirty="0">
                <a:latin typeface="Courier"/>
                <a:cs typeface="Courier"/>
              </a:rPr>
              <a:t>-&gt;</a:t>
            </a:r>
            <a:r>
              <a:rPr lang="en-US" sz="1700" dirty="0" err="1">
                <a:latin typeface="Courier"/>
                <a:cs typeface="Courier"/>
              </a:rPr>
              <a:t>h_name</a:t>
            </a:r>
            <a:r>
              <a:rPr lang="en-US" sz="1700" dirty="0">
                <a:latin typeface="Courier"/>
                <a:cs typeface="Courier"/>
              </a:rPr>
              <a:t>, </a:t>
            </a:r>
            <a:r>
              <a:rPr lang="en-US" sz="1700" dirty="0" err="1">
                <a:latin typeface="Courier"/>
                <a:cs typeface="Courier"/>
              </a:rPr>
              <a:t>portno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Carry out Client</a:t>
            </a:r>
            <a:r>
              <a:rPr lang="en-US" sz="1700" dirty="0" smtClean="0">
                <a:latin typeface="Courier"/>
                <a:cs typeface="Courier"/>
              </a:rPr>
              <a:t>-Server </a:t>
            </a:r>
            <a:r>
              <a:rPr lang="en-US" sz="1700" dirty="0">
                <a:latin typeface="Courier"/>
                <a:cs typeface="Courier"/>
              </a:rPr>
              <a:t>protocol *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</a:p>
          <a:p>
            <a:r>
              <a:rPr lang="en-US" sz="1700" i="1" dirty="0" smtClean="0">
                <a:latin typeface="Courier"/>
                <a:cs typeface="Courier"/>
              </a:rPr>
              <a:t>client</a:t>
            </a:r>
            <a:r>
              <a:rPr lang="en-US" sz="1700" i="1" dirty="0">
                <a:latin typeface="Courier"/>
                <a:cs typeface="Courier"/>
              </a:rPr>
              <a:t>(</a:t>
            </a:r>
            <a:r>
              <a:rPr lang="en-US" sz="1700" i="1" dirty="0" err="1">
                <a:latin typeface="Courier"/>
                <a:cs typeface="Courier"/>
              </a:rPr>
              <a:t>sockfd</a:t>
            </a:r>
            <a:r>
              <a:rPr lang="en-US" sz="1700" i="1" dirty="0">
                <a:latin typeface="Courier"/>
                <a:cs typeface="Courier"/>
              </a:rPr>
              <a:t>);</a:t>
            </a:r>
          </a:p>
          <a:p>
            <a:endParaRPr lang="en-US" sz="1700" dirty="0" smtClean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Clean up on termination */</a:t>
            </a:r>
          </a:p>
          <a:p>
            <a:r>
              <a:rPr lang="en-US" sz="1700" dirty="0" smtClean="0">
                <a:latin typeface="Courier"/>
                <a:cs typeface="Courier"/>
              </a:rPr>
              <a:t>close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sockfd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68359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Protocol (v1)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006194"/>
            <a:ext cx="8915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Create Socket to receive requests*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</a:p>
          <a:p>
            <a:r>
              <a:rPr lang="en-US" sz="1700" dirty="0" err="1" smtClean="0">
                <a:latin typeface="Courier"/>
                <a:cs typeface="Courier"/>
              </a:rPr>
              <a:t>lstnsockfd</a:t>
            </a:r>
            <a:r>
              <a:rPr lang="en-US" sz="1700" dirty="0" smtClean="0">
                <a:latin typeface="Courier"/>
                <a:cs typeface="Courier"/>
              </a:rPr>
              <a:t> </a:t>
            </a:r>
            <a:r>
              <a:rPr lang="en-US" sz="1700" dirty="0">
                <a:latin typeface="Courier"/>
                <a:cs typeface="Courier"/>
              </a:rPr>
              <a:t>= </a:t>
            </a:r>
            <a:r>
              <a:rPr lang="en-US" sz="1700" b="1" dirty="0">
                <a:solidFill>
                  <a:srgbClr val="FF0000"/>
                </a:solidFill>
                <a:latin typeface="Courier"/>
                <a:cs typeface="Courier"/>
              </a:rPr>
              <a:t>socket</a:t>
            </a:r>
            <a:r>
              <a:rPr lang="en-US" sz="1700" dirty="0">
                <a:latin typeface="Courier"/>
                <a:cs typeface="Courier"/>
              </a:rPr>
              <a:t>(AF_INET, SOCK_STREAM, 0);</a:t>
            </a:r>
          </a:p>
          <a:p>
            <a:endParaRPr lang="en-US" sz="1700" dirty="0" smtClean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Bind socket to port */</a:t>
            </a:r>
          </a:p>
          <a:p>
            <a:r>
              <a:rPr lang="en-US" sz="1700" b="1" dirty="0" smtClean="0">
                <a:solidFill>
                  <a:srgbClr val="FF0000"/>
                </a:solidFill>
                <a:latin typeface="Courier"/>
                <a:cs typeface="Courier"/>
              </a:rPr>
              <a:t>bind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, (</a:t>
            </a:r>
            <a:r>
              <a:rPr lang="en-US" sz="1700" dirty="0" err="1">
                <a:latin typeface="Courier"/>
                <a:cs typeface="Courier"/>
              </a:rPr>
              <a:t>struct</a:t>
            </a:r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err="1">
                <a:latin typeface="Courier"/>
                <a:cs typeface="Courier"/>
              </a:rPr>
              <a:t>sockaddr</a:t>
            </a:r>
            <a:r>
              <a:rPr lang="en-US" sz="1700" dirty="0">
                <a:latin typeface="Courier"/>
                <a:cs typeface="Courier"/>
              </a:rPr>
              <a:t> *</a:t>
            </a:r>
            <a:r>
              <a:rPr lang="en-US" sz="1700" dirty="0" smtClean="0">
                <a:latin typeface="Courier"/>
                <a:cs typeface="Courier"/>
              </a:rPr>
              <a:t>)&amp;</a:t>
            </a:r>
            <a:r>
              <a:rPr lang="en-US" sz="1700" dirty="0" err="1">
                <a:latin typeface="Courier"/>
                <a:cs typeface="Courier"/>
              </a:rPr>
              <a:t>serv_addr</a:t>
            </a:r>
            <a:r>
              <a:rPr lang="en-US" sz="1700" dirty="0" err="1" smtClean="0">
                <a:latin typeface="Courier"/>
                <a:cs typeface="Courier"/>
              </a:rPr>
              <a:t>,sizeof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serv_addr</a:t>
            </a:r>
            <a:r>
              <a:rPr lang="en-US" sz="1700" dirty="0">
                <a:latin typeface="Courier"/>
                <a:cs typeface="Courier"/>
              </a:rPr>
              <a:t>))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</a:p>
          <a:p>
            <a:r>
              <a:rPr lang="en-US" sz="1700" dirty="0" smtClean="0">
                <a:latin typeface="Courier"/>
                <a:cs typeface="Courier"/>
              </a:rPr>
              <a:t>while </a:t>
            </a:r>
            <a:r>
              <a:rPr lang="en-US" sz="1700" dirty="0">
                <a:latin typeface="Courier"/>
                <a:cs typeface="Courier"/>
              </a:rPr>
              <a:t>(1) </a:t>
            </a:r>
            <a:r>
              <a:rPr lang="en-US" sz="1700" dirty="0" smtClean="0">
                <a:latin typeface="Courier"/>
                <a:cs typeface="Courier"/>
              </a:rPr>
              <a:t>{</a:t>
            </a:r>
          </a:p>
          <a:p>
            <a:r>
              <a:rPr lang="en-US" sz="1700" dirty="0">
                <a:latin typeface="Courier"/>
                <a:cs typeface="Courier"/>
              </a:rPr>
              <a:t>/* Listen for incoming connections *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  <a:endParaRPr lang="en-US" sz="1700" dirty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  </a:t>
            </a:r>
            <a:r>
              <a:rPr lang="en-US" sz="1700" b="1" dirty="0" smtClean="0">
                <a:solidFill>
                  <a:srgbClr val="FF0000"/>
                </a:solidFill>
                <a:latin typeface="Courier"/>
                <a:cs typeface="Courier"/>
              </a:rPr>
              <a:t>listen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, MAXQUEUE); </a:t>
            </a:r>
            <a:endParaRPr lang="en-US" sz="1700" dirty="0" smtClean="0">
              <a:latin typeface="Courier"/>
              <a:cs typeface="Courier"/>
            </a:endParaRP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Accept incoming connection, obtaining a new socket for it */</a:t>
            </a:r>
          </a:p>
          <a:p>
            <a:r>
              <a:rPr lang="en-US" sz="1700" dirty="0">
                <a:latin typeface="Courier"/>
                <a:cs typeface="Courier"/>
              </a:rPr>
              <a:t>   </a:t>
            </a:r>
            <a:r>
              <a:rPr lang="en-US" sz="1700" dirty="0" err="1" smtClean="0">
                <a:latin typeface="Courier"/>
                <a:cs typeface="Courier"/>
              </a:rPr>
              <a:t>consockfd</a:t>
            </a:r>
            <a:r>
              <a:rPr lang="en-US" sz="1700" dirty="0" smtClean="0">
                <a:latin typeface="Courier"/>
                <a:cs typeface="Courier"/>
              </a:rPr>
              <a:t> </a:t>
            </a:r>
            <a:r>
              <a:rPr lang="en-US" sz="1700" dirty="0">
                <a:latin typeface="Courier"/>
                <a:cs typeface="Courier"/>
              </a:rPr>
              <a:t>= </a:t>
            </a:r>
            <a:r>
              <a:rPr lang="en-US" sz="1700" dirty="0">
                <a:solidFill>
                  <a:srgbClr val="FF0000"/>
                </a:solidFill>
                <a:latin typeface="Courier"/>
                <a:cs typeface="Courier"/>
              </a:rPr>
              <a:t>accept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, (</a:t>
            </a:r>
            <a:r>
              <a:rPr lang="en-US" sz="1700" dirty="0" err="1">
                <a:latin typeface="Courier"/>
                <a:cs typeface="Courier"/>
              </a:rPr>
              <a:t>struct</a:t>
            </a:r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err="1">
                <a:latin typeface="Courier"/>
                <a:cs typeface="Courier"/>
              </a:rPr>
              <a:t>sockaddr</a:t>
            </a:r>
            <a:r>
              <a:rPr lang="en-US" sz="1700" dirty="0">
                <a:latin typeface="Courier"/>
                <a:cs typeface="Courier"/>
              </a:rPr>
              <a:t> *) &amp;</a:t>
            </a:r>
            <a:r>
              <a:rPr lang="en-US" sz="1700" dirty="0" err="1">
                <a:latin typeface="Courier"/>
                <a:cs typeface="Courier"/>
              </a:rPr>
              <a:t>cli_addr</a:t>
            </a:r>
            <a:r>
              <a:rPr lang="en-US" sz="1700" dirty="0">
                <a:latin typeface="Courier"/>
                <a:cs typeface="Courier"/>
              </a:rPr>
              <a:t>, </a:t>
            </a:r>
            <a:r>
              <a:rPr lang="en-US" sz="1700" dirty="0" smtClean="0">
                <a:latin typeface="Courier"/>
                <a:cs typeface="Courier"/>
              </a:rPr>
              <a:t>      </a:t>
            </a:r>
          </a:p>
          <a:p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smtClean="0">
                <a:latin typeface="Courier"/>
                <a:cs typeface="Courier"/>
              </a:rPr>
              <a:t>                     &amp;</a:t>
            </a:r>
            <a:r>
              <a:rPr lang="en-US" sz="1700" dirty="0" err="1">
                <a:latin typeface="Courier"/>
                <a:cs typeface="Courier"/>
              </a:rPr>
              <a:t>clilen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  <a:p>
            <a:endParaRPr lang="en-US" sz="1700" dirty="0" smtClean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smtClean="0">
                <a:latin typeface="Courier"/>
                <a:cs typeface="Courier"/>
              </a:rPr>
              <a:t>  </a:t>
            </a:r>
            <a:r>
              <a:rPr lang="en-US" sz="1700" i="1" dirty="0" smtClean="0">
                <a:latin typeface="Courier"/>
                <a:cs typeface="Courier"/>
              </a:rPr>
              <a:t>server</a:t>
            </a:r>
            <a:r>
              <a:rPr lang="en-US" sz="1700" i="1" dirty="0">
                <a:latin typeface="Courier"/>
                <a:cs typeface="Courier"/>
              </a:rPr>
              <a:t>(</a:t>
            </a:r>
            <a:r>
              <a:rPr lang="en-US" sz="1700" i="1" dirty="0" err="1">
                <a:latin typeface="Courier"/>
                <a:cs typeface="Courier"/>
              </a:rPr>
              <a:t>consockfd</a:t>
            </a:r>
            <a:r>
              <a:rPr lang="en-US" sz="1700" i="1" dirty="0">
                <a:latin typeface="Courier"/>
                <a:cs typeface="Courier"/>
              </a:rPr>
              <a:t>)</a:t>
            </a:r>
            <a:r>
              <a:rPr lang="en-US" sz="1700" i="1" dirty="0" smtClean="0">
                <a:latin typeface="Courier"/>
                <a:cs typeface="Courier"/>
              </a:rPr>
              <a:t>;</a:t>
            </a: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  </a:t>
            </a:r>
            <a:r>
              <a:rPr lang="en-US" sz="1700" dirty="0" smtClean="0">
                <a:latin typeface="Courier"/>
                <a:cs typeface="Courier"/>
              </a:rPr>
              <a:t>close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consockfd</a:t>
            </a:r>
            <a:r>
              <a:rPr lang="en-US" sz="1700" dirty="0">
                <a:latin typeface="Courier"/>
                <a:cs typeface="Courier"/>
              </a:rPr>
              <a:t>)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  <a:endParaRPr lang="en-US" sz="1700" dirty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 }</a:t>
            </a:r>
          </a:p>
          <a:p>
            <a:r>
              <a:rPr lang="en-US" sz="1700" dirty="0" smtClean="0">
                <a:latin typeface="Courier"/>
                <a:cs typeface="Courier"/>
              </a:rPr>
              <a:t>close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)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  <a:endParaRPr lang="en-US" sz="17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156776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server protect itself?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Isolate the handling of each connection </a:t>
            </a:r>
          </a:p>
          <a:p>
            <a:r>
              <a:rPr lang="en-US" dirty="0" smtClean="0"/>
              <a:t>By forking it off as another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123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3838442" y="4102054"/>
            <a:ext cx="2455574" cy="1721416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2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With Protection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7029" y="685800"/>
            <a:ext cx="907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Client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29233" y="685800"/>
            <a:ext cx="985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923" y="1855045"/>
            <a:ext cx="2075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Client Socket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8923" y="2644543"/>
            <a:ext cx="3098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Connect it to server (</a:t>
            </a:r>
            <a:r>
              <a:rPr lang="en-US" dirty="0" err="1" smtClean="0"/>
              <a:t>host:port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86380" y="4209148"/>
            <a:ext cx="1447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rite request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16262" y="4637641"/>
            <a:ext cx="1519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ead response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8806" y="5374560"/>
            <a:ext cx="1956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Client Socket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470685" y="222437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470685" y="3013875"/>
            <a:ext cx="0" cy="1055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10568" y="501506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16394" y="1066800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Server Socket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6547748" y="1447800"/>
            <a:ext cx="408" cy="343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28210" y="1715869"/>
            <a:ext cx="2706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Bind it to an Address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host:port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47748" y="2264050"/>
            <a:ext cx="6385" cy="3850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38080" y="2589362"/>
            <a:ext cx="2186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Listen for Connection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7665756" y="2449843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547748" y="2954752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31695" y="3315154"/>
            <a:ext cx="192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Accept connection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5524263" y="3657728"/>
            <a:ext cx="467251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19855" y="4272635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request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019855" y="4665332"/>
            <a:ext cx="158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response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31470" y="5236869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Connection Socket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128045" y="4971720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791200" y="6183868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Server Socket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757889" y="3671527"/>
            <a:ext cx="1953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Connection Socket</a:t>
            </a:r>
            <a:endParaRPr lang="en-US" i="1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535316" y="4421549"/>
            <a:ext cx="1303126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535315" y="4865235"/>
            <a:ext cx="1303127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5755805" y="4343400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flipH="1">
            <a:off x="538315" y="4331253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550823" y="3669268"/>
            <a:ext cx="6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child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08714" y="4132366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Connection Socket</a:t>
            </a:r>
            <a:endParaRPr lang="en-US" dirty="0"/>
          </a:p>
        </p:txBody>
      </p:sp>
      <p:sp>
        <p:nvSpPr>
          <p:cNvPr id="53" name="Freeform 52"/>
          <p:cNvSpPr/>
          <p:nvPr/>
        </p:nvSpPr>
        <p:spPr>
          <a:xfrm>
            <a:off x="6946456" y="2264050"/>
            <a:ext cx="1967778" cy="3819899"/>
          </a:xfrm>
          <a:custGeom>
            <a:avLst/>
            <a:gdLst>
              <a:gd name="connsiteX0" fmla="*/ 0 w 1838714"/>
              <a:gd name="connsiteY0" fmla="*/ 3350866 h 3819899"/>
              <a:gd name="connsiteX1" fmla="*/ 489618 w 1838714"/>
              <a:gd name="connsiteY1" fmla="*/ 3687455 h 3819899"/>
              <a:gd name="connsiteX2" fmla="*/ 1575959 w 1838714"/>
              <a:gd name="connsiteY2" fmla="*/ 3580358 h 3819899"/>
              <a:gd name="connsiteX3" fmla="*/ 1836068 w 1838714"/>
              <a:gd name="connsiteY3" fmla="*/ 1040642 h 3819899"/>
              <a:gd name="connsiteX4" fmla="*/ 1637161 w 1838714"/>
              <a:gd name="connsiteY4" fmla="*/ 153271 h 3819899"/>
              <a:gd name="connsiteX5" fmla="*/ 642624 w 1838714"/>
              <a:gd name="connsiteY5" fmla="*/ 276 h 3819899"/>
              <a:gd name="connsiteX6" fmla="*/ 290711 w 1838714"/>
              <a:gd name="connsiteY6" fmla="*/ 122672 h 3819899"/>
              <a:gd name="connsiteX7" fmla="*/ 183607 w 1838714"/>
              <a:gd name="connsiteY7" fmla="*/ 367464 h 381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8714" h="3819899">
                <a:moveTo>
                  <a:pt x="0" y="3350866"/>
                </a:moveTo>
                <a:cubicBezTo>
                  <a:pt x="113479" y="3500036"/>
                  <a:pt x="226958" y="3649206"/>
                  <a:pt x="489618" y="3687455"/>
                </a:cubicBezTo>
                <a:cubicBezTo>
                  <a:pt x="752278" y="3725704"/>
                  <a:pt x="1351551" y="4021493"/>
                  <a:pt x="1575959" y="3580358"/>
                </a:cubicBezTo>
                <a:cubicBezTo>
                  <a:pt x="1800367" y="3139223"/>
                  <a:pt x="1825868" y="1611823"/>
                  <a:pt x="1836068" y="1040642"/>
                </a:cubicBezTo>
                <a:cubicBezTo>
                  <a:pt x="1846268" y="469461"/>
                  <a:pt x="1836068" y="326665"/>
                  <a:pt x="1637161" y="153271"/>
                </a:cubicBezTo>
                <a:cubicBezTo>
                  <a:pt x="1438254" y="-20123"/>
                  <a:pt x="867032" y="5376"/>
                  <a:pt x="642624" y="276"/>
                </a:cubicBezTo>
                <a:cubicBezTo>
                  <a:pt x="418216" y="-4824"/>
                  <a:pt x="367214" y="61474"/>
                  <a:pt x="290711" y="122672"/>
                </a:cubicBezTo>
                <a:cubicBezTo>
                  <a:pt x="214208" y="183870"/>
                  <a:pt x="198907" y="275667"/>
                  <a:pt x="183607" y="367464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7423156" y="3669187"/>
            <a:ext cx="572135" cy="463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10516" y="4038600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Listen Socket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949957" y="36576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Parent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534830" y="5236869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Wait for 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111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run-time library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57200" y="25908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" y="14478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371600" y="1447800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14600" y="14478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9102" y="182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3921483" y="4898606"/>
            <a:ext cx="4298635" cy="5757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798003" y="2893150"/>
            <a:ext cx="1335159" cy="1960405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Appln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256642" y="2893150"/>
            <a:ext cx="1235760" cy="1960405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login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870720" y="2893150"/>
            <a:ext cx="1328983" cy="1960405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Window Manager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4762" y="3566457"/>
            <a:ext cx="589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…</a:t>
            </a:r>
            <a:endParaRPr lang="en-US" sz="2800" dirty="0"/>
          </a:p>
        </p:txBody>
      </p:sp>
      <p:sp>
        <p:nvSpPr>
          <p:cNvPr id="17" name="Rectangle 16"/>
          <p:cNvSpPr/>
          <p:nvPr/>
        </p:nvSpPr>
        <p:spPr>
          <a:xfrm>
            <a:off x="3798004" y="4207630"/>
            <a:ext cx="1335158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 library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256642" y="4175825"/>
            <a:ext cx="1235760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 library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870720" y="4175825"/>
            <a:ext cx="1235760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OS 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948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Protocol (v2)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1113293"/>
            <a:ext cx="8763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>
                <a:latin typeface="Courier"/>
                <a:cs typeface="Courier"/>
              </a:rPr>
              <a:t>while </a:t>
            </a:r>
            <a:r>
              <a:rPr lang="en-US" sz="1700" dirty="0">
                <a:latin typeface="Courier"/>
                <a:cs typeface="Courier"/>
              </a:rPr>
              <a:t>(1) {</a:t>
            </a:r>
          </a:p>
          <a:p>
            <a:r>
              <a:rPr lang="en-US" sz="1700" dirty="0">
                <a:latin typeface="Courier"/>
                <a:cs typeface="Courier"/>
              </a:rPr>
              <a:t>    listen(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, MAXQUEUE);    </a:t>
            </a:r>
          </a:p>
          <a:p>
            <a:r>
              <a:rPr lang="en-US" sz="1700" dirty="0">
                <a:latin typeface="Courier"/>
                <a:cs typeface="Courier"/>
              </a:rPr>
              <a:t>    </a:t>
            </a:r>
            <a:r>
              <a:rPr lang="en-US" sz="1700" dirty="0" err="1">
                <a:latin typeface="Courier"/>
                <a:cs typeface="Courier"/>
              </a:rPr>
              <a:t>consockfd</a:t>
            </a:r>
            <a:r>
              <a:rPr lang="en-US" sz="1700" dirty="0">
                <a:latin typeface="Courier"/>
                <a:cs typeface="Courier"/>
              </a:rPr>
              <a:t> = accept(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, (</a:t>
            </a:r>
            <a:r>
              <a:rPr lang="en-US" sz="1700" dirty="0" err="1">
                <a:latin typeface="Courier"/>
                <a:cs typeface="Courier"/>
              </a:rPr>
              <a:t>struct</a:t>
            </a:r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err="1">
                <a:latin typeface="Courier"/>
                <a:cs typeface="Courier"/>
              </a:rPr>
              <a:t>sockaddr</a:t>
            </a:r>
            <a:r>
              <a:rPr lang="en-US" sz="1700" dirty="0">
                <a:latin typeface="Courier"/>
                <a:cs typeface="Courier"/>
              </a:rPr>
              <a:t> *) &amp;</a:t>
            </a:r>
            <a:r>
              <a:rPr lang="en-US" sz="1700" dirty="0" err="1">
                <a:latin typeface="Courier"/>
                <a:cs typeface="Courier"/>
              </a:rPr>
              <a:t>cli_addr</a:t>
            </a:r>
            <a:r>
              <a:rPr lang="en-US" sz="1700" dirty="0" smtClean="0">
                <a:latin typeface="Courier"/>
                <a:cs typeface="Courier"/>
              </a:rPr>
              <a:t>,</a:t>
            </a:r>
          </a:p>
          <a:p>
            <a:r>
              <a:rPr lang="en-US" sz="1700" dirty="0">
                <a:latin typeface="Courier"/>
                <a:cs typeface="Courier"/>
              </a:rPr>
              <a:t>	</a:t>
            </a:r>
            <a:r>
              <a:rPr lang="en-US" sz="1700" dirty="0" smtClean="0">
                <a:latin typeface="Courier"/>
                <a:cs typeface="Courier"/>
              </a:rPr>
              <a:t>						 </a:t>
            </a:r>
            <a:r>
              <a:rPr lang="en-US" sz="1700" dirty="0">
                <a:latin typeface="Courier"/>
                <a:cs typeface="Courier"/>
              </a:rPr>
              <a:t>&amp;</a:t>
            </a:r>
            <a:r>
              <a:rPr lang="en-US" sz="1700" dirty="0" err="1">
                <a:latin typeface="Courier"/>
                <a:cs typeface="Courier"/>
              </a:rPr>
              <a:t>clilen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  <a:p>
            <a:r>
              <a:rPr lang="en-US" sz="1700" dirty="0">
                <a:latin typeface="Courier"/>
                <a:cs typeface="Courier"/>
              </a:rPr>
              <a:t>    </a:t>
            </a:r>
            <a:r>
              <a:rPr lang="en-US" sz="1700" dirty="0" err="1">
                <a:latin typeface="Courier"/>
                <a:cs typeface="Courier"/>
              </a:rPr>
              <a:t>cpid</a:t>
            </a:r>
            <a:r>
              <a:rPr lang="en-US" sz="1700" dirty="0">
                <a:latin typeface="Courier"/>
                <a:cs typeface="Courier"/>
              </a:rPr>
              <a:t> = fork();              /* </a:t>
            </a:r>
            <a:r>
              <a:rPr lang="en-US" sz="1700" dirty="0" smtClean="0">
                <a:latin typeface="Courier"/>
                <a:cs typeface="Courier"/>
              </a:rPr>
              <a:t>new </a:t>
            </a:r>
            <a:r>
              <a:rPr lang="en-US" sz="1700" dirty="0">
                <a:latin typeface="Courier"/>
                <a:cs typeface="Courier"/>
              </a:rPr>
              <a:t>process for connection */</a:t>
            </a:r>
          </a:p>
          <a:p>
            <a:r>
              <a:rPr lang="en-US" sz="1700" dirty="0">
                <a:latin typeface="Courier"/>
                <a:cs typeface="Courier"/>
              </a:rPr>
              <a:t>    if (</a:t>
            </a:r>
            <a:r>
              <a:rPr lang="en-US" sz="1700" dirty="0" err="1">
                <a:latin typeface="Courier"/>
                <a:cs typeface="Courier"/>
              </a:rPr>
              <a:t>cpid</a:t>
            </a:r>
            <a:r>
              <a:rPr lang="en-US" sz="1700" dirty="0">
                <a:latin typeface="Courier"/>
                <a:cs typeface="Courier"/>
              </a:rPr>
              <a:t> &gt; 0) {             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parent process */</a:t>
            </a:r>
          </a:p>
          <a:p>
            <a:r>
              <a:rPr lang="en-US" sz="1700" dirty="0">
                <a:latin typeface="Courier"/>
                <a:cs typeface="Courier"/>
              </a:rPr>
              <a:t>      close(</a:t>
            </a:r>
            <a:r>
              <a:rPr lang="en-US" sz="1700" dirty="0" err="1">
                <a:latin typeface="Courier"/>
                <a:cs typeface="Courier"/>
              </a:rPr>
              <a:t>consockfd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  <a:p>
            <a:r>
              <a:rPr lang="en-US" sz="1700" dirty="0">
                <a:latin typeface="Courier"/>
                <a:cs typeface="Courier"/>
              </a:rPr>
              <a:t>      </a:t>
            </a:r>
            <a:r>
              <a:rPr lang="en-US" sz="1700" dirty="0" err="1">
                <a:latin typeface="Courier"/>
                <a:cs typeface="Courier"/>
              </a:rPr>
              <a:t>tcpid</a:t>
            </a:r>
            <a:r>
              <a:rPr lang="en-US" sz="1700" dirty="0">
                <a:latin typeface="Courier"/>
                <a:cs typeface="Courier"/>
              </a:rPr>
              <a:t> = wait(&amp;</a:t>
            </a:r>
            <a:r>
              <a:rPr lang="en-US" sz="1700" dirty="0" err="1">
                <a:latin typeface="Courier"/>
                <a:cs typeface="Courier"/>
              </a:rPr>
              <a:t>cstatus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  <a:p>
            <a:r>
              <a:rPr lang="en-US" sz="1700" dirty="0">
                <a:latin typeface="Courier"/>
                <a:cs typeface="Courier"/>
              </a:rPr>
              <a:t>    } else if (</a:t>
            </a:r>
            <a:r>
              <a:rPr lang="en-US" sz="1700" dirty="0" err="1">
                <a:latin typeface="Courier"/>
                <a:cs typeface="Courier"/>
              </a:rPr>
              <a:t>cpid</a:t>
            </a:r>
            <a:r>
              <a:rPr lang="en-US" sz="1700" dirty="0">
                <a:latin typeface="Courier"/>
                <a:cs typeface="Courier"/>
              </a:rPr>
              <a:t> == 0) {      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child process */</a:t>
            </a:r>
          </a:p>
          <a:p>
            <a:r>
              <a:rPr lang="en-US" sz="1700" dirty="0">
                <a:latin typeface="Courier"/>
                <a:cs typeface="Courier"/>
              </a:rPr>
              <a:t>      close(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);        /* let go of listen socket *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     </a:t>
            </a:r>
            <a:r>
              <a:rPr lang="en-US" sz="1700" i="1" dirty="0">
                <a:latin typeface="Courier"/>
                <a:cs typeface="Courier"/>
              </a:rPr>
              <a:t>server(</a:t>
            </a:r>
            <a:r>
              <a:rPr lang="en-US" sz="1700" i="1" dirty="0" err="1">
                <a:latin typeface="Courier"/>
                <a:cs typeface="Courier"/>
              </a:rPr>
              <a:t>consockfd</a:t>
            </a:r>
            <a:r>
              <a:rPr lang="en-US" sz="1700" i="1" dirty="0">
                <a:latin typeface="Courier"/>
                <a:cs typeface="Courier"/>
              </a:rPr>
              <a:t>)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     close(</a:t>
            </a:r>
            <a:r>
              <a:rPr lang="en-US" sz="1700" dirty="0" err="1">
                <a:latin typeface="Courier"/>
                <a:cs typeface="Courier"/>
              </a:rPr>
              <a:t>consockfd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  <a:p>
            <a:r>
              <a:rPr lang="en-US" sz="1700" dirty="0">
                <a:latin typeface="Courier"/>
                <a:cs typeface="Courier"/>
              </a:rPr>
              <a:t>      exit(EXIT_SUCCESS);         /* exit child normally */</a:t>
            </a:r>
          </a:p>
          <a:p>
            <a:r>
              <a:rPr lang="en-US" sz="1700" dirty="0">
                <a:latin typeface="Courier"/>
                <a:cs typeface="Courier"/>
              </a:rPr>
              <a:t>    }</a:t>
            </a:r>
          </a:p>
          <a:p>
            <a:r>
              <a:rPr lang="en-US" sz="1700" dirty="0">
                <a:latin typeface="Courier"/>
                <a:cs typeface="Courier"/>
              </a:rPr>
              <a:t>  }</a:t>
            </a:r>
          </a:p>
          <a:p>
            <a:r>
              <a:rPr lang="en-US" sz="1700" dirty="0" smtClean="0">
                <a:latin typeface="Courier"/>
                <a:cs typeface="Courier"/>
              </a:rPr>
              <a:t>close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)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  <a:endParaRPr lang="en-US" sz="17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5977505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Concurrent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 will queue requests</a:t>
            </a:r>
          </a:p>
          <a:p>
            <a:r>
              <a:rPr lang="en-US" dirty="0"/>
              <a:t>B</a:t>
            </a:r>
            <a:r>
              <a:rPr lang="en-US" dirty="0" smtClean="0"/>
              <a:t>uffering present elsewhere</a:t>
            </a:r>
          </a:p>
          <a:p>
            <a:r>
              <a:rPr lang="en-US" dirty="0" smtClean="0"/>
              <a:t>But server waits for each connection to terminate before initiating the 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1254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3838442" y="4102054"/>
            <a:ext cx="2455574" cy="1799853"/>
          </a:xfrm>
          <a:prstGeom prst="rect">
            <a:avLst/>
          </a:prstGeom>
          <a:gradFill>
            <a:gsLst>
              <a:gs pos="0">
                <a:schemeClr val="accent1">
                  <a:tint val="100000"/>
                  <a:shade val="100000"/>
                  <a:satMod val="130000"/>
                  <a:alpha val="26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6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With Protection and Parallelism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171367" y="719997"/>
            <a:ext cx="9079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Client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1463" y="662835"/>
            <a:ext cx="9859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Server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8923" y="1855045"/>
            <a:ext cx="2075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Client Socket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8923" y="2644543"/>
            <a:ext cx="3098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Connect it to server (</a:t>
            </a:r>
            <a:r>
              <a:rPr lang="en-US" dirty="0" err="1" smtClean="0"/>
              <a:t>host:port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86380" y="4209148"/>
            <a:ext cx="1447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</a:t>
            </a:r>
            <a:r>
              <a:rPr lang="en-US" dirty="0" smtClean="0"/>
              <a:t>rite request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16262" y="4637641"/>
            <a:ext cx="1519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ead response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10064" y="5421868"/>
            <a:ext cx="1956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Client Socket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470685" y="222437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470685" y="3013875"/>
            <a:ext cx="0" cy="10552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210568" y="5015067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16394" y="1066800"/>
            <a:ext cx="2133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 Server Socket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548156" y="1371600"/>
            <a:ext cx="5977" cy="343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32103" y="1676400"/>
            <a:ext cx="2706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Bind it to an Address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host:port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6554133" y="2264051"/>
            <a:ext cx="0" cy="3850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38080" y="2589362"/>
            <a:ext cx="2186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Listen for Connection</a:t>
            </a:r>
            <a:endParaRPr lang="en-US" dirty="0"/>
          </a:p>
        </p:txBody>
      </p:sp>
      <p:sp>
        <p:nvSpPr>
          <p:cNvPr id="23" name="Freeform 22"/>
          <p:cNvSpPr/>
          <p:nvPr/>
        </p:nvSpPr>
        <p:spPr>
          <a:xfrm>
            <a:off x="7665756" y="2449843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547748" y="2954752"/>
            <a:ext cx="0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31695" y="3315154"/>
            <a:ext cx="1925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Accept connection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5524263" y="3657728"/>
            <a:ext cx="467251" cy="4201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019855" y="4272635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read request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019855" y="4665332"/>
            <a:ext cx="1582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response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831470" y="5236869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Connection Socket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5105400" y="5029200"/>
            <a:ext cx="2660" cy="3165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943600" y="6031468"/>
            <a:ext cx="2018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 Server Socket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757889" y="3671527"/>
            <a:ext cx="1953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Connection Socket</a:t>
            </a:r>
            <a:endParaRPr lang="en-US" i="1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2535316" y="4421549"/>
            <a:ext cx="1303126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2535315" y="4865235"/>
            <a:ext cx="1303127" cy="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5603405" y="4416424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flipH="1">
            <a:off x="538315" y="4331253"/>
            <a:ext cx="492595" cy="612776"/>
          </a:xfrm>
          <a:custGeom>
            <a:avLst/>
            <a:gdLst>
              <a:gd name="connsiteX0" fmla="*/ 14941 w 492595"/>
              <a:gd name="connsiteY0" fmla="*/ 493114 h 612776"/>
              <a:gd name="connsiteX1" fmla="*/ 179294 w 492595"/>
              <a:gd name="connsiteY1" fmla="*/ 612643 h 612776"/>
              <a:gd name="connsiteX2" fmla="*/ 478117 w 492595"/>
              <a:gd name="connsiteY2" fmla="*/ 508055 h 612776"/>
              <a:gd name="connsiteX3" fmla="*/ 418353 w 492595"/>
              <a:gd name="connsiteY3" fmla="*/ 164408 h 612776"/>
              <a:gd name="connsiteX4" fmla="*/ 179294 w 492595"/>
              <a:gd name="connsiteY4" fmla="*/ 55 h 612776"/>
              <a:gd name="connsiteX5" fmla="*/ 0 w 492595"/>
              <a:gd name="connsiteY5" fmla="*/ 179349 h 612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2595" h="612776">
                <a:moveTo>
                  <a:pt x="14941" y="493114"/>
                </a:moveTo>
                <a:cubicBezTo>
                  <a:pt x="58519" y="551633"/>
                  <a:pt x="102098" y="610153"/>
                  <a:pt x="179294" y="612643"/>
                </a:cubicBezTo>
                <a:cubicBezTo>
                  <a:pt x="256490" y="615133"/>
                  <a:pt x="438274" y="582761"/>
                  <a:pt x="478117" y="508055"/>
                </a:cubicBezTo>
                <a:cubicBezTo>
                  <a:pt x="517960" y="433349"/>
                  <a:pt x="468157" y="249075"/>
                  <a:pt x="418353" y="164408"/>
                </a:cubicBezTo>
                <a:cubicBezTo>
                  <a:pt x="368549" y="79741"/>
                  <a:pt x="249019" y="-2435"/>
                  <a:pt x="179294" y="55"/>
                </a:cubicBezTo>
                <a:cubicBezTo>
                  <a:pt x="109569" y="2545"/>
                  <a:pt x="54784" y="90947"/>
                  <a:pt x="0" y="179349"/>
                </a:cubicBezTo>
              </a:path>
            </a:pathLst>
          </a:custGeom>
          <a:ln>
            <a:prstDash val="dash"/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279972" y="3629013"/>
            <a:ext cx="630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child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408714" y="4132366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Connection Socket</a:t>
            </a:r>
            <a:endParaRPr lang="en-US" dirty="0"/>
          </a:p>
        </p:txBody>
      </p:sp>
      <p:sp>
        <p:nvSpPr>
          <p:cNvPr id="53" name="Freeform 52"/>
          <p:cNvSpPr/>
          <p:nvPr/>
        </p:nvSpPr>
        <p:spPr>
          <a:xfrm>
            <a:off x="6946456" y="2321530"/>
            <a:ext cx="1976342" cy="2707670"/>
          </a:xfrm>
          <a:custGeom>
            <a:avLst/>
            <a:gdLst>
              <a:gd name="connsiteX0" fmla="*/ 0 w 1838714"/>
              <a:gd name="connsiteY0" fmla="*/ 3350866 h 3819899"/>
              <a:gd name="connsiteX1" fmla="*/ 489618 w 1838714"/>
              <a:gd name="connsiteY1" fmla="*/ 3687455 h 3819899"/>
              <a:gd name="connsiteX2" fmla="*/ 1575959 w 1838714"/>
              <a:gd name="connsiteY2" fmla="*/ 3580358 h 3819899"/>
              <a:gd name="connsiteX3" fmla="*/ 1836068 w 1838714"/>
              <a:gd name="connsiteY3" fmla="*/ 1040642 h 3819899"/>
              <a:gd name="connsiteX4" fmla="*/ 1637161 w 1838714"/>
              <a:gd name="connsiteY4" fmla="*/ 153271 h 3819899"/>
              <a:gd name="connsiteX5" fmla="*/ 642624 w 1838714"/>
              <a:gd name="connsiteY5" fmla="*/ 276 h 3819899"/>
              <a:gd name="connsiteX6" fmla="*/ 290711 w 1838714"/>
              <a:gd name="connsiteY6" fmla="*/ 122672 h 3819899"/>
              <a:gd name="connsiteX7" fmla="*/ 183607 w 1838714"/>
              <a:gd name="connsiteY7" fmla="*/ 367464 h 381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38714" h="3819899">
                <a:moveTo>
                  <a:pt x="0" y="3350866"/>
                </a:moveTo>
                <a:cubicBezTo>
                  <a:pt x="113479" y="3500036"/>
                  <a:pt x="226958" y="3649206"/>
                  <a:pt x="489618" y="3687455"/>
                </a:cubicBezTo>
                <a:cubicBezTo>
                  <a:pt x="752278" y="3725704"/>
                  <a:pt x="1351551" y="4021493"/>
                  <a:pt x="1575959" y="3580358"/>
                </a:cubicBezTo>
                <a:cubicBezTo>
                  <a:pt x="1800367" y="3139223"/>
                  <a:pt x="1825868" y="1611823"/>
                  <a:pt x="1836068" y="1040642"/>
                </a:cubicBezTo>
                <a:cubicBezTo>
                  <a:pt x="1846268" y="469461"/>
                  <a:pt x="1836068" y="326665"/>
                  <a:pt x="1637161" y="153271"/>
                </a:cubicBezTo>
                <a:cubicBezTo>
                  <a:pt x="1438254" y="-20123"/>
                  <a:pt x="867032" y="5376"/>
                  <a:pt x="642624" y="276"/>
                </a:cubicBezTo>
                <a:cubicBezTo>
                  <a:pt x="418216" y="-4824"/>
                  <a:pt x="367214" y="61474"/>
                  <a:pt x="290711" y="122672"/>
                </a:cubicBezTo>
                <a:cubicBezTo>
                  <a:pt x="214208" y="183870"/>
                  <a:pt x="198907" y="275667"/>
                  <a:pt x="183607" y="367464"/>
                </a:cubicBezTo>
              </a:path>
            </a:pathLst>
          </a:custGeom>
          <a:ln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7423156" y="3669187"/>
            <a:ext cx="572135" cy="46317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10000" y="4050268"/>
            <a:ext cx="251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 Listen Socket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7902147" y="3710354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Parent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3265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Protocol (v3)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2052" y="1113293"/>
            <a:ext cx="879954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smtClean="0">
                <a:latin typeface="Courier"/>
                <a:cs typeface="Courier"/>
              </a:rPr>
              <a:t>while </a:t>
            </a:r>
            <a:r>
              <a:rPr lang="en-US" sz="1700" dirty="0">
                <a:latin typeface="Courier"/>
                <a:cs typeface="Courier"/>
              </a:rPr>
              <a:t>(1) {</a:t>
            </a:r>
          </a:p>
          <a:p>
            <a:r>
              <a:rPr lang="en-US" sz="1700" dirty="0">
                <a:latin typeface="Courier"/>
                <a:cs typeface="Courier"/>
              </a:rPr>
              <a:t>    listen(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, MAXQUEUE);    </a:t>
            </a:r>
          </a:p>
          <a:p>
            <a:r>
              <a:rPr lang="en-US" sz="1700" dirty="0">
                <a:latin typeface="Courier"/>
                <a:cs typeface="Courier"/>
              </a:rPr>
              <a:t>    </a:t>
            </a:r>
            <a:r>
              <a:rPr lang="en-US" sz="1700" dirty="0" err="1">
                <a:latin typeface="Courier"/>
                <a:cs typeface="Courier"/>
              </a:rPr>
              <a:t>consockfd</a:t>
            </a:r>
            <a:r>
              <a:rPr lang="en-US" sz="1700" dirty="0">
                <a:latin typeface="Courier"/>
                <a:cs typeface="Courier"/>
              </a:rPr>
              <a:t> = accept(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, (</a:t>
            </a:r>
            <a:r>
              <a:rPr lang="en-US" sz="1700" dirty="0" err="1">
                <a:latin typeface="Courier"/>
                <a:cs typeface="Courier"/>
              </a:rPr>
              <a:t>struct</a:t>
            </a:r>
            <a:r>
              <a:rPr lang="en-US" sz="1700" dirty="0">
                <a:latin typeface="Courier"/>
                <a:cs typeface="Courier"/>
              </a:rPr>
              <a:t> </a:t>
            </a:r>
            <a:r>
              <a:rPr lang="en-US" sz="1700" dirty="0" err="1">
                <a:latin typeface="Courier"/>
                <a:cs typeface="Courier"/>
              </a:rPr>
              <a:t>sockaddr</a:t>
            </a:r>
            <a:r>
              <a:rPr lang="en-US" sz="1700" dirty="0">
                <a:latin typeface="Courier"/>
                <a:cs typeface="Courier"/>
              </a:rPr>
              <a:t> *) &amp;</a:t>
            </a:r>
            <a:r>
              <a:rPr lang="en-US" sz="1700" dirty="0" err="1">
                <a:latin typeface="Courier"/>
                <a:cs typeface="Courier"/>
              </a:rPr>
              <a:t>cli_addr</a:t>
            </a:r>
            <a:r>
              <a:rPr lang="en-US" sz="1700" dirty="0" smtClean="0">
                <a:latin typeface="Courier"/>
                <a:cs typeface="Courier"/>
              </a:rPr>
              <a:t>,</a:t>
            </a:r>
          </a:p>
          <a:p>
            <a:r>
              <a:rPr lang="en-US" sz="1700" dirty="0">
                <a:latin typeface="Courier"/>
                <a:cs typeface="Courier"/>
              </a:rPr>
              <a:t>	</a:t>
            </a:r>
            <a:r>
              <a:rPr lang="en-US" sz="1700" dirty="0" smtClean="0">
                <a:latin typeface="Courier"/>
                <a:cs typeface="Courier"/>
              </a:rPr>
              <a:t>						 </a:t>
            </a:r>
            <a:r>
              <a:rPr lang="en-US" sz="1700" dirty="0">
                <a:latin typeface="Courier"/>
                <a:cs typeface="Courier"/>
              </a:rPr>
              <a:t>&amp;</a:t>
            </a:r>
            <a:r>
              <a:rPr lang="en-US" sz="1700" dirty="0" err="1">
                <a:latin typeface="Courier"/>
                <a:cs typeface="Courier"/>
              </a:rPr>
              <a:t>clilen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  <a:p>
            <a:r>
              <a:rPr lang="en-US" sz="1700" dirty="0">
                <a:latin typeface="Courier"/>
                <a:cs typeface="Courier"/>
              </a:rPr>
              <a:t>    </a:t>
            </a:r>
            <a:r>
              <a:rPr lang="en-US" sz="1700" dirty="0" err="1">
                <a:latin typeface="Courier"/>
                <a:cs typeface="Courier"/>
              </a:rPr>
              <a:t>cpid</a:t>
            </a:r>
            <a:r>
              <a:rPr lang="en-US" sz="1700" dirty="0">
                <a:latin typeface="Courier"/>
                <a:cs typeface="Courier"/>
              </a:rPr>
              <a:t> = fork();              /* </a:t>
            </a:r>
            <a:r>
              <a:rPr lang="en-US" sz="1700" dirty="0" smtClean="0">
                <a:latin typeface="Courier"/>
                <a:cs typeface="Courier"/>
              </a:rPr>
              <a:t>new </a:t>
            </a:r>
            <a:r>
              <a:rPr lang="en-US" sz="1700" dirty="0">
                <a:latin typeface="Courier"/>
                <a:cs typeface="Courier"/>
              </a:rPr>
              <a:t>process for connection */</a:t>
            </a:r>
          </a:p>
          <a:p>
            <a:r>
              <a:rPr lang="en-US" sz="1700" dirty="0">
                <a:latin typeface="Courier"/>
                <a:cs typeface="Courier"/>
              </a:rPr>
              <a:t>    if (</a:t>
            </a:r>
            <a:r>
              <a:rPr lang="en-US" sz="1700" dirty="0" err="1">
                <a:latin typeface="Courier"/>
                <a:cs typeface="Courier"/>
              </a:rPr>
              <a:t>cpid</a:t>
            </a:r>
            <a:r>
              <a:rPr lang="en-US" sz="1700" dirty="0">
                <a:latin typeface="Courier"/>
                <a:cs typeface="Courier"/>
              </a:rPr>
              <a:t> &gt; 0) {             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parent process */</a:t>
            </a:r>
          </a:p>
          <a:p>
            <a:r>
              <a:rPr lang="en-US" sz="1700" dirty="0">
                <a:latin typeface="Courier"/>
                <a:cs typeface="Courier"/>
              </a:rPr>
              <a:t>      close(</a:t>
            </a:r>
            <a:r>
              <a:rPr lang="en-US" sz="1700" dirty="0" err="1">
                <a:latin typeface="Courier"/>
                <a:cs typeface="Courier"/>
              </a:rPr>
              <a:t>consockfd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  <a:p>
            <a:r>
              <a:rPr lang="en-US" sz="1700" dirty="0">
                <a:latin typeface="Courier"/>
                <a:cs typeface="Courier"/>
              </a:rPr>
              <a:t>      </a:t>
            </a:r>
            <a:r>
              <a:rPr lang="en-US" sz="1700" dirty="0" smtClean="0">
                <a:solidFill>
                  <a:srgbClr val="FF0000"/>
                </a:solidFill>
                <a:latin typeface="Courier"/>
                <a:cs typeface="Courier"/>
              </a:rPr>
              <a:t>//</a:t>
            </a:r>
            <a:r>
              <a:rPr lang="en-US" sz="1700" dirty="0" err="1" smtClean="0">
                <a:solidFill>
                  <a:srgbClr val="FF0000"/>
                </a:solidFill>
                <a:latin typeface="Courier"/>
                <a:cs typeface="Courier"/>
              </a:rPr>
              <a:t>tcpid</a:t>
            </a:r>
            <a:r>
              <a:rPr lang="en-US" sz="1700" dirty="0" smtClean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sz="1700" dirty="0">
                <a:solidFill>
                  <a:srgbClr val="FF0000"/>
                </a:solidFill>
                <a:latin typeface="Courier"/>
                <a:cs typeface="Courier"/>
              </a:rPr>
              <a:t>= wait(&amp;</a:t>
            </a:r>
            <a:r>
              <a:rPr lang="en-US" sz="1700" dirty="0" err="1">
                <a:solidFill>
                  <a:srgbClr val="FF0000"/>
                </a:solidFill>
                <a:latin typeface="Courier"/>
                <a:cs typeface="Courier"/>
              </a:rPr>
              <a:t>cstatus</a:t>
            </a:r>
            <a:r>
              <a:rPr lang="en-US" sz="1700" dirty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sz="1700" dirty="0">
                <a:latin typeface="Courier"/>
                <a:cs typeface="Courier"/>
              </a:rPr>
              <a:t>    } else if (</a:t>
            </a:r>
            <a:r>
              <a:rPr lang="en-US" sz="1700" dirty="0" err="1">
                <a:latin typeface="Courier"/>
                <a:cs typeface="Courier"/>
              </a:rPr>
              <a:t>cpid</a:t>
            </a:r>
            <a:r>
              <a:rPr lang="en-US" sz="1700" dirty="0">
                <a:latin typeface="Courier"/>
                <a:cs typeface="Courier"/>
              </a:rPr>
              <a:t> == 0) {      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  <a:r>
              <a:rPr lang="en-US" sz="1700" dirty="0">
                <a:latin typeface="Courier"/>
                <a:cs typeface="Courier"/>
              </a:rPr>
              <a:t>* child process */</a:t>
            </a:r>
          </a:p>
          <a:p>
            <a:r>
              <a:rPr lang="en-US" sz="1700" dirty="0">
                <a:latin typeface="Courier"/>
                <a:cs typeface="Courier"/>
              </a:rPr>
              <a:t>      close(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);        /* let go of listen socket *</a:t>
            </a:r>
            <a:r>
              <a:rPr lang="en-US" sz="1700" dirty="0" smtClean="0">
                <a:latin typeface="Courier"/>
                <a:cs typeface="Courier"/>
              </a:rPr>
              <a:t>/</a:t>
            </a: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     </a:t>
            </a:r>
            <a:r>
              <a:rPr lang="en-US" sz="1700" i="1" dirty="0">
                <a:latin typeface="Courier"/>
                <a:cs typeface="Courier"/>
              </a:rPr>
              <a:t>server(</a:t>
            </a:r>
            <a:r>
              <a:rPr lang="en-US" sz="1700" i="1" dirty="0" err="1">
                <a:latin typeface="Courier"/>
                <a:cs typeface="Courier"/>
              </a:rPr>
              <a:t>consockfd</a:t>
            </a:r>
            <a:r>
              <a:rPr lang="en-US" sz="1700" i="1" dirty="0">
                <a:latin typeface="Courier"/>
                <a:cs typeface="Courier"/>
              </a:rPr>
              <a:t>)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</a:p>
          <a:p>
            <a:endParaRPr lang="en-US" sz="1700" dirty="0">
              <a:latin typeface="Courier"/>
              <a:cs typeface="Courier"/>
            </a:endParaRPr>
          </a:p>
          <a:p>
            <a:r>
              <a:rPr lang="en-US" sz="1700" dirty="0">
                <a:latin typeface="Courier"/>
                <a:cs typeface="Courier"/>
              </a:rPr>
              <a:t>      close(</a:t>
            </a:r>
            <a:r>
              <a:rPr lang="en-US" sz="1700" dirty="0" err="1">
                <a:latin typeface="Courier"/>
                <a:cs typeface="Courier"/>
              </a:rPr>
              <a:t>consockfd</a:t>
            </a:r>
            <a:r>
              <a:rPr lang="en-US" sz="1700" dirty="0">
                <a:latin typeface="Courier"/>
                <a:cs typeface="Courier"/>
              </a:rPr>
              <a:t>);</a:t>
            </a:r>
          </a:p>
          <a:p>
            <a:r>
              <a:rPr lang="en-US" sz="1700" dirty="0">
                <a:latin typeface="Courier"/>
                <a:cs typeface="Courier"/>
              </a:rPr>
              <a:t>      exit(EXIT_SUCCESS);         /* exit child normally */</a:t>
            </a:r>
          </a:p>
          <a:p>
            <a:r>
              <a:rPr lang="en-US" sz="1700" dirty="0">
                <a:latin typeface="Courier"/>
                <a:cs typeface="Courier"/>
              </a:rPr>
              <a:t>    }</a:t>
            </a:r>
          </a:p>
          <a:p>
            <a:r>
              <a:rPr lang="en-US" sz="1700" dirty="0">
                <a:latin typeface="Courier"/>
                <a:cs typeface="Courier"/>
              </a:rPr>
              <a:t>  }</a:t>
            </a:r>
          </a:p>
          <a:p>
            <a:r>
              <a:rPr lang="en-US" sz="1700" dirty="0" smtClean="0">
                <a:latin typeface="Courier"/>
                <a:cs typeface="Courier"/>
              </a:rPr>
              <a:t>close</a:t>
            </a:r>
            <a:r>
              <a:rPr lang="en-US" sz="1700" dirty="0">
                <a:latin typeface="Courier"/>
                <a:cs typeface="Courier"/>
              </a:rPr>
              <a:t>(</a:t>
            </a:r>
            <a:r>
              <a:rPr lang="en-US" sz="1700" dirty="0" err="1">
                <a:latin typeface="Courier"/>
                <a:cs typeface="Courier"/>
              </a:rPr>
              <a:t>lstnsockfd</a:t>
            </a:r>
            <a:r>
              <a:rPr lang="en-US" sz="1700" dirty="0">
                <a:latin typeface="Courier"/>
                <a:cs typeface="Courier"/>
              </a:rPr>
              <a:t>)</a:t>
            </a:r>
            <a:r>
              <a:rPr lang="en-US" sz="1700" dirty="0" smtClean="0">
                <a:latin typeface="Courier"/>
                <a:cs typeface="Courier"/>
              </a:rPr>
              <a:t>;</a:t>
            </a:r>
            <a:endParaRPr lang="en-US" sz="17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713901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Address - itself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95" y="4023768"/>
            <a:ext cx="8229600" cy="2203128"/>
          </a:xfrm>
        </p:spPr>
        <p:txBody>
          <a:bodyPr>
            <a:normAutofit/>
          </a:bodyPr>
          <a:lstStyle/>
          <a:p>
            <a:r>
              <a:rPr lang="en-US" dirty="0" smtClean="0"/>
              <a:t>Simple form </a:t>
            </a:r>
          </a:p>
          <a:p>
            <a:r>
              <a:rPr lang="en-US" dirty="0" smtClean="0"/>
              <a:t>Internet Protocol</a:t>
            </a:r>
            <a:endParaRPr lang="en-US" dirty="0"/>
          </a:p>
          <a:p>
            <a:r>
              <a:rPr lang="en-US" dirty="0" smtClean="0"/>
              <a:t>accepting any connections on the specified port</a:t>
            </a:r>
          </a:p>
          <a:p>
            <a:r>
              <a:rPr lang="en-US" dirty="0" smtClean="0"/>
              <a:t>In “network byte ordering”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47515" y="1518230"/>
            <a:ext cx="8216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memset</a:t>
            </a:r>
            <a:r>
              <a:rPr lang="en-US" dirty="0">
                <a:latin typeface="Courier"/>
                <a:cs typeface="Courier"/>
              </a:rPr>
              <a:t>((char *) &amp;serv_addr,0, </a:t>
            </a:r>
            <a:r>
              <a:rPr lang="en-US" dirty="0" err="1">
                <a:latin typeface="Courier"/>
                <a:cs typeface="Courier"/>
              </a:rPr>
              <a:t>sizeof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serv_addr</a:t>
            </a:r>
            <a:r>
              <a:rPr lang="en-US" dirty="0">
                <a:latin typeface="Courier"/>
                <a:cs typeface="Courier"/>
              </a:rPr>
              <a:t>));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serv_addr.sin_family</a:t>
            </a:r>
            <a:r>
              <a:rPr lang="en-US" dirty="0" smtClean="0">
                <a:latin typeface="Courier"/>
                <a:cs typeface="Courier"/>
              </a:rPr>
              <a:t>      </a:t>
            </a:r>
            <a:r>
              <a:rPr lang="en-US" dirty="0">
                <a:latin typeface="Courier"/>
                <a:cs typeface="Courier"/>
              </a:rPr>
              <a:t>= AF_INET;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serv_addr.sin_addr.s_addr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INADDR_ANY;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serv_addr.sin_port</a:t>
            </a:r>
            <a:r>
              <a:rPr lang="en-US" dirty="0" smtClean="0">
                <a:latin typeface="Courier"/>
                <a:cs typeface="Courier"/>
              </a:rPr>
              <a:t>       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err="1">
                <a:latin typeface="Courier"/>
                <a:cs typeface="Courier"/>
              </a:rPr>
              <a:t>htons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portno</a:t>
            </a:r>
            <a:r>
              <a:rPr lang="en-US" dirty="0">
                <a:latin typeface="Courier"/>
                <a:cs typeface="Courier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2136268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Client: getting the server address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28600" y="990600"/>
            <a:ext cx="8763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 err="1" smtClean="0">
                <a:latin typeface="Courier New"/>
                <a:cs typeface="Courier New"/>
              </a:rPr>
              <a:t>struct</a:t>
            </a:r>
            <a:r>
              <a:rPr lang="en-US" sz="1700" dirty="0" smtClean="0">
                <a:latin typeface="Courier New"/>
                <a:cs typeface="Courier New"/>
              </a:rPr>
              <a:t> </a:t>
            </a:r>
            <a:r>
              <a:rPr lang="en-US" sz="1700" dirty="0" err="1">
                <a:latin typeface="Courier New"/>
                <a:cs typeface="Courier New"/>
              </a:rPr>
              <a:t>hostent</a:t>
            </a:r>
            <a:r>
              <a:rPr lang="en-US" sz="1700" dirty="0">
                <a:latin typeface="Courier New"/>
                <a:cs typeface="Courier New"/>
              </a:rPr>
              <a:t> *</a:t>
            </a:r>
            <a:r>
              <a:rPr lang="en-US" sz="1700" dirty="0" err="1">
                <a:latin typeface="Courier New"/>
                <a:cs typeface="Courier New"/>
              </a:rPr>
              <a:t>buildServerAddr</a:t>
            </a:r>
            <a:r>
              <a:rPr lang="en-US" sz="1700" dirty="0">
                <a:latin typeface="Courier New"/>
                <a:cs typeface="Courier New"/>
              </a:rPr>
              <a:t>(</a:t>
            </a:r>
            <a:r>
              <a:rPr lang="en-US" sz="1700" dirty="0" err="1">
                <a:latin typeface="Courier New"/>
                <a:cs typeface="Courier New"/>
              </a:rPr>
              <a:t>struct</a:t>
            </a:r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err="1">
                <a:latin typeface="Courier New"/>
                <a:cs typeface="Courier New"/>
              </a:rPr>
              <a:t>sockaddr_in</a:t>
            </a:r>
            <a:r>
              <a:rPr lang="en-US" sz="1700" dirty="0">
                <a:latin typeface="Courier New"/>
                <a:cs typeface="Courier New"/>
              </a:rPr>
              <a:t> *</a:t>
            </a:r>
            <a:r>
              <a:rPr lang="en-US" sz="1700" dirty="0" err="1">
                <a:latin typeface="Courier New"/>
                <a:cs typeface="Courier New"/>
              </a:rPr>
              <a:t>serv_addr</a:t>
            </a:r>
            <a:r>
              <a:rPr lang="en-US" sz="1700" dirty="0">
                <a:latin typeface="Courier New"/>
                <a:cs typeface="Courier New"/>
              </a:rPr>
              <a:t>,</a:t>
            </a:r>
          </a:p>
          <a:p>
            <a:r>
              <a:rPr lang="en-US" sz="1700" dirty="0">
                <a:latin typeface="Courier New"/>
                <a:cs typeface="Courier New"/>
              </a:rPr>
              <a:t>                                char *hostname, </a:t>
            </a:r>
            <a:r>
              <a:rPr lang="en-US" sz="1700" dirty="0" err="1">
                <a:latin typeface="Courier New"/>
                <a:cs typeface="Courier New"/>
              </a:rPr>
              <a:t>int</a:t>
            </a:r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err="1">
                <a:latin typeface="Courier New"/>
                <a:cs typeface="Courier New"/>
              </a:rPr>
              <a:t>portno</a:t>
            </a:r>
            <a:r>
              <a:rPr lang="en-US" sz="1700" dirty="0">
                <a:latin typeface="Courier New"/>
                <a:cs typeface="Courier New"/>
              </a:rPr>
              <a:t>) {</a:t>
            </a:r>
          </a:p>
          <a:p>
            <a:r>
              <a:rPr lang="en-US" sz="1700" dirty="0">
                <a:latin typeface="Courier New"/>
                <a:cs typeface="Courier New"/>
              </a:rPr>
              <a:t>  </a:t>
            </a:r>
            <a:r>
              <a:rPr lang="en-US" sz="1700" dirty="0" err="1">
                <a:latin typeface="Courier New"/>
                <a:cs typeface="Courier New"/>
              </a:rPr>
              <a:t>struct</a:t>
            </a:r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err="1">
                <a:latin typeface="Courier New"/>
                <a:cs typeface="Courier New"/>
              </a:rPr>
              <a:t>hostent</a:t>
            </a:r>
            <a:r>
              <a:rPr lang="en-US" sz="1700" dirty="0">
                <a:latin typeface="Courier New"/>
                <a:cs typeface="Courier New"/>
              </a:rPr>
              <a:t> *server</a:t>
            </a:r>
            <a:r>
              <a:rPr lang="en-US" sz="1700" dirty="0" smtClean="0">
                <a:latin typeface="Courier New"/>
                <a:cs typeface="Courier New"/>
              </a:rPr>
              <a:t>;</a:t>
            </a:r>
          </a:p>
          <a:p>
            <a:endParaRPr lang="en-US" sz="1700" dirty="0">
              <a:latin typeface="Courier New"/>
              <a:cs typeface="Courier New"/>
            </a:endParaRPr>
          </a:p>
          <a:p>
            <a:r>
              <a:rPr lang="en-US" sz="1700" dirty="0">
                <a:latin typeface="Courier New"/>
                <a:cs typeface="Courier New"/>
              </a:rPr>
              <a:t>  /* Get host entry associated with a hostname or IP address */</a:t>
            </a:r>
          </a:p>
          <a:p>
            <a:r>
              <a:rPr lang="en-US" sz="1700" dirty="0">
                <a:latin typeface="Courier New"/>
                <a:cs typeface="Courier New"/>
              </a:rPr>
              <a:t>  server = </a:t>
            </a:r>
            <a:r>
              <a:rPr lang="en-US" sz="1700" b="1" dirty="0" err="1">
                <a:solidFill>
                  <a:srgbClr val="FF0000"/>
                </a:solidFill>
                <a:latin typeface="Courier New"/>
                <a:cs typeface="Courier New"/>
              </a:rPr>
              <a:t>gethostbyname</a:t>
            </a:r>
            <a:r>
              <a:rPr lang="en-US" sz="1700" dirty="0">
                <a:latin typeface="Courier New"/>
                <a:cs typeface="Courier New"/>
              </a:rPr>
              <a:t>(hostname);</a:t>
            </a:r>
          </a:p>
          <a:p>
            <a:r>
              <a:rPr lang="en-US" sz="1700" dirty="0">
                <a:latin typeface="Courier New"/>
                <a:cs typeface="Courier New"/>
              </a:rPr>
              <a:t>  if (server == NULL) {</a:t>
            </a:r>
          </a:p>
          <a:p>
            <a:r>
              <a:rPr lang="en-US" sz="1700" dirty="0">
                <a:latin typeface="Courier New"/>
                <a:cs typeface="Courier New"/>
              </a:rPr>
              <a:t>    </a:t>
            </a:r>
            <a:r>
              <a:rPr lang="en-US" sz="1700" dirty="0" err="1">
                <a:latin typeface="Courier New"/>
                <a:cs typeface="Courier New"/>
              </a:rPr>
              <a:t>fprintf</a:t>
            </a:r>
            <a:r>
              <a:rPr lang="en-US" sz="1700" dirty="0">
                <a:latin typeface="Courier New"/>
                <a:cs typeface="Courier New"/>
              </a:rPr>
              <a:t>(</a:t>
            </a:r>
            <a:r>
              <a:rPr lang="en-US" sz="1700" dirty="0" err="1">
                <a:latin typeface="Courier New"/>
                <a:cs typeface="Courier New"/>
              </a:rPr>
              <a:t>stderr</a:t>
            </a:r>
            <a:r>
              <a:rPr lang="en-US" sz="1700" dirty="0">
                <a:latin typeface="Courier New"/>
                <a:cs typeface="Courier New"/>
              </a:rPr>
              <a:t>,"ERROR, no such host\n");</a:t>
            </a:r>
          </a:p>
          <a:p>
            <a:r>
              <a:rPr lang="en-US" sz="1700" dirty="0">
                <a:latin typeface="Courier New"/>
                <a:cs typeface="Courier New"/>
              </a:rPr>
              <a:t>    exit(1);</a:t>
            </a:r>
          </a:p>
          <a:p>
            <a:r>
              <a:rPr lang="en-US" sz="1700" dirty="0">
                <a:latin typeface="Courier New"/>
                <a:cs typeface="Courier New"/>
              </a:rPr>
              <a:t>  }</a:t>
            </a:r>
          </a:p>
          <a:p>
            <a:endParaRPr lang="en-US" sz="1700" dirty="0">
              <a:latin typeface="Courier New"/>
              <a:cs typeface="Courier New"/>
            </a:endParaRPr>
          </a:p>
          <a:p>
            <a:r>
              <a:rPr lang="en-US" sz="1700" dirty="0">
                <a:latin typeface="Courier New"/>
                <a:cs typeface="Courier New"/>
              </a:rPr>
              <a:t>  /* Construct an address for remote server */</a:t>
            </a:r>
          </a:p>
          <a:p>
            <a:r>
              <a:rPr lang="en-US" sz="1700" dirty="0">
                <a:latin typeface="Courier New"/>
                <a:cs typeface="Courier New"/>
              </a:rPr>
              <a:t>  </a:t>
            </a:r>
            <a:r>
              <a:rPr lang="en-US" sz="1700" dirty="0" err="1">
                <a:latin typeface="Courier New"/>
                <a:cs typeface="Courier New"/>
              </a:rPr>
              <a:t>memset</a:t>
            </a:r>
            <a:r>
              <a:rPr lang="en-US" sz="1700" dirty="0">
                <a:latin typeface="Courier New"/>
                <a:cs typeface="Courier New"/>
              </a:rPr>
              <a:t>((char *) </a:t>
            </a:r>
            <a:r>
              <a:rPr lang="en-US" sz="1700" dirty="0" err="1">
                <a:latin typeface="Courier New"/>
                <a:cs typeface="Courier New"/>
              </a:rPr>
              <a:t>serv_addr</a:t>
            </a:r>
            <a:r>
              <a:rPr lang="en-US" sz="1700" dirty="0">
                <a:latin typeface="Courier New"/>
                <a:cs typeface="Courier New"/>
              </a:rPr>
              <a:t>, 0, </a:t>
            </a:r>
            <a:r>
              <a:rPr lang="en-US" sz="1700" dirty="0" err="1">
                <a:latin typeface="Courier New"/>
                <a:cs typeface="Courier New"/>
              </a:rPr>
              <a:t>sizeof</a:t>
            </a:r>
            <a:r>
              <a:rPr lang="en-US" sz="1700" dirty="0">
                <a:latin typeface="Courier New"/>
                <a:cs typeface="Courier New"/>
              </a:rPr>
              <a:t>(</a:t>
            </a:r>
            <a:r>
              <a:rPr lang="en-US" sz="1700" dirty="0" err="1">
                <a:latin typeface="Courier New"/>
                <a:cs typeface="Courier New"/>
              </a:rPr>
              <a:t>struct</a:t>
            </a:r>
            <a:r>
              <a:rPr lang="en-US" sz="1700" dirty="0">
                <a:latin typeface="Courier New"/>
                <a:cs typeface="Courier New"/>
              </a:rPr>
              <a:t> </a:t>
            </a:r>
            <a:r>
              <a:rPr lang="en-US" sz="1700" dirty="0" err="1">
                <a:latin typeface="Courier New"/>
                <a:cs typeface="Courier New"/>
              </a:rPr>
              <a:t>sockaddr_in</a:t>
            </a:r>
            <a:r>
              <a:rPr lang="en-US" sz="1700" dirty="0">
                <a:latin typeface="Courier New"/>
                <a:cs typeface="Courier New"/>
              </a:rPr>
              <a:t>));</a:t>
            </a:r>
          </a:p>
          <a:p>
            <a:r>
              <a:rPr lang="en-US" sz="1700" dirty="0">
                <a:latin typeface="Courier New"/>
                <a:cs typeface="Courier New"/>
              </a:rPr>
              <a:t>  </a:t>
            </a:r>
            <a:r>
              <a:rPr lang="en-US" sz="1700" dirty="0" err="1">
                <a:latin typeface="Courier New"/>
                <a:cs typeface="Courier New"/>
              </a:rPr>
              <a:t>serv_addr</a:t>
            </a:r>
            <a:r>
              <a:rPr lang="en-US" sz="1700" dirty="0">
                <a:latin typeface="Courier New"/>
                <a:cs typeface="Courier New"/>
              </a:rPr>
              <a:t>-&gt;</a:t>
            </a:r>
            <a:r>
              <a:rPr lang="en-US" sz="1700" dirty="0" err="1">
                <a:latin typeface="Courier New"/>
                <a:cs typeface="Courier New"/>
              </a:rPr>
              <a:t>sin_family</a:t>
            </a:r>
            <a:r>
              <a:rPr lang="en-US" sz="1700" dirty="0">
                <a:latin typeface="Courier New"/>
                <a:cs typeface="Courier New"/>
              </a:rPr>
              <a:t> = AF_INET;</a:t>
            </a:r>
          </a:p>
          <a:p>
            <a:r>
              <a:rPr lang="en-US" sz="1700" dirty="0">
                <a:latin typeface="Courier New"/>
                <a:cs typeface="Courier New"/>
              </a:rPr>
              <a:t>  </a:t>
            </a:r>
            <a:r>
              <a:rPr lang="en-US" sz="1700" dirty="0" err="1">
                <a:latin typeface="Courier New"/>
                <a:cs typeface="Courier New"/>
              </a:rPr>
              <a:t>bcopy</a:t>
            </a:r>
            <a:r>
              <a:rPr lang="en-US" sz="1700" dirty="0">
                <a:latin typeface="Courier New"/>
                <a:cs typeface="Courier New"/>
              </a:rPr>
              <a:t>((char *)</a:t>
            </a:r>
            <a:r>
              <a:rPr lang="en-US" sz="1700" b="1" dirty="0">
                <a:latin typeface="Courier New"/>
                <a:cs typeface="Courier New"/>
              </a:rPr>
              <a:t>server-&gt;</a:t>
            </a:r>
            <a:r>
              <a:rPr lang="en-US" sz="1700" b="1" dirty="0" err="1">
                <a:latin typeface="Courier New"/>
                <a:cs typeface="Courier New"/>
              </a:rPr>
              <a:t>h_addr</a:t>
            </a:r>
            <a:r>
              <a:rPr lang="en-US" sz="1700" dirty="0">
                <a:latin typeface="Courier New"/>
                <a:cs typeface="Courier New"/>
              </a:rPr>
              <a:t>, </a:t>
            </a:r>
            <a:endParaRPr lang="en-US" sz="1700" dirty="0" smtClean="0">
              <a:latin typeface="Courier New"/>
              <a:cs typeface="Courier New"/>
            </a:endParaRPr>
          </a:p>
          <a:p>
            <a:r>
              <a:rPr lang="en-US" sz="1700" dirty="0">
                <a:latin typeface="Courier New"/>
                <a:cs typeface="Courier New"/>
              </a:rPr>
              <a:t>	</a:t>
            </a:r>
            <a:r>
              <a:rPr lang="en-US" sz="1700" dirty="0" smtClean="0">
                <a:latin typeface="Courier New"/>
                <a:cs typeface="Courier New"/>
              </a:rPr>
              <a:t> (</a:t>
            </a:r>
            <a:r>
              <a:rPr lang="en-US" sz="1700" dirty="0">
                <a:latin typeface="Courier New"/>
                <a:cs typeface="Courier New"/>
              </a:rPr>
              <a:t>char *)&amp;(</a:t>
            </a:r>
            <a:r>
              <a:rPr lang="en-US" sz="1700" dirty="0" err="1">
                <a:latin typeface="Courier New"/>
                <a:cs typeface="Courier New"/>
              </a:rPr>
              <a:t>serv_addr</a:t>
            </a:r>
            <a:r>
              <a:rPr lang="en-US" sz="1700" dirty="0">
                <a:latin typeface="Courier New"/>
                <a:cs typeface="Courier New"/>
              </a:rPr>
              <a:t>-&gt;</a:t>
            </a:r>
            <a:r>
              <a:rPr lang="en-US" sz="1700" dirty="0" err="1">
                <a:latin typeface="Courier New"/>
                <a:cs typeface="Courier New"/>
              </a:rPr>
              <a:t>sin_addr.s_addr</a:t>
            </a:r>
            <a:r>
              <a:rPr lang="en-US" sz="1700" dirty="0">
                <a:latin typeface="Courier New"/>
                <a:cs typeface="Courier New"/>
              </a:rPr>
              <a:t>), </a:t>
            </a:r>
            <a:r>
              <a:rPr lang="en-US" sz="1700" dirty="0" smtClean="0">
                <a:latin typeface="Courier New"/>
                <a:cs typeface="Courier New"/>
              </a:rPr>
              <a:t>server</a:t>
            </a:r>
            <a:r>
              <a:rPr lang="en-US" sz="1700" dirty="0">
                <a:latin typeface="Courier New"/>
                <a:cs typeface="Courier New"/>
              </a:rPr>
              <a:t>-</a:t>
            </a:r>
            <a:r>
              <a:rPr lang="en-US" sz="1700" dirty="0" smtClean="0">
                <a:latin typeface="Courier New"/>
                <a:cs typeface="Courier New"/>
              </a:rPr>
              <a:t>&gt;</a:t>
            </a:r>
            <a:r>
              <a:rPr lang="en-US" sz="1700" dirty="0" err="1" smtClean="0">
                <a:latin typeface="Courier New"/>
                <a:cs typeface="Courier New"/>
              </a:rPr>
              <a:t>h_length</a:t>
            </a:r>
            <a:r>
              <a:rPr lang="en-US" sz="1700" dirty="0">
                <a:latin typeface="Courier New"/>
                <a:cs typeface="Courier New"/>
              </a:rPr>
              <a:t>);</a:t>
            </a:r>
          </a:p>
          <a:p>
            <a:r>
              <a:rPr lang="en-US" sz="1700" dirty="0">
                <a:latin typeface="Courier New"/>
                <a:cs typeface="Courier New"/>
              </a:rPr>
              <a:t>  </a:t>
            </a:r>
            <a:r>
              <a:rPr lang="en-US" sz="1700" dirty="0" err="1">
                <a:latin typeface="Courier New"/>
                <a:cs typeface="Courier New"/>
              </a:rPr>
              <a:t>serv_addr</a:t>
            </a:r>
            <a:r>
              <a:rPr lang="en-US" sz="1700" dirty="0">
                <a:latin typeface="Courier New"/>
                <a:cs typeface="Courier New"/>
              </a:rPr>
              <a:t>-&gt;</a:t>
            </a:r>
            <a:r>
              <a:rPr lang="en-US" sz="1700" dirty="0" err="1">
                <a:latin typeface="Courier New"/>
                <a:cs typeface="Courier New"/>
              </a:rPr>
              <a:t>sin_port</a:t>
            </a:r>
            <a:r>
              <a:rPr lang="en-US" sz="1700" dirty="0">
                <a:latin typeface="Courier New"/>
                <a:cs typeface="Courier New"/>
              </a:rPr>
              <a:t> = </a:t>
            </a:r>
            <a:r>
              <a:rPr lang="en-US" sz="1700" dirty="0" err="1">
                <a:latin typeface="Courier New"/>
                <a:cs typeface="Courier New"/>
              </a:rPr>
              <a:t>htons</a:t>
            </a:r>
            <a:r>
              <a:rPr lang="en-US" sz="1700" dirty="0">
                <a:latin typeface="Courier New"/>
                <a:cs typeface="Courier New"/>
              </a:rPr>
              <a:t>(</a:t>
            </a:r>
            <a:r>
              <a:rPr lang="en-US" sz="1700" dirty="0" err="1">
                <a:latin typeface="Courier New"/>
                <a:cs typeface="Courier New"/>
              </a:rPr>
              <a:t>portno</a:t>
            </a:r>
            <a:r>
              <a:rPr lang="en-US" sz="1700" dirty="0">
                <a:latin typeface="Courier New"/>
                <a:cs typeface="Courier New"/>
              </a:rPr>
              <a:t>);</a:t>
            </a:r>
          </a:p>
          <a:p>
            <a:r>
              <a:rPr lang="en-US" sz="1700" dirty="0">
                <a:latin typeface="Courier New"/>
                <a:cs typeface="Courier New"/>
              </a:rPr>
              <a:t>  </a:t>
            </a:r>
            <a:endParaRPr lang="en-US" sz="1700" dirty="0" smtClean="0">
              <a:latin typeface="Courier New"/>
              <a:cs typeface="Courier New"/>
            </a:endParaRPr>
          </a:p>
          <a:p>
            <a:r>
              <a:rPr lang="en-US" sz="1700" dirty="0" smtClean="0">
                <a:latin typeface="Courier New"/>
                <a:cs typeface="Courier New"/>
              </a:rPr>
              <a:t>return </a:t>
            </a:r>
            <a:r>
              <a:rPr lang="en-US" sz="1700" dirty="0">
                <a:latin typeface="Courier New"/>
                <a:cs typeface="Courier New"/>
              </a:rPr>
              <a:t>server;</a:t>
            </a:r>
          </a:p>
          <a:p>
            <a:r>
              <a:rPr lang="en-US" sz="1700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515997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OS Concepts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7786"/>
            <a:ext cx="8229600" cy="54646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Processes</a:t>
            </a:r>
          </a:p>
          <a:p>
            <a:r>
              <a:rPr lang="en-US" dirty="0" smtClean="0"/>
              <a:t>Address Space</a:t>
            </a:r>
          </a:p>
          <a:p>
            <a:r>
              <a:rPr lang="en-US" dirty="0" smtClean="0"/>
              <a:t>Protection</a:t>
            </a:r>
          </a:p>
          <a:p>
            <a:r>
              <a:rPr lang="en-US" dirty="0" smtClean="0"/>
              <a:t>Dual Mode</a:t>
            </a:r>
          </a:p>
          <a:p>
            <a:r>
              <a:rPr lang="en-US" dirty="0" smtClean="0"/>
              <a:t>Interrupt handlers </a:t>
            </a:r>
            <a:r>
              <a:rPr lang="en-US" dirty="0"/>
              <a:t>(including </a:t>
            </a:r>
            <a:r>
              <a:rPr lang="en-US" dirty="0" err="1" smtClean="0"/>
              <a:t>syscall</a:t>
            </a:r>
            <a:r>
              <a:rPr lang="en-US" dirty="0"/>
              <a:t> </a:t>
            </a:r>
            <a:r>
              <a:rPr lang="en-US" dirty="0" smtClean="0"/>
              <a:t>and trap)</a:t>
            </a:r>
          </a:p>
          <a:p>
            <a:r>
              <a:rPr lang="en-US" dirty="0" smtClean="0"/>
              <a:t>File System</a:t>
            </a:r>
          </a:p>
          <a:p>
            <a:pPr lvl="1"/>
            <a:r>
              <a:rPr lang="en-US" dirty="0" smtClean="0"/>
              <a:t>Integrates processes, users, </a:t>
            </a:r>
            <a:r>
              <a:rPr lang="en-US" dirty="0" err="1" smtClean="0"/>
              <a:t>cwd</a:t>
            </a:r>
            <a:r>
              <a:rPr lang="en-US" dirty="0" smtClean="0"/>
              <a:t>, protection</a:t>
            </a:r>
          </a:p>
          <a:p>
            <a:r>
              <a:rPr lang="en-US" dirty="0" smtClean="0"/>
              <a:t>Key Layers: OS Lib, </a:t>
            </a:r>
            <a:r>
              <a:rPr lang="en-US" dirty="0" err="1" smtClean="0"/>
              <a:t>Syscall</a:t>
            </a:r>
            <a:r>
              <a:rPr lang="en-US" dirty="0" smtClean="0"/>
              <a:t>, Subsystem, Driver</a:t>
            </a:r>
          </a:p>
          <a:p>
            <a:pPr lvl="1"/>
            <a:r>
              <a:rPr lang="en-US" dirty="0" smtClean="0"/>
              <a:t>User handler on OS descriptors</a:t>
            </a:r>
          </a:p>
          <a:p>
            <a:r>
              <a:rPr lang="en-US" dirty="0" smtClean="0"/>
              <a:t>Process control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ork, wait, signal, exec</a:t>
            </a:r>
          </a:p>
          <a:p>
            <a:r>
              <a:rPr lang="en-US" dirty="0" smtClean="0"/>
              <a:t>Communication through sockets</a:t>
            </a:r>
          </a:p>
          <a:p>
            <a:r>
              <a:rPr lang="en-US" dirty="0" smtClean="0"/>
              <a:t>Client-Server Protocol</a:t>
            </a:r>
          </a:p>
        </p:txBody>
      </p:sp>
    </p:spTree>
    <p:extLst>
      <p:ext uri="{BB962C8B-B14F-4D97-AF65-F5344CB8AC3E}">
        <p14:creationId xmlns:p14="http://schemas.microsoft.com/office/powerpoint/2010/main" val="1614289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3994150" y="2406649"/>
            <a:ext cx="2127250" cy="144612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Structure: Spiral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648198" y="3200400"/>
            <a:ext cx="8382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ntro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16200000">
            <a:off x="4698229" y="2540774"/>
            <a:ext cx="838200" cy="124305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OS Concepts (3)</a:t>
            </a:r>
            <a:endParaRPr lang="en-US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 rot="4976989">
            <a:off x="3359672" y="1946494"/>
            <a:ext cx="2137928" cy="26714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Concurrency (6)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Rectangle 11"/>
          <p:cNvSpPr/>
          <p:nvPr/>
        </p:nvSpPr>
        <p:spPr>
          <a:xfrm rot="12045830">
            <a:off x="3223510" y="1663808"/>
            <a:ext cx="2137928" cy="267146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Address Space (4)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7076965">
            <a:off x="4330121" y="1211367"/>
            <a:ext cx="1932160" cy="272543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File Systems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(8)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 rot="1563930">
            <a:off x="5181561" y="2321683"/>
            <a:ext cx="1498302" cy="277450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C3333"/>
                </a:solidFill>
              </a:rPr>
              <a:t>Distributed Systems (8)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C3333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 rot="6913033">
            <a:off x="2636482" y="2221183"/>
            <a:ext cx="1498302" cy="391523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</a:bodyPr>
          <a:lstStyle/>
          <a:p>
            <a:pPr algn="ctr"/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Reliability, Security, Cloud</a:t>
            </a:r>
            <a:r>
              <a:rPr lang="en-U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(8)</a:t>
            </a:r>
            <a:endParaRPr lang="en-U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10610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System Call Interface provides a kind of “narrow waist” </a:t>
            </a:r>
            <a:r>
              <a:rPr lang="en-US" dirty="0" smtClean="0"/>
              <a:t>between user programs and kernel</a:t>
            </a:r>
          </a:p>
          <a:p>
            <a:r>
              <a:rPr lang="en-US" dirty="0" smtClean="0"/>
              <a:t>Streaming IO: modeled as a stream of bytes</a:t>
            </a:r>
          </a:p>
          <a:p>
            <a:pPr lvl="1"/>
            <a:r>
              <a:rPr lang="en-US" dirty="0" smtClean="0"/>
              <a:t>Most streaming I/O functions start with “f” (like “</a:t>
            </a:r>
            <a:r>
              <a:rPr lang="en-US" dirty="0" err="1" smtClean="0"/>
              <a:t>fread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Data buffered automatically by c-library functions</a:t>
            </a:r>
            <a:endParaRPr lang="en-US" dirty="0" smtClean="0"/>
          </a:p>
          <a:p>
            <a:r>
              <a:rPr lang="en-US" dirty="0" smtClean="0"/>
              <a:t>Low-level I/O: 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ile descriptors are integers</a:t>
            </a:r>
          </a:p>
          <a:p>
            <a:pPr lvl="1"/>
            <a:r>
              <a:rPr lang="en-US" dirty="0" smtClean="0"/>
              <a:t>Low-level I/O supported directly at system call level</a:t>
            </a:r>
            <a:endParaRPr lang="en-US" dirty="0"/>
          </a:p>
          <a:p>
            <a:r>
              <a:rPr lang="en-US" dirty="0" smtClean="0"/>
              <a:t>STDIN </a:t>
            </a:r>
            <a:r>
              <a:rPr lang="en-US" dirty="0"/>
              <a:t>/ STDOUT enable composition in Unix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of pipe symbols connects STDOUT and STDIN</a:t>
            </a:r>
          </a:p>
          <a:p>
            <a:pPr lvl="2"/>
            <a:r>
              <a:rPr lang="en-US" dirty="0"/>
              <a:t>find | </a:t>
            </a:r>
            <a:r>
              <a:rPr lang="en-US" dirty="0" err="1"/>
              <a:t>grep</a:t>
            </a:r>
            <a:r>
              <a:rPr lang="en-US" dirty="0"/>
              <a:t> | </a:t>
            </a:r>
            <a:r>
              <a:rPr lang="en-US" dirty="0" err="1"/>
              <a:t>wc</a:t>
            </a:r>
            <a:r>
              <a:rPr lang="en-US" dirty="0"/>
              <a:t> …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Device Driver: Device-specific code in the kernel that interacts directly with the device hardware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Supports a standard, internal interface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 dirty="0">
                <a:ea typeface="굴림" panose="020B0600000101010101" pitchFamily="34" charset="-127"/>
              </a:rPr>
              <a:t>Same kernel I/O system can interact easily with different device drivers</a:t>
            </a:r>
          </a:p>
          <a:p>
            <a:pPr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File abstraction works for inter-processes communication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Can work across the Internet</a:t>
            </a:r>
          </a:p>
          <a:p>
            <a:pPr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altLang="ko-KR" dirty="0" smtClean="0">
                <a:ea typeface="굴림" panose="020B0600000101010101" pitchFamily="34" charset="-127"/>
              </a:rPr>
              <a:t>Socket</a:t>
            </a:r>
            <a:r>
              <a:rPr lang="en-US" altLang="ko-KR" dirty="0">
                <a:ea typeface="굴림" panose="020B0600000101010101" pitchFamily="34" charset="-127"/>
              </a:rPr>
              <a:t>: an abstraction of a network I/O queue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1027113" algn="l"/>
                <a:tab pos="1377950" algn="l"/>
                <a:tab pos="1716088" algn="l"/>
              </a:tabLst>
            </a:pPr>
            <a:r>
              <a:rPr lang="en-US" dirty="0"/>
              <a:t>Mechanism for inter-process communication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6380325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3645015" y="3295424"/>
            <a:ext cx="2115555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Kind of Narrow Waist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77383" y="1394328"/>
            <a:ext cx="1126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Compilers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98266" y="2084471"/>
            <a:ext cx="1369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 Servers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50666" y="1394328"/>
            <a:ext cx="1547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Web Browsers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740736" y="2188396"/>
            <a:ext cx="115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761345" y="1818188"/>
            <a:ext cx="698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Email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398850" y="1209662"/>
            <a:ext cx="1763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Word Processing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45015" y="2919163"/>
            <a:ext cx="1993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Portable OS Library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042475" y="3295424"/>
            <a:ext cx="12538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System Call </a:t>
            </a:r>
          </a:p>
          <a:p>
            <a:pPr algn="ctr"/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09833" y="3941755"/>
            <a:ext cx="1950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Portable OS Kernel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259916" y="4385235"/>
            <a:ext cx="32880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Platform support,  Device Drivers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860286" y="4881022"/>
            <a:ext cx="518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x86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092722" y="4881022"/>
            <a:ext cx="640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ARM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198252" y="4881022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PowerPC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770071" y="5483679"/>
            <a:ext cx="2428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Ethernet (10/100/1000)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225977" y="5483679"/>
            <a:ext cx="1609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802.11 a/b/g/n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969968" y="5483679"/>
            <a:ext cx="578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SCSI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646747" y="5483679"/>
            <a:ext cx="49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221854" y="5501685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Graphics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144299" y="5132353"/>
            <a:ext cx="485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PCI</a:t>
            </a:r>
            <a:endParaRPr lang="en-US" dirty="0"/>
          </a:p>
        </p:txBody>
      </p:sp>
      <p:sp>
        <p:nvSpPr>
          <p:cNvPr id="26" name="Freeform 25"/>
          <p:cNvSpPr/>
          <p:nvPr/>
        </p:nvSpPr>
        <p:spPr>
          <a:xfrm>
            <a:off x="1250562" y="1240960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 flipH="1">
            <a:off x="5760570" y="1150985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3259916" y="2772770"/>
            <a:ext cx="2759884" cy="299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57200" y="4842242"/>
            <a:ext cx="7075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58356" y="4881022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Hardware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8356" y="4333116"/>
            <a:ext cx="1025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3366FF"/>
                </a:solidFill>
              </a:rPr>
              <a:t>Software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40987" y="3719962"/>
            <a:ext cx="86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System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39779" y="317205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User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683847" y="3700072"/>
            <a:ext cx="251440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154108" y="2918287"/>
            <a:ext cx="443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47996" y="2269137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767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Unix I/O Design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79248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Uniformity</a:t>
            </a:r>
          </a:p>
          <a:p>
            <a:pPr lvl="1"/>
            <a:r>
              <a:rPr lang="en-US" dirty="0" smtClean="0"/>
              <a:t>file operations, device I/O, and </a:t>
            </a:r>
            <a:r>
              <a:rPr lang="en-US" dirty="0" err="1" smtClean="0"/>
              <a:t>interprocess</a:t>
            </a:r>
            <a:r>
              <a:rPr lang="en-US" dirty="0" smtClean="0"/>
              <a:t> communication through open, read/write, close</a:t>
            </a:r>
          </a:p>
          <a:p>
            <a:pPr lvl="1"/>
            <a:r>
              <a:rPr lang="en-US" dirty="0" smtClean="0"/>
              <a:t>Allows simple composition of programs </a:t>
            </a:r>
          </a:p>
          <a:p>
            <a:pPr lvl="2"/>
            <a:r>
              <a:rPr lang="en-US" dirty="0" smtClean="0"/>
              <a:t>find | </a:t>
            </a:r>
            <a:r>
              <a:rPr lang="en-US" dirty="0" err="1" smtClean="0"/>
              <a:t>grep</a:t>
            </a:r>
            <a:r>
              <a:rPr lang="en-US" dirty="0" smtClean="0"/>
              <a:t> | </a:t>
            </a:r>
            <a:r>
              <a:rPr lang="en-US" dirty="0" err="1" smtClean="0"/>
              <a:t>wc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Open before use</a:t>
            </a:r>
          </a:p>
          <a:p>
            <a:pPr lvl="1"/>
            <a:r>
              <a:rPr lang="en-US" dirty="0" smtClean="0"/>
              <a:t>Provides opportunity for access control and arbitration</a:t>
            </a:r>
          </a:p>
          <a:p>
            <a:pPr lvl="1"/>
            <a:r>
              <a:rPr lang="en-US" dirty="0" smtClean="0"/>
              <a:t>Sets up the underlying machinery, i.e., data structures</a:t>
            </a:r>
          </a:p>
          <a:p>
            <a:r>
              <a:rPr lang="en-US" dirty="0" smtClean="0"/>
              <a:t>Byte-oriented</a:t>
            </a:r>
          </a:p>
          <a:p>
            <a:pPr lvl="1"/>
            <a:r>
              <a:rPr lang="en-US" dirty="0" smtClean="0"/>
              <a:t>Even if blocks are transferred, addressing is in bytes</a:t>
            </a:r>
          </a:p>
          <a:p>
            <a:r>
              <a:rPr lang="en-US" dirty="0" smtClean="0"/>
              <a:t>Kernel buffered reads</a:t>
            </a:r>
          </a:p>
          <a:p>
            <a:pPr lvl="1"/>
            <a:r>
              <a:rPr lang="en-US" dirty="0" smtClean="0"/>
              <a:t>Streaming and block devices looks the same</a:t>
            </a:r>
          </a:p>
          <a:p>
            <a:pPr lvl="1"/>
            <a:r>
              <a:rPr lang="en-US" dirty="0" smtClean="0"/>
              <a:t>read blocks process, yielding processor to other task</a:t>
            </a:r>
          </a:p>
          <a:p>
            <a:r>
              <a:rPr lang="en-US" dirty="0" smtClean="0"/>
              <a:t>Kernel buffered writes</a:t>
            </a:r>
          </a:p>
          <a:p>
            <a:pPr lvl="1"/>
            <a:r>
              <a:rPr lang="en-US" dirty="0" smtClean="0"/>
              <a:t>Completion of out-going transfer decoupled from the application, allowing it to continue</a:t>
            </a:r>
          </a:p>
          <a:p>
            <a:r>
              <a:rPr lang="en-US" dirty="0" smtClean="0"/>
              <a:t>Explicit 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3763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I/O &amp; Storage Layers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71224" y="1596502"/>
            <a:ext cx="149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Level I/O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818220" y="1571791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819400" y="1984158"/>
            <a:ext cx="1456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Level I/O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18221" y="2010697"/>
            <a:ext cx="1685048" cy="31283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29263" y="2304970"/>
            <a:ext cx="6629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Syscall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326296" y="2304970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949893" y="2787922"/>
            <a:ext cx="124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 System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19517" y="2681277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130576" y="3301757"/>
            <a:ext cx="1112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I/O Driver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86952" y="3328122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3432913" y="3863937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85313" y="368517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33235" y="386393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909914" y="4042702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4290813" y="4042702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29" idx="3"/>
            <a:endCxn id="30" idx="2"/>
          </p:cNvCxnSpPr>
          <p:nvPr/>
        </p:nvCxnSpPr>
        <p:spPr>
          <a:xfrm>
            <a:off x="4152523" y="4140245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134382" y="3847617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3241018" y="366885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652600" y="1070221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Application / Service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53820" y="1387125"/>
            <a:ext cx="9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streams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53820" y="1851564"/>
            <a:ext cx="96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handles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53820" y="2261152"/>
            <a:ext cx="1048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registers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53820" y="2797413"/>
            <a:ext cx="12714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descriptors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53820" y="3329392"/>
            <a:ext cx="3129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Commands and Data Transfers</a:t>
            </a:r>
            <a:endParaRPr lang="en-US" i="1" dirty="0">
              <a:solidFill>
                <a:srgbClr val="3366FF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92334" y="3868455"/>
            <a:ext cx="3027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3366FF"/>
                </a:solidFill>
              </a:rPr>
              <a:t>Disks, Flash, Controllers, DMA</a:t>
            </a:r>
            <a:endParaRPr lang="en-US" i="1" dirty="0">
              <a:solidFill>
                <a:srgbClr val="3366FF"/>
              </a:solidFill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812" y="4375380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276" y="4375380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322" y="4747912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228" y="5042220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699" y="4588889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588571"/>
            <a:ext cx="1265440" cy="90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021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file system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5344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High-level idea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Files live in hierarchical namespace of filenames</a:t>
            </a:r>
          </a:p>
          <a:p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Named collection of data in a file system</a:t>
            </a:r>
          </a:p>
          <a:p>
            <a:pPr lvl="1"/>
            <a:r>
              <a:rPr lang="en-US" dirty="0" smtClean="0"/>
              <a:t>File data</a:t>
            </a:r>
          </a:p>
          <a:p>
            <a:pPr lvl="2"/>
            <a:r>
              <a:rPr lang="en-US" dirty="0" smtClean="0"/>
              <a:t>Text, binary, linearized objects</a:t>
            </a:r>
          </a:p>
          <a:p>
            <a:pPr lvl="1"/>
            <a:r>
              <a:rPr lang="en-US" dirty="0" smtClean="0"/>
              <a:t>File Metadata: information about the file</a:t>
            </a:r>
          </a:p>
          <a:p>
            <a:pPr lvl="2"/>
            <a:r>
              <a:rPr lang="en-US" dirty="0" smtClean="0"/>
              <a:t>Size, Modification Time, Owner, Security info</a:t>
            </a:r>
          </a:p>
          <a:p>
            <a:pPr lvl="2"/>
            <a:r>
              <a:rPr lang="en-US" dirty="0" smtClean="0"/>
              <a:t>Basis for access control</a:t>
            </a:r>
          </a:p>
          <a:p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“Folder” containing files &amp; Directories</a:t>
            </a:r>
          </a:p>
          <a:p>
            <a:pPr lvl="1"/>
            <a:r>
              <a:rPr lang="en-US" dirty="0" err="1" smtClean="0"/>
              <a:t>Hierachical</a:t>
            </a:r>
            <a:r>
              <a:rPr lang="en-US" dirty="0" smtClean="0"/>
              <a:t> (graphical) naming</a:t>
            </a:r>
          </a:p>
          <a:p>
            <a:pPr lvl="2"/>
            <a:r>
              <a:rPr lang="en-US" dirty="0" smtClean="0"/>
              <a:t>Path through the directory graph</a:t>
            </a:r>
          </a:p>
          <a:p>
            <a:pPr lvl="2"/>
            <a:r>
              <a:rPr lang="en-US" dirty="0" smtClean="0"/>
              <a:t>Uniquely identifies a file or directory</a:t>
            </a:r>
          </a:p>
          <a:p>
            <a:pPr lvl="3"/>
            <a:r>
              <a:rPr lang="en-US" dirty="0" smtClean="0"/>
              <a:t>/home/</a:t>
            </a:r>
            <a:r>
              <a:rPr lang="en-US" dirty="0" err="1" smtClean="0"/>
              <a:t>ff</a:t>
            </a:r>
            <a:r>
              <a:rPr lang="en-US" dirty="0" smtClean="0"/>
              <a:t>/cs162/</a:t>
            </a:r>
            <a:r>
              <a:rPr lang="en-US" dirty="0" err="1" smtClean="0"/>
              <a:t>public_html</a:t>
            </a:r>
            <a:r>
              <a:rPr lang="en-US" dirty="0" smtClean="0"/>
              <a:t>/fa14/index.html</a:t>
            </a:r>
          </a:p>
          <a:p>
            <a:pPr lvl="1"/>
            <a:r>
              <a:rPr lang="en-US" dirty="0" smtClean="0"/>
              <a:t>Links and Volumes (later)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303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35432</TotalTime>
  <Pages>60</Pages>
  <Words>3651</Words>
  <Application>Microsoft Office PowerPoint</Application>
  <PresentationFormat>On-screen Show (4:3)</PresentationFormat>
  <Paragraphs>798</Paragraphs>
  <Slides>58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4" baseType="lpstr">
      <vt:lpstr>굴림</vt:lpstr>
      <vt:lpstr>Arial</vt:lpstr>
      <vt:lpstr>Comic Sans MS</vt:lpstr>
      <vt:lpstr>Courier</vt:lpstr>
      <vt:lpstr>Courier New</vt:lpstr>
      <vt:lpstr>Office</vt:lpstr>
      <vt:lpstr>CS162 Operating Systems and Systems Programming Lecture 4   Introduction to I/O, Sockets, Networking</vt:lpstr>
      <vt:lpstr>Recall: Fork and Wait</vt:lpstr>
      <vt:lpstr>Recall: UNIX System Structure</vt:lpstr>
      <vt:lpstr>How does the kernel provide services?</vt:lpstr>
      <vt:lpstr>OS run-time library</vt:lpstr>
      <vt:lpstr>A Kind of Narrow Waist</vt:lpstr>
      <vt:lpstr>Key Unix I/O Design Concepts</vt:lpstr>
      <vt:lpstr>I/O &amp; Storage Layers</vt:lpstr>
      <vt:lpstr>The file system abstraction</vt:lpstr>
      <vt:lpstr>C high level File API – streams (review)</vt:lpstr>
      <vt:lpstr>Connecting Processes, Filesystem, and Users</vt:lpstr>
      <vt:lpstr>C API Standard Streams</vt:lpstr>
      <vt:lpstr>C high level File API – stream ops</vt:lpstr>
      <vt:lpstr>Example code</vt:lpstr>
      <vt:lpstr>C Stream API positioning</vt:lpstr>
      <vt:lpstr>Administrivia: Getting started</vt:lpstr>
      <vt:lpstr>Administrivia (Con’t)</vt:lpstr>
      <vt:lpstr>What’s below the surface ??</vt:lpstr>
      <vt:lpstr>C Low level I/O</vt:lpstr>
      <vt:lpstr>C Low Level: standard descriptors</vt:lpstr>
      <vt:lpstr>C Low Level Operations</vt:lpstr>
      <vt:lpstr>And lots more !</vt:lpstr>
      <vt:lpstr>Another example: lowio-std.c</vt:lpstr>
      <vt:lpstr>What’s below the surface ??</vt:lpstr>
      <vt:lpstr>Recall: SYSCALL</vt:lpstr>
      <vt:lpstr>What’s below the surface ??</vt:lpstr>
      <vt:lpstr>Internal OS File Descriptor</vt:lpstr>
      <vt:lpstr>File System: from syscall to driver</vt:lpstr>
      <vt:lpstr>Lower Level Driver</vt:lpstr>
      <vt:lpstr>Recall: Device Drivers</vt:lpstr>
      <vt:lpstr>Life Cycle of An I/O Request</vt:lpstr>
      <vt:lpstr>So what happens when you fgetc?</vt:lpstr>
      <vt:lpstr>Communication between processes</vt:lpstr>
      <vt:lpstr>Communication Across the world looks like file IO </vt:lpstr>
      <vt:lpstr>Request Response Protocol</vt:lpstr>
      <vt:lpstr>Request Response Protocol</vt:lpstr>
      <vt:lpstr>Client-Server Models</vt:lpstr>
      <vt:lpstr>Sockets</vt:lpstr>
      <vt:lpstr>Silly Echo Server – running example</vt:lpstr>
      <vt:lpstr>Echo client-server example</vt:lpstr>
      <vt:lpstr>Prompt for input</vt:lpstr>
      <vt:lpstr>Socket creation and connection</vt:lpstr>
      <vt:lpstr>Namespaces for communication over IP</vt:lpstr>
      <vt:lpstr>Socket Setup over TCP/IP</vt:lpstr>
      <vt:lpstr>Sockets in concept</vt:lpstr>
      <vt:lpstr>Client Protocol</vt:lpstr>
      <vt:lpstr>Server Protocol (v1)</vt:lpstr>
      <vt:lpstr>How does the server protect itself?</vt:lpstr>
      <vt:lpstr>Sockets With Protection</vt:lpstr>
      <vt:lpstr>Server Protocol (v2)</vt:lpstr>
      <vt:lpstr>Concurrent Server</vt:lpstr>
      <vt:lpstr>Sockets With Protection and Parallelism</vt:lpstr>
      <vt:lpstr>Server Protocol (v3)</vt:lpstr>
      <vt:lpstr>Server Address - itself</vt:lpstr>
      <vt:lpstr>Client: getting the server address</vt:lpstr>
      <vt:lpstr>BIG OS Concepts so far</vt:lpstr>
      <vt:lpstr>Course Structure: Spiral</vt:lpstr>
      <vt:lpstr>Conclusion</vt:lpstr>
    </vt:vector>
  </TitlesOfParts>
  <Company>UC Berkeley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kubitron</cp:lastModifiedBy>
  <cp:revision>421</cp:revision>
  <cp:lastPrinted>2015-09-09T21:32:11Z</cp:lastPrinted>
  <dcterms:created xsi:type="dcterms:W3CDTF">1995-08-12T11:37:26Z</dcterms:created>
  <dcterms:modified xsi:type="dcterms:W3CDTF">2015-09-10T01:04:46Z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