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56" r:id="rId2"/>
    <p:sldId id="693" r:id="rId3"/>
    <p:sldId id="719" r:id="rId4"/>
    <p:sldId id="746" r:id="rId5"/>
    <p:sldId id="699" r:id="rId6"/>
    <p:sldId id="641" r:id="rId7"/>
    <p:sldId id="642" r:id="rId8"/>
    <p:sldId id="643" r:id="rId9"/>
    <p:sldId id="644" r:id="rId10"/>
    <p:sldId id="645" r:id="rId11"/>
    <p:sldId id="646" r:id="rId12"/>
    <p:sldId id="695" r:id="rId13"/>
    <p:sldId id="696" r:id="rId14"/>
    <p:sldId id="697" r:id="rId15"/>
    <p:sldId id="698" r:id="rId16"/>
    <p:sldId id="700" r:id="rId17"/>
    <p:sldId id="701" r:id="rId18"/>
    <p:sldId id="702" r:id="rId19"/>
    <p:sldId id="703" r:id="rId20"/>
    <p:sldId id="704" r:id="rId21"/>
    <p:sldId id="705" r:id="rId22"/>
    <p:sldId id="745" r:id="rId23"/>
    <p:sldId id="706" r:id="rId24"/>
    <p:sldId id="707" r:id="rId25"/>
    <p:sldId id="708" r:id="rId26"/>
    <p:sldId id="709" r:id="rId27"/>
    <p:sldId id="710" r:id="rId28"/>
    <p:sldId id="711" r:id="rId29"/>
    <p:sldId id="712" r:id="rId30"/>
    <p:sldId id="713" r:id="rId31"/>
    <p:sldId id="714" r:id="rId32"/>
    <p:sldId id="715" r:id="rId33"/>
    <p:sldId id="716" r:id="rId34"/>
    <p:sldId id="717" r:id="rId35"/>
    <p:sldId id="720" r:id="rId36"/>
    <p:sldId id="721" r:id="rId37"/>
    <p:sldId id="722" r:id="rId38"/>
    <p:sldId id="723" r:id="rId39"/>
    <p:sldId id="724" r:id="rId40"/>
    <p:sldId id="726" r:id="rId41"/>
    <p:sldId id="728" r:id="rId42"/>
    <p:sldId id="729" r:id="rId43"/>
    <p:sldId id="730" r:id="rId44"/>
    <p:sldId id="731" r:id="rId45"/>
    <p:sldId id="732" r:id="rId46"/>
    <p:sldId id="744" r:id="rId47"/>
  </p:sldIdLst>
  <p:sldSz cx="9144000" cy="6858000" type="screen4x3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2E3EE"/>
    <a:srgbClr val="2A40E2"/>
    <a:srgbClr val="233AE1"/>
    <a:srgbClr val="1C31CA"/>
    <a:srgbClr val="728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32" autoAdjust="0"/>
    <p:restoredTop sz="94799" autoAdjust="0"/>
  </p:normalViewPr>
  <p:slideViewPr>
    <p:cSldViewPr>
      <p:cViewPr varScale="1">
        <p:scale>
          <a:sx n="76" d="100"/>
          <a:sy n="76" d="100"/>
        </p:scale>
        <p:origin x="106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-83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FD2DE7E3-8D7A-4526-A176-8CFA392503A6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477052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432" units="in"/>
          <inkml:channel name="Y" type="integer" max="24576" units="in"/>
          <inkml:channel name="F" type="integer" max="255" units="dev"/>
        </inkml:traceFormat>
        <inkml:channelProperties>
          <inkml:channelProperty channel="X" name="resolution" value="2978.66846" units="1/in"/>
          <inkml:channelProperty channel="Y" name="resolution" value="2978.90918" units="1/in"/>
          <inkml:channelProperty channel="F" name="resolution" value="INF" units="1/dev"/>
        </inkml:channelProperties>
      </inkml:inkSource>
      <inkml:timestamp xml:id="ts0" timeString="2005-09-14T22:11:09.588"/>
    </inkml:context>
    <inkml:brush xml:id="br0">
      <inkml:brushProperty name="width" value="0.05292" units="cm"/>
      <inkml:brushProperty name="height" value="0.05292" units="cm"/>
      <inkml:brushProperty name="fitToCurve" value="1"/>
      <inkml:brushProperty name="ignorePressure" value="1"/>
    </inkml:brush>
  </inkml:definitions>
  <inkml:trace contextRef="#ctx0" brushRef="#br0">533 86 37,'0'0'20,"0"0"-3,0 0-1,0 0-2,-9-14-2,9 14-2,-19-8-3,19 8 0,-28-14-2,11 5-1,-8 6 0,3-8 0,-9 8 0,3-7-1,-3 7 0,-1-2 1,-6 4-2,6-2 0,-3 1 1,3 2-2,-1 2 1,5-1-1,2 2 0,6 0 0,4 1 0,1-1 0,15-3-1,-16 9 1,16-9 0,0 0 0,8 19 0,-8-19 0,22 18 0,-5-5-1,3 1 1,2 5-1,-1-1 0,3 2 1,-1 4-1,2 1 1,-3-2-1,-2 2 1,-5 0-1,1-3 1,-4-2-1,-4-1 1,-2-2-1,-4-2 1,-5 1-1,3-16 0,-11 18 1,11-18-1,-24 16 1,24-16-1,-21 8 0,21-8 0,-16 3 1,16-3-1,0 0 0,0 0 1,2 20-1,-2-20 0,20 30 1,-6-13-1,-2 3 0,2 0 0,-1 2 0,-7 1 0,-1-1 0,-4-2 0,-5-1 1,-1-2-1,-4 2 0,-1-3 0,1-1 0,9-15 0,-19 23 0,19-23 0,-17 21-2,17-21-1,-18 9-4,2-1-10,-3-7-19,19-1 1,-24-3-1,24 3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432" units="in"/>
          <inkml:channel name="Y" type="integer" max="24576" units="in"/>
          <inkml:channel name="F" type="integer" max="255" units="dev"/>
        </inkml:traceFormat>
        <inkml:channelProperties>
          <inkml:channelProperty channel="X" name="resolution" value="2978.66846" units="1/in"/>
          <inkml:channelProperty channel="Y" name="resolution" value="2978.90918" units="1/in"/>
          <inkml:channelProperty channel="F" name="resolution" value="INF" units="1/dev"/>
        </inkml:channelProperties>
      </inkml:inkSource>
      <inkml:timestamp xml:id="ts0" timeString="2005-09-14T22:11:10.854"/>
    </inkml:context>
    <inkml:brush xml:id="br0">
      <inkml:brushProperty name="width" value="0.05292" units="cm"/>
      <inkml:brushProperty name="height" value="0.05292" units="cm"/>
      <inkml:brushProperty name="fitToCurve" value="1"/>
      <inkml:brushProperty name="ignorePressure" value="1"/>
    </inkml:brush>
  </inkml:definitions>
  <inkml:trace contextRef="#ctx0" brushRef="#br0">288 39 26,'0'0'16,"0"0"-1,0 0-2,11-19 0,-11 19 0,0 0-3,-17-14-1,17 14-1,-25-8-2,10 10-1,-2-4-1,-5 7 0,1 1-1,-6 4 0,7-1-1,-5 3 1,3 1-1,-3-1 0,6-1 1,2 3-1,17-14 0,-19 20 1,19-20 1,-8 22-2,8-22 0,11 21 0,-11-21 0,20 23 0,-7-6-1,-1-3 0,4 5-1,0 1 1,-2 0-1,-2 3 1,1-1 0,-4 0 0,1-3-1,-3 3 2,-3-5-1,-3 1 0,-1-2 0,-3 1 0,-3-3-1,-1 2 1,7-16 0,-17 24-1,17-24 1,-14 18 0,14-18-1,-11 15 1,11-15 0,0 16 0,0-16 0,10 22 0,-3-7 0,1 5 1,5-1-1,1 4 0,-5-1-1,-3 0 1,1 1 0,-7-1 0,0-2-1,-2-3 1,-4 1 0,0-4-1,1 0 1,5-14-2,-9 18 1,9-18-1,-5 14-2,5-14-2,0 0-7,0 0-19,0 0-6,0 0 2,0 0-3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432" units="in"/>
          <inkml:channel name="Y" type="integer" max="24576" units="in"/>
          <inkml:channel name="F" type="integer" max="255" units="dev"/>
        </inkml:traceFormat>
        <inkml:channelProperties>
          <inkml:channelProperty channel="X" name="resolution" value="2978.66846" units="1/in"/>
          <inkml:channelProperty channel="Y" name="resolution" value="2978.90918" units="1/in"/>
          <inkml:channelProperty channel="F" name="resolution" value="INF" units="1/dev"/>
        </inkml:channelProperties>
      </inkml:inkSource>
      <inkml:timestamp xml:id="ts0" timeString="2005-09-14T22:11:12.166"/>
    </inkml:context>
    <inkml:brush xml:id="br0">
      <inkml:brushProperty name="width" value="0.05292" units="cm"/>
      <inkml:brushProperty name="height" value="0.05292" units="cm"/>
      <inkml:brushProperty name="fitToCurve" value="1"/>
      <inkml:brushProperty name="ignorePressure" value="1"/>
    </inkml:brush>
  </inkml:definitions>
  <inkml:trace contextRef="#ctx0" brushRef="#br0">1564 236 36,'0'0'17,"0"0"-3,-1-14-1,1 14-1,0 0-3,0 0-1,-9-17-1,9 17-1,0 0 0,-21-14-1,21 14-1,-21-20-1,21 20 0,-30-21 0,14 7-2,-2 5 1,1-6-1,-4 4 1,3 0 0,1 0 0,3 0 0,-2 2 0,16 9 1,-26-19 0,26 19-1,-19-17 1,19 17-1,0 0 0,-17-15 0,17 15 0,0 0-1,0 0 0,0 0-1,-16-8 1,16 8 0,0 0 0,-15 9 0,15-9 1,-14 23-1,4-7 1,4 1 0,0 5 0,1-2-1,-2 6 1,0-2-1,0 0 0,2-2 0,-3-2 0,2-3 0,-2-1 0,8-16 0,-23 20-1,23-20 1,-20 6-1,20-6 1,-28-1-1,14-4 0,-2-3 0,16 8 0,-25-15 0,25 15 0,-23-17-1,23 17 1,-16-13 0,16 13 0,0 0-1,-14-6 1,14 6 0,0 0 0,0 0 0,-12 14 1,12-14-1,-6 22 0,1-8 0,0 4 0,1 1 0,-1 3 1,-3 1-1,0 0 0,2 2 0,-5 0 0,0 0 0,-1-1 1,-4 3-1,1-2 0,-7-4 0,-3 0 1,-6-4-1,-3-3 0,-10-7 1,-7-7 0,-8-3 1,-5-11-1,-4-1 1,1-7 1,-8-6-1,5-1 1,5 1-1,10 0 0,10 5 0,9 2 0,7 6 0,9 6-1,20 9 0,0 0 0,0 0 0,0 0-1,0 0-1,0 0-1,25 10-4,-25-10-5,0 0-28,18 16-2,-18-16 2,0 0-1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432" units="in"/>
          <inkml:channel name="Y" type="integer" max="24576" units="in"/>
          <inkml:channel name="F" type="integer" max="255" units="dev"/>
        </inkml:traceFormat>
        <inkml:channelProperties>
          <inkml:channelProperty channel="X" name="resolution" value="2978.66846" units="1/in"/>
          <inkml:channelProperty channel="Y" name="resolution" value="2978.90918" units="1/in"/>
          <inkml:channelProperty channel="F" name="resolution" value="INF" units="1/dev"/>
        </inkml:channelProperties>
      </inkml:inkSource>
      <inkml:timestamp xml:id="ts0" timeString="2005-09-14T22:11:13.604"/>
    </inkml:context>
    <inkml:brush xml:id="br0">
      <inkml:brushProperty name="width" value="0.05292" units="cm"/>
      <inkml:brushProperty name="height" value="0.05292" units="cm"/>
      <inkml:brushProperty name="fitToCurve" value="1"/>
      <inkml:brushProperty name="ignorePressure" value="1"/>
    </inkml:brush>
  </inkml:definitions>
  <inkml:trace contextRef="#ctx0" brushRef="#br0">8 26 33,'0'0'26,"-8"-16"-6,8 16-2,0 0-3,17-11-3,-1 8-3,0 8-2,3-4-1,10 7-1,1-3-2,-2 7 1,7-5-1,-6 5 1,2-4-1,-7 3 2,3-3-2,-11 3 0,0-5-1,-16-6 1,19 16-1,-19-16 0,0 18 0,0-18 0,-14 24 0,0-7 0,2 0-1,-6 5 1,6-1 0,-2 2-1,4-3 0,-1 2 1,6-1-1,2 1 0,6-4 0,4 1 0,2-2 1,4 2-1,4-2 0,4-1-1,1-3 1,4-2 0,-3-2-1,1-4 0,0-1 1,-2-2-1,-4-4 0,-3 2 0,0 0 0,-15 0 0,18 0 0,-18 0 1,8 14-1,-8-14 1,-3 29 0,2-12-1,-1 3 2,0 4-1,2-2 1,2 3-1,9 0 1,6 1-1,6-1 0,2 2 1,7-2-1,-4-2-1,2-4 1,-3-2-1,-7-4-1,-6-5-3,-14-8-1,14 8-5,-14-8-9,-19 11-21,19-11 2,0 0-2,0 0 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432" units="in"/>
          <inkml:channel name="Y" type="integer" max="24576" units="in"/>
          <inkml:channel name="F" type="integer" max="255" units="dev"/>
        </inkml:traceFormat>
        <inkml:channelProperties>
          <inkml:channelProperty channel="X" name="resolution" value="2978.66846" units="1/in"/>
          <inkml:channelProperty channel="Y" name="resolution" value="2978.90918" units="1/in"/>
          <inkml:channelProperty channel="F" name="resolution" value="INF" units="1/dev"/>
        </inkml:channelProperties>
      </inkml:inkSource>
      <inkml:timestamp xml:id="ts0" timeString="2005-09-14T22:11:14.635"/>
    </inkml:context>
    <inkml:brush xml:id="br0">
      <inkml:brushProperty name="width" value="0.05292" units="cm"/>
      <inkml:brushProperty name="height" value="0.05292" units="cm"/>
      <inkml:brushProperty name="fitToCurve" value="1"/>
      <inkml:brushProperty name="ignorePressure" value="1"/>
    </inkml:brush>
  </inkml:definitions>
  <inkml:trace contextRef="#ctx0" brushRef="#br0">638 343 23,'0'0'25,"0"0"0,0 0-6,-9-22-2,9 22-4,-14-20 0,14 20-3,-23-31-2,6 15-1,0-4-1,-6 2 0,-1-2-1,-7 1-1,0-7-1,-7 4 1,-1-3-2,-3 5 0,0 0 0,1 1-1,2 2 0,5 7 0,3-1 0,6 8 0,8 0 0,1 6 0,16-3 0,-12 17 1,12-3 0,3 7 0,6 4 0,7 8 0,2 1 0,3 4-1,2 3 1,0 0-1,0 0 0,-4-3 0,-5-4 0,-5-3-1,-4-7 0,-4-3 1,-7-7-1,6-14 0,-22 19 0,5-18 1,-1-1-1,-1-4 0,-2 1 0,-1-2 0,5 2 0,1 0 0,16 3-1,-18 3 1,18-3 1,-6 22-1,9-5 0,-2 3 0,2 0 0,-1 5 0,-2-1 0,-3 1 0,0-3 0,-2 0 0,-4-2 0,-4-2 0,2-2 1,1-2-1,10-14-1,-19 20 1,19-20-1,-11 14-1,11-14-3,0 0-7,0 0-20,0 0-6,0 0 0,0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432" units="in"/>
          <inkml:channel name="Y" type="integer" max="24576" units="in"/>
          <inkml:channel name="F" type="integer" max="255" units="dev"/>
        </inkml:traceFormat>
        <inkml:channelProperties>
          <inkml:channelProperty channel="X" name="resolution" value="2978.66846" units="1/in"/>
          <inkml:channelProperty channel="Y" name="resolution" value="2978.90918" units="1/in"/>
          <inkml:channelProperty channel="F" name="resolution" value="INF" units="1/dev"/>
        </inkml:channelProperties>
      </inkml:inkSource>
      <inkml:timestamp xml:id="ts0" timeString="2005-09-14T22:11:15.901"/>
    </inkml:context>
    <inkml:brush xml:id="br0">
      <inkml:brushProperty name="width" value="0.05292" units="cm"/>
      <inkml:brushProperty name="height" value="0.05292" units="cm"/>
      <inkml:brushProperty name="fitToCurve" value="1"/>
      <inkml:brushProperty name="ignorePressure" value="1"/>
    </inkml:brush>
  </inkml:definitions>
  <inkml:trace contextRef="#ctx0" brushRef="#br0">0 590 14,'0'0'22,"0"0"2,0 0-8,0 0-1,0 0-2,0 0-1,0 0-1,0 0-2,0 0-1,0 0-2,0 0 0,0 0-1,14-12 0,-14 12 0,0 0-1,17-16 0,-17 16 0,14-11-1,-14 11 0,19-9-1,-19 9 0,30-9 0,-13 2 0,3 3-1,2-1 0,5 0 1,1-1 0,1 2 0,-1-1-1,0 2 1,-1-2 0,-2-2-1,-5 5 1,-4-6-1,-16 8 0,18-8-1,-18 8 0,3-15 1,-3 15-1,-12-19 0,12 19 0,-22-26-1,11 9 2,-4 2-1,1-2 0,1 0 0,4-1 0,3 3 0,6 15 1,-10-23-1,10 23 0,3-14 0,-3 14 1,16-6-1,-16 6 0,28-2 0,-8 5 0,5 0 0,2-1 0,-1 1 0,-1-2 0,2-2 0,-2-2 1,-5-6-1,-6-4 0,-5-1 0,-1-4 0,1-6 0,-2 0 0,-3-1 0,4 2 0,0-1 0,4 3 0,2 1 0,2 4-1,-16 16 0,25-20-3,-25 20-2,23-16-8,-23 16-19,0 0-3,0 0-1,-15 0-1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432" units="in"/>
          <inkml:channel name="Y" type="integer" max="24576" units="in"/>
          <inkml:channel name="F" type="integer" max="255" units="dev"/>
        </inkml:traceFormat>
        <inkml:channelProperties>
          <inkml:channelProperty channel="X" name="resolution" value="2978.66846" units="1/in"/>
          <inkml:channelProperty channel="Y" name="resolution" value="2978.90918" units="1/in"/>
          <inkml:channelProperty channel="F" name="resolution" value="INF" units="1/dev"/>
        </inkml:channelProperties>
      </inkml:inkSource>
      <inkml:timestamp xml:id="ts0" timeString="2005-09-14T22:11:17.416"/>
    </inkml:context>
    <inkml:brush xml:id="br0">
      <inkml:brushProperty name="width" value="0.05292" units="cm"/>
      <inkml:brushProperty name="height" value="0.05292" units="cm"/>
      <inkml:brushProperty name="fitToCurve" value="1"/>
      <inkml:brushProperty name="ignorePressure" value="1"/>
    </inkml:brush>
  </inkml:definitions>
  <inkml:trace contextRef="#ctx0" brushRef="#br0">440 17 33,'-19'-8'13,"19"8"-2,0 0 0,0 0-2,0 0 1,-19-8-3,19 8 1,0 0-1,-14-2-1,14 2 0,0 0 0,-20 21-1,20-21-1,-6 20 1,3-6-1,-2 5 0,5-2 0,-1 3 0,2-4 0,1 5 1,2-3 0,-2 6-1,6-5 0,-2 1-1,6-1 0,-2 3 0,4-2-1,-3 2 0,3-2-1,-4-1 0,1 3 0,-5-2 0,1-3 0,-4 0 0,-2-1-1,-2-2 1,1-14 0,-13 23-1,13-23 1,-21 16 0,4-8 0,-2-1 0,-4 0 0,-1-3 0,1 1-1,-2 0 1,-4-2 0,2 0 0,2-3-1,4 5 1,2-1-1,4 4 0,15-8 1,-21 22-1,21-5 1,5 5-1,1 1 0,4 4 1,0 1-1,-2 0 0,1 0 1,-2 1-1,-7-1 0,-3-1 0,-5-2 1,-6-2-1,-3 0 0,-5 2 1,-1-1 0,-1-1-1,3-1 1,2 4 0,2-1 0,3 0 0,5-1 0,4-3-1,2 0-1,3-6-3,-8 6-6,8-21-29,0 0 2,0 0-1,0 0-1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432" units="in"/>
          <inkml:channel name="Y" type="integer" max="24576" units="in"/>
          <inkml:channel name="F" type="integer" max="255" units="dev"/>
        </inkml:traceFormat>
        <inkml:channelProperties>
          <inkml:channelProperty channel="X" name="resolution" value="2978.66846" units="1/in"/>
          <inkml:channelProperty channel="Y" name="resolution" value="2978.90918" units="1/in"/>
          <inkml:channelProperty channel="F" name="resolution" value="INF" units="1/dev"/>
        </inkml:channelProperties>
      </inkml:inkSource>
      <inkml:timestamp xml:id="ts0" timeString="2005-09-14T22:11:18.479"/>
    </inkml:context>
    <inkml:brush xml:id="br0">
      <inkml:brushProperty name="width" value="0.05292" units="cm"/>
      <inkml:brushProperty name="height" value="0.05292" units="cm"/>
      <inkml:brushProperty name="fitToCurve" value="1"/>
      <inkml:brushProperty name="ignorePressure" value="1"/>
    </inkml:brush>
  </inkml:definitions>
  <inkml:trace contextRef="#ctx0" brushRef="#br0">0 28 36,'0'0'15,"20"-15"0,-20 15-2,31-10 0,-12 6-2,4 2-1,0 5-2,9-3-1,-1 6-1,5-3-1,-5 5-1,1-2 0,-4 4-1,2-2 0,-8-2-1,-2 3-1,-5-1 1,-15-8-1,19 14 0,-19-14 0,5 19 1,-5-19 0,-11 28 0,2-13 2,-9 4-1,4 0-1,-4 7 1,1-2 0,0 4-1,4-3 0,1 1-1,5-1 0,6 2 1,2-3-1,3-2 0,6-1 1,3-1-1,1-1-1,5-2 1,-1 0 0,2-3-1,-1 1 0,1 3 1,-4-4-1,3 4 0,-7-2 0,1 4 0,-9-4 0,-1 6 0,-4-2 1,-2 2 0,0 3 0,-5-2 1,3 3 0,-3 1 0,10 3 0,4 4 1,8 0-1,3 7 0,3-1 0,4 7 0,4-2 0,-2 5-1,1-5 0,-5-1 0,-4-2 0,-4-5-1,-1-4 0,-4-6 0,-4-3-2,-2-5-1,-5 0-3,2-19-12,2 17-21,-2-17 1,0 0 0,0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0E64EEA1-AFA6-4CAA-BE2D-4997FDEED64A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9188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3" y="3475038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72" tIns="46997" rIns="95672" bIns="46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4531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759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04424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906190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542400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489756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123624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489566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X could be (13, 5, 3)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594157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28112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133814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70366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524962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501895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803041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You’re sitting in class, hot day, milk does a body good. Go home, no milk, so go to store</a:t>
            </a:r>
          </a:p>
          <a:p>
            <a:r>
              <a:rPr lang="en-US" altLang="en-US" smtClean="0"/>
              <a:t>Roommate leaves class late because prof is more long-winded than I am. Has same idea, but result is too much milk!</a:t>
            </a:r>
          </a:p>
          <a:p>
            <a:r>
              <a:rPr lang="en-US" altLang="en-US" smtClean="0"/>
              <a:t>Problem: two cooperating threads, not cooperating properly</a:t>
            </a:r>
          </a:p>
        </p:txBody>
      </p:sp>
    </p:spTree>
    <p:extLst>
      <p:ext uri="{BB962C8B-B14F-4D97-AF65-F5344CB8AC3E}">
        <p14:creationId xmlns:p14="http://schemas.microsoft.com/office/powerpoint/2010/main" val="16406895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678285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491174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948713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893899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673957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9542442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17351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0215276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7866402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7863594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2580213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043448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5906533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9323533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7991454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4596786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4492242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7506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Execution model: each thread runs on a dedicated virtual processor with unpredictable and variable speed.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7D3955F-9E14-2048-A3C7-B473A3FD983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17392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445966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2061741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530552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4523874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077047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60746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993632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872517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Adding printf statements can cause stack overruns or changing timing/interleaving</a:t>
            </a:r>
          </a:p>
          <a:p>
            <a:r>
              <a:rPr lang="en-US" altLang="ko-KR" smtClean="0">
                <a:ea typeface="Gulim" panose="020B0600000101010101" pitchFamily="34" charset="-127"/>
              </a:rPr>
              <a:t>What if non-deterministic error only occurs once a week? You’re pulling all-nighters to find it, your eyelids droop, and whiz, the error happens and you missed it.</a:t>
            </a:r>
          </a:p>
        </p:txBody>
      </p:sp>
    </p:spTree>
    <p:extLst>
      <p:ext uri="{BB962C8B-B14F-4D97-AF65-F5344CB8AC3E}">
        <p14:creationId xmlns:p14="http://schemas.microsoft.com/office/powerpoint/2010/main" val="31255590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683593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Expensive to start new process, heavyweight context switch overhead (changing address spaces)</a:t>
            </a:r>
          </a:p>
        </p:txBody>
      </p:sp>
    </p:spTree>
    <p:extLst>
      <p:ext uri="{BB962C8B-B14F-4D97-AF65-F5344CB8AC3E}">
        <p14:creationId xmlns:p14="http://schemas.microsoft.com/office/powerpoint/2010/main" val="1799638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8155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9731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645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6376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78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3356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9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88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6949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9877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753463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45497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886100" y="6551613"/>
            <a:ext cx="1110862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400" dirty="0" err="1">
                <a:solidFill>
                  <a:srgbClr val="2A40E2"/>
                </a:solidFill>
              </a:rPr>
              <a:t>Lec</a:t>
            </a:r>
            <a:r>
              <a:rPr lang="en-US" altLang="en-US" sz="1400" dirty="0">
                <a:solidFill>
                  <a:srgbClr val="2A40E2"/>
                </a:solidFill>
              </a:rPr>
              <a:t> </a:t>
            </a:r>
            <a:r>
              <a:rPr lang="en-US" altLang="en-US" sz="1400" dirty="0" smtClean="0">
                <a:solidFill>
                  <a:srgbClr val="2A40E2"/>
                </a:solidFill>
              </a:rPr>
              <a:t>7.</a:t>
            </a:r>
            <a:fld id="{6456B83E-17D0-4CDF-84AD-C8A97BEB5271}" type="slidenum">
              <a:rPr lang="en-US" altLang="en-US" sz="1400" smtClean="0">
                <a:solidFill>
                  <a:srgbClr val="2A40E2"/>
                </a:solidFill>
              </a:rPr>
              <a:pPr algn="ctr"/>
              <a:t>‹#›</a:t>
            </a:fld>
            <a:endParaRPr lang="en-US" altLang="en-US" sz="1400" b="0" i="1" dirty="0">
              <a:solidFill>
                <a:srgbClr val="2A40E2"/>
              </a:solidFill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0" y="6550025"/>
            <a:ext cx="912407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dirty="0" smtClean="0">
                <a:solidFill>
                  <a:srgbClr val="2A40E2"/>
                </a:solidFill>
              </a:rPr>
              <a:t>9/21/15</a:t>
            </a:r>
            <a:endParaRPr lang="en-US" sz="1400" dirty="0" smtClean="0">
              <a:solidFill>
                <a:srgbClr val="2A40E2"/>
              </a:solidFill>
            </a:endParaRP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990600" y="685800"/>
            <a:ext cx="7162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2935288" y="6550025"/>
            <a:ext cx="3304087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dirty="0" err="1" smtClean="0">
                <a:solidFill>
                  <a:srgbClr val="2A40E2"/>
                </a:solidFill>
              </a:rPr>
              <a:t>Kubiatowicz</a:t>
            </a:r>
            <a:r>
              <a:rPr lang="en-US" sz="1400" dirty="0" smtClean="0">
                <a:solidFill>
                  <a:srgbClr val="2A40E2"/>
                </a:solidFill>
              </a:rPr>
              <a:t> CS162 ©UCB </a:t>
            </a:r>
            <a:r>
              <a:rPr lang="en-US" sz="1400" dirty="0" smtClean="0">
                <a:solidFill>
                  <a:srgbClr val="2A40E2"/>
                </a:solidFill>
              </a:rPr>
              <a:t>Fall 2015</a:t>
            </a:r>
            <a:endParaRPr lang="en-US" sz="1400" dirty="0" smtClean="0">
              <a:solidFill>
                <a:srgbClr val="2A40E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2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13" Type="http://schemas.openxmlformats.org/officeDocument/2006/relationships/customXml" Target="../ink/ink6.xml"/><Relationship Id="rId18" Type="http://schemas.openxmlformats.org/officeDocument/2006/relationships/image" Target="../media/image25.emf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22.emf"/><Relationship Id="rId17" Type="http://schemas.openxmlformats.org/officeDocument/2006/relationships/customXml" Target="../ink/ink8.xml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2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emf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10" Type="http://schemas.openxmlformats.org/officeDocument/2006/relationships/image" Target="../media/image21.emf"/><Relationship Id="rId4" Type="http://schemas.openxmlformats.org/officeDocument/2006/relationships/image" Target="../media/image18.emf"/><Relationship Id="rId9" Type="http://schemas.openxmlformats.org/officeDocument/2006/relationships/customXml" Target="../ink/ink4.xml"/><Relationship Id="rId14" Type="http://schemas.openxmlformats.org/officeDocument/2006/relationships/image" Target="../media/image23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2286000"/>
          </a:xfrm>
          <a:noFill/>
        </p:spPr>
        <p:txBody>
          <a:bodyPr/>
          <a:lstStyle/>
          <a:p>
            <a:r>
              <a:rPr lang="en-US" altLang="en-US" sz="3000" dirty="0" smtClean="0"/>
              <a:t>CS162</a:t>
            </a:r>
            <a:br>
              <a:rPr lang="en-US" altLang="en-US" sz="3000" dirty="0" smtClean="0"/>
            </a:br>
            <a:r>
              <a:rPr lang="en-US" altLang="en-US" sz="3000" dirty="0" smtClean="0"/>
              <a:t>Operating Systems and</a:t>
            </a:r>
            <a:br>
              <a:rPr lang="en-US" altLang="en-US" sz="3000" dirty="0" smtClean="0"/>
            </a:br>
            <a:r>
              <a:rPr lang="en-US" altLang="en-US" sz="3000" dirty="0" smtClean="0"/>
              <a:t>Systems Programming</a:t>
            </a:r>
            <a:br>
              <a:rPr lang="en-US" altLang="en-US" sz="3000" dirty="0" smtClean="0"/>
            </a:br>
            <a:r>
              <a:rPr lang="en-US" altLang="en-US" sz="3000" dirty="0" smtClean="0"/>
              <a:t>Lecture 7</a:t>
            </a:r>
            <a:br>
              <a:rPr lang="en-US" altLang="en-US" sz="3000" dirty="0" smtClean="0"/>
            </a:br>
            <a:r>
              <a:rPr lang="en-US" altLang="en-US" sz="3000" dirty="0" smtClean="0"/>
              <a:t> </a:t>
            </a:r>
            <a:br>
              <a:rPr lang="en-US" altLang="en-US" sz="3000" dirty="0" smtClean="0"/>
            </a:br>
            <a:r>
              <a:rPr lang="en-US" altLang="en-US" sz="3000" dirty="0" smtClean="0"/>
              <a:t>Synchronization</a:t>
            </a:r>
            <a:endParaRPr lang="en-US" altLang="en-US" sz="3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91000"/>
            <a:ext cx="8001000" cy="1447800"/>
          </a:xfrm>
          <a:noFill/>
        </p:spPr>
        <p:txBody>
          <a:bodyPr/>
          <a:lstStyle/>
          <a:p>
            <a:pPr marL="285750" indent="-285750"/>
            <a:r>
              <a:rPr lang="en-US" altLang="en-US" dirty="0" smtClean="0"/>
              <a:t>September 21</a:t>
            </a:r>
            <a:r>
              <a:rPr lang="en-US" altLang="en-US" baseline="30000" dirty="0" smtClean="0"/>
              <a:t>st</a:t>
            </a:r>
            <a:r>
              <a:rPr lang="en-US" altLang="en-US" dirty="0" smtClean="0"/>
              <a:t>, </a:t>
            </a:r>
            <a:r>
              <a:rPr lang="en-US" altLang="en-US" dirty="0" smtClean="0"/>
              <a:t>2015</a:t>
            </a:r>
          </a:p>
          <a:p>
            <a:pPr marL="285750" indent="-285750"/>
            <a:r>
              <a:rPr lang="en-US" altLang="en-US" dirty="0" smtClean="0"/>
              <a:t>Prof. John </a:t>
            </a:r>
            <a:r>
              <a:rPr lang="en-US" altLang="en-US" dirty="0" err="1" smtClean="0"/>
              <a:t>Kubiatowicz</a:t>
            </a:r>
            <a:endParaRPr lang="en-US" altLang="en-US" dirty="0" smtClean="0"/>
          </a:p>
          <a:p>
            <a:pPr marL="285750" indent="-285750"/>
            <a:r>
              <a:rPr lang="en-US" altLang="en-US" dirty="0" smtClean="0"/>
              <a:t>http://cs162.eecs.Berkeley.edu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Threaded Web Server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607425" cy="5181600"/>
          </a:xfrm>
        </p:spPr>
        <p:txBody>
          <a:bodyPr>
            <a:normAutofit lnSpcReduction="10000"/>
          </a:bodyPr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Now, use a single process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Multithreaded (cooperating) version: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lang="en-US" altLang="ko-KR" sz="2000" smtClean="0">
                <a:latin typeface="Courier New" panose="02070309020205020404" pitchFamily="49" charset="0"/>
                <a:ea typeface="Gulim" panose="020B0600000101010101" pitchFamily="34" charset="-127"/>
              </a:rPr>
              <a:t>serverLoop() {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lang="en-US" altLang="ko-KR" sz="2000" smtClean="0">
                <a:latin typeface="Courier New" panose="02070309020205020404" pitchFamily="49" charset="0"/>
                <a:ea typeface="Gulim" panose="020B0600000101010101" pitchFamily="34" charset="-127"/>
              </a:rPr>
              <a:t>		  connection = AcceptCon();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lang="en-US" altLang="ko-KR" sz="2000" smtClean="0">
                <a:latin typeface="Courier New" panose="02070309020205020404" pitchFamily="49" charset="0"/>
                <a:ea typeface="Gulim" panose="020B0600000101010101" pitchFamily="34" charset="-127"/>
              </a:rPr>
              <a:t>		  ThreadFork(ServiceWebPage(),connection);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lang="en-US" altLang="ko-KR" sz="2000" smtClean="0">
                <a:latin typeface="Courier New" panose="02070309020205020404" pitchFamily="49" charset="0"/>
                <a:ea typeface="Gulim" panose="020B0600000101010101" pitchFamily="34" charset="-127"/>
              </a:rPr>
              <a:t>	}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Looks almost the same, but has many advantages: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Can share file caches kept in memory, results of CGI scripts, other things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Threads are </a:t>
            </a:r>
            <a:r>
              <a:rPr lang="en-US" altLang="ko-KR" i="1" smtClean="0">
                <a:ea typeface="Gulim" panose="020B0600000101010101" pitchFamily="34" charset="-127"/>
              </a:rPr>
              <a:t>much</a:t>
            </a:r>
            <a:r>
              <a:rPr lang="en-US" altLang="ko-KR" smtClean="0">
                <a:ea typeface="Gulim" panose="020B0600000101010101" pitchFamily="34" charset="-127"/>
              </a:rPr>
              <a:t> cheaper to create than processes, so this has a lower per-request overhead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Question: would a user-level (say one-to-many) thread package make sense here?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When one request blocks on disk, all block…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What about Denial of Service attacks or digg / Slash-dot effects?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ko-KR" altLang="en-US" smtClean="0">
              <a:ea typeface="Gulim" panose="020B0600000101010101" pitchFamily="34" charset="-127"/>
            </a:endParaRPr>
          </a:p>
        </p:txBody>
      </p:sp>
      <p:pic>
        <p:nvPicPr>
          <p:cNvPr id="40653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19800"/>
            <a:ext cx="26193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6533" name="Picture 5" descr="digg-logo-ho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3" b="24324"/>
          <a:stretch>
            <a:fillRect/>
          </a:stretch>
        </p:blipFill>
        <p:spPr bwMode="auto">
          <a:xfrm>
            <a:off x="4924425" y="6019800"/>
            <a:ext cx="1323975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53115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6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6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6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6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6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6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6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6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6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6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6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6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6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6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06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06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06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06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06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06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6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6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Thread Pools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3625" cy="28956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Problem with previous version: Unbounded Threads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When web-site becomes too popular – throughput sinks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Instead, allocate a bounded “pool” of worker threads, representing the maximum level of multiprogramming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Tx/>
              <a:buNone/>
            </a:pPr>
            <a:r>
              <a:rPr lang="en-US" altLang="ko-KR" sz="2000" smtClean="0">
                <a:latin typeface="Courier New" panose="02070309020205020404" pitchFamily="49" charset="0"/>
                <a:ea typeface="Gulim" panose="020B0600000101010101" pitchFamily="34" charset="-127"/>
              </a:rPr>
              <a:t>		</a:t>
            </a:r>
          </a:p>
        </p:txBody>
      </p:sp>
      <p:sp>
        <p:nvSpPr>
          <p:cNvPr id="31748" name="Text Box 23"/>
          <p:cNvSpPr txBox="1">
            <a:spLocks noChangeArrowheads="1"/>
          </p:cNvSpPr>
          <p:nvPr/>
        </p:nvSpPr>
        <p:spPr bwMode="auto">
          <a:xfrm>
            <a:off x="152400" y="1447800"/>
            <a:ext cx="518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endParaRPr lang="ko-KR" altLang="en-US">
              <a:ea typeface="Gulim" panose="020B0600000101010101" pitchFamily="34" charset="-127"/>
            </a:endParaRPr>
          </a:p>
        </p:txBody>
      </p:sp>
      <p:sp>
        <p:nvSpPr>
          <p:cNvPr id="408600" name="Text Box 24"/>
          <p:cNvSpPr txBox="1">
            <a:spLocks noChangeArrowheads="1"/>
          </p:cNvSpPr>
          <p:nvPr/>
        </p:nvSpPr>
        <p:spPr bwMode="auto">
          <a:xfrm>
            <a:off x="228600" y="4267200"/>
            <a:ext cx="44958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  <a:t>master() {</a:t>
            </a:r>
            <a:b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</a:br>
            <a: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  <a:t>   allocThreads(worker,queue);</a:t>
            </a:r>
            <a:b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</a:br>
            <a: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  <a:t>   while(TRUE) {</a:t>
            </a:r>
            <a:b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</a:br>
            <a: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  <a:t>      con=AcceptCon();</a:t>
            </a:r>
            <a:b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</a:br>
            <a: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  <a:t>      Enqueue(queue,con);</a:t>
            </a:r>
            <a:b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</a:br>
            <a: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  <a:t>      wakeUp(queue);</a:t>
            </a:r>
            <a:b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</a:br>
            <a: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  <a:t>   }</a:t>
            </a:r>
            <a:b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</a:br>
            <a: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  <a:t>}</a:t>
            </a:r>
          </a:p>
        </p:txBody>
      </p:sp>
      <p:sp>
        <p:nvSpPr>
          <p:cNvPr id="408601" name="Text Box 25"/>
          <p:cNvSpPr txBox="1">
            <a:spLocks noChangeArrowheads="1"/>
          </p:cNvSpPr>
          <p:nvPr/>
        </p:nvSpPr>
        <p:spPr bwMode="auto">
          <a:xfrm>
            <a:off x="4724400" y="4152900"/>
            <a:ext cx="426720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  <a:t>worker(queue) {</a:t>
            </a:r>
            <a:b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</a:br>
            <a: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  <a:t>   while(TRUE) {</a:t>
            </a:r>
            <a:b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</a:br>
            <a: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  <a:t>      con=Dequeue(queue);</a:t>
            </a:r>
            <a:b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</a:br>
            <a: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  <a:t>      if (con==null)</a:t>
            </a:r>
            <a:b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</a:br>
            <a: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  <a:t>         sleepOn(queue);</a:t>
            </a:r>
            <a:b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</a:br>
            <a: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  <a:t>      else</a:t>
            </a:r>
            <a:b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</a:br>
            <a: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  <a:t>         ServiceWebPage(con);</a:t>
            </a:r>
            <a:b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</a:br>
            <a: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  <a:t>   }</a:t>
            </a:r>
            <a:b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</a:br>
            <a: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  <a:t>}</a:t>
            </a:r>
          </a:p>
        </p:txBody>
      </p:sp>
      <p:grpSp>
        <p:nvGrpSpPr>
          <p:cNvPr id="408603" name="Group 27"/>
          <p:cNvGrpSpPr>
            <a:grpSpLocks/>
          </p:cNvGrpSpPr>
          <p:nvPr/>
        </p:nvGrpSpPr>
        <p:grpSpPr bwMode="auto">
          <a:xfrm>
            <a:off x="1219200" y="2209800"/>
            <a:ext cx="6172200" cy="1890713"/>
            <a:chOff x="624" y="1392"/>
            <a:chExt cx="3888" cy="1191"/>
          </a:xfrm>
        </p:grpSpPr>
        <p:sp>
          <p:nvSpPr>
            <p:cNvPr id="31752" name="Rectangle 14"/>
            <p:cNvSpPr>
              <a:spLocks noChangeArrowheads="1"/>
            </p:cNvSpPr>
            <p:nvPr/>
          </p:nvSpPr>
          <p:spPr bwMode="auto">
            <a:xfrm>
              <a:off x="2496" y="1488"/>
              <a:ext cx="528" cy="672"/>
            </a:xfrm>
            <a:prstGeom prst="rect">
              <a:avLst/>
            </a:prstGeom>
            <a:solidFill>
              <a:srgbClr val="00FF00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ea typeface="Gulim" panose="020B0600000101010101" pitchFamily="34" charset="-127"/>
                </a:rPr>
                <a:t>Master</a:t>
              </a:r>
            </a:p>
            <a:p>
              <a:r>
                <a:rPr lang="en-US" altLang="ko-KR">
                  <a:ea typeface="Gulim" panose="020B0600000101010101" pitchFamily="34" charset="-127"/>
                </a:rPr>
                <a:t>Thread</a:t>
              </a:r>
            </a:p>
          </p:txBody>
        </p:sp>
        <p:sp>
          <p:nvSpPr>
            <p:cNvPr id="31753" name="Text Box 15"/>
            <p:cNvSpPr txBox="1">
              <a:spLocks noChangeArrowheads="1"/>
            </p:cNvSpPr>
            <p:nvPr/>
          </p:nvSpPr>
          <p:spPr bwMode="auto">
            <a:xfrm>
              <a:off x="3552" y="2352"/>
              <a:ext cx="9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ea typeface="Gulim" panose="020B0600000101010101" pitchFamily="34" charset="-127"/>
                </a:rPr>
                <a:t>Thread Pool</a:t>
              </a:r>
            </a:p>
          </p:txBody>
        </p:sp>
        <p:sp>
          <p:nvSpPr>
            <p:cNvPr id="31754" name="laptop"/>
            <p:cNvSpPr>
              <a:spLocks noEditPoints="1" noChangeArrowheads="1"/>
            </p:cNvSpPr>
            <p:nvPr/>
          </p:nvSpPr>
          <p:spPr bwMode="auto">
            <a:xfrm>
              <a:off x="624" y="1728"/>
              <a:ext cx="912" cy="672"/>
            </a:xfrm>
            <a:custGeom>
              <a:avLst/>
              <a:gdLst>
                <a:gd name="T0" fmla="*/ 142 w 21600"/>
                <a:gd name="T1" fmla="*/ 0 h 21600"/>
                <a:gd name="T2" fmla="*/ 142 w 21600"/>
                <a:gd name="T3" fmla="*/ 223 h 21600"/>
                <a:gd name="T4" fmla="*/ 774 w 21600"/>
                <a:gd name="T5" fmla="*/ 0 h 21600"/>
                <a:gd name="T6" fmla="*/ 774 w 21600"/>
                <a:gd name="T7" fmla="*/ 223 h 21600"/>
                <a:gd name="T8" fmla="*/ 456 w 21600"/>
                <a:gd name="T9" fmla="*/ 0 h 21600"/>
                <a:gd name="T10" fmla="*/ 456 w 21600"/>
                <a:gd name="T11" fmla="*/ 672 h 21600"/>
                <a:gd name="T12" fmla="*/ 0 w 21600"/>
                <a:gd name="T13" fmla="*/ 672 h 21600"/>
                <a:gd name="T14" fmla="*/ 912 w 21600"/>
                <a:gd name="T15" fmla="*/ 672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4453 w 21600"/>
                <a:gd name="T25" fmla="*/ 1864 h 21600"/>
                <a:gd name="T26" fmla="*/ 17313 w 21600"/>
                <a:gd name="T27" fmla="*/ 12311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3362" y="0"/>
                  </a:moveTo>
                  <a:lnTo>
                    <a:pt x="18327" y="0"/>
                  </a:lnTo>
                  <a:lnTo>
                    <a:pt x="18327" y="14347"/>
                  </a:lnTo>
                  <a:lnTo>
                    <a:pt x="3362" y="14347"/>
                  </a:lnTo>
                  <a:lnTo>
                    <a:pt x="3362" y="0"/>
                  </a:lnTo>
                  <a:close/>
                </a:path>
                <a:path w="21600" h="21600" extrusionOk="0">
                  <a:moveTo>
                    <a:pt x="3340" y="15068"/>
                  </a:moveTo>
                  <a:lnTo>
                    <a:pt x="0" y="19877"/>
                  </a:lnTo>
                  <a:lnTo>
                    <a:pt x="21600" y="19877"/>
                  </a:lnTo>
                  <a:lnTo>
                    <a:pt x="18327" y="15068"/>
                  </a:lnTo>
                  <a:lnTo>
                    <a:pt x="3340" y="15068"/>
                  </a:lnTo>
                  <a:close/>
                </a:path>
                <a:path w="21600" h="21600" extrusionOk="0">
                  <a:moveTo>
                    <a:pt x="0" y="19877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19877"/>
                  </a:lnTo>
                  <a:lnTo>
                    <a:pt x="0" y="19877"/>
                  </a:lnTo>
                  <a:close/>
                </a:path>
                <a:path w="21600" h="21600" extrusionOk="0">
                  <a:moveTo>
                    <a:pt x="4186" y="1523"/>
                  </a:moveTo>
                  <a:lnTo>
                    <a:pt x="17547" y="1523"/>
                  </a:lnTo>
                  <a:lnTo>
                    <a:pt x="17547" y="12744"/>
                  </a:lnTo>
                  <a:lnTo>
                    <a:pt x="4186" y="12744"/>
                  </a:lnTo>
                  <a:lnTo>
                    <a:pt x="4186" y="1523"/>
                  </a:lnTo>
                  <a:close/>
                </a:path>
                <a:path w="21600" h="21600" extrusionOk="0">
                  <a:moveTo>
                    <a:pt x="3318" y="15549"/>
                  </a:moveTo>
                  <a:lnTo>
                    <a:pt x="2917" y="16110"/>
                  </a:lnTo>
                  <a:lnTo>
                    <a:pt x="18727" y="16110"/>
                  </a:lnTo>
                  <a:lnTo>
                    <a:pt x="18327" y="15549"/>
                  </a:lnTo>
                  <a:lnTo>
                    <a:pt x="3318" y="15549"/>
                  </a:lnTo>
                  <a:close/>
                </a:path>
                <a:path w="21600" h="21600" extrusionOk="0">
                  <a:moveTo>
                    <a:pt x="6213" y="18314"/>
                  </a:moveTo>
                  <a:lnTo>
                    <a:pt x="5946" y="18875"/>
                  </a:lnTo>
                  <a:lnTo>
                    <a:pt x="15766" y="18875"/>
                  </a:lnTo>
                  <a:lnTo>
                    <a:pt x="15499" y="18314"/>
                  </a:lnTo>
                  <a:lnTo>
                    <a:pt x="6213" y="18314"/>
                  </a:lnTo>
                  <a:close/>
                </a:path>
                <a:path w="21600" h="21600" extrusionOk="0">
                  <a:moveTo>
                    <a:pt x="2828" y="16471"/>
                  </a:moveTo>
                  <a:lnTo>
                    <a:pt x="2405" y="17072"/>
                  </a:lnTo>
                  <a:lnTo>
                    <a:pt x="19284" y="17072"/>
                  </a:lnTo>
                  <a:lnTo>
                    <a:pt x="18839" y="16471"/>
                  </a:lnTo>
                  <a:lnTo>
                    <a:pt x="2828" y="16471"/>
                  </a:lnTo>
                  <a:close/>
                </a:path>
                <a:path w="21600" h="21600" extrusionOk="0">
                  <a:moveTo>
                    <a:pt x="2316" y="17352"/>
                  </a:moveTo>
                  <a:lnTo>
                    <a:pt x="1871" y="17953"/>
                  </a:lnTo>
                  <a:lnTo>
                    <a:pt x="19863" y="17953"/>
                  </a:lnTo>
                  <a:lnTo>
                    <a:pt x="19395" y="17352"/>
                  </a:lnTo>
                  <a:lnTo>
                    <a:pt x="2316" y="17352"/>
                  </a:lnTo>
                  <a:close/>
                </a:path>
              </a:pathLst>
            </a:cu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5" name="Freeform 19"/>
            <p:cNvSpPr>
              <a:spLocks/>
            </p:cNvSpPr>
            <p:nvPr/>
          </p:nvSpPr>
          <p:spPr bwMode="auto">
            <a:xfrm>
              <a:off x="1488" y="2064"/>
              <a:ext cx="2304" cy="416"/>
            </a:xfrm>
            <a:custGeom>
              <a:avLst/>
              <a:gdLst>
                <a:gd name="T0" fmla="*/ 2304 w 2112"/>
                <a:gd name="T1" fmla="*/ 0 h 416"/>
                <a:gd name="T2" fmla="*/ 1937 w 2112"/>
                <a:gd name="T3" fmla="*/ 336 h 416"/>
                <a:gd name="T4" fmla="*/ 1047 w 2112"/>
                <a:gd name="T5" fmla="*/ 384 h 416"/>
                <a:gd name="T6" fmla="*/ 0 w 2112"/>
                <a:gd name="T7" fmla="*/ 144 h 4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2" h="416">
                  <a:moveTo>
                    <a:pt x="2112" y="0"/>
                  </a:moveTo>
                  <a:cubicBezTo>
                    <a:pt x="2040" y="136"/>
                    <a:pt x="1968" y="272"/>
                    <a:pt x="1776" y="336"/>
                  </a:cubicBezTo>
                  <a:cubicBezTo>
                    <a:pt x="1584" y="400"/>
                    <a:pt x="1256" y="416"/>
                    <a:pt x="960" y="384"/>
                  </a:cubicBezTo>
                  <a:cubicBezTo>
                    <a:pt x="664" y="352"/>
                    <a:pt x="332" y="248"/>
                    <a:pt x="0" y="144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1756" name="Freeform 20"/>
            <p:cNvSpPr>
              <a:spLocks/>
            </p:cNvSpPr>
            <p:nvPr/>
          </p:nvSpPr>
          <p:spPr bwMode="auto">
            <a:xfrm>
              <a:off x="1488" y="1680"/>
              <a:ext cx="1008" cy="256"/>
            </a:xfrm>
            <a:custGeom>
              <a:avLst/>
              <a:gdLst>
                <a:gd name="T0" fmla="*/ 0 w 1008"/>
                <a:gd name="T1" fmla="*/ 256 h 256"/>
                <a:gd name="T2" fmla="*/ 336 w 1008"/>
                <a:gd name="T3" fmla="*/ 16 h 256"/>
                <a:gd name="T4" fmla="*/ 1008 w 1008"/>
                <a:gd name="T5" fmla="*/ 160 h 2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8" h="256">
                  <a:moveTo>
                    <a:pt x="0" y="256"/>
                  </a:moveTo>
                  <a:cubicBezTo>
                    <a:pt x="84" y="144"/>
                    <a:pt x="168" y="32"/>
                    <a:pt x="336" y="16"/>
                  </a:cubicBezTo>
                  <a:cubicBezTo>
                    <a:pt x="504" y="0"/>
                    <a:pt x="756" y="80"/>
                    <a:pt x="1008" y="16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1757" name="Line 21"/>
            <p:cNvSpPr>
              <a:spLocks noChangeShapeType="1"/>
            </p:cNvSpPr>
            <p:nvPr/>
          </p:nvSpPr>
          <p:spPr bwMode="auto">
            <a:xfrm>
              <a:off x="3024" y="1824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1758" name="Rectangle 26"/>
            <p:cNvSpPr>
              <a:spLocks noChangeArrowheads="1"/>
            </p:cNvSpPr>
            <p:nvPr/>
          </p:nvSpPr>
          <p:spPr bwMode="auto">
            <a:xfrm>
              <a:off x="3312" y="1584"/>
              <a:ext cx="192" cy="528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ea typeface="Gulim" panose="020B0600000101010101" pitchFamily="34" charset="-127"/>
                </a:rPr>
                <a:t>queue</a:t>
              </a:r>
            </a:p>
          </p:txBody>
        </p:sp>
        <p:grpSp>
          <p:nvGrpSpPr>
            <p:cNvPr id="31759" name="Group 16"/>
            <p:cNvGrpSpPr>
              <a:grpSpLocks/>
            </p:cNvGrpSpPr>
            <p:nvPr/>
          </p:nvGrpSpPr>
          <p:grpSpPr bwMode="auto">
            <a:xfrm>
              <a:off x="3504" y="1392"/>
              <a:ext cx="1008" cy="960"/>
              <a:chOff x="2784" y="624"/>
              <a:chExt cx="1008" cy="960"/>
            </a:xfrm>
          </p:grpSpPr>
          <p:sp>
            <p:nvSpPr>
              <p:cNvPr id="31760" name="Oval 4"/>
              <p:cNvSpPr>
                <a:spLocks noChangeArrowheads="1"/>
              </p:cNvSpPr>
              <p:nvPr/>
            </p:nvSpPr>
            <p:spPr bwMode="auto">
              <a:xfrm>
                <a:off x="2784" y="624"/>
                <a:ext cx="1008" cy="960"/>
              </a:xfrm>
              <a:prstGeom prst="ellipse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3">
                <p14:nvContentPartPr>
                  <p14:cNvPr id="408582" name="Ink 6"/>
                  <p14:cNvContentPartPr>
                    <a14:cpLocks xmlns:a14="http://schemas.microsoft.com/office/drawing/2010/main" noRot="1" noChangeAspect="1" noEditPoints="1" noChangeArrowheads="1" noChangeShapeType="1"/>
                  </p14:cNvContentPartPr>
                  <p14:nvPr/>
                </p14:nvContentPartPr>
                <p14:xfrm>
                  <a:off x="3043" y="837"/>
                  <a:ext cx="121" cy="173"/>
                </p14:xfrm>
              </p:contentPart>
            </mc:Choice>
            <mc:Fallback xmlns="">
              <p:pic>
                <p:nvPicPr>
                  <p:cNvPr id="408582" name="Ink 6"/>
                  <p:cNvPicPr>
                    <a:picLocks noRot="1" noChangeAspect="1" noEditPoints="1" noChangeArrowheads="1" noChangeShapeType="1"/>
                  </p:cNvPicPr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3037" y="831"/>
                    <a:ext cx="133" cy="185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">
                <p14:nvContentPartPr>
                  <p14:cNvPr id="408583" name="Ink 7"/>
                  <p14:cNvContentPartPr>
                    <a14:cpLocks xmlns:a14="http://schemas.microsoft.com/office/drawing/2010/main" noRot="1" noChangeAspect="1" noEditPoints="1" noChangeArrowheads="1" noChangeShapeType="1"/>
                  </p14:cNvContentPartPr>
                  <p14:nvPr/>
                </p14:nvContentPartPr>
                <p14:xfrm>
                  <a:off x="3338" y="957"/>
                  <a:ext cx="68" cy="193"/>
                </p14:xfrm>
              </p:contentPart>
            </mc:Choice>
            <mc:Fallback xmlns="">
              <p:pic>
                <p:nvPicPr>
                  <p:cNvPr id="408583" name="Ink 7"/>
                  <p:cNvPicPr>
                    <a:picLocks noRot="1" noChangeAspect="1" noEditPoints="1" noChangeArrowheads="1" noChangeShapeType="1"/>
                  </p:cNvPicPr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3332" y="951"/>
                    <a:ext cx="80" cy="205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">
                <p14:nvContentPartPr>
                  <p14:cNvPr id="408584" name="Ink 8"/>
                  <p14:cNvContentPartPr>
                    <a14:cpLocks xmlns:a14="http://schemas.microsoft.com/office/drawing/2010/main" noRot="1" noChangeAspect="1" noEditPoints="1" noChangeArrowheads="1" noChangeShapeType="1"/>
                  </p14:cNvContentPartPr>
                  <p14:nvPr/>
                </p14:nvContentPartPr>
                <p14:xfrm>
                  <a:off x="2897" y="1205"/>
                  <a:ext cx="355" cy="137"/>
                </p14:xfrm>
              </p:contentPart>
            </mc:Choice>
            <mc:Fallback xmlns="">
              <p:pic>
                <p:nvPicPr>
                  <p:cNvPr id="408584" name="Ink 8"/>
                  <p:cNvPicPr>
                    <a:picLocks noRot="1" noChangeAspect="1" noEditPoints="1" noChangeArrowheads="1" noChangeShapeType="1"/>
                  </p:cNvPicPr>
                  <p:nvPr/>
                </p:nvPicPr>
                <p:blipFill>
                  <a:blip r:embed="rId8"/>
                  <a:stretch>
                    <a:fillRect/>
                  </a:stretch>
                </p:blipFill>
                <p:spPr>
                  <a:xfrm>
                    <a:off x="2891" y="1199"/>
                    <a:ext cx="367" cy="149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">
                <p14:nvContentPartPr>
                  <p14:cNvPr id="408585" name="Ink 9"/>
                  <p14:cNvContentPartPr>
                    <a14:cpLocks xmlns:a14="http://schemas.microsoft.com/office/drawing/2010/main" noRot="1" noChangeAspect="1" noEditPoints="1" noChangeArrowheads="1" noChangeShapeType="1"/>
                  </p14:cNvContentPartPr>
                  <p14:nvPr/>
                </p14:nvContentPartPr>
                <p14:xfrm>
                  <a:off x="2882" y="1027"/>
                  <a:ext cx="172" cy="195"/>
                </p14:xfrm>
              </p:contentPart>
            </mc:Choice>
            <mc:Fallback xmlns="">
              <p:pic>
                <p:nvPicPr>
                  <p:cNvPr id="408585" name="Ink 9"/>
                  <p:cNvPicPr>
                    <a:picLocks noRot="1" noChangeAspect="1" noEditPoints="1" noChangeArrowheads="1" noChangeShapeType="1"/>
                  </p:cNvPicPr>
                  <p:nvPr/>
                </p:nvPicPr>
                <p:blipFill>
                  <a:blip r:embed="rId10"/>
                  <a:stretch>
                    <a:fillRect/>
                  </a:stretch>
                </p:blipFill>
                <p:spPr>
                  <a:xfrm>
                    <a:off x="2876" y="1021"/>
                    <a:ext cx="184" cy="20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1">
                <p14:nvContentPartPr>
                  <p14:cNvPr id="408586" name="Ink 10"/>
                  <p14:cNvContentPartPr>
                    <a14:cpLocks xmlns:a14="http://schemas.microsoft.com/office/drawing/2010/main" noRot="1" noChangeAspect="1" noEditPoints="1" noChangeArrowheads="1" noChangeShapeType="1"/>
                  </p14:cNvContentPartPr>
                  <p14:nvPr/>
                </p14:nvContentPartPr>
                <p14:xfrm>
                  <a:off x="3445" y="1284"/>
                  <a:ext cx="145" cy="176"/>
                </p14:xfrm>
              </p:contentPart>
            </mc:Choice>
            <mc:Fallback xmlns="">
              <p:pic>
                <p:nvPicPr>
                  <p:cNvPr id="408586" name="Ink 10"/>
                  <p:cNvPicPr>
                    <a:picLocks noRot="1" noChangeAspect="1" noEditPoints="1" noChangeArrowheads="1" noChangeShapeType="1"/>
                  </p:cNvPicPr>
                  <p:nvPr/>
                </p:nvPicPr>
                <p:blipFill>
                  <a:blip r:embed="rId12"/>
                  <a:stretch>
                    <a:fillRect/>
                  </a:stretch>
                </p:blipFill>
                <p:spPr>
                  <a:xfrm>
                    <a:off x="3439" y="1278"/>
                    <a:ext cx="157" cy="188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">
                <p14:nvContentPartPr>
                  <p14:cNvPr id="408587" name="Ink 11"/>
                  <p14:cNvContentPartPr>
                    <a14:cpLocks xmlns:a14="http://schemas.microsoft.com/office/drawing/2010/main" noRot="1" noChangeAspect="1" noEditPoints="1" noChangeArrowheads="1" noChangeShapeType="1"/>
                  </p14:cNvContentPartPr>
                  <p14:nvPr/>
                </p14:nvContentPartPr>
                <p14:xfrm>
                  <a:off x="3148" y="1362"/>
                  <a:ext cx="156" cy="134"/>
                </p14:xfrm>
              </p:contentPart>
            </mc:Choice>
            <mc:Fallback xmlns="">
              <p:pic>
                <p:nvPicPr>
                  <p:cNvPr id="408587" name="Ink 11"/>
                  <p:cNvPicPr>
                    <a:picLocks noRot="1" noChangeAspect="1" noEditPoints="1" noChangeArrowheads="1" noChangeShapeType="1"/>
                  </p:cNvPicPr>
                  <p:nvPr/>
                </p:nvPicPr>
                <p:blipFill>
                  <a:blip r:embed="rId14"/>
                  <a:stretch>
                    <a:fillRect/>
                  </a:stretch>
                </p:blipFill>
                <p:spPr>
                  <a:xfrm>
                    <a:off x="3142" y="1356"/>
                    <a:ext cx="168" cy="146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">
                <p14:nvContentPartPr>
                  <p14:cNvPr id="408588" name="Ink 12"/>
                  <p14:cNvContentPartPr>
                    <a14:cpLocks xmlns:a14="http://schemas.microsoft.com/office/drawing/2010/main" noRot="1" noChangeAspect="1" noEditPoints="1" noChangeArrowheads="1" noChangeShapeType="1"/>
                  </p14:cNvContentPartPr>
                  <p14:nvPr/>
                </p14:nvContentPartPr>
                <p14:xfrm>
                  <a:off x="3216" y="720"/>
                  <a:ext cx="108" cy="267"/>
                </p14:xfrm>
              </p:contentPart>
            </mc:Choice>
            <mc:Fallback xmlns="">
              <p:pic>
                <p:nvPicPr>
                  <p:cNvPr id="408588" name="Ink 12"/>
                  <p:cNvPicPr>
                    <a:picLocks noRot="1" noChangeAspect="1" noEditPoints="1" noChangeArrowheads="1" noChangeShapeType="1"/>
                  </p:cNvPicPr>
                  <p:nvPr/>
                </p:nvPicPr>
                <p:blipFill>
                  <a:blip r:embed="rId16"/>
                  <a:stretch>
                    <a:fillRect/>
                  </a:stretch>
                </p:blipFill>
                <p:spPr>
                  <a:xfrm>
                    <a:off x="3210" y="714"/>
                    <a:ext cx="120" cy="279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7">
                <p14:nvContentPartPr>
                  <p14:cNvPr id="408589" name="Ink 13"/>
                  <p14:cNvContentPartPr>
                    <a14:cpLocks xmlns:a14="http://schemas.microsoft.com/office/drawing/2010/main" noRot="1" noChangeAspect="1" noEditPoints="1" noChangeArrowheads="1" noChangeShapeType="1"/>
                  </p14:cNvContentPartPr>
                  <p14:nvPr/>
                </p14:nvContentPartPr>
                <p14:xfrm>
                  <a:off x="3486" y="892"/>
                  <a:ext cx="160" cy="323"/>
                </p14:xfrm>
              </p:contentPart>
            </mc:Choice>
            <mc:Fallback xmlns="">
              <p:pic>
                <p:nvPicPr>
                  <p:cNvPr id="408589" name="Ink 13"/>
                  <p:cNvPicPr>
                    <a:picLocks noRot="1" noChangeAspect="1" noEditPoints="1" noChangeArrowheads="1" noChangeShapeType="1"/>
                  </p:cNvPicPr>
                  <p:nvPr/>
                </p:nvPicPr>
                <p:blipFill>
                  <a:blip r:embed="rId18"/>
                  <a:stretch>
                    <a:fillRect/>
                  </a:stretch>
                </p:blipFill>
                <p:spPr>
                  <a:xfrm>
                    <a:off x="3480" y="886"/>
                    <a:ext cx="172" cy="335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8471312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8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8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8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8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8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8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79" grpId="0" build="p"/>
      <p:bldP spid="408600" grpId="0"/>
      <p:bldP spid="40860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ATM Bank Server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4897438"/>
            <a:ext cx="7924800" cy="160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ATM server problem: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Service a set of requests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Do so without corrupting database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Don’t hand out too much money</a:t>
            </a:r>
          </a:p>
        </p:txBody>
      </p:sp>
      <p:grpSp>
        <p:nvGrpSpPr>
          <p:cNvPr id="14340" name="Group 11"/>
          <p:cNvGrpSpPr>
            <a:grpSpLocks/>
          </p:cNvGrpSpPr>
          <p:nvPr/>
        </p:nvGrpSpPr>
        <p:grpSpPr bwMode="auto">
          <a:xfrm>
            <a:off x="1219200" y="838200"/>
            <a:ext cx="1219200" cy="1219200"/>
            <a:chOff x="3456" y="960"/>
            <a:chExt cx="1056" cy="1056"/>
          </a:xfrm>
        </p:grpSpPr>
        <p:sp>
          <p:nvSpPr>
            <p:cNvPr id="14380" name="phone3"/>
            <p:cNvSpPr>
              <a:spLocks noEditPoints="1" noChangeArrowheads="1"/>
            </p:cNvSpPr>
            <p:nvPr/>
          </p:nvSpPr>
          <p:spPr bwMode="auto">
            <a:xfrm>
              <a:off x="3456" y="960"/>
              <a:ext cx="1056" cy="1056"/>
            </a:xfrm>
            <a:custGeom>
              <a:avLst/>
              <a:gdLst>
                <a:gd name="T0" fmla="*/ 0 w 21600"/>
                <a:gd name="T1" fmla="*/ 0 h 21600"/>
                <a:gd name="T2" fmla="*/ 528 w 21600"/>
                <a:gd name="T3" fmla="*/ 0 h 21600"/>
                <a:gd name="T4" fmla="*/ 1056 w 21600"/>
                <a:gd name="T5" fmla="*/ 0 h 21600"/>
                <a:gd name="T6" fmla="*/ 1056 w 21600"/>
                <a:gd name="T7" fmla="*/ 528 h 21600"/>
                <a:gd name="T8" fmla="*/ 1056 w 21600"/>
                <a:gd name="T9" fmla="*/ 1056 h 21600"/>
                <a:gd name="T10" fmla="*/ 528 w 21600"/>
                <a:gd name="T11" fmla="*/ 1056 h 21600"/>
                <a:gd name="T12" fmla="*/ 0 w 21600"/>
                <a:gd name="T13" fmla="*/ 1056 h 21600"/>
                <a:gd name="T14" fmla="*/ 0 w 21600"/>
                <a:gd name="T15" fmla="*/ 528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05 w 21600"/>
                <a:gd name="T25" fmla="*/ 23523 h 21600"/>
                <a:gd name="T26" fmla="*/ 21395 w 21600"/>
                <a:gd name="T27" fmla="*/ 4048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10692" y="21600"/>
                  </a:moveTo>
                  <a:lnTo>
                    <a:pt x="21600" y="21600"/>
                  </a:lnTo>
                  <a:lnTo>
                    <a:pt x="21600" y="10684"/>
                  </a:lnTo>
                  <a:lnTo>
                    <a:pt x="21600" y="0"/>
                  </a:lnTo>
                  <a:lnTo>
                    <a:pt x="10190" y="0"/>
                  </a:lnTo>
                  <a:lnTo>
                    <a:pt x="0" y="0"/>
                  </a:lnTo>
                  <a:lnTo>
                    <a:pt x="0" y="10916"/>
                  </a:lnTo>
                  <a:lnTo>
                    <a:pt x="0" y="21600"/>
                  </a:lnTo>
                  <a:lnTo>
                    <a:pt x="10692" y="21600"/>
                  </a:lnTo>
                  <a:close/>
                </a:path>
                <a:path w="21600" h="21600" extrusionOk="0">
                  <a:moveTo>
                    <a:pt x="3552" y="13565"/>
                  </a:moveTo>
                  <a:lnTo>
                    <a:pt x="3552" y="14206"/>
                  </a:lnTo>
                  <a:lnTo>
                    <a:pt x="3409" y="14584"/>
                  </a:lnTo>
                  <a:lnTo>
                    <a:pt x="3050" y="15021"/>
                  </a:lnTo>
                  <a:lnTo>
                    <a:pt x="2619" y="15429"/>
                  </a:lnTo>
                  <a:lnTo>
                    <a:pt x="2296" y="15836"/>
                  </a:lnTo>
                  <a:lnTo>
                    <a:pt x="2045" y="16244"/>
                  </a:lnTo>
                  <a:lnTo>
                    <a:pt x="1902" y="16564"/>
                  </a:lnTo>
                  <a:lnTo>
                    <a:pt x="1794" y="17001"/>
                  </a:lnTo>
                  <a:lnTo>
                    <a:pt x="1830" y="17466"/>
                  </a:lnTo>
                  <a:lnTo>
                    <a:pt x="2009" y="17932"/>
                  </a:lnTo>
                  <a:lnTo>
                    <a:pt x="2260" y="18311"/>
                  </a:lnTo>
                  <a:lnTo>
                    <a:pt x="2548" y="18718"/>
                  </a:lnTo>
                  <a:lnTo>
                    <a:pt x="3050" y="19126"/>
                  </a:lnTo>
                  <a:lnTo>
                    <a:pt x="3552" y="19533"/>
                  </a:lnTo>
                  <a:lnTo>
                    <a:pt x="4342" y="19737"/>
                  </a:lnTo>
                  <a:lnTo>
                    <a:pt x="5095" y="19737"/>
                  </a:lnTo>
                  <a:lnTo>
                    <a:pt x="5849" y="19737"/>
                  </a:lnTo>
                  <a:lnTo>
                    <a:pt x="6351" y="19533"/>
                  </a:lnTo>
                  <a:lnTo>
                    <a:pt x="7140" y="19126"/>
                  </a:lnTo>
                  <a:lnTo>
                    <a:pt x="7535" y="18747"/>
                  </a:lnTo>
                  <a:lnTo>
                    <a:pt x="7894" y="18311"/>
                  </a:lnTo>
                  <a:lnTo>
                    <a:pt x="8145" y="17903"/>
                  </a:lnTo>
                  <a:lnTo>
                    <a:pt x="8324" y="17408"/>
                  </a:lnTo>
                  <a:lnTo>
                    <a:pt x="8324" y="16942"/>
                  </a:lnTo>
                  <a:lnTo>
                    <a:pt x="8252" y="16593"/>
                  </a:lnTo>
                  <a:lnTo>
                    <a:pt x="8145" y="16244"/>
                  </a:lnTo>
                  <a:lnTo>
                    <a:pt x="7894" y="15836"/>
                  </a:lnTo>
                  <a:lnTo>
                    <a:pt x="7571" y="15429"/>
                  </a:lnTo>
                  <a:lnTo>
                    <a:pt x="7140" y="15021"/>
                  </a:lnTo>
                  <a:lnTo>
                    <a:pt x="6853" y="14613"/>
                  </a:lnTo>
                  <a:lnTo>
                    <a:pt x="6602" y="14206"/>
                  </a:lnTo>
                  <a:lnTo>
                    <a:pt x="6602" y="13565"/>
                  </a:lnTo>
                  <a:lnTo>
                    <a:pt x="6602" y="8035"/>
                  </a:lnTo>
                  <a:lnTo>
                    <a:pt x="6602" y="7598"/>
                  </a:lnTo>
                  <a:lnTo>
                    <a:pt x="6853" y="6987"/>
                  </a:lnTo>
                  <a:lnTo>
                    <a:pt x="7212" y="6579"/>
                  </a:lnTo>
                  <a:lnTo>
                    <a:pt x="7643" y="6171"/>
                  </a:lnTo>
                  <a:lnTo>
                    <a:pt x="7894" y="5764"/>
                  </a:lnTo>
                  <a:lnTo>
                    <a:pt x="8037" y="5531"/>
                  </a:lnTo>
                  <a:lnTo>
                    <a:pt x="8252" y="5153"/>
                  </a:lnTo>
                  <a:lnTo>
                    <a:pt x="8360" y="4599"/>
                  </a:lnTo>
                  <a:lnTo>
                    <a:pt x="8288" y="4134"/>
                  </a:lnTo>
                  <a:lnTo>
                    <a:pt x="8145" y="3697"/>
                  </a:lnTo>
                  <a:lnTo>
                    <a:pt x="7894" y="3289"/>
                  </a:lnTo>
                  <a:lnTo>
                    <a:pt x="7499" y="2853"/>
                  </a:lnTo>
                  <a:lnTo>
                    <a:pt x="7033" y="2533"/>
                  </a:lnTo>
                  <a:lnTo>
                    <a:pt x="6387" y="2242"/>
                  </a:lnTo>
                  <a:lnTo>
                    <a:pt x="5849" y="2067"/>
                  </a:lnTo>
                  <a:lnTo>
                    <a:pt x="5095" y="1950"/>
                  </a:lnTo>
                  <a:lnTo>
                    <a:pt x="4234" y="2038"/>
                  </a:lnTo>
                  <a:lnTo>
                    <a:pt x="3552" y="2271"/>
                  </a:lnTo>
                  <a:lnTo>
                    <a:pt x="3050" y="2504"/>
                  </a:lnTo>
                  <a:lnTo>
                    <a:pt x="2548" y="2882"/>
                  </a:lnTo>
                  <a:lnTo>
                    <a:pt x="2225" y="3231"/>
                  </a:lnTo>
                  <a:lnTo>
                    <a:pt x="1973" y="3697"/>
                  </a:lnTo>
                  <a:lnTo>
                    <a:pt x="1794" y="4308"/>
                  </a:lnTo>
                  <a:lnTo>
                    <a:pt x="1794" y="4745"/>
                  </a:lnTo>
                  <a:lnTo>
                    <a:pt x="1866" y="5123"/>
                  </a:lnTo>
                  <a:lnTo>
                    <a:pt x="2045" y="5560"/>
                  </a:lnTo>
                  <a:lnTo>
                    <a:pt x="2296" y="5851"/>
                  </a:lnTo>
                  <a:lnTo>
                    <a:pt x="2548" y="6171"/>
                  </a:lnTo>
                  <a:lnTo>
                    <a:pt x="3014" y="6608"/>
                  </a:lnTo>
                  <a:lnTo>
                    <a:pt x="3301" y="6987"/>
                  </a:lnTo>
                  <a:lnTo>
                    <a:pt x="3552" y="7598"/>
                  </a:lnTo>
                  <a:lnTo>
                    <a:pt x="3552" y="8035"/>
                  </a:lnTo>
                  <a:lnTo>
                    <a:pt x="3552" y="13565"/>
                  </a:lnTo>
                  <a:close/>
                </a:path>
                <a:path w="21600" h="21600" extrusionOk="0">
                  <a:moveTo>
                    <a:pt x="10154" y="1863"/>
                  </a:moveTo>
                  <a:lnTo>
                    <a:pt x="19088" y="1863"/>
                  </a:lnTo>
                  <a:lnTo>
                    <a:pt x="19088" y="8238"/>
                  </a:lnTo>
                  <a:lnTo>
                    <a:pt x="10154" y="8238"/>
                  </a:lnTo>
                  <a:lnTo>
                    <a:pt x="10154" y="1863"/>
                  </a:lnTo>
                  <a:moveTo>
                    <a:pt x="10441" y="10101"/>
                  </a:moveTo>
                  <a:lnTo>
                    <a:pt x="10441" y="9461"/>
                  </a:lnTo>
                  <a:lnTo>
                    <a:pt x="18837" y="9461"/>
                  </a:lnTo>
                  <a:lnTo>
                    <a:pt x="18837" y="10101"/>
                  </a:lnTo>
                  <a:lnTo>
                    <a:pt x="10441" y="10101"/>
                  </a:lnTo>
                  <a:moveTo>
                    <a:pt x="11374" y="11004"/>
                  </a:moveTo>
                  <a:lnTo>
                    <a:pt x="12630" y="11004"/>
                  </a:lnTo>
                  <a:lnTo>
                    <a:pt x="12630" y="12226"/>
                  </a:lnTo>
                  <a:lnTo>
                    <a:pt x="11374" y="12226"/>
                  </a:lnTo>
                  <a:lnTo>
                    <a:pt x="11374" y="11004"/>
                  </a:lnTo>
                  <a:moveTo>
                    <a:pt x="13993" y="11004"/>
                  </a:moveTo>
                  <a:lnTo>
                    <a:pt x="15249" y="11004"/>
                  </a:lnTo>
                  <a:lnTo>
                    <a:pt x="15249" y="12226"/>
                  </a:lnTo>
                  <a:lnTo>
                    <a:pt x="13993" y="12226"/>
                  </a:lnTo>
                  <a:lnTo>
                    <a:pt x="13993" y="11004"/>
                  </a:lnTo>
                  <a:moveTo>
                    <a:pt x="16649" y="11004"/>
                  </a:moveTo>
                  <a:lnTo>
                    <a:pt x="17904" y="11004"/>
                  </a:lnTo>
                  <a:lnTo>
                    <a:pt x="17904" y="12226"/>
                  </a:lnTo>
                  <a:lnTo>
                    <a:pt x="16649" y="12226"/>
                  </a:lnTo>
                  <a:lnTo>
                    <a:pt x="16649" y="11004"/>
                  </a:lnTo>
                  <a:moveTo>
                    <a:pt x="11374" y="12954"/>
                  </a:moveTo>
                  <a:lnTo>
                    <a:pt x="12630" y="12954"/>
                  </a:lnTo>
                  <a:lnTo>
                    <a:pt x="12630" y="14177"/>
                  </a:lnTo>
                  <a:lnTo>
                    <a:pt x="11374" y="14177"/>
                  </a:lnTo>
                  <a:lnTo>
                    <a:pt x="11374" y="12954"/>
                  </a:lnTo>
                  <a:moveTo>
                    <a:pt x="13993" y="12954"/>
                  </a:moveTo>
                  <a:lnTo>
                    <a:pt x="15249" y="12954"/>
                  </a:lnTo>
                  <a:lnTo>
                    <a:pt x="15249" y="14177"/>
                  </a:lnTo>
                  <a:lnTo>
                    <a:pt x="13993" y="14177"/>
                  </a:lnTo>
                  <a:lnTo>
                    <a:pt x="13993" y="12954"/>
                  </a:lnTo>
                  <a:moveTo>
                    <a:pt x="16649" y="12954"/>
                  </a:moveTo>
                  <a:lnTo>
                    <a:pt x="17904" y="12954"/>
                  </a:lnTo>
                  <a:lnTo>
                    <a:pt x="17904" y="14177"/>
                  </a:lnTo>
                  <a:lnTo>
                    <a:pt x="16649" y="14177"/>
                  </a:lnTo>
                  <a:lnTo>
                    <a:pt x="16649" y="12954"/>
                  </a:lnTo>
                  <a:moveTo>
                    <a:pt x="11374" y="14905"/>
                  </a:moveTo>
                  <a:lnTo>
                    <a:pt x="12630" y="14905"/>
                  </a:lnTo>
                  <a:lnTo>
                    <a:pt x="12630" y="16127"/>
                  </a:lnTo>
                  <a:lnTo>
                    <a:pt x="11374" y="16127"/>
                  </a:lnTo>
                  <a:lnTo>
                    <a:pt x="11374" y="14905"/>
                  </a:lnTo>
                  <a:moveTo>
                    <a:pt x="13993" y="14905"/>
                  </a:moveTo>
                  <a:lnTo>
                    <a:pt x="15249" y="14905"/>
                  </a:lnTo>
                  <a:lnTo>
                    <a:pt x="15249" y="16127"/>
                  </a:lnTo>
                  <a:lnTo>
                    <a:pt x="13993" y="16127"/>
                  </a:lnTo>
                  <a:lnTo>
                    <a:pt x="13993" y="14905"/>
                  </a:lnTo>
                  <a:moveTo>
                    <a:pt x="16649" y="14905"/>
                  </a:moveTo>
                  <a:lnTo>
                    <a:pt x="17904" y="14905"/>
                  </a:lnTo>
                  <a:lnTo>
                    <a:pt x="17904" y="16127"/>
                  </a:lnTo>
                  <a:lnTo>
                    <a:pt x="16649" y="16127"/>
                  </a:lnTo>
                  <a:lnTo>
                    <a:pt x="16649" y="14905"/>
                  </a:lnTo>
                  <a:moveTo>
                    <a:pt x="11374" y="16855"/>
                  </a:moveTo>
                  <a:lnTo>
                    <a:pt x="12630" y="16855"/>
                  </a:lnTo>
                  <a:lnTo>
                    <a:pt x="12630" y="18078"/>
                  </a:lnTo>
                  <a:lnTo>
                    <a:pt x="11374" y="18078"/>
                  </a:lnTo>
                  <a:lnTo>
                    <a:pt x="11374" y="16855"/>
                  </a:lnTo>
                  <a:moveTo>
                    <a:pt x="13993" y="16855"/>
                  </a:moveTo>
                  <a:lnTo>
                    <a:pt x="15249" y="16855"/>
                  </a:lnTo>
                  <a:lnTo>
                    <a:pt x="15249" y="18078"/>
                  </a:lnTo>
                  <a:lnTo>
                    <a:pt x="13993" y="18078"/>
                  </a:lnTo>
                  <a:lnTo>
                    <a:pt x="13993" y="16855"/>
                  </a:lnTo>
                  <a:moveTo>
                    <a:pt x="16649" y="16855"/>
                  </a:moveTo>
                  <a:lnTo>
                    <a:pt x="17904" y="16855"/>
                  </a:lnTo>
                  <a:lnTo>
                    <a:pt x="17904" y="18078"/>
                  </a:lnTo>
                  <a:lnTo>
                    <a:pt x="16649" y="18078"/>
                  </a:lnTo>
                  <a:lnTo>
                    <a:pt x="16649" y="16855"/>
                  </a:lnTo>
                </a:path>
              </a:pathLst>
            </a:cu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1" name="Rectangle 8"/>
            <p:cNvSpPr>
              <a:spLocks noChangeArrowheads="1"/>
            </p:cNvSpPr>
            <p:nvPr/>
          </p:nvSpPr>
          <p:spPr bwMode="auto">
            <a:xfrm>
              <a:off x="3504" y="1008"/>
              <a:ext cx="384" cy="960"/>
            </a:xfrm>
            <a:prstGeom prst="rect">
              <a:avLst/>
            </a:prstGeom>
            <a:solidFill>
              <a:srgbClr val="91A2D3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82" name="Rectangle 10"/>
            <p:cNvSpPr>
              <a:spLocks noChangeArrowheads="1"/>
            </p:cNvSpPr>
            <p:nvPr/>
          </p:nvSpPr>
          <p:spPr bwMode="auto">
            <a:xfrm>
              <a:off x="3552" y="1776"/>
              <a:ext cx="288" cy="96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4341" name="Group 16"/>
          <p:cNvGrpSpPr>
            <a:grpSpLocks/>
          </p:cNvGrpSpPr>
          <p:nvPr/>
        </p:nvGrpSpPr>
        <p:grpSpPr bwMode="auto">
          <a:xfrm>
            <a:off x="1676400" y="3276600"/>
            <a:ext cx="1219200" cy="1219200"/>
            <a:chOff x="3456" y="960"/>
            <a:chExt cx="1056" cy="1056"/>
          </a:xfrm>
        </p:grpSpPr>
        <p:sp>
          <p:nvSpPr>
            <p:cNvPr id="14377" name="phone3"/>
            <p:cNvSpPr>
              <a:spLocks noEditPoints="1" noChangeArrowheads="1"/>
            </p:cNvSpPr>
            <p:nvPr/>
          </p:nvSpPr>
          <p:spPr bwMode="auto">
            <a:xfrm>
              <a:off x="3456" y="960"/>
              <a:ext cx="1056" cy="1056"/>
            </a:xfrm>
            <a:custGeom>
              <a:avLst/>
              <a:gdLst>
                <a:gd name="T0" fmla="*/ 0 w 21600"/>
                <a:gd name="T1" fmla="*/ 0 h 21600"/>
                <a:gd name="T2" fmla="*/ 528 w 21600"/>
                <a:gd name="T3" fmla="*/ 0 h 21600"/>
                <a:gd name="T4" fmla="*/ 1056 w 21600"/>
                <a:gd name="T5" fmla="*/ 0 h 21600"/>
                <a:gd name="T6" fmla="*/ 1056 w 21600"/>
                <a:gd name="T7" fmla="*/ 528 h 21600"/>
                <a:gd name="T8" fmla="*/ 1056 w 21600"/>
                <a:gd name="T9" fmla="*/ 1056 h 21600"/>
                <a:gd name="T10" fmla="*/ 528 w 21600"/>
                <a:gd name="T11" fmla="*/ 1056 h 21600"/>
                <a:gd name="T12" fmla="*/ 0 w 21600"/>
                <a:gd name="T13" fmla="*/ 1056 h 21600"/>
                <a:gd name="T14" fmla="*/ 0 w 21600"/>
                <a:gd name="T15" fmla="*/ 528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05 w 21600"/>
                <a:gd name="T25" fmla="*/ 23523 h 21600"/>
                <a:gd name="T26" fmla="*/ 21395 w 21600"/>
                <a:gd name="T27" fmla="*/ 4048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10692" y="21600"/>
                  </a:moveTo>
                  <a:lnTo>
                    <a:pt x="21600" y="21600"/>
                  </a:lnTo>
                  <a:lnTo>
                    <a:pt x="21600" y="10684"/>
                  </a:lnTo>
                  <a:lnTo>
                    <a:pt x="21600" y="0"/>
                  </a:lnTo>
                  <a:lnTo>
                    <a:pt x="10190" y="0"/>
                  </a:lnTo>
                  <a:lnTo>
                    <a:pt x="0" y="0"/>
                  </a:lnTo>
                  <a:lnTo>
                    <a:pt x="0" y="10916"/>
                  </a:lnTo>
                  <a:lnTo>
                    <a:pt x="0" y="21600"/>
                  </a:lnTo>
                  <a:lnTo>
                    <a:pt x="10692" y="21600"/>
                  </a:lnTo>
                  <a:close/>
                </a:path>
                <a:path w="21600" h="21600" extrusionOk="0">
                  <a:moveTo>
                    <a:pt x="3552" y="13565"/>
                  </a:moveTo>
                  <a:lnTo>
                    <a:pt x="3552" y="14206"/>
                  </a:lnTo>
                  <a:lnTo>
                    <a:pt x="3409" y="14584"/>
                  </a:lnTo>
                  <a:lnTo>
                    <a:pt x="3050" y="15021"/>
                  </a:lnTo>
                  <a:lnTo>
                    <a:pt x="2619" y="15429"/>
                  </a:lnTo>
                  <a:lnTo>
                    <a:pt x="2296" y="15836"/>
                  </a:lnTo>
                  <a:lnTo>
                    <a:pt x="2045" y="16244"/>
                  </a:lnTo>
                  <a:lnTo>
                    <a:pt x="1902" y="16564"/>
                  </a:lnTo>
                  <a:lnTo>
                    <a:pt x="1794" y="17001"/>
                  </a:lnTo>
                  <a:lnTo>
                    <a:pt x="1830" y="17466"/>
                  </a:lnTo>
                  <a:lnTo>
                    <a:pt x="2009" y="17932"/>
                  </a:lnTo>
                  <a:lnTo>
                    <a:pt x="2260" y="18311"/>
                  </a:lnTo>
                  <a:lnTo>
                    <a:pt x="2548" y="18718"/>
                  </a:lnTo>
                  <a:lnTo>
                    <a:pt x="3050" y="19126"/>
                  </a:lnTo>
                  <a:lnTo>
                    <a:pt x="3552" y="19533"/>
                  </a:lnTo>
                  <a:lnTo>
                    <a:pt x="4342" y="19737"/>
                  </a:lnTo>
                  <a:lnTo>
                    <a:pt x="5095" y="19737"/>
                  </a:lnTo>
                  <a:lnTo>
                    <a:pt x="5849" y="19737"/>
                  </a:lnTo>
                  <a:lnTo>
                    <a:pt x="6351" y="19533"/>
                  </a:lnTo>
                  <a:lnTo>
                    <a:pt x="7140" y="19126"/>
                  </a:lnTo>
                  <a:lnTo>
                    <a:pt x="7535" y="18747"/>
                  </a:lnTo>
                  <a:lnTo>
                    <a:pt x="7894" y="18311"/>
                  </a:lnTo>
                  <a:lnTo>
                    <a:pt x="8145" y="17903"/>
                  </a:lnTo>
                  <a:lnTo>
                    <a:pt x="8324" y="17408"/>
                  </a:lnTo>
                  <a:lnTo>
                    <a:pt x="8324" y="16942"/>
                  </a:lnTo>
                  <a:lnTo>
                    <a:pt x="8252" y="16593"/>
                  </a:lnTo>
                  <a:lnTo>
                    <a:pt x="8145" y="16244"/>
                  </a:lnTo>
                  <a:lnTo>
                    <a:pt x="7894" y="15836"/>
                  </a:lnTo>
                  <a:lnTo>
                    <a:pt x="7571" y="15429"/>
                  </a:lnTo>
                  <a:lnTo>
                    <a:pt x="7140" y="15021"/>
                  </a:lnTo>
                  <a:lnTo>
                    <a:pt x="6853" y="14613"/>
                  </a:lnTo>
                  <a:lnTo>
                    <a:pt x="6602" y="14206"/>
                  </a:lnTo>
                  <a:lnTo>
                    <a:pt x="6602" y="13565"/>
                  </a:lnTo>
                  <a:lnTo>
                    <a:pt x="6602" y="8035"/>
                  </a:lnTo>
                  <a:lnTo>
                    <a:pt x="6602" y="7598"/>
                  </a:lnTo>
                  <a:lnTo>
                    <a:pt x="6853" y="6987"/>
                  </a:lnTo>
                  <a:lnTo>
                    <a:pt x="7212" y="6579"/>
                  </a:lnTo>
                  <a:lnTo>
                    <a:pt x="7643" y="6171"/>
                  </a:lnTo>
                  <a:lnTo>
                    <a:pt x="7894" y="5764"/>
                  </a:lnTo>
                  <a:lnTo>
                    <a:pt x="8037" y="5531"/>
                  </a:lnTo>
                  <a:lnTo>
                    <a:pt x="8252" y="5153"/>
                  </a:lnTo>
                  <a:lnTo>
                    <a:pt x="8360" y="4599"/>
                  </a:lnTo>
                  <a:lnTo>
                    <a:pt x="8288" y="4134"/>
                  </a:lnTo>
                  <a:lnTo>
                    <a:pt x="8145" y="3697"/>
                  </a:lnTo>
                  <a:lnTo>
                    <a:pt x="7894" y="3289"/>
                  </a:lnTo>
                  <a:lnTo>
                    <a:pt x="7499" y="2853"/>
                  </a:lnTo>
                  <a:lnTo>
                    <a:pt x="7033" y="2533"/>
                  </a:lnTo>
                  <a:lnTo>
                    <a:pt x="6387" y="2242"/>
                  </a:lnTo>
                  <a:lnTo>
                    <a:pt x="5849" y="2067"/>
                  </a:lnTo>
                  <a:lnTo>
                    <a:pt x="5095" y="1950"/>
                  </a:lnTo>
                  <a:lnTo>
                    <a:pt x="4234" y="2038"/>
                  </a:lnTo>
                  <a:lnTo>
                    <a:pt x="3552" y="2271"/>
                  </a:lnTo>
                  <a:lnTo>
                    <a:pt x="3050" y="2504"/>
                  </a:lnTo>
                  <a:lnTo>
                    <a:pt x="2548" y="2882"/>
                  </a:lnTo>
                  <a:lnTo>
                    <a:pt x="2225" y="3231"/>
                  </a:lnTo>
                  <a:lnTo>
                    <a:pt x="1973" y="3697"/>
                  </a:lnTo>
                  <a:lnTo>
                    <a:pt x="1794" y="4308"/>
                  </a:lnTo>
                  <a:lnTo>
                    <a:pt x="1794" y="4745"/>
                  </a:lnTo>
                  <a:lnTo>
                    <a:pt x="1866" y="5123"/>
                  </a:lnTo>
                  <a:lnTo>
                    <a:pt x="2045" y="5560"/>
                  </a:lnTo>
                  <a:lnTo>
                    <a:pt x="2296" y="5851"/>
                  </a:lnTo>
                  <a:lnTo>
                    <a:pt x="2548" y="6171"/>
                  </a:lnTo>
                  <a:lnTo>
                    <a:pt x="3014" y="6608"/>
                  </a:lnTo>
                  <a:lnTo>
                    <a:pt x="3301" y="6987"/>
                  </a:lnTo>
                  <a:lnTo>
                    <a:pt x="3552" y="7598"/>
                  </a:lnTo>
                  <a:lnTo>
                    <a:pt x="3552" y="8035"/>
                  </a:lnTo>
                  <a:lnTo>
                    <a:pt x="3552" y="13565"/>
                  </a:lnTo>
                  <a:close/>
                </a:path>
                <a:path w="21600" h="21600" extrusionOk="0">
                  <a:moveTo>
                    <a:pt x="10154" y="1863"/>
                  </a:moveTo>
                  <a:lnTo>
                    <a:pt x="19088" y="1863"/>
                  </a:lnTo>
                  <a:lnTo>
                    <a:pt x="19088" y="8238"/>
                  </a:lnTo>
                  <a:lnTo>
                    <a:pt x="10154" y="8238"/>
                  </a:lnTo>
                  <a:lnTo>
                    <a:pt x="10154" y="1863"/>
                  </a:lnTo>
                  <a:moveTo>
                    <a:pt x="10441" y="10101"/>
                  </a:moveTo>
                  <a:lnTo>
                    <a:pt x="10441" y="9461"/>
                  </a:lnTo>
                  <a:lnTo>
                    <a:pt x="18837" y="9461"/>
                  </a:lnTo>
                  <a:lnTo>
                    <a:pt x="18837" y="10101"/>
                  </a:lnTo>
                  <a:lnTo>
                    <a:pt x="10441" y="10101"/>
                  </a:lnTo>
                  <a:moveTo>
                    <a:pt x="11374" y="11004"/>
                  </a:moveTo>
                  <a:lnTo>
                    <a:pt x="12630" y="11004"/>
                  </a:lnTo>
                  <a:lnTo>
                    <a:pt x="12630" y="12226"/>
                  </a:lnTo>
                  <a:lnTo>
                    <a:pt x="11374" y="12226"/>
                  </a:lnTo>
                  <a:lnTo>
                    <a:pt x="11374" y="11004"/>
                  </a:lnTo>
                  <a:moveTo>
                    <a:pt x="13993" y="11004"/>
                  </a:moveTo>
                  <a:lnTo>
                    <a:pt x="15249" y="11004"/>
                  </a:lnTo>
                  <a:lnTo>
                    <a:pt x="15249" y="12226"/>
                  </a:lnTo>
                  <a:lnTo>
                    <a:pt x="13993" y="12226"/>
                  </a:lnTo>
                  <a:lnTo>
                    <a:pt x="13993" y="11004"/>
                  </a:lnTo>
                  <a:moveTo>
                    <a:pt x="16649" y="11004"/>
                  </a:moveTo>
                  <a:lnTo>
                    <a:pt x="17904" y="11004"/>
                  </a:lnTo>
                  <a:lnTo>
                    <a:pt x="17904" y="12226"/>
                  </a:lnTo>
                  <a:lnTo>
                    <a:pt x="16649" y="12226"/>
                  </a:lnTo>
                  <a:lnTo>
                    <a:pt x="16649" y="11004"/>
                  </a:lnTo>
                  <a:moveTo>
                    <a:pt x="11374" y="12954"/>
                  </a:moveTo>
                  <a:lnTo>
                    <a:pt x="12630" y="12954"/>
                  </a:lnTo>
                  <a:lnTo>
                    <a:pt x="12630" y="14177"/>
                  </a:lnTo>
                  <a:lnTo>
                    <a:pt x="11374" y="14177"/>
                  </a:lnTo>
                  <a:lnTo>
                    <a:pt x="11374" y="12954"/>
                  </a:lnTo>
                  <a:moveTo>
                    <a:pt x="13993" y="12954"/>
                  </a:moveTo>
                  <a:lnTo>
                    <a:pt x="15249" y="12954"/>
                  </a:lnTo>
                  <a:lnTo>
                    <a:pt x="15249" y="14177"/>
                  </a:lnTo>
                  <a:lnTo>
                    <a:pt x="13993" y="14177"/>
                  </a:lnTo>
                  <a:lnTo>
                    <a:pt x="13993" y="12954"/>
                  </a:lnTo>
                  <a:moveTo>
                    <a:pt x="16649" y="12954"/>
                  </a:moveTo>
                  <a:lnTo>
                    <a:pt x="17904" y="12954"/>
                  </a:lnTo>
                  <a:lnTo>
                    <a:pt x="17904" y="14177"/>
                  </a:lnTo>
                  <a:lnTo>
                    <a:pt x="16649" y="14177"/>
                  </a:lnTo>
                  <a:lnTo>
                    <a:pt x="16649" y="12954"/>
                  </a:lnTo>
                  <a:moveTo>
                    <a:pt x="11374" y="14905"/>
                  </a:moveTo>
                  <a:lnTo>
                    <a:pt x="12630" y="14905"/>
                  </a:lnTo>
                  <a:lnTo>
                    <a:pt x="12630" y="16127"/>
                  </a:lnTo>
                  <a:lnTo>
                    <a:pt x="11374" y="16127"/>
                  </a:lnTo>
                  <a:lnTo>
                    <a:pt x="11374" y="14905"/>
                  </a:lnTo>
                  <a:moveTo>
                    <a:pt x="13993" y="14905"/>
                  </a:moveTo>
                  <a:lnTo>
                    <a:pt x="15249" y="14905"/>
                  </a:lnTo>
                  <a:lnTo>
                    <a:pt x="15249" y="16127"/>
                  </a:lnTo>
                  <a:lnTo>
                    <a:pt x="13993" y="16127"/>
                  </a:lnTo>
                  <a:lnTo>
                    <a:pt x="13993" y="14905"/>
                  </a:lnTo>
                  <a:moveTo>
                    <a:pt x="16649" y="14905"/>
                  </a:moveTo>
                  <a:lnTo>
                    <a:pt x="17904" y="14905"/>
                  </a:lnTo>
                  <a:lnTo>
                    <a:pt x="17904" y="16127"/>
                  </a:lnTo>
                  <a:lnTo>
                    <a:pt x="16649" y="16127"/>
                  </a:lnTo>
                  <a:lnTo>
                    <a:pt x="16649" y="14905"/>
                  </a:lnTo>
                  <a:moveTo>
                    <a:pt x="11374" y="16855"/>
                  </a:moveTo>
                  <a:lnTo>
                    <a:pt x="12630" y="16855"/>
                  </a:lnTo>
                  <a:lnTo>
                    <a:pt x="12630" y="18078"/>
                  </a:lnTo>
                  <a:lnTo>
                    <a:pt x="11374" y="18078"/>
                  </a:lnTo>
                  <a:lnTo>
                    <a:pt x="11374" y="16855"/>
                  </a:lnTo>
                  <a:moveTo>
                    <a:pt x="13993" y="16855"/>
                  </a:moveTo>
                  <a:lnTo>
                    <a:pt x="15249" y="16855"/>
                  </a:lnTo>
                  <a:lnTo>
                    <a:pt x="15249" y="18078"/>
                  </a:lnTo>
                  <a:lnTo>
                    <a:pt x="13993" y="18078"/>
                  </a:lnTo>
                  <a:lnTo>
                    <a:pt x="13993" y="16855"/>
                  </a:lnTo>
                  <a:moveTo>
                    <a:pt x="16649" y="16855"/>
                  </a:moveTo>
                  <a:lnTo>
                    <a:pt x="17904" y="16855"/>
                  </a:lnTo>
                  <a:lnTo>
                    <a:pt x="17904" y="18078"/>
                  </a:lnTo>
                  <a:lnTo>
                    <a:pt x="16649" y="18078"/>
                  </a:lnTo>
                  <a:lnTo>
                    <a:pt x="16649" y="16855"/>
                  </a:lnTo>
                </a:path>
              </a:pathLst>
            </a:cu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8" name="Rectangle 18"/>
            <p:cNvSpPr>
              <a:spLocks noChangeArrowheads="1"/>
            </p:cNvSpPr>
            <p:nvPr/>
          </p:nvSpPr>
          <p:spPr bwMode="auto">
            <a:xfrm>
              <a:off x="3504" y="1008"/>
              <a:ext cx="384" cy="960"/>
            </a:xfrm>
            <a:prstGeom prst="rect">
              <a:avLst/>
            </a:prstGeom>
            <a:solidFill>
              <a:srgbClr val="91A2D3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79" name="Rectangle 19"/>
            <p:cNvSpPr>
              <a:spLocks noChangeArrowheads="1"/>
            </p:cNvSpPr>
            <p:nvPr/>
          </p:nvSpPr>
          <p:spPr bwMode="auto">
            <a:xfrm>
              <a:off x="3552" y="1776"/>
              <a:ext cx="288" cy="96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4342" name="Group 20"/>
          <p:cNvGrpSpPr>
            <a:grpSpLocks/>
          </p:cNvGrpSpPr>
          <p:nvPr/>
        </p:nvGrpSpPr>
        <p:grpSpPr bwMode="auto">
          <a:xfrm>
            <a:off x="7239000" y="2286000"/>
            <a:ext cx="1219200" cy="1219200"/>
            <a:chOff x="3456" y="960"/>
            <a:chExt cx="1056" cy="1056"/>
          </a:xfrm>
        </p:grpSpPr>
        <p:sp>
          <p:nvSpPr>
            <p:cNvPr id="14374" name="phone3"/>
            <p:cNvSpPr>
              <a:spLocks noEditPoints="1" noChangeArrowheads="1"/>
            </p:cNvSpPr>
            <p:nvPr/>
          </p:nvSpPr>
          <p:spPr bwMode="auto">
            <a:xfrm>
              <a:off x="3456" y="960"/>
              <a:ext cx="1056" cy="1056"/>
            </a:xfrm>
            <a:custGeom>
              <a:avLst/>
              <a:gdLst>
                <a:gd name="T0" fmla="*/ 0 w 21600"/>
                <a:gd name="T1" fmla="*/ 0 h 21600"/>
                <a:gd name="T2" fmla="*/ 528 w 21600"/>
                <a:gd name="T3" fmla="*/ 0 h 21600"/>
                <a:gd name="T4" fmla="*/ 1056 w 21600"/>
                <a:gd name="T5" fmla="*/ 0 h 21600"/>
                <a:gd name="T6" fmla="*/ 1056 w 21600"/>
                <a:gd name="T7" fmla="*/ 528 h 21600"/>
                <a:gd name="T8" fmla="*/ 1056 w 21600"/>
                <a:gd name="T9" fmla="*/ 1056 h 21600"/>
                <a:gd name="T10" fmla="*/ 528 w 21600"/>
                <a:gd name="T11" fmla="*/ 1056 h 21600"/>
                <a:gd name="T12" fmla="*/ 0 w 21600"/>
                <a:gd name="T13" fmla="*/ 1056 h 21600"/>
                <a:gd name="T14" fmla="*/ 0 w 21600"/>
                <a:gd name="T15" fmla="*/ 528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05 w 21600"/>
                <a:gd name="T25" fmla="*/ 23523 h 21600"/>
                <a:gd name="T26" fmla="*/ 21395 w 21600"/>
                <a:gd name="T27" fmla="*/ 4048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10692" y="21600"/>
                  </a:moveTo>
                  <a:lnTo>
                    <a:pt x="21600" y="21600"/>
                  </a:lnTo>
                  <a:lnTo>
                    <a:pt x="21600" y="10684"/>
                  </a:lnTo>
                  <a:lnTo>
                    <a:pt x="21600" y="0"/>
                  </a:lnTo>
                  <a:lnTo>
                    <a:pt x="10190" y="0"/>
                  </a:lnTo>
                  <a:lnTo>
                    <a:pt x="0" y="0"/>
                  </a:lnTo>
                  <a:lnTo>
                    <a:pt x="0" y="10916"/>
                  </a:lnTo>
                  <a:lnTo>
                    <a:pt x="0" y="21600"/>
                  </a:lnTo>
                  <a:lnTo>
                    <a:pt x="10692" y="21600"/>
                  </a:lnTo>
                  <a:close/>
                </a:path>
                <a:path w="21600" h="21600" extrusionOk="0">
                  <a:moveTo>
                    <a:pt x="3552" y="13565"/>
                  </a:moveTo>
                  <a:lnTo>
                    <a:pt x="3552" y="14206"/>
                  </a:lnTo>
                  <a:lnTo>
                    <a:pt x="3409" y="14584"/>
                  </a:lnTo>
                  <a:lnTo>
                    <a:pt x="3050" y="15021"/>
                  </a:lnTo>
                  <a:lnTo>
                    <a:pt x="2619" y="15429"/>
                  </a:lnTo>
                  <a:lnTo>
                    <a:pt x="2296" y="15836"/>
                  </a:lnTo>
                  <a:lnTo>
                    <a:pt x="2045" y="16244"/>
                  </a:lnTo>
                  <a:lnTo>
                    <a:pt x="1902" y="16564"/>
                  </a:lnTo>
                  <a:lnTo>
                    <a:pt x="1794" y="17001"/>
                  </a:lnTo>
                  <a:lnTo>
                    <a:pt x="1830" y="17466"/>
                  </a:lnTo>
                  <a:lnTo>
                    <a:pt x="2009" y="17932"/>
                  </a:lnTo>
                  <a:lnTo>
                    <a:pt x="2260" y="18311"/>
                  </a:lnTo>
                  <a:lnTo>
                    <a:pt x="2548" y="18718"/>
                  </a:lnTo>
                  <a:lnTo>
                    <a:pt x="3050" y="19126"/>
                  </a:lnTo>
                  <a:lnTo>
                    <a:pt x="3552" y="19533"/>
                  </a:lnTo>
                  <a:lnTo>
                    <a:pt x="4342" y="19737"/>
                  </a:lnTo>
                  <a:lnTo>
                    <a:pt x="5095" y="19737"/>
                  </a:lnTo>
                  <a:lnTo>
                    <a:pt x="5849" y="19737"/>
                  </a:lnTo>
                  <a:lnTo>
                    <a:pt x="6351" y="19533"/>
                  </a:lnTo>
                  <a:lnTo>
                    <a:pt x="7140" y="19126"/>
                  </a:lnTo>
                  <a:lnTo>
                    <a:pt x="7535" y="18747"/>
                  </a:lnTo>
                  <a:lnTo>
                    <a:pt x="7894" y="18311"/>
                  </a:lnTo>
                  <a:lnTo>
                    <a:pt x="8145" y="17903"/>
                  </a:lnTo>
                  <a:lnTo>
                    <a:pt x="8324" y="17408"/>
                  </a:lnTo>
                  <a:lnTo>
                    <a:pt x="8324" y="16942"/>
                  </a:lnTo>
                  <a:lnTo>
                    <a:pt x="8252" y="16593"/>
                  </a:lnTo>
                  <a:lnTo>
                    <a:pt x="8145" y="16244"/>
                  </a:lnTo>
                  <a:lnTo>
                    <a:pt x="7894" y="15836"/>
                  </a:lnTo>
                  <a:lnTo>
                    <a:pt x="7571" y="15429"/>
                  </a:lnTo>
                  <a:lnTo>
                    <a:pt x="7140" y="15021"/>
                  </a:lnTo>
                  <a:lnTo>
                    <a:pt x="6853" y="14613"/>
                  </a:lnTo>
                  <a:lnTo>
                    <a:pt x="6602" y="14206"/>
                  </a:lnTo>
                  <a:lnTo>
                    <a:pt x="6602" y="13565"/>
                  </a:lnTo>
                  <a:lnTo>
                    <a:pt x="6602" y="8035"/>
                  </a:lnTo>
                  <a:lnTo>
                    <a:pt x="6602" y="7598"/>
                  </a:lnTo>
                  <a:lnTo>
                    <a:pt x="6853" y="6987"/>
                  </a:lnTo>
                  <a:lnTo>
                    <a:pt x="7212" y="6579"/>
                  </a:lnTo>
                  <a:lnTo>
                    <a:pt x="7643" y="6171"/>
                  </a:lnTo>
                  <a:lnTo>
                    <a:pt x="7894" y="5764"/>
                  </a:lnTo>
                  <a:lnTo>
                    <a:pt x="8037" y="5531"/>
                  </a:lnTo>
                  <a:lnTo>
                    <a:pt x="8252" y="5153"/>
                  </a:lnTo>
                  <a:lnTo>
                    <a:pt x="8360" y="4599"/>
                  </a:lnTo>
                  <a:lnTo>
                    <a:pt x="8288" y="4134"/>
                  </a:lnTo>
                  <a:lnTo>
                    <a:pt x="8145" y="3697"/>
                  </a:lnTo>
                  <a:lnTo>
                    <a:pt x="7894" y="3289"/>
                  </a:lnTo>
                  <a:lnTo>
                    <a:pt x="7499" y="2853"/>
                  </a:lnTo>
                  <a:lnTo>
                    <a:pt x="7033" y="2533"/>
                  </a:lnTo>
                  <a:lnTo>
                    <a:pt x="6387" y="2242"/>
                  </a:lnTo>
                  <a:lnTo>
                    <a:pt x="5849" y="2067"/>
                  </a:lnTo>
                  <a:lnTo>
                    <a:pt x="5095" y="1950"/>
                  </a:lnTo>
                  <a:lnTo>
                    <a:pt x="4234" y="2038"/>
                  </a:lnTo>
                  <a:lnTo>
                    <a:pt x="3552" y="2271"/>
                  </a:lnTo>
                  <a:lnTo>
                    <a:pt x="3050" y="2504"/>
                  </a:lnTo>
                  <a:lnTo>
                    <a:pt x="2548" y="2882"/>
                  </a:lnTo>
                  <a:lnTo>
                    <a:pt x="2225" y="3231"/>
                  </a:lnTo>
                  <a:lnTo>
                    <a:pt x="1973" y="3697"/>
                  </a:lnTo>
                  <a:lnTo>
                    <a:pt x="1794" y="4308"/>
                  </a:lnTo>
                  <a:lnTo>
                    <a:pt x="1794" y="4745"/>
                  </a:lnTo>
                  <a:lnTo>
                    <a:pt x="1866" y="5123"/>
                  </a:lnTo>
                  <a:lnTo>
                    <a:pt x="2045" y="5560"/>
                  </a:lnTo>
                  <a:lnTo>
                    <a:pt x="2296" y="5851"/>
                  </a:lnTo>
                  <a:lnTo>
                    <a:pt x="2548" y="6171"/>
                  </a:lnTo>
                  <a:lnTo>
                    <a:pt x="3014" y="6608"/>
                  </a:lnTo>
                  <a:lnTo>
                    <a:pt x="3301" y="6987"/>
                  </a:lnTo>
                  <a:lnTo>
                    <a:pt x="3552" y="7598"/>
                  </a:lnTo>
                  <a:lnTo>
                    <a:pt x="3552" y="8035"/>
                  </a:lnTo>
                  <a:lnTo>
                    <a:pt x="3552" y="13565"/>
                  </a:lnTo>
                  <a:close/>
                </a:path>
                <a:path w="21600" h="21600" extrusionOk="0">
                  <a:moveTo>
                    <a:pt x="10154" y="1863"/>
                  </a:moveTo>
                  <a:lnTo>
                    <a:pt x="19088" y="1863"/>
                  </a:lnTo>
                  <a:lnTo>
                    <a:pt x="19088" y="8238"/>
                  </a:lnTo>
                  <a:lnTo>
                    <a:pt x="10154" y="8238"/>
                  </a:lnTo>
                  <a:lnTo>
                    <a:pt x="10154" y="1863"/>
                  </a:lnTo>
                  <a:moveTo>
                    <a:pt x="10441" y="10101"/>
                  </a:moveTo>
                  <a:lnTo>
                    <a:pt x="10441" y="9461"/>
                  </a:lnTo>
                  <a:lnTo>
                    <a:pt x="18837" y="9461"/>
                  </a:lnTo>
                  <a:lnTo>
                    <a:pt x="18837" y="10101"/>
                  </a:lnTo>
                  <a:lnTo>
                    <a:pt x="10441" y="10101"/>
                  </a:lnTo>
                  <a:moveTo>
                    <a:pt x="11374" y="11004"/>
                  </a:moveTo>
                  <a:lnTo>
                    <a:pt x="12630" y="11004"/>
                  </a:lnTo>
                  <a:lnTo>
                    <a:pt x="12630" y="12226"/>
                  </a:lnTo>
                  <a:lnTo>
                    <a:pt x="11374" y="12226"/>
                  </a:lnTo>
                  <a:lnTo>
                    <a:pt x="11374" y="11004"/>
                  </a:lnTo>
                  <a:moveTo>
                    <a:pt x="13993" y="11004"/>
                  </a:moveTo>
                  <a:lnTo>
                    <a:pt x="15249" y="11004"/>
                  </a:lnTo>
                  <a:lnTo>
                    <a:pt x="15249" y="12226"/>
                  </a:lnTo>
                  <a:lnTo>
                    <a:pt x="13993" y="12226"/>
                  </a:lnTo>
                  <a:lnTo>
                    <a:pt x="13993" y="11004"/>
                  </a:lnTo>
                  <a:moveTo>
                    <a:pt x="16649" y="11004"/>
                  </a:moveTo>
                  <a:lnTo>
                    <a:pt x="17904" y="11004"/>
                  </a:lnTo>
                  <a:lnTo>
                    <a:pt x="17904" y="12226"/>
                  </a:lnTo>
                  <a:lnTo>
                    <a:pt x="16649" y="12226"/>
                  </a:lnTo>
                  <a:lnTo>
                    <a:pt x="16649" y="11004"/>
                  </a:lnTo>
                  <a:moveTo>
                    <a:pt x="11374" y="12954"/>
                  </a:moveTo>
                  <a:lnTo>
                    <a:pt x="12630" y="12954"/>
                  </a:lnTo>
                  <a:lnTo>
                    <a:pt x="12630" y="14177"/>
                  </a:lnTo>
                  <a:lnTo>
                    <a:pt x="11374" y="14177"/>
                  </a:lnTo>
                  <a:lnTo>
                    <a:pt x="11374" y="12954"/>
                  </a:lnTo>
                  <a:moveTo>
                    <a:pt x="13993" y="12954"/>
                  </a:moveTo>
                  <a:lnTo>
                    <a:pt x="15249" y="12954"/>
                  </a:lnTo>
                  <a:lnTo>
                    <a:pt x="15249" y="14177"/>
                  </a:lnTo>
                  <a:lnTo>
                    <a:pt x="13993" y="14177"/>
                  </a:lnTo>
                  <a:lnTo>
                    <a:pt x="13993" y="12954"/>
                  </a:lnTo>
                  <a:moveTo>
                    <a:pt x="16649" y="12954"/>
                  </a:moveTo>
                  <a:lnTo>
                    <a:pt x="17904" y="12954"/>
                  </a:lnTo>
                  <a:lnTo>
                    <a:pt x="17904" y="14177"/>
                  </a:lnTo>
                  <a:lnTo>
                    <a:pt x="16649" y="14177"/>
                  </a:lnTo>
                  <a:lnTo>
                    <a:pt x="16649" y="12954"/>
                  </a:lnTo>
                  <a:moveTo>
                    <a:pt x="11374" y="14905"/>
                  </a:moveTo>
                  <a:lnTo>
                    <a:pt x="12630" y="14905"/>
                  </a:lnTo>
                  <a:lnTo>
                    <a:pt x="12630" y="16127"/>
                  </a:lnTo>
                  <a:lnTo>
                    <a:pt x="11374" y="16127"/>
                  </a:lnTo>
                  <a:lnTo>
                    <a:pt x="11374" y="14905"/>
                  </a:lnTo>
                  <a:moveTo>
                    <a:pt x="13993" y="14905"/>
                  </a:moveTo>
                  <a:lnTo>
                    <a:pt x="15249" y="14905"/>
                  </a:lnTo>
                  <a:lnTo>
                    <a:pt x="15249" y="16127"/>
                  </a:lnTo>
                  <a:lnTo>
                    <a:pt x="13993" y="16127"/>
                  </a:lnTo>
                  <a:lnTo>
                    <a:pt x="13993" y="14905"/>
                  </a:lnTo>
                  <a:moveTo>
                    <a:pt x="16649" y="14905"/>
                  </a:moveTo>
                  <a:lnTo>
                    <a:pt x="17904" y="14905"/>
                  </a:lnTo>
                  <a:lnTo>
                    <a:pt x="17904" y="16127"/>
                  </a:lnTo>
                  <a:lnTo>
                    <a:pt x="16649" y="16127"/>
                  </a:lnTo>
                  <a:lnTo>
                    <a:pt x="16649" y="14905"/>
                  </a:lnTo>
                  <a:moveTo>
                    <a:pt x="11374" y="16855"/>
                  </a:moveTo>
                  <a:lnTo>
                    <a:pt x="12630" y="16855"/>
                  </a:lnTo>
                  <a:lnTo>
                    <a:pt x="12630" y="18078"/>
                  </a:lnTo>
                  <a:lnTo>
                    <a:pt x="11374" y="18078"/>
                  </a:lnTo>
                  <a:lnTo>
                    <a:pt x="11374" y="16855"/>
                  </a:lnTo>
                  <a:moveTo>
                    <a:pt x="13993" y="16855"/>
                  </a:moveTo>
                  <a:lnTo>
                    <a:pt x="15249" y="16855"/>
                  </a:lnTo>
                  <a:lnTo>
                    <a:pt x="15249" y="18078"/>
                  </a:lnTo>
                  <a:lnTo>
                    <a:pt x="13993" y="18078"/>
                  </a:lnTo>
                  <a:lnTo>
                    <a:pt x="13993" y="16855"/>
                  </a:lnTo>
                  <a:moveTo>
                    <a:pt x="16649" y="16855"/>
                  </a:moveTo>
                  <a:lnTo>
                    <a:pt x="17904" y="16855"/>
                  </a:lnTo>
                  <a:lnTo>
                    <a:pt x="17904" y="18078"/>
                  </a:lnTo>
                  <a:lnTo>
                    <a:pt x="16649" y="18078"/>
                  </a:lnTo>
                  <a:lnTo>
                    <a:pt x="16649" y="16855"/>
                  </a:lnTo>
                </a:path>
              </a:pathLst>
            </a:cu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5" name="Rectangle 22"/>
            <p:cNvSpPr>
              <a:spLocks noChangeArrowheads="1"/>
            </p:cNvSpPr>
            <p:nvPr/>
          </p:nvSpPr>
          <p:spPr bwMode="auto">
            <a:xfrm>
              <a:off x="3504" y="1008"/>
              <a:ext cx="384" cy="960"/>
            </a:xfrm>
            <a:prstGeom prst="rect">
              <a:avLst/>
            </a:prstGeom>
            <a:solidFill>
              <a:srgbClr val="91A2D3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76" name="Rectangle 23"/>
            <p:cNvSpPr>
              <a:spLocks noChangeArrowheads="1"/>
            </p:cNvSpPr>
            <p:nvPr/>
          </p:nvSpPr>
          <p:spPr bwMode="auto">
            <a:xfrm>
              <a:off x="3552" y="1776"/>
              <a:ext cx="288" cy="96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4343" name="tower"/>
          <p:cNvSpPr>
            <a:spLocks noEditPoints="1" noChangeArrowheads="1"/>
          </p:cNvSpPr>
          <p:nvPr/>
        </p:nvSpPr>
        <p:spPr bwMode="auto">
          <a:xfrm>
            <a:off x="4114800" y="914400"/>
            <a:ext cx="904875" cy="1809750"/>
          </a:xfrm>
          <a:custGeom>
            <a:avLst/>
            <a:gdLst>
              <a:gd name="T0" fmla="*/ 0 w 21600"/>
              <a:gd name="T1" fmla="*/ 182986 h 21600"/>
              <a:gd name="T2" fmla="*/ 279171 w 21600"/>
              <a:gd name="T3" fmla="*/ 0 h 21600"/>
              <a:gd name="T4" fmla="*/ 452438 w 21600"/>
              <a:gd name="T5" fmla="*/ 0 h 21600"/>
              <a:gd name="T6" fmla="*/ 904875 w 21600"/>
              <a:gd name="T7" fmla="*/ 0 h 21600"/>
              <a:gd name="T8" fmla="*/ 904875 w 21600"/>
              <a:gd name="T9" fmla="*/ 976008 h 21600"/>
              <a:gd name="T10" fmla="*/ 904875 w 21600"/>
              <a:gd name="T11" fmla="*/ 1626764 h 21600"/>
              <a:gd name="T12" fmla="*/ 635340 w 21600"/>
              <a:gd name="T13" fmla="*/ 1809750 h 21600"/>
              <a:gd name="T14" fmla="*/ 442802 w 21600"/>
              <a:gd name="T15" fmla="*/ 1809750 h 21600"/>
              <a:gd name="T16" fmla="*/ 0 w 21600"/>
              <a:gd name="T17" fmla="*/ 1809750 h 21600"/>
              <a:gd name="T18" fmla="*/ 0 w 21600"/>
              <a:gd name="T19" fmla="*/ 965870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tower"/>
          <p:cNvSpPr>
            <a:spLocks noEditPoints="1" noChangeArrowheads="1"/>
          </p:cNvSpPr>
          <p:nvPr/>
        </p:nvSpPr>
        <p:spPr bwMode="auto">
          <a:xfrm>
            <a:off x="4572000" y="1066800"/>
            <a:ext cx="904875" cy="1809750"/>
          </a:xfrm>
          <a:custGeom>
            <a:avLst/>
            <a:gdLst>
              <a:gd name="T0" fmla="*/ 0 w 21600"/>
              <a:gd name="T1" fmla="*/ 182986 h 21600"/>
              <a:gd name="T2" fmla="*/ 279171 w 21600"/>
              <a:gd name="T3" fmla="*/ 0 h 21600"/>
              <a:gd name="T4" fmla="*/ 452438 w 21600"/>
              <a:gd name="T5" fmla="*/ 0 h 21600"/>
              <a:gd name="T6" fmla="*/ 904875 w 21600"/>
              <a:gd name="T7" fmla="*/ 0 h 21600"/>
              <a:gd name="T8" fmla="*/ 904875 w 21600"/>
              <a:gd name="T9" fmla="*/ 976008 h 21600"/>
              <a:gd name="T10" fmla="*/ 904875 w 21600"/>
              <a:gd name="T11" fmla="*/ 1626764 h 21600"/>
              <a:gd name="T12" fmla="*/ 635340 w 21600"/>
              <a:gd name="T13" fmla="*/ 1809750 h 21600"/>
              <a:gd name="T14" fmla="*/ 442802 w 21600"/>
              <a:gd name="T15" fmla="*/ 1809750 h 21600"/>
              <a:gd name="T16" fmla="*/ 0 w 21600"/>
              <a:gd name="T17" fmla="*/ 1809750 h 21600"/>
              <a:gd name="T18" fmla="*/ 0 w 21600"/>
              <a:gd name="T19" fmla="*/ 965870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tower"/>
          <p:cNvSpPr>
            <a:spLocks noEditPoints="1" noChangeArrowheads="1"/>
          </p:cNvSpPr>
          <p:nvPr/>
        </p:nvSpPr>
        <p:spPr bwMode="auto">
          <a:xfrm>
            <a:off x="5029200" y="914400"/>
            <a:ext cx="904875" cy="1809750"/>
          </a:xfrm>
          <a:custGeom>
            <a:avLst/>
            <a:gdLst>
              <a:gd name="T0" fmla="*/ 0 w 21600"/>
              <a:gd name="T1" fmla="*/ 182986 h 21600"/>
              <a:gd name="T2" fmla="*/ 279171 w 21600"/>
              <a:gd name="T3" fmla="*/ 0 h 21600"/>
              <a:gd name="T4" fmla="*/ 452438 w 21600"/>
              <a:gd name="T5" fmla="*/ 0 h 21600"/>
              <a:gd name="T6" fmla="*/ 904875 w 21600"/>
              <a:gd name="T7" fmla="*/ 0 h 21600"/>
              <a:gd name="T8" fmla="*/ 904875 w 21600"/>
              <a:gd name="T9" fmla="*/ 976008 h 21600"/>
              <a:gd name="T10" fmla="*/ 904875 w 21600"/>
              <a:gd name="T11" fmla="*/ 1626764 h 21600"/>
              <a:gd name="T12" fmla="*/ 635340 w 21600"/>
              <a:gd name="T13" fmla="*/ 1809750 h 21600"/>
              <a:gd name="T14" fmla="*/ 442802 w 21600"/>
              <a:gd name="T15" fmla="*/ 1809750 h 21600"/>
              <a:gd name="T16" fmla="*/ 0 w 21600"/>
              <a:gd name="T17" fmla="*/ 1809750 h 21600"/>
              <a:gd name="T18" fmla="*/ 0 w 21600"/>
              <a:gd name="T19" fmla="*/ 965870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4346" name="Group 40"/>
          <p:cNvGrpSpPr>
            <a:grpSpLocks/>
          </p:cNvGrpSpPr>
          <p:nvPr/>
        </p:nvGrpSpPr>
        <p:grpSpPr bwMode="auto">
          <a:xfrm>
            <a:off x="4572000" y="3962400"/>
            <a:ext cx="1219200" cy="1219200"/>
            <a:chOff x="3456" y="960"/>
            <a:chExt cx="1056" cy="1056"/>
          </a:xfrm>
        </p:grpSpPr>
        <p:sp>
          <p:nvSpPr>
            <p:cNvPr id="14371" name="phone3"/>
            <p:cNvSpPr>
              <a:spLocks noEditPoints="1" noChangeArrowheads="1"/>
            </p:cNvSpPr>
            <p:nvPr/>
          </p:nvSpPr>
          <p:spPr bwMode="auto">
            <a:xfrm>
              <a:off x="3456" y="960"/>
              <a:ext cx="1056" cy="1056"/>
            </a:xfrm>
            <a:custGeom>
              <a:avLst/>
              <a:gdLst>
                <a:gd name="T0" fmla="*/ 0 w 21600"/>
                <a:gd name="T1" fmla="*/ 0 h 21600"/>
                <a:gd name="T2" fmla="*/ 528 w 21600"/>
                <a:gd name="T3" fmla="*/ 0 h 21600"/>
                <a:gd name="T4" fmla="*/ 1056 w 21600"/>
                <a:gd name="T5" fmla="*/ 0 h 21600"/>
                <a:gd name="T6" fmla="*/ 1056 w 21600"/>
                <a:gd name="T7" fmla="*/ 528 h 21600"/>
                <a:gd name="T8" fmla="*/ 1056 w 21600"/>
                <a:gd name="T9" fmla="*/ 1056 h 21600"/>
                <a:gd name="T10" fmla="*/ 528 w 21600"/>
                <a:gd name="T11" fmla="*/ 1056 h 21600"/>
                <a:gd name="T12" fmla="*/ 0 w 21600"/>
                <a:gd name="T13" fmla="*/ 1056 h 21600"/>
                <a:gd name="T14" fmla="*/ 0 w 21600"/>
                <a:gd name="T15" fmla="*/ 528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05 w 21600"/>
                <a:gd name="T25" fmla="*/ 23523 h 21600"/>
                <a:gd name="T26" fmla="*/ 21395 w 21600"/>
                <a:gd name="T27" fmla="*/ 4048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10692" y="21600"/>
                  </a:moveTo>
                  <a:lnTo>
                    <a:pt x="21600" y="21600"/>
                  </a:lnTo>
                  <a:lnTo>
                    <a:pt x="21600" y="10684"/>
                  </a:lnTo>
                  <a:lnTo>
                    <a:pt x="21600" y="0"/>
                  </a:lnTo>
                  <a:lnTo>
                    <a:pt x="10190" y="0"/>
                  </a:lnTo>
                  <a:lnTo>
                    <a:pt x="0" y="0"/>
                  </a:lnTo>
                  <a:lnTo>
                    <a:pt x="0" y="10916"/>
                  </a:lnTo>
                  <a:lnTo>
                    <a:pt x="0" y="21600"/>
                  </a:lnTo>
                  <a:lnTo>
                    <a:pt x="10692" y="21600"/>
                  </a:lnTo>
                  <a:close/>
                </a:path>
                <a:path w="21600" h="21600" extrusionOk="0">
                  <a:moveTo>
                    <a:pt x="3552" y="13565"/>
                  </a:moveTo>
                  <a:lnTo>
                    <a:pt x="3552" y="14206"/>
                  </a:lnTo>
                  <a:lnTo>
                    <a:pt x="3409" y="14584"/>
                  </a:lnTo>
                  <a:lnTo>
                    <a:pt x="3050" y="15021"/>
                  </a:lnTo>
                  <a:lnTo>
                    <a:pt x="2619" y="15429"/>
                  </a:lnTo>
                  <a:lnTo>
                    <a:pt x="2296" y="15836"/>
                  </a:lnTo>
                  <a:lnTo>
                    <a:pt x="2045" y="16244"/>
                  </a:lnTo>
                  <a:lnTo>
                    <a:pt x="1902" y="16564"/>
                  </a:lnTo>
                  <a:lnTo>
                    <a:pt x="1794" y="17001"/>
                  </a:lnTo>
                  <a:lnTo>
                    <a:pt x="1830" y="17466"/>
                  </a:lnTo>
                  <a:lnTo>
                    <a:pt x="2009" y="17932"/>
                  </a:lnTo>
                  <a:lnTo>
                    <a:pt x="2260" y="18311"/>
                  </a:lnTo>
                  <a:lnTo>
                    <a:pt x="2548" y="18718"/>
                  </a:lnTo>
                  <a:lnTo>
                    <a:pt x="3050" y="19126"/>
                  </a:lnTo>
                  <a:lnTo>
                    <a:pt x="3552" y="19533"/>
                  </a:lnTo>
                  <a:lnTo>
                    <a:pt x="4342" y="19737"/>
                  </a:lnTo>
                  <a:lnTo>
                    <a:pt x="5095" y="19737"/>
                  </a:lnTo>
                  <a:lnTo>
                    <a:pt x="5849" y="19737"/>
                  </a:lnTo>
                  <a:lnTo>
                    <a:pt x="6351" y="19533"/>
                  </a:lnTo>
                  <a:lnTo>
                    <a:pt x="7140" y="19126"/>
                  </a:lnTo>
                  <a:lnTo>
                    <a:pt x="7535" y="18747"/>
                  </a:lnTo>
                  <a:lnTo>
                    <a:pt x="7894" y="18311"/>
                  </a:lnTo>
                  <a:lnTo>
                    <a:pt x="8145" y="17903"/>
                  </a:lnTo>
                  <a:lnTo>
                    <a:pt x="8324" y="17408"/>
                  </a:lnTo>
                  <a:lnTo>
                    <a:pt x="8324" y="16942"/>
                  </a:lnTo>
                  <a:lnTo>
                    <a:pt x="8252" y="16593"/>
                  </a:lnTo>
                  <a:lnTo>
                    <a:pt x="8145" y="16244"/>
                  </a:lnTo>
                  <a:lnTo>
                    <a:pt x="7894" y="15836"/>
                  </a:lnTo>
                  <a:lnTo>
                    <a:pt x="7571" y="15429"/>
                  </a:lnTo>
                  <a:lnTo>
                    <a:pt x="7140" y="15021"/>
                  </a:lnTo>
                  <a:lnTo>
                    <a:pt x="6853" y="14613"/>
                  </a:lnTo>
                  <a:lnTo>
                    <a:pt x="6602" y="14206"/>
                  </a:lnTo>
                  <a:lnTo>
                    <a:pt x="6602" y="13565"/>
                  </a:lnTo>
                  <a:lnTo>
                    <a:pt x="6602" y="8035"/>
                  </a:lnTo>
                  <a:lnTo>
                    <a:pt x="6602" y="7598"/>
                  </a:lnTo>
                  <a:lnTo>
                    <a:pt x="6853" y="6987"/>
                  </a:lnTo>
                  <a:lnTo>
                    <a:pt x="7212" y="6579"/>
                  </a:lnTo>
                  <a:lnTo>
                    <a:pt x="7643" y="6171"/>
                  </a:lnTo>
                  <a:lnTo>
                    <a:pt x="7894" y="5764"/>
                  </a:lnTo>
                  <a:lnTo>
                    <a:pt x="8037" y="5531"/>
                  </a:lnTo>
                  <a:lnTo>
                    <a:pt x="8252" y="5153"/>
                  </a:lnTo>
                  <a:lnTo>
                    <a:pt x="8360" y="4599"/>
                  </a:lnTo>
                  <a:lnTo>
                    <a:pt x="8288" y="4134"/>
                  </a:lnTo>
                  <a:lnTo>
                    <a:pt x="8145" y="3697"/>
                  </a:lnTo>
                  <a:lnTo>
                    <a:pt x="7894" y="3289"/>
                  </a:lnTo>
                  <a:lnTo>
                    <a:pt x="7499" y="2853"/>
                  </a:lnTo>
                  <a:lnTo>
                    <a:pt x="7033" y="2533"/>
                  </a:lnTo>
                  <a:lnTo>
                    <a:pt x="6387" y="2242"/>
                  </a:lnTo>
                  <a:lnTo>
                    <a:pt x="5849" y="2067"/>
                  </a:lnTo>
                  <a:lnTo>
                    <a:pt x="5095" y="1950"/>
                  </a:lnTo>
                  <a:lnTo>
                    <a:pt x="4234" y="2038"/>
                  </a:lnTo>
                  <a:lnTo>
                    <a:pt x="3552" y="2271"/>
                  </a:lnTo>
                  <a:lnTo>
                    <a:pt x="3050" y="2504"/>
                  </a:lnTo>
                  <a:lnTo>
                    <a:pt x="2548" y="2882"/>
                  </a:lnTo>
                  <a:lnTo>
                    <a:pt x="2225" y="3231"/>
                  </a:lnTo>
                  <a:lnTo>
                    <a:pt x="1973" y="3697"/>
                  </a:lnTo>
                  <a:lnTo>
                    <a:pt x="1794" y="4308"/>
                  </a:lnTo>
                  <a:lnTo>
                    <a:pt x="1794" y="4745"/>
                  </a:lnTo>
                  <a:lnTo>
                    <a:pt x="1866" y="5123"/>
                  </a:lnTo>
                  <a:lnTo>
                    <a:pt x="2045" y="5560"/>
                  </a:lnTo>
                  <a:lnTo>
                    <a:pt x="2296" y="5851"/>
                  </a:lnTo>
                  <a:lnTo>
                    <a:pt x="2548" y="6171"/>
                  </a:lnTo>
                  <a:lnTo>
                    <a:pt x="3014" y="6608"/>
                  </a:lnTo>
                  <a:lnTo>
                    <a:pt x="3301" y="6987"/>
                  </a:lnTo>
                  <a:lnTo>
                    <a:pt x="3552" y="7598"/>
                  </a:lnTo>
                  <a:lnTo>
                    <a:pt x="3552" y="8035"/>
                  </a:lnTo>
                  <a:lnTo>
                    <a:pt x="3552" y="13565"/>
                  </a:lnTo>
                  <a:close/>
                </a:path>
                <a:path w="21600" h="21600" extrusionOk="0">
                  <a:moveTo>
                    <a:pt x="10154" y="1863"/>
                  </a:moveTo>
                  <a:lnTo>
                    <a:pt x="19088" y="1863"/>
                  </a:lnTo>
                  <a:lnTo>
                    <a:pt x="19088" y="8238"/>
                  </a:lnTo>
                  <a:lnTo>
                    <a:pt x="10154" y="8238"/>
                  </a:lnTo>
                  <a:lnTo>
                    <a:pt x="10154" y="1863"/>
                  </a:lnTo>
                  <a:moveTo>
                    <a:pt x="10441" y="10101"/>
                  </a:moveTo>
                  <a:lnTo>
                    <a:pt x="10441" y="9461"/>
                  </a:lnTo>
                  <a:lnTo>
                    <a:pt x="18837" y="9461"/>
                  </a:lnTo>
                  <a:lnTo>
                    <a:pt x="18837" y="10101"/>
                  </a:lnTo>
                  <a:lnTo>
                    <a:pt x="10441" y="10101"/>
                  </a:lnTo>
                  <a:moveTo>
                    <a:pt x="11374" y="11004"/>
                  </a:moveTo>
                  <a:lnTo>
                    <a:pt x="12630" y="11004"/>
                  </a:lnTo>
                  <a:lnTo>
                    <a:pt x="12630" y="12226"/>
                  </a:lnTo>
                  <a:lnTo>
                    <a:pt x="11374" y="12226"/>
                  </a:lnTo>
                  <a:lnTo>
                    <a:pt x="11374" y="11004"/>
                  </a:lnTo>
                  <a:moveTo>
                    <a:pt x="13993" y="11004"/>
                  </a:moveTo>
                  <a:lnTo>
                    <a:pt x="15249" y="11004"/>
                  </a:lnTo>
                  <a:lnTo>
                    <a:pt x="15249" y="12226"/>
                  </a:lnTo>
                  <a:lnTo>
                    <a:pt x="13993" y="12226"/>
                  </a:lnTo>
                  <a:lnTo>
                    <a:pt x="13993" y="11004"/>
                  </a:lnTo>
                  <a:moveTo>
                    <a:pt x="16649" y="11004"/>
                  </a:moveTo>
                  <a:lnTo>
                    <a:pt x="17904" y="11004"/>
                  </a:lnTo>
                  <a:lnTo>
                    <a:pt x="17904" y="12226"/>
                  </a:lnTo>
                  <a:lnTo>
                    <a:pt x="16649" y="12226"/>
                  </a:lnTo>
                  <a:lnTo>
                    <a:pt x="16649" y="11004"/>
                  </a:lnTo>
                  <a:moveTo>
                    <a:pt x="11374" y="12954"/>
                  </a:moveTo>
                  <a:lnTo>
                    <a:pt x="12630" y="12954"/>
                  </a:lnTo>
                  <a:lnTo>
                    <a:pt x="12630" y="14177"/>
                  </a:lnTo>
                  <a:lnTo>
                    <a:pt x="11374" y="14177"/>
                  </a:lnTo>
                  <a:lnTo>
                    <a:pt x="11374" y="12954"/>
                  </a:lnTo>
                  <a:moveTo>
                    <a:pt x="13993" y="12954"/>
                  </a:moveTo>
                  <a:lnTo>
                    <a:pt x="15249" y="12954"/>
                  </a:lnTo>
                  <a:lnTo>
                    <a:pt x="15249" y="14177"/>
                  </a:lnTo>
                  <a:lnTo>
                    <a:pt x="13993" y="14177"/>
                  </a:lnTo>
                  <a:lnTo>
                    <a:pt x="13993" y="12954"/>
                  </a:lnTo>
                  <a:moveTo>
                    <a:pt x="16649" y="12954"/>
                  </a:moveTo>
                  <a:lnTo>
                    <a:pt x="17904" y="12954"/>
                  </a:lnTo>
                  <a:lnTo>
                    <a:pt x="17904" y="14177"/>
                  </a:lnTo>
                  <a:lnTo>
                    <a:pt x="16649" y="14177"/>
                  </a:lnTo>
                  <a:lnTo>
                    <a:pt x="16649" y="12954"/>
                  </a:lnTo>
                  <a:moveTo>
                    <a:pt x="11374" y="14905"/>
                  </a:moveTo>
                  <a:lnTo>
                    <a:pt x="12630" y="14905"/>
                  </a:lnTo>
                  <a:lnTo>
                    <a:pt x="12630" y="16127"/>
                  </a:lnTo>
                  <a:lnTo>
                    <a:pt x="11374" y="16127"/>
                  </a:lnTo>
                  <a:lnTo>
                    <a:pt x="11374" y="14905"/>
                  </a:lnTo>
                  <a:moveTo>
                    <a:pt x="13993" y="14905"/>
                  </a:moveTo>
                  <a:lnTo>
                    <a:pt x="15249" y="14905"/>
                  </a:lnTo>
                  <a:lnTo>
                    <a:pt x="15249" y="16127"/>
                  </a:lnTo>
                  <a:lnTo>
                    <a:pt x="13993" y="16127"/>
                  </a:lnTo>
                  <a:lnTo>
                    <a:pt x="13993" y="14905"/>
                  </a:lnTo>
                  <a:moveTo>
                    <a:pt x="16649" y="14905"/>
                  </a:moveTo>
                  <a:lnTo>
                    <a:pt x="17904" y="14905"/>
                  </a:lnTo>
                  <a:lnTo>
                    <a:pt x="17904" y="16127"/>
                  </a:lnTo>
                  <a:lnTo>
                    <a:pt x="16649" y="16127"/>
                  </a:lnTo>
                  <a:lnTo>
                    <a:pt x="16649" y="14905"/>
                  </a:lnTo>
                  <a:moveTo>
                    <a:pt x="11374" y="16855"/>
                  </a:moveTo>
                  <a:lnTo>
                    <a:pt x="12630" y="16855"/>
                  </a:lnTo>
                  <a:lnTo>
                    <a:pt x="12630" y="18078"/>
                  </a:lnTo>
                  <a:lnTo>
                    <a:pt x="11374" y="18078"/>
                  </a:lnTo>
                  <a:lnTo>
                    <a:pt x="11374" y="16855"/>
                  </a:lnTo>
                  <a:moveTo>
                    <a:pt x="13993" y="16855"/>
                  </a:moveTo>
                  <a:lnTo>
                    <a:pt x="15249" y="16855"/>
                  </a:lnTo>
                  <a:lnTo>
                    <a:pt x="15249" y="18078"/>
                  </a:lnTo>
                  <a:lnTo>
                    <a:pt x="13993" y="18078"/>
                  </a:lnTo>
                  <a:lnTo>
                    <a:pt x="13993" y="16855"/>
                  </a:lnTo>
                  <a:moveTo>
                    <a:pt x="16649" y="16855"/>
                  </a:moveTo>
                  <a:lnTo>
                    <a:pt x="17904" y="16855"/>
                  </a:lnTo>
                  <a:lnTo>
                    <a:pt x="17904" y="18078"/>
                  </a:lnTo>
                  <a:lnTo>
                    <a:pt x="16649" y="18078"/>
                  </a:lnTo>
                  <a:lnTo>
                    <a:pt x="16649" y="16855"/>
                  </a:lnTo>
                </a:path>
              </a:pathLst>
            </a:cu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2" name="Rectangle 42"/>
            <p:cNvSpPr>
              <a:spLocks noChangeArrowheads="1"/>
            </p:cNvSpPr>
            <p:nvPr/>
          </p:nvSpPr>
          <p:spPr bwMode="auto">
            <a:xfrm>
              <a:off x="3504" y="1008"/>
              <a:ext cx="384" cy="960"/>
            </a:xfrm>
            <a:prstGeom prst="rect">
              <a:avLst/>
            </a:prstGeom>
            <a:solidFill>
              <a:srgbClr val="91A2D3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73" name="Rectangle 43"/>
            <p:cNvSpPr>
              <a:spLocks noChangeArrowheads="1"/>
            </p:cNvSpPr>
            <p:nvPr/>
          </p:nvSpPr>
          <p:spPr bwMode="auto">
            <a:xfrm>
              <a:off x="3552" y="1776"/>
              <a:ext cx="288" cy="96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4347" name="Freeform 44"/>
          <p:cNvSpPr>
            <a:spLocks/>
          </p:cNvSpPr>
          <p:nvPr/>
        </p:nvSpPr>
        <p:spPr bwMode="auto">
          <a:xfrm>
            <a:off x="2438400" y="1117600"/>
            <a:ext cx="1676400" cy="330200"/>
          </a:xfrm>
          <a:custGeom>
            <a:avLst/>
            <a:gdLst>
              <a:gd name="T0" fmla="*/ 0 w 1008"/>
              <a:gd name="T1" fmla="*/ 177800 h 208"/>
              <a:gd name="T2" fmla="*/ 878114 w 1008"/>
              <a:gd name="T3" fmla="*/ 25400 h 208"/>
              <a:gd name="T4" fmla="*/ 1676400 w 1008"/>
              <a:gd name="T5" fmla="*/ 330200 h 2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208">
                <a:moveTo>
                  <a:pt x="0" y="112"/>
                </a:moveTo>
                <a:cubicBezTo>
                  <a:pt x="180" y="56"/>
                  <a:pt x="360" y="0"/>
                  <a:pt x="528" y="16"/>
                </a:cubicBezTo>
                <a:cubicBezTo>
                  <a:pt x="696" y="32"/>
                  <a:pt x="852" y="120"/>
                  <a:pt x="1008" y="20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4348" name="Freeform 49"/>
          <p:cNvSpPr>
            <a:spLocks/>
          </p:cNvSpPr>
          <p:nvPr/>
        </p:nvSpPr>
        <p:spPr bwMode="auto">
          <a:xfrm rot="10800000">
            <a:off x="2438400" y="1524000"/>
            <a:ext cx="1676400" cy="330200"/>
          </a:xfrm>
          <a:custGeom>
            <a:avLst/>
            <a:gdLst>
              <a:gd name="T0" fmla="*/ 0 w 1008"/>
              <a:gd name="T1" fmla="*/ 177800 h 208"/>
              <a:gd name="T2" fmla="*/ 878114 w 1008"/>
              <a:gd name="T3" fmla="*/ 25400 h 208"/>
              <a:gd name="T4" fmla="*/ 1676400 w 1008"/>
              <a:gd name="T5" fmla="*/ 330200 h 2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208">
                <a:moveTo>
                  <a:pt x="0" y="112"/>
                </a:moveTo>
                <a:cubicBezTo>
                  <a:pt x="180" y="56"/>
                  <a:pt x="360" y="0"/>
                  <a:pt x="528" y="16"/>
                </a:cubicBezTo>
                <a:cubicBezTo>
                  <a:pt x="696" y="32"/>
                  <a:pt x="852" y="120"/>
                  <a:pt x="1008" y="20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14349" name="Group 54"/>
          <p:cNvGrpSpPr>
            <a:grpSpLocks/>
          </p:cNvGrpSpPr>
          <p:nvPr/>
        </p:nvGrpSpPr>
        <p:grpSpPr bwMode="auto">
          <a:xfrm>
            <a:off x="2590800" y="1600200"/>
            <a:ext cx="914400" cy="914400"/>
            <a:chOff x="1584" y="1200"/>
            <a:chExt cx="576" cy="576"/>
          </a:xfrm>
        </p:grpSpPr>
        <p:sp>
          <p:nvSpPr>
            <p:cNvPr id="14368" name="Freeform 52"/>
            <p:cNvSpPr>
              <a:spLocks/>
            </p:cNvSpPr>
            <p:nvPr/>
          </p:nvSpPr>
          <p:spPr bwMode="auto">
            <a:xfrm>
              <a:off x="1584" y="1200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9" name="Freeform 53"/>
            <p:cNvSpPr>
              <a:spLocks/>
            </p:cNvSpPr>
            <p:nvPr/>
          </p:nvSpPr>
          <p:spPr bwMode="auto">
            <a:xfrm>
              <a:off x="1824" y="1248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Freeform 51"/>
            <p:cNvSpPr>
              <a:spLocks/>
            </p:cNvSpPr>
            <p:nvPr/>
          </p:nvSpPr>
          <p:spPr bwMode="auto">
            <a:xfrm>
              <a:off x="1680" y="1440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50" name="Freeform 55"/>
          <p:cNvSpPr>
            <a:spLocks/>
          </p:cNvSpPr>
          <p:nvPr/>
        </p:nvSpPr>
        <p:spPr bwMode="auto">
          <a:xfrm rot="1001955">
            <a:off x="5867400" y="2057400"/>
            <a:ext cx="1444625" cy="330200"/>
          </a:xfrm>
          <a:custGeom>
            <a:avLst/>
            <a:gdLst>
              <a:gd name="T0" fmla="*/ 0 w 1008"/>
              <a:gd name="T1" fmla="*/ 177800 h 208"/>
              <a:gd name="T2" fmla="*/ 756708 w 1008"/>
              <a:gd name="T3" fmla="*/ 25400 h 208"/>
              <a:gd name="T4" fmla="*/ 1444625 w 1008"/>
              <a:gd name="T5" fmla="*/ 330200 h 2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208">
                <a:moveTo>
                  <a:pt x="0" y="112"/>
                </a:moveTo>
                <a:cubicBezTo>
                  <a:pt x="180" y="56"/>
                  <a:pt x="360" y="0"/>
                  <a:pt x="528" y="16"/>
                </a:cubicBezTo>
                <a:cubicBezTo>
                  <a:pt x="696" y="32"/>
                  <a:pt x="852" y="120"/>
                  <a:pt x="1008" y="20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4351" name="Freeform 58"/>
          <p:cNvSpPr>
            <a:spLocks/>
          </p:cNvSpPr>
          <p:nvPr/>
        </p:nvSpPr>
        <p:spPr bwMode="auto">
          <a:xfrm rot="-9965838">
            <a:off x="5865813" y="2416175"/>
            <a:ext cx="1374775" cy="330200"/>
          </a:xfrm>
          <a:custGeom>
            <a:avLst/>
            <a:gdLst>
              <a:gd name="T0" fmla="*/ 0 w 1008"/>
              <a:gd name="T1" fmla="*/ 177800 h 208"/>
              <a:gd name="T2" fmla="*/ 720120 w 1008"/>
              <a:gd name="T3" fmla="*/ 25400 h 208"/>
              <a:gd name="T4" fmla="*/ 1374775 w 1008"/>
              <a:gd name="T5" fmla="*/ 330200 h 2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208">
                <a:moveTo>
                  <a:pt x="0" y="112"/>
                </a:moveTo>
                <a:cubicBezTo>
                  <a:pt x="180" y="56"/>
                  <a:pt x="360" y="0"/>
                  <a:pt x="528" y="16"/>
                </a:cubicBezTo>
                <a:cubicBezTo>
                  <a:pt x="696" y="32"/>
                  <a:pt x="852" y="120"/>
                  <a:pt x="1008" y="20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14352" name="Group 59"/>
          <p:cNvGrpSpPr>
            <a:grpSpLocks/>
          </p:cNvGrpSpPr>
          <p:nvPr/>
        </p:nvGrpSpPr>
        <p:grpSpPr bwMode="auto">
          <a:xfrm>
            <a:off x="5943600" y="2514600"/>
            <a:ext cx="914400" cy="914400"/>
            <a:chOff x="1584" y="1200"/>
            <a:chExt cx="576" cy="576"/>
          </a:xfrm>
        </p:grpSpPr>
        <p:sp>
          <p:nvSpPr>
            <p:cNvPr id="14365" name="Freeform 60"/>
            <p:cNvSpPr>
              <a:spLocks/>
            </p:cNvSpPr>
            <p:nvPr/>
          </p:nvSpPr>
          <p:spPr bwMode="auto">
            <a:xfrm>
              <a:off x="1584" y="1200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Freeform 61"/>
            <p:cNvSpPr>
              <a:spLocks/>
            </p:cNvSpPr>
            <p:nvPr/>
          </p:nvSpPr>
          <p:spPr bwMode="auto">
            <a:xfrm>
              <a:off x="1824" y="1248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7" name="Freeform 62"/>
            <p:cNvSpPr>
              <a:spLocks/>
            </p:cNvSpPr>
            <p:nvPr/>
          </p:nvSpPr>
          <p:spPr bwMode="auto">
            <a:xfrm>
              <a:off x="1680" y="1440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53" name="Freeform 63"/>
          <p:cNvSpPr>
            <a:spLocks/>
          </p:cNvSpPr>
          <p:nvPr/>
        </p:nvSpPr>
        <p:spPr bwMode="auto">
          <a:xfrm rot="5100375">
            <a:off x="4764088" y="3149600"/>
            <a:ext cx="1447800" cy="330200"/>
          </a:xfrm>
          <a:custGeom>
            <a:avLst/>
            <a:gdLst>
              <a:gd name="T0" fmla="*/ 0 w 1008"/>
              <a:gd name="T1" fmla="*/ 177800 h 208"/>
              <a:gd name="T2" fmla="*/ 758371 w 1008"/>
              <a:gd name="T3" fmla="*/ 25400 h 208"/>
              <a:gd name="T4" fmla="*/ 1447800 w 1008"/>
              <a:gd name="T5" fmla="*/ 330200 h 2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208">
                <a:moveTo>
                  <a:pt x="0" y="112"/>
                </a:moveTo>
                <a:cubicBezTo>
                  <a:pt x="180" y="56"/>
                  <a:pt x="360" y="0"/>
                  <a:pt x="528" y="16"/>
                </a:cubicBezTo>
                <a:cubicBezTo>
                  <a:pt x="696" y="32"/>
                  <a:pt x="852" y="120"/>
                  <a:pt x="1008" y="20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4354" name="Freeform 64"/>
          <p:cNvSpPr>
            <a:spLocks/>
          </p:cNvSpPr>
          <p:nvPr/>
        </p:nvSpPr>
        <p:spPr bwMode="auto">
          <a:xfrm rot="-5699625">
            <a:off x="4470400" y="3149600"/>
            <a:ext cx="1447800" cy="330200"/>
          </a:xfrm>
          <a:custGeom>
            <a:avLst/>
            <a:gdLst>
              <a:gd name="T0" fmla="*/ 0 w 1008"/>
              <a:gd name="T1" fmla="*/ 177800 h 208"/>
              <a:gd name="T2" fmla="*/ 758371 w 1008"/>
              <a:gd name="T3" fmla="*/ 25400 h 208"/>
              <a:gd name="T4" fmla="*/ 1447800 w 1008"/>
              <a:gd name="T5" fmla="*/ 330200 h 2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208">
                <a:moveTo>
                  <a:pt x="0" y="112"/>
                </a:moveTo>
                <a:cubicBezTo>
                  <a:pt x="180" y="56"/>
                  <a:pt x="360" y="0"/>
                  <a:pt x="528" y="16"/>
                </a:cubicBezTo>
                <a:cubicBezTo>
                  <a:pt x="696" y="32"/>
                  <a:pt x="852" y="120"/>
                  <a:pt x="1008" y="20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14355" name="Group 65"/>
          <p:cNvGrpSpPr>
            <a:grpSpLocks/>
          </p:cNvGrpSpPr>
          <p:nvPr/>
        </p:nvGrpSpPr>
        <p:grpSpPr bwMode="auto">
          <a:xfrm>
            <a:off x="4495800" y="2895600"/>
            <a:ext cx="914400" cy="914400"/>
            <a:chOff x="1584" y="1200"/>
            <a:chExt cx="576" cy="576"/>
          </a:xfrm>
        </p:grpSpPr>
        <p:sp>
          <p:nvSpPr>
            <p:cNvPr id="14362" name="Freeform 66"/>
            <p:cNvSpPr>
              <a:spLocks/>
            </p:cNvSpPr>
            <p:nvPr/>
          </p:nvSpPr>
          <p:spPr bwMode="auto">
            <a:xfrm>
              <a:off x="1584" y="1200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Freeform 67"/>
            <p:cNvSpPr>
              <a:spLocks/>
            </p:cNvSpPr>
            <p:nvPr/>
          </p:nvSpPr>
          <p:spPr bwMode="auto">
            <a:xfrm>
              <a:off x="1824" y="1248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Freeform 68"/>
            <p:cNvSpPr>
              <a:spLocks/>
            </p:cNvSpPr>
            <p:nvPr/>
          </p:nvSpPr>
          <p:spPr bwMode="auto">
            <a:xfrm>
              <a:off x="1680" y="1440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56" name="Freeform 69"/>
          <p:cNvSpPr>
            <a:spLocks/>
          </p:cNvSpPr>
          <p:nvPr/>
        </p:nvSpPr>
        <p:spPr bwMode="auto">
          <a:xfrm rot="-2311332">
            <a:off x="2590800" y="2743200"/>
            <a:ext cx="1676400" cy="330200"/>
          </a:xfrm>
          <a:custGeom>
            <a:avLst/>
            <a:gdLst>
              <a:gd name="T0" fmla="*/ 0 w 1008"/>
              <a:gd name="T1" fmla="*/ 177800 h 208"/>
              <a:gd name="T2" fmla="*/ 878114 w 1008"/>
              <a:gd name="T3" fmla="*/ 25400 h 208"/>
              <a:gd name="T4" fmla="*/ 1676400 w 1008"/>
              <a:gd name="T5" fmla="*/ 330200 h 2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208">
                <a:moveTo>
                  <a:pt x="0" y="112"/>
                </a:moveTo>
                <a:cubicBezTo>
                  <a:pt x="180" y="56"/>
                  <a:pt x="360" y="0"/>
                  <a:pt x="528" y="16"/>
                </a:cubicBezTo>
                <a:cubicBezTo>
                  <a:pt x="696" y="32"/>
                  <a:pt x="852" y="120"/>
                  <a:pt x="1008" y="20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4357" name="Freeform 70"/>
          <p:cNvSpPr>
            <a:spLocks/>
          </p:cNvSpPr>
          <p:nvPr/>
        </p:nvSpPr>
        <p:spPr bwMode="auto">
          <a:xfrm rot="8288181">
            <a:off x="2743200" y="2971800"/>
            <a:ext cx="1676400" cy="330200"/>
          </a:xfrm>
          <a:custGeom>
            <a:avLst/>
            <a:gdLst>
              <a:gd name="T0" fmla="*/ 0 w 1008"/>
              <a:gd name="T1" fmla="*/ 177800 h 208"/>
              <a:gd name="T2" fmla="*/ 878114 w 1008"/>
              <a:gd name="T3" fmla="*/ 25400 h 208"/>
              <a:gd name="T4" fmla="*/ 1676400 w 1008"/>
              <a:gd name="T5" fmla="*/ 330200 h 2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208">
                <a:moveTo>
                  <a:pt x="0" y="112"/>
                </a:moveTo>
                <a:cubicBezTo>
                  <a:pt x="180" y="56"/>
                  <a:pt x="360" y="0"/>
                  <a:pt x="528" y="16"/>
                </a:cubicBezTo>
                <a:cubicBezTo>
                  <a:pt x="696" y="32"/>
                  <a:pt x="852" y="120"/>
                  <a:pt x="1008" y="20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14358" name="Group 71"/>
          <p:cNvGrpSpPr>
            <a:grpSpLocks/>
          </p:cNvGrpSpPr>
          <p:nvPr/>
        </p:nvGrpSpPr>
        <p:grpSpPr bwMode="auto">
          <a:xfrm>
            <a:off x="3200400" y="3048000"/>
            <a:ext cx="914400" cy="914400"/>
            <a:chOff x="1584" y="1200"/>
            <a:chExt cx="576" cy="576"/>
          </a:xfrm>
        </p:grpSpPr>
        <p:sp>
          <p:nvSpPr>
            <p:cNvPr id="14359" name="Freeform 72"/>
            <p:cNvSpPr>
              <a:spLocks/>
            </p:cNvSpPr>
            <p:nvPr/>
          </p:nvSpPr>
          <p:spPr bwMode="auto">
            <a:xfrm>
              <a:off x="1584" y="1200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Freeform 73"/>
            <p:cNvSpPr>
              <a:spLocks/>
            </p:cNvSpPr>
            <p:nvPr/>
          </p:nvSpPr>
          <p:spPr bwMode="auto">
            <a:xfrm>
              <a:off x="1824" y="1248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Freeform 74"/>
            <p:cNvSpPr>
              <a:spLocks/>
            </p:cNvSpPr>
            <p:nvPr/>
          </p:nvSpPr>
          <p:spPr bwMode="auto">
            <a:xfrm>
              <a:off x="1680" y="1440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10723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ATM bank server example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462963" cy="6172200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Suppose we wanted to implement a server process to handle requests from an ATM network:</a:t>
            </a:r>
          </a:p>
          <a:p>
            <a:pPr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en-US" altLang="ko-KR" smtClean="0"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BankServer()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while (TRUE)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   ReceiveRequest(&amp;op, &amp;acctId, &amp;amount);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   ProcessRequest(op, acctId, amount);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  <a:p>
            <a:pPr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ProcessRequest(op, acctId, amount)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if (op == deposit) Deposit(acctId, amount);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else if …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  <a:p>
            <a:pPr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Deposit(acctId, amount)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acct = GetAccount(acctId); 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/* may use disk I/O */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acct-&gt;balance += amount;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StoreAccount(acct); 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/* Involves disk I/O */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  <a:p>
            <a:pPr>
              <a:lnSpc>
                <a:spcPct val="75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How could we speed this up?</a:t>
            </a:r>
          </a:p>
          <a:p>
            <a:pPr lvl="1">
              <a:lnSpc>
                <a:spcPct val="75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More than one request being processed at once</a:t>
            </a:r>
          </a:p>
          <a:p>
            <a:pPr lvl="1">
              <a:lnSpc>
                <a:spcPct val="75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Event driven (overlap computation and I/O)</a:t>
            </a:r>
          </a:p>
          <a:p>
            <a:pPr lvl="1">
              <a:lnSpc>
                <a:spcPct val="75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Multiple threads (multi-proc, or overlap comp and I/O)</a:t>
            </a:r>
          </a:p>
          <a:p>
            <a:pPr lvl="1">
              <a:lnSpc>
                <a:spcPct val="75000"/>
              </a:lnSpc>
              <a:spcBef>
                <a:spcPct val="25000"/>
              </a:spcBef>
            </a:pPr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920135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4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4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4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4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4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4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4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4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4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4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4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4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2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Event Driven Version of ATM server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6172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Suppose we only had one CPU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Still like to overlap I/O with computation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Without threads, we would have to rewrite in event-driven style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Example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mtClean="0">
                <a:ea typeface="굴림" panose="020B0600000101010101" pitchFamily="34" charset="-127"/>
              </a:rPr>
              <a:t>	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BankServer()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   while(TRUE)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      event = WaitForNextEvent();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      if (event == ATMRequest)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         StartOnRequest();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      else if (event == AcctAvail)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         ContinueRequest();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      else if (event == AcctStored)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         FinishRequest();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   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What if we missed a blocking I/O step?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What if we have to split code into hundreds of pieces which could be blocking?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This technique is used for graphical programming</a:t>
            </a:r>
          </a:p>
        </p:txBody>
      </p:sp>
    </p:spTree>
    <p:extLst>
      <p:ext uri="{BB962C8B-B14F-4D97-AF65-F5344CB8AC3E}">
        <p14:creationId xmlns:p14="http://schemas.microsoft.com/office/powerpoint/2010/main" val="7252654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5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5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5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5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5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5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5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5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5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5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5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5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Can Threads Make This Easier?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088" y="727075"/>
            <a:ext cx="8875712" cy="5980113"/>
          </a:xfrm>
        </p:spPr>
        <p:txBody>
          <a:bodyPr/>
          <a:lstStyle/>
          <a:p>
            <a:pPr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Threads yield overlapped I/O and computation without “deconstructing” code into non-blocking fragments</a:t>
            </a:r>
          </a:p>
          <a:p>
            <a:pPr lvl="1"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One thread per request</a:t>
            </a:r>
          </a:p>
          <a:p>
            <a:pPr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Requests proceeds to completion, blocking as required:</a:t>
            </a:r>
          </a:p>
          <a:p>
            <a:pPr>
              <a:buFontTx/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sz="22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Deposit(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acctId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, amount) {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  acct =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GetAccount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actId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);	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/* May use disk I/O */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  acct-&gt;balance += amount;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 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StoreAccount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(acct); 		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/* Involves disk I/O */</a:t>
            </a:r>
            <a:b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  <a:endParaRPr lang="en-US" altLang="ko-KR" sz="2000" dirty="0" smtClean="0">
              <a:ea typeface="굴림" panose="020B0600000101010101" pitchFamily="34" charset="-127"/>
            </a:endParaRPr>
          </a:p>
          <a:p>
            <a:pPr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Unfortunately, shared state can get corrupted: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		</a:t>
            </a:r>
            <a:r>
              <a:rPr lang="en-US" altLang="ko-KR" sz="2000" u="sng" dirty="0" smtClean="0">
                <a:ea typeface="굴림" panose="020B0600000101010101" pitchFamily="34" charset="-127"/>
              </a:rPr>
              <a:t>Thread 1</a:t>
            </a:r>
            <a:r>
              <a:rPr lang="en-US" altLang="ko-KR" sz="2000" dirty="0" smtClean="0">
                <a:ea typeface="굴림" panose="020B0600000101010101" pitchFamily="34" charset="-127"/>
              </a:rPr>
              <a:t>		</a:t>
            </a:r>
            <a:r>
              <a:rPr lang="en-US" altLang="ko-KR" sz="2000" u="sng" dirty="0" smtClean="0">
                <a:ea typeface="굴림" panose="020B0600000101010101" pitchFamily="34" charset="-127"/>
              </a:rPr>
              <a:t>Thread 2</a:t>
            </a:r>
            <a:br>
              <a:rPr lang="en-US" altLang="ko-KR" sz="2000" u="sng" dirty="0" smtClean="0">
                <a:ea typeface="굴림" panose="020B0600000101010101" pitchFamily="34" charset="-127"/>
              </a:rPr>
            </a:br>
            <a:r>
              <a:rPr lang="en-US" altLang="ko-KR" sz="2000" dirty="0" smtClean="0">
                <a:ea typeface="굴림" panose="020B0600000101010101" pitchFamily="34" charset="-127"/>
              </a:rPr>
              <a:t>		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load r1, acct-&gt;balance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load r1, acct-&gt;balance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add r1, amount2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store r1, acct-&gt;balance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add r1, amount1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store r1, acct-&gt;balance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endParaRPr lang="en-US" altLang="ko-KR" sz="2000" u="sng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644138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6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6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6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6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6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6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Problem is at the lowest level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0188" y="684213"/>
            <a:ext cx="8913812" cy="6022975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  <a:tabLst>
                <a:tab pos="2228850" algn="ctr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Most of the time, threads are working on separate data, so scheduling doesn’t matter:</a:t>
            </a:r>
          </a:p>
          <a:p>
            <a:pPr>
              <a:lnSpc>
                <a:spcPct val="85000"/>
              </a:lnSpc>
              <a:spcBef>
                <a:spcPct val="20000"/>
              </a:spcBef>
              <a:buFontTx/>
              <a:buNone/>
              <a:tabLst>
                <a:tab pos="2228850" algn="ctr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solidFill>
                  <a:schemeClr val="hlink"/>
                </a:solidFill>
                <a:ea typeface="굴림" panose="020B0600000101010101" pitchFamily="34" charset="-127"/>
              </a:rPr>
              <a:t>	</a:t>
            </a:r>
            <a:r>
              <a:rPr lang="en-US" altLang="ko-KR" sz="2000" u="sng" smtClean="0">
                <a:solidFill>
                  <a:schemeClr val="hlink"/>
                </a:solidFill>
                <a:ea typeface="굴림" panose="020B0600000101010101" pitchFamily="34" charset="-127"/>
              </a:rPr>
              <a:t>Thread A</a:t>
            </a:r>
            <a:r>
              <a:rPr lang="en-US" altLang="ko-KR" sz="2000" smtClean="0">
                <a:solidFill>
                  <a:schemeClr val="hlink"/>
                </a:solidFill>
                <a:ea typeface="굴림" panose="020B0600000101010101" pitchFamily="34" charset="-127"/>
              </a:rPr>
              <a:t>	</a:t>
            </a:r>
            <a:r>
              <a:rPr lang="en-US" altLang="ko-KR" sz="2000" u="sng" smtClean="0">
                <a:solidFill>
                  <a:schemeClr val="hlink"/>
                </a:solidFill>
                <a:ea typeface="굴림" panose="020B0600000101010101" pitchFamily="34" charset="-127"/>
              </a:rPr>
              <a:t>Thread B</a:t>
            </a:r>
          </a:p>
          <a:p>
            <a:pPr>
              <a:lnSpc>
                <a:spcPct val="85000"/>
              </a:lnSpc>
              <a:spcBef>
                <a:spcPct val="20000"/>
              </a:spcBef>
              <a:buFontTx/>
              <a:buNone/>
              <a:tabLst>
                <a:tab pos="2228850" algn="ctr"/>
                <a:tab pos="5548313" algn="ctr"/>
              </a:tabLst>
            </a:pPr>
            <a:r>
              <a:rPr lang="en-US" altLang="ko-KR" sz="2000" smtClean="0">
                <a:solidFill>
                  <a:schemeClr val="hlink"/>
                </a:solidFill>
                <a:ea typeface="굴림" panose="020B0600000101010101" pitchFamily="34" charset="-127"/>
              </a:rPr>
              <a:t>		x = 1;	y = 2;	</a:t>
            </a:r>
          </a:p>
          <a:p>
            <a:pPr>
              <a:lnSpc>
                <a:spcPct val="85000"/>
              </a:lnSpc>
              <a:spcBef>
                <a:spcPct val="20000"/>
              </a:spcBef>
              <a:tabLst>
                <a:tab pos="2228850" algn="ctr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However, What about (Initially, y = 12):</a:t>
            </a:r>
          </a:p>
          <a:p>
            <a:pPr>
              <a:lnSpc>
                <a:spcPct val="85000"/>
              </a:lnSpc>
              <a:spcBef>
                <a:spcPct val="20000"/>
              </a:spcBef>
              <a:buFontTx/>
              <a:buNone/>
              <a:tabLst>
                <a:tab pos="2228850" algn="ctr"/>
                <a:tab pos="5548313" algn="ctr"/>
              </a:tabLst>
            </a:pPr>
            <a:r>
              <a:rPr lang="en-US" altLang="ko-KR" sz="2000" smtClean="0"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solidFill>
                  <a:schemeClr val="hlink"/>
                </a:solidFill>
                <a:ea typeface="굴림" panose="020B0600000101010101" pitchFamily="34" charset="-127"/>
              </a:rPr>
              <a:t>	</a:t>
            </a:r>
            <a:r>
              <a:rPr lang="en-US" altLang="ko-KR" sz="2000" u="sng" smtClean="0">
                <a:solidFill>
                  <a:schemeClr val="hlink"/>
                </a:solidFill>
                <a:ea typeface="굴림" panose="020B0600000101010101" pitchFamily="34" charset="-127"/>
              </a:rPr>
              <a:t>Thread A</a:t>
            </a:r>
            <a:r>
              <a:rPr lang="en-US" altLang="ko-KR" sz="2000" smtClean="0">
                <a:solidFill>
                  <a:schemeClr val="hlink"/>
                </a:solidFill>
                <a:ea typeface="굴림" panose="020B0600000101010101" pitchFamily="34" charset="-127"/>
              </a:rPr>
              <a:t>	</a:t>
            </a:r>
            <a:r>
              <a:rPr lang="en-US" altLang="ko-KR" sz="2000" u="sng" smtClean="0">
                <a:solidFill>
                  <a:schemeClr val="hlink"/>
                </a:solidFill>
                <a:ea typeface="굴림" panose="020B0600000101010101" pitchFamily="34" charset="-127"/>
              </a:rPr>
              <a:t>Thread B</a:t>
            </a:r>
          </a:p>
          <a:p>
            <a:pPr>
              <a:lnSpc>
                <a:spcPct val="85000"/>
              </a:lnSpc>
              <a:spcBef>
                <a:spcPct val="20000"/>
              </a:spcBef>
              <a:buFontTx/>
              <a:buNone/>
              <a:tabLst>
                <a:tab pos="2228850" algn="ctr"/>
                <a:tab pos="5548313" algn="ctr"/>
              </a:tabLst>
            </a:pPr>
            <a:r>
              <a:rPr lang="en-US" altLang="ko-KR" sz="2000" smtClean="0">
                <a:solidFill>
                  <a:schemeClr val="hlink"/>
                </a:solidFill>
                <a:ea typeface="굴림" panose="020B0600000101010101" pitchFamily="34" charset="-127"/>
              </a:rPr>
              <a:t>		x = 1;	y = 2;</a:t>
            </a:r>
          </a:p>
          <a:p>
            <a:pPr>
              <a:lnSpc>
                <a:spcPct val="85000"/>
              </a:lnSpc>
              <a:spcBef>
                <a:spcPct val="20000"/>
              </a:spcBef>
              <a:buFontTx/>
              <a:buNone/>
              <a:tabLst>
                <a:tab pos="2228850" algn="ctr"/>
                <a:tab pos="5548313" algn="ctr"/>
              </a:tabLst>
            </a:pPr>
            <a:r>
              <a:rPr lang="en-US" altLang="ko-KR" sz="2000" smtClean="0">
                <a:solidFill>
                  <a:schemeClr val="hlink"/>
                </a:solidFill>
                <a:ea typeface="굴림" panose="020B0600000101010101" pitchFamily="34" charset="-127"/>
              </a:rPr>
              <a:t>		x = y+1;	y = y*2;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tabLst>
                <a:tab pos="2228850" algn="ctr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What are the possible values of x? </a:t>
            </a:r>
          </a:p>
          <a:p>
            <a:pPr>
              <a:lnSpc>
                <a:spcPct val="85000"/>
              </a:lnSpc>
              <a:spcBef>
                <a:spcPct val="20000"/>
              </a:spcBef>
              <a:tabLst>
                <a:tab pos="2228850" algn="ctr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Or, what are the possible values of x below?</a:t>
            </a:r>
          </a:p>
          <a:p>
            <a:pPr>
              <a:lnSpc>
                <a:spcPct val="85000"/>
              </a:lnSpc>
              <a:spcBef>
                <a:spcPct val="20000"/>
              </a:spcBef>
              <a:buFontTx/>
              <a:buNone/>
              <a:tabLst>
                <a:tab pos="2228850" algn="ctr"/>
                <a:tab pos="5548313" algn="ctr"/>
              </a:tabLst>
            </a:pPr>
            <a:r>
              <a:rPr lang="en-US" altLang="ko-KR" sz="2000" smtClean="0"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solidFill>
                  <a:schemeClr val="hlink"/>
                </a:solidFill>
                <a:ea typeface="굴림" panose="020B0600000101010101" pitchFamily="34" charset="-127"/>
              </a:rPr>
              <a:t>	</a:t>
            </a:r>
            <a:r>
              <a:rPr lang="en-US" altLang="ko-KR" sz="2000" u="sng" smtClean="0">
                <a:solidFill>
                  <a:schemeClr val="hlink"/>
                </a:solidFill>
                <a:ea typeface="굴림" panose="020B0600000101010101" pitchFamily="34" charset="-127"/>
              </a:rPr>
              <a:t>Thread A</a:t>
            </a:r>
            <a:r>
              <a:rPr lang="en-US" altLang="ko-KR" sz="2000" smtClean="0">
                <a:solidFill>
                  <a:schemeClr val="hlink"/>
                </a:solidFill>
                <a:ea typeface="굴림" panose="020B0600000101010101" pitchFamily="34" charset="-127"/>
              </a:rPr>
              <a:t>	</a:t>
            </a:r>
            <a:r>
              <a:rPr lang="en-US" altLang="ko-KR" sz="2000" u="sng" smtClean="0">
                <a:solidFill>
                  <a:schemeClr val="hlink"/>
                </a:solidFill>
                <a:ea typeface="굴림" panose="020B0600000101010101" pitchFamily="34" charset="-127"/>
              </a:rPr>
              <a:t>Thread B</a:t>
            </a:r>
          </a:p>
          <a:p>
            <a:pPr>
              <a:lnSpc>
                <a:spcPct val="85000"/>
              </a:lnSpc>
              <a:spcBef>
                <a:spcPct val="20000"/>
              </a:spcBef>
              <a:buFontTx/>
              <a:buNone/>
              <a:tabLst>
                <a:tab pos="2228850" algn="ctr"/>
                <a:tab pos="5548313" algn="ctr"/>
              </a:tabLst>
            </a:pPr>
            <a:r>
              <a:rPr lang="en-US" altLang="ko-KR" sz="2000" smtClean="0">
                <a:solidFill>
                  <a:schemeClr val="hlink"/>
                </a:solidFill>
                <a:ea typeface="굴림" panose="020B0600000101010101" pitchFamily="34" charset="-127"/>
              </a:rPr>
              <a:t>		x = 1;	x = 2;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tabLst>
                <a:tab pos="2228850" algn="ctr"/>
                <a:tab pos="5548313" algn="ctr"/>
              </a:tabLst>
            </a:pPr>
            <a:r>
              <a:rPr lang="en-US" altLang="ko-KR" sz="2000" smtClean="0">
                <a:ea typeface="굴림" panose="020B0600000101010101" pitchFamily="34" charset="-127"/>
              </a:rPr>
              <a:t>X could be 1 or 2 (non-deterministic!)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tabLst>
                <a:tab pos="2228850" algn="ctr"/>
                <a:tab pos="5548313" algn="ctr"/>
              </a:tabLst>
            </a:pPr>
            <a:r>
              <a:rPr lang="en-US" altLang="ko-KR" sz="2000" smtClean="0">
                <a:ea typeface="굴림" panose="020B0600000101010101" pitchFamily="34" charset="-127"/>
              </a:rPr>
              <a:t>Could even be 3 for serial processors:</a:t>
            </a:r>
          </a:p>
          <a:p>
            <a:pPr lvl="2">
              <a:lnSpc>
                <a:spcPct val="85000"/>
              </a:lnSpc>
              <a:spcBef>
                <a:spcPct val="20000"/>
              </a:spcBef>
              <a:tabLst>
                <a:tab pos="2228850" algn="ctr"/>
                <a:tab pos="5548313" algn="ctr"/>
              </a:tabLst>
            </a:pPr>
            <a:r>
              <a:rPr lang="en-US" altLang="ko-KR" sz="1800" smtClean="0">
                <a:ea typeface="굴림" panose="020B0600000101010101" pitchFamily="34" charset="-127"/>
              </a:rPr>
              <a:t>Thread A writes 0001, B writes 0010.  </a:t>
            </a:r>
          </a:p>
          <a:p>
            <a:pPr lvl="2">
              <a:lnSpc>
                <a:spcPct val="85000"/>
              </a:lnSpc>
              <a:spcBef>
                <a:spcPct val="20000"/>
              </a:spcBef>
              <a:tabLst>
                <a:tab pos="2228850" algn="ctr"/>
                <a:tab pos="5548313" algn="ctr"/>
              </a:tabLst>
            </a:pPr>
            <a:r>
              <a:rPr lang="en-US" altLang="ko-KR" sz="1800" smtClean="0">
                <a:ea typeface="굴림" panose="020B0600000101010101" pitchFamily="34" charset="-127"/>
              </a:rPr>
              <a:t>Scheduling order ABABABBA yields 3!</a:t>
            </a:r>
          </a:p>
          <a:p>
            <a:pPr>
              <a:lnSpc>
                <a:spcPct val="85000"/>
              </a:lnSpc>
              <a:spcBef>
                <a:spcPct val="20000"/>
              </a:spcBef>
              <a:buFontTx/>
              <a:buNone/>
              <a:tabLst>
                <a:tab pos="2228850" algn="ctr"/>
                <a:tab pos="5548313" algn="ctr"/>
              </a:tabLst>
            </a:pPr>
            <a:endParaRPr lang="ko-KR" altLang="en-US" sz="200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810141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9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9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9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9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09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09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09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09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09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09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09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09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09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09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96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096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Atomic Operations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988" y="714375"/>
            <a:ext cx="8915400" cy="548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To understand a concurrent program, we need to know what the underlying indivisible operations are!</a:t>
            </a:r>
          </a:p>
          <a:p>
            <a:pPr>
              <a:lnSpc>
                <a:spcPct val="80000"/>
              </a:lnSpc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Atomic Operation</a:t>
            </a:r>
            <a:r>
              <a:rPr lang="en-US" altLang="ko-KR" smtClean="0">
                <a:ea typeface="굴림" panose="020B0600000101010101" pitchFamily="34" charset="-127"/>
              </a:rPr>
              <a:t>: an operation that always runs to completion or not at all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It is </a:t>
            </a:r>
            <a:r>
              <a:rPr lang="en-US" altLang="ko-KR" i="1" smtClean="0">
                <a:ea typeface="굴림" panose="020B0600000101010101" pitchFamily="34" charset="-127"/>
              </a:rPr>
              <a:t>indivisible: </a:t>
            </a:r>
            <a:r>
              <a:rPr lang="en-US" altLang="ko-KR" smtClean="0">
                <a:ea typeface="굴림" panose="020B0600000101010101" pitchFamily="34" charset="-127"/>
              </a:rPr>
              <a:t>it cannot be stopped in the middle and state cannot be modified by someone else in the middle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Fundamental building block – if no atomic operations, then have no way for threads to work together</a:t>
            </a:r>
          </a:p>
          <a:p>
            <a:pPr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On most machines, memory references and assignments (i.e. loads and stores) of words are atomic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Consequently – weird example that produces “3” on previous slide can’t happen</a:t>
            </a:r>
          </a:p>
          <a:p>
            <a:pPr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Many instructions are not atomic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Double-precision floating point store often not atomic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VAX and IBM 360 had an instruction to copy a whole array</a:t>
            </a:r>
          </a:p>
          <a:p>
            <a:pPr>
              <a:lnSpc>
                <a:spcPct val="80000"/>
              </a:lnSpc>
            </a:pPr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95612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8856" name="Picture 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4613" y="2503488"/>
            <a:ext cx="3989387" cy="292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088" y="688975"/>
            <a:ext cx="8648700" cy="6132513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Threaded programs must work for all interleavings of thread instruction sequences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Cooperating threads inherently non-deterministic and non-reproducible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Really hard to debug unless carefully designed!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Example: Therac-25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Machine for radiation therapy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Software control of electron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accelerator and electron beam</a:t>
            </a: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/</a:t>
            </a:r>
            <a:b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</a:b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Xray production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Software control of dosage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Software errors caused the </a:t>
            </a:r>
            <a:b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</a:b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death of several patients</a:t>
            </a:r>
            <a:endParaRPr lang="en-US" altLang="ko-KR" smtClean="0">
              <a:ea typeface="굴림" panose="020B0600000101010101" pitchFamily="34" charset="-127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 series of race conditions on 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shared variables and poor 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software design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“They determined that data entry speed during editing was the key factor in producing the error condition: If the prescription data was edited at a fast pace, the overdose occurred.”</a:t>
            </a: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Correctness Requirements</a:t>
            </a:r>
          </a:p>
        </p:txBody>
      </p:sp>
    </p:spTree>
    <p:extLst>
      <p:ext uri="{BB962C8B-B14F-4D97-AF65-F5344CB8AC3E}">
        <p14:creationId xmlns:p14="http://schemas.microsoft.com/office/powerpoint/2010/main" val="40777732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8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8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8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8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8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8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8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8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8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8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8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8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8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8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8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8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8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8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18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8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1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Space Shuttle Example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00" y="696913"/>
            <a:ext cx="8686800" cy="6096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Original Space Shuttle launch aborted 20 minutes before scheduled launch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Shuttle has five computers: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Four run the “Primary Avionics 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Software System” (PASS)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Asynchronous and real-time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Runs all of the control systems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Results synchronized and compared every 3 to 4 ms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The Fifth computer is the “Backup Flight System” (BFS)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stays synchronized in case it is needed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Written by completely different team than PASS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Countdown aborted because BFS disagreed with PASS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 1/67 chance that PASS was out of sync one cycle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Bug due to modifications in 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initialization</a:t>
            </a:r>
            <a:r>
              <a:rPr lang="en-US" altLang="ko-KR" smtClean="0">
                <a:ea typeface="굴림" panose="020B0600000101010101" pitchFamily="34" charset="-127"/>
              </a:rPr>
              <a:t> code of PASS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 delayed init request placed into timer queue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As a result, timer queue not empty at expected time to force use of hardware clock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Bug not found during extensive simulation</a:t>
            </a:r>
          </a:p>
        </p:txBody>
      </p:sp>
      <p:grpSp>
        <p:nvGrpSpPr>
          <p:cNvPr id="421920" name="Group 32"/>
          <p:cNvGrpSpPr>
            <a:grpSpLocks/>
          </p:cNvGrpSpPr>
          <p:nvPr/>
        </p:nvGrpSpPr>
        <p:grpSpPr bwMode="auto">
          <a:xfrm>
            <a:off x="5410200" y="1117600"/>
            <a:ext cx="1828800" cy="1658938"/>
            <a:chOff x="3408" y="704"/>
            <a:chExt cx="1152" cy="1045"/>
          </a:xfrm>
        </p:grpSpPr>
        <p:grpSp>
          <p:nvGrpSpPr>
            <p:cNvPr id="22538" name="Group 5"/>
            <p:cNvGrpSpPr>
              <a:grpSpLocks/>
            </p:cNvGrpSpPr>
            <p:nvPr/>
          </p:nvGrpSpPr>
          <p:grpSpPr bwMode="auto">
            <a:xfrm>
              <a:off x="4176" y="1376"/>
              <a:ext cx="384" cy="373"/>
              <a:chOff x="4176" y="2736"/>
              <a:chExt cx="384" cy="373"/>
            </a:xfrm>
          </p:grpSpPr>
          <p:sp>
            <p:nvSpPr>
              <p:cNvPr id="22557" name="Rectangle 6"/>
              <p:cNvSpPr>
                <a:spLocks noChangeArrowheads="1"/>
              </p:cNvSpPr>
              <p:nvPr/>
            </p:nvSpPr>
            <p:spPr bwMode="auto">
              <a:xfrm>
                <a:off x="4176" y="2736"/>
                <a:ext cx="384" cy="373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2558" name="tower"/>
              <p:cNvSpPr>
                <a:spLocks noEditPoints="1" noChangeArrowheads="1"/>
              </p:cNvSpPr>
              <p:nvPr/>
            </p:nvSpPr>
            <p:spPr bwMode="auto">
              <a:xfrm>
                <a:off x="4272" y="2784"/>
                <a:ext cx="217" cy="288"/>
              </a:xfrm>
              <a:custGeom>
                <a:avLst/>
                <a:gdLst>
                  <a:gd name="T0" fmla="*/ 0 w 21600"/>
                  <a:gd name="T1" fmla="*/ 29 h 21600"/>
                  <a:gd name="T2" fmla="*/ 67 w 21600"/>
                  <a:gd name="T3" fmla="*/ 0 h 21600"/>
                  <a:gd name="T4" fmla="*/ 109 w 21600"/>
                  <a:gd name="T5" fmla="*/ 0 h 21600"/>
                  <a:gd name="T6" fmla="*/ 217 w 21600"/>
                  <a:gd name="T7" fmla="*/ 0 h 21600"/>
                  <a:gd name="T8" fmla="*/ 217 w 21600"/>
                  <a:gd name="T9" fmla="*/ 155 h 21600"/>
                  <a:gd name="T10" fmla="*/ 217 w 21600"/>
                  <a:gd name="T11" fmla="*/ 259 h 21600"/>
                  <a:gd name="T12" fmla="*/ 152 w 21600"/>
                  <a:gd name="T13" fmla="*/ 288 h 21600"/>
                  <a:gd name="T14" fmla="*/ 106 w 21600"/>
                  <a:gd name="T15" fmla="*/ 288 h 21600"/>
                  <a:gd name="T16" fmla="*/ 0 w 21600"/>
                  <a:gd name="T17" fmla="*/ 288 h 21600"/>
                  <a:gd name="T18" fmla="*/ 0 w 21600"/>
                  <a:gd name="T19" fmla="*/ 154 h 2160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498 w 21600"/>
                  <a:gd name="T31" fmla="*/ 22575 h 21600"/>
                  <a:gd name="T32" fmla="*/ 21500 w 21600"/>
                  <a:gd name="T33" fmla="*/ 27000 h 2160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1600" h="21600" extrusionOk="0">
                    <a:moveTo>
                      <a:pt x="0" y="2184"/>
                    </a:moveTo>
                    <a:lnTo>
                      <a:pt x="6664" y="0"/>
                    </a:lnTo>
                    <a:lnTo>
                      <a:pt x="10800" y="0"/>
                    </a:lnTo>
                    <a:lnTo>
                      <a:pt x="21600" y="0"/>
                    </a:lnTo>
                    <a:lnTo>
                      <a:pt x="21600" y="11649"/>
                    </a:lnTo>
                    <a:lnTo>
                      <a:pt x="21600" y="19416"/>
                    </a:lnTo>
                    <a:lnTo>
                      <a:pt x="15166" y="21600"/>
                    </a:lnTo>
                    <a:lnTo>
                      <a:pt x="10570" y="21600"/>
                    </a:lnTo>
                    <a:lnTo>
                      <a:pt x="0" y="21600"/>
                    </a:lnTo>
                    <a:lnTo>
                      <a:pt x="0" y="11528"/>
                    </a:lnTo>
                    <a:lnTo>
                      <a:pt x="0" y="2184"/>
                    </a:lnTo>
                    <a:close/>
                  </a:path>
                  <a:path w="21600" h="21600" extrusionOk="0">
                    <a:moveTo>
                      <a:pt x="0" y="2184"/>
                    </a:moveTo>
                    <a:lnTo>
                      <a:pt x="0" y="2184"/>
                    </a:lnTo>
                    <a:lnTo>
                      <a:pt x="14706" y="2184"/>
                    </a:lnTo>
                    <a:lnTo>
                      <a:pt x="21600" y="0"/>
                    </a:lnTo>
                    <a:moveTo>
                      <a:pt x="0" y="2184"/>
                    </a:moveTo>
                    <a:lnTo>
                      <a:pt x="14706" y="2184"/>
                    </a:lnTo>
                    <a:lnTo>
                      <a:pt x="14706" y="5339"/>
                    </a:lnTo>
                    <a:lnTo>
                      <a:pt x="14706" y="17474"/>
                    </a:lnTo>
                    <a:lnTo>
                      <a:pt x="14706" y="21600"/>
                    </a:lnTo>
                    <a:moveTo>
                      <a:pt x="1149" y="3034"/>
                    </a:moveTo>
                    <a:lnTo>
                      <a:pt x="13328" y="3034"/>
                    </a:lnTo>
                    <a:lnTo>
                      <a:pt x="13328" y="3519"/>
                    </a:lnTo>
                    <a:lnTo>
                      <a:pt x="1149" y="3519"/>
                    </a:lnTo>
                    <a:lnTo>
                      <a:pt x="1149" y="3034"/>
                    </a:lnTo>
                    <a:moveTo>
                      <a:pt x="1149" y="4490"/>
                    </a:moveTo>
                    <a:lnTo>
                      <a:pt x="13328" y="4490"/>
                    </a:lnTo>
                    <a:lnTo>
                      <a:pt x="13328" y="4854"/>
                    </a:lnTo>
                    <a:lnTo>
                      <a:pt x="1149" y="4854"/>
                    </a:lnTo>
                    <a:lnTo>
                      <a:pt x="1149" y="4490"/>
                    </a:lnTo>
                    <a:moveTo>
                      <a:pt x="1149" y="5946"/>
                    </a:moveTo>
                    <a:lnTo>
                      <a:pt x="13328" y="5946"/>
                    </a:lnTo>
                    <a:lnTo>
                      <a:pt x="13328" y="6310"/>
                    </a:lnTo>
                    <a:lnTo>
                      <a:pt x="1149" y="6310"/>
                    </a:lnTo>
                    <a:lnTo>
                      <a:pt x="1149" y="5946"/>
                    </a:lnTo>
                  </a:path>
                </a:pathLst>
              </a:cu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539" name="Group 8"/>
            <p:cNvGrpSpPr>
              <a:grpSpLocks/>
            </p:cNvGrpSpPr>
            <p:nvPr/>
          </p:nvGrpSpPr>
          <p:grpSpPr bwMode="auto">
            <a:xfrm>
              <a:off x="4176" y="704"/>
              <a:ext cx="384" cy="373"/>
              <a:chOff x="4176" y="2736"/>
              <a:chExt cx="384" cy="373"/>
            </a:xfrm>
          </p:grpSpPr>
          <p:sp>
            <p:nvSpPr>
              <p:cNvPr id="22555" name="Rectangle 9"/>
              <p:cNvSpPr>
                <a:spLocks noChangeArrowheads="1"/>
              </p:cNvSpPr>
              <p:nvPr/>
            </p:nvSpPr>
            <p:spPr bwMode="auto">
              <a:xfrm>
                <a:off x="4176" y="2736"/>
                <a:ext cx="384" cy="373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2556" name="tower"/>
              <p:cNvSpPr>
                <a:spLocks noEditPoints="1" noChangeArrowheads="1"/>
              </p:cNvSpPr>
              <p:nvPr/>
            </p:nvSpPr>
            <p:spPr bwMode="auto">
              <a:xfrm>
                <a:off x="4272" y="2784"/>
                <a:ext cx="217" cy="288"/>
              </a:xfrm>
              <a:custGeom>
                <a:avLst/>
                <a:gdLst>
                  <a:gd name="T0" fmla="*/ 0 w 21600"/>
                  <a:gd name="T1" fmla="*/ 29 h 21600"/>
                  <a:gd name="T2" fmla="*/ 67 w 21600"/>
                  <a:gd name="T3" fmla="*/ 0 h 21600"/>
                  <a:gd name="T4" fmla="*/ 109 w 21600"/>
                  <a:gd name="T5" fmla="*/ 0 h 21600"/>
                  <a:gd name="T6" fmla="*/ 217 w 21600"/>
                  <a:gd name="T7" fmla="*/ 0 h 21600"/>
                  <a:gd name="T8" fmla="*/ 217 w 21600"/>
                  <a:gd name="T9" fmla="*/ 155 h 21600"/>
                  <a:gd name="T10" fmla="*/ 217 w 21600"/>
                  <a:gd name="T11" fmla="*/ 259 h 21600"/>
                  <a:gd name="T12" fmla="*/ 152 w 21600"/>
                  <a:gd name="T13" fmla="*/ 288 h 21600"/>
                  <a:gd name="T14" fmla="*/ 106 w 21600"/>
                  <a:gd name="T15" fmla="*/ 288 h 21600"/>
                  <a:gd name="T16" fmla="*/ 0 w 21600"/>
                  <a:gd name="T17" fmla="*/ 288 h 21600"/>
                  <a:gd name="T18" fmla="*/ 0 w 21600"/>
                  <a:gd name="T19" fmla="*/ 154 h 2160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498 w 21600"/>
                  <a:gd name="T31" fmla="*/ 22575 h 21600"/>
                  <a:gd name="T32" fmla="*/ 21500 w 21600"/>
                  <a:gd name="T33" fmla="*/ 27000 h 2160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1600" h="21600" extrusionOk="0">
                    <a:moveTo>
                      <a:pt x="0" y="2184"/>
                    </a:moveTo>
                    <a:lnTo>
                      <a:pt x="6664" y="0"/>
                    </a:lnTo>
                    <a:lnTo>
                      <a:pt x="10800" y="0"/>
                    </a:lnTo>
                    <a:lnTo>
                      <a:pt x="21600" y="0"/>
                    </a:lnTo>
                    <a:lnTo>
                      <a:pt x="21600" y="11649"/>
                    </a:lnTo>
                    <a:lnTo>
                      <a:pt x="21600" y="19416"/>
                    </a:lnTo>
                    <a:lnTo>
                      <a:pt x="15166" y="21600"/>
                    </a:lnTo>
                    <a:lnTo>
                      <a:pt x="10570" y="21600"/>
                    </a:lnTo>
                    <a:lnTo>
                      <a:pt x="0" y="21600"/>
                    </a:lnTo>
                    <a:lnTo>
                      <a:pt x="0" y="11528"/>
                    </a:lnTo>
                    <a:lnTo>
                      <a:pt x="0" y="2184"/>
                    </a:lnTo>
                    <a:close/>
                  </a:path>
                  <a:path w="21600" h="21600" extrusionOk="0">
                    <a:moveTo>
                      <a:pt x="0" y="2184"/>
                    </a:moveTo>
                    <a:lnTo>
                      <a:pt x="0" y="2184"/>
                    </a:lnTo>
                    <a:lnTo>
                      <a:pt x="14706" y="2184"/>
                    </a:lnTo>
                    <a:lnTo>
                      <a:pt x="21600" y="0"/>
                    </a:lnTo>
                    <a:moveTo>
                      <a:pt x="0" y="2184"/>
                    </a:moveTo>
                    <a:lnTo>
                      <a:pt x="14706" y="2184"/>
                    </a:lnTo>
                    <a:lnTo>
                      <a:pt x="14706" y="5339"/>
                    </a:lnTo>
                    <a:lnTo>
                      <a:pt x="14706" y="17474"/>
                    </a:lnTo>
                    <a:lnTo>
                      <a:pt x="14706" y="21600"/>
                    </a:lnTo>
                    <a:moveTo>
                      <a:pt x="1149" y="3034"/>
                    </a:moveTo>
                    <a:lnTo>
                      <a:pt x="13328" y="3034"/>
                    </a:lnTo>
                    <a:lnTo>
                      <a:pt x="13328" y="3519"/>
                    </a:lnTo>
                    <a:lnTo>
                      <a:pt x="1149" y="3519"/>
                    </a:lnTo>
                    <a:lnTo>
                      <a:pt x="1149" y="3034"/>
                    </a:lnTo>
                    <a:moveTo>
                      <a:pt x="1149" y="4490"/>
                    </a:moveTo>
                    <a:lnTo>
                      <a:pt x="13328" y="4490"/>
                    </a:lnTo>
                    <a:lnTo>
                      <a:pt x="13328" y="4854"/>
                    </a:lnTo>
                    <a:lnTo>
                      <a:pt x="1149" y="4854"/>
                    </a:lnTo>
                    <a:lnTo>
                      <a:pt x="1149" y="4490"/>
                    </a:lnTo>
                    <a:moveTo>
                      <a:pt x="1149" y="5946"/>
                    </a:moveTo>
                    <a:lnTo>
                      <a:pt x="13328" y="5946"/>
                    </a:lnTo>
                    <a:lnTo>
                      <a:pt x="13328" y="6310"/>
                    </a:lnTo>
                    <a:lnTo>
                      <a:pt x="1149" y="6310"/>
                    </a:lnTo>
                    <a:lnTo>
                      <a:pt x="1149" y="5946"/>
                    </a:lnTo>
                  </a:path>
                </a:pathLst>
              </a:cu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540" name="Group 11"/>
            <p:cNvGrpSpPr>
              <a:grpSpLocks/>
            </p:cNvGrpSpPr>
            <p:nvPr/>
          </p:nvGrpSpPr>
          <p:grpSpPr bwMode="auto">
            <a:xfrm>
              <a:off x="3408" y="1376"/>
              <a:ext cx="384" cy="373"/>
              <a:chOff x="4176" y="2736"/>
              <a:chExt cx="384" cy="373"/>
            </a:xfrm>
          </p:grpSpPr>
          <p:sp>
            <p:nvSpPr>
              <p:cNvPr id="22553" name="Rectangle 12"/>
              <p:cNvSpPr>
                <a:spLocks noChangeArrowheads="1"/>
              </p:cNvSpPr>
              <p:nvPr/>
            </p:nvSpPr>
            <p:spPr bwMode="auto">
              <a:xfrm>
                <a:off x="4176" y="2736"/>
                <a:ext cx="384" cy="373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2554" name="tower"/>
              <p:cNvSpPr>
                <a:spLocks noEditPoints="1" noChangeArrowheads="1"/>
              </p:cNvSpPr>
              <p:nvPr/>
            </p:nvSpPr>
            <p:spPr bwMode="auto">
              <a:xfrm>
                <a:off x="4272" y="2784"/>
                <a:ext cx="217" cy="288"/>
              </a:xfrm>
              <a:custGeom>
                <a:avLst/>
                <a:gdLst>
                  <a:gd name="T0" fmla="*/ 0 w 21600"/>
                  <a:gd name="T1" fmla="*/ 29 h 21600"/>
                  <a:gd name="T2" fmla="*/ 67 w 21600"/>
                  <a:gd name="T3" fmla="*/ 0 h 21600"/>
                  <a:gd name="T4" fmla="*/ 109 w 21600"/>
                  <a:gd name="T5" fmla="*/ 0 h 21600"/>
                  <a:gd name="T6" fmla="*/ 217 w 21600"/>
                  <a:gd name="T7" fmla="*/ 0 h 21600"/>
                  <a:gd name="T8" fmla="*/ 217 w 21600"/>
                  <a:gd name="T9" fmla="*/ 155 h 21600"/>
                  <a:gd name="T10" fmla="*/ 217 w 21600"/>
                  <a:gd name="T11" fmla="*/ 259 h 21600"/>
                  <a:gd name="T12" fmla="*/ 152 w 21600"/>
                  <a:gd name="T13" fmla="*/ 288 h 21600"/>
                  <a:gd name="T14" fmla="*/ 106 w 21600"/>
                  <a:gd name="T15" fmla="*/ 288 h 21600"/>
                  <a:gd name="T16" fmla="*/ 0 w 21600"/>
                  <a:gd name="T17" fmla="*/ 288 h 21600"/>
                  <a:gd name="T18" fmla="*/ 0 w 21600"/>
                  <a:gd name="T19" fmla="*/ 154 h 2160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498 w 21600"/>
                  <a:gd name="T31" fmla="*/ 22575 h 21600"/>
                  <a:gd name="T32" fmla="*/ 21500 w 21600"/>
                  <a:gd name="T33" fmla="*/ 27000 h 2160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1600" h="21600" extrusionOk="0">
                    <a:moveTo>
                      <a:pt x="0" y="2184"/>
                    </a:moveTo>
                    <a:lnTo>
                      <a:pt x="6664" y="0"/>
                    </a:lnTo>
                    <a:lnTo>
                      <a:pt x="10800" y="0"/>
                    </a:lnTo>
                    <a:lnTo>
                      <a:pt x="21600" y="0"/>
                    </a:lnTo>
                    <a:lnTo>
                      <a:pt x="21600" y="11649"/>
                    </a:lnTo>
                    <a:lnTo>
                      <a:pt x="21600" y="19416"/>
                    </a:lnTo>
                    <a:lnTo>
                      <a:pt x="15166" y="21600"/>
                    </a:lnTo>
                    <a:lnTo>
                      <a:pt x="10570" y="21600"/>
                    </a:lnTo>
                    <a:lnTo>
                      <a:pt x="0" y="21600"/>
                    </a:lnTo>
                    <a:lnTo>
                      <a:pt x="0" y="11528"/>
                    </a:lnTo>
                    <a:lnTo>
                      <a:pt x="0" y="2184"/>
                    </a:lnTo>
                    <a:close/>
                  </a:path>
                  <a:path w="21600" h="21600" extrusionOk="0">
                    <a:moveTo>
                      <a:pt x="0" y="2184"/>
                    </a:moveTo>
                    <a:lnTo>
                      <a:pt x="0" y="2184"/>
                    </a:lnTo>
                    <a:lnTo>
                      <a:pt x="14706" y="2184"/>
                    </a:lnTo>
                    <a:lnTo>
                      <a:pt x="21600" y="0"/>
                    </a:lnTo>
                    <a:moveTo>
                      <a:pt x="0" y="2184"/>
                    </a:moveTo>
                    <a:lnTo>
                      <a:pt x="14706" y="2184"/>
                    </a:lnTo>
                    <a:lnTo>
                      <a:pt x="14706" y="5339"/>
                    </a:lnTo>
                    <a:lnTo>
                      <a:pt x="14706" y="17474"/>
                    </a:lnTo>
                    <a:lnTo>
                      <a:pt x="14706" y="21600"/>
                    </a:lnTo>
                    <a:moveTo>
                      <a:pt x="1149" y="3034"/>
                    </a:moveTo>
                    <a:lnTo>
                      <a:pt x="13328" y="3034"/>
                    </a:lnTo>
                    <a:lnTo>
                      <a:pt x="13328" y="3519"/>
                    </a:lnTo>
                    <a:lnTo>
                      <a:pt x="1149" y="3519"/>
                    </a:lnTo>
                    <a:lnTo>
                      <a:pt x="1149" y="3034"/>
                    </a:lnTo>
                    <a:moveTo>
                      <a:pt x="1149" y="4490"/>
                    </a:moveTo>
                    <a:lnTo>
                      <a:pt x="13328" y="4490"/>
                    </a:lnTo>
                    <a:lnTo>
                      <a:pt x="13328" y="4854"/>
                    </a:lnTo>
                    <a:lnTo>
                      <a:pt x="1149" y="4854"/>
                    </a:lnTo>
                    <a:lnTo>
                      <a:pt x="1149" y="4490"/>
                    </a:lnTo>
                    <a:moveTo>
                      <a:pt x="1149" y="5946"/>
                    </a:moveTo>
                    <a:lnTo>
                      <a:pt x="13328" y="5946"/>
                    </a:lnTo>
                    <a:lnTo>
                      <a:pt x="13328" y="6310"/>
                    </a:lnTo>
                    <a:lnTo>
                      <a:pt x="1149" y="6310"/>
                    </a:lnTo>
                    <a:lnTo>
                      <a:pt x="1149" y="5946"/>
                    </a:lnTo>
                  </a:path>
                </a:pathLst>
              </a:cu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541" name="Group 14"/>
            <p:cNvGrpSpPr>
              <a:grpSpLocks/>
            </p:cNvGrpSpPr>
            <p:nvPr/>
          </p:nvGrpSpPr>
          <p:grpSpPr bwMode="auto">
            <a:xfrm>
              <a:off x="3408" y="704"/>
              <a:ext cx="384" cy="373"/>
              <a:chOff x="4176" y="2736"/>
              <a:chExt cx="384" cy="373"/>
            </a:xfrm>
          </p:grpSpPr>
          <p:sp>
            <p:nvSpPr>
              <p:cNvPr id="22551" name="Rectangle 15"/>
              <p:cNvSpPr>
                <a:spLocks noChangeArrowheads="1"/>
              </p:cNvSpPr>
              <p:nvPr/>
            </p:nvSpPr>
            <p:spPr bwMode="auto">
              <a:xfrm>
                <a:off x="4176" y="2736"/>
                <a:ext cx="384" cy="373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2552" name="tower"/>
              <p:cNvSpPr>
                <a:spLocks noEditPoints="1" noChangeArrowheads="1"/>
              </p:cNvSpPr>
              <p:nvPr/>
            </p:nvSpPr>
            <p:spPr bwMode="auto">
              <a:xfrm>
                <a:off x="4272" y="2784"/>
                <a:ext cx="217" cy="288"/>
              </a:xfrm>
              <a:custGeom>
                <a:avLst/>
                <a:gdLst>
                  <a:gd name="T0" fmla="*/ 0 w 21600"/>
                  <a:gd name="T1" fmla="*/ 29 h 21600"/>
                  <a:gd name="T2" fmla="*/ 67 w 21600"/>
                  <a:gd name="T3" fmla="*/ 0 h 21600"/>
                  <a:gd name="T4" fmla="*/ 109 w 21600"/>
                  <a:gd name="T5" fmla="*/ 0 h 21600"/>
                  <a:gd name="T6" fmla="*/ 217 w 21600"/>
                  <a:gd name="T7" fmla="*/ 0 h 21600"/>
                  <a:gd name="T8" fmla="*/ 217 w 21600"/>
                  <a:gd name="T9" fmla="*/ 155 h 21600"/>
                  <a:gd name="T10" fmla="*/ 217 w 21600"/>
                  <a:gd name="T11" fmla="*/ 259 h 21600"/>
                  <a:gd name="T12" fmla="*/ 152 w 21600"/>
                  <a:gd name="T13" fmla="*/ 288 h 21600"/>
                  <a:gd name="T14" fmla="*/ 106 w 21600"/>
                  <a:gd name="T15" fmla="*/ 288 h 21600"/>
                  <a:gd name="T16" fmla="*/ 0 w 21600"/>
                  <a:gd name="T17" fmla="*/ 288 h 21600"/>
                  <a:gd name="T18" fmla="*/ 0 w 21600"/>
                  <a:gd name="T19" fmla="*/ 154 h 2160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498 w 21600"/>
                  <a:gd name="T31" fmla="*/ 22575 h 21600"/>
                  <a:gd name="T32" fmla="*/ 21500 w 21600"/>
                  <a:gd name="T33" fmla="*/ 27000 h 2160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1600" h="21600" extrusionOk="0">
                    <a:moveTo>
                      <a:pt x="0" y="2184"/>
                    </a:moveTo>
                    <a:lnTo>
                      <a:pt x="6664" y="0"/>
                    </a:lnTo>
                    <a:lnTo>
                      <a:pt x="10800" y="0"/>
                    </a:lnTo>
                    <a:lnTo>
                      <a:pt x="21600" y="0"/>
                    </a:lnTo>
                    <a:lnTo>
                      <a:pt x="21600" y="11649"/>
                    </a:lnTo>
                    <a:lnTo>
                      <a:pt x="21600" y="19416"/>
                    </a:lnTo>
                    <a:lnTo>
                      <a:pt x="15166" y="21600"/>
                    </a:lnTo>
                    <a:lnTo>
                      <a:pt x="10570" y="21600"/>
                    </a:lnTo>
                    <a:lnTo>
                      <a:pt x="0" y="21600"/>
                    </a:lnTo>
                    <a:lnTo>
                      <a:pt x="0" y="11528"/>
                    </a:lnTo>
                    <a:lnTo>
                      <a:pt x="0" y="2184"/>
                    </a:lnTo>
                    <a:close/>
                  </a:path>
                  <a:path w="21600" h="21600" extrusionOk="0">
                    <a:moveTo>
                      <a:pt x="0" y="2184"/>
                    </a:moveTo>
                    <a:lnTo>
                      <a:pt x="0" y="2184"/>
                    </a:lnTo>
                    <a:lnTo>
                      <a:pt x="14706" y="2184"/>
                    </a:lnTo>
                    <a:lnTo>
                      <a:pt x="21600" y="0"/>
                    </a:lnTo>
                    <a:moveTo>
                      <a:pt x="0" y="2184"/>
                    </a:moveTo>
                    <a:lnTo>
                      <a:pt x="14706" y="2184"/>
                    </a:lnTo>
                    <a:lnTo>
                      <a:pt x="14706" y="5339"/>
                    </a:lnTo>
                    <a:lnTo>
                      <a:pt x="14706" y="17474"/>
                    </a:lnTo>
                    <a:lnTo>
                      <a:pt x="14706" y="21600"/>
                    </a:lnTo>
                    <a:moveTo>
                      <a:pt x="1149" y="3034"/>
                    </a:moveTo>
                    <a:lnTo>
                      <a:pt x="13328" y="3034"/>
                    </a:lnTo>
                    <a:lnTo>
                      <a:pt x="13328" y="3519"/>
                    </a:lnTo>
                    <a:lnTo>
                      <a:pt x="1149" y="3519"/>
                    </a:lnTo>
                    <a:lnTo>
                      <a:pt x="1149" y="3034"/>
                    </a:lnTo>
                    <a:moveTo>
                      <a:pt x="1149" y="4490"/>
                    </a:moveTo>
                    <a:lnTo>
                      <a:pt x="13328" y="4490"/>
                    </a:lnTo>
                    <a:lnTo>
                      <a:pt x="13328" y="4854"/>
                    </a:lnTo>
                    <a:lnTo>
                      <a:pt x="1149" y="4854"/>
                    </a:lnTo>
                    <a:lnTo>
                      <a:pt x="1149" y="4490"/>
                    </a:lnTo>
                    <a:moveTo>
                      <a:pt x="1149" y="5946"/>
                    </a:moveTo>
                    <a:lnTo>
                      <a:pt x="13328" y="5946"/>
                    </a:lnTo>
                    <a:lnTo>
                      <a:pt x="13328" y="6310"/>
                    </a:lnTo>
                    <a:lnTo>
                      <a:pt x="1149" y="6310"/>
                    </a:lnTo>
                    <a:lnTo>
                      <a:pt x="1149" y="5946"/>
                    </a:lnTo>
                  </a:path>
                </a:pathLst>
              </a:cu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542" name="Group 17"/>
            <p:cNvGrpSpPr>
              <a:grpSpLocks/>
            </p:cNvGrpSpPr>
            <p:nvPr/>
          </p:nvGrpSpPr>
          <p:grpSpPr bwMode="auto">
            <a:xfrm>
              <a:off x="3712" y="971"/>
              <a:ext cx="564" cy="501"/>
              <a:chOff x="1680" y="3120"/>
              <a:chExt cx="672" cy="577"/>
            </a:xfrm>
          </p:grpSpPr>
          <p:sp>
            <p:nvSpPr>
              <p:cNvPr id="22545" name="Line 18"/>
              <p:cNvSpPr>
                <a:spLocks noChangeShapeType="1"/>
              </p:cNvSpPr>
              <p:nvPr/>
            </p:nvSpPr>
            <p:spPr bwMode="auto">
              <a:xfrm>
                <a:off x="1680" y="3120"/>
                <a:ext cx="672" cy="57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2546" name="Line 19"/>
              <p:cNvSpPr>
                <a:spLocks noChangeShapeType="1"/>
              </p:cNvSpPr>
              <p:nvPr/>
            </p:nvSpPr>
            <p:spPr bwMode="auto">
              <a:xfrm flipH="1">
                <a:off x="1680" y="3120"/>
                <a:ext cx="672" cy="57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2547" name="Line 20"/>
              <p:cNvSpPr>
                <a:spLocks noChangeShapeType="1"/>
              </p:cNvSpPr>
              <p:nvPr/>
            </p:nvSpPr>
            <p:spPr bwMode="auto">
              <a:xfrm>
                <a:off x="2352" y="321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2548" name="Line 21"/>
              <p:cNvSpPr>
                <a:spLocks noChangeShapeType="1"/>
              </p:cNvSpPr>
              <p:nvPr/>
            </p:nvSpPr>
            <p:spPr bwMode="auto">
              <a:xfrm flipH="1">
                <a:off x="1776" y="3120"/>
                <a:ext cx="4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2549" name="Line 22"/>
              <p:cNvSpPr>
                <a:spLocks noChangeShapeType="1"/>
              </p:cNvSpPr>
              <p:nvPr/>
            </p:nvSpPr>
            <p:spPr bwMode="auto">
              <a:xfrm>
                <a:off x="1680" y="321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2550" name="Line 23"/>
              <p:cNvSpPr>
                <a:spLocks noChangeShapeType="1"/>
              </p:cNvSpPr>
              <p:nvPr/>
            </p:nvSpPr>
            <p:spPr bwMode="auto">
              <a:xfrm flipV="1">
                <a:off x="1776" y="3696"/>
                <a:ext cx="4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22543" name="Rectangle 25"/>
            <p:cNvSpPr>
              <a:spLocks noChangeArrowheads="1"/>
            </p:cNvSpPr>
            <p:nvPr/>
          </p:nvSpPr>
          <p:spPr bwMode="auto">
            <a:xfrm>
              <a:off x="3696" y="962"/>
              <a:ext cx="591" cy="510"/>
            </a:xfrm>
            <a:prstGeom prst="rect">
              <a:avLst/>
            </a:prstGeom>
            <a:solidFill>
              <a:srgbClr val="618FFD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544" name="Text Box 28"/>
            <p:cNvSpPr txBox="1">
              <a:spLocks noChangeArrowheads="1"/>
            </p:cNvSpPr>
            <p:nvPr/>
          </p:nvSpPr>
          <p:spPr bwMode="auto">
            <a:xfrm>
              <a:off x="3744" y="1104"/>
              <a:ext cx="49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PASS</a:t>
              </a:r>
            </a:p>
          </p:txBody>
        </p:sp>
      </p:grpSp>
      <p:grpSp>
        <p:nvGrpSpPr>
          <p:cNvPr id="421921" name="Group 33"/>
          <p:cNvGrpSpPr>
            <a:grpSpLocks/>
          </p:cNvGrpSpPr>
          <p:nvPr/>
        </p:nvGrpSpPr>
        <p:grpSpPr bwMode="auto">
          <a:xfrm>
            <a:off x="6781800" y="1651000"/>
            <a:ext cx="1447800" cy="976313"/>
            <a:chOff x="4272" y="1040"/>
            <a:chExt cx="912" cy="615"/>
          </a:xfrm>
        </p:grpSpPr>
        <p:sp>
          <p:nvSpPr>
            <p:cNvPr id="22534" name="Line 24"/>
            <p:cNvSpPr>
              <a:spLocks noChangeShapeType="1"/>
            </p:cNvSpPr>
            <p:nvPr/>
          </p:nvSpPr>
          <p:spPr bwMode="auto">
            <a:xfrm>
              <a:off x="4272" y="1221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2535" name="Rectangle 26"/>
            <p:cNvSpPr>
              <a:spLocks noChangeArrowheads="1"/>
            </p:cNvSpPr>
            <p:nvPr/>
          </p:nvSpPr>
          <p:spPr bwMode="auto">
            <a:xfrm>
              <a:off x="4800" y="1040"/>
              <a:ext cx="384" cy="373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536" name="tower"/>
            <p:cNvSpPr>
              <a:spLocks noEditPoints="1" noChangeArrowheads="1"/>
            </p:cNvSpPr>
            <p:nvPr/>
          </p:nvSpPr>
          <p:spPr bwMode="auto">
            <a:xfrm>
              <a:off x="4896" y="1088"/>
              <a:ext cx="217" cy="288"/>
            </a:xfrm>
            <a:custGeom>
              <a:avLst/>
              <a:gdLst>
                <a:gd name="T0" fmla="*/ 0 w 21600"/>
                <a:gd name="T1" fmla="*/ 29 h 21600"/>
                <a:gd name="T2" fmla="*/ 67 w 21600"/>
                <a:gd name="T3" fmla="*/ 0 h 21600"/>
                <a:gd name="T4" fmla="*/ 109 w 21600"/>
                <a:gd name="T5" fmla="*/ 0 h 21600"/>
                <a:gd name="T6" fmla="*/ 217 w 21600"/>
                <a:gd name="T7" fmla="*/ 0 h 21600"/>
                <a:gd name="T8" fmla="*/ 217 w 21600"/>
                <a:gd name="T9" fmla="*/ 155 h 21600"/>
                <a:gd name="T10" fmla="*/ 217 w 21600"/>
                <a:gd name="T11" fmla="*/ 259 h 21600"/>
                <a:gd name="T12" fmla="*/ 152 w 21600"/>
                <a:gd name="T13" fmla="*/ 288 h 21600"/>
                <a:gd name="T14" fmla="*/ 106 w 21600"/>
                <a:gd name="T15" fmla="*/ 288 h 21600"/>
                <a:gd name="T16" fmla="*/ 0 w 21600"/>
                <a:gd name="T17" fmla="*/ 288 h 21600"/>
                <a:gd name="T18" fmla="*/ 0 w 21600"/>
                <a:gd name="T19" fmla="*/ 154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98 w 21600"/>
                <a:gd name="T31" fmla="*/ 22575 h 21600"/>
                <a:gd name="T32" fmla="*/ 21500 w 21600"/>
                <a:gd name="T33" fmla="*/ 270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rgbClr val="53FB2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37" name="Text Box 29"/>
            <p:cNvSpPr txBox="1">
              <a:spLocks noChangeArrowheads="1"/>
            </p:cNvSpPr>
            <p:nvPr/>
          </p:nvSpPr>
          <p:spPr bwMode="auto">
            <a:xfrm>
              <a:off x="4756" y="1424"/>
              <a:ext cx="39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BFS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17089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21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21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21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21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1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1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21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21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21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21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21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21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1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1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21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21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21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21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21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21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21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21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21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21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21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21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218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218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How does Thread get started?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7525" y="5203825"/>
            <a:ext cx="8305800" cy="15240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Eventually, </a:t>
            </a: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  <a:sym typeface="Symbol" panose="05050102010706020507" pitchFamily="18" charset="2"/>
              </a:rPr>
              <a:t>run_new_thread()</a:t>
            </a: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 will select this TCB and return into beginning of </a:t>
            </a: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  <a:sym typeface="Symbol" panose="05050102010706020507" pitchFamily="18" charset="2"/>
              </a:rPr>
              <a:t>ThreadRoot()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This really starts the new thread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3810000" y="4489450"/>
            <a:ext cx="1828800" cy="533400"/>
          </a:xfrm>
          <a:prstGeom prst="curvedUpArrow">
            <a:avLst>
              <a:gd name="adj1" fmla="val 101429"/>
              <a:gd name="adj2" fmla="val 137143"/>
              <a:gd name="adj3" fmla="val 33333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grpSp>
        <p:nvGrpSpPr>
          <p:cNvPr id="5125" name="Group 32"/>
          <p:cNvGrpSpPr>
            <a:grpSpLocks/>
          </p:cNvGrpSpPr>
          <p:nvPr/>
        </p:nvGrpSpPr>
        <p:grpSpPr bwMode="auto">
          <a:xfrm>
            <a:off x="1905000" y="757238"/>
            <a:ext cx="2514600" cy="3732212"/>
            <a:chOff x="1200" y="505"/>
            <a:chExt cx="1584" cy="2351"/>
          </a:xfrm>
        </p:grpSpPr>
        <p:grpSp>
          <p:nvGrpSpPr>
            <p:cNvPr id="5129" name="Group 7"/>
            <p:cNvGrpSpPr>
              <a:grpSpLocks/>
            </p:cNvGrpSpPr>
            <p:nvPr/>
          </p:nvGrpSpPr>
          <p:grpSpPr bwMode="auto">
            <a:xfrm flipH="1">
              <a:off x="1200" y="1320"/>
              <a:ext cx="231" cy="1152"/>
              <a:chOff x="4608" y="816"/>
              <a:chExt cx="231" cy="1152"/>
            </a:xfrm>
          </p:grpSpPr>
          <p:sp>
            <p:nvSpPr>
              <p:cNvPr id="5137" name="Text Box 8"/>
              <p:cNvSpPr txBox="1">
                <a:spLocks noChangeArrowheads="1"/>
              </p:cNvSpPr>
              <p:nvPr/>
            </p:nvSpPr>
            <p:spPr bwMode="auto">
              <a:xfrm rot="5400000">
                <a:off x="4199" y="1273"/>
                <a:ext cx="104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/>
                  <a:t>Stack growth</a:t>
                </a:r>
              </a:p>
            </p:txBody>
          </p:sp>
          <p:sp>
            <p:nvSpPr>
              <p:cNvPr id="5138" name="Line 9"/>
              <p:cNvSpPr>
                <a:spLocks noChangeShapeType="1"/>
              </p:cNvSpPr>
              <p:nvPr/>
            </p:nvSpPr>
            <p:spPr bwMode="auto">
              <a:xfrm>
                <a:off x="4608" y="816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1536" y="1176"/>
              <a:ext cx="1248" cy="384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>
              <a:off x="1536" y="1560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B(while)</a:t>
              </a:r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>
              <a:off x="1536" y="1896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yield</a:t>
              </a:r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auto">
            <a:xfrm>
              <a:off x="1536" y="2232"/>
              <a:ext cx="1248" cy="336"/>
            </a:xfrm>
            <a:prstGeom prst="rect">
              <a:avLst/>
            </a:prstGeom>
            <a:solidFill>
              <a:schemeClr val="hlink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run_new_thread</a:t>
              </a:r>
            </a:p>
          </p:txBody>
        </p:sp>
        <p:sp>
          <p:nvSpPr>
            <p:cNvPr id="5134" name="Rectangle 14"/>
            <p:cNvSpPr>
              <a:spLocks noChangeArrowheads="1"/>
            </p:cNvSpPr>
            <p:nvPr/>
          </p:nvSpPr>
          <p:spPr bwMode="auto">
            <a:xfrm>
              <a:off x="1536" y="2520"/>
              <a:ext cx="1248" cy="336"/>
            </a:xfrm>
            <a:prstGeom prst="rect">
              <a:avLst/>
            </a:prstGeom>
            <a:solidFill>
              <a:schemeClr val="hlink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switch</a:t>
              </a:r>
            </a:p>
          </p:txBody>
        </p:sp>
        <p:sp>
          <p:nvSpPr>
            <p:cNvPr id="5135" name="Rectangle 23"/>
            <p:cNvSpPr>
              <a:spLocks noChangeArrowheads="1"/>
            </p:cNvSpPr>
            <p:nvPr/>
          </p:nvSpPr>
          <p:spPr bwMode="auto">
            <a:xfrm>
              <a:off x="1536" y="816"/>
              <a:ext cx="1248" cy="384"/>
            </a:xfrm>
            <a:prstGeom prst="rect">
              <a:avLst/>
            </a:prstGeom>
            <a:solidFill>
              <a:schemeClr val="hlink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ThreadRoot</a:t>
              </a:r>
            </a:p>
          </p:txBody>
        </p:sp>
        <p:sp>
          <p:nvSpPr>
            <p:cNvPr id="5136" name="Text Box 24"/>
            <p:cNvSpPr txBox="1">
              <a:spLocks noChangeArrowheads="1"/>
            </p:cNvSpPr>
            <p:nvPr/>
          </p:nvSpPr>
          <p:spPr bwMode="auto">
            <a:xfrm>
              <a:off x="1602" y="505"/>
              <a:ext cx="10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Other Thread</a:t>
              </a:r>
            </a:p>
          </p:txBody>
        </p:sp>
      </p:grpSp>
      <p:grpSp>
        <p:nvGrpSpPr>
          <p:cNvPr id="5126" name="Group 33"/>
          <p:cNvGrpSpPr>
            <a:grpSpLocks/>
          </p:cNvGrpSpPr>
          <p:nvPr/>
        </p:nvGrpSpPr>
        <p:grpSpPr bwMode="auto">
          <a:xfrm>
            <a:off x="5168900" y="3505200"/>
            <a:ext cx="2146300" cy="965200"/>
            <a:chOff x="3256" y="2208"/>
            <a:chExt cx="1352" cy="608"/>
          </a:xfrm>
        </p:grpSpPr>
        <p:sp>
          <p:nvSpPr>
            <p:cNvPr id="5127" name="Rectangle 16"/>
            <p:cNvSpPr>
              <a:spLocks noChangeArrowheads="1"/>
            </p:cNvSpPr>
            <p:nvPr/>
          </p:nvSpPr>
          <p:spPr bwMode="auto">
            <a:xfrm>
              <a:off x="3256" y="2564"/>
              <a:ext cx="1352" cy="252"/>
            </a:xfrm>
            <a:prstGeom prst="rect">
              <a:avLst/>
            </a:prstGeom>
            <a:solidFill>
              <a:schemeClr val="hlink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ThreadRoot stub</a:t>
              </a:r>
            </a:p>
          </p:txBody>
        </p:sp>
        <p:sp>
          <p:nvSpPr>
            <p:cNvPr id="5128" name="Text Box 25"/>
            <p:cNvSpPr txBox="1">
              <a:spLocks noChangeArrowheads="1"/>
            </p:cNvSpPr>
            <p:nvPr/>
          </p:nvSpPr>
          <p:spPr bwMode="auto">
            <a:xfrm>
              <a:off x="3456" y="2208"/>
              <a:ext cx="97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New Thread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44717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Another Concurrent Program Example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975" y="750888"/>
            <a:ext cx="8683625" cy="5878512"/>
          </a:xfrm>
        </p:spPr>
        <p:txBody>
          <a:bodyPr/>
          <a:lstStyle/>
          <a:p>
            <a:pPr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Two threads, A and B, compete with each other</a:t>
            </a:r>
          </a:p>
          <a:p>
            <a:pPr lvl="1"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One tries to increment a shared counter</a:t>
            </a:r>
          </a:p>
          <a:p>
            <a:pPr lvl="1"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The other tries to decrement the counter</a:t>
            </a:r>
          </a:p>
          <a:p>
            <a:pPr>
              <a:buFontTx/>
              <a:buNone/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			</a:t>
            </a:r>
            <a:r>
              <a:rPr lang="en-US" altLang="ko-KR" sz="2000" u="sng" dirty="0" smtClean="0">
                <a:ea typeface="굴림" panose="020B0600000101010101" pitchFamily="34" charset="-127"/>
              </a:rPr>
              <a:t>Thread A</a:t>
            </a:r>
            <a:r>
              <a:rPr lang="en-US" altLang="ko-KR" sz="2000" dirty="0" smtClean="0">
                <a:ea typeface="굴림" panose="020B0600000101010101" pitchFamily="34" charset="-127"/>
              </a:rPr>
              <a:t>		</a:t>
            </a:r>
            <a:r>
              <a:rPr lang="en-US" altLang="ko-KR" sz="2000" u="sng" dirty="0" smtClean="0">
                <a:ea typeface="굴림" panose="020B0600000101010101" pitchFamily="34" charset="-127"/>
              </a:rPr>
              <a:t>Thread B</a:t>
            </a:r>
          </a:p>
          <a:p>
            <a:pPr>
              <a:buFontTx/>
              <a:buNone/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sz="2000" dirty="0" smtClean="0">
                <a:ea typeface="굴림" panose="020B0600000101010101" pitchFamily="34" charset="-127"/>
              </a:rPr>
              <a:t>		</a:t>
            </a:r>
            <a:r>
              <a:rPr lang="en-US" altLang="ko-KR" sz="2000" dirty="0" err="1" smtClean="0">
                <a:ea typeface="굴림" panose="020B0600000101010101" pitchFamily="34" charset="-127"/>
              </a:rPr>
              <a:t>i</a:t>
            </a:r>
            <a:r>
              <a:rPr lang="en-US" altLang="ko-KR" sz="2000" dirty="0" smtClean="0">
                <a:ea typeface="굴림" panose="020B0600000101010101" pitchFamily="34" charset="-127"/>
              </a:rPr>
              <a:t> = 0;		</a:t>
            </a:r>
            <a:r>
              <a:rPr lang="en-US" altLang="ko-KR" sz="2000" dirty="0" err="1" smtClean="0">
                <a:ea typeface="굴림" panose="020B0600000101010101" pitchFamily="34" charset="-127"/>
              </a:rPr>
              <a:t>i</a:t>
            </a:r>
            <a:r>
              <a:rPr lang="en-US" altLang="ko-KR" sz="2000" dirty="0" smtClean="0">
                <a:ea typeface="굴림" panose="020B0600000101010101" pitchFamily="34" charset="-127"/>
              </a:rPr>
              <a:t> = 0;</a:t>
            </a:r>
            <a:br>
              <a:rPr lang="en-US" altLang="ko-KR" sz="2000" dirty="0" smtClean="0">
                <a:ea typeface="굴림" panose="020B0600000101010101" pitchFamily="34" charset="-127"/>
              </a:rPr>
            </a:br>
            <a:r>
              <a:rPr lang="en-US" altLang="ko-KR" sz="2000" dirty="0" smtClean="0">
                <a:ea typeface="굴림" panose="020B0600000101010101" pitchFamily="34" charset="-127"/>
              </a:rPr>
              <a:t>	while (</a:t>
            </a:r>
            <a:r>
              <a:rPr lang="en-US" altLang="ko-KR" sz="2000" dirty="0" err="1" smtClean="0">
                <a:ea typeface="굴림" panose="020B0600000101010101" pitchFamily="34" charset="-127"/>
              </a:rPr>
              <a:t>i</a:t>
            </a:r>
            <a:r>
              <a:rPr lang="en-US" altLang="ko-KR" sz="2000" dirty="0" smtClean="0">
                <a:ea typeface="굴림" panose="020B0600000101010101" pitchFamily="34" charset="-127"/>
              </a:rPr>
              <a:t> &lt; 10)	while (</a:t>
            </a:r>
            <a:r>
              <a:rPr lang="en-US" altLang="ko-KR" sz="2000" dirty="0" err="1" smtClean="0">
                <a:ea typeface="굴림" panose="020B0600000101010101" pitchFamily="34" charset="-127"/>
              </a:rPr>
              <a:t>i</a:t>
            </a:r>
            <a:r>
              <a:rPr lang="en-US" altLang="ko-KR" sz="2000" dirty="0" smtClean="0">
                <a:ea typeface="굴림" panose="020B0600000101010101" pitchFamily="34" charset="-127"/>
              </a:rPr>
              <a:t> &gt; -10)</a:t>
            </a:r>
            <a:br>
              <a:rPr lang="en-US" altLang="ko-KR" sz="2000" dirty="0" smtClean="0">
                <a:ea typeface="굴림" panose="020B0600000101010101" pitchFamily="34" charset="-127"/>
              </a:rPr>
            </a:br>
            <a:r>
              <a:rPr lang="en-US" altLang="ko-KR" sz="2000" dirty="0" smtClean="0">
                <a:ea typeface="굴림" panose="020B0600000101010101" pitchFamily="34" charset="-127"/>
              </a:rPr>
              <a:t>	   </a:t>
            </a:r>
            <a:r>
              <a:rPr lang="en-US" altLang="ko-KR" sz="2000" dirty="0" err="1" smtClean="0">
                <a:ea typeface="굴림" panose="020B0600000101010101" pitchFamily="34" charset="-127"/>
              </a:rPr>
              <a:t>i</a:t>
            </a:r>
            <a:r>
              <a:rPr lang="en-US" altLang="ko-KR" sz="2000" dirty="0" smtClean="0">
                <a:ea typeface="굴림" panose="020B0600000101010101" pitchFamily="34" charset="-127"/>
              </a:rPr>
              <a:t> = </a:t>
            </a:r>
            <a:r>
              <a:rPr lang="en-US" altLang="ko-KR" sz="2000" dirty="0" err="1" smtClean="0">
                <a:ea typeface="굴림" panose="020B0600000101010101" pitchFamily="34" charset="-127"/>
              </a:rPr>
              <a:t>i</a:t>
            </a:r>
            <a:r>
              <a:rPr lang="en-US" altLang="ko-KR" sz="2000" dirty="0" smtClean="0">
                <a:ea typeface="굴림" panose="020B0600000101010101" pitchFamily="34" charset="-127"/>
              </a:rPr>
              <a:t> + 1;	   </a:t>
            </a:r>
            <a:r>
              <a:rPr lang="en-US" altLang="ko-KR" sz="2000" dirty="0" err="1" smtClean="0">
                <a:ea typeface="굴림" panose="020B0600000101010101" pitchFamily="34" charset="-127"/>
              </a:rPr>
              <a:t>i</a:t>
            </a:r>
            <a:r>
              <a:rPr lang="en-US" altLang="ko-KR" sz="2000" dirty="0" smtClean="0">
                <a:ea typeface="굴림" panose="020B0600000101010101" pitchFamily="34" charset="-127"/>
              </a:rPr>
              <a:t> = </a:t>
            </a:r>
            <a:r>
              <a:rPr lang="en-US" altLang="ko-KR" sz="2000" dirty="0" err="1" smtClean="0">
                <a:ea typeface="굴림" panose="020B0600000101010101" pitchFamily="34" charset="-127"/>
              </a:rPr>
              <a:t>i</a:t>
            </a:r>
            <a:r>
              <a:rPr lang="en-US" altLang="ko-KR" sz="2000" dirty="0" smtClean="0">
                <a:ea typeface="굴림" panose="020B0600000101010101" pitchFamily="34" charset="-127"/>
              </a:rPr>
              <a:t> – 1;</a:t>
            </a:r>
            <a:br>
              <a:rPr lang="en-US" altLang="ko-KR" sz="2000" dirty="0" smtClean="0">
                <a:ea typeface="굴림" panose="020B0600000101010101" pitchFamily="34" charset="-127"/>
              </a:rPr>
            </a:br>
            <a:r>
              <a:rPr lang="en-US" altLang="ko-KR" sz="2000" dirty="0" smtClean="0">
                <a:ea typeface="굴림" panose="020B0600000101010101" pitchFamily="34" charset="-127"/>
              </a:rPr>
              <a:t>	</a:t>
            </a:r>
            <a:r>
              <a:rPr lang="en-US" altLang="ko-KR" sz="2000" dirty="0" err="1" smtClean="0">
                <a:ea typeface="굴림" panose="020B0600000101010101" pitchFamily="34" charset="-127"/>
              </a:rPr>
              <a:t>printf</a:t>
            </a:r>
            <a:r>
              <a:rPr lang="en-US" altLang="ko-KR" sz="2000" dirty="0" smtClean="0">
                <a:ea typeface="굴림" panose="020B0600000101010101" pitchFamily="34" charset="-127"/>
              </a:rPr>
              <a:t>(“A wins!”);	</a:t>
            </a:r>
            <a:r>
              <a:rPr lang="en-US" altLang="ko-KR" sz="2000" dirty="0" err="1" smtClean="0">
                <a:ea typeface="굴림" panose="020B0600000101010101" pitchFamily="34" charset="-127"/>
              </a:rPr>
              <a:t>printf</a:t>
            </a:r>
            <a:r>
              <a:rPr lang="en-US" altLang="ko-KR" sz="2000" dirty="0" smtClean="0">
                <a:ea typeface="굴림" panose="020B0600000101010101" pitchFamily="34" charset="-127"/>
              </a:rPr>
              <a:t>(“B wins!”);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Assume that memory loads and stores are atomic, but incrementing and decrementing are </a:t>
            </a:r>
            <a:r>
              <a:rPr lang="en-US" altLang="ko-KR" i="1" dirty="0" smtClean="0">
                <a:solidFill>
                  <a:schemeClr val="hlink"/>
                </a:solidFill>
                <a:ea typeface="굴림" panose="020B0600000101010101" pitchFamily="34" charset="-127"/>
              </a:rPr>
              <a:t>not</a:t>
            </a:r>
            <a:r>
              <a:rPr lang="en-US" altLang="ko-KR" dirty="0" smtClean="0">
                <a:ea typeface="굴림" panose="020B0600000101010101" pitchFamily="34" charset="-127"/>
              </a:rPr>
              <a:t> atomic </a:t>
            </a:r>
          </a:p>
          <a:p>
            <a:pPr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Who wins? Could be either</a:t>
            </a:r>
          </a:p>
          <a:p>
            <a:pPr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Is it guaranteed that someone wins? Why or why not?</a:t>
            </a:r>
          </a:p>
          <a:p>
            <a:pPr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What if both threads have their own CPU running at same speed?  Is it guaranteed that it goes on forever?</a:t>
            </a:r>
          </a:p>
        </p:txBody>
      </p:sp>
    </p:spTree>
    <p:extLst>
      <p:ext uri="{BB962C8B-B14F-4D97-AF65-F5344CB8AC3E}">
        <p14:creationId xmlns:p14="http://schemas.microsoft.com/office/powerpoint/2010/main" val="3274214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9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9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9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9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9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9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9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9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9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Hand Simulation Multiprocessor Example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" y="815975"/>
            <a:ext cx="8686800" cy="5943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Inner loop looks like this: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				</a:t>
            </a:r>
            <a:r>
              <a:rPr lang="en-US" altLang="ko-KR" sz="2000" u="sng" dirty="0" smtClean="0">
                <a:ea typeface="굴림" panose="020B0600000101010101" pitchFamily="34" charset="-127"/>
              </a:rPr>
              <a:t>Thread A</a:t>
            </a:r>
            <a:r>
              <a:rPr lang="en-US" altLang="ko-KR" sz="2000" dirty="0" smtClean="0">
                <a:ea typeface="굴림" panose="020B0600000101010101" pitchFamily="34" charset="-127"/>
              </a:rPr>
              <a:t>			</a:t>
            </a:r>
            <a:r>
              <a:rPr lang="en-US" altLang="ko-KR" sz="2000" u="sng" dirty="0" smtClean="0">
                <a:ea typeface="굴림" panose="020B0600000101010101" pitchFamily="34" charset="-127"/>
              </a:rPr>
              <a:t>Thread B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r1=0	load	 r1, M[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]	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		r1=0	load r1, M[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]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r1=1	add 	 r1, r1, 1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		r1=-1	sub r1, r1, 1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M[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]=1	store r1, M[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]</a:t>
            </a:r>
          </a:p>
          <a:p>
            <a:pPr>
              <a:lnSpc>
                <a:spcPct val="50000"/>
              </a:lnSpc>
              <a:spcBef>
                <a:spcPct val="20000"/>
              </a:spcBef>
              <a:buFontTx/>
              <a:buNone/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		M[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]=-1	store r1, M[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]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endParaRPr lang="en-US" altLang="ko-KR" sz="2000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Hand Simulation: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And we’re off.  A gets off to an early start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B says “</a:t>
            </a:r>
            <a:r>
              <a:rPr lang="en-US" altLang="ko-KR" dirty="0" err="1" smtClean="0">
                <a:ea typeface="굴림" panose="020B0600000101010101" pitchFamily="34" charset="-127"/>
              </a:rPr>
              <a:t>hmph</a:t>
            </a:r>
            <a:r>
              <a:rPr lang="en-US" altLang="ko-KR" dirty="0" smtClean="0">
                <a:ea typeface="굴림" panose="020B0600000101010101" pitchFamily="34" charset="-127"/>
              </a:rPr>
              <a:t>, better go fast” and tries really hard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 goes ahead and writes “1”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B goes and writes “-1”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 says “HUH??? I could have sworn I put a 1 there”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Could this happen on a uniprocessor?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Yes!  Unlikely, but if you are depending on it not happening, it will and your system will break…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endParaRPr lang="ko-KR" altLang="en-US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735282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0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0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0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0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0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0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0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0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0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0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0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0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0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0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0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0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20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20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20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20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20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20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20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20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20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20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20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20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208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208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208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208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67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8392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Group/Section assignments should be completed!</a:t>
            </a:r>
          </a:p>
          <a:p>
            <a:pPr lvl="1"/>
            <a:r>
              <a:rPr lang="en-US" dirty="0" smtClean="0"/>
              <a:t>We have 80 groups with about 4 or 5 stragglers</a:t>
            </a:r>
          </a:p>
          <a:p>
            <a:pPr lvl="1"/>
            <a:r>
              <a:rPr lang="en-US" dirty="0" smtClean="0"/>
              <a:t>If you are not in group, tal</a:t>
            </a:r>
            <a:r>
              <a:rPr lang="en-US" dirty="0" smtClean="0"/>
              <a:t>k to us immediately!</a:t>
            </a:r>
            <a:endParaRPr lang="en-US" dirty="0" smtClean="0"/>
          </a:p>
          <a:p>
            <a:r>
              <a:rPr lang="en-US" dirty="0" smtClean="0"/>
              <a:t>Section assignments </a:t>
            </a:r>
            <a:r>
              <a:rPr lang="en-US" dirty="0" smtClean="0"/>
              <a:t>out on piazza</a:t>
            </a:r>
          </a:p>
          <a:p>
            <a:pPr lvl="1"/>
            <a:r>
              <a:rPr lang="en-US" dirty="0" smtClean="0"/>
              <a:t>Start going to them this week</a:t>
            </a:r>
            <a:endParaRPr lang="en-US" dirty="0" smtClean="0"/>
          </a:p>
          <a:p>
            <a:pPr lvl="1"/>
            <a:r>
              <a:rPr lang="en-US" dirty="0" smtClean="0"/>
              <a:t>Need </a:t>
            </a:r>
            <a:r>
              <a:rPr lang="en-US" dirty="0" smtClean="0"/>
              <a:t>to know your TA! </a:t>
            </a:r>
          </a:p>
          <a:p>
            <a:pPr lvl="2"/>
            <a:r>
              <a:rPr lang="en-US" dirty="0" smtClean="0"/>
              <a:t>Participation is 5% of your </a:t>
            </a:r>
            <a:r>
              <a:rPr lang="en-US" dirty="0" smtClean="0"/>
              <a:t>grade</a:t>
            </a:r>
            <a:endParaRPr lang="en-US" dirty="0"/>
          </a:p>
          <a:p>
            <a:pPr lvl="2"/>
            <a:r>
              <a:rPr lang="en-US" dirty="0" smtClean="0"/>
              <a:t>Should attend section with your TA</a:t>
            </a:r>
          </a:p>
          <a:p>
            <a:r>
              <a:rPr lang="en-US" dirty="0" smtClean="0"/>
              <a:t>First design doc due this Friday</a:t>
            </a:r>
          </a:p>
          <a:p>
            <a:pPr lvl="1"/>
            <a:r>
              <a:rPr lang="en-US" dirty="0" smtClean="0"/>
              <a:t>This means you should be well on your way with Project 1</a:t>
            </a:r>
          </a:p>
          <a:p>
            <a:pPr lvl="1"/>
            <a:r>
              <a:rPr lang="en-US" dirty="0" smtClean="0"/>
              <a:t>Watch for notification from your TA to sign up for design review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7649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Motivation: “Too much milk”</a:t>
            </a:r>
          </a:p>
        </p:txBody>
      </p:sp>
      <p:sp>
        <p:nvSpPr>
          <p:cNvPr id="422976" name="Rectangle 64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7315200" cy="52578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Great thing about OS’s – analogy between problems in OS and problems in real life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Help you understand real life problems better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But, computers are much stupider than people</a:t>
            </a:r>
          </a:p>
          <a:p>
            <a:r>
              <a:rPr lang="en-US" altLang="ko-KR" smtClean="0">
                <a:ea typeface="굴림" panose="020B0600000101010101" pitchFamily="34" charset="-127"/>
              </a:rPr>
              <a:t>Example: People need to coordinate:</a:t>
            </a:r>
          </a:p>
          <a:p>
            <a:endParaRPr lang="ko-KR" altLang="en-US" smtClean="0">
              <a:ea typeface="굴림" panose="020B0600000101010101" pitchFamily="34" charset="-127"/>
            </a:endParaRPr>
          </a:p>
        </p:txBody>
      </p:sp>
      <p:grpSp>
        <p:nvGrpSpPr>
          <p:cNvPr id="422984" name="Group 72"/>
          <p:cNvGrpSpPr>
            <a:grpSpLocks/>
          </p:cNvGrpSpPr>
          <p:nvPr/>
        </p:nvGrpSpPr>
        <p:grpSpPr bwMode="auto">
          <a:xfrm>
            <a:off x="304800" y="5530850"/>
            <a:ext cx="8610600" cy="365125"/>
            <a:chOff x="192" y="3484"/>
            <a:chExt cx="5424" cy="230"/>
          </a:xfrm>
        </p:grpSpPr>
        <p:sp>
          <p:nvSpPr>
            <p:cNvPr id="25647" name="Rectangle 28"/>
            <p:cNvSpPr>
              <a:spLocks noChangeArrowheads="1"/>
            </p:cNvSpPr>
            <p:nvPr/>
          </p:nvSpPr>
          <p:spPr bwMode="auto">
            <a:xfrm>
              <a:off x="3264" y="348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/>
                <a:t>Arrive home, put milk away</a:t>
              </a:r>
            </a:p>
          </p:txBody>
        </p:sp>
        <p:sp>
          <p:nvSpPr>
            <p:cNvPr id="25648" name="Rectangle 27"/>
            <p:cNvSpPr>
              <a:spLocks noChangeArrowheads="1"/>
            </p:cNvSpPr>
            <p:nvPr/>
          </p:nvSpPr>
          <p:spPr bwMode="auto">
            <a:xfrm>
              <a:off x="1008" y="348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endParaRPr lang="en-US" altLang="en-US" sz="2000"/>
            </a:p>
          </p:txBody>
        </p:sp>
        <p:sp>
          <p:nvSpPr>
            <p:cNvPr id="25649" name="Rectangle 26"/>
            <p:cNvSpPr>
              <a:spLocks noChangeArrowheads="1"/>
            </p:cNvSpPr>
            <p:nvPr/>
          </p:nvSpPr>
          <p:spPr bwMode="auto">
            <a:xfrm>
              <a:off x="192" y="348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/>
                <a:t>3:30</a:t>
              </a:r>
            </a:p>
          </p:txBody>
        </p:sp>
      </p:grpSp>
      <p:grpSp>
        <p:nvGrpSpPr>
          <p:cNvPr id="422983" name="Group 71"/>
          <p:cNvGrpSpPr>
            <a:grpSpLocks/>
          </p:cNvGrpSpPr>
          <p:nvPr/>
        </p:nvGrpSpPr>
        <p:grpSpPr bwMode="auto">
          <a:xfrm>
            <a:off x="304800" y="5165725"/>
            <a:ext cx="8610600" cy="365125"/>
            <a:chOff x="192" y="3254"/>
            <a:chExt cx="5424" cy="230"/>
          </a:xfrm>
        </p:grpSpPr>
        <p:sp>
          <p:nvSpPr>
            <p:cNvPr id="25644" name="Rectangle 25"/>
            <p:cNvSpPr>
              <a:spLocks noChangeArrowheads="1"/>
            </p:cNvSpPr>
            <p:nvPr/>
          </p:nvSpPr>
          <p:spPr bwMode="auto">
            <a:xfrm>
              <a:off x="3264" y="325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/>
                <a:t>Buy milk</a:t>
              </a:r>
            </a:p>
          </p:txBody>
        </p:sp>
        <p:sp>
          <p:nvSpPr>
            <p:cNvPr id="25645" name="Rectangle 24"/>
            <p:cNvSpPr>
              <a:spLocks noChangeArrowheads="1"/>
            </p:cNvSpPr>
            <p:nvPr/>
          </p:nvSpPr>
          <p:spPr bwMode="auto">
            <a:xfrm>
              <a:off x="1008" y="325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endParaRPr lang="en-US" altLang="en-US" sz="2000"/>
            </a:p>
          </p:txBody>
        </p:sp>
        <p:sp>
          <p:nvSpPr>
            <p:cNvPr id="25646" name="Rectangle 23"/>
            <p:cNvSpPr>
              <a:spLocks noChangeArrowheads="1"/>
            </p:cNvSpPr>
            <p:nvPr/>
          </p:nvSpPr>
          <p:spPr bwMode="auto">
            <a:xfrm>
              <a:off x="192" y="325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/>
                <a:t>3:25</a:t>
              </a:r>
            </a:p>
          </p:txBody>
        </p:sp>
      </p:grpSp>
      <p:grpSp>
        <p:nvGrpSpPr>
          <p:cNvPr id="422982" name="Group 70"/>
          <p:cNvGrpSpPr>
            <a:grpSpLocks/>
          </p:cNvGrpSpPr>
          <p:nvPr/>
        </p:nvGrpSpPr>
        <p:grpSpPr bwMode="auto">
          <a:xfrm>
            <a:off x="304800" y="4800600"/>
            <a:ext cx="8610600" cy="365125"/>
            <a:chOff x="192" y="3024"/>
            <a:chExt cx="5424" cy="230"/>
          </a:xfrm>
        </p:grpSpPr>
        <p:sp>
          <p:nvSpPr>
            <p:cNvPr id="25641" name="Rectangle 22"/>
            <p:cNvSpPr>
              <a:spLocks noChangeArrowheads="1"/>
            </p:cNvSpPr>
            <p:nvPr/>
          </p:nvSpPr>
          <p:spPr bwMode="auto">
            <a:xfrm>
              <a:off x="3264" y="302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/>
                <a:t>Arrive at store</a:t>
              </a:r>
            </a:p>
          </p:txBody>
        </p:sp>
        <p:sp>
          <p:nvSpPr>
            <p:cNvPr id="25642" name="Rectangle 21"/>
            <p:cNvSpPr>
              <a:spLocks noChangeArrowheads="1"/>
            </p:cNvSpPr>
            <p:nvPr/>
          </p:nvSpPr>
          <p:spPr bwMode="auto">
            <a:xfrm>
              <a:off x="1008" y="302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/>
                <a:t>Arrive home, put milk away</a:t>
              </a:r>
            </a:p>
          </p:txBody>
        </p:sp>
        <p:sp>
          <p:nvSpPr>
            <p:cNvPr id="25643" name="Rectangle 20"/>
            <p:cNvSpPr>
              <a:spLocks noChangeArrowheads="1"/>
            </p:cNvSpPr>
            <p:nvPr/>
          </p:nvSpPr>
          <p:spPr bwMode="auto">
            <a:xfrm>
              <a:off x="192" y="302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/>
                <a:t>3:20</a:t>
              </a:r>
            </a:p>
          </p:txBody>
        </p:sp>
      </p:grpSp>
      <p:grpSp>
        <p:nvGrpSpPr>
          <p:cNvPr id="422981" name="Group 69"/>
          <p:cNvGrpSpPr>
            <a:grpSpLocks/>
          </p:cNvGrpSpPr>
          <p:nvPr/>
        </p:nvGrpSpPr>
        <p:grpSpPr bwMode="auto">
          <a:xfrm>
            <a:off x="304800" y="4435475"/>
            <a:ext cx="8610600" cy="365125"/>
            <a:chOff x="192" y="2794"/>
            <a:chExt cx="5424" cy="230"/>
          </a:xfrm>
        </p:grpSpPr>
        <p:sp>
          <p:nvSpPr>
            <p:cNvPr id="25638" name="Rectangle 19"/>
            <p:cNvSpPr>
              <a:spLocks noChangeArrowheads="1"/>
            </p:cNvSpPr>
            <p:nvPr/>
          </p:nvSpPr>
          <p:spPr bwMode="auto">
            <a:xfrm>
              <a:off x="3264" y="279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/>
                <a:t>Leave for store</a:t>
              </a:r>
            </a:p>
          </p:txBody>
        </p:sp>
        <p:sp>
          <p:nvSpPr>
            <p:cNvPr id="25639" name="Rectangle 18"/>
            <p:cNvSpPr>
              <a:spLocks noChangeArrowheads="1"/>
            </p:cNvSpPr>
            <p:nvPr/>
          </p:nvSpPr>
          <p:spPr bwMode="auto">
            <a:xfrm>
              <a:off x="1008" y="279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/>
                <a:t>Buy milk</a:t>
              </a:r>
            </a:p>
          </p:txBody>
        </p:sp>
        <p:sp>
          <p:nvSpPr>
            <p:cNvPr id="25640" name="Rectangle 17"/>
            <p:cNvSpPr>
              <a:spLocks noChangeArrowheads="1"/>
            </p:cNvSpPr>
            <p:nvPr/>
          </p:nvSpPr>
          <p:spPr bwMode="auto">
            <a:xfrm>
              <a:off x="192" y="279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/>
                <a:t>3:15</a:t>
              </a:r>
            </a:p>
          </p:txBody>
        </p:sp>
      </p:grpSp>
      <p:grpSp>
        <p:nvGrpSpPr>
          <p:cNvPr id="422986" name="Group 74"/>
          <p:cNvGrpSpPr>
            <a:grpSpLocks/>
          </p:cNvGrpSpPr>
          <p:nvPr/>
        </p:nvGrpSpPr>
        <p:grpSpPr bwMode="auto">
          <a:xfrm>
            <a:off x="304800" y="3705225"/>
            <a:ext cx="8610600" cy="365125"/>
            <a:chOff x="192" y="2334"/>
            <a:chExt cx="5424" cy="230"/>
          </a:xfrm>
        </p:grpSpPr>
        <p:sp>
          <p:nvSpPr>
            <p:cNvPr id="25635" name="Rectangle 13"/>
            <p:cNvSpPr>
              <a:spLocks noChangeArrowheads="1"/>
            </p:cNvSpPr>
            <p:nvPr/>
          </p:nvSpPr>
          <p:spPr bwMode="auto">
            <a:xfrm>
              <a:off x="3264" y="233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endParaRPr lang="en-US" altLang="en-US" sz="2000"/>
            </a:p>
          </p:txBody>
        </p:sp>
        <p:sp>
          <p:nvSpPr>
            <p:cNvPr id="25636" name="Rectangle 12"/>
            <p:cNvSpPr>
              <a:spLocks noChangeArrowheads="1"/>
            </p:cNvSpPr>
            <p:nvPr/>
          </p:nvSpPr>
          <p:spPr bwMode="auto">
            <a:xfrm>
              <a:off x="1008" y="233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/>
                <a:t>Leave for store</a:t>
              </a:r>
            </a:p>
          </p:txBody>
        </p:sp>
        <p:sp>
          <p:nvSpPr>
            <p:cNvPr id="25637" name="Rectangle 11"/>
            <p:cNvSpPr>
              <a:spLocks noChangeArrowheads="1"/>
            </p:cNvSpPr>
            <p:nvPr/>
          </p:nvSpPr>
          <p:spPr bwMode="auto">
            <a:xfrm>
              <a:off x="192" y="233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/>
                <a:t>3:05</a:t>
              </a:r>
            </a:p>
          </p:txBody>
        </p:sp>
      </p:grpSp>
      <p:grpSp>
        <p:nvGrpSpPr>
          <p:cNvPr id="422985" name="Group 73"/>
          <p:cNvGrpSpPr>
            <a:grpSpLocks/>
          </p:cNvGrpSpPr>
          <p:nvPr/>
        </p:nvGrpSpPr>
        <p:grpSpPr bwMode="auto">
          <a:xfrm>
            <a:off x="304800" y="3340100"/>
            <a:ext cx="8610600" cy="365125"/>
            <a:chOff x="192" y="2104"/>
            <a:chExt cx="5424" cy="230"/>
          </a:xfrm>
        </p:grpSpPr>
        <p:sp>
          <p:nvSpPr>
            <p:cNvPr id="25632" name="Rectangle 10"/>
            <p:cNvSpPr>
              <a:spLocks noChangeArrowheads="1"/>
            </p:cNvSpPr>
            <p:nvPr/>
          </p:nvSpPr>
          <p:spPr bwMode="auto">
            <a:xfrm>
              <a:off x="3264" y="210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endParaRPr lang="en-US" altLang="en-US" sz="2000"/>
            </a:p>
          </p:txBody>
        </p:sp>
        <p:sp>
          <p:nvSpPr>
            <p:cNvPr id="25633" name="Rectangle 9"/>
            <p:cNvSpPr>
              <a:spLocks noChangeArrowheads="1"/>
            </p:cNvSpPr>
            <p:nvPr/>
          </p:nvSpPr>
          <p:spPr bwMode="auto">
            <a:xfrm>
              <a:off x="1008" y="210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/>
                <a:t>Look in Fridge. Out of milk</a:t>
              </a:r>
            </a:p>
          </p:txBody>
        </p:sp>
        <p:sp>
          <p:nvSpPr>
            <p:cNvPr id="25634" name="Rectangle 8"/>
            <p:cNvSpPr>
              <a:spLocks noChangeArrowheads="1"/>
            </p:cNvSpPr>
            <p:nvPr/>
          </p:nvSpPr>
          <p:spPr bwMode="auto">
            <a:xfrm>
              <a:off x="192" y="210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/>
                <a:t>3:00</a:t>
              </a:r>
            </a:p>
          </p:txBody>
        </p:sp>
      </p:grpSp>
      <p:grpSp>
        <p:nvGrpSpPr>
          <p:cNvPr id="422980" name="Group 68"/>
          <p:cNvGrpSpPr>
            <a:grpSpLocks/>
          </p:cNvGrpSpPr>
          <p:nvPr/>
        </p:nvGrpSpPr>
        <p:grpSpPr bwMode="auto">
          <a:xfrm>
            <a:off x="304800" y="4070350"/>
            <a:ext cx="8610600" cy="365125"/>
            <a:chOff x="192" y="2564"/>
            <a:chExt cx="5424" cy="230"/>
          </a:xfrm>
        </p:grpSpPr>
        <p:sp>
          <p:nvSpPr>
            <p:cNvPr id="25628" name="Rectangle 16"/>
            <p:cNvSpPr>
              <a:spLocks noChangeArrowheads="1"/>
            </p:cNvSpPr>
            <p:nvPr/>
          </p:nvSpPr>
          <p:spPr bwMode="auto">
            <a:xfrm>
              <a:off x="3264" y="256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/>
                <a:t>Look in Fridge. Out of milk</a:t>
              </a:r>
            </a:p>
          </p:txBody>
        </p:sp>
        <p:sp>
          <p:nvSpPr>
            <p:cNvPr id="25629" name="Rectangle 15"/>
            <p:cNvSpPr>
              <a:spLocks noChangeArrowheads="1"/>
            </p:cNvSpPr>
            <p:nvPr/>
          </p:nvSpPr>
          <p:spPr bwMode="auto">
            <a:xfrm>
              <a:off x="1008" y="256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/>
                <a:t>Arrive at store</a:t>
              </a:r>
            </a:p>
          </p:txBody>
        </p:sp>
        <p:sp>
          <p:nvSpPr>
            <p:cNvPr id="25630" name="Rectangle 14"/>
            <p:cNvSpPr>
              <a:spLocks noChangeArrowheads="1"/>
            </p:cNvSpPr>
            <p:nvPr/>
          </p:nvSpPr>
          <p:spPr bwMode="auto">
            <a:xfrm>
              <a:off x="192" y="256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/>
                <a:t>3:10</a:t>
              </a:r>
            </a:p>
          </p:txBody>
        </p:sp>
        <p:sp>
          <p:nvSpPr>
            <p:cNvPr id="25631" name="Line 33"/>
            <p:cNvSpPr>
              <a:spLocks noChangeShapeType="1"/>
            </p:cNvSpPr>
            <p:nvPr/>
          </p:nvSpPr>
          <p:spPr bwMode="auto">
            <a:xfrm>
              <a:off x="192" y="279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grpSp>
        <p:nvGrpSpPr>
          <p:cNvPr id="422987" name="Group 75"/>
          <p:cNvGrpSpPr>
            <a:grpSpLocks/>
          </p:cNvGrpSpPr>
          <p:nvPr/>
        </p:nvGrpSpPr>
        <p:grpSpPr bwMode="auto">
          <a:xfrm>
            <a:off x="304800" y="2974975"/>
            <a:ext cx="8610600" cy="2921000"/>
            <a:chOff x="192" y="1874"/>
            <a:chExt cx="5424" cy="1840"/>
          </a:xfrm>
        </p:grpSpPr>
        <p:sp>
          <p:nvSpPr>
            <p:cNvPr id="25613" name="Rectangle 7"/>
            <p:cNvSpPr>
              <a:spLocks noChangeArrowheads="1"/>
            </p:cNvSpPr>
            <p:nvPr/>
          </p:nvSpPr>
          <p:spPr bwMode="auto">
            <a:xfrm>
              <a:off x="3264" y="187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/>
                <a:t>Person B</a:t>
              </a:r>
            </a:p>
          </p:txBody>
        </p:sp>
        <p:sp>
          <p:nvSpPr>
            <p:cNvPr id="25614" name="Rectangle 6"/>
            <p:cNvSpPr>
              <a:spLocks noChangeArrowheads="1"/>
            </p:cNvSpPr>
            <p:nvPr/>
          </p:nvSpPr>
          <p:spPr bwMode="auto">
            <a:xfrm>
              <a:off x="1008" y="187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/>
                <a:t>Person A</a:t>
              </a:r>
            </a:p>
          </p:txBody>
        </p:sp>
        <p:sp>
          <p:nvSpPr>
            <p:cNvPr id="25615" name="Rectangle 5"/>
            <p:cNvSpPr>
              <a:spLocks noChangeArrowheads="1"/>
            </p:cNvSpPr>
            <p:nvPr/>
          </p:nvSpPr>
          <p:spPr bwMode="auto">
            <a:xfrm>
              <a:off x="192" y="187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/>
                <a:t>Time</a:t>
              </a:r>
            </a:p>
          </p:txBody>
        </p:sp>
        <p:sp>
          <p:nvSpPr>
            <p:cNvPr id="25616" name="Line 29"/>
            <p:cNvSpPr>
              <a:spLocks noChangeShapeType="1"/>
            </p:cNvSpPr>
            <p:nvPr/>
          </p:nvSpPr>
          <p:spPr bwMode="auto">
            <a:xfrm>
              <a:off x="192" y="1874"/>
              <a:ext cx="54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17" name="Line 30"/>
            <p:cNvSpPr>
              <a:spLocks noChangeShapeType="1"/>
            </p:cNvSpPr>
            <p:nvPr/>
          </p:nvSpPr>
          <p:spPr bwMode="auto">
            <a:xfrm>
              <a:off x="192" y="2104"/>
              <a:ext cx="542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18" name="Line 31"/>
            <p:cNvSpPr>
              <a:spLocks noChangeShapeType="1"/>
            </p:cNvSpPr>
            <p:nvPr/>
          </p:nvSpPr>
          <p:spPr bwMode="auto">
            <a:xfrm>
              <a:off x="192" y="233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19" name="Line 32"/>
            <p:cNvSpPr>
              <a:spLocks noChangeShapeType="1"/>
            </p:cNvSpPr>
            <p:nvPr/>
          </p:nvSpPr>
          <p:spPr bwMode="auto">
            <a:xfrm>
              <a:off x="192" y="256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20" name="Line 34"/>
            <p:cNvSpPr>
              <a:spLocks noChangeShapeType="1"/>
            </p:cNvSpPr>
            <p:nvPr/>
          </p:nvSpPr>
          <p:spPr bwMode="auto">
            <a:xfrm>
              <a:off x="192" y="302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21" name="Line 35"/>
            <p:cNvSpPr>
              <a:spLocks noChangeShapeType="1"/>
            </p:cNvSpPr>
            <p:nvPr/>
          </p:nvSpPr>
          <p:spPr bwMode="auto">
            <a:xfrm>
              <a:off x="192" y="325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22" name="Line 36"/>
            <p:cNvSpPr>
              <a:spLocks noChangeShapeType="1"/>
            </p:cNvSpPr>
            <p:nvPr/>
          </p:nvSpPr>
          <p:spPr bwMode="auto">
            <a:xfrm>
              <a:off x="192" y="348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23" name="Line 37"/>
            <p:cNvSpPr>
              <a:spLocks noChangeShapeType="1"/>
            </p:cNvSpPr>
            <p:nvPr/>
          </p:nvSpPr>
          <p:spPr bwMode="auto">
            <a:xfrm>
              <a:off x="192" y="3714"/>
              <a:ext cx="54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24" name="Line 38"/>
            <p:cNvSpPr>
              <a:spLocks noChangeShapeType="1"/>
            </p:cNvSpPr>
            <p:nvPr/>
          </p:nvSpPr>
          <p:spPr bwMode="auto">
            <a:xfrm>
              <a:off x="192" y="1874"/>
              <a:ext cx="0" cy="184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25" name="Line 39"/>
            <p:cNvSpPr>
              <a:spLocks noChangeShapeType="1"/>
            </p:cNvSpPr>
            <p:nvPr/>
          </p:nvSpPr>
          <p:spPr bwMode="auto">
            <a:xfrm>
              <a:off x="1008" y="1874"/>
              <a:ext cx="0" cy="18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26" name="Line 40"/>
            <p:cNvSpPr>
              <a:spLocks noChangeShapeType="1"/>
            </p:cNvSpPr>
            <p:nvPr/>
          </p:nvSpPr>
          <p:spPr bwMode="auto">
            <a:xfrm>
              <a:off x="3264" y="1874"/>
              <a:ext cx="0" cy="18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27" name="Line 41"/>
            <p:cNvSpPr>
              <a:spLocks noChangeShapeType="1"/>
            </p:cNvSpPr>
            <p:nvPr/>
          </p:nvSpPr>
          <p:spPr bwMode="auto">
            <a:xfrm>
              <a:off x="5616" y="1874"/>
              <a:ext cx="0" cy="184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pic>
        <p:nvPicPr>
          <p:cNvPr id="25612" name="Picture 65" descr="MCj025076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838200"/>
            <a:ext cx="1379538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34140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2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2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229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29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229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229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229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229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7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Definitions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458200" cy="5562600"/>
          </a:xfrm>
        </p:spPr>
        <p:txBody>
          <a:bodyPr/>
          <a:lstStyle/>
          <a:p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Synchronization</a:t>
            </a:r>
            <a:r>
              <a:rPr lang="en-US" altLang="ko-KR" smtClean="0">
                <a:ea typeface="굴림" panose="020B0600000101010101" pitchFamily="34" charset="-127"/>
              </a:rPr>
              <a:t>: using atomic operations to ensure cooperation between threads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For now, only loads and stores are atomic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We are going to show that its hard to build anything useful with only reads and writes</a:t>
            </a:r>
          </a:p>
          <a:p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Mutual Exclusion</a:t>
            </a:r>
            <a:r>
              <a:rPr lang="en-US" altLang="ko-KR" smtClean="0">
                <a:ea typeface="굴림" panose="020B0600000101010101" pitchFamily="34" charset="-127"/>
              </a:rPr>
              <a:t>: ensuring that only one thread does a particular thing at a time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One thread </a:t>
            </a:r>
            <a:r>
              <a:rPr lang="en-US" altLang="ko-KR" i="1" smtClean="0">
                <a:ea typeface="굴림" panose="020B0600000101010101" pitchFamily="34" charset="-127"/>
              </a:rPr>
              <a:t>excludes</a:t>
            </a:r>
            <a:r>
              <a:rPr lang="en-US" altLang="ko-KR" smtClean="0">
                <a:ea typeface="굴림" panose="020B0600000101010101" pitchFamily="34" charset="-127"/>
              </a:rPr>
              <a:t> the other while doing its task</a:t>
            </a:r>
          </a:p>
          <a:p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Critical Section</a:t>
            </a:r>
            <a:r>
              <a:rPr lang="en-US" altLang="ko-KR" smtClean="0">
                <a:ea typeface="굴림" panose="020B0600000101010101" pitchFamily="34" charset="-127"/>
              </a:rPr>
              <a:t>: piece of code that only one thread can execute at once. Only one thread at a time will get into this section of code.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Critical section is the result of mutual exclusion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Critical section and mutual exclusion are two ways of describing the same thing.</a:t>
            </a:r>
          </a:p>
        </p:txBody>
      </p:sp>
    </p:spTree>
    <p:extLst>
      <p:ext uri="{BB962C8B-B14F-4D97-AF65-F5344CB8AC3E}">
        <p14:creationId xmlns:p14="http://schemas.microsoft.com/office/powerpoint/2010/main" val="7670663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More Definitions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610600" cy="5943600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Lock</a:t>
            </a:r>
            <a:r>
              <a:rPr lang="en-US" altLang="ko-KR" smtClean="0">
                <a:ea typeface="굴림" panose="020B0600000101010101" pitchFamily="34" charset="-127"/>
              </a:rPr>
              <a:t>: prevents someone from doing something</a:t>
            </a:r>
          </a:p>
          <a:p>
            <a:pPr lvl="1"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Lock before entering critical section and 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before accessing shared data</a:t>
            </a:r>
          </a:p>
          <a:p>
            <a:pPr lvl="1"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Unlock when leaving, after accessing shared data</a:t>
            </a:r>
          </a:p>
          <a:p>
            <a:pPr lvl="1"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Wait if locked</a:t>
            </a:r>
          </a:p>
          <a:p>
            <a:pPr lvl="2">
              <a:spcBef>
                <a:spcPct val="25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Important idea: all synchronization involves waiting</a:t>
            </a:r>
          </a:p>
          <a:p>
            <a:pPr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For example: fix the milk problem by putting a key on the refrigerator</a:t>
            </a:r>
          </a:p>
          <a:p>
            <a:pPr lvl="1"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Lock it and take key if you are going to go buy milk</a:t>
            </a:r>
          </a:p>
          <a:p>
            <a:pPr lvl="1"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Fixes too much: roommate angry if only wants OJ</a:t>
            </a:r>
          </a:p>
          <a:p>
            <a:pPr lvl="1">
              <a:spcBef>
                <a:spcPct val="25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 lvl="1">
              <a:spcBef>
                <a:spcPct val="25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 lvl="1">
              <a:spcBef>
                <a:spcPct val="25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 lvl="1">
              <a:spcBef>
                <a:spcPct val="25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 lvl="1"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Of Course – We don’t know how to make a lock yet</a:t>
            </a:r>
          </a:p>
        </p:txBody>
      </p:sp>
      <p:pic>
        <p:nvPicPr>
          <p:cNvPr id="427017" name="Picture 9" descr="MCj030783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914400"/>
            <a:ext cx="9477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27019" name="Group 11"/>
          <p:cNvGrpSpPr>
            <a:grpSpLocks/>
          </p:cNvGrpSpPr>
          <p:nvPr/>
        </p:nvGrpSpPr>
        <p:grpSpPr bwMode="auto">
          <a:xfrm>
            <a:off x="2297113" y="4471988"/>
            <a:ext cx="4648200" cy="1524000"/>
            <a:chOff x="1536" y="3024"/>
            <a:chExt cx="3216" cy="1148"/>
          </a:xfrm>
        </p:grpSpPr>
        <p:grpSp>
          <p:nvGrpSpPr>
            <p:cNvPr id="27654" name="Group 6"/>
            <p:cNvGrpSpPr>
              <a:grpSpLocks/>
            </p:cNvGrpSpPr>
            <p:nvPr/>
          </p:nvGrpSpPr>
          <p:grpSpPr bwMode="auto">
            <a:xfrm>
              <a:off x="1536" y="3072"/>
              <a:ext cx="826" cy="1075"/>
              <a:chOff x="3852" y="3024"/>
              <a:chExt cx="826" cy="1075"/>
            </a:xfrm>
          </p:grpSpPr>
          <p:pic>
            <p:nvPicPr>
              <p:cNvPr id="27657" name="Picture 4" descr="MCHH01153_0000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36" y="3024"/>
                <a:ext cx="742" cy="10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658" name="Picture 5" descr="MCj03078320000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3184148">
                <a:off x="3893" y="3213"/>
                <a:ext cx="545" cy="6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7655" name="Picture 7" descr="MCj02392010000[1]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8" y="3024"/>
              <a:ext cx="827" cy="1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56" name="AutoShape 10"/>
            <p:cNvSpPr>
              <a:spLocks noChangeArrowheads="1"/>
            </p:cNvSpPr>
            <p:nvPr/>
          </p:nvSpPr>
          <p:spPr bwMode="auto">
            <a:xfrm rot="596657">
              <a:off x="3072" y="3120"/>
              <a:ext cx="1680" cy="624"/>
            </a:xfrm>
            <a:prstGeom prst="wedgeEllipseCallout">
              <a:avLst>
                <a:gd name="adj1" fmla="val -43750"/>
                <a:gd name="adj2" fmla="val 70000"/>
              </a:avLst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#$@%@#$@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785903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27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7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2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2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27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27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27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27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27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27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27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27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27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27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27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27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1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Too Much Milk: Correctness Properties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Need to be careful about correctness of concurrent programs, since non-deterministic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Always write down behavior first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Impulse is to start coding first, then when it doesn’t work, pull hair out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Instead, think first, then code</a:t>
            </a:r>
          </a:p>
          <a:p>
            <a:r>
              <a:rPr lang="en-US" altLang="ko-KR" smtClean="0">
                <a:ea typeface="굴림" panose="020B0600000101010101" pitchFamily="34" charset="-127"/>
              </a:rPr>
              <a:t>What are the correctness properties for the “Too much milk” problem???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Never more than one person buys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Someone buys if needed</a:t>
            </a:r>
          </a:p>
          <a:p>
            <a:r>
              <a:rPr lang="en-US" altLang="ko-KR" smtClean="0">
                <a:ea typeface="굴림" panose="020B0600000101010101" pitchFamily="34" charset="-127"/>
              </a:rPr>
              <a:t>Restrict ourselves to use only atomic load and store operations as building blocks</a:t>
            </a:r>
          </a:p>
        </p:txBody>
      </p:sp>
    </p:spTree>
    <p:extLst>
      <p:ext uri="{BB962C8B-B14F-4D97-AF65-F5344CB8AC3E}">
        <p14:creationId xmlns:p14="http://schemas.microsoft.com/office/powerpoint/2010/main" val="39031557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8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8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8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8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8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8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8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8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8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8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8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8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8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8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35" grpId="0" build="p" bldLvl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069" name="Group 13"/>
          <p:cNvGrpSpPr>
            <a:grpSpLocks/>
          </p:cNvGrpSpPr>
          <p:nvPr/>
        </p:nvGrpSpPr>
        <p:grpSpPr bwMode="auto">
          <a:xfrm>
            <a:off x="5410200" y="2667000"/>
            <a:ext cx="1676400" cy="1503363"/>
            <a:chOff x="3504" y="1584"/>
            <a:chExt cx="1056" cy="947"/>
          </a:xfrm>
        </p:grpSpPr>
        <p:pic>
          <p:nvPicPr>
            <p:cNvPr id="29701" name="Picture 8" descr="MCHH01153_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4" y="1632"/>
              <a:ext cx="676" cy="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2" name="Picture 1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6" y="1584"/>
              <a:ext cx="384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Too Much Milk: Solution #1</a:t>
            </a:r>
          </a:p>
        </p:txBody>
      </p:sp>
      <p:sp>
        <p:nvSpPr>
          <p:cNvPr id="4290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649288"/>
            <a:ext cx="8915400" cy="6035675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Use a note to avoid buying too much milk: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Leave a note before buying (kind of “lock”)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Remove note after buying (kind of “unlock”)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Don’t buy if note (wait)</a:t>
            </a: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Suppose a computer tries this (remember, only memory read/write are atomic):</a:t>
            </a:r>
          </a:p>
          <a:p>
            <a:pPr lvl="1"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			if (noMilk) {</a:t>
            </a:r>
            <a:b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 		   if (noNote) {</a:t>
            </a:r>
            <a:b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 		      leave Note;</a:t>
            </a:r>
            <a:b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 		      buy milk;</a:t>
            </a:r>
            <a:b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 		      remove note;</a:t>
            </a:r>
            <a:b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 		   }</a:t>
            </a:r>
            <a:b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		}</a:t>
            </a:r>
          </a:p>
          <a:p>
            <a:pPr>
              <a:lnSpc>
                <a:spcPct val="5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Result?  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Still too much milk 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but only occasionally!</a:t>
            </a:r>
            <a:endParaRPr lang="en-US" altLang="ko-KR" smtClean="0">
              <a:ea typeface="굴림" panose="020B0600000101010101" pitchFamily="34" charset="-127"/>
            </a:endParaRP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Thread can get context switched after checking milk and note but before buying milk!</a:t>
            </a: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Solution makes problem worse since fails 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intermittently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Makes it really hard to debug…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Must work despite what the dispatcher does!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endParaRPr lang="ko-KR" altLang="en-US" smtClean="0">
              <a:latin typeface="Courier New" panose="02070309020205020404" pitchFamily="49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583093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9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9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29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9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29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29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9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9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9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9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29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29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9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9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90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90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90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90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90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90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290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290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290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290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6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Too Much Milk: Solution #1½ 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915400" cy="5959475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Clearly the Note is not quite blocking enough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Let’s try to fix this by placing note first</a:t>
            </a: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Another try at previous solution:</a:t>
            </a:r>
          </a:p>
          <a:p>
            <a:pPr>
              <a:lnSpc>
                <a:spcPct val="75000"/>
              </a:lnSpc>
              <a:spcBef>
                <a:spcPct val="20000"/>
              </a:spcBef>
              <a:buFontTx/>
              <a:buNone/>
            </a:pPr>
            <a:endParaRPr lang="en-US" altLang="ko-KR" smtClean="0">
              <a:ea typeface="굴림" panose="020B0600000101010101" pitchFamily="34" charset="-127"/>
            </a:endParaRPr>
          </a:p>
          <a:p>
            <a:pPr lvl="1"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			leave Note;</a:t>
            </a:r>
          </a:p>
          <a:p>
            <a:pPr lvl="1"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			if (noMilk) {</a:t>
            </a:r>
            <a:b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 		   if (noNote) {</a:t>
            </a:r>
            <a:b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 		      leave Note;</a:t>
            </a:r>
            <a:b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 		      buy milk;</a:t>
            </a:r>
            <a:b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 		   }</a:t>
            </a:r>
            <a:b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		}</a:t>
            </a:r>
          </a:p>
          <a:p>
            <a:pPr lvl="1"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			remove note;</a:t>
            </a:r>
            <a:b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endParaRPr lang="en-US" altLang="ko-KR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What happens here?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Well, with human, probably nothing bad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With computer: no one ever buys milk</a:t>
            </a:r>
          </a:p>
        </p:txBody>
      </p:sp>
      <p:pic>
        <p:nvPicPr>
          <p:cNvPr id="43213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124200"/>
            <a:ext cx="2227263" cy="301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23946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2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2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2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2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32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32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32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32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32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32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32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32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1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Too Much Milk Solution #2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88" y="665163"/>
            <a:ext cx="8534400" cy="5943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How about labeled notes? 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Now we can leave note before checking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Algorithm looks like this: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ea typeface="굴림" panose="020B0600000101010101" pitchFamily="34" charset="-127"/>
              </a:rPr>
              <a:t>		</a:t>
            </a:r>
            <a:r>
              <a:rPr lang="en-US" altLang="ko-KR" sz="2000" u="sng" smtClean="0">
                <a:ea typeface="굴림" panose="020B0600000101010101" pitchFamily="34" charset="-127"/>
              </a:rPr>
              <a:t>Thread A</a:t>
            </a:r>
            <a:r>
              <a:rPr lang="en-US" altLang="ko-KR" sz="2000" smtClean="0">
                <a:ea typeface="굴림" panose="020B0600000101010101" pitchFamily="34" charset="-127"/>
              </a:rPr>
              <a:t>		</a:t>
            </a:r>
            <a:r>
              <a:rPr lang="en-US" altLang="ko-KR" sz="2000" u="sng" smtClean="0">
                <a:ea typeface="굴림" panose="020B0600000101010101" pitchFamily="34" charset="-127"/>
              </a:rPr>
              <a:t>Thread B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leave note A;	leave note B;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if (noNote B) {	if (noNoteA)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   if (noMilk) {	   if (noMilk)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      buy Milk;	      buy Milk;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   }		   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		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remove note A;	remove note B;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Does this work?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Possible for neither thread to buy milk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Context switches at exactly the wrong times can lead each to think that the other is going to buy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Really insidious: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Extremely unlikely</a:t>
            </a:r>
            <a:r>
              <a:rPr lang="en-US" altLang="ko-KR" smtClean="0">
                <a:ea typeface="굴림" panose="020B0600000101010101" pitchFamily="34" charset="-127"/>
              </a:rPr>
              <a:t> that this would happen, but will at worse possible time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Probably something like this in UNIX</a:t>
            </a:r>
          </a:p>
        </p:txBody>
      </p:sp>
    </p:spTree>
    <p:extLst>
      <p:ext uri="{BB962C8B-B14F-4D97-AF65-F5344CB8AC3E}">
        <p14:creationId xmlns:p14="http://schemas.microsoft.com/office/powerpoint/2010/main" val="16728526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0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0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0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0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0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0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30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30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30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30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Goals for Today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Synchronization Operations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Higher-level Synchronization Abstractions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Semaphores, monitors, and condition variables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Programming paradigms for concurrent programs</a:t>
            </a:r>
          </a:p>
          <a:p>
            <a:pPr>
              <a:buFontTx/>
              <a:buNone/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lvl="1"/>
            <a:endParaRPr lang="en-US" altLang="ko-KR" dirty="0" smtClean="0">
              <a:ea typeface="굴림" panose="020B0600000101010101" pitchFamily="34" charset="-127"/>
            </a:endParaRPr>
          </a:p>
          <a:p>
            <a:endParaRPr lang="en-US" altLang="ko-KR" dirty="0" smtClean="0">
              <a:ea typeface="굴림" panose="020B0600000101010101" pitchFamily="34" charset="-127"/>
            </a:endParaRPr>
          </a:p>
          <a:p>
            <a:endParaRPr lang="ko-KR" altLang="en-US" dirty="0" smtClean="0">
              <a:ea typeface="굴림" panose="020B0600000101010101" pitchFamily="34" charset="-127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54038" y="5410200"/>
            <a:ext cx="79041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en-US" sz="2000"/>
              <a:t>Note: Some slides and/or pictures in the following are</a:t>
            </a:r>
          </a:p>
          <a:p>
            <a:pPr algn="l"/>
            <a:r>
              <a:rPr lang="en-US" altLang="en-US" sz="2000"/>
              <a:t>adapted from slides ©2005 Silberschatz, Galvin, and Gagne </a:t>
            </a:r>
          </a:p>
        </p:txBody>
      </p:sp>
      <p:pic>
        <p:nvPicPr>
          <p:cNvPr id="4137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590800"/>
            <a:ext cx="2667000" cy="243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54038" y="5410200"/>
            <a:ext cx="79041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en-US" sz="2000"/>
              <a:t>Note: Some slides and/or pictures in the following are</a:t>
            </a:r>
          </a:p>
          <a:p>
            <a:pPr algn="l"/>
            <a:r>
              <a:rPr lang="en-US" altLang="en-US" sz="2000"/>
              <a:t>adapted from slides ©2005 Silberschatz, Galvin, and Gagne. Many slides generated from my lecture notes by Kubiatowicz.</a:t>
            </a:r>
          </a:p>
        </p:txBody>
      </p:sp>
    </p:spTree>
    <p:extLst>
      <p:ext uri="{BB962C8B-B14F-4D97-AF65-F5344CB8AC3E}">
        <p14:creationId xmlns:p14="http://schemas.microsoft.com/office/powerpoint/2010/main" val="33028032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Too Much Milk Solution #2: problem!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5029200"/>
            <a:ext cx="7010400" cy="1295400"/>
          </a:xfrm>
        </p:spPr>
        <p:txBody>
          <a:bodyPr/>
          <a:lstStyle/>
          <a:p>
            <a:r>
              <a:rPr lang="en-US" altLang="ko-KR" i="1" smtClean="0">
                <a:ea typeface="굴림" panose="020B0600000101010101" pitchFamily="34" charset="-127"/>
              </a:rPr>
              <a:t>I’m</a:t>
            </a:r>
            <a:r>
              <a:rPr lang="en-US" altLang="ko-KR" smtClean="0">
                <a:ea typeface="굴림" panose="020B0600000101010101" pitchFamily="34" charset="-127"/>
              </a:rPr>
              <a:t> not getting milk, </a:t>
            </a:r>
            <a:r>
              <a:rPr lang="en-US" altLang="ko-KR" i="1" smtClean="0">
                <a:ea typeface="굴림" panose="020B0600000101010101" pitchFamily="34" charset="-127"/>
              </a:rPr>
              <a:t>You’re</a:t>
            </a:r>
            <a:r>
              <a:rPr lang="en-US" altLang="ko-KR" smtClean="0">
                <a:ea typeface="굴림" panose="020B0600000101010101" pitchFamily="34" charset="-127"/>
              </a:rPr>
              <a:t> getting milk</a:t>
            </a:r>
          </a:p>
          <a:p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This kind of lockup is called “starvation!”</a:t>
            </a:r>
          </a:p>
        </p:txBody>
      </p:sp>
      <p:grpSp>
        <p:nvGrpSpPr>
          <p:cNvPr id="32772" name="Group 4"/>
          <p:cNvGrpSpPr>
            <a:grpSpLocks/>
          </p:cNvGrpSpPr>
          <p:nvPr/>
        </p:nvGrpSpPr>
        <p:grpSpPr bwMode="auto">
          <a:xfrm>
            <a:off x="5562600" y="1295400"/>
            <a:ext cx="2514600" cy="2438400"/>
            <a:chOff x="3504" y="1584"/>
            <a:chExt cx="1056" cy="947"/>
          </a:xfrm>
        </p:grpSpPr>
        <p:pic>
          <p:nvPicPr>
            <p:cNvPr id="32774" name="Picture 5" descr="MCHH01153_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4" y="1632"/>
              <a:ext cx="676" cy="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775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6" y="1584"/>
              <a:ext cx="384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32773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914400"/>
            <a:ext cx="3209925" cy="387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95529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15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Too Much Milk Solution #3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300" y="668338"/>
            <a:ext cx="8686800" cy="596106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Here is a possible two-note solution: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ea typeface="굴림" panose="020B0600000101010101" pitchFamily="34" charset="-127"/>
              </a:rPr>
              <a:t>		</a:t>
            </a:r>
            <a:r>
              <a:rPr lang="en-US" altLang="ko-KR" sz="2000" u="sng" smtClean="0">
                <a:ea typeface="굴림" panose="020B0600000101010101" pitchFamily="34" charset="-127"/>
              </a:rPr>
              <a:t>Thread A</a:t>
            </a:r>
            <a:r>
              <a:rPr lang="en-US" altLang="ko-KR" sz="2000" smtClean="0">
                <a:ea typeface="굴림" panose="020B0600000101010101" pitchFamily="34" charset="-127"/>
              </a:rPr>
              <a:t>		</a:t>
            </a:r>
            <a:r>
              <a:rPr lang="en-US" altLang="ko-KR" sz="2000" u="sng" smtClean="0">
                <a:ea typeface="굴림" panose="020B0600000101010101" pitchFamily="34" charset="-127"/>
              </a:rPr>
              <a:t>Thread B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leave note A;	leave note B;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while (note B) { //X 	if (noNote A) { //Y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   do nothing;	   if (noMilk)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		      buy milk;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if (noMilk) {	   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   buy milk;	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		remove note B;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remove note A;</a:t>
            </a: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Does this work? Yes. Both can guarantee that: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It is safe to buy, or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Other will buy, ok to quit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At X: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if no note B, safe for A to buy,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otherwise wait to find out what will happen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At Y: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if no note A, safe for B to buy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Otherwise, A is either buying or waiting for B to quit</a:t>
            </a:r>
          </a:p>
        </p:txBody>
      </p:sp>
    </p:spTree>
    <p:extLst>
      <p:ext uri="{BB962C8B-B14F-4D97-AF65-F5344CB8AC3E}">
        <p14:creationId xmlns:p14="http://schemas.microsoft.com/office/powerpoint/2010/main" val="31975497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3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1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1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3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3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3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3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1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1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1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1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31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31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31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31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Solution #3 discussion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775" y="736600"/>
            <a:ext cx="8839200" cy="6121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Our solution protects a single “Critical-Section” piece of code for each thread: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if (noMilk) {	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   		   buy milk;	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}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Solution #3 works, but it’s really unsatisfactory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Really complex – even for this simple an example</a:t>
            </a:r>
          </a:p>
          <a:p>
            <a:pPr lvl="2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Hard to convince yourself that this really works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A’s code is different from B’s – what if lots of threads?</a:t>
            </a:r>
          </a:p>
          <a:p>
            <a:pPr lvl="2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Code would have to be slightly different for each thread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While A is waiting, it is consuming CPU time</a:t>
            </a:r>
          </a:p>
          <a:p>
            <a:pPr lvl="2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This is called “busy-waiting”</a:t>
            </a:r>
          </a:p>
          <a:p>
            <a:pPr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There’s a better way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Have hardware provide better (higher-level) primitives than atomic load and store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Build even higher-level programming abstractions on this new hardware support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70228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Too Much Milk: Solution #4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4788" y="660400"/>
            <a:ext cx="8710612" cy="6197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Suppose we have some sort of implementation of a lock (more in a moment). 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Lock.Acquire()</a:t>
            </a:r>
            <a:r>
              <a:rPr lang="en-US" altLang="ko-KR" smtClean="0">
                <a:ea typeface="굴림" panose="020B0600000101010101" pitchFamily="34" charset="-127"/>
              </a:rPr>
              <a:t> – wait until lock is free, then grab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Lock.Release()</a:t>
            </a:r>
            <a:r>
              <a:rPr lang="en-US" altLang="ko-KR" smtClean="0">
                <a:ea typeface="굴림" panose="020B0600000101010101" pitchFamily="34" charset="-127"/>
              </a:rPr>
              <a:t> – Unlock, waking up anyone waiting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These must be atomic operations – if two threads are waiting for the lock and both see it’s free, only one succeeds to grab the lock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Then, our milk problem is easy: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ko-KR" smtClean="0"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milklock.Acquire();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if (nomilk)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   buy milk;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milklock.Release();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Once again, section of code between </a:t>
            </a: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Acquire()</a:t>
            </a:r>
            <a:r>
              <a:rPr lang="en-US" altLang="ko-KR" smtClean="0">
                <a:ea typeface="굴림" panose="020B0600000101010101" pitchFamily="34" charset="-127"/>
              </a:rPr>
              <a:t> and </a:t>
            </a: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Release()</a:t>
            </a:r>
            <a:r>
              <a:rPr lang="en-US" altLang="ko-KR" smtClean="0">
                <a:ea typeface="굴림" panose="020B0600000101010101" pitchFamily="34" charset="-127"/>
              </a:rPr>
              <a:t> called a “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Critical Section</a:t>
            </a:r>
            <a:r>
              <a:rPr lang="en-US" altLang="ko-KR" smtClean="0">
                <a:ea typeface="굴림" panose="020B0600000101010101" pitchFamily="34" charset="-127"/>
              </a:rPr>
              <a:t>”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Of course, you can make this even simpler: suppose you are out of ice cream instead of milk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Skip the test since you always need more ice cream.</a:t>
            </a:r>
          </a:p>
        </p:txBody>
      </p:sp>
    </p:spTree>
    <p:extLst>
      <p:ext uri="{BB962C8B-B14F-4D97-AF65-F5344CB8AC3E}">
        <p14:creationId xmlns:p14="http://schemas.microsoft.com/office/powerpoint/2010/main" val="33426139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5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5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35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35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35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35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5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5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35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35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35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35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35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35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35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35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Where are we going with synchronization?</a:t>
            </a:r>
          </a:p>
        </p:txBody>
      </p:sp>
      <p:sp>
        <p:nvSpPr>
          <p:cNvPr id="36867" name="Rectangle 36"/>
          <p:cNvSpPr>
            <a:spLocks noGrp="1" noChangeArrowheads="1"/>
          </p:cNvSpPr>
          <p:nvPr>
            <p:ph type="body" idx="1"/>
          </p:nvPr>
        </p:nvSpPr>
        <p:spPr>
          <a:xfrm>
            <a:off x="228600" y="4114800"/>
            <a:ext cx="8610600" cy="21336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We are going to implement various higher-level synchronization primitives using atomic operations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Everything is pretty painful if only atomic primitives are load and store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Need to provide primitives useful at user-level</a:t>
            </a:r>
          </a:p>
        </p:txBody>
      </p:sp>
      <p:sp>
        <p:nvSpPr>
          <p:cNvPr id="436234" name="Rectangle 10"/>
          <p:cNvSpPr>
            <a:spLocks noChangeArrowheads="1"/>
          </p:cNvSpPr>
          <p:nvPr/>
        </p:nvSpPr>
        <p:spPr bwMode="auto">
          <a:xfrm>
            <a:off x="1752600" y="3048000"/>
            <a:ext cx="7162800" cy="6858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000"/>
              <a:t>Load/Store    Disable Ints   Test&amp;Set   Comp&amp;Swap</a:t>
            </a:r>
          </a:p>
        </p:txBody>
      </p:sp>
      <p:sp>
        <p:nvSpPr>
          <p:cNvPr id="436232" name="Rectangle 8"/>
          <p:cNvSpPr>
            <a:spLocks noChangeArrowheads="1"/>
          </p:cNvSpPr>
          <p:nvPr/>
        </p:nvSpPr>
        <p:spPr bwMode="auto">
          <a:xfrm>
            <a:off x="1752600" y="1600200"/>
            <a:ext cx="7162800" cy="1447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000"/>
              <a:t>Locks   Semaphores   Monitors   Send/Receive</a:t>
            </a:r>
          </a:p>
        </p:txBody>
      </p:sp>
      <p:sp>
        <p:nvSpPr>
          <p:cNvPr id="436230" name="Rectangle 6"/>
          <p:cNvSpPr>
            <a:spLocks noChangeArrowheads="1"/>
          </p:cNvSpPr>
          <p:nvPr/>
        </p:nvSpPr>
        <p:spPr bwMode="auto">
          <a:xfrm>
            <a:off x="1752600" y="762000"/>
            <a:ext cx="7162800" cy="838200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000"/>
              <a:t>Shared Programs</a:t>
            </a:r>
          </a:p>
        </p:txBody>
      </p:sp>
      <p:grpSp>
        <p:nvGrpSpPr>
          <p:cNvPr id="436261" name="Group 37"/>
          <p:cNvGrpSpPr>
            <a:grpSpLocks/>
          </p:cNvGrpSpPr>
          <p:nvPr/>
        </p:nvGrpSpPr>
        <p:grpSpPr bwMode="auto">
          <a:xfrm>
            <a:off x="228600" y="762000"/>
            <a:ext cx="8686800" cy="2971800"/>
            <a:chOff x="144" y="480"/>
            <a:chExt cx="5472" cy="1872"/>
          </a:xfrm>
        </p:grpSpPr>
        <p:grpSp>
          <p:nvGrpSpPr>
            <p:cNvPr id="36872" name="Group 35"/>
            <p:cNvGrpSpPr>
              <a:grpSpLocks/>
            </p:cNvGrpSpPr>
            <p:nvPr/>
          </p:nvGrpSpPr>
          <p:grpSpPr bwMode="auto">
            <a:xfrm>
              <a:off x="144" y="480"/>
              <a:ext cx="960" cy="1872"/>
              <a:chOff x="144" y="768"/>
              <a:chExt cx="960" cy="1872"/>
            </a:xfrm>
          </p:grpSpPr>
          <p:sp>
            <p:nvSpPr>
              <p:cNvPr id="36880" name="Rectangle 9"/>
              <p:cNvSpPr>
                <a:spLocks noChangeArrowheads="1"/>
              </p:cNvSpPr>
              <p:nvPr/>
            </p:nvSpPr>
            <p:spPr bwMode="auto">
              <a:xfrm>
                <a:off x="144" y="2208"/>
                <a:ext cx="960" cy="432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sz="2000"/>
                  <a:t>Hardware</a:t>
                </a:r>
              </a:p>
            </p:txBody>
          </p:sp>
          <p:sp>
            <p:nvSpPr>
              <p:cNvPr id="36881" name="Rectangle 7"/>
              <p:cNvSpPr>
                <a:spLocks noChangeArrowheads="1"/>
              </p:cNvSpPr>
              <p:nvPr/>
            </p:nvSpPr>
            <p:spPr bwMode="auto">
              <a:xfrm>
                <a:off x="144" y="1296"/>
                <a:ext cx="960" cy="912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sz="2000"/>
                  <a:t>Higher-level </a:t>
                </a:r>
              </a:p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sz="2000"/>
                  <a:t>API</a:t>
                </a:r>
              </a:p>
            </p:txBody>
          </p:sp>
          <p:sp>
            <p:nvSpPr>
              <p:cNvPr id="36882" name="Rectangle 5"/>
              <p:cNvSpPr>
                <a:spLocks noChangeArrowheads="1"/>
              </p:cNvSpPr>
              <p:nvPr/>
            </p:nvSpPr>
            <p:spPr bwMode="auto">
              <a:xfrm>
                <a:off x="144" y="768"/>
                <a:ext cx="960" cy="528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sz="2000"/>
                  <a:t>Programs</a:t>
                </a:r>
              </a:p>
            </p:txBody>
          </p:sp>
        </p:grpSp>
        <p:sp>
          <p:nvSpPr>
            <p:cNvPr id="36873" name="Line 11"/>
            <p:cNvSpPr>
              <a:spLocks noChangeShapeType="1"/>
            </p:cNvSpPr>
            <p:nvPr/>
          </p:nvSpPr>
          <p:spPr bwMode="auto">
            <a:xfrm>
              <a:off x="144" y="480"/>
              <a:ext cx="54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6874" name="Line 12"/>
            <p:cNvSpPr>
              <a:spLocks noChangeShapeType="1"/>
            </p:cNvSpPr>
            <p:nvPr/>
          </p:nvSpPr>
          <p:spPr bwMode="auto">
            <a:xfrm>
              <a:off x="144" y="1008"/>
              <a:ext cx="5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6875" name="Line 13"/>
            <p:cNvSpPr>
              <a:spLocks noChangeShapeType="1"/>
            </p:cNvSpPr>
            <p:nvPr/>
          </p:nvSpPr>
          <p:spPr bwMode="auto">
            <a:xfrm>
              <a:off x="144" y="1920"/>
              <a:ext cx="5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6876" name="Line 14"/>
            <p:cNvSpPr>
              <a:spLocks noChangeShapeType="1"/>
            </p:cNvSpPr>
            <p:nvPr/>
          </p:nvSpPr>
          <p:spPr bwMode="auto">
            <a:xfrm>
              <a:off x="144" y="2352"/>
              <a:ext cx="54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6877" name="Line 15"/>
            <p:cNvSpPr>
              <a:spLocks noChangeShapeType="1"/>
            </p:cNvSpPr>
            <p:nvPr/>
          </p:nvSpPr>
          <p:spPr bwMode="auto">
            <a:xfrm>
              <a:off x="144" y="480"/>
              <a:ext cx="0" cy="18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6878" name="Line 16"/>
            <p:cNvSpPr>
              <a:spLocks noChangeShapeType="1"/>
            </p:cNvSpPr>
            <p:nvPr/>
          </p:nvSpPr>
          <p:spPr bwMode="auto">
            <a:xfrm>
              <a:off x="1104" y="480"/>
              <a:ext cx="0" cy="18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6879" name="Line 17"/>
            <p:cNvSpPr>
              <a:spLocks noChangeShapeType="1"/>
            </p:cNvSpPr>
            <p:nvPr/>
          </p:nvSpPr>
          <p:spPr bwMode="auto">
            <a:xfrm>
              <a:off x="5616" y="480"/>
              <a:ext cx="0" cy="18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848000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6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6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6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6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6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6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34" grpId="0" animBg="1"/>
      <p:bldP spid="436232" grpId="0" animBg="1"/>
      <p:bldP spid="43623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How to implement Locks?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8750" y="762000"/>
            <a:ext cx="8756650" cy="5792788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2000" smtClean="0">
                <a:solidFill>
                  <a:schemeClr val="hlink"/>
                </a:solidFill>
                <a:ea typeface="굴림" panose="020B0600000101010101" pitchFamily="34" charset="-127"/>
              </a:rPr>
              <a:t>Lock</a:t>
            </a:r>
            <a:r>
              <a:rPr lang="en-US" altLang="ko-KR" sz="2000" smtClean="0">
                <a:ea typeface="굴림" panose="020B0600000101010101" pitchFamily="34" charset="-127"/>
              </a:rPr>
              <a:t>: prevents someone from doing something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Lock before entering critical section and 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before accessing shared data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Unlock when leaving, after accessing shared data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Wait if locked</a:t>
            </a:r>
          </a:p>
          <a:p>
            <a:pPr lvl="2"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smtClean="0">
                <a:solidFill>
                  <a:schemeClr val="hlink"/>
                </a:solidFill>
                <a:ea typeface="굴림" panose="020B0600000101010101" pitchFamily="34" charset="-127"/>
              </a:rPr>
              <a:t>Important idea: all synchronization involves waiting</a:t>
            </a:r>
          </a:p>
          <a:p>
            <a:pPr lvl="2"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smtClean="0">
                <a:solidFill>
                  <a:schemeClr val="hlink"/>
                </a:solidFill>
                <a:ea typeface="굴림" panose="020B0600000101010101" pitchFamily="34" charset="-127"/>
              </a:rPr>
              <a:t>Should </a:t>
            </a:r>
            <a:r>
              <a:rPr lang="en-US" altLang="ko-KR" sz="1800" i="1" smtClean="0">
                <a:solidFill>
                  <a:schemeClr val="hlink"/>
                </a:solidFill>
                <a:ea typeface="굴림" panose="020B0600000101010101" pitchFamily="34" charset="-127"/>
              </a:rPr>
              <a:t>sleep</a:t>
            </a:r>
            <a:r>
              <a:rPr lang="en-US" altLang="ko-KR" sz="1800" smtClean="0">
                <a:solidFill>
                  <a:schemeClr val="hlink"/>
                </a:solidFill>
                <a:ea typeface="굴림" panose="020B0600000101010101" pitchFamily="34" charset="-127"/>
              </a:rPr>
              <a:t> if waiting for a long time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z="2000" smtClean="0">
                <a:ea typeface="굴림" panose="020B0600000101010101" pitchFamily="34" charset="-127"/>
              </a:rPr>
              <a:t>Atomic Load/Store: get solution like Milk #3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Looked at this last lecture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Pretty complex and error prone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z="2000" smtClean="0">
                <a:ea typeface="굴림" panose="020B0600000101010101" pitchFamily="34" charset="-127"/>
              </a:rPr>
              <a:t>Hardware Lock instruction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Is this a good idea?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What about putting a task to sleep?</a:t>
            </a:r>
          </a:p>
          <a:p>
            <a:pPr lvl="2">
              <a:lnSpc>
                <a:spcPct val="85000"/>
              </a:lnSpc>
              <a:spcBef>
                <a:spcPct val="20000"/>
              </a:spcBef>
            </a:pPr>
            <a:r>
              <a:rPr lang="en-US" altLang="ko-KR" sz="1800" smtClean="0">
                <a:ea typeface="굴림" panose="020B0600000101010101" pitchFamily="34" charset="-127"/>
              </a:rPr>
              <a:t>How do you handle the interface between the hardware and scheduler?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Complexity?</a:t>
            </a:r>
          </a:p>
          <a:p>
            <a:pPr lvl="2">
              <a:lnSpc>
                <a:spcPct val="85000"/>
              </a:lnSpc>
              <a:spcBef>
                <a:spcPct val="20000"/>
              </a:spcBef>
            </a:pPr>
            <a:r>
              <a:rPr lang="en-US" altLang="ko-KR" sz="1800" smtClean="0">
                <a:ea typeface="굴림" panose="020B0600000101010101" pitchFamily="34" charset="-127"/>
              </a:rPr>
              <a:t>Done in the Intel 432</a:t>
            </a:r>
          </a:p>
          <a:p>
            <a:pPr lvl="2">
              <a:lnSpc>
                <a:spcPct val="85000"/>
              </a:lnSpc>
              <a:spcBef>
                <a:spcPct val="20000"/>
              </a:spcBef>
            </a:pPr>
            <a:r>
              <a:rPr lang="en-US" altLang="ko-KR" sz="1800" smtClean="0">
                <a:ea typeface="굴림" panose="020B0600000101010101" pitchFamily="34" charset="-127"/>
              </a:rPr>
              <a:t>Each feature makes hardware more complex and slow</a:t>
            </a:r>
          </a:p>
          <a:p>
            <a:pPr lvl="2">
              <a:lnSpc>
                <a:spcPct val="85000"/>
              </a:lnSpc>
              <a:spcBef>
                <a:spcPct val="20000"/>
              </a:spcBef>
            </a:pPr>
            <a:endParaRPr lang="en-US" altLang="ko-KR" sz="1800" smtClean="0">
              <a:ea typeface="굴림" panose="020B0600000101010101" pitchFamily="34" charset="-127"/>
            </a:endParaRPr>
          </a:p>
        </p:txBody>
      </p:sp>
      <p:pic>
        <p:nvPicPr>
          <p:cNvPr id="442372" name="Picture 4" descr="MCj030783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838200"/>
            <a:ext cx="9477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32854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2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2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2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2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2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2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2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2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2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2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42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2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42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42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42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42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42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42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42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42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42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42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423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423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423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423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423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423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1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763000" cy="6019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How can we build multi-instruction atomic operations?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Recall: dispatcher gets control in two ways.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Internal: Thread does something to relinquish the CPU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External: Interrupts cause dispatcher to take CPU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On a uniprocessor, can avoid context-switching by: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Avoiding internal events (although virtual memory tricky)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Preventing external events by disabling interrupts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Consequently, naïve Implementation of locks: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mtClean="0">
                <a:ea typeface="굴림" panose="020B0600000101010101" pitchFamily="34" charset="-127"/>
              </a:rPr>
              <a:t>	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LockAcquire { disable Ints; }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LockRelease { enable Ints; }</a:t>
            </a: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Problems with this approach: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Can’t let user do this!</a:t>
            </a:r>
            <a:r>
              <a:rPr lang="en-US" altLang="ko-KR" smtClean="0">
                <a:ea typeface="굴림" panose="020B0600000101010101" pitchFamily="34" charset="-127"/>
              </a:rPr>
              <a:t> Consider following: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	LockAcquire();</a:t>
            </a:r>
            <a:b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While(TRUE) {;}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Real-Time system—no guarantees on timing!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Critical Sections might be arbitrarily long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What happens with I/O or other important events?	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“Reactor about to meltdown. Help?”</a:t>
            </a:r>
          </a:p>
        </p:txBody>
      </p:sp>
      <p:pic>
        <p:nvPicPr>
          <p:cNvPr id="444420" name="Picture 4" descr="MCj010496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86200"/>
            <a:ext cx="1825625" cy="182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Naïve use of Interrupt Enable/Disable</a:t>
            </a:r>
          </a:p>
        </p:txBody>
      </p:sp>
    </p:spTree>
    <p:extLst>
      <p:ext uri="{BB962C8B-B14F-4D97-AF65-F5344CB8AC3E}">
        <p14:creationId xmlns:p14="http://schemas.microsoft.com/office/powerpoint/2010/main" val="38960246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44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4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4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44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44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4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4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4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4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44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44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44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44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444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444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444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444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444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444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444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444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444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444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19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Better Implementation of Locks by Disabling Interrupts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23913"/>
            <a:ext cx="8610600" cy="1295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Key idea: maintain a lock variable and impose mutual exclusion only during operations on that variable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altLang="ko-KR" sz="220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</a:p>
        </p:txBody>
      </p:sp>
      <p:sp>
        <p:nvSpPr>
          <p:cNvPr id="445445" name="Text Box 5"/>
          <p:cNvSpPr txBox="1">
            <a:spLocks noChangeArrowheads="1"/>
          </p:cNvSpPr>
          <p:nvPr/>
        </p:nvSpPr>
        <p:spPr bwMode="auto">
          <a:xfrm>
            <a:off x="152400" y="1981200"/>
            <a:ext cx="4581525" cy="384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en-US" sz="1900">
                <a:solidFill>
                  <a:srgbClr val="233AE1"/>
                </a:solidFill>
                <a:latin typeface="Courier New" panose="02070309020205020404" pitchFamily="49" charset="0"/>
              </a:rPr>
              <a:t>int value = FREE;</a:t>
            </a:r>
          </a:p>
          <a:p>
            <a:pPr algn="l"/>
            <a:endParaRPr lang="en-US" altLang="en-US" sz="1900">
              <a:latin typeface="Courier New" panose="02070309020205020404" pitchFamily="49" charset="0"/>
            </a:endParaRPr>
          </a:p>
          <a:p>
            <a:pPr algn="l"/>
            <a:r>
              <a:rPr lang="en-US" altLang="en-US" sz="1900">
                <a:latin typeface="Courier New" panose="02070309020205020404" pitchFamily="49" charset="0"/>
              </a:rPr>
              <a:t>Acquire() {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</a:t>
            </a:r>
            <a:r>
              <a:rPr lang="en-US" altLang="en-US" sz="1900">
                <a:solidFill>
                  <a:schemeClr val="hlink"/>
                </a:solidFill>
                <a:latin typeface="Courier New" panose="02070309020205020404" pitchFamily="49" charset="0"/>
              </a:rPr>
              <a:t>disable interrupts;</a:t>
            </a:r>
            <a:br>
              <a:rPr lang="en-US" altLang="en-US" sz="1900">
                <a:solidFill>
                  <a:schemeClr val="hlink"/>
                </a:solidFill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if (value == BUSY) {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	put thread on wait queue;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	Go to sleep();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	// Enable interrupts?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} else {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	</a:t>
            </a:r>
            <a:r>
              <a:rPr lang="en-US" altLang="en-US" sz="1900">
                <a:solidFill>
                  <a:srgbClr val="233AE1"/>
                </a:solidFill>
                <a:latin typeface="Courier New" panose="02070309020205020404" pitchFamily="49" charset="0"/>
              </a:rPr>
              <a:t>value = BUSY;</a:t>
            </a:r>
            <a:br>
              <a:rPr lang="en-US" altLang="en-US" sz="1900">
                <a:solidFill>
                  <a:srgbClr val="233AE1"/>
                </a:solidFill>
                <a:latin typeface="Courier New" panose="02070309020205020404" pitchFamily="49" charset="0"/>
              </a:rPr>
            </a:br>
            <a:r>
              <a:rPr lang="en-US" altLang="en-US" sz="1900">
                <a:solidFill>
                  <a:srgbClr val="233AE1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sz="1900">
                <a:latin typeface="Courier New" panose="02070309020205020404" pitchFamily="49" charset="0"/>
              </a:rPr>
              <a:t>}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</a:t>
            </a:r>
            <a:r>
              <a:rPr lang="en-US" altLang="en-US" sz="1900">
                <a:solidFill>
                  <a:schemeClr val="hlink"/>
                </a:solidFill>
                <a:latin typeface="Courier New" panose="02070309020205020404" pitchFamily="49" charset="0"/>
              </a:rPr>
              <a:t>enable interrupts;</a:t>
            </a:r>
            <a:br>
              <a:rPr lang="en-US" altLang="en-US" sz="1900">
                <a:solidFill>
                  <a:schemeClr val="hlink"/>
                </a:solidFill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45446" name="Text Box 6"/>
          <p:cNvSpPr txBox="1">
            <a:spLocks noChangeArrowheads="1"/>
          </p:cNvSpPr>
          <p:nvPr/>
        </p:nvSpPr>
        <p:spPr bwMode="auto">
          <a:xfrm>
            <a:off x="4495800" y="2057400"/>
            <a:ext cx="4648200" cy="379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>
              <a:latin typeface="Courier New" panose="02070309020205020404" pitchFamily="49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>
              <a:latin typeface="Courier New" panose="02070309020205020404" pitchFamily="49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sz="1900">
                <a:latin typeface="Courier New" panose="02070309020205020404" pitchFamily="49" charset="0"/>
              </a:rPr>
              <a:t>Release() {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</a:t>
            </a:r>
            <a:r>
              <a:rPr lang="en-US" altLang="en-US" sz="1900">
                <a:solidFill>
                  <a:schemeClr val="hlink"/>
                </a:solidFill>
                <a:latin typeface="Courier New" panose="02070309020205020404" pitchFamily="49" charset="0"/>
              </a:rPr>
              <a:t>disable interrupts;</a:t>
            </a:r>
            <a:r>
              <a:rPr lang="en-US" altLang="en-US" sz="1900">
                <a:latin typeface="Courier New" panose="02070309020205020404" pitchFamily="49" charset="0"/>
              </a:rPr>
              <a:t/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if (anyone on wait queue) {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	take thread off wait queue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	Place on ready queue;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} else {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	</a:t>
            </a:r>
            <a:r>
              <a:rPr lang="en-US" altLang="en-US" sz="1900">
                <a:solidFill>
                  <a:srgbClr val="233AE1"/>
                </a:solidFill>
                <a:latin typeface="Courier New" panose="02070309020205020404" pitchFamily="49" charset="0"/>
              </a:rPr>
              <a:t>value = FREE;</a:t>
            </a:r>
            <a:br>
              <a:rPr lang="en-US" altLang="en-US" sz="1900">
                <a:solidFill>
                  <a:srgbClr val="233AE1"/>
                </a:solidFill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}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</a:t>
            </a:r>
            <a:r>
              <a:rPr lang="en-US" altLang="en-US" sz="1900">
                <a:solidFill>
                  <a:schemeClr val="hlink"/>
                </a:solidFill>
                <a:latin typeface="Courier New" panose="02070309020205020404" pitchFamily="49" charset="0"/>
              </a:rPr>
              <a:t>enable interrupts;</a:t>
            </a:r>
            <a:br>
              <a:rPr lang="en-US" altLang="en-US" sz="1900">
                <a:solidFill>
                  <a:schemeClr val="hlink"/>
                </a:solidFill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}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/>
            </a:r>
            <a:br>
              <a:rPr lang="en-US" altLang="en-US" sz="1900">
                <a:latin typeface="Courier New" panose="02070309020205020404" pitchFamily="49" charset="0"/>
              </a:rPr>
            </a:br>
            <a:endParaRPr lang="en-US" altLang="en-US" sz="1900">
              <a:latin typeface="Courier New" panose="02070309020205020404" pitchFamily="49" charset="0"/>
            </a:endParaRPr>
          </a:p>
        </p:txBody>
      </p:sp>
      <p:grpSp>
        <p:nvGrpSpPr>
          <p:cNvPr id="445459" name="Group 19"/>
          <p:cNvGrpSpPr>
            <a:grpSpLocks/>
          </p:cNvGrpSpPr>
          <p:nvPr/>
        </p:nvGrpSpPr>
        <p:grpSpPr bwMode="auto">
          <a:xfrm>
            <a:off x="2895600" y="1828800"/>
            <a:ext cx="609600" cy="685800"/>
            <a:chOff x="1776" y="912"/>
            <a:chExt cx="476" cy="576"/>
          </a:xfrm>
        </p:grpSpPr>
        <p:sp>
          <p:nvSpPr>
            <p:cNvPr id="12295" name="AutoShape 8"/>
            <p:cNvSpPr>
              <a:spLocks noChangeAspect="1" noChangeArrowheads="1" noTextEdit="1"/>
            </p:cNvSpPr>
            <p:nvPr/>
          </p:nvSpPr>
          <p:spPr bwMode="auto">
            <a:xfrm>
              <a:off x="1776" y="912"/>
              <a:ext cx="4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6" name="Freeform 10"/>
            <p:cNvSpPr>
              <a:spLocks/>
            </p:cNvSpPr>
            <p:nvPr/>
          </p:nvSpPr>
          <p:spPr bwMode="auto">
            <a:xfrm>
              <a:off x="1818" y="1046"/>
              <a:ext cx="434" cy="442"/>
            </a:xfrm>
            <a:custGeom>
              <a:avLst/>
              <a:gdLst>
                <a:gd name="T0" fmla="*/ 4 w 1303"/>
                <a:gd name="T1" fmla="*/ 79 h 1327"/>
                <a:gd name="T2" fmla="*/ 7 w 1303"/>
                <a:gd name="T3" fmla="*/ 86 h 1327"/>
                <a:gd name="T4" fmla="*/ 13 w 1303"/>
                <a:gd name="T5" fmla="*/ 97 h 1327"/>
                <a:gd name="T6" fmla="*/ 19 w 1303"/>
                <a:gd name="T7" fmla="*/ 109 h 1327"/>
                <a:gd name="T8" fmla="*/ 28 w 1303"/>
                <a:gd name="T9" fmla="*/ 121 h 1327"/>
                <a:gd name="T10" fmla="*/ 38 w 1303"/>
                <a:gd name="T11" fmla="*/ 132 h 1327"/>
                <a:gd name="T12" fmla="*/ 50 w 1303"/>
                <a:gd name="T13" fmla="*/ 140 h 1327"/>
                <a:gd name="T14" fmla="*/ 63 w 1303"/>
                <a:gd name="T15" fmla="*/ 145 h 1327"/>
                <a:gd name="T16" fmla="*/ 76 w 1303"/>
                <a:gd name="T17" fmla="*/ 147 h 1327"/>
                <a:gd name="T18" fmla="*/ 90 w 1303"/>
                <a:gd name="T19" fmla="*/ 146 h 1327"/>
                <a:gd name="T20" fmla="*/ 104 w 1303"/>
                <a:gd name="T21" fmla="*/ 142 h 1327"/>
                <a:gd name="T22" fmla="*/ 116 w 1303"/>
                <a:gd name="T23" fmla="*/ 136 h 1327"/>
                <a:gd name="T24" fmla="*/ 128 w 1303"/>
                <a:gd name="T25" fmla="*/ 126 h 1327"/>
                <a:gd name="T26" fmla="*/ 136 w 1303"/>
                <a:gd name="T27" fmla="*/ 116 h 1327"/>
                <a:gd name="T28" fmla="*/ 142 w 1303"/>
                <a:gd name="T29" fmla="*/ 105 h 1327"/>
                <a:gd name="T30" fmla="*/ 144 w 1303"/>
                <a:gd name="T31" fmla="*/ 94 h 1327"/>
                <a:gd name="T32" fmla="*/ 145 w 1303"/>
                <a:gd name="T33" fmla="*/ 82 h 1327"/>
                <a:gd name="T34" fmla="*/ 143 w 1303"/>
                <a:gd name="T35" fmla="*/ 71 h 1327"/>
                <a:gd name="T36" fmla="*/ 140 w 1303"/>
                <a:gd name="T37" fmla="*/ 59 h 1327"/>
                <a:gd name="T38" fmla="*/ 136 w 1303"/>
                <a:gd name="T39" fmla="*/ 48 h 1327"/>
                <a:gd name="T40" fmla="*/ 132 w 1303"/>
                <a:gd name="T41" fmla="*/ 37 h 1327"/>
                <a:gd name="T42" fmla="*/ 128 w 1303"/>
                <a:gd name="T43" fmla="*/ 27 h 1327"/>
                <a:gd name="T44" fmla="*/ 123 w 1303"/>
                <a:gd name="T45" fmla="*/ 18 h 1327"/>
                <a:gd name="T46" fmla="*/ 117 w 1303"/>
                <a:gd name="T47" fmla="*/ 11 h 1327"/>
                <a:gd name="T48" fmla="*/ 111 w 1303"/>
                <a:gd name="T49" fmla="*/ 5 h 1327"/>
                <a:gd name="T50" fmla="*/ 104 w 1303"/>
                <a:gd name="T51" fmla="*/ 1 h 1327"/>
                <a:gd name="T52" fmla="*/ 98 w 1303"/>
                <a:gd name="T53" fmla="*/ 0 h 1327"/>
                <a:gd name="T54" fmla="*/ 93 w 1303"/>
                <a:gd name="T55" fmla="*/ 0 h 1327"/>
                <a:gd name="T56" fmla="*/ 89 w 1303"/>
                <a:gd name="T57" fmla="*/ 3 h 1327"/>
                <a:gd name="T58" fmla="*/ 85 w 1303"/>
                <a:gd name="T59" fmla="*/ 6 h 1327"/>
                <a:gd name="T60" fmla="*/ 84 w 1303"/>
                <a:gd name="T61" fmla="*/ 10 h 1327"/>
                <a:gd name="T62" fmla="*/ 83 w 1303"/>
                <a:gd name="T63" fmla="*/ 15 h 1327"/>
                <a:gd name="T64" fmla="*/ 83 w 1303"/>
                <a:gd name="T65" fmla="*/ 20 h 1327"/>
                <a:gd name="T66" fmla="*/ 83 w 1303"/>
                <a:gd name="T67" fmla="*/ 25 h 1327"/>
                <a:gd name="T68" fmla="*/ 84 w 1303"/>
                <a:gd name="T69" fmla="*/ 28 h 1327"/>
                <a:gd name="T70" fmla="*/ 85 w 1303"/>
                <a:gd name="T71" fmla="*/ 32 h 1327"/>
                <a:gd name="T72" fmla="*/ 85 w 1303"/>
                <a:gd name="T73" fmla="*/ 36 h 1327"/>
                <a:gd name="T74" fmla="*/ 82 w 1303"/>
                <a:gd name="T75" fmla="*/ 40 h 1327"/>
                <a:gd name="T76" fmla="*/ 78 w 1303"/>
                <a:gd name="T77" fmla="*/ 41 h 1327"/>
                <a:gd name="T78" fmla="*/ 73 w 1303"/>
                <a:gd name="T79" fmla="*/ 43 h 1327"/>
                <a:gd name="T80" fmla="*/ 68 w 1303"/>
                <a:gd name="T81" fmla="*/ 45 h 1327"/>
                <a:gd name="T82" fmla="*/ 63 w 1303"/>
                <a:gd name="T83" fmla="*/ 47 h 1327"/>
                <a:gd name="T84" fmla="*/ 58 w 1303"/>
                <a:gd name="T85" fmla="*/ 49 h 1327"/>
                <a:gd name="T86" fmla="*/ 54 w 1303"/>
                <a:gd name="T87" fmla="*/ 52 h 1327"/>
                <a:gd name="T88" fmla="*/ 50 w 1303"/>
                <a:gd name="T89" fmla="*/ 55 h 1327"/>
                <a:gd name="T90" fmla="*/ 45 w 1303"/>
                <a:gd name="T91" fmla="*/ 57 h 1327"/>
                <a:gd name="T92" fmla="*/ 41 w 1303"/>
                <a:gd name="T93" fmla="*/ 55 h 1327"/>
                <a:gd name="T94" fmla="*/ 38 w 1303"/>
                <a:gd name="T95" fmla="*/ 52 h 1327"/>
                <a:gd name="T96" fmla="*/ 34 w 1303"/>
                <a:gd name="T97" fmla="*/ 48 h 1327"/>
                <a:gd name="T98" fmla="*/ 29 w 1303"/>
                <a:gd name="T99" fmla="*/ 44 h 1327"/>
                <a:gd name="T100" fmla="*/ 24 w 1303"/>
                <a:gd name="T101" fmla="*/ 41 h 1327"/>
                <a:gd name="T102" fmla="*/ 17 w 1303"/>
                <a:gd name="T103" fmla="*/ 40 h 1327"/>
                <a:gd name="T104" fmla="*/ 11 w 1303"/>
                <a:gd name="T105" fmla="*/ 41 h 1327"/>
                <a:gd name="T106" fmla="*/ 5 w 1303"/>
                <a:gd name="T107" fmla="*/ 45 h 1327"/>
                <a:gd name="T108" fmla="*/ 1 w 1303"/>
                <a:gd name="T109" fmla="*/ 51 h 1327"/>
                <a:gd name="T110" fmla="*/ 0 w 1303"/>
                <a:gd name="T111" fmla="*/ 58 h 1327"/>
                <a:gd name="T112" fmla="*/ 0 w 1303"/>
                <a:gd name="T113" fmla="*/ 65 h 1327"/>
                <a:gd name="T114" fmla="*/ 2 w 1303"/>
                <a:gd name="T115" fmla="*/ 71 h 1327"/>
                <a:gd name="T116" fmla="*/ 3 w 1303"/>
                <a:gd name="T117" fmla="*/ 75 h 132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303" h="1327">
                  <a:moveTo>
                    <a:pt x="28" y="680"/>
                  </a:moveTo>
                  <a:lnTo>
                    <a:pt x="28" y="681"/>
                  </a:lnTo>
                  <a:lnTo>
                    <a:pt x="30" y="684"/>
                  </a:lnTo>
                  <a:lnTo>
                    <a:pt x="30" y="686"/>
                  </a:lnTo>
                  <a:lnTo>
                    <a:pt x="30" y="688"/>
                  </a:lnTo>
                  <a:lnTo>
                    <a:pt x="33" y="691"/>
                  </a:lnTo>
                  <a:lnTo>
                    <a:pt x="34" y="697"/>
                  </a:lnTo>
                  <a:lnTo>
                    <a:pt x="36" y="698"/>
                  </a:lnTo>
                  <a:lnTo>
                    <a:pt x="36" y="704"/>
                  </a:lnTo>
                  <a:lnTo>
                    <a:pt x="37" y="708"/>
                  </a:lnTo>
                  <a:lnTo>
                    <a:pt x="40" y="714"/>
                  </a:lnTo>
                  <a:lnTo>
                    <a:pt x="43" y="720"/>
                  </a:lnTo>
                  <a:lnTo>
                    <a:pt x="44" y="725"/>
                  </a:lnTo>
                  <a:lnTo>
                    <a:pt x="47" y="733"/>
                  </a:lnTo>
                  <a:lnTo>
                    <a:pt x="51" y="740"/>
                  </a:lnTo>
                  <a:lnTo>
                    <a:pt x="53" y="745"/>
                  </a:lnTo>
                  <a:lnTo>
                    <a:pt x="55" y="752"/>
                  </a:lnTo>
                  <a:lnTo>
                    <a:pt x="60" y="761"/>
                  </a:lnTo>
                  <a:lnTo>
                    <a:pt x="64" y="769"/>
                  </a:lnTo>
                  <a:lnTo>
                    <a:pt x="67" y="778"/>
                  </a:lnTo>
                  <a:lnTo>
                    <a:pt x="70" y="785"/>
                  </a:lnTo>
                  <a:lnTo>
                    <a:pt x="74" y="795"/>
                  </a:lnTo>
                  <a:lnTo>
                    <a:pt x="80" y="804"/>
                  </a:lnTo>
                  <a:lnTo>
                    <a:pt x="84" y="812"/>
                  </a:lnTo>
                  <a:lnTo>
                    <a:pt x="87" y="822"/>
                  </a:lnTo>
                  <a:lnTo>
                    <a:pt x="92" y="832"/>
                  </a:lnTo>
                  <a:lnTo>
                    <a:pt x="98" y="842"/>
                  </a:lnTo>
                  <a:lnTo>
                    <a:pt x="101" y="852"/>
                  </a:lnTo>
                  <a:lnTo>
                    <a:pt x="108" y="861"/>
                  </a:lnTo>
                  <a:lnTo>
                    <a:pt x="114" y="872"/>
                  </a:lnTo>
                  <a:lnTo>
                    <a:pt x="118" y="883"/>
                  </a:lnTo>
                  <a:lnTo>
                    <a:pt x="124" y="893"/>
                  </a:lnTo>
                  <a:lnTo>
                    <a:pt x="129" y="903"/>
                  </a:lnTo>
                  <a:lnTo>
                    <a:pt x="136" y="915"/>
                  </a:lnTo>
                  <a:lnTo>
                    <a:pt x="142" y="926"/>
                  </a:lnTo>
                  <a:lnTo>
                    <a:pt x="148" y="936"/>
                  </a:lnTo>
                  <a:lnTo>
                    <a:pt x="153" y="947"/>
                  </a:lnTo>
                  <a:lnTo>
                    <a:pt x="161" y="959"/>
                  </a:lnTo>
                  <a:lnTo>
                    <a:pt x="168" y="969"/>
                  </a:lnTo>
                  <a:lnTo>
                    <a:pt x="173" y="980"/>
                  </a:lnTo>
                  <a:lnTo>
                    <a:pt x="180" y="991"/>
                  </a:lnTo>
                  <a:lnTo>
                    <a:pt x="189" y="1003"/>
                  </a:lnTo>
                  <a:lnTo>
                    <a:pt x="196" y="1014"/>
                  </a:lnTo>
                  <a:lnTo>
                    <a:pt x="202" y="1024"/>
                  </a:lnTo>
                  <a:lnTo>
                    <a:pt x="210" y="1035"/>
                  </a:lnTo>
                  <a:lnTo>
                    <a:pt x="219" y="1047"/>
                  </a:lnTo>
                  <a:lnTo>
                    <a:pt x="226" y="1058"/>
                  </a:lnTo>
                  <a:lnTo>
                    <a:pt x="233" y="1068"/>
                  </a:lnTo>
                  <a:lnTo>
                    <a:pt x="243" y="1078"/>
                  </a:lnTo>
                  <a:lnTo>
                    <a:pt x="250" y="1091"/>
                  </a:lnTo>
                  <a:lnTo>
                    <a:pt x="260" y="1101"/>
                  </a:lnTo>
                  <a:lnTo>
                    <a:pt x="269" y="1111"/>
                  </a:lnTo>
                  <a:lnTo>
                    <a:pt x="277" y="1122"/>
                  </a:lnTo>
                  <a:lnTo>
                    <a:pt x="286" y="1131"/>
                  </a:lnTo>
                  <a:lnTo>
                    <a:pt x="296" y="1141"/>
                  </a:lnTo>
                  <a:lnTo>
                    <a:pt x="304" y="1152"/>
                  </a:lnTo>
                  <a:lnTo>
                    <a:pt x="314" y="1161"/>
                  </a:lnTo>
                  <a:lnTo>
                    <a:pt x="324" y="1171"/>
                  </a:lnTo>
                  <a:lnTo>
                    <a:pt x="333" y="1181"/>
                  </a:lnTo>
                  <a:lnTo>
                    <a:pt x="342" y="1188"/>
                  </a:lnTo>
                  <a:lnTo>
                    <a:pt x="352" y="1199"/>
                  </a:lnTo>
                  <a:lnTo>
                    <a:pt x="362" y="1206"/>
                  </a:lnTo>
                  <a:lnTo>
                    <a:pt x="372" y="1215"/>
                  </a:lnTo>
                  <a:lnTo>
                    <a:pt x="382" y="1222"/>
                  </a:lnTo>
                  <a:lnTo>
                    <a:pt x="394" y="1230"/>
                  </a:lnTo>
                  <a:lnTo>
                    <a:pt x="405" y="1237"/>
                  </a:lnTo>
                  <a:lnTo>
                    <a:pt x="415" y="1245"/>
                  </a:lnTo>
                  <a:lnTo>
                    <a:pt x="425" y="1252"/>
                  </a:lnTo>
                  <a:lnTo>
                    <a:pt x="436" y="1259"/>
                  </a:lnTo>
                  <a:lnTo>
                    <a:pt x="448" y="1264"/>
                  </a:lnTo>
                  <a:lnTo>
                    <a:pt x="459" y="1270"/>
                  </a:lnTo>
                  <a:lnTo>
                    <a:pt x="469" y="1274"/>
                  </a:lnTo>
                  <a:lnTo>
                    <a:pt x="480" y="1281"/>
                  </a:lnTo>
                  <a:lnTo>
                    <a:pt x="492" y="1286"/>
                  </a:lnTo>
                  <a:lnTo>
                    <a:pt x="504" y="1290"/>
                  </a:lnTo>
                  <a:lnTo>
                    <a:pt x="516" y="1294"/>
                  </a:lnTo>
                  <a:lnTo>
                    <a:pt x="527" y="1299"/>
                  </a:lnTo>
                  <a:lnTo>
                    <a:pt x="539" y="1301"/>
                  </a:lnTo>
                  <a:lnTo>
                    <a:pt x="551" y="1307"/>
                  </a:lnTo>
                  <a:lnTo>
                    <a:pt x="563" y="1310"/>
                  </a:lnTo>
                  <a:lnTo>
                    <a:pt x="576" y="1313"/>
                  </a:lnTo>
                  <a:lnTo>
                    <a:pt x="587" y="1316"/>
                  </a:lnTo>
                  <a:lnTo>
                    <a:pt x="600" y="1317"/>
                  </a:lnTo>
                  <a:lnTo>
                    <a:pt x="611" y="1318"/>
                  </a:lnTo>
                  <a:lnTo>
                    <a:pt x="624" y="1321"/>
                  </a:lnTo>
                  <a:lnTo>
                    <a:pt x="637" y="1323"/>
                  </a:lnTo>
                  <a:lnTo>
                    <a:pt x="648" y="1324"/>
                  </a:lnTo>
                  <a:lnTo>
                    <a:pt x="661" y="1324"/>
                  </a:lnTo>
                  <a:lnTo>
                    <a:pt x="674" y="1326"/>
                  </a:lnTo>
                  <a:lnTo>
                    <a:pt x="686" y="1327"/>
                  </a:lnTo>
                  <a:lnTo>
                    <a:pt x="698" y="1327"/>
                  </a:lnTo>
                  <a:lnTo>
                    <a:pt x="710" y="1327"/>
                  </a:lnTo>
                  <a:lnTo>
                    <a:pt x="723" y="1327"/>
                  </a:lnTo>
                  <a:lnTo>
                    <a:pt x="736" y="1326"/>
                  </a:lnTo>
                  <a:lnTo>
                    <a:pt x="749" y="1326"/>
                  </a:lnTo>
                  <a:lnTo>
                    <a:pt x="762" y="1324"/>
                  </a:lnTo>
                  <a:lnTo>
                    <a:pt x="772" y="1323"/>
                  </a:lnTo>
                  <a:lnTo>
                    <a:pt x="786" y="1321"/>
                  </a:lnTo>
                  <a:lnTo>
                    <a:pt x="799" y="1318"/>
                  </a:lnTo>
                  <a:lnTo>
                    <a:pt x="810" y="1317"/>
                  </a:lnTo>
                  <a:lnTo>
                    <a:pt x="823" y="1314"/>
                  </a:lnTo>
                  <a:lnTo>
                    <a:pt x="836" y="1311"/>
                  </a:lnTo>
                  <a:lnTo>
                    <a:pt x="848" y="1310"/>
                  </a:lnTo>
                  <a:lnTo>
                    <a:pt x="860" y="1306"/>
                  </a:lnTo>
                  <a:lnTo>
                    <a:pt x="872" y="1301"/>
                  </a:lnTo>
                  <a:lnTo>
                    <a:pt x="885" y="1299"/>
                  </a:lnTo>
                  <a:lnTo>
                    <a:pt x="897" y="1296"/>
                  </a:lnTo>
                  <a:lnTo>
                    <a:pt x="908" y="1290"/>
                  </a:lnTo>
                  <a:lnTo>
                    <a:pt x="921" y="1287"/>
                  </a:lnTo>
                  <a:lnTo>
                    <a:pt x="934" y="1281"/>
                  </a:lnTo>
                  <a:lnTo>
                    <a:pt x="945" y="1277"/>
                  </a:lnTo>
                  <a:lnTo>
                    <a:pt x="958" y="1272"/>
                  </a:lnTo>
                  <a:lnTo>
                    <a:pt x="969" y="1266"/>
                  </a:lnTo>
                  <a:lnTo>
                    <a:pt x="980" y="1262"/>
                  </a:lnTo>
                  <a:lnTo>
                    <a:pt x="992" y="1256"/>
                  </a:lnTo>
                  <a:lnTo>
                    <a:pt x="1003" y="1249"/>
                  </a:lnTo>
                  <a:lnTo>
                    <a:pt x="1016" y="1242"/>
                  </a:lnTo>
                  <a:lnTo>
                    <a:pt x="1026" y="1235"/>
                  </a:lnTo>
                  <a:lnTo>
                    <a:pt x="1039" y="1230"/>
                  </a:lnTo>
                  <a:lnTo>
                    <a:pt x="1049" y="1222"/>
                  </a:lnTo>
                  <a:lnTo>
                    <a:pt x="1060" y="1215"/>
                  </a:lnTo>
                  <a:lnTo>
                    <a:pt x="1070" y="1206"/>
                  </a:lnTo>
                  <a:lnTo>
                    <a:pt x="1081" y="1200"/>
                  </a:lnTo>
                  <a:lnTo>
                    <a:pt x="1093" y="1190"/>
                  </a:lnTo>
                  <a:lnTo>
                    <a:pt x="1103" y="1183"/>
                  </a:lnTo>
                  <a:lnTo>
                    <a:pt x="1114" y="1175"/>
                  </a:lnTo>
                  <a:lnTo>
                    <a:pt x="1125" y="1168"/>
                  </a:lnTo>
                  <a:lnTo>
                    <a:pt x="1134" y="1158"/>
                  </a:lnTo>
                  <a:lnTo>
                    <a:pt x="1144" y="1149"/>
                  </a:lnTo>
                  <a:lnTo>
                    <a:pt x="1152" y="1139"/>
                  </a:lnTo>
                  <a:lnTo>
                    <a:pt x="1162" y="1131"/>
                  </a:lnTo>
                  <a:lnTo>
                    <a:pt x="1171" y="1122"/>
                  </a:lnTo>
                  <a:lnTo>
                    <a:pt x="1179" y="1112"/>
                  </a:lnTo>
                  <a:lnTo>
                    <a:pt x="1186" y="1104"/>
                  </a:lnTo>
                  <a:lnTo>
                    <a:pt x="1195" y="1095"/>
                  </a:lnTo>
                  <a:lnTo>
                    <a:pt x="1202" y="1084"/>
                  </a:lnTo>
                  <a:lnTo>
                    <a:pt x="1209" y="1075"/>
                  </a:lnTo>
                  <a:lnTo>
                    <a:pt x="1215" y="1067"/>
                  </a:lnTo>
                  <a:lnTo>
                    <a:pt x="1223" y="1057"/>
                  </a:lnTo>
                  <a:lnTo>
                    <a:pt x="1229" y="1047"/>
                  </a:lnTo>
                  <a:lnTo>
                    <a:pt x="1235" y="1038"/>
                  </a:lnTo>
                  <a:lnTo>
                    <a:pt x="1240" y="1028"/>
                  </a:lnTo>
                  <a:lnTo>
                    <a:pt x="1246" y="1018"/>
                  </a:lnTo>
                  <a:lnTo>
                    <a:pt x="1252" y="1008"/>
                  </a:lnTo>
                  <a:lnTo>
                    <a:pt x="1256" y="998"/>
                  </a:lnTo>
                  <a:lnTo>
                    <a:pt x="1260" y="989"/>
                  </a:lnTo>
                  <a:lnTo>
                    <a:pt x="1266" y="979"/>
                  </a:lnTo>
                  <a:lnTo>
                    <a:pt x="1269" y="969"/>
                  </a:lnTo>
                  <a:lnTo>
                    <a:pt x="1273" y="960"/>
                  </a:lnTo>
                  <a:lnTo>
                    <a:pt x="1276" y="949"/>
                  </a:lnTo>
                  <a:lnTo>
                    <a:pt x="1282" y="940"/>
                  </a:lnTo>
                  <a:lnTo>
                    <a:pt x="1283" y="929"/>
                  </a:lnTo>
                  <a:lnTo>
                    <a:pt x="1286" y="919"/>
                  </a:lnTo>
                  <a:lnTo>
                    <a:pt x="1289" y="907"/>
                  </a:lnTo>
                  <a:lnTo>
                    <a:pt x="1292" y="899"/>
                  </a:lnTo>
                  <a:lnTo>
                    <a:pt x="1293" y="888"/>
                  </a:lnTo>
                  <a:lnTo>
                    <a:pt x="1296" y="879"/>
                  </a:lnTo>
                  <a:lnTo>
                    <a:pt x="1297" y="868"/>
                  </a:lnTo>
                  <a:lnTo>
                    <a:pt x="1299" y="858"/>
                  </a:lnTo>
                  <a:lnTo>
                    <a:pt x="1300" y="848"/>
                  </a:lnTo>
                  <a:lnTo>
                    <a:pt x="1300" y="836"/>
                  </a:lnTo>
                  <a:lnTo>
                    <a:pt x="1302" y="826"/>
                  </a:lnTo>
                  <a:lnTo>
                    <a:pt x="1303" y="816"/>
                  </a:lnTo>
                  <a:lnTo>
                    <a:pt x="1303" y="805"/>
                  </a:lnTo>
                  <a:lnTo>
                    <a:pt x="1303" y="795"/>
                  </a:lnTo>
                  <a:lnTo>
                    <a:pt x="1303" y="784"/>
                  </a:lnTo>
                  <a:lnTo>
                    <a:pt x="1303" y="774"/>
                  </a:lnTo>
                  <a:lnTo>
                    <a:pt x="1303" y="764"/>
                  </a:lnTo>
                  <a:lnTo>
                    <a:pt x="1303" y="752"/>
                  </a:lnTo>
                  <a:lnTo>
                    <a:pt x="1302" y="742"/>
                  </a:lnTo>
                  <a:lnTo>
                    <a:pt x="1302" y="733"/>
                  </a:lnTo>
                  <a:lnTo>
                    <a:pt x="1300" y="721"/>
                  </a:lnTo>
                  <a:lnTo>
                    <a:pt x="1300" y="711"/>
                  </a:lnTo>
                  <a:lnTo>
                    <a:pt x="1299" y="701"/>
                  </a:lnTo>
                  <a:lnTo>
                    <a:pt x="1297" y="691"/>
                  </a:lnTo>
                  <a:lnTo>
                    <a:pt x="1296" y="680"/>
                  </a:lnTo>
                  <a:lnTo>
                    <a:pt x="1294" y="669"/>
                  </a:lnTo>
                  <a:lnTo>
                    <a:pt x="1293" y="659"/>
                  </a:lnTo>
                  <a:lnTo>
                    <a:pt x="1290" y="649"/>
                  </a:lnTo>
                  <a:lnTo>
                    <a:pt x="1289" y="637"/>
                  </a:lnTo>
                  <a:lnTo>
                    <a:pt x="1287" y="627"/>
                  </a:lnTo>
                  <a:lnTo>
                    <a:pt x="1285" y="616"/>
                  </a:lnTo>
                  <a:lnTo>
                    <a:pt x="1283" y="607"/>
                  </a:lnTo>
                  <a:lnTo>
                    <a:pt x="1280" y="596"/>
                  </a:lnTo>
                  <a:lnTo>
                    <a:pt x="1277" y="586"/>
                  </a:lnTo>
                  <a:lnTo>
                    <a:pt x="1275" y="576"/>
                  </a:lnTo>
                  <a:lnTo>
                    <a:pt x="1272" y="566"/>
                  </a:lnTo>
                  <a:lnTo>
                    <a:pt x="1269" y="555"/>
                  </a:lnTo>
                  <a:lnTo>
                    <a:pt x="1266" y="545"/>
                  </a:lnTo>
                  <a:lnTo>
                    <a:pt x="1263" y="533"/>
                  </a:lnTo>
                  <a:lnTo>
                    <a:pt x="1260" y="525"/>
                  </a:lnTo>
                  <a:lnTo>
                    <a:pt x="1256" y="515"/>
                  </a:lnTo>
                  <a:lnTo>
                    <a:pt x="1253" y="504"/>
                  </a:lnTo>
                  <a:lnTo>
                    <a:pt x="1250" y="494"/>
                  </a:lnTo>
                  <a:lnTo>
                    <a:pt x="1246" y="484"/>
                  </a:lnTo>
                  <a:lnTo>
                    <a:pt x="1243" y="474"/>
                  </a:lnTo>
                  <a:lnTo>
                    <a:pt x="1239" y="464"/>
                  </a:lnTo>
                  <a:lnTo>
                    <a:pt x="1236" y="452"/>
                  </a:lnTo>
                  <a:lnTo>
                    <a:pt x="1233" y="442"/>
                  </a:lnTo>
                  <a:lnTo>
                    <a:pt x="1229" y="432"/>
                  </a:lnTo>
                  <a:lnTo>
                    <a:pt x="1226" y="422"/>
                  </a:lnTo>
                  <a:lnTo>
                    <a:pt x="1222" y="413"/>
                  </a:lnTo>
                  <a:lnTo>
                    <a:pt x="1219" y="403"/>
                  </a:lnTo>
                  <a:lnTo>
                    <a:pt x="1213" y="393"/>
                  </a:lnTo>
                  <a:lnTo>
                    <a:pt x="1212" y="383"/>
                  </a:lnTo>
                  <a:lnTo>
                    <a:pt x="1208" y="373"/>
                  </a:lnTo>
                  <a:lnTo>
                    <a:pt x="1205" y="364"/>
                  </a:lnTo>
                  <a:lnTo>
                    <a:pt x="1201" y="354"/>
                  </a:lnTo>
                  <a:lnTo>
                    <a:pt x="1196" y="343"/>
                  </a:lnTo>
                  <a:lnTo>
                    <a:pt x="1192" y="334"/>
                  </a:lnTo>
                  <a:lnTo>
                    <a:pt x="1188" y="326"/>
                  </a:lnTo>
                  <a:lnTo>
                    <a:pt x="1185" y="316"/>
                  </a:lnTo>
                  <a:lnTo>
                    <a:pt x="1181" y="306"/>
                  </a:lnTo>
                  <a:lnTo>
                    <a:pt x="1178" y="297"/>
                  </a:lnTo>
                  <a:lnTo>
                    <a:pt x="1174" y="287"/>
                  </a:lnTo>
                  <a:lnTo>
                    <a:pt x="1169" y="279"/>
                  </a:lnTo>
                  <a:lnTo>
                    <a:pt x="1165" y="270"/>
                  </a:lnTo>
                  <a:lnTo>
                    <a:pt x="1161" y="260"/>
                  </a:lnTo>
                  <a:lnTo>
                    <a:pt x="1157" y="252"/>
                  </a:lnTo>
                  <a:lnTo>
                    <a:pt x="1152" y="243"/>
                  </a:lnTo>
                  <a:lnTo>
                    <a:pt x="1148" y="235"/>
                  </a:lnTo>
                  <a:lnTo>
                    <a:pt x="1144" y="226"/>
                  </a:lnTo>
                  <a:lnTo>
                    <a:pt x="1140" y="219"/>
                  </a:lnTo>
                  <a:lnTo>
                    <a:pt x="1135" y="209"/>
                  </a:lnTo>
                  <a:lnTo>
                    <a:pt x="1131" y="202"/>
                  </a:lnTo>
                  <a:lnTo>
                    <a:pt x="1127" y="193"/>
                  </a:lnTo>
                  <a:lnTo>
                    <a:pt x="1123" y="185"/>
                  </a:lnTo>
                  <a:lnTo>
                    <a:pt x="1117" y="178"/>
                  </a:lnTo>
                  <a:lnTo>
                    <a:pt x="1113" y="171"/>
                  </a:lnTo>
                  <a:lnTo>
                    <a:pt x="1107" y="162"/>
                  </a:lnTo>
                  <a:lnTo>
                    <a:pt x="1103" y="155"/>
                  </a:lnTo>
                  <a:lnTo>
                    <a:pt x="1098" y="148"/>
                  </a:lnTo>
                  <a:lnTo>
                    <a:pt x="1094" y="141"/>
                  </a:lnTo>
                  <a:lnTo>
                    <a:pt x="1088" y="134"/>
                  </a:lnTo>
                  <a:lnTo>
                    <a:pt x="1083" y="127"/>
                  </a:lnTo>
                  <a:lnTo>
                    <a:pt x="1078" y="120"/>
                  </a:lnTo>
                  <a:lnTo>
                    <a:pt x="1073" y="114"/>
                  </a:lnTo>
                  <a:lnTo>
                    <a:pt x="1067" y="107"/>
                  </a:lnTo>
                  <a:lnTo>
                    <a:pt x="1064" y="101"/>
                  </a:lnTo>
                  <a:lnTo>
                    <a:pt x="1057" y="95"/>
                  </a:lnTo>
                  <a:lnTo>
                    <a:pt x="1052" y="90"/>
                  </a:lnTo>
                  <a:lnTo>
                    <a:pt x="1047" y="84"/>
                  </a:lnTo>
                  <a:lnTo>
                    <a:pt x="1042" y="78"/>
                  </a:lnTo>
                  <a:lnTo>
                    <a:pt x="1036" y="73"/>
                  </a:lnTo>
                  <a:lnTo>
                    <a:pt x="1030" y="67"/>
                  </a:lnTo>
                  <a:lnTo>
                    <a:pt x="1025" y="63"/>
                  </a:lnTo>
                  <a:lnTo>
                    <a:pt x="1019" y="57"/>
                  </a:lnTo>
                  <a:lnTo>
                    <a:pt x="1013" y="53"/>
                  </a:lnTo>
                  <a:lnTo>
                    <a:pt x="1007" y="47"/>
                  </a:lnTo>
                  <a:lnTo>
                    <a:pt x="1000" y="44"/>
                  </a:lnTo>
                  <a:lnTo>
                    <a:pt x="995" y="40"/>
                  </a:lnTo>
                  <a:lnTo>
                    <a:pt x="989" y="37"/>
                  </a:lnTo>
                  <a:lnTo>
                    <a:pt x="983" y="33"/>
                  </a:lnTo>
                  <a:lnTo>
                    <a:pt x="978" y="30"/>
                  </a:lnTo>
                  <a:lnTo>
                    <a:pt x="971" y="27"/>
                  </a:lnTo>
                  <a:lnTo>
                    <a:pt x="963" y="23"/>
                  </a:lnTo>
                  <a:lnTo>
                    <a:pt x="958" y="20"/>
                  </a:lnTo>
                  <a:lnTo>
                    <a:pt x="952" y="17"/>
                  </a:lnTo>
                  <a:lnTo>
                    <a:pt x="945" y="14"/>
                  </a:lnTo>
                  <a:lnTo>
                    <a:pt x="939" y="13"/>
                  </a:lnTo>
                  <a:lnTo>
                    <a:pt x="932" y="10"/>
                  </a:lnTo>
                  <a:lnTo>
                    <a:pt x="926" y="9"/>
                  </a:lnTo>
                  <a:lnTo>
                    <a:pt x="922" y="7"/>
                  </a:lnTo>
                  <a:lnTo>
                    <a:pt x="915" y="6"/>
                  </a:lnTo>
                  <a:lnTo>
                    <a:pt x="909" y="4"/>
                  </a:lnTo>
                  <a:lnTo>
                    <a:pt x="904" y="3"/>
                  </a:lnTo>
                  <a:lnTo>
                    <a:pt x="899" y="3"/>
                  </a:lnTo>
                  <a:lnTo>
                    <a:pt x="892" y="0"/>
                  </a:lnTo>
                  <a:lnTo>
                    <a:pt x="887" y="0"/>
                  </a:lnTo>
                  <a:lnTo>
                    <a:pt x="882" y="0"/>
                  </a:lnTo>
                  <a:lnTo>
                    <a:pt x="878" y="0"/>
                  </a:lnTo>
                  <a:lnTo>
                    <a:pt x="872" y="0"/>
                  </a:lnTo>
                  <a:lnTo>
                    <a:pt x="867" y="0"/>
                  </a:lnTo>
                  <a:lnTo>
                    <a:pt x="863" y="0"/>
                  </a:lnTo>
                  <a:lnTo>
                    <a:pt x="858" y="0"/>
                  </a:lnTo>
                  <a:lnTo>
                    <a:pt x="853" y="0"/>
                  </a:lnTo>
                  <a:lnTo>
                    <a:pt x="848" y="1"/>
                  </a:lnTo>
                  <a:lnTo>
                    <a:pt x="845" y="3"/>
                  </a:lnTo>
                  <a:lnTo>
                    <a:pt x="841" y="4"/>
                  </a:lnTo>
                  <a:lnTo>
                    <a:pt x="836" y="4"/>
                  </a:lnTo>
                  <a:lnTo>
                    <a:pt x="831" y="6"/>
                  </a:lnTo>
                  <a:lnTo>
                    <a:pt x="827" y="7"/>
                  </a:lnTo>
                  <a:lnTo>
                    <a:pt x="824" y="9"/>
                  </a:lnTo>
                  <a:lnTo>
                    <a:pt x="818" y="10"/>
                  </a:lnTo>
                  <a:lnTo>
                    <a:pt x="817" y="11"/>
                  </a:lnTo>
                  <a:lnTo>
                    <a:pt x="811" y="13"/>
                  </a:lnTo>
                  <a:lnTo>
                    <a:pt x="809" y="16"/>
                  </a:lnTo>
                  <a:lnTo>
                    <a:pt x="806" y="17"/>
                  </a:lnTo>
                  <a:lnTo>
                    <a:pt x="801" y="20"/>
                  </a:lnTo>
                  <a:lnTo>
                    <a:pt x="799" y="23"/>
                  </a:lnTo>
                  <a:lnTo>
                    <a:pt x="796" y="26"/>
                  </a:lnTo>
                  <a:lnTo>
                    <a:pt x="793" y="29"/>
                  </a:lnTo>
                  <a:lnTo>
                    <a:pt x="789" y="31"/>
                  </a:lnTo>
                  <a:lnTo>
                    <a:pt x="786" y="34"/>
                  </a:lnTo>
                  <a:lnTo>
                    <a:pt x="783" y="37"/>
                  </a:lnTo>
                  <a:lnTo>
                    <a:pt x="780" y="40"/>
                  </a:lnTo>
                  <a:lnTo>
                    <a:pt x="777" y="43"/>
                  </a:lnTo>
                  <a:lnTo>
                    <a:pt x="774" y="46"/>
                  </a:lnTo>
                  <a:lnTo>
                    <a:pt x="773" y="50"/>
                  </a:lnTo>
                  <a:lnTo>
                    <a:pt x="770" y="53"/>
                  </a:lnTo>
                  <a:lnTo>
                    <a:pt x="769" y="57"/>
                  </a:lnTo>
                  <a:lnTo>
                    <a:pt x="767" y="60"/>
                  </a:lnTo>
                  <a:lnTo>
                    <a:pt x="764" y="64"/>
                  </a:lnTo>
                  <a:lnTo>
                    <a:pt x="763" y="68"/>
                  </a:lnTo>
                  <a:lnTo>
                    <a:pt x="762" y="71"/>
                  </a:lnTo>
                  <a:lnTo>
                    <a:pt x="759" y="75"/>
                  </a:lnTo>
                  <a:lnTo>
                    <a:pt x="757" y="80"/>
                  </a:lnTo>
                  <a:lnTo>
                    <a:pt x="756" y="84"/>
                  </a:lnTo>
                  <a:lnTo>
                    <a:pt x="755" y="88"/>
                  </a:lnTo>
                  <a:lnTo>
                    <a:pt x="753" y="91"/>
                  </a:lnTo>
                  <a:lnTo>
                    <a:pt x="753" y="97"/>
                  </a:lnTo>
                  <a:lnTo>
                    <a:pt x="752" y="101"/>
                  </a:lnTo>
                  <a:lnTo>
                    <a:pt x="750" y="107"/>
                  </a:lnTo>
                  <a:lnTo>
                    <a:pt x="749" y="111"/>
                  </a:lnTo>
                  <a:lnTo>
                    <a:pt x="749" y="115"/>
                  </a:lnTo>
                  <a:lnTo>
                    <a:pt x="749" y="120"/>
                  </a:lnTo>
                  <a:lnTo>
                    <a:pt x="749" y="124"/>
                  </a:lnTo>
                  <a:lnTo>
                    <a:pt x="749" y="128"/>
                  </a:lnTo>
                  <a:lnTo>
                    <a:pt x="749" y="135"/>
                  </a:lnTo>
                  <a:lnTo>
                    <a:pt x="747" y="138"/>
                  </a:lnTo>
                  <a:lnTo>
                    <a:pt x="747" y="144"/>
                  </a:lnTo>
                  <a:lnTo>
                    <a:pt x="747" y="148"/>
                  </a:lnTo>
                  <a:lnTo>
                    <a:pt x="747" y="152"/>
                  </a:lnTo>
                  <a:lnTo>
                    <a:pt x="747" y="157"/>
                  </a:lnTo>
                  <a:lnTo>
                    <a:pt x="747" y="162"/>
                  </a:lnTo>
                  <a:lnTo>
                    <a:pt x="747" y="166"/>
                  </a:lnTo>
                  <a:lnTo>
                    <a:pt x="747" y="171"/>
                  </a:lnTo>
                  <a:lnTo>
                    <a:pt x="747" y="175"/>
                  </a:lnTo>
                  <a:lnTo>
                    <a:pt x="747" y="178"/>
                  </a:lnTo>
                  <a:lnTo>
                    <a:pt x="749" y="182"/>
                  </a:lnTo>
                  <a:lnTo>
                    <a:pt x="749" y="188"/>
                  </a:lnTo>
                  <a:lnTo>
                    <a:pt x="749" y="191"/>
                  </a:lnTo>
                  <a:lnTo>
                    <a:pt x="749" y="195"/>
                  </a:lnTo>
                  <a:lnTo>
                    <a:pt x="750" y="199"/>
                  </a:lnTo>
                  <a:lnTo>
                    <a:pt x="750" y="203"/>
                  </a:lnTo>
                  <a:lnTo>
                    <a:pt x="750" y="206"/>
                  </a:lnTo>
                  <a:lnTo>
                    <a:pt x="752" y="209"/>
                  </a:lnTo>
                  <a:lnTo>
                    <a:pt x="752" y="215"/>
                  </a:lnTo>
                  <a:lnTo>
                    <a:pt x="752" y="218"/>
                  </a:lnTo>
                  <a:lnTo>
                    <a:pt x="752" y="221"/>
                  </a:lnTo>
                  <a:lnTo>
                    <a:pt x="752" y="225"/>
                  </a:lnTo>
                  <a:lnTo>
                    <a:pt x="753" y="228"/>
                  </a:lnTo>
                  <a:lnTo>
                    <a:pt x="755" y="232"/>
                  </a:lnTo>
                  <a:lnTo>
                    <a:pt x="755" y="235"/>
                  </a:lnTo>
                  <a:lnTo>
                    <a:pt x="755" y="239"/>
                  </a:lnTo>
                  <a:lnTo>
                    <a:pt x="755" y="243"/>
                  </a:lnTo>
                  <a:lnTo>
                    <a:pt x="756" y="246"/>
                  </a:lnTo>
                  <a:lnTo>
                    <a:pt x="756" y="249"/>
                  </a:lnTo>
                  <a:lnTo>
                    <a:pt x="757" y="252"/>
                  </a:lnTo>
                  <a:lnTo>
                    <a:pt x="757" y="255"/>
                  </a:lnTo>
                  <a:lnTo>
                    <a:pt x="759" y="259"/>
                  </a:lnTo>
                  <a:lnTo>
                    <a:pt x="759" y="260"/>
                  </a:lnTo>
                  <a:lnTo>
                    <a:pt x="760" y="265"/>
                  </a:lnTo>
                  <a:lnTo>
                    <a:pt x="760" y="266"/>
                  </a:lnTo>
                  <a:lnTo>
                    <a:pt x="762" y="270"/>
                  </a:lnTo>
                  <a:lnTo>
                    <a:pt x="762" y="272"/>
                  </a:lnTo>
                  <a:lnTo>
                    <a:pt x="762" y="275"/>
                  </a:lnTo>
                  <a:lnTo>
                    <a:pt x="762" y="277"/>
                  </a:lnTo>
                  <a:lnTo>
                    <a:pt x="763" y="280"/>
                  </a:lnTo>
                  <a:lnTo>
                    <a:pt x="764" y="286"/>
                  </a:lnTo>
                  <a:lnTo>
                    <a:pt x="764" y="290"/>
                  </a:lnTo>
                  <a:lnTo>
                    <a:pt x="766" y="296"/>
                  </a:lnTo>
                  <a:lnTo>
                    <a:pt x="767" y="300"/>
                  </a:lnTo>
                  <a:lnTo>
                    <a:pt x="767" y="304"/>
                  </a:lnTo>
                  <a:lnTo>
                    <a:pt x="767" y="309"/>
                  </a:lnTo>
                  <a:lnTo>
                    <a:pt x="769" y="313"/>
                  </a:lnTo>
                  <a:lnTo>
                    <a:pt x="769" y="317"/>
                  </a:lnTo>
                  <a:lnTo>
                    <a:pt x="769" y="320"/>
                  </a:lnTo>
                  <a:lnTo>
                    <a:pt x="769" y="324"/>
                  </a:lnTo>
                  <a:lnTo>
                    <a:pt x="769" y="327"/>
                  </a:lnTo>
                  <a:lnTo>
                    <a:pt x="770" y="331"/>
                  </a:lnTo>
                  <a:lnTo>
                    <a:pt x="767" y="333"/>
                  </a:lnTo>
                  <a:lnTo>
                    <a:pt x="767" y="337"/>
                  </a:lnTo>
                  <a:lnTo>
                    <a:pt x="764" y="339"/>
                  </a:lnTo>
                  <a:lnTo>
                    <a:pt x="762" y="341"/>
                  </a:lnTo>
                  <a:lnTo>
                    <a:pt x="757" y="344"/>
                  </a:lnTo>
                  <a:lnTo>
                    <a:pt x="753" y="347"/>
                  </a:lnTo>
                  <a:lnTo>
                    <a:pt x="749" y="350"/>
                  </a:lnTo>
                  <a:lnTo>
                    <a:pt x="743" y="354"/>
                  </a:lnTo>
                  <a:lnTo>
                    <a:pt x="740" y="356"/>
                  </a:lnTo>
                  <a:lnTo>
                    <a:pt x="737" y="356"/>
                  </a:lnTo>
                  <a:lnTo>
                    <a:pt x="735" y="358"/>
                  </a:lnTo>
                  <a:lnTo>
                    <a:pt x="730" y="360"/>
                  </a:lnTo>
                  <a:lnTo>
                    <a:pt x="728" y="361"/>
                  </a:lnTo>
                  <a:lnTo>
                    <a:pt x="723" y="363"/>
                  </a:lnTo>
                  <a:lnTo>
                    <a:pt x="720" y="364"/>
                  </a:lnTo>
                  <a:lnTo>
                    <a:pt x="716" y="366"/>
                  </a:lnTo>
                  <a:lnTo>
                    <a:pt x="712" y="367"/>
                  </a:lnTo>
                  <a:lnTo>
                    <a:pt x="709" y="368"/>
                  </a:lnTo>
                  <a:lnTo>
                    <a:pt x="705" y="370"/>
                  </a:lnTo>
                  <a:lnTo>
                    <a:pt x="701" y="371"/>
                  </a:lnTo>
                  <a:lnTo>
                    <a:pt x="696" y="373"/>
                  </a:lnTo>
                  <a:lnTo>
                    <a:pt x="692" y="374"/>
                  </a:lnTo>
                  <a:lnTo>
                    <a:pt x="689" y="376"/>
                  </a:lnTo>
                  <a:lnTo>
                    <a:pt x="683" y="378"/>
                  </a:lnTo>
                  <a:lnTo>
                    <a:pt x="679" y="380"/>
                  </a:lnTo>
                  <a:lnTo>
                    <a:pt x="674" y="381"/>
                  </a:lnTo>
                  <a:lnTo>
                    <a:pt x="669" y="383"/>
                  </a:lnTo>
                  <a:lnTo>
                    <a:pt x="665" y="384"/>
                  </a:lnTo>
                  <a:lnTo>
                    <a:pt x="659" y="385"/>
                  </a:lnTo>
                  <a:lnTo>
                    <a:pt x="655" y="387"/>
                  </a:lnTo>
                  <a:lnTo>
                    <a:pt x="652" y="388"/>
                  </a:lnTo>
                  <a:lnTo>
                    <a:pt x="647" y="390"/>
                  </a:lnTo>
                  <a:lnTo>
                    <a:pt x="642" y="391"/>
                  </a:lnTo>
                  <a:lnTo>
                    <a:pt x="637" y="393"/>
                  </a:lnTo>
                  <a:lnTo>
                    <a:pt x="631" y="394"/>
                  </a:lnTo>
                  <a:lnTo>
                    <a:pt x="628" y="395"/>
                  </a:lnTo>
                  <a:lnTo>
                    <a:pt x="621" y="398"/>
                  </a:lnTo>
                  <a:lnTo>
                    <a:pt x="617" y="400"/>
                  </a:lnTo>
                  <a:lnTo>
                    <a:pt x="612" y="401"/>
                  </a:lnTo>
                  <a:lnTo>
                    <a:pt x="607" y="404"/>
                  </a:lnTo>
                  <a:lnTo>
                    <a:pt x="602" y="405"/>
                  </a:lnTo>
                  <a:lnTo>
                    <a:pt x="598" y="408"/>
                  </a:lnTo>
                  <a:lnTo>
                    <a:pt x="593" y="410"/>
                  </a:lnTo>
                  <a:lnTo>
                    <a:pt x="588" y="411"/>
                  </a:lnTo>
                  <a:lnTo>
                    <a:pt x="583" y="414"/>
                  </a:lnTo>
                  <a:lnTo>
                    <a:pt x="578" y="415"/>
                  </a:lnTo>
                  <a:lnTo>
                    <a:pt x="573" y="417"/>
                  </a:lnTo>
                  <a:lnTo>
                    <a:pt x="568" y="418"/>
                  </a:lnTo>
                  <a:lnTo>
                    <a:pt x="563" y="421"/>
                  </a:lnTo>
                  <a:lnTo>
                    <a:pt x="558" y="422"/>
                  </a:lnTo>
                  <a:lnTo>
                    <a:pt x="554" y="424"/>
                  </a:lnTo>
                  <a:lnTo>
                    <a:pt x="550" y="427"/>
                  </a:lnTo>
                  <a:lnTo>
                    <a:pt x="546" y="430"/>
                  </a:lnTo>
                  <a:lnTo>
                    <a:pt x="541" y="432"/>
                  </a:lnTo>
                  <a:lnTo>
                    <a:pt x="537" y="434"/>
                  </a:lnTo>
                  <a:lnTo>
                    <a:pt x="533" y="437"/>
                  </a:lnTo>
                  <a:lnTo>
                    <a:pt x="529" y="438"/>
                  </a:lnTo>
                  <a:lnTo>
                    <a:pt x="524" y="441"/>
                  </a:lnTo>
                  <a:lnTo>
                    <a:pt x="520" y="442"/>
                  </a:lnTo>
                  <a:lnTo>
                    <a:pt x="516" y="445"/>
                  </a:lnTo>
                  <a:lnTo>
                    <a:pt x="512" y="448"/>
                  </a:lnTo>
                  <a:lnTo>
                    <a:pt x="507" y="449"/>
                  </a:lnTo>
                  <a:lnTo>
                    <a:pt x="503" y="452"/>
                  </a:lnTo>
                  <a:lnTo>
                    <a:pt x="500" y="454"/>
                  </a:lnTo>
                  <a:lnTo>
                    <a:pt x="496" y="455"/>
                  </a:lnTo>
                  <a:lnTo>
                    <a:pt x="492" y="458"/>
                  </a:lnTo>
                  <a:lnTo>
                    <a:pt x="490" y="461"/>
                  </a:lnTo>
                  <a:lnTo>
                    <a:pt x="487" y="464"/>
                  </a:lnTo>
                  <a:lnTo>
                    <a:pt x="482" y="465"/>
                  </a:lnTo>
                  <a:lnTo>
                    <a:pt x="479" y="468"/>
                  </a:lnTo>
                  <a:lnTo>
                    <a:pt x="477" y="471"/>
                  </a:lnTo>
                  <a:lnTo>
                    <a:pt x="475" y="474"/>
                  </a:lnTo>
                  <a:lnTo>
                    <a:pt x="472" y="474"/>
                  </a:lnTo>
                  <a:lnTo>
                    <a:pt x="469" y="477"/>
                  </a:lnTo>
                  <a:lnTo>
                    <a:pt x="466" y="478"/>
                  </a:lnTo>
                  <a:lnTo>
                    <a:pt x="463" y="481"/>
                  </a:lnTo>
                  <a:lnTo>
                    <a:pt x="456" y="485"/>
                  </a:lnTo>
                  <a:lnTo>
                    <a:pt x="452" y="489"/>
                  </a:lnTo>
                  <a:lnTo>
                    <a:pt x="448" y="492"/>
                  </a:lnTo>
                  <a:lnTo>
                    <a:pt x="443" y="496"/>
                  </a:lnTo>
                  <a:lnTo>
                    <a:pt x="438" y="499"/>
                  </a:lnTo>
                  <a:lnTo>
                    <a:pt x="435" y="502"/>
                  </a:lnTo>
                  <a:lnTo>
                    <a:pt x="429" y="505"/>
                  </a:lnTo>
                  <a:lnTo>
                    <a:pt x="425" y="508"/>
                  </a:lnTo>
                  <a:lnTo>
                    <a:pt x="421" y="508"/>
                  </a:lnTo>
                  <a:lnTo>
                    <a:pt x="418" y="511"/>
                  </a:lnTo>
                  <a:lnTo>
                    <a:pt x="414" y="512"/>
                  </a:lnTo>
                  <a:lnTo>
                    <a:pt x="409" y="513"/>
                  </a:lnTo>
                  <a:lnTo>
                    <a:pt x="406" y="515"/>
                  </a:lnTo>
                  <a:lnTo>
                    <a:pt x="401" y="515"/>
                  </a:lnTo>
                  <a:lnTo>
                    <a:pt x="398" y="513"/>
                  </a:lnTo>
                  <a:lnTo>
                    <a:pt x="394" y="513"/>
                  </a:lnTo>
                  <a:lnTo>
                    <a:pt x="389" y="511"/>
                  </a:lnTo>
                  <a:lnTo>
                    <a:pt x="387" y="509"/>
                  </a:lnTo>
                  <a:lnTo>
                    <a:pt x="382" y="506"/>
                  </a:lnTo>
                  <a:lnTo>
                    <a:pt x="378" y="505"/>
                  </a:lnTo>
                  <a:lnTo>
                    <a:pt x="374" y="501"/>
                  </a:lnTo>
                  <a:lnTo>
                    <a:pt x="369" y="498"/>
                  </a:lnTo>
                  <a:lnTo>
                    <a:pt x="367" y="495"/>
                  </a:lnTo>
                  <a:lnTo>
                    <a:pt x="364" y="492"/>
                  </a:lnTo>
                  <a:lnTo>
                    <a:pt x="362" y="489"/>
                  </a:lnTo>
                  <a:lnTo>
                    <a:pt x="360" y="486"/>
                  </a:lnTo>
                  <a:lnTo>
                    <a:pt x="357" y="484"/>
                  </a:lnTo>
                  <a:lnTo>
                    <a:pt x="354" y="479"/>
                  </a:lnTo>
                  <a:lnTo>
                    <a:pt x="351" y="477"/>
                  </a:lnTo>
                  <a:lnTo>
                    <a:pt x="348" y="475"/>
                  </a:lnTo>
                  <a:lnTo>
                    <a:pt x="345" y="471"/>
                  </a:lnTo>
                  <a:lnTo>
                    <a:pt x="342" y="468"/>
                  </a:lnTo>
                  <a:lnTo>
                    <a:pt x="340" y="464"/>
                  </a:lnTo>
                  <a:lnTo>
                    <a:pt x="335" y="461"/>
                  </a:lnTo>
                  <a:lnTo>
                    <a:pt x="333" y="457"/>
                  </a:lnTo>
                  <a:lnTo>
                    <a:pt x="330" y="454"/>
                  </a:lnTo>
                  <a:lnTo>
                    <a:pt x="327" y="451"/>
                  </a:lnTo>
                  <a:lnTo>
                    <a:pt x="324" y="448"/>
                  </a:lnTo>
                  <a:lnTo>
                    <a:pt x="318" y="444"/>
                  </a:lnTo>
                  <a:lnTo>
                    <a:pt x="315" y="440"/>
                  </a:lnTo>
                  <a:lnTo>
                    <a:pt x="311" y="437"/>
                  </a:lnTo>
                  <a:lnTo>
                    <a:pt x="308" y="432"/>
                  </a:lnTo>
                  <a:lnTo>
                    <a:pt x="304" y="428"/>
                  </a:lnTo>
                  <a:lnTo>
                    <a:pt x="300" y="424"/>
                  </a:lnTo>
                  <a:lnTo>
                    <a:pt x="296" y="421"/>
                  </a:lnTo>
                  <a:lnTo>
                    <a:pt x="291" y="418"/>
                  </a:lnTo>
                  <a:lnTo>
                    <a:pt x="287" y="414"/>
                  </a:lnTo>
                  <a:lnTo>
                    <a:pt x="283" y="411"/>
                  </a:lnTo>
                  <a:lnTo>
                    <a:pt x="279" y="408"/>
                  </a:lnTo>
                  <a:lnTo>
                    <a:pt x="276" y="404"/>
                  </a:lnTo>
                  <a:lnTo>
                    <a:pt x="270" y="401"/>
                  </a:lnTo>
                  <a:lnTo>
                    <a:pt x="266" y="397"/>
                  </a:lnTo>
                  <a:lnTo>
                    <a:pt x="261" y="394"/>
                  </a:lnTo>
                  <a:lnTo>
                    <a:pt x="257" y="391"/>
                  </a:lnTo>
                  <a:lnTo>
                    <a:pt x="252" y="387"/>
                  </a:lnTo>
                  <a:lnTo>
                    <a:pt x="247" y="384"/>
                  </a:lnTo>
                  <a:lnTo>
                    <a:pt x="242" y="381"/>
                  </a:lnTo>
                  <a:lnTo>
                    <a:pt x="237" y="380"/>
                  </a:lnTo>
                  <a:lnTo>
                    <a:pt x="232" y="376"/>
                  </a:lnTo>
                  <a:lnTo>
                    <a:pt x="227" y="373"/>
                  </a:lnTo>
                  <a:lnTo>
                    <a:pt x="223" y="371"/>
                  </a:lnTo>
                  <a:lnTo>
                    <a:pt x="217" y="370"/>
                  </a:lnTo>
                  <a:lnTo>
                    <a:pt x="212" y="367"/>
                  </a:lnTo>
                  <a:lnTo>
                    <a:pt x="207" y="364"/>
                  </a:lnTo>
                  <a:lnTo>
                    <a:pt x="202" y="364"/>
                  </a:lnTo>
                  <a:lnTo>
                    <a:pt x="196" y="361"/>
                  </a:lnTo>
                  <a:lnTo>
                    <a:pt x="192" y="361"/>
                  </a:lnTo>
                  <a:lnTo>
                    <a:pt x="185" y="358"/>
                  </a:lnTo>
                  <a:lnTo>
                    <a:pt x="179" y="358"/>
                  </a:lnTo>
                  <a:lnTo>
                    <a:pt x="175" y="357"/>
                  </a:lnTo>
                  <a:lnTo>
                    <a:pt x="168" y="356"/>
                  </a:lnTo>
                  <a:lnTo>
                    <a:pt x="163" y="356"/>
                  </a:lnTo>
                  <a:lnTo>
                    <a:pt x="156" y="356"/>
                  </a:lnTo>
                  <a:lnTo>
                    <a:pt x="151" y="356"/>
                  </a:lnTo>
                  <a:lnTo>
                    <a:pt x="145" y="356"/>
                  </a:lnTo>
                  <a:lnTo>
                    <a:pt x="139" y="356"/>
                  </a:lnTo>
                  <a:lnTo>
                    <a:pt x="134" y="356"/>
                  </a:lnTo>
                  <a:lnTo>
                    <a:pt x="128" y="358"/>
                  </a:lnTo>
                  <a:lnTo>
                    <a:pt x="121" y="358"/>
                  </a:lnTo>
                  <a:lnTo>
                    <a:pt x="117" y="360"/>
                  </a:lnTo>
                  <a:lnTo>
                    <a:pt x="109" y="361"/>
                  </a:lnTo>
                  <a:lnTo>
                    <a:pt x="104" y="364"/>
                  </a:lnTo>
                  <a:lnTo>
                    <a:pt x="98" y="366"/>
                  </a:lnTo>
                  <a:lnTo>
                    <a:pt x="91" y="370"/>
                  </a:lnTo>
                  <a:lnTo>
                    <a:pt x="85" y="371"/>
                  </a:lnTo>
                  <a:lnTo>
                    <a:pt x="80" y="376"/>
                  </a:lnTo>
                  <a:lnTo>
                    <a:pt x="71" y="380"/>
                  </a:lnTo>
                  <a:lnTo>
                    <a:pt x="67" y="383"/>
                  </a:lnTo>
                  <a:lnTo>
                    <a:pt x="61" y="385"/>
                  </a:lnTo>
                  <a:lnTo>
                    <a:pt x="55" y="390"/>
                  </a:lnTo>
                  <a:lnTo>
                    <a:pt x="50" y="394"/>
                  </a:lnTo>
                  <a:lnTo>
                    <a:pt x="46" y="398"/>
                  </a:lnTo>
                  <a:lnTo>
                    <a:pt x="41" y="404"/>
                  </a:lnTo>
                  <a:lnTo>
                    <a:pt x="37" y="410"/>
                  </a:lnTo>
                  <a:lnTo>
                    <a:pt x="33" y="414"/>
                  </a:lnTo>
                  <a:lnTo>
                    <a:pt x="30" y="418"/>
                  </a:lnTo>
                  <a:lnTo>
                    <a:pt x="26" y="424"/>
                  </a:lnTo>
                  <a:lnTo>
                    <a:pt x="23" y="430"/>
                  </a:lnTo>
                  <a:lnTo>
                    <a:pt x="20" y="435"/>
                  </a:lnTo>
                  <a:lnTo>
                    <a:pt x="17" y="441"/>
                  </a:lnTo>
                  <a:lnTo>
                    <a:pt x="14" y="448"/>
                  </a:lnTo>
                  <a:lnTo>
                    <a:pt x="13" y="452"/>
                  </a:lnTo>
                  <a:lnTo>
                    <a:pt x="11" y="458"/>
                  </a:lnTo>
                  <a:lnTo>
                    <a:pt x="9" y="465"/>
                  </a:lnTo>
                  <a:lnTo>
                    <a:pt x="7" y="471"/>
                  </a:lnTo>
                  <a:lnTo>
                    <a:pt x="6" y="478"/>
                  </a:lnTo>
                  <a:lnTo>
                    <a:pt x="4" y="484"/>
                  </a:lnTo>
                  <a:lnTo>
                    <a:pt x="3" y="491"/>
                  </a:lnTo>
                  <a:lnTo>
                    <a:pt x="3" y="498"/>
                  </a:lnTo>
                  <a:lnTo>
                    <a:pt x="3" y="504"/>
                  </a:lnTo>
                  <a:lnTo>
                    <a:pt x="1" y="509"/>
                  </a:lnTo>
                  <a:lnTo>
                    <a:pt x="0" y="516"/>
                  </a:lnTo>
                  <a:lnTo>
                    <a:pt x="0" y="523"/>
                  </a:lnTo>
                  <a:lnTo>
                    <a:pt x="0" y="529"/>
                  </a:lnTo>
                  <a:lnTo>
                    <a:pt x="0" y="535"/>
                  </a:lnTo>
                  <a:lnTo>
                    <a:pt x="0" y="542"/>
                  </a:lnTo>
                  <a:lnTo>
                    <a:pt x="1" y="549"/>
                  </a:lnTo>
                  <a:lnTo>
                    <a:pt x="1" y="555"/>
                  </a:lnTo>
                  <a:lnTo>
                    <a:pt x="1" y="560"/>
                  </a:lnTo>
                  <a:lnTo>
                    <a:pt x="3" y="568"/>
                  </a:lnTo>
                  <a:lnTo>
                    <a:pt x="3" y="573"/>
                  </a:lnTo>
                  <a:lnTo>
                    <a:pt x="4" y="580"/>
                  </a:lnTo>
                  <a:lnTo>
                    <a:pt x="4" y="585"/>
                  </a:lnTo>
                  <a:lnTo>
                    <a:pt x="6" y="590"/>
                  </a:lnTo>
                  <a:lnTo>
                    <a:pt x="6" y="596"/>
                  </a:lnTo>
                  <a:lnTo>
                    <a:pt x="7" y="603"/>
                  </a:lnTo>
                  <a:lnTo>
                    <a:pt x="9" y="607"/>
                  </a:lnTo>
                  <a:lnTo>
                    <a:pt x="9" y="613"/>
                  </a:lnTo>
                  <a:lnTo>
                    <a:pt x="10" y="617"/>
                  </a:lnTo>
                  <a:lnTo>
                    <a:pt x="11" y="624"/>
                  </a:lnTo>
                  <a:lnTo>
                    <a:pt x="13" y="629"/>
                  </a:lnTo>
                  <a:lnTo>
                    <a:pt x="14" y="633"/>
                  </a:lnTo>
                  <a:lnTo>
                    <a:pt x="14" y="637"/>
                  </a:lnTo>
                  <a:lnTo>
                    <a:pt x="16" y="643"/>
                  </a:lnTo>
                  <a:lnTo>
                    <a:pt x="17" y="646"/>
                  </a:lnTo>
                  <a:lnTo>
                    <a:pt x="19" y="651"/>
                  </a:lnTo>
                  <a:lnTo>
                    <a:pt x="19" y="654"/>
                  </a:lnTo>
                  <a:lnTo>
                    <a:pt x="20" y="659"/>
                  </a:lnTo>
                  <a:lnTo>
                    <a:pt x="20" y="661"/>
                  </a:lnTo>
                  <a:lnTo>
                    <a:pt x="23" y="664"/>
                  </a:lnTo>
                  <a:lnTo>
                    <a:pt x="23" y="667"/>
                  </a:lnTo>
                  <a:lnTo>
                    <a:pt x="24" y="670"/>
                  </a:lnTo>
                  <a:lnTo>
                    <a:pt x="26" y="673"/>
                  </a:lnTo>
                  <a:lnTo>
                    <a:pt x="27" y="677"/>
                  </a:lnTo>
                  <a:lnTo>
                    <a:pt x="27" y="680"/>
                  </a:lnTo>
                  <a:lnTo>
                    <a:pt x="28" y="680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Freeform 11"/>
            <p:cNvSpPr>
              <a:spLocks/>
            </p:cNvSpPr>
            <p:nvPr/>
          </p:nvSpPr>
          <p:spPr bwMode="auto">
            <a:xfrm>
              <a:off x="2044" y="1293"/>
              <a:ext cx="95" cy="137"/>
            </a:xfrm>
            <a:custGeom>
              <a:avLst/>
              <a:gdLst>
                <a:gd name="T0" fmla="*/ 31 w 285"/>
                <a:gd name="T1" fmla="*/ 35 h 411"/>
                <a:gd name="T2" fmla="*/ 30 w 285"/>
                <a:gd name="T3" fmla="*/ 33 h 411"/>
                <a:gd name="T4" fmla="*/ 29 w 285"/>
                <a:gd name="T5" fmla="*/ 30 h 411"/>
                <a:gd name="T6" fmla="*/ 27 w 285"/>
                <a:gd name="T7" fmla="*/ 28 h 411"/>
                <a:gd name="T8" fmla="*/ 26 w 285"/>
                <a:gd name="T9" fmla="*/ 25 h 411"/>
                <a:gd name="T10" fmla="*/ 25 w 285"/>
                <a:gd name="T11" fmla="*/ 23 h 411"/>
                <a:gd name="T12" fmla="*/ 25 w 285"/>
                <a:gd name="T13" fmla="*/ 21 h 411"/>
                <a:gd name="T14" fmla="*/ 25 w 285"/>
                <a:gd name="T15" fmla="*/ 19 h 411"/>
                <a:gd name="T16" fmla="*/ 26 w 285"/>
                <a:gd name="T17" fmla="*/ 17 h 411"/>
                <a:gd name="T18" fmla="*/ 26 w 285"/>
                <a:gd name="T19" fmla="*/ 15 h 411"/>
                <a:gd name="T20" fmla="*/ 26 w 285"/>
                <a:gd name="T21" fmla="*/ 13 h 411"/>
                <a:gd name="T22" fmla="*/ 26 w 285"/>
                <a:gd name="T23" fmla="*/ 11 h 411"/>
                <a:gd name="T24" fmla="*/ 26 w 285"/>
                <a:gd name="T25" fmla="*/ 10 h 411"/>
                <a:gd name="T26" fmla="*/ 25 w 285"/>
                <a:gd name="T27" fmla="*/ 8 h 411"/>
                <a:gd name="T28" fmla="*/ 25 w 285"/>
                <a:gd name="T29" fmla="*/ 6 h 411"/>
                <a:gd name="T30" fmla="*/ 23 w 285"/>
                <a:gd name="T31" fmla="*/ 4 h 411"/>
                <a:gd name="T32" fmla="*/ 21 w 285"/>
                <a:gd name="T33" fmla="*/ 2 h 411"/>
                <a:gd name="T34" fmla="*/ 19 w 285"/>
                <a:gd name="T35" fmla="*/ 1 h 411"/>
                <a:gd name="T36" fmla="*/ 18 w 285"/>
                <a:gd name="T37" fmla="*/ 1 h 411"/>
                <a:gd name="T38" fmla="*/ 16 w 285"/>
                <a:gd name="T39" fmla="*/ 0 h 411"/>
                <a:gd name="T40" fmla="*/ 14 w 285"/>
                <a:gd name="T41" fmla="*/ 0 h 411"/>
                <a:gd name="T42" fmla="*/ 12 w 285"/>
                <a:gd name="T43" fmla="*/ 0 h 411"/>
                <a:gd name="T44" fmla="*/ 10 w 285"/>
                <a:gd name="T45" fmla="*/ 0 h 411"/>
                <a:gd name="T46" fmla="*/ 9 w 285"/>
                <a:gd name="T47" fmla="*/ 1 h 411"/>
                <a:gd name="T48" fmla="*/ 7 w 285"/>
                <a:gd name="T49" fmla="*/ 2 h 411"/>
                <a:gd name="T50" fmla="*/ 5 w 285"/>
                <a:gd name="T51" fmla="*/ 3 h 411"/>
                <a:gd name="T52" fmla="*/ 2 w 285"/>
                <a:gd name="T53" fmla="*/ 6 h 411"/>
                <a:gd name="T54" fmla="*/ 1 w 285"/>
                <a:gd name="T55" fmla="*/ 8 h 411"/>
                <a:gd name="T56" fmla="*/ 0 w 285"/>
                <a:gd name="T57" fmla="*/ 9 h 411"/>
                <a:gd name="T58" fmla="*/ 0 w 285"/>
                <a:gd name="T59" fmla="*/ 12 h 411"/>
                <a:gd name="T60" fmla="*/ 0 w 285"/>
                <a:gd name="T61" fmla="*/ 14 h 411"/>
                <a:gd name="T62" fmla="*/ 1 w 285"/>
                <a:gd name="T63" fmla="*/ 17 h 411"/>
                <a:gd name="T64" fmla="*/ 2 w 285"/>
                <a:gd name="T65" fmla="*/ 19 h 411"/>
                <a:gd name="T66" fmla="*/ 4 w 285"/>
                <a:gd name="T67" fmla="*/ 21 h 411"/>
                <a:gd name="T68" fmla="*/ 6 w 285"/>
                <a:gd name="T69" fmla="*/ 23 h 411"/>
                <a:gd name="T70" fmla="*/ 8 w 285"/>
                <a:gd name="T71" fmla="*/ 24 h 411"/>
                <a:gd name="T72" fmla="*/ 10 w 285"/>
                <a:gd name="T73" fmla="*/ 25 h 411"/>
                <a:gd name="T74" fmla="*/ 11 w 285"/>
                <a:gd name="T75" fmla="*/ 26 h 411"/>
                <a:gd name="T76" fmla="*/ 12 w 285"/>
                <a:gd name="T77" fmla="*/ 28 h 411"/>
                <a:gd name="T78" fmla="*/ 13 w 285"/>
                <a:gd name="T79" fmla="*/ 31 h 411"/>
                <a:gd name="T80" fmla="*/ 13 w 285"/>
                <a:gd name="T81" fmla="*/ 33 h 411"/>
                <a:gd name="T82" fmla="*/ 14 w 285"/>
                <a:gd name="T83" fmla="*/ 34 h 411"/>
                <a:gd name="T84" fmla="*/ 15 w 285"/>
                <a:gd name="T85" fmla="*/ 36 h 411"/>
                <a:gd name="T86" fmla="*/ 16 w 285"/>
                <a:gd name="T87" fmla="*/ 38 h 411"/>
                <a:gd name="T88" fmla="*/ 17 w 285"/>
                <a:gd name="T89" fmla="*/ 40 h 411"/>
                <a:gd name="T90" fmla="*/ 18 w 285"/>
                <a:gd name="T91" fmla="*/ 42 h 411"/>
                <a:gd name="T92" fmla="*/ 20 w 285"/>
                <a:gd name="T93" fmla="*/ 44 h 411"/>
                <a:gd name="T94" fmla="*/ 23 w 285"/>
                <a:gd name="T95" fmla="*/ 45 h 411"/>
                <a:gd name="T96" fmla="*/ 25 w 285"/>
                <a:gd name="T97" fmla="*/ 46 h 411"/>
                <a:gd name="T98" fmla="*/ 28 w 285"/>
                <a:gd name="T99" fmla="*/ 45 h 411"/>
                <a:gd name="T100" fmla="*/ 29 w 285"/>
                <a:gd name="T101" fmla="*/ 44 h 411"/>
                <a:gd name="T102" fmla="*/ 31 w 285"/>
                <a:gd name="T103" fmla="*/ 42 h 411"/>
                <a:gd name="T104" fmla="*/ 31 w 285"/>
                <a:gd name="T105" fmla="*/ 40 h 411"/>
                <a:gd name="T106" fmla="*/ 32 w 285"/>
                <a:gd name="T107" fmla="*/ 38 h 411"/>
                <a:gd name="T108" fmla="*/ 32 w 285"/>
                <a:gd name="T109" fmla="*/ 37 h 41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85" h="411">
                  <a:moveTo>
                    <a:pt x="284" y="330"/>
                  </a:moveTo>
                  <a:lnTo>
                    <a:pt x="283" y="326"/>
                  </a:lnTo>
                  <a:lnTo>
                    <a:pt x="283" y="323"/>
                  </a:lnTo>
                  <a:lnTo>
                    <a:pt x="281" y="319"/>
                  </a:lnTo>
                  <a:lnTo>
                    <a:pt x="280" y="316"/>
                  </a:lnTo>
                  <a:lnTo>
                    <a:pt x="278" y="312"/>
                  </a:lnTo>
                  <a:lnTo>
                    <a:pt x="277" y="307"/>
                  </a:lnTo>
                  <a:lnTo>
                    <a:pt x="275" y="303"/>
                  </a:lnTo>
                  <a:lnTo>
                    <a:pt x="274" y="300"/>
                  </a:lnTo>
                  <a:lnTo>
                    <a:pt x="270" y="294"/>
                  </a:lnTo>
                  <a:lnTo>
                    <a:pt x="268" y="290"/>
                  </a:lnTo>
                  <a:lnTo>
                    <a:pt x="266" y="286"/>
                  </a:lnTo>
                  <a:lnTo>
                    <a:pt x="264" y="282"/>
                  </a:lnTo>
                  <a:lnTo>
                    <a:pt x="261" y="277"/>
                  </a:lnTo>
                  <a:lnTo>
                    <a:pt x="258" y="272"/>
                  </a:lnTo>
                  <a:lnTo>
                    <a:pt x="256" y="267"/>
                  </a:lnTo>
                  <a:lnTo>
                    <a:pt x="254" y="263"/>
                  </a:lnTo>
                  <a:lnTo>
                    <a:pt x="251" y="257"/>
                  </a:lnTo>
                  <a:lnTo>
                    <a:pt x="248" y="253"/>
                  </a:lnTo>
                  <a:lnTo>
                    <a:pt x="246" y="248"/>
                  </a:lnTo>
                  <a:lnTo>
                    <a:pt x="243" y="243"/>
                  </a:lnTo>
                  <a:lnTo>
                    <a:pt x="240" y="239"/>
                  </a:lnTo>
                  <a:lnTo>
                    <a:pt x="239" y="235"/>
                  </a:lnTo>
                  <a:lnTo>
                    <a:pt x="236" y="230"/>
                  </a:lnTo>
                  <a:lnTo>
                    <a:pt x="233" y="226"/>
                  </a:lnTo>
                  <a:lnTo>
                    <a:pt x="231" y="222"/>
                  </a:lnTo>
                  <a:lnTo>
                    <a:pt x="230" y="219"/>
                  </a:lnTo>
                  <a:lnTo>
                    <a:pt x="229" y="213"/>
                  </a:lnTo>
                  <a:lnTo>
                    <a:pt x="227" y="212"/>
                  </a:lnTo>
                  <a:lnTo>
                    <a:pt x="224" y="206"/>
                  </a:lnTo>
                  <a:lnTo>
                    <a:pt x="224" y="203"/>
                  </a:lnTo>
                  <a:lnTo>
                    <a:pt x="224" y="201"/>
                  </a:lnTo>
                  <a:lnTo>
                    <a:pt x="224" y="199"/>
                  </a:lnTo>
                  <a:lnTo>
                    <a:pt x="223" y="196"/>
                  </a:lnTo>
                  <a:lnTo>
                    <a:pt x="223" y="193"/>
                  </a:lnTo>
                  <a:lnTo>
                    <a:pt x="223" y="191"/>
                  </a:lnTo>
                  <a:lnTo>
                    <a:pt x="223" y="188"/>
                  </a:lnTo>
                  <a:lnTo>
                    <a:pt x="223" y="184"/>
                  </a:lnTo>
                  <a:lnTo>
                    <a:pt x="224" y="181"/>
                  </a:lnTo>
                  <a:lnTo>
                    <a:pt x="224" y="175"/>
                  </a:lnTo>
                  <a:lnTo>
                    <a:pt x="226" y="172"/>
                  </a:lnTo>
                  <a:lnTo>
                    <a:pt x="226" y="168"/>
                  </a:lnTo>
                  <a:lnTo>
                    <a:pt x="227" y="164"/>
                  </a:lnTo>
                  <a:lnTo>
                    <a:pt x="229" y="159"/>
                  </a:lnTo>
                  <a:lnTo>
                    <a:pt x="230" y="154"/>
                  </a:lnTo>
                  <a:lnTo>
                    <a:pt x="230" y="148"/>
                  </a:lnTo>
                  <a:lnTo>
                    <a:pt x="230" y="144"/>
                  </a:lnTo>
                  <a:lnTo>
                    <a:pt x="231" y="138"/>
                  </a:lnTo>
                  <a:lnTo>
                    <a:pt x="233" y="134"/>
                  </a:lnTo>
                  <a:lnTo>
                    <a:pt x="233" y="131"/>
                  </a:lnTo>
                  <a:lnTo>
                    <a:pt x="233" y="127"/>
                  </a:lnTo>
                  <a:lnTo>
                    <a:pt x="233" y="124"/>
                  </a:lnTo>
                  <a:lnTo>
                    <a:pt x="233" y="121"/>
                  </a:lnTo>
                  <a:lnTo>
                    <a:pt x="233" y="118"/>
                  </a:lnTo>
                  <a:lnTo>
                    <a:pt x="233" y="115"/>
                  </a:lnTo>
                  <a:lnTo>
                    <a:pt x="233" y="112"/>
                  </a:lnTo>
                  <a:lnTo>
                    <a:pt x="233" y="111"/>
                  </a:lnTo>
                  <a:lnTo>
                    <a:pt x="233" y="107"/>
                  </a:lnTo>
                  <a:lnTo>
                    <a:pt x="233" y="104"/>
                  </a:lnTo>
                  <a:lnTo>
                    <a:pt x="233" y="101"/>
                  </a:lnTo>
                  <a:lnTo>
                    <a:pt x="233" y="98"/>
                  </a:lnTo>
                  <a:lnTo>
                    <a:pt x="233" y="95"/>
                  </a:lnTo>
                  <a:lnTo>
                    <a:pt x="233" y="92"/>
                  </a:lnTo>
                  <a:lnTo>
                    <a:pt x="231" y="90"/>
                  </a:lnTo>
                  <a:lnTo>
                    <a:pt x="231" y="87"/>
                  </a:lnTo>
                  <a:lnTo>
                    <a:pt x="230" y="84"/>
                  </a:lnTo>
                  <a:lnTo>
                    <a:pt x="230" y="81"/>
                  </a:lnTo>
                  <a:lnTo>
                    <a:pt x="230" y="78"/>
                  </a:lnTo>
                  <a:lnTo>
                    <a:pt x="229" y="75"/>
                  </a:lnTo>
                  <a:lnTo>
                    <a:pt x="227" y="71"/>
                  </a:lnTo>
                  <a:lnTo>
                    <a:pt x="226" y="68"/>
                  </a:lnTo>
                  <a:lnTo>
                    <a:pt x="224" y="65"/>
                  </a:lnTo>
                  <a:lnTo>
                    <a:pt x="224" y="63"/>
                  </a:lnTo>
                  <a:lnTo>
                    <a:pt x="223" y="60"/>
                  </a:lnTo>
                  <a:lnTo>
                    <a:pt x="221" y="57"/>
                  </a:lnTo>
                  <a:lnTo>
                    <a:pt x="220" y="54"/>
                  </a:lnTo>
                  <a:lnTo>
                    <a:pt x="219" y="51"/>
                  </a:lnTo>
                  <a:lnTo>
                    <a:pt x="214" y="47"/>
                  </a:lnTo>
                  <a:lnTo>
                    <a:pt x="210" y="40"/>
                  </a:lnTo>
                  <a:lnTo>
                    <a:pt x="207" y="37"/>
                  </a:lnTo>
                  <a:lnTo>
                    <a:pt x="206" y="34"/>
                  </a:lnTo>
                  <a:lnTo>
                    <a:pt x="203" y="31"/>
                  </a:lnTo>
                  <a:lnTo>
                    <a:pt x="202" y="30"/>
                  </a:lnTo>
                  <a:lnTo>
                    <a:pt x="196" y="26"/>
                  </a:lnTo>
                  <a:lnTo>
                    <a:pt x="190" y="21"/>
                  </a:lnTo>
                  <a:lnTo>
                    <a:pt x="186" y="19"/>
                  </a:lnTo>
                  <a:lnTo>
                    <a:pt x="183" y="16"/>
                  </a:lnTo>
                  <a:lnTo>
                    <a:pt x="180" y="16"/>
                  </a:lnTo>
                  <a:lnTo>
                    <a:pt x="177" y="13"/>
                  </a:lnTo>
                  <a:lnTo>
                    <a:pt x="175" y="11"/>
                  </a:lnTo>
                  <a:lnTo>
                    <a:pt x="173" y="10"/>
                  </a:lnTo>
                  <a:lnTo>
                    <a:pt x="170" y="9"/>
                  </a:lnTo>
                  <a:lnTo>
                    <a:pt x="167" y="7"/>
                  </a:lnTo>
                  <a:lnTo>
                    <a:pt x="163" y="7"/>
                  </a:lnTo>
                  <a:lnTo>
                    <a:pt x="160" y="6"/>
                  </a:lnTo>
                  <a:lnTo>
                    <a:pt x="158" y="4"/>
                  </a:lnTo>
                  <a:lnTo>
                    <a:pt x="155" y="4"/>
                  </a:lnTo>
                  <a:lnTo>
                    <a:pt x="150" y="3"/>
                  </a:lnTo>
                  <a:lnTo>
                    <a:pt x="148" y="3"/>
                  </a:lnTo>
                  <a:lnTo>
                    <a:pt x="143" y="1"/>
                  </a:lnTo>
                  <a:lnTo>
                    <a:pt x="140" y="1"/>
                  </a:lnTo>
                  <a:lnTo>
                    <a:pt x="138" y="1"/>
                  </a:lnTo>
                  <a:lnTo>
                    <a:pt x="133" y="0"/>
                  </a:lnTo>
                  <a:lnTo>
                    <a:pt x="131" y="0"/>
                  </a:lnTo>
                  <a:lnTo>
                    <a:pt x="128" y="0"/>
                  </a:lnTo>
                  <a:lnTo>
                    <a:pt x="123" y="0"/>
                  </a:lnTo>
                  <a:lnTo>
                    <a:pt x="121" y="0"/>
                  </a:lnTo>
                  <a:lnTo>
                    <a:pt x="118" y="0"/>
                  </a:lnTo>
                  <a:lnTo>
                    <a:pt x="115" y="1"/>
                  </a:lnTo>
                  <a:lnTo>
                    <a:pt x="111" y="1"/>
                  </a:lnTo>
                  <a:lnTo>
                    <a:pt x="108" y="1"/>
                  </a:lnTo>
                  <a:lnTo>
                    <a:pt x="104" y="1"/>
                  </a:lnTo>
                  <a:lnTo>
                    <a:pt x="101" y="3"/>
                  </a:lnTo>
                  <a:lnTo>
                    <a:pt x="96" y="3"/>
                  </a:lnTo>
                  <a:lnTo>
                    <a:pt x="94" y="3"/>
                  </a:lnTo>
                  <a:lnTo>
                    <a:pt x="91" y="4"/>
                  </a:lnTo>
                  <a:lnTo>
                    <a:pt x="88" y="4"/>
                  </a:lnTo>
                  <a:lnTo>
                    <a:pt x="84" y="6"/>
                  </a:lnTo>
                  <a:lnTo>
                    <a:pt x="81" y="7"/>
                  </a:lnTo>
                  <a:lnTo>
                    <a:pt x="77" y="7"/>
                  </a:lnTo>
                  <a:lnTo>
                    <a:pt x="74" y="9"/>
                  </a:lnTo>
                  <a:lnTo>
                    <a:pt x="71" y="10"/>
                  </a:lnTo>
                  <a:lnTo>
                    <a:pt x="68" y="11"/>
                  </a:lnTo>
                  <a:lnTo>
                    <a:pt x="65" y="13"/>
                  </a:lnTo>
                  <a:lnTo>
                    <a:pt x="62" y="16"/>
                  </a:lnTo>
                  <a:lnTo>
                    <a:pt x="59" y="16"/>
                  </a:lnTo>
                  <a:lnTo>
                    <a:pt x="57" y="19"/>
                  </a:lnTo>
                  <a:lnTo>
                    <a:pt x="52" y="20"/>
                  </a:lnTo>
                  <a:lnTo>
                    <a:pt x="50" y="23"/>
                  </a:lnTo>
                  <a:lnTo>
                    <a:pt x="45" y="26"/>
                  </a:lnTo>
                  <a:lnTo>
                    <a:pt x="40" y="30"/>
                  </a:lnTo>
                  <a:lnTo>
                    <a:pt x="34" y="34"/>
                  </a:lnTo>
                  <a:lnTo>
                    <a:pt x="30" y="38"/>
                  </a:lnTo>
                  <a:lnTo>
                    <a:pt x="25" y="44"/>
                  </a:lnTo>
                  <a:lnTo>
                    <a:pt x="21" y="50"/>
                  </a:lnTo>
                  <a:lnTo>
                    <a:pt x="17" y="54"/>
                  </a:lnTo>
                  <a:lnTo>
                    <a:pt x="14" y="60"/>
                  </a:lnTo>
                  <a:lnTo>
                    <a:pt x="11" y="64"/>
                  </a:lnTo>
                  <a:lnTo>
                    <a:pt x="8" y="70"/>
                  </a:lnTo>
                  <a:lnTo>
                    <a:pt x="7" y="73"/>
                  </a:lnTo>
                  <a:lnTo>
                    <a:pt x="5" y="75"/>
                  </a:lnTo>
                  <a:lnTo>
                    <a:pt x="5" y="78"/>
                  </a:lnTo>
                  <a:lnTo>
                    <a:pt x="5" y="81"/>
                  </a:lnTo>
                  <a:lnTo>
                    <a:pt x="3" y="84"/>
                  </a:lnTo>
                  <a:lnTo>
                    <a:pt x="3" y="85"/>
                  </a:lnTo>
                  <a:lnTo>
                    <a:pt x="3" y="90"/>
                  </a:lnTo>
                  <a:lnTo>
                    <a:pt x="3" y="92"/>
                  </a:lnTo>
                  <a:lnTo>
                    <a:pt x="0" y="97"/>
                  </a:lnTo>
                  <a:lnTo>
                    <a:pt x="0" y="104"/>
                  </a:lnTo>
                  <a:lnTo>
                    <a:pt x="0" y="107"/>
                  </a:lnTo>
                  <a:lnTo>
                    <a:pt x="0" y="110"/>
                  </a:lnTo>
                  <a:lnTo>
                    <a:pt x="0" y="112"/>
                  </a:lnTo>
                  <a:lnTo>
                    <a:pt x="0" y="115"/>
                  </a:lnTo>
                  <a:lnTo>
                    <a:pt x="0" y="120"/>
                  </a:lnTo>
                  <a:lnTo>
                    <a:pt x="1" y="125"/>
                  </a:lnTo>
                  <a:lnTo>
                    <a:pt x="3" y="131"/>
                  </a:lnTo>
                  <a:lnTo>
                    <a:pt x="4" y="135"/>
                  </a:lnTo>
                  <a:lnTo>
                    <a:pt x="5" y="141"/>
                  </a:lnTo>
                  <a:lnTo>
                    <a:pt x="7" y="145"/>
                  </a:lnTo>
                  <a:lnTo>
                    <a:pt x="8" y="149"/>
                  </a:lnTo>
                  <a:lnTo>
                    <a:pt x="11" y="154"/>
                  </a:lnTo>
                  <a:lnTo>
                    <a:pt x="13" y="159"/>
                  </a:lnTo>
                  <a:lnTo>
                    <a:pt x="14" y="165"/>
                  </a:lnTo>
                  <a:lnTo>
                    <a:pt x="17" y="168"/>
                  </a:lnTo>
                  <a:lnTo>
                    <a:pt x="21" y="172"/>
                  </a:lnTo>
                  <a:lnTo>
                    <a:pt x="23" y="176"/>
                  </a:lnTo>
                  <a:lnTo>
                    <a:pt x="27" y="181"/>
                  </a:lnTo>
                  <a:lnTo>
                    <a:pt x="30" y="185"/>
                  </a:lnTo>
                  <a:lnTo>
                    <a:pt x="34" y="188"/>
                  </a:lnTo>
                  <a:lnTo>
                    <a:pt x="37" y="191"/>
                  </a:lnTo>
                  <a:lnTo>
                    <a:pt x="40" y="193"/>
                  </a:lnTo>
                  <a:lnTo>
                    <a:pt x="44" y="196"/>
                  </a:lnTo>
                  <a:lnTo>
                    <a:pt x="47" y="199"/>
                  </a:lnTo>
                  <a:lnTo>
                    <a:pt x="50" y="201"/>
                  </a:lnTo>
                  <a:lnTo>
                    <a:pt x="55" y="203"/>
                  </a:lnTo>
                  <a:lnTo>
                    <a:pt x="58" y="205"/>
                  </a:lnTo>
                  <a:lnTo>
                    <a:pt x="59" y="206"/>
                  </a:lnTo>
                  <a:lnTo>
                    <a:pt x="62" y="209"/>
                  </a:lnTo>
                  <a:lnTo>
                    <a:pt x="65" y="212"/>
                  </a:lnTo>
                  <a:lnTo>
                    <a:pt x="68" y="212"/>
                  </a:lnTo>
                  <a:lnTo>
                    <a:pt x="71" y="213"/>
                  </a:lnTo>
                  <a:lnTo>
                    <a:pt x="75" y="216"/>
                  </a:lnTo>
                  <a:lnTo>
                    <a:pt x="79" y="219"/>
                  </a:lnTo>
                  <a:lnTo>
                    <a:pt x="84" y="220"/>
                  </a:lnTo>
                  <a:lnTo>
                    <a:pt x="86" y="222"/>
                  </a:lnTo>
                  <a:lnTo>
                    <a:pt x="89" y="225"/>
                  </a:lnTo>
                  <a:lnTo>
                    <a:pt x="92" y="228"/>
                  </a:lnTo>
                  <a:lnTo>
                    <a:pt x="95" y="230"/>
                  </a:lnTo>
                  <a:lnTo>
                    <a:pt x="98" y="233"/>
                  </a:lnTo>
                  <a:lnTo>
                    <a:pt x="99" y="238"/>
                  </a:lnTo>
                  <a:lnTo>
                    <a:pt x="102" y="243"/>
                  </a:lnTo>
                  <a:lnTo>
                    <a:pt x="104" y="246"/>
                  </a:lnTo>
                  <a:lnTo>
                    <a:pt x="105" y="249"/>
                  </a:lnTo>
                  <a:lnTo>
                    <a:pt x="105" y="252"/>
                  </a:lnTo>
                  <a:lnTo>
                    <a:pt x="108" y="256"/>
                  </a:lnTo>
                  <a:lnTo>
                    <a:pt x="109" y="259"/>
                  </a:lnTo>
                  <a:lnTo>
                    <a:pt x="109" y="265"/>
                  </a:lnTo>
                  <a:lnTo>
                    <a:pt x="111" y="269"/>
                  </a:lnTo>
                  <a:lnTo>
                    <a:pt x="113" y="275"/>
                  </a:lnTo>
                  <a:lnTo>
                    <a:pt x="115" y="279"/>
                  </a:lnTo>
                  <a:lnTo>
                    <a:pt x="116" y="283"/>
                  </a:lnTo>
                  <a:lnTo>
                    <a:pt x="118" y="286"/>
                  </a:lnTo>
                  <a:lnTo>
                    <a:pt x="118" y="289"/>
                  </a:lnTo>
                  <a:lnTo>
                    <a:pt x="119" y="293"/>
                  </a:lnTo>
                  <a:lnTo>
                    <a:pt x="121" y="296"/>
                  </a:lnTo>
                  <a:lnTo>
                    <a:pt x="122" y="297"/>
                  </a:lnTo>
                  <a:lnTo>
                    <a:pt x="123" y="302"/>
                  </a:lnTo>
                  <a:lnTo>
                    <a:pt x="123" y="304"/>
                  </a:lnTo>
                  <a:lnTo>
                    <a:pt x="125" y="307"/>
                  </a:lnTo>
                  <a:lnTo>
                    <a:pt x="126" y="310"/>
                  </a:lnTo>
                  <a:lnTo>
                    <a:pt x="128" y="313"/>
                  </a:lnTo>
                  <a:lnTo>
                    <a:pt x="129" y="317"/>
                  </a:lnTo>
                  <a:lnTo>
                    <a:pt x="131" y="320"/>
                  </a:lnTo>
                  <a:lnTo>
                    <a:pt x="131" y="324"/>
                  </a:lnTo>
                  <a:lnTo>
                    <a:pt x="133" y="327"/>
                  </a:lnTo>
                  <a:lnTo>
                    <a:pt x="136" y="330"/>
                  </a:lnTo>
                  <a:lnTo>
                    <a:pt x="136" y="331"/>
                  </a:lnTo>
                  <a:lnTo>
                    <a:pt x="139" y="334"/>
                  </a:lnTo>
                  <a:lnTo>
                    <a:pt x="140" y="337"/>
                  </a:lnTo>
                  <a:lnTo>
                    <a:pt x="140" y="341"/>
                  </a:lnTo>
                  <a:lnTo>
                    <a:pt x="143" y="344"/>
                  </a:lnTo>
                  <a:lnTo>
                    <a:pt x="145" y="347"/>
                  </a:lnTo>
                  <a:lnTo>
                    <a:pt x="146" y="350"/>
                  </a:lnTo>
                  <a:lnTo>
                    <a:pt x="148" y="354"/>
                  </a:lnTo>
                  <a:lnTo>
                    <a:pt x="150" y="357"/>
                  </a:lnTo>
                  <a:lnTo>
                    <a:pt x="152" y="358"/>
                  </a:lnTo>
                  <a:lnTo>
                    <a:pt x="153" y="363"/>
                  </a:lnTo>
                  <a:lnTo>
                    <a:pt x="155" y="364"/>
                  </a:lnTo>
                  <a:lnTo>
                    <a:pt x="158" y="367"/>
                  </a:lnTo>
                  <a:lnTo>
                    <a:pt x="160" y="374"/>
                  </a:lnTo>
                  <a:lnTo>
                    <a:pt x="166" y="378"/>
                  </a:lnTo>
                  <a:lnTo>
                    <a:pt x="170" y="384"/>
                  </a:lnTo>
                  <a:lnTo>
                    <a:pt x="175" y="388"/>
                  </a:lnTo>
                  <a:lnTo>
                    <a:pt x="179" y="393"/>
                  </a:lnTo>
                  <a:lnTo>
                    <a:pt x="183" y="395"/>
                  </a:lnTo>
                  <a:lnTo>
                    <a:pt x="187" y="400"/>
                  </a:lnTo>
                  <a:lnTo>
                    <a:pt x="193" y="403"/>
                  </a:lnTo>
                  <a:lnTo>
                    <a:pt x="199" y="405"/>
                  </a:lnTo>
                  <a:lnTo>
                    <a:pt x="204" y="408"/>
                  </a:lnTo>
                  <a:lnTo>
                    <a:pt x="207" y="408"/>
                  </a:lnTo>
                  <a:lnTo>
                    <a:pt x="209" y="410"/>
                  </a:lnTo>
                  <a:lnTo>
                    <a:pt x="212" y="411"/>
                  </a:lnTo>
                  <a:lnTo>
                    <a:pt x="214" y="411"/>
                  </a:lnTo>
                  <a:lnTo>
                    <a:pt x="220" y="411"/>
                  </a:lnTo>
                  <a:lnTo>
                    <a:pt x="224" y="411"/>
                  </a:lnTo>
                  <a:lnTo>
                    <a:pt x="230" y="411"/>
                  </a:lnTo>
                  <a:lnTo>
                    <a:pt x="234" y="411"/>
                  </a:lnTo>
                  <a:lnTo>
                    <a:pt x="239" y="410"/>
                  </a:lnTo>
                  <a:lnTo>
                    <a:pt x="244" y="408"/>
                  </a:lnTo>
                  <a:lnTo>
                    <a:pt x="248" y="408"/>
                  </a:lnTo>
                  <a:lnTo>
                    <a:pt x="251" y="407"/>
                  </a:lnTo>
                  <a:lnTo>
                    <a:pt x="254" y="404"/>
                  </a:lnTo>
                  <a:lnTo>
                    <a:pt x="257" y="403"/>
                  </a:lnTo>
                  <a:lnTo>
                    <a:pt x="261" y="398"/>
                  </a:lnTo>
                  <a:lnTo>
                    <a:pt x="264" y="395"/>
                  </a:lnTo>
                  <a:lnTo>
                    <a:pt x="267" y="393"/>
                  </a:lnTo>
                  <a:lnTo>
                    <a:pt x="268" y="390"/>
                  </a:lnTo>
                  <a:lnTo>
                    <a:pt x="271" y="387"/>
                  </a:lnTo>
                  <a:lnTo>
                    <a:pt x="274" y="384"/>
                  </a:lnTo>
                  <a:lnTo>
                    <a:pt x="275" y="381"/>
                  </a:lnTo>
                  <a:lnTo>
                    <a:pt x="277" y="377"/>
                  </a:lnTo>
                  <a:lnTo>
                    <a:pt x="278" y="374"/>
                  </a:lnTo>
                  <a:lnTo>
                    <a:pt x="280" y="370"/>
                  </a:lnTo>
                  <a:lnTo>
                    <a:pt x="280" y="366"/>
                  </a:lnTo>
                  <a:lnTo>
                    <a:pt x="281" y="363"/>
                  </a:lnTo>
                  <a:lnTo>
                    <a:pt x="283" y="358"/>
                  </a:lnTo>
                  <a:lnTo>
                    <a:pt x="284" y="356"/>
                  </a:lnTo>
                  <a:lnTo>
                    <a:pt x="284" y="351"/>
                  </a:lnTo>
                  <a:lnTo>
                    <a:pt x="284" y="348"/>
                  </a:lnTo>
                  <a:lnTo>
                    <a:pt x="284" y="344"/>
                  </a:lnTo>
                  <a:lnTo>
                    <a:pt x="285" y="341"/>
                  </a:lnTo>
                  <a:lnTo>
                    <a:pt x="284" y="337"/>
                  </a:lnTo>
                  <a:lnTo>
                    <a:pt x="284" y="334"/>
                  </a:lnTo>
                  <a:lnTo>
                    <a:pt x="284" y="331"/>
                  </a:lnTo>
                  <a:lnTo>
                    <a:pt x="284" y="3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Freeform 12"/>
            <p:cNvSpPr>
              <a:spLocks/>
            </p:cNvSpPr>
            <p:nvPr/>
          </p:nvSpPr>
          <p:spPr bwMode="auto">
            <a:xfrm>
              <a:off x="1776" y="912"/>
              <a:ext cx="314" cy="278"/>
            </a:xfrm>
            <a:custGeom>
              <a:avLst/>
              <a:gdLst>
                <a:gd name="T0" fmla="*/ 10 w 942"/>
                <a:gd name="T1" fmla="*/ 24 h 833"/>
                <a:gd name="T2" fmla="*/ 17 w 942"/>
                <a:gd name="T3" fmla="*/ 16 h 833"/>
                <a:gd name="T4" fmla="*/ 24 w 942"/>
                <a:gd name="T5" fmla="*/ 10 h 833"/>
                <a:gd name="T6" fmla="*/ 33 w 942"/>
                <a:gd name="T7" fmla="*/ 5 h 833"/>
                <a:gd name="T8" fmla="*/ 41 w 942"/>
                <a:gd name="T9" fmla="*/ 2 h 833"/>
                <a:gd name="T10" fmla="*/ 49 w 942"/>
                <a:gd name="T11" fmla="*/ 0 h 833"/>
                <a:gd name="T12" fmla="*/ 56 w 942"/>
                <a:gd name="T13" fmla="*/ 0 h 833"/>
                <a:gd name="T14" fmla="*/ 63 w 942"/>
                <a:gd name="T15" fmla="*/ 0 h 833"/>
                <a:gd name="T16" fmla="*/ 68 w 942"/>
                <a:gd name="T17" fmla="*/ 1 h 833"/>
                <a:gd name="T18" fmla="*/ 73 w 942"/>
                <a:gd name="T19" fmla="*/ 2 h 833"/>
                <a:gd name="T20" fmla="*/ 77 w 942"/>
                <a:gd name="T21" fmla="*/ 4 h 833"/>
                <a:gd name="T22" fmla="*/ 81 w 942"/>
                <a:gd name="T23" fmla="*/ 6 h 833"/>
                <a:gd name="T24" fmla="*/ 83 w 942"/>
                <a:gd name="T25" fmla="*/ 10 h 833"/>
                <a:gd name="T26" fmla="*/ 87 w 942"/>
                <a:gd name="T27" fmla="*/ 13 h 833"/>
                <a:gd name="T28" fmla="*/ 91 w 942"/>
                <a:gd name="T29" fmla="*/ 12 h 833"/>
                <a:gd name="T30" fmla="*/ 94 w 942"/>
                <a:gd name="T31" fmla="*/ 11 h 833"/>
                <a:gd name="T32" fmla="*/ 99 w 942"/>
                <a:gd name="T33" fmla="*/ 11 h 833"/>
                <a:gd name="T34" fmla="*/ 103 w 942"/>
                <a:gd name="T35" fmla="*/ 14 h 833"/>
                <a:gd name="T36" fmla="*/ 105 w 942"/>
                <a:gd name="T37" fmla="*/ 19 h 833"/>
                <a:gd name="T38" fmla="*/ 104 w 942"/>
                <a:gd name="T39" fmla="*/ 22 h 833"/>
                <a:gd name="T40" fmla="*/ 104 w 942"/>
                <a:gd name="T41" fmla="*/ 26 h 833"/>
                <a:gd name="T42" fmla="*/ 102 w 942"/>
                <a:gd name="T43" fmla="*/ 30 h 833"/>
                <a:gd name="T44" fmla="*/ 98 w 942"/>
                <a:gd name="T45" fmla="*/ 34 h 833"/>
                <a:gd name="T46" fmla="*/ 92 w 942"/>
                <a:gd name="T47" fmla="*/ 36 h 833"/>
                <a:gd name="T48" fmla="*/ 87 w 942"/>
                <a:gd name="T49" fmla="*/ 34 h 833"/>
                <a:gd name="T50" fmla="*/ 87 w 942"/>
                <a:gd name="T51" fmla="*/ 30 h 833"/>
                <a:gd name="T52" fmla="*/ 85 w 942"/>
                <a:gd name="T53" fmla="*/ 26 h 833"/>
                <a:gd name="T54" fmla="*/ 81 w 942"/>
                <a:gd name="T55" fmla="*/ 25 h 833"/>
                <a:gd name="T56" fmla="*/ 76 w 942"/>
                <a:gd name="T57" fmla="*/ 27 h 833"/>
                <a:gd name="T58" fmla="*/ 72 w 942"/>
                <a:gd name="T59" fmla="*/ 27 h 833"/>
                <a:gd name="T60" fmla="*/ 68 w 942"/>
                <a:gd name="T61" fmla="*/ 25 h 833"/>
                <a:gd name="T62" fmla="*/ 63 w 942"/>
                <a:gd name="T63" fmla="*/ 24 h 833"/>
                <a:gd name="T64" fmla="*/ 56 w 942"/>
                <a:gd name="T65" fmla="*/ 23 h 833"/>
                <a:gd name="T66" fmla="*/ 49 w 942"/>
                <a:gd name="T67" fmla="*/ 24 h 833"/>
                <a:gd name="T68" fmla="*/ 40 w 942"/>
                <a:gd name="T69" fmla="*/ 27 h 833"/>
                <a:gd name="T70" fmla="*/ 34 w 942"/>
                <a:gd name="T71" fmla="*/ 32 h 833"/>
                <a:gd name="T72" fmla="*/ 30 w 942"/>
                <a:gd name="T73" fmla="*/ 37 h 833"/>
                <a:gd name="T74" fmla="*/ 27 w 942"/>
                <a:gd name="T75" fmla="*/ 43 h 833"/>
                <a:gd name="T76" fmla="*/ 26 w 942"/>
                <a:gd name="T77" fmla="*/ 49 h 833"/>
                <a:gd name="T78" fmla="*/ 26 w 942"/>
                <a:gd name="T79" fmla="*/ 55 h 833"/>
                <a:gd name="T80" fmla="*/ 26 w 942"/>
                <a:gd name="T81" fmla="*/ 60 h 833"/>
                <a:gd name="T82" fmla="*/ 26 w 942"/>
                <a:gd name="T83" fmla="*/ 65 h 833"/>
                <a:gd name="T84" fmla="*/ 27 w 942"/>
                <a:gd name="T85" fmla="*/ 69 h 833"/>
                <a:gd name="T86" fmla="*/ 29 w 942"/>
                <a:gd name="T87" fmla="*/ 72 h 833"/>
                <a:gd name="T88" fmla="*/ 31 w 942"/>
                <a:gd name="T89" fmla="*/ 77 h 833"/>
                <a:gd name="T90" fmla="*/ 27 w 942"/>
                <a:gd name="T91" fmla="*/ 80 h 833"/>
                <a:gd name="T92" fmla="*/ 24 w 942"/>
                <a:gd name="T93" fmla="*/ 80 h 833"/>
                <a:gd name="T94" fmla="*/ 19 w 942"/>
                <a:gd name="T95" fmla="*/ 82 h 833"/>
                <a:gd name="T96" fmla="*/ 15 w 942"/>
                <a:gd name="T97" fmla="*/ 85 h 833"/>
                <a:gd name="T98" fmla="*/ 11 w 942"/>
                <a:gd name="T99" fmla="*/ 89 h 833"/>
                <a:gd name="T100" fmla="*/ 10 w 942"/>
                <a:gd name="T101" fmla="*/ 92 h 833"/>
                <a:gd name="T102" fmla="*/ 6 w 942"/>
                <a:gd name="T103" fmla="*/ 91 h 833"/>
                <a:gd name="T104" fmla="*/ 4 w 942"/>
                <a:gd name="T105" fmla="*/ 87 h 833"/>
                <a:gd name="T106" fmla="*/ 2 w 942"/>
                <a:gd name="T107" fmla="*/ 78 h 833"/>
                <a:gd name="T108" fmla="*/ 0 w 942"/>
                <a:gd name="T109" fmla="*/ 68 h 833"/>
                <a:gd name="T110" fmla="*/ 0 w 942"/>
                <a:gd name="T111" fmla="*/ 56 h 833"/>
                <a:gd name="T112" fmla="*/ 1 w 942"/>
                <a:gd name="T113" fmla="*/ 44 h 833"/>
                <a:gd name="T114" fmla="*/ 5 w 942"/>
                <a:gd name="T115" fmla="*/ 34 h 83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942" h="833">
                  <a:moveTo>
                    <a:pt x="44" y="304"/>
                  </a:moveTo>
                  <a:lnTo>
                    <a:pt x="47" y="294"/>
                  </a:lnTo>
                  <a:lnTo>
                    <a:pt x="53" y="284"/>
                  </a:lnTo>
                  <a:lnTo>
                    <a:pt x="57" y="274"/>
                  </a:lnTo>
                  <a:lnTo>
                    <a:pt x="61" y="265"/>
                  </a:lnTo>
                  <a:lnTo>
                    <a:pt x="67" y="255"/>
                  </a:lnTo>
                  <a:lnTo>
                    <a:pt x="72" y="246"/>
                  </a:lnTo>
                  <a:lnTo>
                    <a:pt x="77" y="238"/>
                  </a:lnTo>
                  <a:lnTo>
                    <a:pt x="84" y="229"/>
                  </a:lnTo>
                  <a:lnTo>
                    <a:pt x="88" y="220"/>
                  </a:lnTo>
                  <a:lnTo>
                    <a:pt x="94" y="212"/>
                  </a:lnTo>
                  <a:lnTo>
                    <a:pt x="99" y="202"/>
                  </a:lnTo>
                  <a:lnTo>
                    <a:pt x="107" y="195"/>
                  </a:lnTo>
                  <a:lnTo>
                    <a:pt x="112" y="188"/>
                  </a:lnTo>
                  <a:lnTo>
                    <a:pt x="118" y="181"/>
                  </a:lnTo>
                  <a:lnTo>
                    <a:pt x="125" y="172"/>
                  </a:lnTo>
                  <a:lnTo>
                    <a:pt x="131" y="165"/>
                  </a:lnTo>
                  <a:lnTo>
                    <a:pt x="136" y="158"/>
                  </a:lnTo>
                  <a:lnTo>
                    <a:pt x="144" y="152"/>
                  </a:lnTo>
                  <a:lnTo>
                    <a:pt x="149" y="145"/>
                  </a:lnTo>
                  <a:lnTo>
                    <a:pt x="158" y="138"/>
                  </a:lnTo>
                  <a:lnTo>
                    <a:pt x="162" y="132"/>
                  </a:lnTo>
                  <a:lnTo>
                    <a:pt x="171" y="127"/>
                  </a:lnTo>
                  <a:lnTo>
                    <a:pt x="178" y="119"/>
                  </a:lnTo>
                  <a:lnTo>
                    <a:pt x="185" y="114"/>
                  </a:lnTo>
                  <a:lnTo>
                    <a:pt x="192" y="108"/>
                  </a:lnTo>
                  <a:lnTo>
                    <a:pt x="198" y="104"/>
                  </a:lnTo>
                  <a:lnTo>
                    <a:pt x="206" y="98"/>
                  </a:lnTo>
                  <a:lnTo>
                    <a:pt x="212" y="92"/>
                  </a:lnTo>
                  <a:lnTo>
                    <a:pt x="220" y="87"/>
                  </a:lnTo>
                  <a:lnTo>
                    <a:pt x="226" y="82"/>
                  </a:lnTo>
                  <a:lnTo>
                    <a:pt x="234" y="78"/>
                  </a:lnTo>
                  <a:lnTo>
                    <a:pt x="242" y="74"/>
                  </a:lnTo>
                  <a:lnTo>
                    <a:pt x="249" y="70"/>
                  </a:lnTo>
                  <a:lnTo>
                    <a:pt x="256" y="65"/>
                  </a:lnTo>
                  <a:lnTo>
                    <a:pt x="264" y="61"/>
                  </a:lnTo>
                  <a:lnTo>
                    <a:pt x="271" y="57"/>
                  </a:lnTo>
                  <a:lnTo>
                    <a:pt x="278" y="53"/>
                  </a:lnTo>
                  <a:lnTo>
                    <a:pt x="287" y="50"/>
                  </a:lnTo>
                  <a:lnTo>
                    <a:pt x="294" y="47"/>
                  </a:lnTo>
                  <a:lnTo>
                    <a:pt x="301" y="44"/>
                  </a:lnTo>
                  <a:lnTo>
                    <a:pt x="310" y="40"/>
                  </a:lnTo>
                  <a:lnTo>
                    <a:pt x="317" y="37"/>
                  </a:lnTo>
                  <a:lnTo>
                    <a:pt x="324" y="34"/>
                  </a:lnTo>
                  <a:lnTo>
                    <a:pt x="332" y="31"/>
                  </a:lnTo>
                  <a:lnTo>
                    <a:pt x="340" y="28"/>
                  </a:lnTo>
                  <a:lnTo>
                    <a:pt x="348" y="27"/>
                  </a:lnTo>
                  <a:lnTo>
                    <a:pt x="355" y="24"/>
                  </a:lnTo>
                  <a:lnTo>
                    <a:pt x="362" y="21"/>
                  </a:lnTo>
                  <a:lnTo>
                    <a:pt x="371" y="20"/>
                  </a:lnTo>
                  <a:lnTo>
                    <a:pt x="378" y="17"/>
                  </a:lnTo>
                  <a:lnTo>
                    <a:pt x="385" y="16"/>
                  </a:lnTo>
                  <a:lnTo>
                    <a:pt x="394" y="14"/>
                  </a:lnTo>
                  <a:lnTo>
                    <a:pt x="401" y="11"/>
                  </a:lnTo>
                  <a:lnTo>
                    <a:pt x="408" y="10"/>
                  </a:lnTo>
                  <a:lnTo>
                    <a:pt x="415" y="9"/>
                  </a:lnTo>
                  <a:lnTo>
                    <a:pt x="423" y="9"/>
                  </a:lnTo>
                  <a:lnTo>
                    <a:pt x="429" y="6"/>
                  </a:lnTo>
                  <a:lnTo>
                    <a:pt x="438" y="6"/>
                  </a:lnTo>
                  <a:lnTo>
                    <a:pt x="445" y="4"/>
                  </a:lnTo>
                  <a:lnTo>
                    <a:pt x="452" y="4"/>
                  </a:lnTo>
                  <a:lnTo>
                    <a:pt x="459" y="3"/>
                  </a:lnTo>
                  <a:lnTo>
                    <a:pt x="466" y="3"/>
                  </a:lnTo>
                  <a:lnTo>
                    <a:pt x="473" y="1"/>
                  </a:lnTo>
                  <a:lnTo>
                    <a:pt x="482" y="1"/>
                  </a:lnTo>
                  <a:lnTo>
                    <a:pt x="487" y="1"/>
                  </a:lnTo>
                  <a:lnTo>
                    <a:pt x="492" y="0"/>
                  </a:lnTo>
                  <a:lnTo>
                    <a:pt x="497" y="0"/>
                  </a:lnTo>
                  <a:lnTo>
                    <a:pt x="503" y="0"/>
                  </a:lnTo>
                  <a:lnTo>
                    <a:pt x="507" y="0"/>
                  </a:lnTo>
                  <a:lnTo>
                    <a:pt x="514" y="0"/>
                  </a:lnTo>
                  <a:lnTo>
                    <a:pt x="519" y="0"/>
                  </a:lnTo>
                  <a:lnTo>
                    <a:pt x="526" y="0"/>
                  </a:lnTo>
                  <a:lnTo>
                    <a:pt x="531" y="0"/>
                  </a:lnTo>
                  <a:lnTo>
                    <a:pt x="536" y="0"/>
                  </a:lnTo>
                  <a:lnTo>
                    <a:pt x="541" y="1"/>
                  </a:lnTo>
                  <a:lnTo>
                    <a:pt x="547" y="1"/>
                  </a:lnTo>
                  <a:lnTo>
                    <a:pt x="551" y="1"/>
                  </a:lnTo>
                  <a:lnTo>
                    <a:pt x="557" y="3"/>
                  </a:lnTo>
                  <a:lnTo>
                    <a:pt x="563" y="3"/>
                  </a:lnTo>
                  <a:lnTo>
                    <a:pt x="568" y="4"/>
                  </a:lnTo>
                  <a:lnTo>
                    <a:pt x="573" y="4"/>
                  </a:lnTo>
                  <a:lnTo>
                    <a:pt x="578" y="6"/>
                  </a:lnTo>
                  <a:lnTo>
                    <a:pt x="583" y="6"/>
                  </a:lnTo>
                  <a:lnTo>
                    <a:pt x="588" y="6"/>
                  </a:lnTo>
                  <a:lnTo>
                    <a:pt x="594" y="7"/>
                  </a:lnTo>
                  <a:lnTo>
                    <a:pt x="598" y="9"/>
                  </a:lnTo>
                  <a:lnTo>
                    <a:pt x="604" y="9"/>
                  </a:lnTo>
                  <a:lnTo>
                    <a:pt x="608" y="9"/>
                  </a:lnTo>
                  <a:lnTo>
                    <a:pt x="614" y="10"/>
                  </a:lnTo>
                  <a:lnTo>
                    <a:pt x="618" y="11"/>
                  </a:lnTo>
                  <a:lnTo>
                    <a:pt x="622" y="11"/>
                  </a:lnTo>
                  <a:lnTo>
                    <a:pt x="628" y="14"/>
                  </a:lnTo>
                  <a:lnTo>
                    <a:pt x="632" y="16"/>
                  </a:lnTo>
                  <a:lnTo>
                    <a:pt x="637" y="16"/>
                  </a:lnTo>
                  <a:lnTo>
                    <a:pt x="642" y="17"/>
                  </a:lnTo>
                  <a:lnTo>
                    <a:pt x="647" y="18"/>
                  </a:lnTo>
                  <a:lnTo>
                    <a:pt x="651" y="20"/>
                  </a:lnTo>
                  <a:lnTo>
                    <a:pt x="654" y="21"/>
                  </a:lnTo>
                  <a:lnTo>
                    <a:pt x="658" y="21"/>
                  </a:lnTo>
                  <a:lnTo>
                    <a:pt x="662" y="23"/>
                  </a:lnTo>
                  <a:lnTo>
                    <a:pt x="666" y="24"/>
                  </a:lnTo>
                  <a:lnTo>
                    <a:pt x="671" y="24"/>
                  </a:lnTo>
                  <a:lnTo>
                    <a:pt x="675" y="27"/>
                  </a:lnTo>
                  <a:lnTo>
                    <a:pt x="678" y="28"/>
                  </a:lnTo>
                  <a:lnTo>
                    <a:pt x="681" y="30"/>
                  </a:lnTo>
                  <a:lnTo>
                    <a:pt x="685" y="30"/>
                  </a:lnTo>
                  <a:lnTo>
                    <a:pt x="688" y="31"/>
                  </a:lnTo>
                  <a:lnTo>
                    <a:pt x="691" y="33"/>
                  </a:lnTo>
                  <a:lnTo>
                    <a:pt x="695" y="34"/>
                  </a:lnTo>
                  <a:lnTo>
                    <a:pt x="698" y="36"/>
                  </a:lnTo>
                  <a:lnTo>
                    <a:pt x="701" y="37"/>
                  </a:lnTo>
                  <a:lnTo>
                    <a:pt x="703" y="38"/>
                  </a:lnTo>
                  <a:lnTo>
                    <a:pt x="709" y="40"/>
                  </a:lnTo>
                  <a:lnTo>
                    <a:pt x="715" y="44"/>
                  </a:lnTo>
                  <a:lnTo>
                    <a:pt x="718" y="47"/>
                  </a:lnTo>
                  <a:lnTo>
                    <a:pt x="722" y="50"/>
                  </a:lnTo>
                  <a:lnTo>
                    <a:pt x="725" y="51"/>
                  </a:lnTo>
                  <a:lnTo>
                    <a:pt x="729" y="54"/>
                  </a:lnTo>
                  <a:lnTo>
                    <a:pt x="730" y="57"/>
                  </a:lnTo>
                  <a:lnTo>
                    <a:pt x="732" y="58"/>
                  </a:lnTo>
                  <a:lnTo>
                    <a:pt x="732" y="61"/>
                  </a:lnTo>
                  <a:lnTo>
                    <a:pt x="733" y="64"/>
                  </a:lnTo>
                  <a:lnTo>
                    <a:pt x="735" y="67"/>
                  </a:lnTo>
                  <a:lnTo>
                    <a:pt x="736" y="71"/>
                  </a:lnTo>
                  <a:lnTo>
                    <a:pt x="737" y="74"/>
                  </a:lnTo>
                  <a:lnTo>
                    <a:pt x="739" y="78"/>
                  </a:lnTo>
                  <a:lnTo>
                    <a:pt x="740" y="81"/>
                  </a:lnTo>
                  <a:lnTo>
                    <a:pt x="745" y="87"/>
                  </a:lnTo>
                  <a:lnTo>
                    <a:pt x="746" y="90"/>
                  </a:lnTo>
                  <a:lnTo>
                    <a:pt x="750" y="95"/>
                  </a:lnTo>
                  <a:lnTo>
                    <a:pt x="753" y="100"/>
                  </a:lnTo>
                  <a:lnTo>
                    <a:pt x="759" y="104"/>
                  </a:lnTo>
                  <a:lnTo>
                    <a:pt x="762" y="107"/>
                  </a:lnTo>
                  <a:lnTo>
                    <a:pt x="767" y="111"/>
                  </a:lnTo>
                  <a:lnTo>
                    <a:pt x="769" y="112"/>
                  </a:lnTo>
                  <a:lnTo>
                    <a:pt x="772" y="114"/>
                  </a:lnTo>
                  <a:lnTo>
                    <a:pt x="777" y="115"/>
                  </a:lnTo>
                  <a:lnTo>
                    <a:pt x="779" y="117"/>
                  </a:lnTo>
                  <a:lnTo>
                    <a:pt x="784" y="118"/>
                  </a:lnTo>
                  <a:lnTo>
                    <a:pt x="790" y="118"/>
                  </a:lnTo>
                  <a:lnTo>
                    <a:pt x="793" y="118"/>
                  </a:lnTo>
                  <a:lnTo>
                    <a:pt x="796" y="118"/>
                  </a:lnTo>
                  <a:lnTo>
                    <a:pt x="799" y="118"/>
                  </a:lnTo>
                  <a:lnTo>
                    <a:pt x="803" y="117"/>
                  </a:lnTo>
                  <a:lnTo>
                    <a:pt x="806" y="115"/>
                  </a:lnTo>
                  <a:lnTo>
                    <a:pt x="808" y="114"/>
                  </a:lnTo>
                  <a:lnTo>
                    <a:pt x="813" y="114"/>
                  </a:lnTo>
                  <a:lnTo>
                    <a:pt x="816" y="112"/>
                  </a:lnTo>
                  <a:lnTo>
                    <a:pt x="818" y="111"/>
                  </a:lnTo>
                  <a:lnTo>
                    <a:pt x="821" y="110"/>
                  </a:lnTo>
                  <a:lnTo>
                    <a:pt x="824" y="108"/>
                  </a:lnTo>
                  <a:lnTo>
                    <a:pt x="828" y="107"/>
                  </a:lnTo>
                  <a:lnTo>
                    <a:pt x="831" y="105"/>
                  </a:lnTo>
                  <a:lnTo>
                    <a:pt x="834" y="104"/>
                  </a:lnTo>
                  <a:lnTo>
                    <a:pt x="838" y="102"/>
                  </a:lnTo>
                  <a:lnTo>
                    <a:pt x="841" y="100"/>
                  </a:lnTo>
                  <a:lnTo>
                    <a:pt x="845" y="100"/>
                  </a:lnTo>
                  <a:lnTo>
                    <a:pt x="848" y="98"/>
                  </a:lnTo>
                  <a:lnTo>
                    <a:pt x="850" y="97"/>
                  </a:lnTo>
                  <a:lnTo>
                    <a:pt x="854" y="97"/>
                  </a:lnTo>
                  <a:lnTo>
                    <a:pt x="855" y="94"/>
                  </a:lnTo>
                  <a:lnTo>
                    <a:pt x="861" y="92"/>
                  </a:lnTo>
                  <a:lnTo>
                    <a:pt x="862" y="92"/>
                  </a:lnTo>
                  <a:lnTo>
                    <a:pt x="865" y="92"/>
                  </a:lnTo>
                  <a:lnTo>
                    <a:pt x="871" y="92"/>
                  </a:lnTo>
                  <a:lnTo>
                    <a:pt x="875" y="92"/>
                  </a:lnTo>
                  <a:lnTo>
                    <a:pt x="880" y="95"/>
                  </a:lnTo>
                  <a:lnTo>
                    <a:pt x="887" y="97"/>
                  </a:lnTo>
                  <a:lnTo>
                    <a:pt x="892" y="98"/>
                  </a:lnTo>
                  <a:lnTo>
                    <a:pt x="897" y="101"/>
                  </a:lnTo>
                  <a:lnTo>
                    <a:pt x="901" y="102"/>
                  </a:lnTo>
                  <a:lnTo>
                    <a:pt x="905" y="105"/>
                  </a:lnTo>
                  <a:lnTo>
                    <a:pt x="909" y="108"/>
                  </a:lnTo>
                  <a:lnTo>
                    <a:pt x="914" y="111"/>
                  </a:lnTo>
                  <a:lnTo>
                    <a:pt x="916" y="114"/>
                  </a:lnTo>
                  <a:lnTo>
                    <a:pt x="921" y="117"/>
                  </a:lnTo>
                  <a:lnTo>
                    <a:pt x="924" y="119"/>
                  </a:lnTo>
                  <a:lnTo>
                    <a:pt x="926" y="124"/>
                  </a:lnTo>
                  <a:lnTo>
                    <a:pt x="928" y="128"/>
                  </a:lnTo>
                  <a:lnTo>
                    <a:pt x="931" y="131"/>
                  </a:lnTo>
                  <a:lnTo>
                    <a:pt x="932" y="135"/>
                  </a:lnTo>
                  <a:lnTo>
                    <a:pt x="935" y="139"/>
                  </a:lnTo>
                  <a:lnTo>
                    <a:pt x="936" y="144"/>
                  </a:lnTo>
                  <a:lnTo>
                    <a:pt x="939" y="148"/>
                  </a:lnTo>
                  <a:lnTo>
                    <a:pt x="939" y="154"/>
                  </a:lnTo>
                  <a:lnTo>
                    <a:pt x="939" y="158"/>
                  </a:lnTo>
                  <a:lnTo>
                    <a:pt x="941" y="164"/>
                  </a:lnTo>
                  <a:lnTo>
                    <a:pt x="941" y="168"/>
                  </a:lnTo>
                  <a:lnTo>
                    <a:pt x="941" y="171"/>
                  </a:lnTo>
                  <a:lnTo>
                    <a:pt x="941" y="174"/>
                  </a:lnTo>
                  <a:lnTo>
                    <a:pt x="941" y="176"/>
                  </a:lnTo>
                  <a:lnTo>
                    <a:pt x="942" y="181"/>
                  </a:lnTo>
                  <a:lnTo>
                    <a:pt x="941" y="183"/>
                  </a:lnTo>
                  <a:lnTo>
                    <a:pt x="941" y="186"/>
                  </a:lnTo>
                  <a:lnTo>
                    <a:pt x="941" y="189"/>
                  </a:lnTo>
                  <a:lnTo>
                    <a:pt x="941" y="192"/>
                  </a:lnTo>
                  <a:lnTo>
                    <a:pt x="939" y="195"/>
                  </a:lnTo>
                  <a:lnTo>
                    <a:pt x="939" y="198"/>
                  </a:lnTo>
                  <a:lnTo>
                    <a:pt x="939" y="201"/>
                  </a:lnTo>
                  <a:lnTo>
                    <a:pt x="939" y="205"/>
                  </a:lnTo>
                  <a:lnTo>
                    <a:pt x="936" y="208"/>
                  </a:lnTo>
                  <a:lnTo>
                    <a:pt x="936" y="210"/>
                  </a:lnTo>
                  <a:lnTo>
                    <a:pt x="936" y="215"/>
                  </a:lnTo>
                  <a:lnTo>
                    <a:pt x="935" y="218"/>
                  </a:lnTo>
                  <a:lnTo>
                    <a:pt x="934" y="220"/>
                  </a:lnTo>
                  <a:lnTo>
                    <a:pt x="934" y="225"/>
                  </a:lnTo>
                  <a:lnTo>
                    <a:pt x="934" y="228"/>
                  </a:lnTo>
                  <a:lnTo>
                    <a:pt x="934" y="233"/>
                  </a:lnTo>
                  <a:lnTo>
                    <a:pt x="932" y="235"/>
                  </a:lnTo>
                  <a:lnTo>
                    <a:pt x="931" y="238"/>
                  </a:lnTo>
                  <a:lnTo>
                    <a:pt x="931" y="240"/>
                  </a:lnTo>
                  <a:lnTo>
                    <a:pt x="929" y="243"/>
                  </a:lnTo>
                  <a:lnTo>
                    <a:pt x="928" y="246"/>
                  </a:lnTo>
                  <a:lnTo>
                    <a:pt x="926" y="249"/>
                  </a:lnTo>
                  <a:lnTo>
                    <a:pt x="926" y="252"/>
                  </a:lnTo>
                  <a:lnTo>
                    <a:pt x="925" y="255"/>
                  </a:lnTo>
                  <a:lnTo>
                    <a:pt x="924" y="259"/>
                  </a:lnTo>
                  <a:lnTo>
                    <a:pt x="921" y="265"/>
                  </a:lnTo>
                  <a:lnTo>
                    <a:pt x="918" y="270"/>
                  </a:lnTo>
                  <a:lnTo>
                    <a:pt x="915" y="274"/>
                  </a:lnTo>
                  <a:lnTo>
                    <a:pt x="911" y="279"/>
                  </a:lnTo>
                  <a:lnTo>
                    <a:pt x="908" y="283"/>
                  </a:lnTo>
                  <a:lnTo>
                    <a:pt x="904" y="289"/>
                  </a:lnTo>
                  <a:lnTo>
                    <a:pt x="901" y="292"/>
                  </a:lnTo>
                  <a:lnTo>
                    <a:pt x="897" y="296"/>
                  </a:lnTo>
                  <a:lnTo>
                    <a:pt x="892" y="299"/>
                  </a:lnTo>
                  <a:lnTo>
                    <a:pt x="889" y="302"/>
                  </a:lnTo>
                  <a:lnTo>
                    <a:pt x="885" y="306"/>
                  </a:lnTo>
                  <a:lnTo>
                    <a:pt x="880" y="309"/>
                  </a:lnTo>
                  <a:lnTo>
                    <a:pt x="877" y="310"/>
                  </a:lnTo>
                  <a:lnTo>
                    <a:pt x="871" y="313"/>
                  </a:lnTo>
                  <a:lnTo>
                    <a:pt x="867" y="316"/>
                  </a:lnTo>
                  <a:lnTo>
                    <a:pt x="862" y="317"/>
                  </a:lnTo>
                  <a:lnTo>
                    <a:pt x="858" y="319"/>
                  </a:lnTo>
                  <a:lnTo>
                    <a:pt x="853" y="320"/>
                  </a:lnTo>
                  <a:lnTo>
                    <a:pt x="848" y="321"/>
                  </a:lnTo>
                  <a:lnTo>
                    <a:pt x="843" y="321"/>
                  </a:lnTo>
                  <a:lnTo>
                    <a:pt x="837" y="323"/>
                  </a:lnTo>
                  <a:lnTo>
                    <a:pt x="831" y="323"/>
                  </a:lnTo>
                  <a:lnTo>
                    <a:pt x="827" y="323"/>
                  </a:lnTo>
                  <a:lnTo>
                    <a:pt x="821" y="321"/>
                  </a:lnTo>
                  <a:lnTo>
                    <a:pt x="816" y="320"/>
                  </a:lnTo>
                  <a:lnTo>
                    <a:pt x="811" y="320"/>
                  </a:lnTo>
                  <a:lnTo>
                    <a:pt x="807" y="319"/>
                  </a:lnTo>
                  <a:lnTo>
                    <a:pt x="803" y="317"/>
                  </a:lnTo>
                  <a:lnTo>
                    <a:pt x="799" y="313"/>
                  </a:lnTo>
                  <a:lnTo>
                    <a:pt x="794" y="311"/>
                  </a:lnTo>
                  <a:lnTo>
                    <a:pt x="791" y="310"/>
                  </a:lnTo>
                  <a:lnTo>
                    <a:pt x="787" y="304"/>
                  </a:lnTo>
                  <a:lnTo>
                    <a:pt x="784" y="300"/>
                  </a:lnTo>
                  <a:lnTo>
                    <a:pt x="783" y="296"/>
                  </a:lnTo>
                  <a:lnTo>
                    <a:pt x="781" y="293"/>
                  </a:lnTo>
                  <a:lnTo>
                    <a:pt x="780" y="290"/>
                  </a:lnTo>
                  <a:lnTo>
                    <a:pt x="779" y="287"/>
                  </a:lnTo>
                  <a:lnTo>
                    <a:pt x="779" y="283"/>
                  </a:lnTo>
                  <a:lnTo>
                    <a:pt x="779" y="280"/>
                  </a:lnTo>
                  <a:lnTo>
                    <a:pt x="779" y="277"/>
                  </a:lnTo>
                  <a:lnTo>
                    <a:pt x="779" y="274"/>
                  </a:lnTo>
                  <a:lnTo>
                    <a:pt x="779" y="270"/>
                  </a:lnTo>
                  <a:lnTo>
                    <a:pt x="777" y="267"/>
                  </a:lnTo>
                  <a:lnTo>
                    <a:pt x="777" y="265"/>
                  </a:lnTo>
                  <a:lnTo>
                    <a:pt x="777" y="260"/>
                  </a:lnTo>
                  <a:lnTo>
                    <a:pt x="776" y="257"/>
                  </a:lnTo>
                  <a:lnTo>
                    <a:pt x="774" y="255"/>
                  </a:lnTo>
                  <a:lnTo>
                    <a:pt x="773" y="252"/>
                  </a:lnTo>
                  <a:lnTo>
                    <a:pt x="772" y="249"/>
                  </a:lnTo>
                  <a:lnTo>
                    <a:pt x="769" y="243"/>
                  </a:lnTo>
                  <a:lnTo>
                    <a:pt x="766" y="239"/>
                  </a:lnTo>
                  <a:lnTo>
                    <a:pt x="762" y="236"/>
                  </a:lnTo>
                  <a:lnTo>
                    <a:pt x="759" y="235"/>
                  </a:lnTo>
                  <a:lnTo>
                    <a:pt x="756" y="233"/>
                  </a:lnTo>
                  <a:lnTo>
                    <a:pt x="753" y="233"/>
                  </a:lnTo>
                  <a:lnTo>
                    <a:pt x="749" y="230"/>
                  </a:lnTo>
                  <a:lnTo>
                    <a:pt x="746" y="229"/>
                  </a:lnTo>
                  <a:lnTo>
                    <a:pt x="743" y="229"/>
                  </a:lnTo>
                  <a:lnTo>
                    <a:pt x="739" y="229"/>
                  </a:lnTo>
                  <a:lnTo>
                    <a:pt x="735" y="226"/>
                  </a:lnTo>
                  <a:lnTo>
                    <a:pt x="730" y="226"/>
                  </a:lnTo>
                  <a:lnTo>
                    <a:pt x="725" y="226"/>
                  </a:lnTo>
                  <a:lnTo>
                    <a:pt x="722" y="228"/>
                  </a:lnTo>
                  <a:lnTo>
                    <a:pt x="716" y="229"/>
                  </a:lnTo>
                  <a:lnTo>
                    <a:pt x="713" y="229"/>
                  </a:lnTo>
                  <a:lnTo>
                    <a:pt x="709" y="232"/>
                  </a:lnTo>
                  <a:lnTo>
                    <a:pt x="705" y="233"/>
                  </a:lnTo>
                  <a:lnTo>
                    <a:pt x="701" y="235"/>
                  </a:lnTo>
                  <a:lnTo>
                    <a:pt x="696" y="238"/>
                  </a:lnTo>
                  <a:lnTo>
                    <a:pt x="691" y="239"/>
                  </a:lnTo>
                  <a:lnTo>
                    <a:pt x="685" y="242"/>
                  </a:lnTo>
                  <a:lnTo>
                    <a:pt x="683" y="243"/>
                  </a:lnTo>
                  <a:lnTo>
                    <a:pt x="681" y="245"/>
                  </a:lnTo>
                  <a:lnTo>
                    <a:pt x="678" y="246"/>
                  </a:lnTo>
                  <a:lnTo>
                    <a:pt x="675" y="247"/>
                  </a:lnTo>
                  <a:lnTo>
                    <a:pt x="672" y="246"/>
                  </a:lnTo>
                  <a:lnTo>
                    <a:pt x="669" y="246"/>
                  </a:lnTo>
                  <a:lnTo>
                    <a:pt x="666" y="246"/>
                  </a:lnTo>
                  <a:lnTo>
                    <a:pt x="662" y="245"/>
                  </a:lnTo>
                  <a:lnTo>
                    <a:pt x="656" y="243"/>
                  </a:lnTo>
                  <a:lnTo>
                    <a:pt x="651" y="242"/>
                  </a:lnTo>
                  <a:lnTo>
                    <a:pt x="649" y="240"/>
                  </a:lnTo>
                  <a:lnTo>
                    <a:pt x="647" y="239"/>
                  </a:lnTo>
                  <a:lnTo>
                    <a:pt x="644" y="238"/>
                  </a:lnTo>
                  <a:lnTo>
                    <a:pt x="641" y="236"/>
                  </a:lnTo>
                  <a:lnTo>
                    <a:pt x="637" y="236"/>
                  </a:lnTo>
                  <a:lnTo>
                    <a:pt x="632" y="233"/>
                  </a:lnTo>
                  <a:lnTo>
                    <a:pt x="628" y="233"/>
                  </a:lnTo>
                  <a:lnTo>
                    <a:pt x="625" y="230"/>
                  </a:lnTo>
                  <a:lnTo>
                    <a:pt x="621" y="229"/>
                  </a:lnTo>
                  <a:lnTo>
                    <a:pt x="617" y="228"/>
                  </a:lnTo>
                  <a:lnTo>
                    <a:pt x="614" y="226"/>
                  </a:lnTo>
                  <a:lnTo>
                    <a:pt x="610" y="225"/>
                  </a:lnTo>
                  <a:lnTo>
                    <a:pt x="604" y="223"/>
                  </a:lnTo>
                  <a:lnTo>
                    <a:pt x="600" y="220"/>
                  </a:lnTo>
                  <a:lnTo>
                    <a:pt x="597" y="220"/>
                  </a:lnTo>
                  <a:lnTo>
                    <a:pt x="591" y="218"/>
                  </a:lnTo>
                  <a:lnTo>
                    <a:pt x="585" y="218"/>
                  </a:lnTo>
                  <a:lnTo>
                    <a:pt x="581" y="216"/>
                  </a:lnTo>
                  <a:lnTo>
                    <a:pt x="575" y="215"/>
                  </a:lnTo>
                  <a:lnTo>
                    <a:pt x="571" y="213"/>
                  </a:lnTo>
                  <a:lnTo>
                    <a:pt x="566" y="212"/>
                  </a:lnTo>
                  <a:lnTo>
                    <a:pt x="560" y="210"/>
                  </a:lnTo>
                  <a:lnTo>
                    <a:pt x="554" y="210"/>
                  </a:lnTo>
                  <a:lnTo>
                    <a:pt x="550" y="210"/>
                  </a:lnTo>
                  <a:lnTo>
                    <a:pt x="543" y="208"/>
                  </a:lnTo>
                  <a:lnTo>
                    <a:pt x="537" y="208"/>
                  </a:lnTo>
                  <a:lnTo>
                    <a:pt x="531" y="208"/>
                  </a:lnTo>
                  <a:lnTo>
                    <a:pt x="526" y="208"/>
                  </a:lnTo>
                  <a:lnTo>
                    <a:pt x="519" y="206"/>
                  </a:lnTo>
                  <a:lnTo>
                    <a:pt x="513" y="206"/>
                  </a:lnTo>
                  <a:lnTo>
                    <a:pt x="507" y="206"/>
                  </a:lnTo>
                  <a:lnTo>
                    <a:pt x="500" y="206"/>
                  </a:lnTo>
                  <a:lnTo>
                    <a:pt x="494" y="206"/>
                  </a:lnTo>
                  <a:lnTo>
                    <a:pt x="487" y="206"/>
                  </a:lnTo>
                  <a:lnTo>
                    <a:pt x="482" y="208"/>
                  </a:lnTo>
                  <a:lnTo>
                    <a:pt x="475" y="209"/>
                  </a:lnTo>
                  <a:lnTo>
                    <a:pt x="467" y="209"/>
                  </a:lnTo>
                  <a:lnTo>
                    <a:pt x="460" y="210"/>
                  </a:lnTo>
                  <a:lnTo>
                    <a:pt x="453" y="212"/>
                  </a:lnTo>
                  <a:lnTo>
                    <a:pt x="446" y="212"/>
                  </a:lnTo>
                  <a:lnTo>
                    <a:pt x="439" y="215"/>
                  </a:lnTo>
                  <a:lnTo>
                    <a:pt x="432" y="216"/>
                  </a:lnTo>
                  <a:lnTo>
                    <a:pt x="425" y="218"/>
                  </a:lnTo>
                  <a:lnTo>
                    <a:pt x="418" y="220"/>
                  </a:lnTo>
                  <a:lnTo>
                    <a:pt x="411" y="223"/>
                  </a:lnTo>
                  <a:lnTo>
                    <a:pt x="404" y="226"/>
                  </a:lnTo>
                  <a:lnTo>
                    <a:pt x="395" y="229"/>
                  </a:lnTo>
                  <a:lnTo>
                    <a:pt x="388" y="233"/>
                  </a:lnTo>
                  <a:lnTo>
                    <a:pt x="379" y="236"/>
                  </a:lnTo>
                  <a:lnTo>
                    <a:pt x="372" y="242"/>
                  </a:lnTo>
                  <a:lnTo>
                    <a:pt x="364" y="245"/>
                  </a:lnTo>
                  <a:lnTo>
                    <a:pt x="357" y="249"/>
                  </a:lnTo>
                  <a:lnTo>
                    <a:pt x="351" y="252"/>
                  </a:lnTo>
                  <a:lnTo>
                    <a:pt x="344" y="257"/>
                  </a:lnTo>
                  <a:lnTo>
                    <a:pt x="340" y="260"/>
                  </a:lnTo>
                  <a:lnTo>
                    <a:pt x="332" y="265"/>
                  </a:lnTo>
                  <a:lnTo>
                    <a:pt x="327" y="269"/>
                  </a:lnTo>
                  <a:lnTo>
                    <a:pt x="323" y="273"/>
                  </a:lnTo>
                  <a:lnTo>
                    <a:pt x="318" y="277"/>
                  </a:lnTo>
                  <a:lnTo>
                    <a:pt x="314" y="282"/>
                  </a:lnTo>
                  <a:lnTo>
                    <a:pt x="308" y="286"/>
                  </a:lnTo>
                  <a:lnTo>
                    <a:pt x="304" y="292"/>
                  </a:lnTo>
                  <a:lnTo>
                    <a:pt x="300" y="296"/>
                  </a:lnTo>
                  <a:lnTo>
                    <a:pt x="296" y="300"/>
                  </a:lnTo>
                  <a:lnTo>
                    <a:pt x="290" y="304"/>
                  </a:lnTo>
                  <a:lnTo>
                    <a:pt x="288" y="310"/>
                  </a:lnTo>
                  <a:lnTo>
                    <a:pt x="284" y="314"/>
                  </a:lnTo>
                  <a:lnTo>
                    <a:pt x="280" y="320"/>
                  </a:lnTo>
                  <a:lnTo>
                    <a:pt x="277" y="324"/>
                  </a:lnTo>
                  <a:lnTo>
                    <a:pt x="273" y="330"/>
                  </a:lnTo>
                  <a:lnTo>
                    <a:pt x="270" y="334"/>
                  </a:lnTo>
                  <a:lnTo>
                    <a:pt x="269" y="338"/>
                  </a:lnTo>
                  <a:lnTo>
                    <a:pt x="264" y="346"/>
                  </a:lnTo>
                  <a:lnTo>
                    <a:pt x="263" y="350"/>
                  </a:lnTo>
                  <a:lnTo>
                    <a:pt x="260" y="356"/>
                  </a:lnTo>
                  <a:lnTo>
                    <a:pt x="259" y="361"/>
                  </a:lnTo>
                  <a:lnTo>
                    <a:pt x="254" y="366"/>
                  </a:lnTo>
                  <a:lnTo>
                    <a:pt x="253" y="373"/>
                  </a:lnTo>
                  <a:lnTo>
                    <a:pt x="250" y="377"/>
                  </a:lnTo>
                  <a:lnTo>
                    <a:pt x="249" y="383"/>
                  </a:lnTo>
                  <a:lnTo>
                    <a:pt x="247" y="387"/>
                  </a:lnTo>
                  <a:lnTo>
                    <a:pt x="246" y="393"/>
                  </a:lnTo>
                  <a:lnTo>
                    <a:pt x="243" y="398"/>
                  </a:lnTo>
                  <a:lnTo>
                    <a:pt x="243" y="404"/>
                  </a:lnTo>
                  <a:lnTo>
                    <a:pt x="242" y="408"/>
                  </a:lnTo>
                  <a:lnTo>
                    <a:pt x="240" y="414"/>
                  </a:lnTo>
                  <a:lnTo>
                    <a:pt x="239" y="420"/>
                  </a:lnTo>
                  <a:lnTo>
                    <a:pt x="239" y="425"/>
                  </a:lnTo>
                  <a:lnTo>
                    <a:pt x="237" y="431"/>
                  </a:lnTo>
                  <a:lnTo>
                    <a:pt x="236" y="437"/>
                  </a:lnTo>
                  <a:lnTo>
                    <a:pt x="236" y="441"/>
                  </a:lnTo>
                  <a:lnTo>
                    <a:pt x="234" y="447"/>
                  </a:lnTo>
                  <a:lnTo>
                    <a:pt x="233" y="454"/>
                  </a:lnTo>
                  <a:lnTo>
                    <a:pt x="233" y="458"/>
                  </a:lnTo>
                  <a:lnTo>
                    <a:pt x="233" y="464"/>
                  </a:lnTo>
                  <a:lnTo>
                    <a:pt x="233" y="469"/>
                  </a:lnTo>
                  <a:lnTo>
                    <a:pt x="232" y="474"/>
                  </a:lnTo>
                  <a:lnTo>
                    <a:pt x="232" y="479"/>
                  </a:lnTo>
                  <a:lnTo>
                    <a:pt x="232" y="485"/>
                  </a:lnTo>
                  <a:lnTo>
                    <a:pt x="232" y="491"/>
                  </a:lnTo>
                  <a:lnTo>
                    <a:pt x="230" y="495"/>
                  </a:lnTo>
                  <a:lnTo>
                    <a:pt x="230" y="499"/>
                  </a:lnTo>
                  <a:lnTo>
                    <a:pt x="230" y="505"/>
                  </a:lnTo>
                  <a:lnTo>
                    <a:pt x="230" y="511"/>
                  </a:lnTo>
                  <a:lnTo>
                    <a:pt x="230" y="515"/>
                  </a:lnTo>
                  <a:lnTo>
                    <a:pt x="230" y="519"/>
                  </a:lnTo>
                  <a:lnTo>
                    <a:pt x="230" y="525"/>
                  </a:lnTo>
                  <a:lnTo>
                    <a:pt x="232" y="529"/>
                  </a:lnTo>
                  <a:lnTo>
                    <a:pt x="232" y="535"/>
                  </a:lnTo>
                  <a:lnTo>
                    <a:pt x="232" y="539"/>
                  </a:lnTo>
                  <a:lnTo>
                    <a:pt x="232" y="543"/>
                  </a:lnTo>
                  <a:lnTo>
                    <a:pt x="232" y="548"/>
                  </a:lnTo>
                  <a:lnTo>
                    <a:pt x="232" y="552"/>
                  </a:lnTo>
                  <a:lnTo>
                    <a:pt x="233" y="556"/>
                  </a:lnTo>
                  <a:lnTo>
                    <a:pt x="233" y="560"/>
                  </a:lnTo>
                  <a:lnTo>
                    <a:pt x="233" y="566"/>
                  </a:lnTo>
                  <a:lnTo>
                    <a:pt x="233" y="569"/>
                  </a:lnTo>
                  <a:lnTo>
                    <a:pt x="233" y="573"/>
                  </a:lnTo>
                  <a:lnTo>
                    <a:pt x="233" y="576"/>
                  </a:lnTo>
                  <a:lnTo>
                    <a:pt x="234" y="580"/>
                  </a:lnTo>
                  <a:lnTo>
                    <a:pt x="234" y="585"/>
                  </a:lnTo>
                  <a:lnTo>
                    <a:pt x="236" y="589"/>
                  </a:lnTo>
                  <a:lnTo>
                    <a:pt x="236" y="592"/>
                  </a:lnTo>
                  <a:lnTo>
                    <a:pt x="237" y="596"/>
                  </a:lnTo>
                  <a:lnTo>
                    <a:pt x="239" y="599"/>
                  </a:lnTo>
                  <a:lnTo>
                    <a:pt x="239" y="603"/>
                  </a:lnTo>
                  <a:lnTo>
                    <a:pt x="239" y="606"/>
                  </a:lnTo>
                  <a:lnTo>
                    <a:pt x="240" y="610"/>
                  </a:lnTo>
                  <a:lnTo>
                    <a:pt x="242" y="613"/>
                  </a:lnTo>
                  <a:lnTo>
                    <a:pt x="242" y="616"/>
                  </a:lnTo>
                  <a:lnTo>
                    <a:pt x="243" y="620"/>
                  </a:lnTo>
                  <a:lnTo>
                    <a:pt x="244" y="623"/>
                  </a:lnTo>
                  <a:lnTo>
                    <a:pt x="246" y="626"/>
                  </a:lnTo>
                  <a:lnTo>
                    <a:pt x="246" y="629"/>
                  </a:lnTo>
                  <a:lnTo>
                    <a:pt x="247" y="631"/>
                  </a:lnTo>
                  <a:lnTo>
                    <a:pt x="249" y="634"/>
                  </a:lnTo>
                  <a:lnTo>
                    <a:pt x="250" y="637"/>
                  </a:lnTo>
                  <a:lnTo>
                    <a:pt x="251" y="640"/>
                  </a:lnTo>
                  <a:lnTo>
                    <a:pt x="253" y="643"/>
                  </a:lnTo>
                  <a:lnTo>
                    <a:pt x="254" y="646"/>
                  </a:lnTo>
                  <a:lnTo>
                    <a:pt x="257" y="651"/>
                  </a:lnTo>
                  <a:lnTo>
                    <a:pt x="259" y="656"/>
                  </a:lnTo>
                  <a:lnTo>
                    <a:pt x="261" y="660"/>
                  </a:lnTo>
                  <a:lnTo>
                    <a:pt x="264" y="666"/>
                  </a:lnTo>
                  <a:lnTo>
                    <a:pt x="267" y="670"/>
                  </a:lnTo>
                  <a:lnTo>
                    <a:pt x="269" y="674"/>
                  </a:lnTo>
                  <a:lnTo>
                    <a:pt x="270" y="678"/>
                  </a:lnTo>
                  <a:lnTo>
                    <a:pt x="273" y="681"/>
                  </a:lnTo>
                  <a:lnTo>
                    <a:pt x="273" y="684"/>
                  </a:lnTo>
                  <a:lnTo>
                    <a:pt x="276" y="688"/>
                  </a:lnTo>
                  <a:lnTo>
                    <a:pt x="276" y="691"/>
                  </a:lnTo>
                  <a:lnTo>
                    <a:pt x="277" y="694"/>
                  </a:lnTo>
                  <a:lnTo>
                    <a:pt x="277" y="700"/>
                  </a:lnTo>
                  <a:lnTo>
                    <a:pt x="277" y="704"/>
                  </a:lnTo>
                  <a:lnTo>
                    <a:pt x="276" y="707"/>
                  </a:lnTo>
                  <a:lnTo>
                    <a:pt x="271" y="711"/>
                  </a:lnTo>
                  <a:lnTo>
                    <a:pt x="266" y="713"/>
                  </a:lnTo>
                  <a:lnTo>
                    <a:pt x="261" y="714"/>
                  </a:lnTo>
                  <a:lnTo>
                    <a:pt x="257" y="714"/>
                  </a:lnTo>
                  <a:lnTo>
                    <a:pt x="251" y="715"/>
                  </a:lnTo>
                  <a:lnTo>
                    <a:pt x="247" y="715"/>
                  </a:lnTo>
                  <a:lnTo>
                    <a:pt x="242" y="715"/>
                  </a:lnTo>
                  <a:lnTo>
                    <a:pt x="239" y="715"/>
                  </a:lnTo>
                  <a:lnTo>
                    <a:pt x="237" y="715"/>
                  </a:lnTo>
                  <a:lnTo>
                    <a:pt x="233" y="715"/>
                  </a:lnTo>
                  <a:lnTo>
                    <a:pt x="232" y="717"/>
                  </a:lnTo>
                  <a:lnTo>
                    <a:pt x="227" y="717"/>
                  </a:lnTo>
                  <a:lnTo>
                    <a:pt x="223" y="718"/>
                  </a:lnTo>
                  <a:lnTo>
                    <a:pt x="220" y="718"/>
                  </a:lnTo>
                  <a:lnTo>
                    <a:pt x="216" y="720"/>
                  </a:lnTo>
                  <a:lnTo>
                    <a:pt x="212" y="721"/>
                  </a:lnTo>
                  <a:lnTo>
                    <a:pt x="207" y="722"/>
                  </a:lnTo>
                  <a:lnTo>
                    <a:pt x="203" y="725"/>
                  </a:lnTo>
                  <a:lnTo>
                    <a:pt x="199" y="727"/>
                  </a:lnTo>
                  <a:lnTo>
                    <a:pt x="193" y="728"/>
                  </a:lnTo>
                  <a:lnTo>
                    <a:pt x="188" y="731"/>
                  </a:lnTo>
                  <a:lnTo>
                    <a:pt x="185" y="734"/>
                  </a:lnTo>
                  <a:lnTo>
                    <a:pt x="182" y="734"/>
                  </a:lnTo>
                  <a:lnTo>
                    <a:pt x="179" y="735"/>
                  </a:lnTo>
                  <a:lnTo>
                    <a:pt x="176" y="738"/>
                  </a:lnTo>
                  <a:lnTo>
                    <a:pt x="172" y="740"/>
                  </a:lnTo>
                  <a:lnTo>
                    <a:pt x="169" y="741"/>
                  </a:lnTo>
                  <a:lnTo>
                    <a:pt x="165" y="742"/>
                  </a:lnTo>
                  <a:lnTo>
                    <a:pt x="162" y="745"/>
                  </a:lnTo>
                  <a:lnTo>
                    <a:pt x="159" y="747"/>
                  </a:lnTo>
                  <a:lnTo>
                    <a:pt x="155" y="750"/>
                  </a:lnTo>
                  <a:lnTo>
                    <a:pt x="152" y="752"/>
                  </a:lnTo>
                  <a:lnTo>
                    <a:pt x="149" y="757"/>
                  </a:lnTo>
                  <a:lnTo>
                    <a:pt x="144" y="758"/>
                  </a:lnTo>
                  <a:lnTo>
                    <a:pt x="139" y="761"/>
                  </a:lnTo>
                  <a:lnTo>
                    <a:pt x="136" y="762"/>
                  </a:lnTo>
                  <a:lnTo>
                    <a:pt x="134" y="765"/>
                  </a:lnTo>
                  <a:lnTo>
                    <a:pt x="131" y="768"/>
                  </a:lnTo>
                  <a:lnTo>
                    <a:pt x="126" y="771"/>
                  </a:lnTo>
                  <a:lnTo>
                    <a:pt x="125" y="772"/>
                  </a:lnTo>
                  <a:lnTo>
                    <a:pt x="122" y="775"/>
                  </a:lnTo>
                  <a:lnTo>
                    <a:pt x="117" y="779"/>
                  </a:lnTo>
                  <a:lnTo>
                    <a:pt x="114" y="784"/>
                  </a:lnTo>
                  <a:lnTo>
                    <a:pt x="108" y="788"/>
                  </a:lnTo>
                  <a:lnTo>
                    <a:pt x="105" y="792"/>
                  </a:lnTo>
                  <a:lnTo>
                    <a:pt x="102" y="796"/>
                  </a:lnTo>
                  <a:lnTo>
                    <a:pt x="99" y="799"/>
                  </a:lnTo>
                  <a:lnTo>
                    <a:pt x="98" y="802"/>
                  </a:lnTo>
                  <a:lnTo>
                    <a:pt x="97" y="808"/>
                  </a:lnTo>
                  <a:lnTo>
                    <a:pt x="94" y="809"/>
                  </a:lnTo>
                  <a:lnTo>
                    <a:pt x="94" y="812"/>
                  </a:lnTo>
                  <a:lnTo>
                    <a:pt x="92" y="816"/>
                  </a:lnTo>
                  <a:lnTo>
                    <a:pt x="92" y="819"/>
                  </a:lnTo>
                  <a:lnTo>
                    <a:pt x="90" y="822"/>
                  </a:lnTo>
                  <a:lnTo>
                    <a:pt x="90" y="826"/>
                  </a:lnTo>
                  <a:lnTo>
                    <a:pt x="87" y="831"/>
                  </a:lnTo>
                  <a:lnTo>
                    <a:pt x="85" y="832"/>
                  </a:lnTo>
                  <a:lnTo>
                    <a:pt x="82" y="833"/>
                  </a:lnTo>
                  <a:lnTo>
                    <a:pt x="78" y="833"/>
                  </a:lnTo>
                  <a:lnTo>
                    <a:pt x="77" y="833"/>
                  </a:lnTo>
                  <a:lnTo>
                    <a:pt x="74" y="833"/>
                  </a:lnTo>
                  <a:lnTo>
                    <a:pt x="71" y="832"/>
                  </a:lnTo>
                  <a:lnTo>
                    <a:pt x="68" y="832"/>
                  </a:lnTo>
                  <a:lnTo>
                    <a:pt x="64" y="829"/>
                  </a:lnTo>
                  <a:lnTo>
                    <a:pt x="60" y="825"/>
                  </a:lnTo>
                  <a:lnTo>
                    <a:pt x="57" y="822"/>
                  </a:lnTo>
                  <a:lnTo>
                    <a:pt x="55" y="819"/>
                  </a:lnTo>
                  <a:lnTo>
                    <a:pt x="53" y="818"/>
                  </a:lnTo>
                  <a:lnTo>
                    <a:pt x="51" y="815"/>
                  </a:lnTo>
                  <a:lnTo>
                    <a:pt x="48" y="809"/>
                  </a:lnTo>
                  <a:lnTo>
                    <a:pt x="47" y="805"/>
                  </a:lnTo>
                  <a:lnTo>
                    <a:pt x="44" y="799"/>
                  </a:lnTo>
                  <a:lnTo>
                    <a:pt x="43" y="795"/>
                  </a:lnTo>
                  <a:lnTo>
                    <a:pt x="40" y="789"/>
                  </a:lnTo>
                  <a:lnTo>
                    <a:pt x="40" y="785"/>
                  </a:lnTo>
                  <a:lnTo>
                    <a:pt x="36" y="779"/>
                  </a:lnTo>
                  <a:lnTo>
                    <a:pt x="34" y="772"/>
                  </a:lnTo>
                  <a:lnTo>
                    <a:pt x="31" y="765"/>
                  </a:lnTo>
                  <a:lnTo>
                    <a:pt x="30" y="759"/>
                  </a:lnTo>
                  <a:lnTo>
                    <a:pt x="28" y="751"/>
                  </a:lnTo>
                  <a:lnTo>
                    <a:pt x="27" y="744"/>
                  </a:lnTo>
                  <a:lnTo>
                    <a:pt x="24" y="735"/>
                  </a:lnTo>
                  <a:lnTo>
                    <a:pt x="21" y="728"/>
                  </a:lnTo>
                  <a:lnTo>
                    <a:pt x="20" y="721"/>
                  </a:lnTo>
                  <a:lnTo>
                    <a:pt x="18" y="713"/>
                  </a:lnTo>
                  <a:lnTo>
                    <a:pt x="16" y="704"/>
                  </a:lnTo>
                  <a:lnTo>
                    <a:pt x="16" y="694"/>
                  </a:lnTo>
                  <a:lnTo>
                    <a:pt x="13" y="686"/>
                  </a:lnTo>
                  <a:lnTo>
                    <a:pt x="13" y="677"/>
                  </a:lnTo>
                  <a:lnTo>
                    <a:pt x="10" y="667"/>
                  </a:lnTo>
                  <a:lnTo>
                    <a:pt x="9" y="657"/>
                  </a:lnTo>
                  <a:lnTo>
                    <a:pt x="7" y="649"/>
                  </a:lnTo>
                  <a:lnTo>
                    <a:pt x="6" y="639"/>
                  </a:lnTo>
                  <a:lnTo>
                    <a:pt x="6" y="629"/>
                  </a:lnTo>
                  <a:lnTo>
                    <a:pt x="4" y="619"/>
                  </a:lnTo>
                  <a:lnTo>
                    <a:pt x="3" y="607"/>
                  </a:lnTo>
                  <a:lnTo>
                    <a:pt x="3" y="599"/>
                  </a:lnTo>
                  <a:lnTo>
                    <a:pt x="1" y="589"/>
                  </a:lnTo>
                  <a:lnTo>
                    <a:pt x="0" y="577"/>
                  </a:lnTo>
                  <a:lnTo>
                    <a:pt x="0" y="567"/>
                  </a:lnTo>
                  <a:lnTo>
                    <a:pt x="0" y="556"/>
                  </a:lnTo>
                  <a:lnTo>
                    <a:pt x="0" y="545"/>
                  </a:lnTo>
                  <a:lnTo>
                    <a:pt x="0" y="535"/>
                  </a:lnTo>
                  <a:lnTo>
                    <a:pt x="0" y="525"/>
                  </a:lnTo>
                  <a:lnTo>
                    <a:pt x="0" y="513"/>
                  </a:lnTo>
                  <a:lnTo>
                    <a:pt x="0" y="502"/>
                  </a:lnTo>
                  <a:lnTo>
                    <a:pt x="0" y="492"/>
                  </a:lnTo>
                  <a:lnTo>
                    <a:pt x="1" y="482"/>
                  </a:lnTo>
                  <a:lnTo>
                    <a:pt x="3" y="469"/>
                  </a:lnTo>
                  <a:lnTo>
                    <a:pt x="3" y="459"/>
                  </a:lnTo>
                  <a:lnTo>
                    <a:pt x="4" y="448"/>
                  </a:lnTo>
                  <a:lnTo>
                    <a:pt x="6" y="438"/>
                  </a:lnTo>
                  <a:lnTo>
                    <a:pt x="9" y="427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3" y="394"/>
                  </a:lnTo>
                  <a:lnTo>
                    <a:pt x="16" y="384"/>
                  </a:lnTo>
                  <a:lnTo>
                    <a:pt x="18" y="374"/>
                  </a:lnTo>
                  <a:lnTo>
                    <a:pt x="21" y="363"/>
                  </a:lnTo>
                  <a:lnTo>
                    <a:pt x="24" y="354"/>
                  </a:lnTo>
                  <a:lnTo>
                    <a:pt x="27" y="343"/>
                  </a:lnTo>
                  <a:lnTo>
                    <a:pt x="30" y="333"/>
                  </a:lnTo>
                  <a:lnTo>
                    <a:pt x="34" y="324"/>
                  </a:lnTo>
                  <a:lnTo>
                    <a:pt x="40" y="313"/>
                  </a:lnTo>
                  <a:lnTo>
                    <a:pt x="44" y="304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Freeform 13"/>
            <p:cNvSpPr>
              <a:spLocks/>
            </p:cNvSpPr>
            <p:nvPr/>
          </p:nvSpPr>
          <p:spPr bwMode="auto">
            <a:xfrm>
              <a:off x="1923" y="937"/>
              <a:ext cx="81" cy="29"/>
            </a:xfrm>
            <a:custGeom>
              <a:avLst/>
              <a:gdLst>
                <a:gd name="T0" fmla="*/ 9 w 243"/>
                <a:gd name="T1" fmla="*/ 0 h 87"/>
                <a:gd name="T2" fmla="*/ 10 w 243"/>
                <a:gd name="T3" fmla="*/ 0 h 87"/>
                <a:gd name="T4" fmla="*/ 12 w 243"/>
                <a:gd name="T5" fmla="*/ 0 h 87"/>
                <a:gd name="T6" fmla="*/ 13 w 243"/>
                <a:gd name="T7" fmla="*/ 0 h 87"/>
                <a:gd name="T8" fmla="*/ 14 w 243"/>
                <a:gd name="T9" fmla="*/ 0 h 87"/>
                <a:gd name="T10" fmla="*/ 15 w 243"/>
                <a:gd name="T11" fmla="*/ 0 h 87"/>
                <a:gd name="T12" fmla="*/ 17 w 243"/>
                <a:gd name="T13" fmla="*/ 0 h 87"/>
                <a:gd name="T14" fmla="*/ 18 w 243"/>
                <a:gd name="T15" fmla="*/ 0 h 87"/>
                <a:gd name="T16" fmla="*/ 19 w 243"/>
                <a:gd name="T17" fmla="*/ 1 h 87"/>
                <a:gd name="T18" fmla="*/ 21 w 243"/>
                <a:gd name="T19" fmla="*/ 1 h 87"/>
                <a:gd name="T20" fmla="*/ 22 w 243"/>
                <a:gd name="T21" fmla="*/ 2 h 87"/>
                <a:gd name="T22" fmla="*/ 24 w 243"/>
                <a:gd name="T23" fmla="*/ 3 h 87"/>
                <a:gd name="T24" fmla="*/ 25 w 243"/>
                <a:gd name="T25" fmla="*/ 3 h 87"/>
                <a:gd name="T26" fmla="*/ 26 w 243"/>
                <a:gd name="T27" fmla="*/ 4 h 87"/>
                <a:gd name="T28" fmla="*/ 27 w 243"/>
                <a:gd name="T29" fmla="*/ 5 h 87"/>
                <a:gd name="T30" fmla="*/ 26 w 243"/>
                <a:gd name="T31" fmla="*/ 6 h 87"/>
                <a:gd name="T32" fmla="*/ 25 w 243"/>
                <a:gd name="T33" fmla="*/ 7 h 87"/>
                <a:gd name="T34" fmla="*/ 24 w 243"/>
                <a:gd name="T35" fmla="*/ 7 h 87"/>
                <a:gd name="T36" fmla="*/ 23 w 243"/>
                <a:gd name="T37" fmla="*/ 6 h 87"/>
                <a:gd name="T38" fmla="*/ 22 w 243"/>
                <a:gd name="T39" fmla="*/ 6 h 87"/>
                <a:gd name="T40" fmla="*/ 20 w 243"/>
                <a:gd name="T41" fmla="*/ 6 h 87"/>
                <a:gd name="T42" fmla="*/ 19 w 243"/>
                <a:gd name="T43" fmla="*/ 6 h 87"/>
                <a:gd name="T44" fmla="*/ 18 w 243"/>
                <a:gd name="T45" fmla="*/ 5 h 87"/>
                <a:gd name="T46" fmla="*/ 16 w 243"/>
                <a:gd name="T47" fmla="*/ 5 h 87"/>
                <a:gd name="T48" fmla="*/ 15 w 243"/>
                <a:gd name="T49" fmla="*/ 5 h 87"/>
                <a:gd name="T50" fmla="*/ 13 w 243"/>
                <a:gd name="T51" fmla="*/ 6 h 87"/>
                <a:gd name="T52" fmla="*/ 11 w 243"/>
                <a:gd name="T53" fmla="*/ 6 h 87"/>
                <a:gd name="T54" fmla="*/ 10 w 243"/>
                <a:gd name="T55" fmla="*/ 7 h 87"/>
                <a:gd name="T56" fmla="*/ 9 w 243"/>
                <a:gd name="T57" fmla="*/ 7 h 87"/>
                <a:gd name="T58" fmla="*/ 7 w 243"/>
                <a:gd name="T59" fmla="*/ 8 h 87"/>
                <a:gd name="T60" fmla="*/ 6 w 243"/>
                <a:gd name="T61" fmla="*/ 9 h 87"/>
                <a:gd name="T62" fmla="*/ 5 w 243"/>
                <a:gd name="T63" fmla="*/ 9 h 87"/>
                <a:gd name="T64" fmla="*/ 4 w 243"/>
                <a:gd name="T65" fmla="*/ 9 h 87"/>
                <a:gd name="T66" fmla="*/ 3 w 243"/>
                <a:gd name="T67" fmla="*/ 10 h 87"/>
                <a:gd name="T68" fmla="*/ 1 w 243"/>
                <a:gd name="T69" fmla="*/ 9 h 87"/>
                <a:gd name="T70" fmla="*/ 0 w 243"/>
                <a:gd name="T71" fmla="*/ 8 h 87"/>
                <a:gd name="T72" fmla="*/ 0 w 243"/>
                <a:gd name="T73" fmla="*/ 7 h 87"/>
                <a:gd name="T74" fmla="*/ 0 w 243"/>
                <a:gd name="T75" fmla="*/ 6 h 87"/>
                <a:gd name="T76" fmla="*/ 1 w 243"/>
                <a:gd name="T77" fmla="*/ 4 h 87"/>
                <a:gd name="T78" fmla="*/ 2 w 243"/>
                <a:gd name="T79" fmla="*/ 4 h 87"/>
                <a:gd name="T80" fmla="*/ 3 w 243"/>
                <a:gd name="T81" fmla="*/ 3 h 87"/>
                <a:gd name="T82" fmla="*/ 4 w 243"/>
                <a:gd name="T83" fmla="*/ 2 h 87"/>
                <a:gd name="T84" fmla="*/ 5 w 243"/>
                <a:gd name="T85" fmla="*/ 2 h 87"/>
                <a:gd name="T86" fmla="*/ 7 w 243"/>
                <a:gd name="T87" fmla="*/ 1 h 87"/>
                <a:gd name="T88" fmla="*/ 8 w 243"/>
                <a:gd name="T89" fmla="*/ 1 h 87"/>
                <a:gd name="T90" fmla="*/ 9 w 243"/>
                <a:gd name="T91" fmla="*/ 1 h 8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43" h="87">
                  <a:moveTo>
                    <a:pt x="77" y="6"/>
                  </a:moveTo>
                  <a:lnTo>
                    <a:pt x="80" y="4"/>
                  </a:lnTo>
                  <a:lnTo>
                    <a:pt x="83" y="3"/>
                  </a:lnTo>
                  <a:lnTo>
                    <a:pt x="86" y="3"/>
                  </a:lnTo>
                  <a:lnTo>
                    <a:pt x="90" y="3"/>
                  </a:lnTo>
                  <a:lnTo>
                    <a:pt x="94" y="1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1" y="0"/>
                  </a:lnTo>
                  <a:lnTo>
                    <a:pt x="145" y="1"/>
                  </a:lnTo>
                  <a:lnTo>
                    <a:pt x="150" y="3"/>
                  </a:lnTo>
                  <a:lnTo>
                    <a:pt x="154" y="3"/>
                  </a:lnTo>
                  <a:lnTo>
                    <a:pt x="157" y="3"/>
                  </a:lnTo>
                  <a:lnTo>
                    <a:pt x="161" y="4"/>
                  </a:lnTo>
                  <a:lnTo>
                    <a:pt x="165" y="6"/>
                  </a:lnTo>
                  <a:lnTo>
                    <a:pt x="170" y="7"/>
                  </a:lnTo>
                  <a:lnTo>
                    <a:pt x="175" y="7"/>
                  </a:lnTo>
                  <a:lnTo>
                    <a:pt x="180" y="10"/>
                  </a:lnTo>
                  <a:lnTo>
                    <a:pt x="182" y="11"/>
                  </a:lnTo>
                  <a:lnTo>
                    <a:pt x="188" y="13"/>
                  </a:lnTo>
                  <a:lnTo>
                    <a:pt x="192" y="16"/>
                  </a:lnTo>
                  <a:lnTo>
                    <a:pt x="197" y="17"/>
                  </a:lnTo>
                  <a:lnTo>
                    <a:pt x="202" y="18"/>
                  </a:lnTo>
                  <a:lnTo>
                    <a:pt x="207" y="21"/>
                  </a:lnTo>
                  <a:lnTo>
                    <a:pt x="211" y="23"/>
                  </a:lnTo>
                  <a:lnTo>
                    <a:pt x="214" y="26"/>
                  </a:lnTo>
                  <a:lnTo>
                    <a:pt x="218" y="27"/>
                  </a:lnTo>
                  <a:lnTo>
                    <a:pt x="221" y="28"/>
                  </a:lnTo>
                  <a:lnTo>
                    <a:pt x="224" y="31"/>
                  </a:lnTo>
                  <a:lnTo>
                    <a:pt x="228" y="33"/>
                  </a:lnTo>
                  <a:lnTo>
                    <a:pt x="231" y="36"/>
                  </a:lnTo>
                  <a:lnTo>
                    <a:pt x="235" y="37"/>
                  </a:lnTo>
                  <a:lnTo>
                    <a:pt x="238" y="40"/>
                  </a:lnTo>
                  <a:lnTo>
                    <a:pt x="241" y="43"/>
                  </a:lnTo>
                  <a:lnTo>
                    <a:pt x="243" y="45"/>
                  </a:lnTo>
                  <a:lnTo>
                    <a:pt x="243" y="50"/>
                  </a:lnTo>
                  <a:lnTo>
                    <a:pt x="241" y="54"/>
                  </a:lnTo>
                  <a:lnTo>
                    <a:pt x="238" y="55"/>
                  </a:lnTo>
                  <a:lnTo>
                    <a:pt x="235" y="57"/>
                  </a:lnTo>
                  <a:lnTo>
                    <a:pt x="232" y="58"/>
                  </a:lnTo>
                  <a:lnTo>
                    <a:pt x="228" y="60"/>
                  </a:lnTo>
                  <a:lnTo>
                    <a:pt x="222" y="60"/>
                  </a:lnTo>
                  <a:lnTo>
                    <a:pt x="216" y="60"/>
                  </a:lnTo>
                  <a:lnTo>
                    <a:pt x="214" y="60"/>
                  </a:lnTo>
                  <a:lnTo>
                    <a:pt x="211" y="60"/>
                  </a:lnTo>
                  <a:lnTo>
                    <a:pt x="208" y="60"/>
                  </a:lnTo>
                  <a:lnTo>
                    <a:pt x="205" y="58"/>
                  </a:lnTo>
                  <a:lnTo>
                    <a:pt x="202" y="57"/>
                  </a:lnTo>
                  <a:lnTo>
                    <a:pt x="198" y="57"/>
                  </a:lnTo>
                  <a:lnTo>
                    <a:pt x="194" y="55"/>
                  </a:lnTo>
                  <a:lnTo>
                    <a:pt x="191" y="54"/>
                  </a:lnTo>
                  <a:lnTo>
                    <a:pt x="188" y="54"/>
                  </a:lnTo>
                  <a:lnTo>
                    <a:pt x="184" y="53"/>
                  </a:lnTo>
                  <a:lnTo>
                    <a:pt x="181" y="53"/>
                  </a:lnTo>
                  <a:lnTo>
                    <a:pt x="177" y="51"/>
                  </a:lnTo>
                  <a:lnTo>
                    <a:pt x="174" y="50"/>
                  </a:lnTo>
                  <a:lnTo>
                    <a:pt x="168" y="50"/>
                  </a:lnTo>
                  <a:lnTo>
                    <a:pt x="164" y="47"/>
                  </a:lnTo>
                  <a:lnTo>
                    <a:pt x="161" y="47"/>
                  </a:lnTo>
                  <a:lnTo>
                    <a:pt x="157" y="47"/>
                  </a:lnTo>
                  <a:lnTo>
                    <a:pt x="151" y="45"/>
                  </a:lnTo>
                  <a:lnTo>
                    <a:pt x="148" y="45"/>
                  </a:lnTo>
                  <a:lnTo>
                    <a:pt x="143" y="47"/>
                  </a:lnTo>
                  <a:lnTo>
                    <a:pt x="138" y="47"/>
                  </a:lnTo>
                  <a:lnTo>
                    <a:pt x="133" y="47"/>
                  </a:lnTo>
                  <a:lnTo>
                    <a:pt x="128" y="47"/>
                  </a:lnTo>
                  <a:lnTo>
                    <a:pt x="124" y="50"/>
                  </a:lnTo>
                  <a:lnTo>
                    <a:pt x="118" y="51"/>
                  </a:lnTo>
                  <a:lnTo>
                    <a:pt x="113" y="53"/>
                  </a:lnTo>
                  <a:lnTo>
                    <a:pt x="108" y="54"/>
                  </a:lnTo>
                  <a:lnTo>
                    <a:pt x="103" y="57"/>
                  </a:lnTo>
                  <a:lnTo>
                    <a:pt x="100" y="58"/>
                  </a:lnTo>
                  <a:lnTo>
                    <a:pt x="97" y="60"/>
                  </a:lnTo>
                  <a:lnTo>
                    <a:pt x="94" y="60"/>
                  </a:lnTo>
                  <a:lnTo>
                    <a:pt x="93" y="63"/>
                  </a:lnTo>
                  <a:lnTo>
                    <a:pt x="86" y="64"/>
                  </a:lnTo>
                  <a:lnTo>
                    <a:pt x="81" y="67"/>
                  </a:lnTo>
                  <a:lnTo>
                    <a:pt x="76" y="68"/>
                  </a:lnTo>
                  <a:lnTo>
                    <a:pt x="72" y="71"/>
                  </a:lnTo>
                  <a:lnTo>
                    <a:pt x="67" y="71"/>
                  </a:lnTo>
                  <a:lnTo>
                    <a:pt x="63" y="74"/>
                  </a:lnTo>
                  <a:lnTo>
                    <a:pt x="57" y="75"/>
                  </a:lnTo>
                  <a:lnTo>
                    <a:pt x="53" y="78"/>
                  </a:lnTo>
                  <a:lnTo>
                    <a:pt x="49" y="78"/>
                  </a:lnTo>
                  <a:lnTo>
                    <a:pt x="46" y="81"/>
                  </a:lnTo>
                  <a:lnTo>
                    <a:pt x="42" y="81"/>
                  </a:lnTo>
                  <a:lnTo>
                    <a:pt x="39" y="84"/>
                  </a:lnTo>
                  <a:lnTo>
                    <a:pt x="36" y="84"/>
                  </a:lnTo>
                  <a:lnTo>
                    <a:pt x="32" y="85"/>
                  </a:lnTo>
                  <a:lnTo>
                    <a:pt x="29" y="85"/>
                  </a:lnTo>
                  <a:lnTo>
                    <a:pt x="26" y="87"/>
                  </a:lnTo>
                  <a:lnTo>
                    <a:pt x="23" y="87"/>
                  </a:lnTo>
                  <a:lnTo>
                    <a:pt x="20" y="87"/>
                  </a:lnTo>
                  <a:lnTo>
                    <a:pt x="15" y="87"/>
                  </a:lnTo>
                  <a:lnTo>
                    <a:pt x="10" y="85"/>
                  </a:lnTo>
                  <a:lnTo>
                    <a:pt x="6" y="82"/>
                  </a:lnTo>
                  <a:lnTo>
                    <a:pt x="3" y="80"/>
                  </a:lnTo>
                  <a:lnTo>
                    <a:pt x="2" y="75"/>
                  </a:lnTo>
                  <a:lnTo>
                    <a:pt x="0" y="71"/>
                  </a:lnTo>
                  <a:lnTo>
                    <a:pt x="0" y="68"/>
                  </a:lnTo>
                  <a:lnTo>
                    <a:pt x="0" y="65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5" y="50"/>
                  </a:lnTo>
                  <a:lnTo>
                    <a:pt x="9" y="44"/>
                  </a:lnTo>
                  <a:lnTo>
                    <a:pt x="12" y="40"/>
                  </a:lnTo>
                  <a:lnTo>
                    <a:pt x="15" y="37"/>
                  </a:lnTo>
                  <a:lnTo>
                    <a:pt x="18" y="36"/>
                  </a:lnTo>
                  <a:lnTo>
                    <a:pt x="20" y="33"/>
                  </a:lnTo>
                  <a:lnTo>
                    <a:pt x="23" y="31"/>
                  </a:lnTo>
                  <a:lnTo>
                    <a:pt x="26" y="28"/>
                  </a:lnTo>
                  <a:lnTo>
                    <a:pt x="29" y="26"/>
                  </a:lnTo>
                  <a:lnTo>
                    <a:pt x="32" y="24"/>
                  </a:lnTo>
                  <a:lnTo>
                    <a:pt x="36" y="23"/>
                  </a:lnTo>
                  <a:lnTo>
                    <a:pt x="39" y="21"/>
                  </a:lnTo>
                  <a:lnTo>
                    <a:pt x="42" y="18"/>
                  </a:lnTo>
                  <a:lnTo>
                    <a:pt x="46" y="17"/>
                  </a:lnTo>
                  <a:lnTo>
                    <a:pt x="49" y="16"/>
                  </a:lnTo>
                  <a:lnTo>
                    <a:pt x="52" y="14"/>
                  </a:lnTo>
                  <a:lnTo>
                    <a:pt x="56" y="13"/>
                  </a:lnTo>
                  <a:lnTo>
                    <a:pt x="59" y="10"/>
                  </a:lnTo>
                  <a:lnTo>
                    <a:pt x="64" y="10"/>
                  </a:lnTo>
                  <a:lnTo>
                    <a:pt x="67" y="7"/>
                  </a:lnTo>
                  <a:lnTo>
                    <a:pt x="70" y="7"/>
                  </a:lnTo>
                  <a:lnTo>
                    <a:pt x="73" y="6"/>
                  </a:lnTo>
                  <a:lnTo>
                    <a:pt x="77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Freeform 14"/>
            <p:cNvSpPr>
              <a:spLocks/>
            </p:cNvSpPr>
            <p:nvPr/>
          </p:nvSpPr>
          <p:spPr bwMode="auto">
            <a:xfrm>
              <a:off x="2190" y="1213"/>
              <a:ext cx="34" cy="110"/>
            </a:xfrm>
            <a:custGeom>
              <a:avLst/>
              <a:gdLst>
                <a:gd name="T0" fmla="*/ 2 w 102"/>
                <a:gd name="T1" fmla="*/ 12 h 330"/>
                <a:gd name="T2" fmla="*/ 2 w 102"/>
                <a:gd name="T3" fmla="*/ 13 h 330"/>
                <a:gd name="T4" fmla="*/ 2 w 102"/>
                <a:gd name="T5" fmla="*/ 14 h 330"/>
                <a:gd name="T6" fmla="*/ 2 w 102"/>
                <a:gd name="T7" fmla="*/ 16 h 330"/>
                <a:gd name="T8" fmla="*/ 2 w 102"/>
                <a:gd name="T9" fmla="*/ 17 h 330"/>
                <a:gd name="T10" fmla="*/ 2 w 102"/>
                <a:gd name="T11" fmla="*/ 19 h 330"/>
                <a:gd name="T12" fmla="*/ 2 w 102"/>
                <a:gd name="T13" fmla="*/ 20 h 330"/>
                <a:gd name="T14" fmla="*/ 2 w 102"/>
                <a:gd name="T15" fmla="*/ 22 h 330"/>
                <a:gd name="T16" fmla="*/ 2 w 102"/>
                <a:gd name="T17" fmla="*/ 23 h 330"/>
                <a:gd name="T18" fmla="*/ 2 w 102"/>
                <a:gd name="T19" fmla="*/ 25 h 330"/>
                <a:gd name="T20" fmla="*/ 2 w 102"/>
                <a:gd name="T21" fmla="*/ 27 h 330"/>
                <a:gd name="T22" fmla="*/ 2 w 102"/>
                <a:gd name="T23" fmla="*/ 28 h 330"/>
                <a:gd name="T24" fmla="*/ 2 w 102"/>
                <a:gd name="T25" fmla="*/ 29 h 330"/>
                <a:gd name="T26" fmla="*/ 2 w 102"/>
                <a:gd name="T27" fmla="*/ 30 h 330"/>
                <a:gd name="T28" fmla="*/ 2 w 102"/>
                <a:gd name="T29" fmla="*/ 32 h 330"/>
                <a:gd name="T30" fmla="*/ 2 w 102"/>
                <a:gd name="T31" fmla="*/ 33 h 330"/>
                <a:gd name="T32" fmla="*/ 2 w 102"/>
                <a:gd name="T33" fmla="*/ 34 h 330"/>
                <a:gd name="T34" fmla="*/ 3 w 102"/>
                <a:gd name="T35" fmla="*/ 35 h 330"/>
                <a:gd name="T36" fmla="*/ 4 w 102"/>
                <a:gd name="T37" fmla="*/ 36 h 330"/>
                <a:gd name="T38" fmla="*/ 5 w 102"/>
                <a:gd name="T39" fmla="*/ 36 h 330"/>
                <a:gd name="T40" fmla="*/ 7 w 102"/>
                <a:gd name="T41" fmla="*/ 36 h 330"/>
                <a:gd name="T42" fmla="*/ 8 w 102"/>
                <a:gd name="T43" fmla="*/ 36 h 330"/>
                <a:gd name="T44" fmla="*/ 9 w 102"/>
                <a:gd name="T45" fmla="*/ 35 h 330"/>
                <a:gd name="T46" fmla="*/ 10 w 102"/>
                <a:gd name="T47" fmla="*/ 34 h 330"/>
                <a:gd name="T48" fmla="*/ 11 w 102"/>
                <a:gd name="T49" fmla="*/ 33 h 330"/>
                <a:gd name="T50" fmla="*/ 11 w 102"/>
                <a:gd name="T51" fmla="*/ 31 h 330"/>
                <a:gd name="T52" fmla="*/ 11 w 102"/>
                <a:gd name="T53" fmla="*/ 30 h 330"/>
                <a:gd name="T54" fmla="*/ 11 w 102"/>
                <a:gd name="T55" fmla="*/ 28 h 330"/>
                <a:gd name="T56" fmla="*/ 11 w 102"/>
                <a:gd name="T57" fmla="*/ 27 h 330"/>
                <a:gd name="T58" fmla="*/ 11 w 102"/>
                <a:gd name="T59" fmla="*/ 25 h 330"/>
                <a:gd name="T60" fmla="*/ 11 w 102"/>
                <a:gd name="T61" fmla="*/ 24 h 330"/>
                <a:gd name="T62" fmla="*/ 11 w 102"/>
                <a:gd name="T63" fmla="*/ 23 h 330"/>
                <a:gd name="T64" fmla="*/ 11 w 102"/>
                <a:gd name="T65" fmla="*/ 22 h 330"/>
                <a:gd name="T66" fmla="*/ 10 w 102"/>
                <a:gd name="T67" fmla="*/ 21 h 330"/>
                <a:gd name="T68" fmla="*/ 10 w 102"/>
                <a:gd name="T69" fmla="*/ 19 h 330"/>
                <a:gd name="T70" fmla="*/ 10 w 102"/>
                <a:gd name="T71" fmla="*/ 18 h 330"/>
                <a:gd name="T72" fmla="*/ 9 w 102"/>
                <a:gd name="T73" fmla="*/ 16 h 330"/>
                <a:gd name="T74" fmla="*/ 9 w 102"/>
                <a:gd name="T75" fmla="*/ 14 h 330"/>
                <a:gd name="T76" fmla="*/ 8 w 102"/>
                <a:gd name="T77" fmla="*/ 13 h 330"/>
                <a:gd name="T78" fmla="*/ 8 w 102"/>
                <a:gd name="T79" fmla="*/ 11 h 330"/>
                <a:gd name="T80" fmla="*/ 7 w 102"/>
                <a:gd name="T81" fmla="*/ 9 h 330"/>
                <a:gd name="T82" fmla="*/ 7 w 102"/>
                <a:gd name="T83" fmla="*/ 8 h 330"/>
                <a:gd name="T84" fmla="*/ 6 w 102"/>
                <a:gd name="T85" fmla="*/ 6 h 330"/>
                <a:gd name="T86" fmla="*/ 6 w 102"/>
                <a:gd name="T87" fmla="*/ 5 h 330"/>
                <a:gd name="T88" fmla="*/ 5 w 102"/>
                <a:gd name="T89" fmla="*/ 3 h 330"/>
                <a:gd name="T90" fmla="*/ 4 w 102"/>
                <a:gd name="T91" fmla="*/ 2 h 330"/>
                <a:gd name="T92" fmla="*/ 4 w 102"/>
                <a:gd name="T93" fmla="*/ 2 h 330"/>
                <a:gd name="T94" fmla="*/ 3 w 102"/>
                <a:gd name="T95" fmla="*/ 0 h 330"/>
                <a:gd name="T96" fmla="*/ 2 w 102"/>
                <a:gd name="T97" fmla="*/ 0 h 330"/>
                <a:gd name="T98" fmla="*/ 0 w 102"/>
                <a:gd name="T99" fmla="*/ 2 h 330"/>
                <a:gd name="T100" fmla="*/ 0 w 102"/>
                <a:gd name="T101" fmla="*/ 2 h 330"/>
                <a:gd name="T102" fmla="*/ 0 w 102"/>
                <a:gd name="T103" fmla="*/ 4 h 330"/>
                <a:gd name="T104" fmla="*/ 0 w 102"/>
                <a:gd name="T105" fmla="*/ 5 h 330"/>
                <a:gd name="T106" fmla="*/ 0 w 102"/>
                <a:gd name="T107" fmla="*/ 6 h 330"/>
                <a:gd name="T108" fmla="*/ 1 w 102"/>
                <a:gd name="T109" fmla="*/ 7 h 330"/>
                <a:gd name="T110" fmla="*/ 1 w 102"/>
                <a:gd name="T111" fmla="*/ 9 h 330"/>
                <a:gd name="T112" fmla="*/ 2 w 102"/>
                <a:gd name="T113" fmla="*/ 9 h 330"/>
                <a:gd name="T114" fmla="*/ 2 w 102"/>
                <a:gd name="T115" fmla="*/ 11 h 33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02" h="330">
                  <a:moveTo>
                    <a:pt x="18" y="99"/>
                  </a:moveTo>
                  <a:lnTo>
                    <a:pt x="18" y="102"/>
                  </a:lnTo>
                  <a:lnTo>
                    <a:pt x="18" y="105"/>
                  </a:lnTo>
                  <a:lnTo>
                    <a:pt x="18" y="109"/>
                  </a:lnTo>
                  <a:lnTo>
                    <a:pt x="20" y="112"/>
                  </a:lnTo>
                  <a:lnTo>
                    <a:pt x="20" y="116"/>
                  </a:lnTo>
                  <a:lnTo>
                    <a:pt x="21" y="119"/>
                  </a:lnTo>
                  <a:lnTo>
                    <a:pt x="21" y="125"/>
                  </a:lnTo>
                  <a:lnTo>
                    <a:pt x="21" y="129"/>
                  </a:lnTo>
                  <a:lnTo>
                    <a:pt x="21" y="132"/>
                  </a:lnTo>
                  <a:lnTo>
                    <a:pt x="21" y="136"/>
                  </a:lnTo>
                  <a:lnTo>
                    <a:pt x="21" y="140"/>
                  </a:lnTo>
                  <a:lnTo>
                    <a:pt x="21" y="145"/>
                  </a:lnTo>
                  <a:lnTo>
                    <a:pt x="21" y="150"/>
                  </a:lnTo>
                  <a:lnTo>
                    <a:pt x="21" y="155"/>
                  </a:lnTo>
                  <a:lnTo>
                    <a:pt x="21" y="159"/>
                  </a:lnTo>
                  <a:lnTo>
                    <a:pt x="23" y="163"/>
                  </a:lnTo>
                  <a:lnTo>
                    <a:pt x="21" y="168"/>
                  </a:lnTo>
                  <a:lnTo>
                    <a:pt x="21" y="172"/>
                  </a:lnTo>
                  <a:lnTo>
                    <a:pt x="21" y="177"/>
                  </a:lnTo>
                  <a:lnTo>
                    <a:pt x="21" y="182"/>
                  </a:lnTo>
                  <a:lnTo>
                    <a:pt x="20" y="187"/>
                  </a:lnTo>
                  <a:lnTo>
                    <a:pt x="20" y="190"/>
                  </a:lnTo>
                  <a:lnTo>
                    <a:pt x="20" y="196"/>
                  </a:lnTo>
                  <a:lnTo>
                    <a:pt x="20" y="200"/>
                  </a:lnTo>
                  <a:lnTo>
                    <a:pt x="18" y="206"/>
                  </a:lnTo>
                  <a:lnTo>
                    <a:pt x="18" y="210"/>
                  </a:lnTo>
                  <a:lnTo>
                    <a:pt x="18" y="214"/>
                  </a:lnTo>
                  <a:lnTo>
                    <a:pt x="18" y="219"/>
                  </a:lnTo>
                  <a:lnTo>
                    <a:pt x="18" y="224"/>
                  </a:lnTo>
                  <a:lnTo>
                    <a:pt x="18" y="227"/>
                  </a:lnTo>
                  <a:lnTo>
                    <a:pt x="18" y="233"/>
                  </a:lnTo>
                  <a:lnTo>
                    <a:pt x="18" y="239"/>
                  </a:lnTo>
                  <a:lnTo>
                    <a:pt x="17" y="243"/>
                  </a:lnTo>
                  <a:lnTo>
                    <a:pt x="17" y="246"/>
                  </a:lnTo>
                  <a:lnTo>
                    <a:pt x="15" y="250"/>
                  </a:lnTo>
                  <a:lnTo>
                    <a:pt x="15" y="254"/>
                  </a:lnTo>
                  <a:lnTo>
                    <a:pt x="15" y="259"/>
                  </a:lnTo>
                  <a:lnTo>
                    <a:pt x="15" y="263"/>
                  </a:lnTo>
                  <a:lnTo>
                    <a:pt x="15" y="267"/>
                  </a:lnTo>
                  <a:lnTo>
                    <a:pt x="17" y="271"/>
                  </a:lnTo>
                  <a:lnTo>
                    <a:pt x="17" y="274"/>
                  </a:lnTo>
                  <a:lnTo>
                    <a:pt x="17" y="278"/>
                  </a:lnTo>
                  <a:lnTo>
                    <a:pt x="17" y="281"/>
                  </a:lnTo>
                  <a:lnTo>
                    <a:pt x="17" y="287"/>
                  </a:lnTo>
                  <a:lnTo>
                    <a:pt x="17" y="290"/>
                  </a:lnTo>
                  <a:lnTo>
                    <a:pt x="18" y="293"/>
                  </a:lnTo>
                  <a:lnTo>
                    <a:pt x="18" y="296"/>
                  </a:lnTo>
                  <a:lnTo>
                    <a:pt x="18" y="300"/>
                  </a:lnTo>
                  <a:lnTo>
                    <a:pt x="18" y="303"/>
                  </a:lnTo>
                  <a:lnTo>
                    <a:pt x="20" y="305"/>
                  </a:lnTo>
                  <a:lnTo>
                    <a:pt x="21" y="308"/>
                  </a:lnTo>
                  <a:lnTo>
                    <a:pt x="23" y="310"/>
                  </a:lnTo>
                  <a:lnTo>
                    <a:pt x="25" y="315"/>
                  </a:lnTo>
                  <a:lnTo>
                    <a:pt x="28" y="320"/>
                  </a:lnTo>
                  <a:lnTo>
                    <a:pt x="31" y="323"/>
                  </a:lnTo>
                  <a:lnTo>
                    <a:pt x="34" y="325"/>
                  </a:lnTo>
                  <a:lnTo>
                    <a:pt x="40" y="327"/>
                  </a:lnTo>
                  <a:lnTo>
                    <a:pt x="44" y="328"/>
                  </a:lnTo>
                  <a:lnTo>
                    <a:pt x="48" y="328"/>
                  </a:lnTo>
                  <a:lnTo>
                    <a:pt x="54" y="330"/>
                  </a:lnTo>
                  <a:lnTo>
                    <a:pt x="58" y="328"/>
                  </a:lnTo>
                  <a:lnTo>
                    <a:pt x="62" y="328"/>
                  </a:lnTo>
                  <a:lnTo>
                    <a:pt x="65" y="327"/>
                  </a:lnTo>
                  <a:lnTo>
                    <a:pt x="69" y="325"/>
                  </a:lnTo>
                  <a:lnTo>
                    <a:pt x="72" y="324"/>
                  </a:lnTo>
                  <a:lnTo>
                    <a:pt x="77" y="323"/>
                  </a:lnTo>
                  <a:lnTo>
                    <a:pt x="79" y="320"/>
                  </a:lnTo>
                  <a:lnTo>
                    <a:pt x="82" y="317"/>
                  </a:lnTo>
                  <a:lnTo>
                    <a:pt x="85" y="314"/>
                  </a:lnTo>
                  <a:lnTo>
                    <a:pt x="87" y="311"/>
                  </a:lnTo>
                  <a:lnTo>
                    <a:pt x="89" y="308"/>
                  </a:lnTo>
                  <a:lnTo>
                    <a:pt x="91" y="304"/>
                  </a:lnTo>
                  <a:lnTo>
                    <a:pt x="92" y="300"/>
                  </a:lnTo>
                  <a:lnTo>
                    <a:pt x="95" y="297"/>
                  </a:lnTo>
                  <a:lnTo>
                    <a:pt x="95" y="293"/>
                  </a:lnTo>
                  <a:lnTo>
                    <a:pt x="96" y="288"/>
                  </a:lnTo>
                  <a:lnTo>
                    <a:pt x="98" y="283"/>
                  </a:lnTo>
                  <a:lnTo>
                    <a:pt x="99" y="278"/>
                  </a:lnTo>
                  <a:lnTo>
                    <a:pt x="99" y="274"/>
                  </a:lnTo>
                  <a:lnTo>
                    <a:pt x="99" y="270"/>
                  </a:lnTo>
                  <a:lnTo>
                    <a:pt x="101" y="266"/>
                  </a:lnTo>
                  <a:lnTo>
                    <a:pt x="102" y="260"/>
                  </a:lnTo>
                  <a:lnTo>
                    <a:pt x="102" y="256"/>
                  </a:lnTo>
                  <a:lnTo>
                    <a:pt x="102" y="250"/>
                  </a:lnTo>
                  <a:lnTo>
                    <a:pt x="102" y="244"/>
                  </a:lnTo>
                  <a:lnTo>
                    <a:pt x="102" y="240"/>
                  </a:lnTo>
                  <a:lnTo>
                    <a:pt x="102" y="236"/>
                  </a:lnTo>
                  <a:lnTo>
                    <a:pt x="102" y="230"/>
                  </a:lnTo>
                  <a:lnTo>
                    <a:pt x="101" y="226"/>
                  </a:lnTo>
                  <a:lnTo>
                    <a:pt x="101" y="222"/>
                  </a:lnTo>
                  <a:lnTo>
                    <a:pt x="99" y="219"/>
                  </a:lnTo>
                  <a:lnTo>
                    <a:pt x="99" y="216"/>
                  </a:lnTo>
                  <a:lnTo>
                    <a:pt x="99" y="213"/>
                  </a:lnTo>
                  <a:lnTo>
                    <a:pt x="99" y="210"/>
                  </a:lnTo>
                  <a:lnTo>
                    <a:pt x="98" y="207"/>
                  </a:lnTo>
                  <a:lnTo>
                    <a:pt x="96" y="204"/>
                  </a:lnTo>
                  <a:lnTo>
                    <a:pt x="96" y="200"/>
                  </a:lnTo>
                  <a:lnTo>
                    <a:pt x="96" y="197"/>
                  </a:lnTo>
                  <a:lnTo>
                    <a:pt x="95" y="193"/>
                  </a:lnTo>
                  <a:lnTo>
                    <a:pt x="95" y="189"/>
                  </a:lnTo>
                  <a:lnTo>
                    <a:pt x="94" y="185"/>
                  </a:lnTo>
                  <a:lnTo>
                    <a:pt x="94" y="182"/>
                  </a:lnTo>
                  <a:lnTo>
                    <a:pt x="92" y="176"/>
                  </a:lnTo>
                  <a:lnTo>
                    <a:pt x="91" y="172"/>
                  </a:lnTo>
                  <a:lnTo>
                    <a:pt x="89" y="168"/>
                  </a:lnTo>
                  <a:lnTo>
                    <a:pt x="89" y="163"/>
                  </a:lnTo>
                  <a:lnTo>
                    <a:pt x="88" y="159"/>
                  </a:lnTo>
                  <a:lnTo>
                    <a:pt x="87" y="153"/>
                  </a:lnTo>
                  <a:lnTo>
                    <a:pt x="85" y="149"/>
                  </a:lnTo>
                  <a:lnTo>
                    <a:pt x="84" y="143"/>
                  </a:lnTo>
                  <a:lnTo>
                    <a:pt x="82" y="139"/>
                  </a:lnTo>
                  <a:lnTo>
                    <a:pt x="81" y="135"/>
                  </a:lnTo>
                  <a:lnTo>
                    <a:pt x="79" y="129"/>
                  </a:lnTo>
                  <a:lnTo>
                    <a:pt x="78" y="125"/>
                  </a:lnTo>
                  <a:lnTo>
                    <a:pt x="77" y="119"/>
                  </a:lnTo>
                  <a:lnTo>
                    <a:pt x="74" y="113"/>
                  </a:lnTo>
                  <a:lnTo>
                    <a:pt x="74" y="109"/>
                  </a:lnTo>
                  <a:lnTo>
                    <a:pt x="71" y="104"/>
                  </a:lnTo>
                  <a:lnTo>
                    <a:pt x="71" y="99"/>
                  </a:lnTo>
                  <a:lnTo>
                    <a:pt x="68" y="94"/>
                  </a:lnTo>
                  <a:lnTo>
                    <a:pt x="67" y="89"/>
                  </a:lnTo>
                  <a:lnTo>
                    <a:pt x="65" y="85"/>
                  </a:lnTo>
                  <a:lnTo>
                    <a:pt x="64" y="79"/>
                  </a:lnTo>
                  <a:lnTo>
                    <a:pt x="62" y="75"/>
                  </a:lnTo>
                  <a:lnTo>
                    <a:pt x="61" y="69"/>
                  </a:lnTo>
                  <a:lnTo>
                    <a:pt x="58" y="65"/>
                  </a:lnTo>
                  <a:lnTo>
                    <a:pt x="57" y="61"/>
                  </a:lnTo>
                  <a:lnTo>
                    <a:pt x="55" y="57"/>
                  </a:lnTo>
                  <a:lnTo>
                    <a:pt x="54" y="52"/>
                  </a:lnTo>
                  <a:lnTo>
                    <a:pt x="52" y="48"/>
                  </a:lnTo>
                  <a:lnTo>
                    <a:pt x="50" y="44"/>
                  </a:lnTo>
                  <a:lnTo>
                    <a:pt x="48" y="38"/>
                  </a:lnTo>
                  <a:lnTo>
                    <a:pt x="45" y="35"/>
                  </a:lnTo>
                  <a:lnTo>
                    <a:pt x="44" y="31"/>
                  </a:lnTo>
                  <a:lnTo>
                    <a:pt x="42" y="28"/>
                  </a:lnTo>
                  <a:lnTo>
                    <a:pt x="41" y="25"/>
                  </a:lnTo>
                  <a:lnTo>
                    <a:pt x="40" y="22"/>
                  </a:lnTo>
                  <a:lnTo>
                    <a:pt x="38" y="20"/>
                  </a:lnTo>
                  <a:lnTo>
                    <a:pt x="37" y="17"/>
                  </a:lnTo>
                  <a:lnTo>
                    <a:pt x="34" y="14"/>
                  </a:lnTo>
                  <a:lnTo>
                    <a:pt x="34" y="10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7" y="3"/>
                  </a:lnTo>
                  <a:lnTo>
                    <a:pt x="20" y="0"/>
                  </a:lnTo>
                  <a:lnTo>
                    <a:pt x="15" y="3"/>
                  </a:lnTo>
                  <a:lnTo>
                    <a:pt x="11" y="5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3" y="17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1" y="42"/>
                  </a:lnTo>
                  <a:lnTo>
                    <a:pt x="3" y="45"/>
                  </a:lnTo>
                  <a:lnTo>
                    <a:pt x="3" y="48"/>
                  </a:lnTo>
                  <a:lnTo>
                    <a:pt x="4" y="51"/>
                  </a:lnTo>
                  <a:lnTo>
                    <a:pt x="6" y="57"/>
                  </a:lnTo>
                  <a:lnTo>
                    <a:pt x="7" y="59"/>
                  </a:lnTo>
                  <a:lnTo>
                    <a:pt x="8" y="65"/>
                  </a:lnTo>
                  <a:lnTo>
                    <a:pt x="10" y="69"/>
                  </a:lnTo>
                  <a:lnTo>
                    <a:pt x="11" y="75"/>
                  </a:lnTo>
                  <a:lnTo>
                    <a:pt x="11" y="78"/>
                  </a:lnTo>
                  <a:lnTo>
                    <a:pt x="13" y="79"/>
                  </a:lnTo>
                  <a:lnTo>
                    <a:pt x="13" y="82"/>
                  </a:lnTo>
                  <a:lnTo>
                    <a:pt x="14" y="85"/>
                  </a:lnTo>
                  <a:lnTo>
                    <a:pt x="14" y="88"/>
                  </a:lnTo>
                  <a:lnTo>
                    <a:pt x="15" y="91"/>
                  </a:lnTo>
                  <a:lnTo>
                    <a:pt x="15" y="95"/>
                  </a:lnTo>
                  <a:lnTo>
                    <a:pt x="18" y="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Freeform 15"/>
            <p:cNvSpPr>
              <a:spLocks/>
            </p:cNvSpPr>
            <p:nvPr/>
          </p:nvSpPr>
          <p:spPr bwMode="auto">
            <a:xfrm>
              <a:off x="1899" y="1341"/>
              <a:ext cx="50" cy="73"/>
            </a:xfrm>
            <a:custGeom>
              <a:avLst/>
              <a:gdLst>
                <a:gd name="T0" fmla="*/ 0 w 151"/>
                <a:gd name="T1" fmla="*/ 8 h 219"/>
                <a:gd name="T2" fmla="*/ 1 w 151"/>
                <a:gd name="T3" fmla="*/ 9 h 219"/>
                <a:gd name="T4" fmla="*/ 1 w 151"/>
                <a:gd name="T5" fmla="*/ 10 h 219"/>
                <a:gd name="T6" fmla="*/ 2 w 151"/>
                <a:gd name="T7" fmla="*/ 12 h 219"/>
                <a:gd name="T8" fmla="*/ 3 w 151"/>
                <a:gd name="T9" fmla="*/ 14 h 219"/>
                <a:gd name="T10" fmla="*/ 4 w 151"/>
                <a:gd name="T11" fmla="*/ 15 h 219"/>
                <a:gd name="T12" fmla="*/ 4 w 151"/>
                <a:gd name="T13" fmla="*/ 16 h 219"/>
                <a:gd name="T14" fmla="*/ 5 w 151"/>
                <a:gd name="T15" fmla="*/ 18 h 219"/>
                <a:gd name="T16" fmla="*/ 6 w 151"/>
                <a:gd name="T17" fmla="*/ 20 h 219"/>
                <a:gd name="T18" fmla="*/ 7 w 151"/>
                <a:gd name="T19" fmla="*/ 21 h 219"/>
                <a:gd name="T20" fmla="*/ 8 w 151"/>
                <a:gd name="T21" fmla="*/ 22 h 219"/>
                <a:gd name="T22" fmla="*/ 9 w 151"/>
                <a:gd name="T23" fmla="*/ 23 h 219"/>
                <a:gd name="T24" fmla="*/ 11 w 151"/>
                <a:gd name="T25" fmla="*/ 23 h 219"/>
                <a:gd name="T26" fmla="*/ 12 w 151"/>
                <a:gd name="T27" fmla="*/ 24 h 219"/>
                <a:gd name="T28" fmla="*/ 13 w 151"/>
                <a:gd name="T29" fmla="*/ 24 h 219"/>
                <a:gd name="T30" fmla="*/ 14 w 151"/>
                <a:gd name="T31" fmla="*/ 24 h 219"/>
                <a:gd name="T32" fmla="*/ 15 w 151"/>
                <a:gd name="T33" fmla="*/ 24 h 219"/>
                <a:gd name="T34" fmla="*/ 16 w 151"/>
                <a:gd name="T35" fmla="*/ 24 h 219"/>
                <a:gd name="T36" fmla="*/ 17 w 151"/>
                <a:gd name="T37" fmla="*/ 22 h 219"/>
                <a:gd name="T38" fmla="*/ 16 w 151"/>
                <a:gd name="T39" fmla="*/ 21 h 219"/>
                <a:gd name="T40" fmla="*/ 15 w 151"/>
                <a:gd name="T41" fmla="*/ 20 h 219"/>
                <a:gd name="T42" fmla="*/ 15 w 151"/>
                <a:gd name="T43" fmla="*/ 19 h 219"/>
                <a:gd name="T44" fmla="*/ 14 w 151"/>
                <a:gd name="T45" fmla="*/ 18 h 219"/>
                <a:gd name="T46" fmla="*/ 13 w 151"/>
                <a:gd name="T47" fmla="*/ 17 h 219"/>
                <a:gd name="T48" fmla="*/ 13 w 151"/>
                <a:gd name="T49" fmla="*/ 16 h 219"/>
                <a:gd name="T50" fmla="*/ 12 w 151"/>
                <a:gd name="T51" fmla="*/ 14 h 219"/>
                <a:gd name="T52" fmla="*/ 11 w 151"/>
                <a:gd name="T53" fmla="*/ 13 h 219"/>
                <a:gd name="T54" fmla="*/ 11 w 151"/>
                <a:gd name="T55" fmla="*/ 12 h 219"/>
                <a:gd name="T56" fmla="*/ 10 w 151"/>
                <a:gd name="T57" fmla="*/ 10 h 219"/>
                <a:gd name="T58" fmla="*/ 9 w 151"/>
                <a:gd name="T59" fmla="*/ 9 h 219"/>
                <a:gd name="T60" fmla="*/ 9 w 151"/>
                <a:gd name="T61" fmla="*/ 7 h 219"/>
                <a:gd name="T62" fmla="*/ 8 w 151"/>
                <a:gd name="T63" fmla="*/ 6 h 219"/>
                <a:gd name="T64" fmla="*/ 7 w 151"/>
                <a:gd name="T65" fmla="*/ 5 h 219"/>
                <a:gd name="T66" fmla="*/ 7 w 151"/>
                <a:gd name="T67" fmla="*/ 4 h 219"/>
                <a:gd name="T68" fmla="*/ 6 w 151"/>
                <a:gd name="T69" fmla="*/ 3 h 219"/>
                <a:gd name="T70" fmla="*/ 5 w 151"/>
                <a:gd name="T71" fmla="*/ 2 h 219"/>
                <a:gd name="T72" fmla="*/ 4 w 151"/>
                <a:gd name="T73" fmla="*/ 0 h 219"/>
                <a:gd name="T74" fmla="*/ 3 w 151"/>
                <a:gd name="T75" fmla="*/ 0 h 219"/>
                <a:gd name="T76" fmla="*/ 2 w 151"/>
                <a:gd name="T77" fmla="*/ 1 h 219"/>
                <a:gd name="T78" fmla="*/ 1 w 151"/>
                <a:gd name="T79" fmla="*/ 2 h 219"/>
                <a:gd name="T80" fmla="*/ 1 w 151"/>
                <a:gd name="T81" fmla="*/ 3 h 219"/>
                <a:gd name="T82" fmla="*/ 0 w 151"/>
                <a:gd name="T83" fmla="*/ 5 h 219"/>
                <a:gd name="T84" fmla="*/ 0 w 151"/>
                <a:gd name="T85" fmla="*/ 6 h 219"/>
                <a:gd name="T86" fmla="*/ 0 w 151"/>
                <a:gd name="T87" fmla="*/ 7 h 21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51" h="219">
                  <a:moveTo>
                    <a:pt x="2" y="66"/>
                  </a:moveTo>
                  <a:lnTo>
                    <a:pt x="2" y="67"/>
                  </a:lnTo>
                  <a:lnTo>
                    <a:pt x="3" y="70"/>
                  </a:lnTo>
                  <a:lnTo>
                    <a:pt x="5" y="74"/>
                  </a:lnTo>
                  <a:lnTo>
                    <a:pt x="5" y="77"/>
                  </a:lnTo>
                  <a:lnTo>
                    <a:pt x="8" y="80"/>
                  </a:lnTo>
                  <a:lnTo>
                    <a:pt x="9" y="85"/>
                  </a:lnTo>
                  <a:lnTo>
                    <a:pt x="10" y="90"/>
                  </a:lnTo>
                  <a:lnTo>
                    <a:pt x="13" y="94"/>
                  </a:lnTo>
                  <a:lnTo>
                    <a:pt x="13" y="98"/>
                  </a:lnTo>
                  <a:lnTo>
                    <a:pt x="16" y="103"/>
                  </a:lnTo>
                  <a:lnTo>
                    <a:pt x="19" y="108"/>
                  </a:lnTo>
                  <a:lnTo>
                    <a:pt x="22" y="114"/>
                  </a:lnTo>
                  <a:lnTo>
                    <a:pt x="25" y="118"/>
                  </a:lnTo>
                  <a:lnTo>
                    <a:pt x="27" y="124"/>
                  </a:lnTo>
                  <a:lnTo>
                    <a:pt x="29" y="127"/>
                  </a:lnTo>
                  <a:lnTo>
                    <a:pt x="30" y="130"/>
                  </a:lnTo>
                  <a:lnTo>
                    <a:pt x="32" y="132"/>
                  </a:lnTo>
                  <a:lnTo>
                    <a:pt x="33" y="135"/>
                  </a:lnTo>
                  <a:lnTo>
                    <a:pt x="36" y="139"/>
                  </a:lnTo>
                  <a:lnTo>
                    <a:pt x="39" y="145"/>
                  </a:lnTo>
                  <a:lnTo>
                    <a:pt x="42" y="151"/>
                  </a:lnTo>
                  <a:lnTo>
                    <a:pt x="44" y="157"/>
                  </a:lnTo>
                  <a:lnTo>
                    <a:pt x="47" y="161"/>
                  </a:lnTo>
                  <a:lnTo>
                    <a:pt x="52" y="167"/>
                  </a:lnTo>
                  <a:lnTo>
                    <a:pt x="54" y="171"/>
                  </a:lnTo>
                  <a:lnTo>
                    <a:pt x="57" y="176"/>
                  </a:lnTo>
                  <a:lnTo>
                    <a:pt x="60" y="179"/>
                  </a:lnTo>
                  <a:lnTo>
                    <a:pt x="63" y="185"/>
                  </a:lnTo>
                  <a:lnTo>
                    <a:pt x="66" y="188"/>
                  </a:lnTo>
                  <a:lnTo>
                    <a:pt x="70" y="192"/>
                  </a:lnTo>
                  <a:lnTo>
                    <a:pt x="73" y="195"/>
                  </a:lnTo>
                  <a:lnTo>
                    <a:pt x="76" y="198"/>
                  </a:lnTo>
                  <a:lnTo>
                    <a:pt x="80" y="202"/>
                  </a:lnTo>
                  <a:lnTo>
                    <a:pt x="83" y="205"/>
                  </a:lnTo>
                  <a:lnTo>
                    <a:pt x="86" y="205"/>
                  </a:lnTo>
                  <a:lnTo>
                    <a:pt x="89" y="208"/>
                  </a:lnTo>
                  <a:lnTo>
                    <a:pt x="91" y="209"/>
                  </a:lnTo>
                  <a:lnTo>
                    <a:pt x="96" y="211"/>
                  </a:lnTo>
                  <a:lnTo>
                    <a:pt x="98" y="212"/>
                  </a:lnTo>
                  <a:lnTo>
                    <a:pt x="103" y="213"/>
                  </a:lnTo>
                  <a:lnTo>
                    <a:pt x="106" y="215"/>
                  </a:lnTo>
                  <a:lnTo>
                    <a:pt x="110" y="216"/>
                  </a:lnTo>
                  <a:lnTo>
                    <a:pt x="113" y="216"/>
                  </a:lnTo>
                  <a:lnTo>
                    <a:pt x="117" y="218"/>
                  </a:lnTo>
                  <a:lnTo>
                    <a:pt x="120" y="218"/>
                  </a:lnTo>
                  <a:lnTo>
                    <a:pt x="123" y="219"/>
                  </a:lnTo>
                  <a:lnTo>
                    <a:pt x="125" y="219"/>
                  </a:lnTo>
                  <a:lnTo>
                    <a:pt x="128" y="219"/>
                  </a:lnTo>
                  <a:lnTo>
                    <a:pt x="133" y="219"/>
                  </a:lnTo>
                  <a:lnTo>
                    <a:pt x="135" y="219"/>
                  </a:lnTo>
                  <a:lnTo>
                    <a:pt x="141" y="218"/>
                  </a:lnTo>
                  <a:lnTo>
                    <a:pt x="145" y="216"/>
                  </a:lnTo>
                  <a:lnTo>
                    <a:pt x="148" y="213"/>
                  </a:lnTo>
                  <a:lnTo>
                    <a:pt x="150" y="211"/>
                  </a:lnTo>
                  <a:lnTo>
                    <a:pt x="151" y="205"/>
                  </a:lnTo>
                  <a:lnTo>
                    <a:pt x="150" y="202"/>
                  </a:lnTo>
                  <a:lnTo>
                    <a:pt x="150" y="198"/>
                  </a:lnTo>
                  <a:lnTo>
                    <a:pt x="147" y="195"/>
                  </a:lnTo>
                  <a:lnTo>
                    <a:pt x="145" y="192"/>
                  </a:lnTo>
                  <a:lnTo>
                    <a:pt x="144" y="189"/>
                  </a:lnTo>
                  <a:lnTo>
                    <a:pt x="141" y="185"/>
                  </a:lnTo>
                  <a:lnTo>
                    <a:pt x="137" y="181"/>
                  </a:lnTo>
                  <a:lnTo>
                    <a:pt x="135" y="178"/>
                  </a:lnTo>
                  <a:lnTo>
                    <a:pt x="134" y="175"/>
                  </a:lnTo>
                  <a:lnTo>
                    <a:pt x="133" y="172"/>
                  </a:lnTo>
                  <a:lnTo>
                    <a:pt x="131" y="169"/>
                  </a:lnTo>
                  <a:lnTo>
                    <a:pt x="128" y="167"/>
                  </a:lnTo>
                  <a:lnTo>
                    <a:pt x="127" y="164"/>
                  </a:lnTo>
                  <a:lnTo>
                    <a:pt x="125" y="159"/>
                  </a:lnTo>
                  <a:lnTo>
                    <a:pt x="123" y="157"/>
                  </a:lnTo>
                  <a:lnTo>
                    <a:pt x="121" y="152"/>
                  </a:lnTo>
                  <a:lnTo>
                    <a:pt x="120" y="149"/>
                  </a:lnTo>
                  <a:lnTo>
                    <a:pt x="118" y="145"/>
                  </a:lnTo>
                  <a:lnTo>
                    <a:pt x="117" y="141"/>
                  </a:lnTo>
                  <a:lnTo>
                    <a:pt x="114" y="138"/>
                  </a:lnTo>
                  <a:lnTo>
                    <a:pt x="113" y="134"/>
                  </a:lnTo>
                  <a:lnTo>
                    <a:pt x="110" y="130"/>
                  </a:lnTo>
                  <a:lnTo>
                    <a:pt x="108" y="125"/>
                  </a:lnTo>
                  <a:lnTo>
                    <a:pt x="106" y="121"/>
                  </a:lnTo>
                  <a:lnTo>
                    <a:pt x="104" y="117"/>
                  </a:lnTo>
                  <a:lnTo>
                    <a:pt x="101" y="112"/>
                  </a:lnTo>
                  <a:lnTo>
                    <a:pt x="100" y="108"/>
                  </a:lnTo>
                  <a:lnTo>
                    <a:pt x="97" y="104"/>
                  </a:lnTo>
                  <a:lnTo>
                    <a:pt x="96" y="101"/>
                  </a:lnTo>
                  <a:lnTo>
                    <a:pt x="94" y="95"/>
                  </a:lnTo>
                  <a:lnTo>
                    <a:pt x="91" y="93"/>
                  </a:lnTo>
                  <a:lnTo>
                    <a:pt x="89" y="87"/>
                  </a:lnTo>
                  <a:lnTo>
                    <a:pt x="89" y="83"/>
                  </a:lnTo>
                  <a:lnTo>
                    <a:pt x="86" y="78"/>
                  </a:lnTo>
                  <a:lnTo>
                    <a:pt x="83" y="75"/>
                  </a:lnTo>
                  <a:lnTo>
                    <a:pt x="81" y="71"/>
                  </a:lnTo>
                  <a:lnTo>
                    <a:pt x="80" y="67"/>
                  </a:lnTo>
                  <a:lnTo>
                    <a:pt x="76" y="61"/>
                  </a:lnTo>
                  <a:lnTo>
                    <a:pt x="74" y="58"/>
                  </a:lnTo>
                  <a:lnTo>
                    <a:pt x="73" y="54"/>
                  </a:lnTo>
                  <a:lnTo>
                    <a:pt x="71" y="51"/>
                  </a:lnTo>
                  <a:lnTo>
                    <a:pt x="69" y="47"/>
                  </a:lnTo>
                  <a:lnTo>
                    <a:pt x="67" y="44"/>
                  </a:lnTo>
                  <a:lnTo>
                    <a:pt x="64" y="40"/>
                  </a:lnTo>
                  <a:lnTo>
                    <a:pt x="63" y="36"/>
                  </a:lnTo>
                  <a:lnTo>
                    <a:pt x="60" y="33"/>
                  </a:lnTo>
                  <a:lnTo>
                    <a:pt x="59" y="30"/>
                  </a:lnTo>
                  <a:lnTo>
                    <a:pt x="57" y="27"/>
                  </a:lnTo>
                  <a:lnTo>
                    <a:pt x="54" y="24"/>
                  </a:lnTo>
                  <a:lnTo>
                    <a:pt x="53" y="21"/>
                  </a:lnTo>
                  <a:lnTo>
                    <a:pt x="52" y="20"/>
                  </a:lnTo>
                  <a:lnTo>
                    <a:pt x="47" y="14"/>
                  </a:lnTo>
                  <a:lnTo>
                    <a:pt x="44" y="9"/>
                  </a:lnTo>
                  <a:lnTo>
                    <a:pt x="42" y="6"/>
                  </a:lnTo>
                  <a:lnTo>
                    <a:pt x="39" y="3"/>
                  </a:lnTo>
                  <a:lnTo>
                    <a:pt x="36" y="2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9" y="2"/>
                  </a:lnTo>
                  <a:lnTo>
                    <a:pt x="25" y="4"/>
                  </a:lnTo>
                  <a:lnTo>
                    <a:pt x="19" y="7"/>
                  </a:lnTo>
                  <a:lnTo>
                    <a:pt x="16" y="9"/>
                  </a:lnTo>
                  <a:lnTo>
                    <a:pt x="13" y="14"/>
                  </a:lnTo>
                  <a:lnTo>
                    <a:pt x="10" y="17"/>
                  </a:lnTo>
                  <a:lnTo>
                    <a:pt x="8" y="20"/>
                  </a:lnTo>
                  <a:lnTo>
                    <a:pt x="5" y="24"/>
                  </a:lnTo>
                  <a:lnTo>
                    <a:pt x="5" y="29"/>
                  </a:lnTo>
                  <a:lnTo>
                    <a:pt x="2" y="33"/>
                  </a:lnTo>
                  <a:lnTo>
                    <a:pt x="2" y="36"/>
                  </a:lnTo>
                  <a:lnTo>
                    <a:pt x="0" y="41"/>
                  </a:lnTo>
                  <a:lnTo>
                    <a:pt x="0" y="46"/>
                  </a:lnTo>
                  <a:lnTo>
                    <a:pt x="0" y="51"/>
                  </a:lnTo>
                  <a:lnTo>
                    <a:pt x="0" y="54"/>
                  </a:lnTo>
                  <a:lnTo>
                    <a:pt x="2" y="60"/>
                  </a:lnTo>
                  <a:lnTo>
                    <a:pt x="2" y="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983039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4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3" grpId="0" build="p"/>
      <p:bldP spid="445445" grpId="0"/>
      <p:bldP spid="44544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New Lock Implementation: Discussion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6096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Why do we need to disable interrupts at all?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000" smtClean="0">
                <a:ea typeface="굴림" panose="020B0600000101010101" pitchFamily="34" charset="-127"/>
              </a:rPr>
              <a:t>Avoid interruption between checking and setting lock value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000" smtClean="0">
                <a:ea typeface="굴림" panose="020B0600000101010101" pitchFamily="34" charset="-127"/>
              </a:rPr>
              <a:t>Otherwise two threads could think that they both have lock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Note: unlike previous solution, the critical section (inside </a:t>
            </a: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Acquire()</a:t>
            </a:r>
            <a:r>
              <a:rPr lang="en-US" altLang="ko-KR" smtClean="0">
                <a:ea typeface="굴림" panose="020B0600000101010101" pitchFamily="34" charset="-127"/>
              </a:rPr>
              <a:t>) is very short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User of lock can take as long as they like in their own critical section: doesn’t impact global machine behavior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Critical interrupts taken in time!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endParaRPr lang="ko-KR" altLang="en-US" smtClean="0">
              <a:ea typeface="굴림" panose="020B0600000101010101" pitchFamily="34" charset="-127"/>
            </a:endParaRPr>
          </a:p>
        </p:txBody>
      </p:sp>
      <p:grpSp>
        <p:nvGrpSpPr>
          <p:cNvPr id="446473" name="Group 9"/>
          <p:cNvGrpSpPr>
            <a:grpSpLocks/>
          </p:cNvGrpSpPr>
          <p:nvPr/>
        </p:nvGrpSpPr>
        <p:grpSpPr bwMode="auto">
          <a:xfrm>
            <a:off x="1752600" y="1676400"/>
            <a:ext cx="5922963" cy="3270250"/>
            <a:chOff x="1104" y="1056"/>
            <a:chExt cx="3731" cy="2060"/>
          </a:xfrm>
        </p:grpSpPr>
        <p:sp>
          <p:nvSpPr>
            <p:cNvPr id="13317" name="Text Box 4"/>
            <p:cNvSpPr txBox="1">
              <a:spLocks noChangeArrowheads="1"/>
            </p:cNvSpPr>
            <p:nvPr/>
          </p:nvSpPr>
          <p:spPr bwMode="auto">
            <a:xfrm>
              <a:off x="1104" y="1056"/>
              <a:ext cx="2886" cy="20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/>
              <a:r>
                <a:rPr lang="en-US" altLang="en-US" sz="1900">
                  <a:latin typeface="Courier New" panose="02070309020205020404" pitchFamily="49" charset="0"/>
                </a:rPr>
                <a:t>Acquire() {</a:t>
              </a:r>
              <a:br>
                <a:rPr lang="en-US" altLang="en-US" sz="1900"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	</a:t>
              </a:r>
              <a:r>
                <a:rPr lang="en-US" altLang="en-US" sz="1900">
                  <a:solidFill>
                    <a:schemeClr val="hlink"/>
                  </a:solidFill>
                  <a:latin typeface="Courier New" panose="02070309020205020404" pitchFamily="49" charset="0"/>
                </a:rPr>
                <a:t>disable interrupts;</a:t>
              </a:r>
              <a:br>
                <a:rPr lang="en-US" altLang="en-US" sz="1900">
                  <a:solidFill>
                    <a:schemeClr val="hlink"/>
                  </a:solidFill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	if (value == BUSY) {</a:t>
              </a:r>
              <a:br>
                <a:rPr lang="en-US" altLang="en-US" sz="1900"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		put thread on wait queue;</a:t>
              </a:r>
              <a:br>
                <a:rPr lang="en-US" altLang="en-US" sz="1900"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		Go to sleep();</a:t>
              </a:r>
              <a:br>
                <a:rPr lang="en-US" altLang="en-US" sz="1900"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		// Enable interrupts?</a:t>
              </a:r>
              <a:br>
                <a:rPr lang="en-US" altLang="en-US" sz="1900"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	} else {</a:t>
              </a:r>
              <a:br>
                <a:rPr lang="en-US" altLang="en-US" sz="1900"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		value = BUSY;</a:t>
              </a:r>
              <a:r>
                <a:rPr lang="en-US" altLang="en-US" sz="1900">
                  <a:solidFill>
                    <a:srgbClr val="233AE1"/>
                  </a:solidFill>
                  <a:latin typeface="Courier New" panose="02070309020205020404" pitchFamily="49" charset="0"/>
                </a:rPr>
                <a:t/>
              </a:r>
              <a:br>
                <a:rPr lang="en-US" altLang="en-US" sz="1900">
                  <a:solidFill>
                    <a:srgbClr val="233AE1"/>
                  </a:solidFill>
                  <a:latin typeface="Courier New" panose="02070309020205020404" pitchFamily="49" charset="0"/>
                </a:rPr>
              </a:br>
              <a:r>
                <a:rPr lang="en-US" altLang="en-US" sz="1900">
                  <a:solidFill>
                    <a:srgbClr val="233AE1"/>
                  </a:solidFill>
                  <a:latin typeface="Courier New" panose="02070309020205020404" pitchFamily="49" charset="0"/>
                </a:rPr>
                <a:t>	</a:t>
              </a:r>
              <a:r>
                <a:rPr lang="en-US" altLang="en-US" sz="1900">
                  <a:latin typeface="Courier New" panose="02070309020205020404" pitchFamily="49" charset="0"/>
                </a:rPr>
                <a:t>}</a:t>
              </a:r>
              <a:br>
                <a:rPr lang="en-US" altLang="en-US" sz="1900"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	</a:t>
              </a:r>
              <a:r>
                <a:rPr lang="en-US" altLang="en-US" sz="1900">
                  <a:solidFill>
                    <a:schemeClr val="hlink"/>
                  </a:solidFill>
                  <a:latin typeface="Courier New" panose="02070309020205020404" pitchFamily="49" charset="0"/>
                </a:rPr>
                <a:t>enable interrupts;</a:t>
              </a:r>
              <a:br>
                <a:rPr lang="en-US" altLang="en-US" sz="1900">
                  <a:solidFill>
                    <a:schemeClr val="hlink"/>
                  </a:solidFill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}</a:t>
              </a:r>
            </a:p>
          </p:txBody>
        </p:sp>
        <p:grpSp>
          <p:nvGrpSpPr>
            <p:cNvPr id="13318" name="Group 8"/>
            <p:cNvGrpSpPr>
              <a:grpSpLocks/>
            </p:cNvGrpSpPr>
            <p:nvPr/>
          </p:nvGrpSpPr>
          <p:grpSpPr bwMode="auto">
            <a:xfrm>
              <a:off x="3792" y="1488"/>
              <a:ext cx="1043" cy="1200"/>
              <a:chOff x="3811" y="2112"/>
              <a:chExt cx="1043" cy="1200"/>
            </a:xfrm>
          </p:grpSpPr>
          <p:sp>
            <p:nvSpPr>
              <p:cNvPr id="13319" name="AutoShape 6"/>
              <p:cNvSpPr>
                <a:spLocks/>
              </p:cNvSpPr>
              <p:nvPr/>
            </p:nvSpPr>
            <p:spPr bwMode="auto">
              <a:xfrm>
                <a:off x="3811" y="2112"/>
                <a:ext cx="336" cy="1200"/>
              </a:xfrm>
              <a:prstGeom prst="rightBrace">
                <a:avLst>
                  <a:gd name="adj1" fmla="val 29762"/>
                  <a:gd name="adj2" fmla="val 50000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3320" name="Text Box 7"/>
              <p:cNvSpPr txBox="1">
                <a:spLocks noChangeArrowheads="1"/>
              </p:cNvSpPr>
              <p:nvPr/>
            </p:nvSpPr>
            <p:spPr bwMode="auto">
              <a:xfrm>
                <a:off x="4224" y="2544"/>
                <a:ext cx="63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/>
                  <a:t>Critical</a:t>
                </a:r>
              </a:p>
              <a:p>
                <a:r>
                  <a:rPr lang="en-US" altLang="en-US"/>
                  <a:t>Section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690512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6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6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6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6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46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6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6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6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64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64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64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64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67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Interrupt re-enable in going to sleep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5867400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What about re-enabling ints when going to sleep?</a:t>
            </a:r>
          </a:p>
          <a:p>
            <a:pPr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Before Putting thread on the wait queue?</a:t>
            </a:r>
          </a:p>
          <a:p>
            <a:pPr lvl="1"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Release can check the queue and not wake up thread</a:t>
            </a:r>
          </a:p>
          <a:p>
            <a:pPr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After putting the thread on the wait queue</a:t>
            </a:r>
          </a:p>
          <a:p>
            <a:pPr lvl="1"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Release puts the thread on the ready queue, but the thread still thinks it needs to go to sleep</a:t>
            </a:r>
          </a:p>
          <a:p>
            <a:pPr lvl="1"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Misses wakeup and still holds lock (deadlock!)</a:t>
            </a:r>
          </a:p>
          <a:p>
            <a:pPr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Want to put it after sleep(). But – how?</a:t>
            </a:r>
          </a:p>
          <a:p>
            <a:pPr lvl="1">
              <a:spcBef>
                <a:spcPct val="20000"/>
              </a:spcBef>
            </a:pPr>
            <a:endParaRPr lang="ko-KR" altLang="en-US" smtClean="0">
              <a:ea typeface="굴림" panose="020B0600000101010101" pitchFamily="34" charset="-127"/>
            </a:endParaRPr>
          </a:p>
        </p:txBody>
      </p:sp>
      <p:sp>
        <p:nvSpPr>
          <p:cNvPr id="449540" name="Text Box 4"/>
          <p:cNvSpPr txBox="1">
            <a:spLocks noChangeArrowheads="1"/>
          </p:cNvSpPr>
          <p:nvPr/>
        </p:nvSpPr>
        <p:spPr bwMode="auto">
          <a:xfrm>
            <a:off x="3581400" y="1066800"/>
            <a:ext cx="4581525" cy="298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spcBef>
                <a:spcPct val="25000"/>
              </a:spcBef>
            </a:pPr>
            <a:r>
              <a:rPr lang="en-US" altLang="en-US" sz="1900">
                <a:latin typeface="Courier New" panose="02070309020205020404" pitchFamily="49" charset="0"/>
              </a:rPr>
              <a:t>Acquire() {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disable interrupts;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if (value == BUSY) {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	put thread on wait queue;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	Go to sleep();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} else {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	value = BUSY;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}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enable interrupts;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}</a:t>
            </a:r>
          </a:p>
        </p:txBody>
      </p:sp>
      <p:grpSp>
        <p:nvGrpSpPr>
          <p:cNvPr id="449544" name="Group 8"/>
          <p:cNvGrpSpPr>
            <a:grpSpLocks/>
          </p:cNvGrpSpPr>
          <p:nvPr/>
        </p:nvGrpSpPr>
        <p:grpSpPr bwMode="auto">
          <a:xfrm>
            <a:off x="1017588" y="1752600"/>
            <a:ext cx="3746500" cy="457200"/>
            <a:chOff x="793" y="1344"/>
            <a:chExt cx="2087" cy="254"/>
          </a:xfrm>
        </p:grpSpPr>
        <p:sp>
          <p:nvSpPr>
            <p:cNvPr id="14349" name="Text Box 5"/>
            <p:cNvSpPr txBox="1">
              <a:spLocks noChangeArrowheads="1"/>
            </p:cNvSpPr>
            <p:nvPr/>
          </p:nvSpPr>
          <p:spPr bwMode="auto">
            <a:xfrm>
              <a:off x="793" y="1344"/>
              <a:ext cx="1324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/>
                <a:t>Enable Position</a:t>
              </a:r>
            </a:p>
          </p:txBody>
        </p:sp>
        <p:sp>
          <p:nvSpPr>
            <p:cNvPr id="14350" name="Line 6"/>
            <p:cNvSpPr>
              <a:spLocks noChangeShapeType="1"/>
            </p:cNvSpPr>
            <p:nvPr/>
          </p:nvSpPr>
          <p:spPr bwMode="auto">
            <a:xfrm>
              <a:off x="2256" y="1488"/>
              <a:ext cx="62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grpSp>
        <p:nvGrpSpPr>
          <p:cNvPr id="449545" name="Group 9"/>
          <p:cNvGrpSpPr>
            <a:grpSpLocks/>
          </p:cNvGrpSpPr>
          <p:nvPr/>
        </p:nvGrpSpPr>
        <p:grpSpPr bwMode="auto">
          <a:xfrm>
            <a:off x="1017588" y="2006600"/>
            <a:ext cx="3746500" cy="457200"/>
            <a:chOff x="792" y="1344"/>
            <a:chExt cx="2088" cy="254"/>
          </a:xfrm>
        </p:grpSpPr>
        <p:sp>
          <p:nvSpPr>
            <p:cNvPr id="14347" name="Text Box 10"/>
            <p:cNvSpPr txBox="1">
              <a:spLocks noChangeArrowheads="1"/>
            </p:cNvSpPr>
            <p:nvPr/>
          </p:nvSpPr>
          <p:spPr bwMode="auto">
            <a:xfrm>
              <a:off x="792" y="1344"/>
              <a:ext cx="1325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/>
                <a:t>Enable Position</a:t>
              </a:r>
            </a:p>
          </p:txBody>
        </p:sp>
        <p:sp>
          <p:nvSpPr>
            <p:cNvPr id="14348" name="Line 11"/>
            <p:cNvSpPr>
              <a:spLocks noChangeShapeType="1"/>
            </p:cNvSpPr>
            <p:nvPr/>
          </p:nvSpPr>
          <p:spPr bwMode="auto">
            <a:xfrm>
              <a:off x="2256" y="1488"/>
              <a:ext cx="62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grpSp>
        <p:nvGrpSpPr>
          <p:cNvPr id="449548" name="Group 12"/>
          <p:cNvGrpSpPr>
            <a:grpSpLocks/>
          </p:cNvGrpSpPr>
          <p:nvPr/>
        </p:nvGrpSpPr>
        <p:grpSpPr bwMode="auto">
          <a:xfrm>
            <a:off x="1017588" y="2286000"/>
            <a:ext cx="3746500" cy="457200"/>
            <a:chOff x="792" y="1344"/>
            <a:chExt cx="2088" cy="254"/>
          </a:xfrm>
        </p:grpSpPr>
        <p:sp>
          <p:nvSpPr>
            <p:cNvPr id="14345" name="Text Box 13"/>
            <p:cNvSpPr txBox="1">
              <a:spLocks noChangeArrowheads="1"/>
            </p:cNvSpPr>
            <p:nvPr/>
          </p:nvSpPr>
          <p:spPr bwMode="auto">
            <a:xfrm>
              <a:off x="792" y="1344"/>
              <a:ext cx="1325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/>
                <a:t>Enable Position</a:t>
              </a:r>
            </a:p>
          </p:txBody>
        </p:sp>
        <p:sp>
          <p:nvSpPr>
            <p:cNvPr id="14346" name="Line 14"/>
            <p:cNvSpPr>
              <a:spLocks noChangeShapeType="1"/>
            </p:cNvSpPr>
            <p:nvPr/>
          </p:nvSpPr>
          <p:spPr bwMode="auto">
            <a:xfrm>
              <a:off x="2256" y="1488"/>
              <a:ext cx="62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449551" name="Rectangle 15"/>
          <p:cNvSpPr>
            <a:spLocks noChangeArrowheads="1"/>
          </p:cNvSpPr>
          <p:nvPr/>
        </p:nvSpPr>
        <p:spPr bwMode="auto">
          <a:xfrm>
            <a:off x="228600" y="3962400"/>
            <a:ext cx="8534400" cy="25146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93539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9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9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9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9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9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9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49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49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495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495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95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95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39" grpId="0" build="p"/>
      <p:bldP spid="449540" grpId="0"/>
      <p:bldP spid="44955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Thread </a:t>
            </a:r>
            <a:r>
              <a:rPr lang="en-US" dirty="0" smtClean="0"/>
              <a:t>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452" y="4724400"/>
            <a:ext cx="8900547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Infinite number of processors</a:t>
            </a:r>
          </a:p>
          <a:p>
            <a:r>
              <a:rPr lang="en-US" dirty="0" smtClean="0"/>
              <a:t>Threads execute with variable speed</a:t>
            </a:r>
          </a:p>
          <a:p>
            <a:pPr lvl="1"/>
            <a:r>
              <a:rPr lang="en-US" dirty="0" smtClean="0"/>
              <a:t>Programs must be designed to work with any schedule</a:t>
            </a:r>
          </a:p>
        </p:txBody>
      </p:sp>
      <p:pic>
        <p:nvPicPr>
          <p:cNvPr id="4" name="Content Placeholder 3" descr="threadAbstraction.pdf"/>
          <p:cNvPicPr>
            <a:picLocks noChangeAspect="1"/>
          </p:cNvPicPr>
          <p:nvPr/>
        </p:nvPicPr>
        <p:blipFill>
          <a:blip r:embed="rId3"/>
          <a:srcRect t="-15885" b="-15885"/>
          <a:stretch>
            <a:fillRect/>
          </a:stretch>
        </p:blipFill>
        <p:spPr>
          <a:xfrm>
            <a:off x="457200" y="423111"/>
            <a:ext cx="8229600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3222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How to Re-enable After Sleep()?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0833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2517775" algn="ctr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In scheduler, since interrupts are disabled when you call sleep: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2517775" algn="ctr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Responsibility of the next thread to re-enable </a:t>
            </a:r>
            <a:r>
              <a:rPr lang="en-US" altLang="ko-KR" dirty="0" err="1" smtClean="0">
                <a:ea typeface="굴림" panose="020B0600000101010101" pitchFamily="34" charset="-127"/>
              </a:rPr>
              <a:t>ints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2517775" algn="ctr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When the sleeping thread wakes up, returns to acquire and re-enables interrupts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u="sng" dirty="0" smtClean="0">
                <a:ea typeface="굴림" panose="020B0600000101010101" pitchFamily="34" charset="-127"/>
              </a:rPr>
              <a:t>Thread A</a:t>
            </a: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u="sng" dirty="0" smtClean="0">
                <a:ea typeface="굴림" panose="020B0600000101010101" pitchFamily="34" charset="-127"/>
              </a:rPr>
              <a:t>Thread B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.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.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disable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ints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sleep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sleep return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enable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ints</a:t>
            </a:r>
            <a:endParaRPr lang="en-US" altLang="ko-KR" sz="2000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.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.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disable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int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sleep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sleep return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enable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ints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.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.</a:t>
            </a:r>
          </a:p>
        </p:txBody>
      </p:sp>
      <p:grpSp>
        <p:nvGrpSpPr>
          <p:cNvPr id="450569" name="Group 9"/>
          <p:cNvGrpSpPr>
            <a:grpSpLocks/>
          </p:cNvGrpSpPr>
          <p:nvPr/>
        </p:nvGrpSpPr>
        <p:grpSpPr bwMode="auto">
          <a:xfrm>
            <a:off x="3429000" y="3352800"/>
            <a:ext cx="1447800" cy="641350"/>
            <a:chOff x="2160" y="2128"/>
            <a:chExt cx="912" cy="404"/>
          </a:xfrm>
        </p:grpSpPr>
        <p:sp>
          <p:nvSpPr>
            <p:cNvPr id="16392" name="Line 5"/>
            <p:cNvSpPr>
              <a:spLocks noChangeShapeType="1"/>
            </p:cNvSpPr>
            <p:nvPr/>
          </p:nvSpPr>
          <p:spPr bwMode="auto">
            <a:xfrm>
              <a:off x="2160" y="2256"/>
              <a:ext cx="91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6393" name="Text Box 7"/>
            <p:cNvSpPr txBox="1">
              <a:spLocks noChangeArrowheads="1"/>
            </p:cNvSpPr>
            <p:nvPr/>
          </p:nvSpPr>
          <p:spPr bwMode="auto">
            <a:xfrm rot="537817">
              <a:off x="2382" y="2128"/>
              <a:ext cx="64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>
                  <a:solidFill>
                    <a:schemeClr val="hlink"/>
                  </a:solidFill>
                </a:rPr>
                <a:t>context</a:t>
              </a:r>
              <a:br>
                <a:rPr lang="en-US" altLang="en-US">
                  <a:solidFill>
                    <a:schemeClr val="hlink"/>
                  </a:solidFill>
                </a:rPr>
              </a:br>
              <a:r>
                <a:rPr lang="en-US" altLang="en-US">
                  <a:solidFill>
                    <a:schemeClr val="hlink"/>
                  </a:solidFill>
                </a:rPr>
                <a:t>switch</a:t>
              </a:r>
            </a:p>
          </p:txBody>
        </p:sp>
      </p:grpSp>
      <p:grpSp>
        <p:nvGrpSpPr>
          <p:cNvPr id="450570" name="Group 10"/>
          <p:cNvGrpSpPr>
            <a:grpSpLocks/>
          </p:cNvGrpSpPr>
          <p:nvPr/>
        </p:nvGrpSpPr>
        <p:grpSpPr bwMode="auto">
          <a:xfrm>
            <a:off x="3733800" y="5181600"/>
            <a:ext cx="1447800" cy="641350"/>
            <a:chOff x="2400" y="3214"/>
            <a:chExt cx="912" cy="404"/>
          </a:xfrm>
        </p:grpSpPr>
        <p:sp>
          <p:nvSpPr>
            <p:cNvPr id="16390" name="Line 6"/>
            <p:cNvSpPr>
              <a:spLocks noChangeShapeType="1"/>
            </p:cNvSpPr>
            <p:nvPr/>
          </p:nvSpPr>
          <p:spPr bwMode="auto">
            <a:xfrm flipH="1">
              <a:off x="2400" y="3360"/>
              <a:ext cx="91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6391" name="Text Box 8"/>
            <p:cNvSpPr txBox="1">
              <a:spLocks noChangeArrowheads="1"/>
            </p:cNvSpPr>
            <p:nvPr/>
          </p:nvSpPr>
          <p:spPr bwMode="auto">
            <a:xfrm rot="-514484">
              <a:off x="2456" y="3214"/>
              <a:ext cx="64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>
                  <a:solidFill>
                    <a:schemeClr val="hlink"/>
                  </a:solidFill>
                </a:rPr>
                <a:t>context</a:t>
              </a:r>
              <a:br>
                <a:rPr lang="en-US" altLang="en-US">
                  <a:solidFill>
                    <a:schemeClr val="hlink"/>
                  </a:solidFill>
                </a:rPr>
              </a:br>
              <a:r>
                <a:rPr lang="en-US" altLang="en-US">
                  <a:solidFill>
                    <a:schemeClr val="hlink"/>
                  </a:solidFill>
                </a:rPr>
                <a:t>switch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53633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50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450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Atomic Read-Modify-Write instructions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534400" cy="5486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Problems with previous solution: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Can’t give lock implementation to users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Doesn’t work well on multiprocessor</a:t>
            </a:r>
          </a:p>
          <a:p>
            <a:pPr lvl="2"/>
            <a:r>
              <a:rPr lang="en-US" altLang="ko-KR" smtClean="0">
                <a:ea typeface="굴림" panose="020B0600000101010101" pitchFamily="34" charset="-127"/>
              </a:rPr>
              <a:t>Disabling interrupts on all processors requires messages and would be very time consuming</a:t>
            </a:r>
          </a:p>
          <a:p>
            <a:r>
              <a:rPr lang="en-US" altLang="ko-KR" smtClean="0">
                <a:ea typeface="굴림" panose="020B0600000101010101" pitchFamily="34" charset="-127"/>
              </a:rPr>
              <a:t>Alternative: atomic instruction sequences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These instructions read a value from memory and write a new value atomically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Hardware is responsible for implementing this correctly </a:t>
            </a:r>
          </a:p>
          <a:p>
            <a:pPr lvl="2"/>
            <a:r>
              <a:rPr lang="en-US" altLang="ko-KR" smtClean="0">
                <a:ea typeface="굴림" panose="020B0600000101010101" pitchFamily="34" charset="-127"/>
              </a:rPr>
              <a:t>on both uniprocessors (not too hard) </a:t>
            </a:r>
          </a:p>
          <a:p>
            <a:pPr lvl="2"/>
            <a:r>
              <a:rPr lang="en-US" altLang="ko-KR" smtClean="0">
                <a:ea typeface="굴림" panose="020B0600000101010101" pitchFamily="34" charset="-127"/>
              </a:rPr>
              <a:t>and multiprocessors (requires help from cache coherence protocol)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Unlike disabling interrupts, can be used on both uniprocessors and multiprocessors</a:t>
            </a:r>
          </a:p>
        </p:txBody>
      </p:sp>
    </p:spTree>
    <p:extLst>
      <p:ext uri="{BB962C8B-B14F-4D97-AF65-F5344CB8AC3E}">
        <p14:creationId xmlns:p14="http://schemas.microsoft.com/office/powerpoint/2010/main" val="42877500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Examples of Read-Modify-Write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458200" cy="6127750"/>
          </a:xfrm>
        </p:spPr>
        <p:txBody>
          <a:bodyPr/>
          <a:lstStyle/>
          <a:p>
            <a:pPr>
              <a:lnSpc>
                <a:spcPct val="7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test&amp;set (&amp;address) {	 /* most architectures */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result = M[address];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M[address] = 1;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return result;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swap (&amp;address, register) { /* x86 */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 	temp = M[address];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M[address] = register;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register = temp;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compare&amp;swap (&amp;address, reg1, reg2) { /* 68000 */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if (reg1 == M[address]) {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	M[address] = reg2;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	return success;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} else {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	return failure;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load-linked&amp;store conditional(&amp;address) { 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/* R4000, alpha */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    loop: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	ll r1, M[address];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	movi r2, 1;	   /* Can do arbitrary comp */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	sc r2, M[address];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	beqz r2, loop;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140347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Implementing Locks with test&amp;set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715000"/>
          </a:xfrm>
        </p:spPr>
        <p:txBody>
          <a:bodyPr/>
          <a:lstStyle/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Another flawed, but simple solution: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solidFill>
                  <a:srgbClr val="233AE1"/>
                </a:solidFill>
                <a:ea typeface="굴림" panose="020B0600000101010101" pitchFamily="34" charset="-127"/>
              </a:rPr>
              <a:t>	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int value = 0; // Free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Acquire()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while (test&amp;set(value)); // while busy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Release()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value = 0;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Simple explanation: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If lock is free, test&amp;set reads 0 and sets value=1, so lock is now busy.  It returns 0 so while exits.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If lock is busy, test&amp;set reads 1 and sets value=1 (no change). It returns 1, so while loop continues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When we set value = 0, someone else can get lock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Busy-Waiting</a:t>
            </a:r>
            <a:r>
              <a:rPr lang="en-US" altLang="ko-KR" smtClean="0">
                <a:ea typeface="굴림" panose="020B0600000101010101" pitchFamily="34" charset="-127"/>
              </a:rPr>
              <a:t>: thread consumes cycles while waiting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endParaRPr lang="en-US" altLang="ko-KR" smtClean="0">
              <a:ea typeface="굴림" panose="020B0600000101010101" pitchFamily="34" charset="-127"/>
            </a:endParaRP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endParaRPr lang="en-US" altLang="ko-KR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141999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4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54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4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4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4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4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59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Problem: Busy-Waiting for Lock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685800"/>
            <a:ext cx="8534400" cy="6096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Positives for this solution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Machine can receive interrupts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User code can use this lock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Works on a multiprocessor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Negatives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This is very inefficient because the busy-waiting thread will consume cycles waiting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Waiting thread may take cycles away from thread holding lock (no one wins!)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Priority Inversion</a:t>
            </a:r>
            <a:r>
              <a:rPr lang="en-US" altLang="ko-KR" smtClean="0">
                <a:ea typeface="굴림" panose="020B0600000101010101" pitchFamily="34" charset="-127"/>
              </a:rPr>
              <a:t>: If busy-waiting thread has higher priority than thread holding lock </a:t>
            </a: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 no progress!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Priority Inversion problem with original Martian rover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For semaphores and monitors, waiting thread may wait for an arbitrary length of time!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Thus even if busy-waiting was OK for locks, definitely not ok for other primitives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Homework/exam solutions should not have busy-waiting!</a:t>
            </a:r>
          </a:p>
        </p:txBody>
      </p:sp>
      <p:pic>
        <p:nvPicPr>
          <p:cNvPr id="21508" name="Picture 9" descr="MCj028543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685800"/>
            <a:ext cx="1851025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78856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5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5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5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5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5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55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55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55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55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55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55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55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55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55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683" grpId="0" build="p" bldLvl="2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Better Locks using test&amp;set</a:t>
            </a:r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1722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Can we build test&amp;set locks without busy-waiting?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Can’t entirely, but can minimize!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Idea: only busy-wait to atomically check lock value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Note: sleep has to be sure to reset the guard variable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Why can’t we do it just before or just after the sleep?</a:t>
            </a:r>
          </a:p>
        </p:txBody>
      </p:sp>
      <p:sp>
        <p:nvSpPr>
          <p:cNvPr id="456709" name="Text Box 5"/>
          <p:cNvSpPr txBox="1">
            <a:spLocks noChangeArrowheads="1"/>
          </p:cNvSpPr>
          <p:nvPr/>
        </p:nvSpPr>
        <p:spPr bwMode="auto">
          <a:xfrm>
            <a:off x="4481513" y="1752600"/>
            <a:ext cx="4662487" cy="382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>
              <a:latin typeface="Courier New" panose="02070309020205020404" pitchFamily="49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>
              <a:latin typeface="Courier New" panose="02070309020205020404" pitchFamily="49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>
              <a:latin typeface="Courier New" panose="02070309020205020404" pitchFamily="49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sz="1900">
                <a:latin typeface="Courier New" panose="02070309020205020404" pitchFamily="49" charset="0"/>
              </a:rPr>
              <a:t>Release() {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// Short busy-wait time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</a:t>
            </a:r>
            <a:r>
              <a:rPr lang="en-US" altLang="en-US" sz="1900">
                <a:solidFill>
                  <a:schemeClr val="hlink"/>
                </a:solidFill>
                <a:latin typeface="Courier New" panose="02070309020205020404" pitchFamily="49" charset="0"/>
              </a:rPr>
              <a:t>while (test&amp;set(guard));</a:t>
            </a:r>
            <a:br>
              <a:rPr lang="en-US" altLang="en-US" sz="1900">
                <a:solidFill>
                  <a:schemeClr val="hlink"/>
                </a:solidFill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if anyone on wait queue {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	take thread off wait queue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	Place on ready queue;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} else {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	</a:t>
            </a:r>
            <a:r>
              <a:rPr lang="en-US" altLang="en-US" sz="1900">
                <a:solidFill>
                  <a:srgbClr val="2A40E2"/>
                </a:solidFill>
                <a:latin typeface="Courier New" panose="02070309020205020404" pitchFamily="49" charset="0"/>
              </a:rPr>
              <a:t>value = FREE;</a:t>
            </a:r>
            <a:r>
              <a:rPr lang="en-US" altLang="en-US" sz="1900">
                <a:latin typeface="Courier New" panose="02070309020205020404" pitchFamily="49" charset="0"/>
              </a:rPr>
              <a:t/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}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</a:t>
            </a:r>
            <a:r>
              <a:rPr lang="en-US" altLang="en-US" sz="1900">
                <a:solidFill>
                  <a:schemeClr val="hlink"/>
                </a:solidFill>
                <a:latin typeface="Courier New" panose="02070309020205020404" pitchFamily="49" charset="0"/>
              </a:rPr>
              <a:t>guard = 0;</a:t>
            </a:r>
            <a:br>
              <a:rPr lang="en-US" altLang="en-US" sz="1900">
                <a:solidFill>
                  <a:schemeClr val="hlink"/>
                </a:solidFill>
                <a:latin typeface="Courier New" panose="02070309020205020404" pitchFamily="49" charset="0"/>
              </a:rPr>
            </a:br>
            <a:endParaRPr lang="en-US" altLang="en-US" sz="1900">
              <a:solidFill>
                <a:schemeClr val="hlink"/>
              </a:solidFill>
              <a:latin typeface="Courier New" panose="02070309020205020404" pitchFamily="49" charset="0"/>
            </a:endParaRPr>
          </a:p>
        </p:txBody>
      </p:sp>
      <p:grpSp>
        <p:nvGrpSpPr>
          <p:cNvPr id="456718" name="Group 14"/>
          <p:cNvGrpSpPr>
            <a:grpSpLocks/>
          </p:cNvGrpSpPr>
          <p:nvPr/>
        </p:nvGrpSpPr>
        <p:grpSpPr bwMode="auto">
          <a:xfrm>
            <a:off x="76200" y="1752600"/>
            <a:ext cx="4724400" cy="4137025"/>
            <a:chOff x="48" y="1152"/>
            <a:chExt cx="2976" cy="2606"/>
          </a:xfrm>
        </p:grpSpPr>
        <p:sp>
          <p:nvSpPr>
            <p:cNvPr id="22534" name="Text Box 4"/>
            <p:cNvSpPr txBox="1">
              <a:spLocks noChangeArrowheads="1"/>
            </p:cNvSpPr>
            <p:nvPr/>
          </p:nvSpPr>
          <p:spPr bwMode="auto">
            <a:xfrm>
              <a:off x="48" y="1152"/>
              <a:ext cx="2976" cy="26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/>
              <a:r>
                <a:rPr lang="en-US" altLang="en-US" sz="1900">
                  <a:solidFill>
                    <a:schemeClr val="hlink"/>
                  </a:solidFill>
                  <a:latin typeface="Courier New" panose="02070309020205020404" pitchFamily="49" charset="0"/>
                </a:rPr>
                <a:t>int guard = 0;</a:t>
              </a:r>
            </a:p>
            <a:p>
              <a:pPr algn="l"/>
              <a:r>
                <a:rPr lang="en-US" altLang="en-US" sz="1900">
                  <a:solidFill>
                    <a:srgbClr val="233AE1"/>
                  </a:solidFill>
                  <a:latin typeface="Courier New" panose="02070309020205020404" pitchFamily="49" charset="0"/>
                </a:rPr>
                <a:t>int value = FREE;</a:t>
              </a:r>
            </a:p>
            <a:p>
              <a:pPr algn="l"/>
              <a:endParaRPr lang="en-US" altLang="en-US" sz="1900">
                <a:latin typeface="Courier New" panose="02070309020205020404" pitchFamily="49" charset="0"/>
              </a:endParaRPr>
            </a:p>
            <a:p>
              <a:pPr algn="l"/>
              <a:r>
                <a:rPr lang="en-US" altLang="en-US" sz="1900">
                  <a:latin typeface="Courier New" panose="02070309020205020404" pitchFamily="49" charset="0"/>
                </a:rPr>
                <a:t>Acquire() {</a:t>
              </a:r>
            </a:p>
            <a:p>
              <a:pPr algn="l"/>
              <a:r>
                <a:rPr lang="en-US" altLang="en-US" sz="1900">
                  <a:latin typeface="Courier New" panose="02070309020205020404" pitchFamily="49" charset="0"/>
                </a:rPr>
                <a:t>	// Short busy-wait time</a:t>
              </a:r>
              <a:br>
                <a:rPr lang="en-US" altLang="en-US" sz="1900"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	</a:t>
              </a:r>
              <a:r>
                <a:rPr lang="en-US" altLang="en-US" sz="1900">
                  <a:solidFill>
                    <a:schemeClr val="hlink"/>
                  </a:solidFill>
                  <a:latin typeface="Courier New" panose="02070309020205020404" pitchFamily="49" charset="0"/>
                </a:rPr>
                <a:t>while (test&amp;set(guard));</a:t>
              </a:r>
              <a:r>
                <a:rPr lang="en-US" altLang="en-US" sz="1900">
                  <a:latin typeface="Courier New" panose="02070309020205020404" pitchFamily="49" charset="0"/>
                </a:rPr>
                <a:t/>
              </a:r>
              <a:br>
                <a:rPr lang="en-US" altLang="en-US" sz="1900"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	if (</a:t>
              </a:r>
              <a:r>
                <a:rPr lang="en-US" altLang="en-US" sz="1900">
                  <a:solidFill>
                    <a:srgbClr val="2A40E2"/>
                  </a:solidFill>
                  <a:latin typeface="Courier New" panose="02070309020205020404" pitchFamily="49" charset="0"/>
                </a:rPr>
                <a:t>value == BUSY</a:t>
              </a:r>
              <a:r>
                <a:rPr lang="en-US" altLang="en-US" sz="1900">
                  <a:latin typeface="Courier New" panose="02070309020205020404" pitchFamily="49" charset="0"/>
                </a:rPr>
                <a:t>) {</a:t>
              </a:r>
            </a:p>
            <a:p>
              <a:pPr algn="l"/>
              <a:r>
                <a:rPr lang="en-US" altLang="en-US" sz="1900">
                  <a:latin typeface="Courier New" panose="02070309020205020404" pitchFamily="49" charset="0"/>
                </a:rPr>
                <a:t>		put thread on wait queue;</a:t>
              </a:r>
            </a:p>
            <a:p>
              <a:pPr algn="l"/>
              <a:r>
                <a:rPr lang="en-US" altLang="en-US" sz="1900">
                  <a:latin typeface="Courier New" panose="02070309020205020404" pitchFamily="49" charset="0"/>
                </a:rPr>
                <a:t>		go to sleep() &amp; </a:t>
              </a:r>
              <a:r>
                <a:rPr lang="en-US" altLang="en-US" sz="1900">
                  <a:solidFill>
                    <a:schemeClr val="hlink"/>
                  </a:solidFill>
                  <a:latin typeface="Courier New" panose="02070309020205020404" pitchFamily="49" charset="0"/>
                </a:rPr>
                <a:t>guard = 0</a:t>
              </a:r>
              <a:r>
                <a:rPr lang="en-US" altLang="en-US" sz="1900">
                  <a:latin typeface="Courier New" panose="02070309020205020404" pitchFamily="49" charset="0"/>
                </a:rPr>
                <a:t>;</a:t>
              </a:r>
              <a:br>
                <a:rPr lang="en-US" altLang="en-US" sz="1900"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	} else {</a:t>
              </a:r>
              <a:br>
                <a:rPr lang="en-US" altLang="en-US" sz="1900"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		</a:t>
              </a:r>
              <a:r>
                <a:rPr lang="en-US" altLang="en-US" sz="1900">
                  <a:solidFill>
                    <a:srgbClr val="2A40E2"/>
                  </a:solidFill>
                  <a:latin typeface="Courier New" panose="02070309020205020404" pitchFamily="49" charset="0"/>
                </a:rPr>
                <a:t>value = BUSY;</a:t>
              </a:r>
              <a:r>
                <a:rPr lang="en-US" altLang="en-US" sz="1900">
                  <a:latin typeface="Courier New" panose="02070309020205020404" pitchFamily="49" charset="0"/>
                </a:rPr>
                <a:t/>
              </a:r>
              <a:br>
                <a:rPr lang="en-US" altLang="en-US" sz="1900"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		</a:t>
              </a:r>
              <a:r>
                <a:rPr lang="en-US" altLang="en-US" sz="1900">
                  <a:solidFill>
                    <a:schemeClr val="hlink"/>
                  </a:solidFill>
                  <a:latin typeface="Courier New" panose="02070309020205020404" pitchFamily="49" charset="0"/>
                </a:rPr>
                <a:t>guard = 0;</a:t>
              </a:r>
              <a:br>
                <a:rPr lang="en-US" altLang="en-US" sz="1900">
                  <a:solidFill>
                    <a:schemeClr val="hlink"/>
                  </a:solidFill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	}</a:t>
              </a:r>
              <a:br>
                <a:rPr lang="en-US" altLang="en-US" sz="1900"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}</a:t>
              </a:r>
            </a:p>
          </p:txBody>
        </p:sp>
        <p:grpSp>
          <p:nvGrpSpPr>
            <p:cNvPr id="22535" name="Group 6"/>
            <p:cNvGrpSpPr>
              <a:grpSpLocks/>
            </p:cNvGrpSpPr>
            <p:nvPr/>
          </p:nvGrpSpPr>
          <p:grpSpPr bwMode="auto">
            <a:xfrm>
              <a:off x="1728" y="1248"/>
              <a:ext cx="384" cy="432"/>
              <a:chOff x="1776" y="912"/>
              <a:chExt cx="476" cy="576"/>
            </a:xfrm>
          </p:grpSpPr>
          <p:sp>
            <p:nvSpPr>
              <p:cNvPr id="22536" name="AutoShape 7"/>
              <p:cNvSpPr>
                <a:spLocks noChangeAspect="1" noChangeArrowheads="1" noTextEdit="1"/>
              </p:cNvSpPr>
              <p:nvPr/>
            </p:nvSpPr>
            <p:spPr bwMode="auto">
              <a:xfrm>
                <a:off x="1776" y="912"/>
                <a:ext cx="476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7" name="Freeform 8"/>
              <p:cNvSpPr>
                <a:spLocks/>
              </p:cNvSpPr>
              <p:nvPr/>
            </p:nvSpPr>
            <p:spPr bwMode="auto">
              <a:xfrm>
                <a:off x="1818" y="1046"/>
                <a:ext cx="434" cy="442"/>
              </a:xfrm>
              <a:custGeom>
                <a:avLst/>
                <a:gdLst>
                  <a:gd name="T0" fmla="*/ 4 w 1303"/>
                  <a:gd name="T1" fmla="*/ 79 h 1327"/>
                  <a:gd name="T2" fmla="*/ 7 w 1303"/>
                  <a:gd name="T3" fmla="*/ 86 h 1327"/>
                  <a:gd name="T4" fmla="*/ 13 w 1303"/>
                  <a:gd name="T5" fmla="*/ 97 h 1327"/>
                  <a:gd name="T6" fmla="*/ 19 w 1303"/>
                  <a:gd name="T7" fmla="*/ 109 h 1327"/>
                  <a:gd name="T8" fmla="*/ 28 w 1303"/>
                  <a:gd name="T9" fmla="*/ 121 h 1327"/>
                  <a:gd name="T10" fmla="*/ 38 w 1303"/>
                  <a:gd name="T11" fmla="*/ 132 h 1327"/>
                  <a:gd name="T12" fmla="*/ 50 w 1303"/>
                  <a:gd name="T13" fmla="*/ 140 h 1327"/>
                  <a:gd name="T14" fmla="*/ 63 w 1303"/>
                  <a:gd name="T15" fmla="*/ 145 h 1327"/>
                  <a:gd name="T16" fmla="*/ 76 w 1303"/>
                  <a:gd name="T17" fmla="*/ 147 h 1327"/>
                  <a:gd name="T18" fmla="*/ 90 w 1303"/>
                  <a:gd name="T19" fmla="*/ 146 h 1327"/>
                  <a:gd name="T20" fmla="*/ 104 w 1303"/>
                  <a:gd name="T21" fmla="*/ 142 h 1327"/>
                  <a:gd name="T22" fmla="*/ 116 w 1303"/>
                  <a:gd name="T23" fmla="*/ 136 h 1327"/>
                  <a:gd name="T24" fmla="*/ 128 w 1303"/>
                  <a:gd name="T25" fmla="*/ 126 h 1327"/>
                  <a:gd name="T26" fmla="*/ 136 w 1303"/>
                  <a:gd name="T27" fmla="*/ 116 h 1327"/>
                  <a:gd name="T28" fmla="*/ 142 w 1303"/>
                  <a:gd name="T29" fmla="*/ 105 h 1327"/>
                  <a:gd name="T30" fmla="*/ 144 w 1303"/>
                  <a:gd name="T31" fmla="*/ 94 h 1327"/>
                  <a:gd name="T32" fmla="*/ 145 w 1303"/>
                  <a:gd name="T33" fmla="*/ 82 h 1327"/>
                  <a:gd name="T34" fmla="*/ 143 w 1303"/>
                  <a:gd name="T35" fmla="*/ 71 h 1327"/>
                  <a:gd name="T36" fmla="*/ 140 w 1303"/>
                  <a:gd name="T37" fmla="*/ 59 h 1327"/>
                  <a:gd name="T38" fmla="*/ 136 w 1303"/>
                  <a:gd name="T39" fmla="*/ 48 h 1327"/>
                  <a:gd name="T40" fmla="*/ 132 w 1303"/>
                  <a:gd name="T41" fmla="*/ 37 h 1327"/>
                  <a:gd name="T42" fmla="*/ 128 w 1303"/>
                  <a:gd name="T43" fmla="*/ 27 h 1327"/>
                  <a:gd name="T44" fmla="*/ 123 w 1303"/>
                  <a:gd name="T45" fmla="*/ 18 h 1327"/>
                  <a:gd name="T46" fmla="*/ 117 w 1303"/>
                  <a:gd name="T47" fmla="*/ 11 h 1327"/>
                  <a:gd name="T48" fmla="*/ 111 w 1303"/>
                  <a:gd name="T49" fmla="*/ 5 h 1327"/>
                  <a:gd name="T50" fmla="*/ 104 w 1303"/>
                  <a:gd name="T51" fmla="*/ 1 h 1327"/>
                  <a:gd name="T52" fmla="*/ 98 w 1303"/>
                  <a:gd name="T53" fmla="*/ 0 h 1327"/>
                  <a:gd name="T54" fmla="*/ 93 w 1303"/>
                  <a:gd name="T55" fmla="*/ 0 h 1327"/>
                  <a:gd name="T56" fmla="*/ 89 w 1303"/>
                  <a:gd name="T57" fmla="*/ 3 h 1327"/>
                  <a:gd name="T58" fmla="*/ 85 w 1303"/>
                  <a:gd name="T59" fmla="*/ 6 h 1327"/>
                  <a:gd name="T60" fmla="*/ 84 w 1303"/>
                  <a:gd name="T61" fmla="*/ 10 h 1327"/>
                  <a:gd name="T62" fmla="*/ 83 w 1303"/>
                  <a:gd name="T63" fmla="*/ 15 h 1327"/>
                  <a:gd name="T64" fmla="*/ 83 w 1303"/>
                  <a:gd name="T65" fmla="*/ 20 h 1327"/>
                  <a:gd name="T66" fmla="*/ 83 w 1303"/>
                  <a:gd name="T67" fmla="*/ 25 h 1327"/>
                  <a:gd name="T68" fmla="*/ 84 w 1303"/>
                  <a:gd name="T69" fmla="*/ 28 h 1327"/>
                  <a:gd name="T70" fmla="*/ 85 w 1303"/>
                  <a:gd name="T71" fmla="*/ 32 h 1327"/>
                  <a:gd name="T72" fmla="*/ 85 w 1303"/>
                  <a:gd name="T73" fmla="*/ 36 h 1327"/>
                  <a:gd name="T74" fmla="*/ 82 w 1303"/>
                  <a:gd name="T75" fmla="*/ 40 h 1327"/>
                  <a:gd name="T76" fmla="*/ 78 w 1303"/>
                  <a:gd name="T77" fmla="*/ 41 h 1327"/>
                  <a:gd name="T78" fmla="*/ 73 w 1303"/>
                  <a:gd name="T79" fmla="*/ 43 h 1327"/>
                  <a:gd name="T80" fmla="*/ 68 w 1303"/>
                  <a:gd name="T81" fmla="*/ 45 h 1327"/>
                  <a:gd name="T82" fmla="*/ 63 w 1303"/>
                  <a:gd name="T83" fmla="*/ 47 h 1327"/>
                  <a:gd name="T84" fmla="*/ 58 w 1303"/>
                  <a:gd name="T85" fmla="*/ 49 h 1327"/>
                  <a:gd name="T86" fmla="*/ 54 w 1303"/>
                  <a:gd name="T87" fmla="*/ 52 h 1327"/>
                  <a:gd name="T88" fmla="*/ 50 w 1303"/>
                  <a:gd name="T89" fmla="*/ 55 h 1327"/>
                  <a:gd name="T90" fmla="*/ 45 w 1303"/>
                  <a:gd name="T91" fmla="*/ 57 h 1327"/>
                  <a:gd name="T92" fmla="*/ 41 w 1303"/>
                  <a:gd name="T93" fmla="*/ 55 h 1327"/>
                  <a:gd name="T94" fmla="*/ 38 w 1303"/>
                  <a:gd name="T95" fmla="*/ 52 h 1327"/>
                  <a:gd name="T96" fmla="*/ 34 w 1303"/>
                  <a:gd name="T97" fmla="*/ 48 h 1327"/>
                  <a:gd name="T98" fmla="*/ 29 w 1303"/>
                  <a:gd name="T99" fmla="*/ 44 h 1327"/>
                  <a:gd name="T100" fmla="*/ 24 w 1303"/>
                  <a:gd name="T101" fmla="*/ 41 h 1327"/>
                  <a:gd name="T102" fmla="*/ 17 w 1303"/>
                  <a:gd name="T103" fmla="*/ 40 h 1327"/>
                  <a:gd name="T104" fmla="*/ 11 w 1303"/>
                  <a:gd name="T105" fmla="*/ 41 h 1327"/>
                  <a:gd name="T106" fmla="*/ 5 w 1303"/>
                  <a:gd name="T107" fmla="*/ 45 h 1327"/>
                  <a:gd name="T108" fmla="*/ 1 w 1303"/>
                  <a:gd name="T109" fmla="*/ 51 h 1327"/>
                  <a:gd name="T110" fmla="*/ 0 w 1303"/>
                  <a:gd name="T111" fmla="*/ 58 h 1327"/>
                  <a:gd name="T112" fmla="*/ 0 w 1303"/>
                  <a:gd name="T113" fmla="*/ 65 h 1327"/>
                  <a:gd name="T114" fmla="*/ 2 w 1303"/>
                  <a:gd name="T115" fmla="*/ 71 h 1327"/>
                  <a:gd name="T116" fmla="*/ 3 w 1303"/>
                  <a:gd name="T117" fmla="*/ 75 h 1327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303" h="1327">
                    <a:moveTo>
                      <a:pt x="28" y="680"/>
                    </a:moveTo>
                    <a:lnTo>
                      <a:pt x="28" y="681"/>
                    </a:lnTo>
                    <a:lnTo>
                      <a:pt x="30" y="684"/>
                    </a:lnTo>
                    <a:lnTo>
                      <a:pt x="30" y="686"/>
                    </a:lnTo>
                    <a:lnTo>
                      <a:pt x="30" y="688"/>
                    </a:lnTo>
                    <a:lnTo>
                      <a:pt x="33" y="691"/>
                    </a:lnTo>
                    <a:lnTo>
                      <a:pt x="34" y="697"/>
                    </a:lnTo>
                    <a:lnTo>
                      <a:pt x="36" y="698"/>
                    </a:lnTo>
                    <a:lnTo>
                      <a:pt x="36" y="704"/>
                    </a:lnTo>
                    <a:lnTo>
                      <a:pt x="37" y="708"/>
                    </a:lnTo>
                    <a:lnTo>
                      <a:pt x="40" y="714"/>
                    </a:lnTo>
                    <a:lnTo>
                      <a:pt x="43" y="720"/>
                    </a:lnTo>
                    <a:lnTo>
                      <a:pt x="44" y="725"/>
                    </a:lnTo>
                    <a:lnTo>
                      <a:pt x="47" y="733"/>
                    </a:lnTo>
                    <a:lnTo>
                      <a:pt x="51" y="740"/>
                    </a:lnTo>
                    <a:lnTo>
                      <a:pt x="53" y="745"/>
                    </a:lnTo>
                    <a:lnTo>
                      <a:pt x="55" y="752"/>
                    </a:lnTo>
                    <a:lnTo>
                      <a:pt x="60" y="761"/>
                    </a:lnTo>
                    <a:lnTo>
                      <a:pt x="64" y="769"/>
                    </a:lnTo>
                    <a:lnTo>
                      <a:pt x="67" y="778"/>
                    </a:lnTo>
                    <a:lnTo>
                      <a:pt x="70" y="785"/>
                    </a:lnTo>
                    <a:lnTo>
                      <a:pt x="74" y="795"/>
                    </a:lnTo>
                    <a:lnTo>
                      <a:pt x="80" y="804"/>
                    </a:lnTo>
                    <a:lnTo>
                      <a:pt x="84" y="812"/>
                    </a:lnTo>
                    <a:lnTo>
                      <a:pt x="87" y="822"/>
                    </a:lnTo>
                    <a:lnTo>
                      <a:pt x="92" y="832"/>
                    </a:lnTo>
                    <a:lnTo>
                      <a:pt x="98" y="842"/>
                    </a:lnTo>
                    <a:lnTo>
                      <a:pt x="101" y="852"/>
                    </a:lnTo>
                    <a:lnTo>
                      <a:pt x="108" y="861"/>
                    </a:lnTo>
                    <a:lnTo>
                      <a:pt x="114" y="872"/>
                    </a:lnTo>
                    <a:lnTo>
                      <a:pt x="118" y="883"/>
                    </a:lnTo>
                    <a:lnTo>
                      <a:pt x="124" y="893"/>
                    </a:lnTo>
                    <a:lnTo>
                      <a:pt x="129" y="903"/>
                    </a:lnTo>
                    <a:lnTo>
                      <a:pt x="136" y="915"/>
                    </a:lnTo>
                    <a:lnTo>
                      <a:pt x="142" y="926"/>
                    </a:lnTo>
                    <a:lnTo>
                      <a:pt x="148" y="936"/>
                    </a:lnTo>
                    <a:lnTo>
                      <a:pt x="153" y="947"/>
                    </a:lnTo>
                    <a:lnTo>
                      <a:pt x="161" y="959"/>
                    </a:lnTo>
                    <a:lnTo>
                      <a:pt x="168" y="969"/>
                    </a:lnTo>
                    <a:lnTo>
                      <a:pt x="173" y="980"/>
                    </a:lnTo>
                    <a:lnTo>
                      <a:pt x="180" y="991"/>
                    </a:lnTo>
                    <a:lnTo>
                      <a:pt x="189" y="1003"/>
                    </a:lnTo>
                    <a:lnTo>
                      <a:pt x="196" y="1014"/>
                    </a:lnTo>
                    <a:lnTo>
                      <a:pt x="202" y="1024"/>
                    </a:lnTo>
                    <a:lnTo>
                      <a:pt x="210" y="1035"/>
                    </a:lnTo>
                    <a:lnTo>
                      <a:pt x="219" y="1047"/>
                    </a:lnTo>
                    <a:lnTo>
                      <a:pt x="226" y="1058"/>
                    </a:lnTo>
                    <a:lnTo>
                      <a:pt x="233" y="1068"/>
                    </a:lnTo>
                    <a:lnTo>
                      <a:pt x="243" y="1078"/>
                    </a:lnTo>
                    <a:lnTo>
                      <a:pt x="250" y="1091"/>
                    </a:lnTo>
                    <a:lnTo>
                      <a:pt x="260" y="1101"/>
                    </a:lnTo>
                    <a:lnTo>
                      <a:pt x="269" y="1111"/>
                    </a:lnTo>
                    <a:lnTo>
                      <a:pt x="277" y="1122"/>
                    </a:lnTo>
                    <a:lnTo>
                      <a:pt x="286" y="1131"/>
                    </a:lnTo>
                    <a:lnTo>
                      <a:pt x="296" y="1141"/>
                    </a:lnTo>
                    <a:lnTo>
                      <a:pt x="304" y="1152"/>
                    </a:lnTo>
                    <a:lnTo>
                      <a:pt x="314" y="1161"/>
                    </a:lnTo>
                    <a:lnTo>
                      <a:pt x="324" y="1171"/>
                    </a:lnTo>
                    <a:lnTo>
                      <a:pt x="333" y="1181"/>
                    </a:lnTo>
                    <a:lnTo>
                      <a:pt x="342" y="1188"/>
                    </a:lnTo>
                    <a:lnTo>
                      <a:pt x="352" y="1199"/>
                    </a:lnTo>
                    <a:lnTo>
                      <a:pt x="362" y="1206"/>
                    </a:lnTo>
                    <a:lnTo>
                      <a:pt x="372" y="1215"/>
                    </a:lnTo>
                    <a:lnTo>
                      <a:pt x="382" y="1222"/>
                    </a:lnTo>
                    <a:lnTo>
                      <a:pt x="394" y="1230"/>
                    </a:lnTo>
                    <a:lnTo>
                      <a:pt x="405" y="1237"/>
                    </a:lnTo>
                    <a:lnTo>
                      <a:pt x="415" y="1245"/>
                    </a:lnTo>
                    <a:lnTo>
                      <a:pt x="425" y="1252"/>
                    </a:lnTo>
                    <a:lnTo>
                      <a:pt x="436" y="1259"/>
                    </a:lnTo>
                    <a:lnTo>
                      <a:pt x="448" y="1264"/>
                    </a:lnTo>
                    <a:lnTo>
                      <a:pt x="459" y="1270"/>
                    </a:lnTo>
                    <a:lnTo>
                      <a:pt x="469" y="1274"/>
                    </a:lnTo>
                    <a:lnTo>
                      <a:pt x="480" y="1281"/>
                    </a:lnTo>
                    <a:lnTo>
                      <a:pt x="492" y="1286"/>
                    </a:lnTo>
                    <a:lnTo>
                      <a:pt x="504" y="1290"/>
                    </a:lnTo>
                    <a:lnTo>
                      <a:pt x="516" y="1294"/>
                    </a:lnTo>
                    <a:lnTo>
                      <a:pt x="527" y="1299"/>
                    </a:lnTo>
                    <a:lnTo>
                      <a:pt x="539" y="1301"/>
                    </a:lnTo>
                    <a:lnTo>
                      <a:pt x="551" y="1307"/>
                    </a:lnTo>
                    <a:lnTo>
                      <a:pt x="563" y="1310"/>
                    </a:lnTo>
                    <a:lnTo>
                      <a:pt x="576" y="1313"/>
                    </a:lnTo>
                    <a:lnTo>
                      <a:pt x="587" y="1316"/>
                    </a:lnTo>
                    <a:lnTo>
                      <a:pt x="600" y="1317"/>
                    </a:lnTo>
                    <a:lnTo>
                      <a:pt x="611" y="1318"/>
                    </a:lnTo>
                    <a:lnTo>
                      <a:pt x="624" y="1321"/>
                    </a:lnTo>
                    <a:lnTo>
                      <a:pt x="637" y="1323"/>
                    </a:lnTo>
                    <a:lnTo>
                      <a:pt x="648" y="1324"/>
                    </a:lnTo>
                    <a:lnTo>
                      <a:pt x="661" y="1324"/>
                    </a:lnTo>
                    <a:lnTo>
                      <a:pt x="674" y="1326"/>
                    </a:lnTo>
                    <a:lnTo>
                      <a:pt x="686" y="1327"/>
                    </a:lnTo>
                    <a:lnTo>
                      <a:pt x="698" y="1327"/>
                    </a:lnTo>
                    <a:lnTo>
                      <a:pt x="710" y="1327"/>
                    </a:lnTo>
                    <a:lnTo>
                      <a:pt x="723" y="1327"/>
                    </a:lnTo>
                    <a:lnTo>
                      <a:pt x="736" y="1326"/>
                    </a:lnTo>
                    <a:lnTo>
                      <a:pt x="749" y="1326"/>
                    </a:lnTo>
                    <a:lnTo>
                      <a:pt x="762" y="1324"/>
                    </a:lnTo>
                    <a:lnTo>
                      <a:pt x="772" y="1323"/>
                    </a:lnTo>
                    <a:lnTo>
                      <a:pt x="786" y="1321"/>
                    </a:lnTo>
                    <a:lnTo>
                      <a:pt x="799" y="1318"/>
                    </a:lnTo>
                    <a:lnTo>
                      <a:pt x="810" y="1317"/>
                    </a:lnTo>
                    <a:lnTo>
                      <a:pt x="823" y="1314"/>
                    </a:lnTo>
                    <a:lnTo>
                      <a:pt x="836" y="1311"/>
                    </a:lnTo>
                    <a:lnTo>
                      <a:pt x="848" y="1310"/>
                    </a:lnTo>
                    <a:lnTo>
                      <a:pt x="860" y="1306"/>
                    </a:lnTo>
                    <a:lnTo>
                      <a:pt x="872" y="1301"/>
                    </a:lnTo>
                    <a:lnTo>
                      <a:pt x="885" y="1299"/>
                    </a:lnTo>
                    <a:lnTo>
                      <a:pt x="897" y="1296"/>
                    </a:lnTo>
                    <a:lnTo>
                      <a:pt x="908" y="1290"/>
                    </a:lnTo>
                    <a:lnTo>
                      <a:pt x="921" y="1287"/>
                    </a:lnTo>
                    <a:lnTo>
                      <a:pt x="934" y="1281"/>
                    </a:lnTo>
                    <a:lnTo>
                      <a:pt x="945" y="1277"/>
                    </a:lnTo>
                    <a:lnTo>
                      <a:pt x="958" y="1272"/>
                    </a:lnTo>
                    <a:lnTo>
                      <a:pt x="969" y="1266"/>
                    </a:lnTo>
                    <a:lnTo>
                      <a:pt x="980" y="1262"/>
                    </a:lnTo>
                    <a:lnTo>
                      <a:pt x="992" y="1256"/>
                    </a:lnTo>
                    <a:lnTo>
                      <a:pt x="1003" y="1249"/>
                    </a:lnTo>
                    <a:lnTo>
                      <a:pt x="1016" y="1242"/>
                    </a:lnTo>
                    <a:lnTo>
                      <a:pt x="1026" y="1235"/>
                    </a:lnTo>
                    <a:lnTo>
                      <a:pt x="1039" y="1230"/>
                    </a:lnTo>
                    <a:lnTo>
                      <a:pt x="1049" y="1222"/>
                    </a:lnTo>
                    <a:lnTo>
                      <a:pt x="1060" y="1215"/>
                    </a:lnTo>
                    <a:lnTo>
                      <a:pt x="1070" y="1206"/>
                    </a:lnTo>
                    <a:lnTo>
                      <a:pt x="1081" y="1200"/>
                    </a:lnTo>
                    <a:lnTo>
                      <a:pt x="1093" y="1190"/>
                    </a:lnTo>
                    <a:lnTo>
                      <a:pt x="1103" y="1183"/>
                    </a:lnTo>
                    <a:lnTo>
                      <a:pt x="1114" y="1175"/>
                    </a:lnTo>
                    <a:lnTo>
                      <a:pt x="1125" y="1168"/>
                    </a:lnTo>
                    <a:lnTo>
                      <a:pt x="1134" y="1158"/>
                    </a:lnTo>
                    <a:lnTo>
                      <a:pt x="1144" y="1149"/>
                    </a:lnTo>
                    <a:lnTo>
                      <a:pt x="1152" y="1139"/>
                    </a:lnTo>
                    <a:lnTo>
                      <a:pt x="1162" y="1131"/>
                    </a:lnTo>
                    <a:lnTo>
                      <a:pt x="1171" y="1122"/>
                    </a:lnTo>
                    <a:lnTo>
                      <a:pt x="1179" y="1112"/>
                    </a:lnTo>
                    <a:lnTo>
                      <a:pt x="1186" y="1104"/>
                    </a:lnTo>
                    <a:lnTo>
                      <a:pt x="1195" y="1095"/>
                    </a:lnTo>
                    <a:lnTo>
                      <a:pt x="1202" y="1084"/>
                    </a:lnTo>
                    <a:lnTo>
                      <a:pt x="1209" y="1075"/>
                    </a:lnTo>
                    <a:lnTo>
                      <a:pt x="1215" y="1067"/>
                    </a:lnTo>
                    <a:lnTo>
                      <a:pt x="1223" y="1057"/>
                    </a:lnTo>
                    <a:lnTo>
                      <a:pt x="1229" y="1047"/>
                    </a:lnTo>
                    <a:lnTo>
                      <a:pt x="1235" y="1038"/>
                    </a:lnTo>
                    <a:lnTo>
                      <a:pt x="1240" y="1028"/>
                    </a:lnTo>
                    <a:lnTo>
                      <a:pt x="1246" y="1018"/>
                    </a:lnTo>
                    <a:lnTo>
                      <a:pt x="1252" y="1008"/>
                    </a:lnTo>
                    <a:lnTo>
                      <a:pt x="1256" y="998"/>
                    </a:lnTo>
                    <a:lnTo>
                      <a:pt x="1260" y="989"/>
                    </a:lnTo>
                    <a:lnTo>
                      <a:pt x="1266" y="979"/>
                    </a:lnTo>
                    <a:lnTo>
                      <a:pt x="1269" y="969"/>
                    </a:lnTo>
                    <a:lnTo>
                      <a:pt x="1273" y="960"/>
                    </a:lnTo>
                    <a:lnTo>
                      <a:pt x="1276" y="949"/>
                    </a:lnTo>
                    <a:lnTo>
                      <a:pt x="1282" y="940"/>
                    </a:lnTo>
                    <a:lnTo>
                      <a:pt x="1283" y="929"/>
                    </a:lnTo>
                    <a:lnTo>
                      <a:pt x="1286" y="919"/>
                    </a:lnTo>
                    <a:lnTo>
                      <a:pt x="1289" y="907"/>
                    </a:lnTo>
                    <a:lnTo>
                      <a:pt x="1292" y="899"/>
                    </a:lnTo>
                    <a:lnTo>
                      <a:pt x="1293" y="888"/>
                    </a:lnTo>
                    <a:lnTo>
                      <a:pt x="1296" y="879"/>
                    </a:lnTo>
                    <a:lnTo>
                      <a:pt x="1297" y="868"/>
                    </a:lnTo>
                    <a:lnTo>
                      <a:pt x="1299" y="858"/>
                    </a:lnTo>
                    <a:lnTo>
                      <a:pt x="1300" y="848"/>
                    </a:lnTo>
                    <a:lnTo>
                      <a:pt x="1300" y="836"/>
                    </a:lnTo>
                    <a:lnTo>
                      <a:pt x="1302" y="826"/>
                    </a:lnTo>
                    <a:lnTo>
                      <a:pt x="1303" y="816"/>
                    </a:lnTo>
                    <a:lnTo>
                      <a:pt x="1303" y="805"/>
                    </a:lnTo>
                    <a:lnTo>
                      <a:pt x="1303" y="795"/>
                    </a:lnTo>
                    <a:lnTo>
                      <a:pt x="1303" y="784"/>
                    </a:lnTo>
                    <a:lnTo>
                      <a:pt x="1303" y="774"/>
                    </a:lnTo>
                    <a:lnTo>
                      <a:pt x="1303" y="764"/>
                    </a:lnTo>
                    <a:lnTo>
                      <a:pt x="1303" y="752"/>
                    </a:lnTo>
                    <a:lnTo>
                      <a:pt x="1302" y="742"/>
                    </a:lnTo>
                    <a:lnTo>
                      <a:pt x="1302" y="733"/>
                    </a:lnTo>
                    <a:lnTo>
                      <a:pt x="1300" y="721"/>
                    </a:lnTo>
                    <a:lnTo>
                      <a:pt x="1300" y="711"/>
                    </a:lnTo>
                    <a:lnTo>
                      <a:pt x="1299" y="701"/>
                    </a:lnTo>
                    <a:lnTo>
                      <a:pt x="1297" y="691"/>
                    </a:lnTo>
                    <a:lnTo>
                      <a:pt x="1296" y="680"/>
                    </a:lnTo>
                    <a:lnTo>
                      <a:pt x="1294" y="669"/>
                    </a:lnTo>
                    <a:lnTo>
                      <a:pt x="1293" y="659"/>
                    </a:lnTo>
                    <a:lnTo>
                      <a:pt x="1290" y="649"/>
                    </a:lnTo>
                    <a:lnTo>
                      <a:pt x="1289" y="637"/>
                    </a:lnTo>
                    <a:lnTo>
                      <a:pt x="1287" y="627"/>
                    </a:lnTo>
                    <a:lnTo>
                      <a:pt x="1285" y="616"/>
                    </a:lnTo>
                    <a:lnTo>
                      <a:pt x="1283" y="607"/>
                    </a:lnTo>
                    <a:lnTo>
                      <a:pt x="1280" y="596"/>
                    </a:lnTo>
                    <a:lnTo>
                      <a:pt x="1277" y="586"/>
                    </a:lnTo>
                    <a:lnTo>
                      <a:pt x="1275" y="576"/>
                    </a:lnTo>
                    <a:lnTo>
                      <a:pt x="1272" y="566"/>
                    </a:lnTo>
                    <a:lnTo>
                      <a:pt x="1269" y="555"/>
                    </a:lnTo>
                    <a:lnTo>
                      <a:pt x="1266" y="545"/>
                    </a:lnTo>
                    <a:lnTo>
                      <a:pt x="1263" y="533"/>
                    </a:lnTo>
                    <a:lnTo>
                      <a:pt x="1260" y="525"/>
                    </a:lnTo>
                    <a:lnTo>
                      <a:pt x="1256" y="515"/>
                    </a:lnTo>
                    <a:lnTo>
                      <a:pt x="1253" y="504"/>
                    </a:lnTo>
                    <a:lnTo>
                      <a:pt x="1250" y="494"/>
                    </a:lnTo>
                    <a:lnTo>
                      <a:pt x="1246" y="484"/>
                    </a:lnTo>
                    <a:lnTo>
                      <a:pt x="1243" y="474"/>
                    </a:lnTo>
                    <a:lnTo>
                      <a:pt x="1239" y="464"/>
                    </a:lnTo>
                    <a:lnTo>
                      <a:pt x="1236" y="452"/>
                    </a:lnTo>
                    <a:lnTo>
                      <a:pt x="1233" y="442"/>
                    </a:lnTo>
                    <a:lnTo>
                      <a:pt x="1229" y="432"/>
                    </a:lnTo>
                    <a:lnTo>
                      <a:pt x="1226" y="422"/>
                    </a:lnTo>
                    <a:lnTo>
                      <a:pt x="1222" y="413"/>
                    </a:lnTo>
                    <a:lnTo>
                      <a:pt x="1219" y="403"/>
                    </a:lnTo>
                    <a:lnTo>
                      <a:pt x="1213" y="393"/>
                    </a:lnTo>
                    <a:lnTo>
                      <a:pt x="1212" y="383"/>
                    </a:lnTo>
                    <a:lnTo>
                      <a:pt x="1208" y="373"/>
                    </a:lnTo>
                    <a:lnTo>
                      <a:pt x="1205" y="364"/>
                    </a:lnTo>
                    <a:lnTo>
                      <a:pt x="1201" y="354"/>
                    </a:lnTo>
                    <a:lnTo>
                      <a:pt x="1196" y="343"/>
                    </a:lnTo>
                    <a:lnTo>
                      <a:pt x="1192" y="334"/>
                    </a:lnTo>
                    <a:lnTo>
                      <a:pt x="1188" y="326"/>
                    </a:lnTo>
                    <a:lnTo>
                      <a:pt x="1185" y="316"/>
                    </a:lnTo>
                    <a:lnTo>
                      <a:pt x="1181" y="306"/>
                    </a:lnTo>
                    <a:lnTo>
                      <a:pt x="1178" y="297"/>
                    </a:lnTo>
                    <a:lnTo>
                      <a:pt x="1174" y="287"/>
                    </a:lnTo>
                    <a:lnTo>
                      <a:pt x="1169" y="279"/>
                    </a:lnTo>
                    <a:lnTo>
                      <a:pt x="1165" y="270"/>
                    </a:lnTo>
                    <a:lnTo>
                      <a:pt x="1161" y="260"/>
                    </a:lnTo>
                    <a:lnTo>
                      <a:pt x="1157" y="252"/>
                    </a:lnTo>
                    <a:lnTo>
                      <a:pt x="1152" y="243"/>
                    </a:lnTo>
                    <a:lnTo>
                      <a:pt x="1148" y="235"/>
                    </a:lnTo>
                    <a:lnTo>
                      <a:pt x="1144" y="226"/>
                    </a:lnTo>
                    <a:lnTo>
                      <a:pt x="1140" y="219"/>
                    </a:lnTo>
                    <a:lnTo>
                      <a:pt x="1135" y="209"/>
                    </a:lnTo>
                    <a:lnTo>
                      <a:pt x="1131" y="202"/>
                    </a:lnTo>
                    <a:lnTo>
                      <a:pt x="1127" y="193"/>
                    </a:lnTo>
                    <a:lnTo>
                      <a:pt x="1123" y="185"/>
                    </a:lnTo>
                    <a:lnTo>
                      <a:pt x="1117" y="178"/>
                    </a:lnTo>
                    <a:lnTo>
                      <a:pt x="1113" y="171"/>
                    </a:lnTo>
                    <a:lnTo>
                      <a:pt x="1107" y="162"/>
                    </a:lnTo>
                    <a:lnTo>
                      <a:pt x="1103" y="155"/>
                    </a:lnTo>
                    <a:lnTo>
                      <a:pt x="1098" y="148"/>
                    </a:lnTo>
                    <a:lnTo>
                      <a:pt x="1094" y="141"/>
                    </a:lnTo>
                    <a:lnTo>
                      <a:pt x="1088" y="134"/>
                    </a:lnTo>
                    <a:lnTo>
                      <a:pt x="1083" y="127"/>
                    </a:lnTo>
                    <a:lnTo>
                      <a:pt x="1078" y="120"/>
                    </a:lnTo>
                    <a:lnTo>
                      <a:pt x="1073" y="114"/>
                    </a:lnTo>
                    <a:lnTo>
                      <a:pt x="1067" y="107"/>
                    </a:lnTo>
                    <a:lnTo>
                      <a:pt x="1064" y="101"/>
                    </a:lnTo>
                    <a:lnTo>
                      <a:pt x="1057" y="95"/>
                    </a:lnTo>
                    <a:lnTo>
                      <a:pt x="1052" y="90"/>
                    </a:lnTo>
                    <a:lnTo>
                      <a:pt x="1047" y="84"/>
                    </a:lnTo>
                    <a:lnTo>
                      <a:pt x="1042" y="78"/>
                    </a:lnTo>
                    <a:lnTo>
                      <a:pt x="1036" y="73"/>
                    </a:lnTo>
                    <a:lnTo>
                      <a:pt x="1030" y="67"/>
                    </a:lnTo>
                    <a:lnTo>
                      <a:pt x="1025" y="63"/>
                    </a:lnTo>
                    <a:lnTo>
                      <a:pt x="1019" y="57"/>
                    </a:lnTo>
                    <a:lnTo>
                      <a:pt x="1013" y="53"/>
                    </a:lnTo>
                    <a:lnTo>
                      <a:pt x="1007" y="47"/>
                    </a:lnTo>
                    <a:lnTo>
                      <a:pt x="1000" y="44"/>
                    </a:lnTo>
                    <a:lnTo>
                      <a:pt x="995" y="40"/>
                    </a:lnTo>
                    <a:lnTo>
                      <a:pt x="989" y="37"/>
                    </a:lnTo>
                    <a:lnTo>
                      <a:pt x="983" y="33"/>
                    </a:lnTo>
                    <a:lnTo>
                      <a:pt x="978" y="30"/>
                    </a:lnTo>
                    <a:lnTo>
                      <a:pt x="971" y="27"/>
                    </a:lnTo>
                    <a:lnTo>
                      <a:pt x="963" y="23"/>
                    </a:lnTo>
                    <a:lnTo>
                      <a:pt x="958" y="20"/>
                    </a:lnTo>
                    <a:lnTo>
                      <a:pt x="952" y="17"/>
                    </a:lnTo>
                    <a:lnTo>
                      <a:pt x="945" y="14"/>
                    </a:lnTo>
                    <a:lnTo>
                      <a:pt x="939" y="13"/>
                    </a:lnTo>
                    <a:lnTo>
                      <a:pt x="932" y="10"/>
                    </a:lnTo>
                    <a:lnTo>
                      <a:pt x="926" y="9"/>
                    </a:lnTo>
                    <a:lnTo>
                      <a:pt x="922" y="7"/>
                    </a:lnTo>
                    <a:lnTo>
                      <a:pt x="915" y="6"/>
                    </a:lnTo>
                    <a:lnTo>
                      <a:pt x="909" y="4"/>
                    </a:lnTo>
                    <a:lnTo>
                      <a:pt x="904" y="3"/>
                    </a:lnTo>
                    <a:lnTo>
                      <a:pt x="899" y="3"/>
                    </a:lnTo>
                    <a:lnTo>
                      <a:pt x="892" y="0"/>
                    </a:lnTo>
                    <a:lnTo>
                      <a:pt x="887" y="0"/>
                    </a:lnTo>
                    <a:lnTo>
                      <a:pt x="882" y="0"/>
                    </a:lnTo>
                    <a:lnTo>
                      <a:pt x="878" y="0"/>
                    </a:lnTo>
                    <a:lnTo>
                      <a:pt x="872" y="0"/>
                    </a:lnTo>
                    <a:lnTo>
                      <a:pt x="867" y="0"/>
                    </a:lnTo>
                    <a:lnTo>
                      <a:pt x="863" y="0"/>
                    </a:lnTo>
                    <a:lnTo>
                      <a:pt x="858" y="0"/>
                    </a:lnTo>
                    <a:lnTo>
                      <a:pt x="853" y="0"/>
                    </a:lnTo>
                    <a:lnTo>
                      <a:pt x="848" y="1"/>
                    </a:lnTo>
                    <a:lnTo>
                      <a:pt x="845" y="3"/>
                    </a:lnTo>
                    <a:lnTo>
                      <a:pt x="841" y="4"/>
                    </a:lnTo>
                    <a:lnTo>
                      <a:pt x="836" y="4"/>
                    </a:lnTo>
                    <a:lnTo>
                      <a:pt x="831" y="6"/>
                    </a:lnTo>
                    <a:lnTo>
                      <a:pt x="827" y="7"/>
                    </a:lnTo>
                    <a:lnTo>
                      <a:pt x="824" y="9"/>
                    </a:lnTo>
                    <a:lnTo>
                      <a:pt x="818" y="10"/>
                    </a:lnTo>
                    <a:lnTo>
                      <a:pt x="817" y="11"/>
                    </a:lnTo>
                    <a:lnTo>
                      <a:pt x="811" y="13"/>
                    </a:lnTo>
                    <a:lnTo>
                      <a:pt x="809" y="16"/>
                    </a:lnTo>
                    <a:lnTo>
                      <a:pt x="806" y="17"/>
                    </a:lnTo>
                    <a:lnTo>
                      <a:pt x="801" y="20"/>
                    </a:lnTo>
                    <a:lnTo>
                      <a:pt x="799" y="23"/>
                    </a:lnTo>
                    <a:lnTo>
                      <a:pt x="796" y="26"/>
                    </a:lnTo>
                    <a:lnTo>
                      <a:pt x="793" y="29"/>
                    </a:lnTo>
                    <a:lnTo>
                      <a:pt x="789" y="31"/>
                    </a:lnTo>
                    <a:lnTo>
                      <a:pt x="786" y="34"/>
                    </a:lnTo>
                    <a:lnTo>
                      <a:pt x="783" y="37"/>
                    </a:lnTo>
                    <a:lnTo>
                      <a:pt x="780" y="40"/>
                    </a:lnTo>
                    <a:lnTo>
                      <a:pt x="777" y="43"/>
                    </a:lnTo>
                    <a:lnTo>
                      <a:pt x="774" y="46"/>
                    </a:lnTo>
                    <a:lnTo>
                      <a:pt x="773" y="50"/>
                    </a:lnTo>
                    <a:lnTo>
                      <a:pt x="770" y="53"/>
                    </a:lnTo>
                    <a:lnTo>
                      <a:pt x="769" y="57"/>
                    </a:lnTo>
                    <a:lnTo>
                      <a:pt x="767" y="60"/>
                    </a:lnTo>
                    <a:lnTo>
                      <a:pt x="764" y="64"/>
                    </a:lnTo>
                    <a:lnTo>
                      <a:pt x="763" y="68"/>
                    </a:lnTo>
                    <a:lnTo>
                      <a:pt x="762" y="71"/>
                    </a:lnTo>
                    <a:lnTo>
                      <a:pt x="759" y="75"/>
                    </a:lnTo>
                    <a:lnTo>
                      <a:pt x="757" y="80"/>
                    </a:lnTo>
                    <a:lnTo>
                      <a:pt x="756" y="84"/>
                    </a:lnTo>
                    <a:lnTo>
                      <a:pt x="755" y="88"/>
                    </a:lnTo>
                    <a:lnTo>
                      <a:pt x="753" y="91"/>
                    </a:lnTo>
                    <a:lnTo>
                      <a:pt x="753" y="97"/>
                    </a:lnTo>
                    <a:lnTo>
                      <a:pt x="752" y="101"/>
                    </a:lnTo>
                    <a:lnTo>
                      <a:pt x="750" y="107"/>
                    </a:lnTo>
                    <a:lnTo>
                      <a:pt x="749" y="111"/>
                    </a:lnTo>
                    <a:lnTo>
                      <a:pt x="749" y="115"/>
                    </a:lnTo>
                    <a:lnTo>
                      <a:pt x="749" y="120"/>
                    </a:lnTo>
                    <a:lnTo>
                      <a:pt x="749" y="124"/>
                    </a:lnTo>
                    <a:lnTo>
                      <a:pt x="749" y="128"/>
                    </a:lnTo>
                    <a:lnTo>
                      <a:pt x="749" y="135"/>
                    </a:lnTo>
                    <a:lnTo>
                      <a:pt x="747" y="138"/>
                    </a:lnTo>
                    <a:lnTo>
                      <a:pt x="747" y="144"/>
                    </a:lnTo>
                    <a:lnTo>
                      <a:pt x="747" y="148"/>
                    </a:lnTo>
                    <a:lnTo>
                      <a:pt x="747" y="152"/>
                    </a:lnTo>
                    <a:lnTo>
                      <a:pt x="747" y="157"/>
                    </a:lnTo>
                    <a:lnTo>
                      <a:pt x="747" y="162"/>
                    </a:lnTo>
                    <a:lnTo>
                      <a:pt x="747" y="166"/>
                    </a:lnTo>
                    <a:lnTo>
                      <a:pt x="747" y="171"/>
                    </a:lnTo>
                    <a:lnTo>
                      <a:pt x="747" y="175"/>
                    </a:lnTo>
                    <a:lnTo>
                      <a:pt x="747" y="178"/>
                    </a:lnTo>
                    <a:lnTo>
                      <a:pt x="749" y="182"/>
                    </a:lnTo>
                    <a:lnTo>
                      <a:pt x="749" y="188"/>
                    </a:lnTo>
                    <a:lnTo>
                      <a:pt x="749" y="191"/>
                    </a:lnTo>
                    <a:lnTo>
                      <a:pt x="749" y="195"/>
                    </a:lnTo>
                    <a:lnTo>
                      <a:pt x="750" y="199"/>
                    </a:lnTo>
                    <a:lnTo>
                      <a:pt x="750" y="203"/>
                    </a:lnTo>
                    <a:lnTo>
                      <a:pt x="750" y="206"/>
                    </a:lnTo>
                    <a:lnTo>
                      <a:pt x="752" y="209"/>
                    </a:lnTo>
                    <a:lnTo>
                      <a:pt x="752" y="215"/>
                    </a:lnTo>
                    <a:lnTo>
                      <a:pt x="752" y="218"/>
                    </a:lnTo>
                    <a:lnTo>
                      <a:pt x="752" y="221"/>
                    </a:lnTo>
                    <a:lnTo>
                      <a:pt x="752" y="225"/>
                    </a:lnTo>
                    <a:lnTo>
                      <a:pt x="753" y="228"/>
                    </a:lnTo>
                    <a:lnTo>
                      <a:pt x="755" y="232"/>
                    </a:lnTo>
                    <a:lnTo>
                      <a:pt x="755" y="235"/>
                    </a:lnTo>
                    <a:lnTo>
                      <a:pt x="755" y="239"/>
                    </a:lnTo>
                    <a:lnTo>
                      <a:pt x="755" y="243"/>
                    </a:lnTo>
                    <a:lnTo>
                      <a:pt x="756" y="246"/>
                    </a:lnTo>
                    <a:lnTo>
                      <a:pt x="756" y="249"/>
                    </a:lnTo>
                    <a:lnTo>
                      <a:pt x="757" y="252"/>
                    </a:lnTo>
                    <a:lnTo>
                      <a:pt x="757" y="255"/>
                    </a:lnTo>
                    <a:lnTo>
                      <a:pt x="759" y="259"/>
                    </a:lnTo>
                    <a:lnTo>
                      <a:pt x="759" y="260"/>
                    </a:lnTo>
                    <a:lnTo>
                      <a:pt x="760" y="265"/>
                    </a:lnTo>
                    <a:lnTo>
                      <a:pt x="760" y="266"/>
                    </a:lnTo>
                    <a:lnTo>
                      <a:pt x="762" y="270"/>
                    </a:lnTo>
                    <a:lnTo>
                      <a:pt x="762" y="272"/>
                    </a:lnTo>
                    <a:lnTo>
                      <a:pt x="762" y="275"/>
                    </a:lnTo>
                    <a:lnTo>
                      <a:pt x="762" y="277"/>
                    </a:lnTo>
                    <a:lnTo>
                      <a:pt x="763" y="280"/>
                    </a:lnTo>
                    <a:lnTo>
                      <a:pt x="764" y="286"/>
                    </a:lnTo>
                    <a:lnTo>
                      <a:pt x="764" y="290"/>
                    </a:lnTo>
                    <a:lnTo>
                      <a:pt x="766" y="296"/>
                    </a:lnTo>
                    <a:lnTo>
                      <a:pt x="767" y="300"/>
                    </a:lnTo>
                    <a:lnTo>
                      <a:pt x="767" y="304"/>
                    </a:lnTo>
                    <a:lnTo>
                      <a:pt x="767" y="309"/>
                    </a:lnTo>
                    <a:lnTo>
                      <a:pt x="769" y="313"/>
                    </a:lnTo>
                    <a:lnTo>
                      <a:pt x="769" y="317"/>
                    </a:lnTo>
                    <a:lnTo>
                      <a:pt x="769" y="320"/>
                    </a:lnTo>
                    <a:lnTo>
                      <a:pt x="769" y="324"/>
                    </a:lnTo>
                    <a:lnTo>
                      <a:pt x="769" y="327"/>
                    </a:lnTo>
                    <a:lnTo>
                      <a:pt x="770" y="331"/>
                    </a:lnTo>
                    <a:lnTo>
                      <a:pt x="767" y="333"/>
                    </a:lnTo>
                    <a:lnTo>
                      <a:pt x="767" y="337"/>
                    </a:lnTo>
                    <a:lnTo>
                      <a:pt x="764" y="339"/>
                    </a:lnTo>
                    <a:lnTo>
                      <a:pt x="762" y="341"/>
                    </a:lnTo>
                    <a:lnTo>
                      <a:pt x="757" y="344"/>
                    </a:lnTo>
                    <a:lnTo>
                      <a:pt x="753" y="347"/>
                    </a:lnTo>
                    <a:lnTo>
                      <a:pt x="749" y="350"/>
                    </a:lnTo>
                    <a:lnTo>
                      <a:pt x="743" y="354"/>
                    </a:lnTo>
                    <a:lnTo>
                      <a:pt x="740" y="356"/>
                    </a:lnTo>
                    <a:lnTo>
                      <a:pt x="737" y="356"/>
                    </a:lnTo>
                    <a:lnTo>
                      <a:pt x="735" y="358"/>
                    </a:lnTo>
                    <a:lnTo>
                      <a:pt x="730" y="360"/>
                    </a:lnTo>
                    <a:lnTo>
                      <a:pt x="728" y="361"/>
                    </a:lnTo>
                    <a:lnTo>
                      <a:pt x="723" y="363"/>
                    </a:lnTo>
                    <a:lnTo>
                      <a:pt x="720" y="364"/>
                    </a:lnTo>
                    <a:lnTo>
                      <a:pt x="716" y="366"/>
                    </a:lnTo>
                    <a:lnTo>
                      <a:pt x="712" y="367"/>
                    </a:lnTo>
                    <a:lnTo>
                      <a:pt x="709" y="368"/>
                    </a:lnTo>
                    <a:lnTo>
                      <a:pt x="705" y="370"/>
                    </a:lnTo>
                    <a:lnTo>
                      <a:pt x="701" y="371"/>
                    </a:lnTo>
                    <a:lnTo>
                      <a:pt x="696" y="373"/>
                    </a:lnTo>
                    <a:lnTo>
                      <a:pt x="692" y="374"/>
                    </a:lnTo>
                    <a:lnTo>
                      <a:pt x="689" y="376"/>
                    </a:lnTo>
                    <a:lnTo>
                      <a:pt x="683" y="378"/>
                    </a:lnTo>
                    <a:lnTo>
                      <a:pt x="679" y="380"/>
                    </a:lnTo>
                    <a:lnTo>
                      <a:pt x="674" y="381"/>
                    </a:lnTo>
                    <a:lnTo>
                      <a:pt x="669" y="383"/>
                    </a:lnTo>
                    <a:lnTo>
                      <a:pt x="665" y="384"/>
                    </a:lnTo>
                    <a:lnTo>
                      <a:pt x="659" y="385"/>
                    </a:lnTo>
                    <a:lnTo>
                      <a:pt x="655" y="387"/>
                    </a:lnTo>
                    <a:lnTo>
                      <a:pt x="652" y="388"/>
                    </a:lnTo>
                    <a:lnTo>
                      <a:pt x="647" y="390"/>
                    </a:lnTo>
                    <a:lnTo>
                      <a:pt x="642" y="391"/>
                    </a:lnTo>
                    <a:lnTo>
                      <a:pt x="637" y="393"/>
                    </a:lnTo>
                    <a:lnTo>
                      <a:pt x="631" y="394"/>
                    </a:lnTo>
                    <a:lnTo>
                      <a:pt x="628" y="395"/>
                    </a:lnTo>
                    <a:lnTo>
                      <a:pt x="621" y="398"/>
                    </a:lnTo>
                    <a:lnTo>
                      <a:pt x="617" y="400"/>
                    </a:lnTo>
                    <a:lnTo>
                      <a:pt x="612" y="401"/>
                    </a:lnTo>
                    <a:lnTo>
                      <a:pt x="607" y="404"/>
                    </a:lnTo>
                    <a:lnTo>
                      <a:pt x="602" y="405"/>
                    </a:lnTo>
                    <a:lnTo>
                      <a:pt x="598" y="408"/>
                    </a:lnTo>
                    <a:lnTo>
                      <a:pt x="593" y="410"/>
                    </a:lnTo>
                    <a:lnTo>
                      <a:pt x="588" y="411"/>
                    </a:lnTo>
                    <a:lnTo>
                      <a:pt x="583" y="414"/>
                    </a:lnTo>
                    <a:lnTo>
                      <a:pt x="578" y="415"/>
                    </a:lnTo>
                    <a:lnTo>
                      <a:pt x="573" y="417"/>
                    </a:lnTo>
                    <a:lnTo>
                      <a:pt x="568" y="418"/>
                    </a:lnTo>
                    <a:lnTo>
                      <a:pt x="563" y="421"/>
                    </a:lnTo>
                    <a:lnTo>
                      <a:pt x="558" y="422"/>
                    </a:lnTo>
                    <a:lnTo>
                      <a:pt x="554" y="424"/>
                    </a:lnTo>
                    <a:lnTo>
                      <a:pt x="550" y="427"/>
                    </a:lnTo>
                    <a:lnTo>
                      <a:pt x="546" y="430"/>
                    </a:lnTo>
                    <a:lnTo>
                      <a:pt x="541" y="432"/>
                    </a:lnTo>
                    <a:lnTo>
                      <a:pt x="537" y="434"/>
                    </a:lnTo>
                    <a:lnTo>
                      <a:pt x="533" y="437"/>
                    </a:lnTo>
                    <a:lnTo>
                      <a:pt x="529" y="438"/>
                    </a:lnTo>
                    <a:lnTo>
                      <a:pt x="524" y="441"/>
                    </a:lnTo>
                    <a:lnTo>
                      <a:pt x="520" y="442"/>
                    </a:lnTo>
                    <a:lnTo>
                      <a:pt x="516" y="445"/>
                    </a:lnTo>
                    <a:lnTo>
                      <a:pt x="512" y="448"/>
                    </a:lnTo>
                    <a:lnTo>
                      <a:pt x="507" y="449"/>
                    </a:lnTo>
                    <a:lnTo>
                      <a:pt x="503" y="452"/>
                    </a:lnTo>
                    <a:lnTo>
                      <a:pt x="500" y="454"/>
                    </a:lnTo>
                    <a:lnTo>
                      <a:pt x="496" y="455"/>
                    </a:lnTo>
                    <a:lnTo>
                      <a:pt x="492" y="458"/>
                    </a:lnTo>
                    <a:lnTo>
                      <a:pt x="490" y="461"/>
                    </a:lnTo>
                    <a:lnTo>
                      <a:pt x="487" y="464"/>
                    </a:lnTo>
                    <a:lnTo>
                      <a:pt x="482" y="465"/>
                    </a:lnTo>
                    <a:lnTo>
                      <a:pt x="479" y="468"/>
                    </a:lnTo>
                    <a:lnTo>
                      <a:pt x="477" y="471"/>
                    </a:lnTo>
                    <a:lnTo>
                      <a:pt x="475" y="474"/>
                    </a:lnTo>
                    <a:lnTo>
                      <a:pt x="472" y="474"/>
                    </a:lnTo>
                    <a:lnTo>
                      <a:pt x="469" y="477"/>
                    </a:lnTo>
                    <a:lnTo>
                      <a:pt x="466" y="478"/>
                    </a:lnTo>
                    <a:lnTo>
                      <a:pt x="463" y="481"/>
                    </a:lnTo>
                    <a:lnTo>
                      <a:pt x="456" y="485"/>
                    </a:lnTo>
                    <a:lnTo>
                      <a:pt x="452" y="489"/>
                    </a:lnTo>
                    <a:lnTo>
                      <a:pt x="448" y="492"/>
                    </a:lnTo>
                    <a:lnTo>
                      <a:pt x="443" y="496"/>
                    </a:lnTo>
                    <a:lnTo>
                      <a:pt x="438" y="499"/>
                    </a:lnTo>
                    <a:lnTo>
                      <a:pt x="435" y="502"/>
                    </a:lnTo>
                    <a:lnTo>
                      <a:pt x="429" y="505"/>
                    </a:lnTo>
                    <a:lnTo>
                      <a:pt x="425" y="508"/>
                    </a:lnTo>
                    <a:lnTo>
                      <a:pt x="421" y="508"/>
                    </a:lnTo>
                    <a:lnTo>
                      <a:pt x="418" y="511"/>
                    </a:lnTo>
                    <a:lnTo>
                      <a:pt x="414" y="512"/>
                    </a:lnTo>
                    <a:lnTo>
                      <a:pt x="409" y="513"/>
                    </a:lnTo>
                    <a:lnTo>
                      <a:pt x="406" y="515"/>
                    </a:lnTo>
                    <a:lnTo>
                      <a:pt x="401" y="515"/>
                    </a:lnTo>
                    <a:lnTo>
                      <a:pt x="398" y="513"/>
                    </a:lnTo>
                    <a:lnTo>
                      <a:pt x="394" y="513"/>
                    </a:lnTo>
                    <a:lnTo>
                      <a:pt x="389" y="511"/>
                    </a:lnTo>
                    <a:lnTo>
                      <a:pt x="387" y="509"/>
                    </a:lnTo>
                    <a:lnTo>
                      <a:pt x="382" y="506"/>
                    </a:lnTo>
                    <a:lnTo>
                      <a:pt x="378" y="505"/>
                    </a:lnTo>
                    <a:lnTo>
                      <a:pt x="374" y="501"/>
                    </a:lnTo>
                    <a:lnTo>
                      <a:pt x="369" y="498"/>
                    </a:lnTo>
                    <a:lnTo>
                      <a:pt x="367" y="495"/>
                    </a:lnTo>
                    <a:lnTo>
                      <a:pt x="364" y="492"/>
                    </a:lnTo>
                    <a:lnTo>
                      <a:pt x="362" y="489"/>
                    </a:lnTo>
                    <a:lnTo>
                      <a:pt x="360" y="486"/>
                    </a:lnTo>
                    <a:lnTo>
                      <a:pt x="357" y="484"/>
                    </a:lnTo>
                    <a:lnTo>
                      <a:pt x="354" y="479"/>
                    </a:lnTo>
                    <a:lnTo>
                      <a:pt x="351" y="477"/>
                    </a:lnTo>
                    <a:lnTo>
                      <a:pt x="348" y="475"/>
                    </a:lnTo>
                    <a:lnTo>
                      <a:pt x="345" y="471"/>
                    </a:lnTo>
                    <a:lnTo>
                      <a:pt x="342" y="468"/>
                    </a:lnTo>
                    <a:lnTo>
                      <a:pt x="340" y="464"/>
                    </a:lnTo>
                    <a:lnTo>
                      <a:pt x="335" y="461"/>
                    </a:lnTo>
                    <a:lnTo>
                      <a:pt x="333" y="457"/>
                    </a:lnTo>
                    <a:lnTo>
                      <a:pt x="330" y="454"/>
                    </a:lnTo>
                    <a:lnTo>
                      <a:pt x="327" y="451"/>
                    </a:lnTo>
                    <a:lnTo>
                      <a:pt x="324" y="448"/>
                    </a:lnTo>
                    <a:lnTo>
                      <a:pt x="318" y="444"/>
                    </a:lnTo>
                    <a:lnTo>
                      <a:pt x="315" y="440"/>
                    </a:lnTo>
                    <a:lnTo>
                      <a:pt x="311" y="437"/>
                    </a:lnTo>
                    <a:lnTo>
                      <a:pt x="308" y="432"/>
                    </a:lnTo>
                    <a:lnTo>
                      <a:pt x="304" y="428"/>
                    </a:lnTo>
                    <a:lnTo>
                      <a:pt x="300" y="424"/>
                    </a:lnTo>
                    <a:lnTo>
                      <a:pt x="296" y="421"/>
                    </a:lnTo>
                    <a:lnTo>
                      <a:pt x="291" y="418"/>
                    </a:lnTo>
                    <a:lnTo>
                      <a:pt x="287" y="414"/>
                    </a:lnTo>
                    <a:lnTo>
                      <a:pt x="283" y="411"/>
                    </a:lnTo>
                    <a:lnTo>
                      <a:pt x="279" y="408"/>
                    </a:lnTo>
                    <a:lnTo>
                      <a:pt x="276" y="404"/>
                    </a:lnTo>
                    <a:lnTo>
                      <a:pt x="270" y="401"/>
                    </a:lnTo>
                    <a:lnTo>
                      <a:pt x="266" y="397"/>
                    </a:lnTo>
                    <a:lnTo>
                      <a:pt x="261" y="394"/>
                    </a:lnTo>
                    <a:lnTo>
                      <a:pt x="257" y="391"/>
                    </a:lnTo>
                    <a:lnTo>
                      <a:pt x="252" y="387"/>
                    </a:lnTo>
                    <a:lnTo>
                      <a:pt x="247" y="384"/>
                    </a:lnTo>
                    <a:lnTo>
                      <a:pt x="242" y="381"/>
                    </a:lnTo>
                    <a:lnTo>
                      <a:pt x="237" y="380"/>
                    </a:lnTo>
                    <a:lnTo>
                      <a:pt x="232" y="376"/>
                    </a:lnTo>
                    <a:lnTo>
                      <a:pt x="227" y="373"/>
                    </a:lnTo>
                    <a:lnTo>
                      <a:pt x="223" y="371"/>
                    </a:lnTo>
                    <a:lnTo>
                      <a:pt x="217" y="370"/>
                    </a:lnTo>
                    <a:lnTo>
                      <a:pt x="212" y="367"/>
                    </a:lnTo>
                    <a:lnTo>
                      <a:pt x="207" y="364"/>
                    </a:lnTo>
                    <a:lnTo>
                      <a:pt x="202" y="364"/>
                    </a:lnTo>
                    <a:lnTo>
                      <a:pt x="196" y="361"/>
                    </a:lnTo>
                    <a:lnTo>
                      <a:pt x="192" y="361"/>
                    </a:lnTo>
                    <a:lnTo>
                      <a:pt x="185" y="358"/>
                    </a:lnTo>
                    <a:lnTo>
                      <a:pt x="179" y="358"/>
                    </a:lnTo>
                    <a:lnTo>
                      <a:pt x="175" y="357"/>
                    </a:lnTo>
                    <a:lnTo>
                      <a:pt x="168" y="356"/>
                    </a:lnTo>
                    <a:lnTo>
                      <a:pt x="163" y="356"/>
                    </a:lnTo>
                    <a:lnTo>
                      <a:pt x="156" y="356"/>
                    </a:lnTo>
                    <a:lnTo>
                      <a:pt x="151" y="356"/>
                    </a:lnTo>
                    <a:lnTo>
                      <a:pt x="145" y="356"/>
                    </a:lnTo>
                    <a:lnTo>
                      <a:pt x="139" y="356"/>
                    </a:lnTo>
                    <a:lnTo>
                      <a:pt x="134" y="356"/>
                    </a:lnTo>
                    <a:lnTo>
                      <a:pt x="128" y="358"/>
                    </a:lnTo>
                    <a:lnTo>
                      <a:pt x="121" y="358"/>
                    </a:lnTo>
                    <a:lnTo>
                      <a:pt x="117" y="360"/>
                    </a:lnTo>
                    <a:lnTo>
                      <a:pt x="109" y="361"/>
                    </a:lnTo>
                    <a:lnTo>
                      <a:pt x="104" y="364"/>
                    </a:lnTo>
                    <a:lnTo>
                      <a:pt x="98" y="366"/>
                    </a:lnTo>
                    <a:lnTo>
                      <a:pt x="91" y="370"/>
                    </a:lnTo>
                    <a:lnTo>
                      <a:pt x="85" y="371"/>
                    </a:lnTo>
                    <a:lnTo>
                      <a:pt x="80" y="376"/>
                    </a:lnTo>
                    <a:lnTo>
                      <a:pt x="71" y="380"/>
                    </a:lnTo>
                    <a:lnTo>
                      <a:pt x="67" y="383"/>
                    </a:lnTo>
                    <a:lnTo>
                      <a:pt x="61" y="385"/>
                    </a:lnTo>
                    <a:lnTo>
                      <a:pt x="55" y="390"/>
                    </a:lnTo>
                    <a:lnTo>
                      <a:pt x="50" y="394"/>
                    </a:lnTo>
                    <a:lnTo>
                      <a:pt x="46" y="398"/>
                    </a:lnTo>
                    <a:lnTo>
                      <a:pt x="41" y="404"/>
                    </a:lnTo>
                    <a:lnTo>
                      <a:pt x="37" y="410"/>
                    </a:lnTo>
                    <a:lnTo>
                      <a:pt x="33" y="414"/>
                    </a:lnTo>
                    <a:lnTo>
                      <a:pt x="30" y="418"/>
                    </a:lnTo>
                    <a:lnTo>
                      <a:pt x="26" y="424"/>
                    </a:lnTo>
                    <a:lnTo>
                      <a:pt x="23" y="430"/>
                    </a:lnTo>
                    <a:lnTo>
                      <a:pt x="20" y="435"/>
                    </a:lnTo>
                    <a:lnTo>
                      <a:pt x="17" y="441"/>
                    </a:lnTo>
                    <a:lnTo>
                      <a:pt x="14" y="448"/>
                    </a:lnTo>
                    <a:lnTo>
                      <a:pt x="13" y="452"/>
                    </a:lnTo>
                    <a:lnTo>
                      <a:pt x="11" y="458"/>
                    </a:lnTo>
                    <a:lnTo>
                      <a:pt x="9" y="465"/>
                    </a:lnTo>
                    <a:lnTo>
                      <a:pt x="7" y="471"/>
                    </a:lnTo>
                    <a:lnTo>
                      <a:pt x="6" y="478"/>
                    </a:lnTo>
                    <a:lnTo>
                      <a:pt x="4" y="484"/>
                    </a:lnTo>
                    <a:lnTo>
                      <a:pt x="3" y="491"/>
                    </a:lnTo>
                    <a:lnTo>
                      <a:pt x="3" y="498"/>
                    </a:lnTo>
                    <a:lnTo>
                      <a:pt x="3" y="504"/>
                    </a:lnTo>
                    <a:lnTo>
                      <a:pt x="1" y="509"/>
                    </a:lnTo>
                    <a:lnTo>
                      <a:pt x="0" y="516"/>
                    </a:lnTo>
                    <a:lnTo>
                      <a:pt x="0" y="523"/>
                    </a:lnTo>
                    <a:lnTo>
                      <a:pt x="0" y="529"/>
                    </a:lnTo>
                    <a:lnTo>
                      <a:pt x="0" y="535"/>
                    </a:lnTo>
                    <a:lnTo>
                      <a:pt x="0" y="542"/>
                    </a:lnTo>
                    <a:lnTo>
                      <a:pt x="1" y="549"/>
                    </a:lnTo>
                    <a:lnTo>
                      <a:pt x="1" y="555"/>
                    </a:lnTo>
                    <a:lnTo>
                      <a:pt x="1" y="560"/>
                    </a:lnTo>
                    <a:lnTo>
                      <a:pt x="3" y="568"/>
                    </a:lnTo>
                    <a:lnTo>
                      <a:pt x="3" y="573"/>
                    </a:lnTo>
                    <a:lnTo>
                      <a:pt x="4" y="580"/>
                    </a:lnTo>
                    <a:lnTo>
                      <a:pt x="4" y="585"/>
                    </a:lnTo>
                    <a:lnTo>
                      <a:pt x="6" y="590"/>
                    </a:lnTo>
                    <a:lnTo>
                      <a:pt x="6" y="596"/>
                    </a:lnTo>
                    <a:lnTo>
                      <a:pt x="7" y="603"/>
                    </a:lnTo>
                    <a:lnTo>
                      <a:pt x="9" y="607"/>
                    </a:lnTo>
                    <a:lnTo>
                      <a:pt x="9" y="613"/>
                    </a:lnTo>
                    <a:lnTo>
                      <a:pt x="10" y="617"/>
                    </a:lnTo>
                    <a:lnTo>
                      <a:pt x="11" y="624"/>
                    </a:lnTo>
                    <a:lnTo>
                      <a:pt x="13" y="629"/>
                    </a:lnTo>
                    <a:lnTo>
                      <a:pt x="14" y="633"/>
                    </a:lnTo>
                    <a:lnTo>
                      <a:pt x="14" y="637"/>
                    </a:lnTo>
                    <a:lnTo>
                      <a:pt x="16" y="643"/>
                    </a:lnTo>
                    <a:lnTo>
                      <a:pt x="17" y="646"/>
                    </a:lnTo>
                    <a:lnTo>
                      <a:pt x="19" y="651"/>
                    </a:lnTo>
                    <a:lnTo>
                      <a:pt x="19" y="654"/>
                    </a:lnTo>
                    <a:lnTo>
                      <a:pt x="20" y="659"/>
                    </a:lnTo>
                    <a:lnTo>
                      <a:pt x="20" y="661"/>
                    </a:lnTo>
                    <a:lnTo>
                      <a:pt x="23" y="664"/>
                    </a:lnTo>
                    <a:lnTo>
                      <a:pt x="23" y="667"/>
                    </a:lnTo>
                    <a:lnTo>
                      <a:pt x="24" y="670"/>
                    </a:lnTo>
                    <a:lnTo>
                      <a:pt x="26" y="673"/>
                    </a:lnTo>
                    <a:lnTo>
                      <a:pt x="27" y="677"/>
                    </a:lnTo>
                    <a:lnTo>
                      <a:pt x="27" y="680"/>
                    </a:lnTo>
                    <a:lnTo>
                      <a:pt x="28" y="680"/>
                    </a:lnTo>
                    <a:close/>
                  </a:path>
                </a:pathLst>
              </a:custGeom>
              <a:solidFill>
                <a:srgbClr val="2A40E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8" name="Freeform 9"/>
              <p:cNvSpPr>
                <a:spLocks/>
              </p:cNvSpPr>
              <p:nvPr/>
            </p:nvSpPr>
            <p:spPr bwMode="auto">
              <a:xfrm>
                <a:off x="2044" y="1293"/>
                <a:ext cx="95" cy="137"/>
              </a:xfrm>
              <a:custGeom>
                <a:avLst/>
                <a:gdLst>
                  <a:gd name="T0" fmla="*/ 31 w 285"/>
                  <a:gd name="T1" fmla="*/ 35 h 411"/>
                  <a:gd name="T2" fmla="*/ 30 w 285"/>
                  <a:gd name="T3" fmla="*/ 33 h 411"/>
                  <a:gd name="T4" fmla="*/ 29 w 285"/>
                  <a:gd name="T5" fmla="*/ 30 h 411"/>
                  <a:gd name="T6" fmla="*/ 27 w 285"/>
                  <a:gd name="T7" fmla="*/ 28 h 411"/>
                  <a:gd name="T8" fmla="*/ 26 w 285"/>
                  <a:gd name="T9" fmla="*/ 25 h 411"/>
                  <a:gd name="T10" fmla="*/ 25 w 285"/>
                  <a:gd name="T11" fmla="*/ 23 h 411"/>
                  <a:gd name="T12" fmla="*/ 25 w 285"/>
                  <a:gd name="T13" fmla="*/ 21 h 411"/>
                  <a:gd name="T14" fmla="*/ 25 w 285"/>
                  <a:gd name="T15" fmla="*/ 19 h 411"/>
                  <a:gd name="T16" fmla="*/ 26 w 285"/>
                  <a:gd name="T17" fmla="*/ 17 h 411"/>
                  <a:gd name="T18" fmla="*/ 26 w 285"/>
                  <a:gd name="T19" fmla="*/ 15 h 411"/>
                  <a:gd name="T20" fmla="*/ 26 w 285"/>
                  <a:gd name="T21" fmla="*/ 13 h 411"/>
                  <a:gd name="T22" fmla="*/ 26 w 285"/>
                  <a:gd name="T23" fmla="*/ 11 h 411"/>
                  <a:gd name="T24" fmla="*/ 26 w 285"/>
                  <a:gd name="T25" fmla="*/ 10 h 411"/>
                  <a:gd name="T26" fmla="*/ 25 w 285"/>
                  <a:gd name="T27" fmla="*/ 8 h 411"/>
                  <a:gd name="T28" fmla="*/ 25 w 285"/>
                  <a:gd name="T29" fmla="*/ 6 h 411"/>
                  <a:gd name="T30" fmla="*/ 23 w 285"/>
                  <a:gd name="T31" fmla="*/ 4 h 411"/>
                  <a:gd name="T32" fmla="*/ 21 w 285"/>
                  <a:gd name="T33" fmla="*/ 2 h 411"/>
                  <a:gd name="T34" fmla="*/ 19 w 285"/>
                  <a:gd name="T35" fmla="*/ 1 h 411"/>
                  <a:gd name="T36" fmla="*/ 18 w 285"/>
                  <a:gd name="T37" fmla="*/ 1 h 411"/>
                  <a:gd name="T38" fmla="*/ 16 w 285"/>
                  <a:gd name="T39" fmla="*/ 0 h 411"/>
                  <a:gd name="T40" fmla="*/ 14 w 285"/>
                  <a:gd name="T41" fmla="*/ 0 h 411"/>
                  <a:gd name="T42" fmla="*/ 12 w 285"/>
                  <a:gd name="T43" fmla="*/ 0 h 411"/>
                  <a:gd name="T44" fmla="*/ 10 w 285"/>
                  <a:gd name="T45" fmla="*/ 0 h 411"/>
                  <a:gd name="T46" fmla="*/ 9 w 285"/>
                  <a:gd name="T47" fmla="*/ 1 h 411"/>
                  <a:gd name="T48" fmla="*/ 7 w 285"/>
                  <a:gd name="T49" fmla="*/ 2 h 411"/>
                  <a:gd name="T50" fmla="*/ 5 w 285"/>
                  <a:gd name="T51" fmla="*/ 3 h 411"/>
                  <a:gd name="T52" fmla="*/ 2 w 285"/>
                  <a:gd name="T53" fmla="*/ 6 h 411"/>
                  <a:gd name="T54" fmla="*/ 1 w 285"/>
                  <a:gd name="T55" fmla="*/ 8 h 411"/>
                  <a:gd name="T56" fmla="*/ 0 w 285"/>
                  <a:gd name="T57" fmla="*/ 9 h 411"/>
                  <a:gd name="T58" fmla="*/ 0 w 285"/>
                  <a:gd name="T59" fmla="*/ 12 h 411"/>
                  <a:gd name="T60" fmla="*/ 0 w 285"/>
                  <a:gd name="T61" fmla="*/ 14 h 411"/>
                  <a:gd name="T62" fmla="*/ 1 w 285"/>
                  <a:gd name="T63" fmla="*/ 17 h 411"/>
                  <a:gd name="T64" fmla="*/ 2 w 285"/>
                  <a:gd name="T65" fmla="*/ 19 h 411"/>
                  <a:gd name="T66" fmla="*/ 4 w 285"/>
                  <a:gd name="T67" fmla="*/ 21 h 411"/>
                  <a:gd name="T68" fmla="*/ 6 w 285"/>
                  <a:gd name="T69" fmla="*/ 23 h 411"/>
                  <a:gd name="T70" fmla="*/ 8 w 285"/>
                  <a:gd name="T71" fmla="*/ 24 h 411"/>
                  <a:gd name="T72" fmla="*/ 10 w 285"/>
                  <a:gd name="T73" fmla="*/ 25 h 411"/>
                  <a:gd name="T74" fmla="*/ 11 w 285"/>
                  <a:gd name="T75" fmla="*/ 26 h 411"/>
                  <a:gd name="T76" fmla="*/ 12 w 285"/>
                  <a:gd name="T77" fmla="*/ 28 h 411"/>
                  <a:gd name="T78" fmla="*/ 13 w 285"/>
                  <a:gd name="T79" fmla="*/ 31 h 411"/>
                  <a:gd name="T80" fmla="*/ 13 w 285"/>
                  <a:gd name="T81" fmla="*/ 33 h 411"/>
                  <a:gd name="T82" fmla="*/ 14 w 285"/>
                  <a:gd name="T83" fmla="*/ 34 h 411"/>
                  <a:gd name="T84" fmla="*/ 15 w 285"/>
                  <a:gd name="T85" fmla="*/ 36 h 411"/>
                  <a:gd name="T86" fmla="*/ 16 w 285"/>
                  <a:gd name="T87" fmla="*/ 38 h 411"/>
                  <a:gd name="T88" fmla="*/ 17 w 285"/>
                  <a:gd name="T89" fmla="*/ 40 h 411"/>
                  <a:gd name="T90" fmla="*/ 18 w 285"/>
                  <a:gd name="T91" fmla="*/ 42 h 411"/>
                  <a:gd name="T92" fmla="*/ 20 w 285"/>
                  <a:gd name="T93" fmla="*/ 44 h 411"/>
                  <a:gd name="T94" fmla="*/ 23 w 285"/>
                  <a:gd name="T95" fmla="*/ 45 h 411"/>
                  <a:gd name="T96" fmla="*/ 25 w 285"/>
                  <a:gd name="T97" fmla="*/ 46 h 411"/>
                  <a:gd name="T98" fmla="*/ 28 w 285"/>
                  <a:gd name="T99" fmla="*/ 45 h 411"/>
                  <a:gd name="T100" fmla="*/ 29 w 285"/>
                  <a:gd name="T101" fmla="*/ 44 h 411"/>
                  <a:gd name="T102" fmla="*/ 31 w 285"/>
                  <a:gd name="T103" fmla="*/ 42 h 411"/>
                  <a:gd name="T104" fmla="*/ 31 w 285"/>
                  <a:gd name="T105" fmla="*/ 40 h 411"/>
                  <a:gd name="T106" fmla="*/ 32 w 285"/>
                  <a:gd name="T107" fmla="*/ 38 h 411"/>
                  <a:gd name="T108" fmla="*/ 32 w 285"/>
                  <a:gd name="T109" fmla="*/ 37 h 41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285" h="411">
                    <a:moveTo>
                      <a:pt x="284" y="330"/>
                    </a:moveTo>
                    <a:lnTo>
                      <a:pt x="283" y="326"/>
                    </a:lnTo>
                    <a:lnTo>
                      <a:pt x="283" y="323"/>
                    </a:lnTo>
                    <a:lnTo>
                      <a:pt x="281" y="319"/>
                    </a:lnTo>
                    <a:lnTo>
                      <a:pt x="280" y="316"/>
                    </a:lnTo>
                    <a:lnTo>
                      <a:pt x="278" y="312"/>
                    </a:lnTo>
                    <a:lnTo>
                      <a:pt x="277" y="307"/>
                    </a:lnTo>
                    <a:lnTo>
                      <a:pt x="275" y="303"/>
                    </a:lnTo>
                    <a:lnTo>
                      <a:pt x="274" y="300"/>
                    </a:lnTo>
                    <a:lnTo>
                      <a:pt x="270" y="294"/>
                    </a:lnTo>
                    <a:lnTo>
                      <a:pt x="268" y="290"/>
                    </a:lnTo>
                    <a:lnTo>
                      <a:pt x="266" y="286"/>
                    </a:lnTo>
                    <a:lnTo>
                      <a:pt x="264" y="282"/>
                    </a:lnTo>
                    <a:lnTo>
                      <a:pt x="261" y="277"/>
                    </a:lnTo>
                    <a:lnTo>
                      <a:pt x="258" y="272"/>
                    </a:lnTo>
                    <a:lnTo>
                      <a:pt x="256" y="267"/>
                    </a:lnTo>
                    <a:lnTo>
                      <a:pt x="254" y="263"/>
                    </a:lnTo>
                    <a:lnTo>
                      <a:pt x="251" y="257"/>
                    </a:lnTo>
                    <a:lnTo>
                      <a:pt x="248" y="253"/>
                    </a:lnTo>
                    <a:lnTo>
                      <a:pt x="246" y="248"/>
                    </a:lnTo>
                    <a:lnTo>
                      <a:pt x="243" y="243"/>
                    </a:lnTo>
                    <a:lnTo>
                      <a:pt x="240" y="239"/>
                    </a:lnTo>
                    <a:lnTo>
                      <a:pt x="239" y="235"/>
                    </a:lnTo>
                    <a:lnTo>
                      <a:pt x="236" y="230"/>
                    </a:lnTo>
                    <a:lnTo>
                      <a:pt x="233" y="226"/>
                    </a:lnTo>
                    <a:lnTo>
                      <a:pt x="231" y="222"/>
                    </a:lnTo>
                    <a:lnTo>
                      <a:pt x="230" y="219"/>
                    </a:lnTo>
                    <a:lnTo>
                      <a:pt x="229" y="213"/>
                    </a:lnTo>
                    <a:lnTo>
                      <a:pt x="227" y="212"/>
                    </a:lnTo>
                    <a:lnTo>
                      <a:pt x="224" y="206"/>
                    </a:lnTo>
                    <a:lnTo>
                      <a:pt x="224" y="203"/>
                    </a:lnTo>
                    <a:lnTo>
                      <a:pt x="224" y="201"/>
                    </a:lnTo>
                    <a:lnTo>
                      <a:pt x="224" y="199"/>
                    </a:lnTo>
                    <a:lnTo>
                      <a:pt x="223" y="196"/>
                    </a:lnTo>
                    <a:lnTo>
                      <a:pt x="223" y="193"/>
                    </a:lnTo>
                    <a:lnTo>
                      <a:pt x="223" y="191"/>
                    </a:lnTo>
                    <a:lnTo>
                      <a:pt x="223" y="188"/>
                    </a:lnTo>
                    <a:lnTo>
                      <a:pt x="223" y="184"/>
                    </a:lnTo>
                    <a:lnTo>
                      <a:pt x="224" y="181"/>
                    </a:lnTo>
                    <a:lnTo>
                      <a:pt x="224" y="175"/>
                    </a:lnTo>
                    <a:lnTo>
                      <a:pt x="226" y="172"/>
                    </a:lnTo>
                    <a:lnTo>
                      <a:pt x="226" y="168"/>
                    </a:lnTo>
                    <a:lnTo>
                      <a:pt x="227" y="164"/>
                    </a:lnTo>
                    <a:lnTo>
                      <a:pt x="229" y="159"/>
                    </a:lnTo>
                    <a:lnTo>
                      <a:pt x="230" y="154"/>
                    </a:lnTo>
                    <a:lnTo>
                      <a:pt x="230" y="148"/>
                    </a:lnTo>
                    <a:lnTo>
                      <a:pt x="230" y="144"/>
                    </a:lnTo>
                    <a:lnTo>
                      <a:pt x="231" y="138"/>
                    </a:lnTo>
                    <a:lnTo>
                      <a:pt x="233" y="134"/>
                    </a:lnTo>
                    <a:lnTo>
                      <a:pt x="233" y="131"/>
                    </a:lnTo>
                    <a:lnTo>
                      <a:pt x="233" y="127"/>
                    </a:lnTo>
                    <a:lnTo>
                      <a:pt x="233" y="124"/>
                    </a:lnTo>
                    <a:lnTo>
                      <a:pt x="233" y="121"/>
                    </a:lnTo>
                    <a:lnTo>
                      <a:pt x="233" y="118"/>
                    </a:lnTo>
                    <a:lnTo>
                      <a:pt x="233" y="115"/>
                    </a:lnTo>
                    <a:lnTo>
                      <a:pt x="233" y="112"/>
                    </a:lnTo>
                    <a:lnTo>
                      <a:pt x="233" y="111"/>
                    </a:lnTo>
                    <a:lnTo>
                      <a:pt x="233" y="107"/>
                    </a:lnTo>
                    <a:lnTo>
                      <a:pt x="233" y="104"/>
                    </a:lnTo>
                    <a:lnTo>
                      <a:pt x="233" y="101"/>
                    </a:lnTo>
                    <a:lnTo>
                      <a:pt x="233" y="98"/>
                    </a:lnTo>
                    <a:lnTo>
                      <a:pt x="233" y="95"/>
                    </a:lnTo>
                    <a:lnTo>
                      <a:pt x="233" y="92"/>
                    </a:lnTo>
                    <a:lnTo>
                      <a:pt x="231" y="90"/>
                    </a:lnTo>
                    <a:lnTo>
                      <a:pt x="231" y="87"/>
                    </a:lnTo>
                    <a:lnTo>
                      <a:pt x="230" y="84"/>
                    </a:lnTo>
                    <a:lnTo>
                      <a:pt x="230" y="81"/>
                    </a:lnTo>
                    <a:lnTo>
                      <a:pt x="230" y="78"/>
                    </a:lnTo>
                    <a:lnTo>
                      <a:pt x="229" y="75"/>
                    </a:lnTo>
                    <a:lnTo>
                      <a:pt x="227" y="71"/>
                    </a:lnTo>
                    <a:lnTo>
                      <a:pt x="226" y="68"/>
                    </a:lnTo>
                    <a:lnTo>
                      <a:pt x="224" y="65"/>
                    </a:lnTo>
                    <a:lnTo>
                      <a:pt x="224" y="63"/>
                    </a:lnTo>
                    <a:lnTo>
                      <a:pt x="223" y="60"/>
                    </a:lnTo>
                    <a:lnTo>
                      <a:pt x="221" y="57"/>
                    </a:lnTo>
                    <a:lnTo>
                      <a:pt x="220" y="54"/>
                    </a:lnTo>
                    <a:lnTo>
                      <a:pt x="219" y="51"/>
                    </a:lnTo>
                    <a:lnTo>
                      <a:pt x="214" y="47"/>
                    </a:lnTo>
                    <a:lnTo>
                      <a:pt x="210" y="40"/>
                    </a:lnTo>
                    <a:lnTo>
                      <a:pt x="207" y="37"/>
                    </a:lnTo>
                    <a:lnTo>
                      <a:pt x="206" y="34"/>
                    </a:lnTo>
                    <a:lnTo>
                      <a:pt x="203" y="31"/>
                    </a:lnTo>
                    <a:lnTo>
                      <a:pt x="202" y="30"/>
                    </a:lnTo>
                    <a:lnTo>
                      <a:pt x="196" y="26"/>
                    </a:lnTo>
                    <a:lnTo>
                      <a:pt x="190" y="21"/>
                    </a:lnTo>
                    <a:lnTo>
                      <a:pt x="186" y="19"/>
                    </a:lnTo>
                    <a:lnTo>
                      <a:pt x="183" y="16"/>
                    </a:lnTo>
                    <a:lnTo>
                      <a:pt x="180" y="16"/>
                    </a:lnTo>
                    <a:lnTo>
                      <a:pt x="177" y="13"/>
                    </a:lnTo>
                    <a:lnTo>
                      <a:pt x="175" y="11"/>
                    </a:lnTo>
                    <a:lnTo>
                      <a:pt x="173" y="10"/>
                    </a:lnTo>
                    <a:lnTo>
                      <a:pt x="170" y="9"/>
                    </a:lnTo>
                    <a:lnTo>
                      <a:pt x="167" y="7"/>
                    </a:lnTo>
                    <a:lnTo>
                      <a:pt x="163" y="7"/>
                    </a:lnTo>
                    <a:lnTo>
                      <a:pt x="160" y="6"/>
                    </a:lnTo>
                    <a:lnTo>
                      <a:pt x="158" y="4"/>
                    </a:lnTo>
                    <a:lnTo>
                      <a:pt x="155" y="4"/>
                    </a:lnTo>
                    <a:lnTo>
                      <a:pt x="150" y="3"/>
                    </a:lnTo>
                    <a:lnTo>
                      <a:pt x="148" y="3"/>
                    </a:lnTo>
                    <a:lnTo>
                      <a:pt x="143" y="1"/>
                    </a:lnTo>
                    <a:lnTo>
                      <a:pt x="140" y="1"/>
                    </a:lnTo>
                    <a:lnTo>
                      <a:pt x="138" y="1"/>
                    </a:lnTo>
                    <a:lnTo>
                      <a:pt x="133" y="0"/>
                    </a:lnTo>
                    <a:lnTo>
                      <a:pt x="131" y="0"/>
                    </a:lnTo>
                    <a:lnTo>
                      <a:pt x="128" y="0"/>
                    </a:lnTo>
                    <a:lnTo>
                      <a:pt x="123" y="0"/>
                    </a:lnTo>
                    <a:lnTo>
                      <a:pt x="121" y="0"/>
                    </a:lnTo>
                    <a:lnTo>
                      <a:pt x="118" y="0"/>
                    </a:lnTo>
                    <a:lnTo>
                      <a:pt x="115" y="1"/>
                    </a:lnTo>
                    <a:lnTo>
                      <a:pt x="111" y="1"/>
                    </a:lnTo>
                    <a:lnTo>
                      <a:pt x="108" y="1"/>
                    </a:lnTo>
                    <a:lnTo>
                      <a:pt x="104" y="1"/>
                    </a:lnTo>
                    <a:lnTo>
                      <a:pt x="101" y="3"/>
                    </a:lnTo>
                    <a:lnTo>
                      <a:pt x="96" y="3"/>
                    </a:lnTo>
                    <a:lnTo>
                      <a:pt x="94" y="3"/>
                    </a:lnTo>
                    <a:lnTo>
                      <a:pt x="91" y="4"/>
                    </a:lnTo>
                    <a:lnTo>
                      <a:pt x="88" y="4"/>
                    </a:lnTo>
                    <a:lnTo>
                      <a:pt x="84" y="6"/>
                    </a:lnTo>
                    <a:lnTo>
                      <a:pt x="81" y="7"/>
                    </a:lnTo>
                    <a:lnTo>
                      <a:pt x="77" y="7"/>
                    </a:lnTo>
                    <a:lnTo>
                      <a:pt x="74" y="9"/>
                    </a:lnTo>
                    <a:lnTo>
                      <a:pt x="71" y="10"/>
                    </a:lnTo>
                    <a:lnTo>
                      <a:pt x="68" y="11"/>
                    </a:lnTo>
                    <a:lnTo>
                      <a:pt x="65" y="13"/>
                    </a:lnTo>
                    <a:lnTo>
                      <a:pt x="62" y="16"/>
                    </a:lnTo>
                    <a:lnTo>
                      <a:pt x="59" y="16"/>
                    </a:lnTo>
                    <a:lnTo>
                      <a:pt x="57" y="19"/>
                    </a:lnTo>
                    <a:lnTo>
                      <a:pt x="52" y="20"/>
                    </a:lnTo>
                    <a:lnTo>
                      <a:pt x="50" y="23"/>
                    </a:lnTo>
                    <a:lnTo>
                      <a:pt x="45" y="26"/>
                    </a:lnTo>
                    <a:lnTo>
                      <a:pt x="40" y="30"/>
                    </a:lnTo>
                    <a:lnTo>
                      <a:pt x="34" y="34"/>
                    </a:lnTo>
                    <a:lnTo>
                      <a:pt x="30" y="38"/>
                    </a:lnTo>
                    <a:lnTo>
                      <a:pt x="25" y="44"/>
                    </a:lnTo>
                    <a:lnTo>
                      <a:pt x="21" y="50"/>
                    </a:lnTo>
                    <a:lnTo>
                      <a:pt x="17" y="54"/>
                    </a:lnTo>
                    <a:lnTo>
                      <a:pt x="14" y="60"/>
                    </a:lnTo>
                    <a:lnTo>
                      <a:pt x="11" y="64"/>
                    </a:lnTo>
                    <a:lnTo>
                      <a:pt x="8" y="70"/>
                    </a:lnTo>
                    <a:lnTo>
                      <a:pt x="7" y="73"/>
                    </a:lnTo>
                    <a:lnTo>
                      <a:pt x="5" y="75"/>
                    </a:lnTo>
                    <a:lnTo>
                      <a:pt x="5" y="78"/>
                    </a:lnTo>
                    <a:lnTo>
                      <a:pt x="5" y="81"/>
                    </a:lnTo>
                    <a:lnTo>
                      <a:pt x="3" y="84"/>
                    </a:lnTo>
                    <a:lnTo>
                      <a:pt x="3" y="85"/>
                    </a:lnTo>
                    <a:lnTo>
                      <a:pt x="3" y="90"/>
                    </a:lnTo>
                    <a:lnTo>
                      <a:pt x="3" y="92"/>
                    </a:lnTo>
                    <a:lnTo>
                      <a:pt x="0" y="97"/>
                    </a:lnTo>
                    <a:lnTo>
                      <a:pt x="0" y="104"/>
                    </a:lnTo>
                    <a:lnTo>
                      <a:pt x="0" y="107"/>
                    </a:lnTo>
                    <a:lnTo>
                      <a:pt x="0" y="110"/>
                    </a:lnTo>
                    <a:lnTo>
                      <a:pt x="0" y="112"/>
                    </a:lnTo>
                    <a:lnTo>
                      <a:pt x="0" y="115"/>
                    </a:lnTo>
                    <a:lnTo>
                      <a:pt x="0" y="120"/>
                    </a:lnTo>
                    <a:lnTo>
                      <a:pt x="1" y="125"/>
                    </a:lnTo>
                    <a:lnTo>
                      <a:pt x="3" y="131"/>
                    </a:lnTo>
                    <a:lnTo>
                      <a:pt x="4" y="135"/>
                    </a:lnTo>
                    <a:lnTo>
                      <a:pt x="5" y="141"/>
                    </a:lnTo>
                    <a:lnTo>
                      <a:pt x="7" y="145"/>
                    </a:lnTo>
                    <a:lnTo>
                      <a:pt x="8" y="149"/>
                    </a:lnTo>
                    <a:lnTo>
                      <a:pt x="11" y="154"/>
                    </a:lnTo>
                    <a:lnTo>
                      <a:pt x="13" y="159"/>
                    </a:lnTo>
                    <a:lnTo>
                      <a:pt x="14" y="165"/>
                    </a:lnTo>
                    <a:lnTo>
                      <a:pt x="17" y="168"/>
                    </a:lnTo>
                    <a:lnTo>
                      <a:pt x="21" y="172"/>
                    </a:lnTo>
                    <a:lnTo>
                      <a:pt x="23" y="176"/>
                    </a:lnTo>
                    <a:lnTo>
                      <a:pt x="27" y="181"/>
                    </a:lnTo>
                    <a:lnTo>
                      <a:pt x="30" y="185"/>
                    </a:lnTo>
                    <a:lnTo>
                      <a:pt x="34" y="188"/>
                    </a:lnTo>
                    <a:lnTo>
                      <a:pt x="37" y="191"/>
                    </a:lnTo>
                    <a:lnTo>
                      <a:pt x="40" y="193"/>
                    </a:lnTo>
                    <a:lnTo>
                      <a:pt x="44" y="196"/>
                    </a:lnTo>
                    <a:lnTo>
                      <a:pt x="47" y="199"/>
                    </a:lnTo>
                    <a:lnTo>
                      <a:pt x="50" y="201"/>
                    </a:lnTo>
                    <a:lnTo>
                      <a:pt x="55" y="203"/>
                    </a:lnTo>
                    <a:lnTo>
                      <a:pt x="58" y="205"/>
                    </a:lnTo>
                    <a:lnTo>
                      <a:pt x="59" y="206"/>
                    </a:lnTo>
                    <a:lnTo>
                      <a:pt x="62" y="209"/>
                    </a:lnTo>
                    <a:lnTo>
                      <a:pt x="65" y="212"/>
                    </a:lnTo>
                    <a:lnTo>
                      <a:pt x="68" y="212"/>
                    </a:lnTo>
                    <a:lnTo>
                      <a:pt x="71" y="213"/>
                    </a:lnTo>
                    <a:lnTo>
                      <a:pt x="75" y="216"/>
                    </a:lnTo>
                    <a:lnTo>
                      <a:pt x="79" y="219"/>
                    </a:lnTo>
                    <a:lnTo>
                      <a:pt x="84" y="220"/>
                    </a:lnTo>
                    <a:lnTo>
                      <a:pt x="86" y="222"/>
                    </a:lnTo>
                    <a:lnTo>
                      <a:pt x="89" y="225"/>
                    </a:lnTo>
                    <a:lnTo>
                      <a:pt x="92" y="228"/>
                    </a:lnTo>
                    <a:lnTo>
                      <a:pt x="95" y="230"/>
                    </a:lnTo>
                    <a:lnTo>
                      <a:pt x="98" y="233"/>
                    </a:lnTo>
                    <a:lnTo>
                      <a:pt x="99" y="238"/>
                    </a:lnTo>
                    <a:lnTo>
                      <a:pt x="102" y="243"/>
                    </a:lnTo>
                    <a:lnTo>
                      <a:pt x="104" y="246"/>
                    </a:lnTo>
                    <a:lnTo>
                      <a:pt x="105" y="249"/>
                    </a:lnTo>
                    <a:lnTo>
                      <a:pt x="105" y="252"/>
                    </a:lnTo>
                    <a:lnTo>
                      <a:pt x="108" y="256"/>
                    </a:lnTo>
                    <a:lnTo>
                      <a:pt x="109" y="259"/>
                    </a:lnTo>
                    <a:lnTo>
                      <a:pt x="109" y="265"/>
                    </a:lnTo>
                    <a:lnTo>
                      <a:pt x="111" y="269"/>
                    </a:lnTo>
                    <a:lnTo>
                      <a:pt x="113" y="275"/>
                    </a:lnTo>
                    <a:lnTo>
                      <a:pt x="115" y="279"/>
                    </a:lnTo>
                    <a:lnTo>
                      <a:pt x="116" y="283"/>
                    </a:lnTo>
                    <a:lnTo>
                      <a:pt x="118" y="286"/>
                    </a:lnTo>
                    <a:lnTo>
                      <a:pt x="118" y="289"/>
                    </a:lnTo>
                    <a:lnTo>
                      <a:pt x="119" y="293"/>
                    </a:lnTo>
                    <a:lnTo>
                      <a:pt x="121" y="296"/>
                    </a:lnTo>
                    <a:lnTo>
                      <a:pt x="122" y="297"/>
                    </a:lnTo>
                    <a:lnTo>
                      <a:pt x="123" y="302"/>
                    </a:lnTo>
                    <a:lnTo>
                      <a:pt x="123" y="304"/>
                    </a:lnTo>
                    <a:lnTo>
                      <a:pt x="125" y="307"/>
                    </a:lnTo>
                    <a:lnTo>
                      <a:pt x="126" y="310"/>
                    </a:lnTo>
                    <a:lnTo>
                      <a:pt x="128" y="313"/>
                    </a:lnTo>
                    <a:lnTo>
                      <a:pt x="129" y="317"/>
                    </a:lnTo>
                    <a:lnTo>
                      <a:pt x="131" y="320"/>
                    </a:lnTo>
                    <a:lnTo>
                      <a:pt x="131" y="324"/>
                    </a:lnTo>
                    <a:lnTo>
                      <a:pt x="133" y="327"/>
                    </a:lnTo>
                    <a:lnTo>
                      <a:pt x="136" y="330"/>
                    </a:lnTo>
                    <a:lnTo>
                      <a:pt x="136" y="331"/>
                    </a:lnTo>
                    <a:lnTo>
                      <a:pt x="139" y="334"/>
                    </a:lnTo>
                    <a:lnTo>
                      <a:pt x="140" y="337"/>
                    </a:lnTo>
                    <a:lnTo>
                      <a:pt x="140" y="341"/>
                    </a:lnTo>
                    <a:lnTo>
                      <a:pt x="143" y="344"/>
                    </a:lnTo>
                    <a:lnTo>
                      <a:pt x="145" y="347"/>
                    </a:lnTo>
                    <a:lnTo>
                      <a:pt x="146" y="350"/>
                    </a:lnTo>
                    <a:lnTo>
                      <a:pt x="148" y="354"/>
                    </a:lnTo>
                    <a:lnTo>
                      <a:pt x="150" y="357"/>
                    </a:lnTo>
                    <a:lnTo>
                      <a:pt x="152" y="358"/>
                    </a:lnTo>
                    <a:lnTo>
                      <a:pt x="153" y="363"/>
                    </a:lnTo>
                    <a:lnTo>
                      <a:pt x="155" y="364"/>
                    </a:lnTo>
                    <a:lnTo>
                      <a:pt x="158" y="367"/>
                    </a:lnTo>
                    <a:lnTo>
                      <a:pt x="160" y="374"/>
                    </a:lnTo>
                    <a:lnTo>
                      <a:pt x="166" y="378"/>
                    </a:lnTo>
                    <a:lnTo>
                      <a:pt x="170" y="384"/>
                    </a:lnTo>
                    <a:lnTo>
                      <a:pt x="175" y="388"/>
                    </a:lnTo>
                    <a:lnTo>
                      <a:pt x="179" y="393"/>
                    </a:lnTo>
                    <a:lnTo>
                      <a:pt x="183" y="395"/>
                    </a:lnTo>
                    <a:lnTo>
                      <a:pt x="187" y="400"/>
                    </a:lnTo>
                    <a:lnTo>
                      <a:pt x="193" y="403"/>
                    </a:lnTo>
                    <a:lnTo>
                      <a:pt x="199" y="405"/>
                    </a:lnTo>
                    <a:lnTo>
                      <a:pt x="204" y="408"/>
                    </a:lnTo>
                    <a:lnTo>
                      <a:pt x="207" y="408"/>
                    </a:lnTo>
                    <a:lnTo>
                      <a:pt x="209" y="410"/>
                    </a:lnTo>
                    <a:lnTo>
                      <a:pt x="212" y="411"/>
                    </a:lnTo>
                    <a:lnTo>
                      <a:pt x="214" y="411"/>
                    </a:lnTo>
                    <a:lnTo>
                      <a:pt x="220" y="411"/>
                    </a:lnTo>
                    <a:lnTo>
                      <a:pt x="224" y="411"/>
                    </a:lnTo>
                    <a:lnTo>
                      <a:pt x="230" y="411"/>
                    </a:lnTo>
                    <a:lnTo>
                      <a:pt x="234" y="411"/>
                    </a:lnTo>
                    <a:lnTo>
                      <a:pt x="239" y="410"/>
                    </a:lnTo>
                    <a:lnTo>
                      <a:pt x="244" y="408"/>
                    </a:lnTo>
                    <a:lnTo>
                      <a:pt x="248" y="408"/>
                    </a:lnTo>
                    <a:lnTo>
                      <a:pt x="251" y="407"/>
                    </a:lnTo>
                    <a:lnTo>
                      <a:pt x="254" y="404"/>
                    </a:lnTo>
                    <a:lnTo>
                      <a:pt x="257" y="403"/>
                    </a:lnTo>
                    <a:lnTo>
                      <a:pt x="261" y="398"/>
                    </a:lnTo>
                    <a:lnTo>
                      <a:pt x="264" y="395"/>
                    </a:lnTo>
                    <a:lnTo>
                      <a:pt x="267" y="393"/>
                    </a:lnTo>
                    <a:lnTo>
                      <a:pt x="268" y="390"/>
                    </a:lnTo>
                    <a:lnTo>
                      <a:pt x="271" y="387"/>
                    </a:lnTo>
                    <a:lnTo>
                      <a:pt x="274" y="384"/>
                    </a:lnTo>
                    <a:lnTo>
                      <a:pt x="275" y="381"/>
                    </a:lnTo>
                    <a:lnTo>
                      <a:pt x="277" y="377"/>
                    </a:lnTo>
                    <a:lnTo>
                      <a:pt x="278" y="374"/>
                    </a:lnTo>
                    <a:lnTo>
                      <a:pt x="280" y="370"/>
                    </a:lnTo>
                    <a:lnTo>
                      <a:pt x="280" y="366"/>
                    </a:lnTo>
                    <a:lnTo>
                      <a:pt x="281" y="363"/>
                    </a:lnTo>
                    <a:lnTo>
                      <a:pt x="283" y="358"/>
                    </a:lnTo>
                    <a:lnTo>
                      <a:pt x="284" y="356"/>
                    </a:lnTo>
                    <a:lnTo>
                      <a:pt x="284" y="351"/>
                    </a:lnTo>
                    <a:lnTo>
                      <a:pt x="284" y="348"/>
                    </a:lnTo>
                    <a:lnTo>
                      <a:pt x="284" y="344"/>
                    </a:lnTo>
                    <a:lnTo>
                      <a:pt x="285" y="341"/>
                    </a:lnTo>
                    <a:lnTo>
                      <a:pt x="284" y="337"/>
                    </a:lnTo>
                    <a:lnTo>
                      <a:pt x="284" y="334"/>
                    </a:lnTo>
                    <a:lnTo>
                      <a:pt x="284" y="331"/>
                    </a:lnTo>
                    <a:lnTo>
                      <a:pt x="284" y="33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9" name="Freeform 10"/>
              <p:cNvSpPr>
                <a:spLocks/>
              </p:cNvSpPr>
              <p:nvPr/>
            </p:nvSpPr>
            <p:spPr bwMode="auto">
              <a:xfrm>
                <a:off x="1776" y="912"/>
                <a:ext cx="314" cy="278"/>
              </a:xfrm>
              <a:custGeom>
                <a:avLst/>
                <a:gdLst>
                  <a:gd name="T0" fmla="*/ 10 w 942"/>
                  <a:gd name="T1" fmla="*/ 24 h 833"/>
                  <a:gd name="T2" fmla="*/ 17 w 942"/>
                  <a:gd name="T3" fmla="*/ 16 h 833"/>
                  <a:gd name="T4" fmla="*/ 24 w 942"/>
                  <a:gd name="T5" fmla="*/ 10 h 833"/>
                  <a:gd name="T6" fmla="*/ 33 w 942"/>
                  <a:gd name="T7" fmla="*/ 5 h 833"/>
                  <a:gd name="T8" fmla="*/ 41 w 942"/>
                  <a:gd name="T9" fmla="*/ 2 h 833"/>
                  <a:gd name="T10" fmla="*/ 49 w 942"/>
                  <a:gd name="T11" fmla="*/ 0 h 833"/>
                  <a:gd name="T12" fmla="*/ 56 w 942"/>
                  <a:gd name="T13" fmla="*/ 0 h 833"/>
                  <a:gd name="T14" fmla="*/ 63 w 942"/>
                  <a:gd name="T15" fmla="*/ 0 h 833"/>
                  <a:gd name="T16" fmla="*/ 68 w 942"/>
                  <a:gd name="T17" fmla="*/ 1 h 833"/>
                  <a:gd name="T18" fmla="*/ 73 w 942"/>
                  <a:gd name="T19" fmla="*/ 2 h 833"/>
                  <a:gd name="T20" fmla="*/ 77 w 942"/>
                  <a:gd name="T21" fmla="*/ 4 h 833"/>
                  <a:gd name="T22" fmla="*/ 81 w 942"/>
                  <a:gd name="T23" fmla="*/ 6 h 833"/>
                  <a:gd name="T24" fmla="*/ 83 w 942"/>
                  <a:gd name="T25" fmla="*/ 10 h 833"/>
                  <a:gd name="T26" fmla="*/ 87 w 942"/>
                  <a:gd name="T27" fmla="*/ 13 h 833"/>
                  <a:gd name="T28" fmla="*/ 91 w 942"/>
                  <a:gd name="T29" fmla="*/ 12 h 833"/>
                  <a:gd name="T30" fmla="*/ 94 w 942"/>
                  <a:gd name="T31" fmla="*/ 11 h 833"/>
                  <a:gd name="T32" fmla="*/ 99 w 942"/>
                  <a:gd name="T33" fmla="*/ 11 h 833"/>
                  <a:gd name="T34" fmla="*/ 103 w 942"/>
                  <a:gd name="T35" fmla="*/ 14 h 833"/>
                  <a:gd name="T36" fmla="*/ 105 w 942"/>
                  <a:gd name="T37" fmla="*/ 19 h 833"/>
                  <a:gd name="T38" fmla="*/ 104 w 942"/>
                  <a:gd name="T39" fmla="*/ 22 h 833"/>
                  <a:gd name="T40" fmla="*/ 104 w 942"/>
                  <a:gd name="T41" fmla="*/ 26 h 833"/>
                  <a:gd name="T42" fmla="*/ 102 w 942"/>
                  <a:gd name="T43" fmla="*/ 30 h 833"/>
                  <a:gd name="T44" fmla="*/ 98 w 942"/>
                  <a:gd name="T45" fmla="*/ 34 h 833"/>
                  <a:gd name="T46" fmla="*/ 92 w 942"/>
                  <a:gd name="T47" fmla="*/ 36 h 833"/>
                  <a:gd name="T48" fmla="*/ 87 w 942"/>
                  <a:gd name="T49" fmla="*/ 34 h 833"/>
                  <a:gd name="T50" fmla="*/ 87 w 942"/>
                  <a:gd name="T51" fmla="*/ 30 h 833"/>
                  <a:gd name="T52" fmla="*/ 85 w 942"/>
                  <a:gd name="T53" fmla="*/ 26 h 833"/>
                  <a:gd name="T54" fmla="*/ 81 w 942"/>
                  <a:gd name="T55" fmla="*/ 25 h 833"/>
                  <a:gd name="T56" fmla="*/ 76 w 942"/>
                  <a:gd name="T57" fmla="*/ 27 h 833"/>
                  <a:gd name="T58" fmla="*/ 72 w 942"/>
                  <a:gd name="T59" fmla="*/ 27 h 833"/>
                  <a:gd name="T60" fmla="*/ 68 w 942"/>
                  <a:gd name="T61" fmla="*/ 25 h 833"/>
                  <a:gd name="T62" fmla="*/ 63 w 942"/>
                  <a:gd name="T63" fmla="*/ 24 h 833"/>
                  <a:gd name="T64" fmla="*/ 56 w 942"/>
                  <a:gd name="T65" fmla="*/ 23 h 833"/>
                  <a:gd name="T66" fmla="*/ 49 w 942"/>
                  <a:gd name="T67" fmla="*/ 24 h 833"/>
                  <a:gd name="T68" fmla="*/ 40 w 942"/>
                  <a:gd name="T69" fmla="*/ 27 h 833"/>
                  <a:gd name="T70" fmla="*/ 34 w 942"/>
                  <a:gd name="T71" fmla="*/ 32 h 833"/>
                  <a:gd name="T72" fmla="*/ 30 w 942"/>
                  <a:gd name="T73" fmla="*/ 37 h 833"/>
                  <a:gd name="T74" fmla="*/ 27 w 942"/>
                  <a:gd name="T75" fmla="*/ 43 h 833"/>
                  <a:gd name="T76" fmla="*/ 26 w 942"/>
                  <a:gd name="T77" fmla="*/ 49 h 833"/>
                  <a:gd name="T78" fmla="*/ 26 w 942"/>
                  <a:gd name="T79" fmla="*/ 55 h 833"/>
                  <a:gd name="T80" fmla="*/ 26 w 942"/>
                  <a:gd name="T81" fmla="*/ 60 h 833"/>
                  <a:gd name="T82" fmla="*/ 26 w 942"/>
                  <a:gd name="T83" fmla="*/ 65 h 833"/>
                  <a:gd name="T84" fmla="*/ 27 w 942"/>
                  <a:gd name="T85" fmla="*/ 69 h 833"/>
                  <a:gd name="T86" fmla="*/ 29 w 942"/>
                  <a:gd name="T87" fmla="*/ 72 h 833"/>
                  <a:gd name="T88" fmla="*/ 31 w 942"/>
                  <a:gd name="T89" fmla="*/ 77 h 833"/>
                  <a:gd name="T90" fmla="*/ 27 w 942"/>
                  <a:gd name="T91" fmla="*/ 80 h 833"/>
                  <a:gd name="T92" fmla="*/ 24 w 942"/>
                  <a:gd name="T93" fmla="*/ 80 h 833"/>
                  <a:gd name="T94" fmla="*/ 19 w 942"/>
                  <a:gd name="T95" fmla="*/ 82 h 833"/>
                  <a:gd name="T96" fmla="*/ 15 w 942"/>
                  <a:gd name="T97" fmla="*/ 85 h 833"/>
                  <a:gd name="T98" fmla="*/ 11 w 942"/>
                  <a:gd name="T99" fmla="*/ 89 h 833"/>
                  <a:gd name="T100" fmla="*/ 10 w 942"/>
                  <a:gd name="T101" fmla="*/ 92 h 833"/>
                  <a:gd name="T102" fmla="*/ 6 w 942"/>
                  <a:gd name="T103" fmla="*/ 91 h 833"/>
                  <a:gd name="T104" fmla="*/ 4 w 942"/>
                  <a:gd name="T105" fmla="*/ 87 h 833"/>
                  <a:gd name="T106" fmla="*/ 2 w 942"/>
                  <a:gd name="T107" fmla="*/ 78 h 833"/>
                  <a:gd name="T108" fmla="*/ 0 w 942"/>
                  <a:gd name="T109" fmla="*/ 68 h 833"/>
                  <a:gd name="T110" fmla="*/ 0 w 942"/>
                  <a:gd name="T111" fmla="*/ 56 h 833"/>
                  <a:gd name="T112" fmla="*/ 1 w 942"/>
                  <a:gd name="T113" fmla="*/ 44 h 833"/>
                  <a:gd name="T114" fmla="*/ 5 w 942"/>
                  <a:gd name="T115" fmla="*/ 34 h 83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942" h="833">
                    <a:moveTo>
                      <a:pt x="44" y="304"/>
                    </a:moveTo>
                    <a:lnTo>
                      <a:pt x="47" y="294"/>
                    </a:lnTo>
                    <a:lnTo>
                      <a:pt x="53" y="284"/>
                    </a:lnTo>
                    <a:lnTo>
                      <a:pt x="57" y="274"/>
                    </a:lnTo>
                    <a:lnTo>
                      <a:pt x="61" y="265"/>
                    </a:lnTo>
                    <a:lnTo>
                      <a:pt x="67" y="255"/>
                    </a:lnTo>
                    <a:lnTo>
                      <a:pt x="72" y="246"/>
                    </a:lnTo>
                    <a:lnTo>
                      <a:pt x="77" y="238"/>
                    </a:lnTo>
                    <a:lnTo>
                      <a:pt x="84" y="229"/>
                    </a:lnTo>
                    <a:lnTo>
                      <a:pt x="88" y="220"/>
                    </a:lnTo>
                    <a:lnTo>
                      <a:pt x="94" y="212"/>
                    </a:lnTo>
                    <a:lnTo>
                      <a:pt x="99" y="202"/>
                    </a:lnTo>
                    <a:lnTo>
                      <a:pt x="107" y="195"/>
                    </a:lnTo>
                    <a:lnTo>
                      <a:pt x="112" y="188"/>
                    </a:lnTo>
                    <a:lnTo>
                      <a:pt x="118" y="181"/>
                    </a:lnTo>
                    <a:lnTo>
                      <a:pt x="125" y="172"/>
                    </a:lnTo>
                    <a:lnTo>
                      <a:pt x="131" y="165"/>
                    </a:lnTo>
                    <a:lnTo>
                      <a:pt x="136" y="158"/>
                    </a:lnTo>
                    <a:lnTo>
                      <a:pt x="144" y="152"/>
                    </a:lnTo>
                    <a:lnTo>
                      <a:pt x="149" y="145"/>
                    </a:lnTo>
                    <a:lnTo>
                      <a:pt x="158" y="138"/>
                    </a:lnTo>
                    <a:lnTo>
                      <a:pt x="162" y="132"/>
                    </a:lnTo>
                    <a:lnTo>
                      <a:pt x="171" y="127"/>
                    </a:lnTo>
                    <a:lnTo>
                      <a:pt x="178" y="119"/>
                    </a:lnTo>
                    <a:lnTo>
                      <a:pt x="185" y="114"/>
                    </a:lnTo>
                    <a:lnTo>
                      <a:pt x="192" y="108"/>
                    </a:lnTo>
                    <a:lnTo>
                      <a:pt x="198" y="104"/>
                    </a:lnTo>
                    <a:lnTo>
                      <a:pt x="206" y="98"/>
                    </a:lnTo>
                    <a:lnTo>
                      <a:pt x="212" y="92"/>
                    </a:lnTo>
                    <a:lnTo>
                      <a:pt x="220" y="87"/>
                    </a:lnTo>
                    <a:lnTo>
                      <a:pt x="226" y="82"/>
                    </a:lnTo>
                    <a:lnTo>
                      <a:pt x="234" y="78"/>
                    </a:lnTo>
                    <a:lnTo>
                      <a:pt x="242" y="74"/>
                    </a:lnTo>
                    <a:lnTo>
                      <a:pt x="249" y="70"/>
                    </a:lnTo>
                    <a:lnTo>
                      <a:pt x="256" y="65"/>
                    </a:lnTo>
                    <a:lnTo>
                      <a:pt x="264" y="61"/>
                    </a:lnTo>
                    <a:lnTo>
                      <a:pt x="271" y="57"/>
                    </a:lnTo>
                    <a:lnTo>
                      <a:pt x="278" y="53"/>
                    </a:lnTo>
                    <a:lnTo>
                      <a:pt x="287" y="50"/>
                    </a:lnTo>
                    <a:lnTo>
                      <a:pt x="294" y="47"/>
                    </a:lnTo>
                    <a:lnTo>
                      <a:pt x="301" y="44"/>
                    </a:lnTo>
                    <a:lnTo>
                      <a:pt x="310" y="40"/>
                    </a:lnTo>
                    <a:lnTo>
                      <a:pt x="317" y="37"/>
                    </a:lnTo>
                    <a:lnTo>
                      <a:pt x="324" y="34"/>
                    </a:lnTo>
                    <a:lnTo>
                      <a:pt x="332" y="31"/>
                    </a:lnTo>
                    <a:lnTo>
                      <a:pt x="340" y="28"/>
                    </a:lnTo>
                    <a:lnTo>
                      <a:pt x="348" y="27"/>
                    </a:lnTo>
                    <a:lnTo>
                      <a:pt x="355" y="24"/>
                    </a:lnTo>
                    <a:lnTo>
                      <a:pt x="362" y="21"/>
                    </a:lnTo>
                    <a:lnTo>
                      <a:pt x="371" y="20"/>
                    </a:lnTo>
                    <a:lnTo>
                      <a:pt x="378" y="17"/>
                    </a:lnTo>
                    <a:lnTo>
                      <a:pt x="385" y="16"/>
                    </a:lnTo>
                    <a:lnTo>
                      <a:pt x="394" y="14"/>
                    </a:lnTo>
                    <a:lnTo>
                      <a:pt x="401" y="11"/>
                    </a:lnTo>
                    <a:lnTo>
                      <a:pt x="408" y="10"/>
                    </a:lnTo>
                    <a:lnTo>
                      <a:pt x="415" y="9"/>
                    </a:lnTo>
                    <a:lnTo>
                      <a:pt x="423" y="9"/>
                    </a:lnTo>
                    <a:lnTo>
                      <a:pt x="429" y="6"/>
                    </a:lnTo>
                    <a:lnTo>
                      <a:pt x="438" y="6"/>
                    </a:lnTo>
                    <a:lnTo>
                      <a:pt x="445" y="4"/>
                    </a:lnTo>
                    <a:lnTo>
                      <a:pt x="452" y="4"/>
                    </a:lnTo>
                    <a:lnTo>
                      <a:pt x="459" y="3"/>
                    </a:lnTo>
                    <a:lnTo>
                      <a:pt x="466" y="3"/>
                    </a:lnTo>
                    <a:lnTo>
                      <a:pt x="473" y="1"/>
                    </a:lnTo>
                    <a:lnTo>
                      <a:pt x="482" y="1"/>
                    </a:lnTo>
                    <a:lnTo>
                      <a:pt x="487" y="1"/>
                    </a:lnTo>
                    <a:lnTo>
                      <a:pt x="492" y="0"/>
                    </a:lnTo>
                    <a:lnTo>
                      <a:pt x="497" y="0"/>
                    </a:lnTo>
                    <a:lnTo>
                      <a:pt x="503" y="0"/>
                    </a:lnTo>
                    <a:lnTo>
                      <a:pt x="507" y="0"/>
                    </a:lnTo>
                    <a:lnTo>
                      <a:pt x="514" y="0"/>
                    </a:lnTo>
                    <a:lnTo>
                      <a:pt x="519" y="0"/>
                    </a:lnTo>
                    <a:lnTo>
                      <a:pt x="526" y="0"/>
                    </a:lnTo>
                    <a:lnTo>
                      <a:pt x="531" y="0"/>
                    </a:lnTo>
                    <a:lnTo>
                      <a:pt x="536" y="0"/>
                    </a:lnTo>
                    <a:lnTo>
                      <a:pt x="541" y="1"/>
                    </a:lnTo>
                    <a:lnTo>
                      <a:pt x="547" y="1"/>
                    </a:lnTo>
                    <a:lnTo>
                      <a:pt x="551" y="1"/>
                    </a:lnTo>
                    <a:lnTo>
                      <a:pt x="557" y="3"/>
                    </a:lnTo>
                    <a:lnTo>
                      <a:pt x="563" y="3"/>
                    </a:lnTo>
                    <a:lnTo>
                      <a:pt x="568" y="4"/>
                    </a:lnTo>
                    <a:lnTo>
                      <a:pt x="573" y="4"/>
                    </a:lnTo>
                    <a:lnTo>
                      <a:pt x="578" y="6"/>
                    </a:lnTo>
                    <a:lnTo>
                      <a:pt x="583" y="6"/>
                    </a:lnTo>
                    <a:lnTo>
                      <a:pt x="588" y="6"/>
                    </a:lnTo>
                    <a:lnTo>
                      <a:pt x="594" y="7"/>
                    </a:lnTo>
                    <a:lnTo>
                      <a:pt x="598" y="9"/>
                    </a:lnTo>
                    <a:lnTo>
                      <a:pt x="604" y="9"/>
                    </a:lnTo>
                    <a:lnTo>
                      <a:pt x="608" y="9"/>
                    </a:lnTo>
                    <a:lnTo>
                      <a:pt x="614" y="10"/>
                    </a:lnTo>
                    <a:lnTo>
                      <a:pt x="618" y="11"/>
                    </a:lnTo>
                    <a:lnTo>
                      <a:pt x="622" y="11"/>
                    </a:lnTo>
                    <a:lnTo>
                      <a:pt x="628" y="14"/>
                    </a:lnTo>
                    <a:lnTo>
                      <a:pt x="632" y="16"/>
                    </a:lnTo>
                    <a:lnTo>
                      <a:pt x="637" y="16"/>
                    </a:lnTo>
                    <a:lnTo>
                      <a:pt x="642" y="17"/>
                    </a:lnTo>
                    <a:lnTo>
                      <a:pt x="647" y="18"/>
                    </a:lnTo>
                    <a:lnTo>
                      <a:pt x="651" y="20"/>
                    </a:lnTo>
                    <a:lnTo>
                      <a:pt x="654" y="21"/>
                    </a:lnTo>
                    <a:lnTo>
                      <a:pt x="658" y="21"/>
                    </a:lnTo>
                    <a:lnTo>
                      <a:pt x="662" y="23"/>
                    </a:lnTo>
                    <a:lnTo>
                      <a:pt x="666" y="24"/>
                    </a:lnTo>
                    <a:lnTo>
                      <a:pt x="671" y="24"/>
                    </a:lnTo>
                    <a:lnTo>
                      <a:pt x="675" y="27"/>
                    </a:lnTo>
                    <a:lnTo>
                      <a:pt x="678" y="28"/>
                    </a:lnTo>
                    <a:lnTo>
                      <a:pt x="681" y="30"/>
                    </a:lnTo>
                    <a:lnTo>
                      <a:pt x="685" y="30"/>
                    </a:lnTo>
                    <a:lnTo>
                      <a:pt x="688" y="31"/>
                    </a:lnTo>
                    <a:lnTo>
                      <a:pt x="691" y="33"/>
                    </a:lnTo>
                    <a:lnTo>
                      <a:pt x="695" y="34"/>
                    </a:lnTo>
                    <a:lnTo>
                      <a:pt x="698" y="36"/>
                    </a:lnTo>
                    <a:lnTo>
                      <a:pt x="701" y="37"/>
                    </a:lnTo>
                    <a:lnTo>
                      <a:pt x="703" y="38"/>
                    </a:lnTo>
                    <a:lnTo>
                      <a:pt x="709" y="40"/>
                    </a:lnTo>
                    <a:lnTo>
                      <a:pt x="715" y="44"/>
                    </a:lnTo>
                    <a:lnTo>
                      <a:pt x="718" y="47"/>
                    </a:lnTo>
                    <a:lnTo>
                      <a:pt x="722" y="50"/>
                    </a:lnTo>
                    <a:lnTo>
                      <a:pt x="725" y="51"/>
                    </a:lnTo>
                    <a:lnTo>
                      <a:pt x="729" y="54"/>
                    </a:lnTo>
                    <a:lnTo>
                      <a:pt x="730" y="57"/>
                    </a:lnTo>
                    <a:lnTo>
                      <a:pt x="732" y="58"/>
                    </a:lnTo>
                    <a:lnTo>
                      <a:pt x="732" y="61"/>
                    </a:lnTo>
                    <a:lnTo>
                      <a:pt x="733" y="64"/>
                    </a:lnTo>
                    <a:lnTo>
                      <a:pt x="735" y="67"/>
                    </a:lnTo>
                    <a:lnTo>
                      <a:pt x="736" y="71"/>
                    </a:lnTo>
                    <a:lnTo>
                      <a:pt x="737" y="74"/>
                    </a:lnTo>
                    <a:lnTo>
                      <a:pt x="739" y="78"/>
                    </a:lnTo>
                    <a:lnTo>
                      <a:pt x="740" y="81"/>
                    </a:lnTo>
                    <a:lnTo>
                      <a:pt x="745" y="87"/>
                    </a:lnTo>
                    <a:lnTo>
                      <a:pt x="746" y="90"/>
                    </a:lnTo>
                    <a:lnTo>
                      <a:pt x="750" y="95"/>
                    </a:lnTo>
                    <a:lnTo>
                      <a:pt x="753" y="100"/>
                    </a:lnTo>
                    <a:lnTo>
                      <a:pt x="759" y="104"/>
                    </a:lnTo>
                    <a:lnTo>
                      <a:pt x="762" y="107"/>
                    </a:lnTo>
                    <a:lnTo>
                      <a:pt x="767" y="111"/>
                    </a:lnTo>
                    <a:lnTo>
                      <a:pt x="769" y="112"/>
                    </a:lnTo>
                    <a:lnTo>
                      <a:pt x="772" y="114"/>
                    </a:lnTo>
                    <a:lnTo>
                      <a:pt x="777" y="115"/>
                    </a:lnTo>
                    <a:lnTo>
                      <a:pt x="779" y="117"/>
                    </a:lnTo>
                    <a:lnTo>
                      <a:pt x="784" y="118"/>
                    </a:lnTo>
                    <a:lnTo>
                      <a:pt x="790" y="118"/>
                    </a:lnTo>
                    <a:lnTo>
                      <a:pt x="793" y="118"/>
                    </a:lnTo>
                    <a:lnTo>
                      <a:pt x="796" y="118"/>
                    </a:lnTo>
                    <a:lnTo>
                      <a:pt x="799" y="118"/>
                    </a:lnTo>
                    <a:lnTo>
                      <a:pt x="803" y="117"/>
                    </a:lnTo>
                    <a:lnTo>
                      <a:pt x="806" y="115"/>
                    </a:lnTo>
                    <a:lnTo>
                      <a:pt x="808" y="114"/>
                    </a:lnTo>
                    <a:lnTo>
                      <a:pt x="813" y="114"/>
                    </a:lnTo>
                    <a:lnTo>
                      <a:pt x="816" y="112"/>
                    </a:lnTo>
                    <a:lnTo>
                      <a:pt x="818" y="111"/>
                    </a:lnTo>
                    <a:lnTo>
                      <a:pt x="821" y="110"/>
                    </a:lnTo>
                    <a:lnTo>
                      <a:pt x="824" y="108"/>
                    </a:lnTo>
                    <a:lnTo>
                      <a:pt x="828" y="107"/>
                    </a:lnTo>
                    <a:lnTo>
                      <a:pt x="831" y="105"/>
                    </a:lnTo>
                    <a:lnTo>
                      <a:pt x="834" y="104"/>
                    </a:lnTo>
                    <a:lnTo>
                      <a:pt x="838" y="102"/>
                    </a:lnTo>
                    <a:lnTo>
                      <a:pt x="841" y="100"/>
                    </a:lnTo>
                    <a:lnTo>
                      <a:pt x="845" y="100"/>
                    </a:lnTo>
                    <a:lnTo>
                      <a:pt x="848" y="98"/>
                    </a:lnTo>
                    <a:lnTo>
                      <a:pt x="850" y="97"/>
                    </a:lnTo>
                    <a:lnTo>
                      <a:pt x="854" y="97"/>
                    </a:lnTo>
                    <a:lnTo>
                      <a:pt x="855" y="94"/>
                    </a:lnTo>
                    <a:lnTo>
                      <a:pt x="861" y="92"/>
                    </a:lnTo>
                    <a:lnTo>
                      <a:pt x="862" y="92"/>
                    </a:lnTo>
                    <a:lnTo>
                      <a:pt x="865" y="92"/>
                    </a:lnTo>
                    <a:lnTo>
                      <a:pt x="871" y="92"/>
                    </a:lnTo>
                    <a:lnTo>
                      <a:pt x="875" y="92"/>
                    </a:lnTo>
                    <a:lnTo>
                      <a:pt x="880" y="95"/>
                    </a:lnTo>
                    <a:lnTo>
                      <a:pt x="887" y="97"/>
                    </a:lnTo>
                    <a:lnTo>
                      <a:pt x="892" y="98"/>
                    </a:lnTo>
                    <a:lnTo>
                      <a:pt x="897" y="101"/>
                    </a:lnTo>
                    <a:lnTo>
                      <a:pt x="901" y="102"/>
                    </a:lnTo>
                    <a:lnTo>
                      <a:pt x="905" y="105"/>
                    </a:lnTo>
                    <a:lnTo>
                      <a:pt x="909" y="108"/>
                    </a:lnTo>
                    <a:lnTo>
                      <a:pt x="914" y="111"/>
                    </a:lnTo>
                    <a:lnTo>
                      <a:pt x="916" y="114"/>
                    </a:lnTo>
                    <a:lnTo>
                      <a:pt x="921" y="117"/>
                    </a:lnTo>
                    <a:lnTo>
                      <a:pt x="924" y="119"/>
                    </a:lnTo>
                    <a:lnTo>
                      <a:pt x="926" y="124"/>
                    </a:lnTo>
                    <a:lnTo>
                      <a:pt x="928" y="128"/>
                    </a:lnTo>
                    <a:lnTo>
                      <a:pt x="931" y="131"/>
                    </a:lnTo>
                    <a:lnTo>
                      <a:pt x="932" y="135"/>
                    </a:lnTo>
                    <a:lnTo>
                      <a:pt x="935" y="139"/>
                    </a:lnTo>
                    <a:lnTo>
                      <a:pt x="936" y="144"/>
                    </a:lnTo>
                    <a:lnTo>
                      <a:pt x="939" y="148"/>
                    </a:lnTo>
                    <a:lnTo>
                      <a:pt x="939" y="154"/>
                    </a:lnTo>
                    <a:lnTo>
                      <a:pt x="939" y="158"/>
                    </a:lnTo>
                    <a:lnTo>
                      <a:pt x="941" y="164"/>
                    </a:lnTo>
                    <a:lnTo>
                      <a:pt x="941" y="168"/>
                    </a:lnTo>
                    <a:lnTo>
                      <a:pt x="941" y="171"/>
                    </a:lnTo>
                    <a:lnTo>
                      <a:pt x="941" y="174"/>
                    </a:lnTo>
                    <a:lnTo>
                      <a:pt x="941" y="176"/>
                    </a:lnTo>
                    <a:lnTo>
                      <a:pt x="942" y="181"/>
                    </a:lnTo>
                    <a:lnTo>
                      <a:pt x="941" y="183"/>
                    </a:lnTo>
                    <a:lnTo>
                      <a:pt x="941" y="186"/>
                    </a:lnTo>
                    <a:lnTo>
                      <a:pt x="941" y="189"/>
                    </a:lnTo>
                    <a:lnTo>
                      <a:pt x="941" y="192"/>
                    </a:lnTo>
                    <a:lnTo>
                      <a:pt x="939" y="195"/>
                    </a:lnTo>
                    <a:lnTo>
                      <a:pt x="939" y="198"/>
                    </a:lnTo>
                    <a:lnTo>
                      <a:pt x="939" y="201"/>
                    </a:lnTo>
                    <a:lnTo>
                      <a:pt x="939" y="205"/>
                    </a:lnTo>
                    <a:lnTo>
                      <a:pt x="936" y="208"/>
                    </a:lnTo>
                    <a:lnTo>
                      <a:pt x="936" y="210"/>
                    </a:lnTo>
                    <a:lnTo>
                      <a:pt x="936" y="215"/>
                    </a:lnTo>
                    <a:lnTo>
                      <a:pt x="935" y="218"/>
                    </a:lnTo>
                    <a:lnTo>
                      <a:pt x="934" y="220"/>
                    </a:lnTo>
                    <a:lnTo>
                      <a:pt x="934" y="225"/>
                    </a:lnTo>
                    <a:lnTo>
                      <a:pt x="934" y="228"/>
                    </a:lnTo>
                    <a:lnTo>
                      <a:pt x="934" y="233"/>
                    </a:lnTo>
                    <a:lnTo>
                      <a:pt x="932" y="235"/>
                    </a:lnTo>
                    <a:lnTo>
                      <a:pt x="931" y="238"/>
                    </a:lnTo>
                    <a:lnTo>
                      <a:pt x="931" y="240"/>
                    </a:lnTo>
                    <a:lnTo>
                      <a:pt x="929" y="243"/>
                    </a:lnTo>
                    <a:lnTo>
                      <a:pt x="928" y="246"/>
                    </a:lnTo>
                    <a:lnTo>
                      <a:pt x="926" y="249"/>
                    </a:lnTo>
                    <a:lnTo>
                      <a:pt x="926" y="252"/>
                    </a:lnTo>
                    <a:lnTo>
                      <a:pt x="925" y="255"/>
                    </a:lnTo>
                    <a:lnTo>
                      <a:pt x="924" y="259"/>
                    </a:lnTo>
                    <a:lnTo>
                      <a:pt x="921" y="265"/>
                    </a:lnTo>
                    <a:lnTo>
                      <a:pt x="918" y="270"/>
                    </a:lnTo>
                    <a:lnTo>
                      <a:pt x="915" y="274"/>
                    </a:lnTo>
                    <a:lnTo>
                      <a:pt x="911" y="279"/>
                    </a:lnTo>
                    <a:lnTo>
                      <a:pt x="908" y="283"/>
                    </a:lnTo>
                    <a:lnTo>
                      <a:pt x="904" y="289"/>
                    </a:lnTo>
                    <a:lnTo>
                      <a:pt x="901" y="292"/>
                    </a:lnTo>
                    <a:lnTo>
                      <a:pt x="897" y="296"/>
                    </a:lnTo>
                    <a:lnTo>
                      <a:pt x="892" y="299"/>
                    </a:lnTo>
                    <a:lnTo>
                      <a:pt x="889" y="302"/>
                    </a:lnTo>
                    <a:lnTo>
                      <a:pt x="885" y="306"/>
                    </a:lnTo>
                    <a:lnTo>
                      <a:pt x="880" y="309"/>
                    </a:lnTo>
                    <a:lnTo>
                      <a:pt x="877" y="310"/>
                    </a:lnTo>
                    <a:lnTo>
                      <a:pt x="871" y="313"/>
                    </a:lnTo>
                    <a:lnTo>
                      <a:pt x="867" y="316"/>
                    </a:lnTo>
                    <a:lnTo>
                      <a:pt x="862" y="317"/>
                    </a:lnTo>
                    <a:lnTo>
                      <a:pt x="858" y="319"/>
                    </a:lnTo>
                    <a:lnTo>
                      <a:pt x="853" y="320"/>
                    </a:lnTo>
                    <a:lnTo>
                      <a:pt x="848" y="321"/>
                    </a:lnTo>
                    <a:lnTo>
                      <a:pt x="843" y="321"/>
                    </a:lnTo>
                    <a:lnTo>
                      <a:pt x="837" y="323"/>
                    </a:lnTo>
                    <a:lnTo>
                      <a:pt x="831" y="323"/>
                    </a:lnTo>
                    <a:lnTo>
                      <a:pt x="827" y="323"/>
                    </a:lnTo>
                    <a:lnTo>
                      <a:pt x="821" y="321"/>
                    </a:lnTo>
                    <a:lnTo>
                      <a:pt x="816" y="320"/>
                    </a:lnTo>
                    <a:lnTo>
                      <a:pt x="811" y="320"/>
                    </a:lnTo>
                    <a:lnTo>
                      <a:pt x="807" y="319"/>
                    </a:lnTo>
                    <a:lnTo>
                      <a:pt x="803" y="317"/>
                    </a:lnTo>
                    <a:lnTo>
                      <a:pt x="799" y="313"/>
                    </a:lnTo>
                    <a:lnTo>
                      <a:pt x="794" y="311"/>
                    </a:lnTo>
                    <a:lnTo>
                      <a:pt x="791" y="310"/>
                    </a:lnTo>
                    <a:lnTo>
                      <a:pt x="787" y="304"/>
                    </a:lnTo>
                    <a:lnTo>
                      <a:pt x="784" y="300"/>
                    </a:lnTo>
                    <a:lnTo>
                      <a:pt x="783" y="296"/>
                    </a:lnTo>
                    <a:lnTo>
                      <a:pt x="781" y="293"/>
                    </a:lnTo>
                    <a:lnTo>
                      <a:pt x="780" y="290"/>
                    </a:lnTo>
                    <a:lnTo>
                      <a:pt x="779" y="287"/>
                    </a:lnTo>
                    <a:lnTo>
                      <a:pt x="779" y="283"/>
                    </a:lnTo>
                    <a:lnTo>
                      <a:pt x="779" y="280"/>
                    </a:lnTo>
                    <a:lnTo>
                      <a:pt x="779" y="277"/>
                    </a:lnTo>
                    <a:lnTo>
                      <a:pt x="779" y="274"/>
                    </a:lnTo>
                    <a:lnTo>
                      <a:pt x="779" y="270"/>
                    </a:lnTo>
                    <a:lnTo>
                      <a:pt x="777" y="267"/>
                    </a:lnTo>
                    <a:lnTo>
                      <a:pt x="777" y="265"/>
                    </a:lnTo>
                    <a:lnTo>
                      <a:pt x="777" y="260"/>
                    </a:lnTo>
                    <a:lnTo>
                      <a:pt x="776" y="257"/>
                    </a:lnTo>
                    <a:lnTo>
                      <a:pt x="774" y="255"/>
                    </a:lnTo>
                    <a:lnTo>
                      <a:pt x="773" y="252"/>
                    </a:lnTo>
                    <a:lnTo>
                      <a:pt x="772" y="249"/>
                    </a:lnTo>
                    <a:lnTo>
                      <a:pt x="769" y="243"/>
                    </a:lnTo>
                    <a:lnTo>
                      <a:pt x="766" y="239"/>
                    </a:lnTo>
                    <a:lnTo>
                      <a:pt x="762" y="236"/>
                    </a:lnTo>
                    <a:lnTo>
                      <a:pt x="759" y="235"/>
                    </a:lnTo>
                    <a:lnTo>
                      <a:pt x="756" y="233"/>
                    </a:lnTo>
                    <a:lnTo>
                      <a:pt x="753" y="233"/>
                    </a:lnTo>
                    <a:lnTo>
                      <a:pt x="749" y="230"/>
                    </a:lnTo>
                    <a:lnTo>
                      <a:pt x="746" y="229"/>
                    </a:lnTo>
                    <a:lnTo>
                      <a:pt x="743" y="229"/>
                    </a:lnTo>
                    <a:lnTo>
                      <a:pt x="739" y="229"/>
                    </a:lnTo>
                    <a:lnTo>
                      <a:pt x="735" y="226"/>
                    </a:lnTo>
                    <a:lnTo>
                      <a:pt x="730" y="226"/>
                    </a:lnTo>
                    <a:lnTo>
                      <a:pt x="725" y="226"/>
                    </a:lnTo>
                    <a:lnTo>
                      <a:pt x="722" y="228"/>
                    </a:lnTo>
                    <a:lnTo>
                      <a:pt x="716" y="229"/>
                    </a:lnTo>
                    <a:lnTo>
                      <a:pt x="713" y="229"/>
                    </a:lnTo>
                    <a:lnTo>
                      <a:pt x="709" y="232"/>
                    </a:lnTo>
                    <a:lnTo>
                      <a:pt x="705" y="233"/>
                    </a:lnTo>
                    <a:lnTo>
                      <a:pt x="701" y="235"/>
                    </a:lnTo>
                    <a:lnTo>
                      <a:pt x="696" y="238"/>
                    </a:lnTo>
                    <a:lnTo>
                      <a:pt x="691" y="239"/>
                    </a:lnTo>
                    <a:lnTo>
                      <a:pt x="685" y="242"/>
                    </a:lnTo>
                    <a:lnTo>
                      <a:pt x="683" y="243"/>
                    </a:lnTo>
                    <a:lnTo>
                      <a:pt x="681" y="245"/>
                    </a:lnTo>
                    <a:lnTo>
                      <a:pt x="678" y="246"/>
                    </a:lnTo>
                    <a:lnTo>
                      <a:pt x="675" y="247"/>
                    </a:lnTo>
                    <a:lnTo>
                      <a:pt x="672" y="246"/>
                    </a:lnTo>
                    <a:lnTo>
                      <a:pt x="669" y="246"/>
                    </a:lnTo>
                    <a:lnTo>
                      <a:pt x="666" y="246"/>
                    </a:lnTo>
                    <a:lnTo>
                      <a:pt x="662" y="245"/>
                    </a:lnTo>
                    <a:lnTo>
                      <a:pt x="656" y="243"/>
                    </a:lnTo>
                    <a:lnTo>
                      <a:pt x="651" y="242"/>
                    </a:lnTo>
                    <a:lnTo>
                      <a:pt x="649" y="240"/>
                    </a:lnTo>
                    <a:lnTo>
                      <a:pt x="647" y="239"/>
                    </a:lnTo>
                    <a:lnTo>
                      <a:pt x="644" y="238"/>
                    </a:lnTo>
                    <a:lnTo>
                      <a:pt x="641" y="236"/>
                    </a:lnTo>
                    <a:lnTo>
                      <a:pt x="637" y="236"/>
                    </a:lnTo>
                    <a:lnTo>
                      <a:pt x="632" y="233"/>
                    </a:lnTo>
                    <a:lnTo>
                      <a:pt x="628" y="233"/>
                    </a:lnTo>
                    <a:lnTo>
                      <a:pt x="625" y="230"/>
                    </a:lnTo>
                    <a:lnTo>
                      <a:pt x="621" y="229"/>
                    </a:lnTo>
                    <a:lnTo>
                      <a:pt x="617" y="228"/>
                    </a:lnTo>
                    <a:lnTo>
                      <a:pt x="614" y="226"/>
                    </a:lnTo>
                    <a:lnTo>
                      <a:pt x="610" y="225"/>
                    </a:lnTo>
                    <a:lnTo>
                      <a:pt x="604" y="223"/>
                    </a:lnTo>
                    <a:lnTo>
                      <a:pt x="600" y="220"/>
                    </a:lnTo>
                    <a:lnTo>
                      <a:pt x="597" y="220"/>
                    </a:lnTo>
                    <a:lnTo>
                      <a:pt x="591" y="218"/>
                    </a:lnTo>
                    <a:lnTo>
                      <a:pt x="585" y="218"/>
                    </a:lnTo>
                    <a:lnTo>
                      <a:pt x="581" y="216"/>
                    </a:lnTo>
                    <a:lnTo>
                      <a:pt x="575" y="215"/>
                    </a:lnTo>
                    <a:lnTo>
                      <a:pt x="571" y="213"/>
                    </a:lnTo>
                    <a:lnTo>
                      <a:pt x="566" y="212"/>
                    </a:lnTo>
                    <a:lnTo>
                      <a:pt x="560" y="210"/>
                    </a:lnTo>
                    <a:lnTo>
                      <a:pt x="554" y="210"/>
                    </a:lnTo>
                    <a:lnTo>
                      <a:pt x="550" y="210"/>
                    </a:lnTo>
                    <a:lnTo>
                      <a:pt x="543" y="208"/>
                    </a:lnTo>
                    <a:lnTo>
                      <a:pt x="537" y="208"/>
                    </a:lnTo>
                    <a:lnTo>
                      <a:pt x="531" y="208"/>
                    </a:lnTo>
                    <a:lnTo>
                      <a:pt x="526" y="208"/>
                    </a:lnTo>
                    <a:lnTo>
                      <a:pt x="519" y="206"/>
                    </a:lnTo>
                    <a:lnTo>
                      <a:pt x="513" y="206"/>
                    </a:lnTo>
                    <a:lnTo>
                      <a:pt x="507" y="206"/>
                    </a:lnTo>
                    <a:lnTo>
                      <a:pt x="500" y="206"/>
                    </a:lnTo>
                    <a:lnTo>
                      <a:pt x="494" y="206"/>
                    </a:lnTo>
                    <a:lnTo>
                      <a:pt x="487" y="206"/>
                    </a:lnTo>
                    <a:lnTo>
                      <a:pt x="482" y="208"/>
                    </a:lnTo>
                    <a:lnTo>
                      <a:pt x="475" y="209"/>
                    </a:lnTo>
                    <a:lnTo>
                      <a:pt x="467" y="209"/>
                    </a:lnTo>
                    <a:lnTo>
                      <a:pt x="460" y="210"/>
                    </a:lnTo>
                    <a:lnTo>
                      <a:pt x="453" y="212"/>
                    </a:lnTo>
                    <a:lnTo>
                      <a:pt x="446" y="212"/>
                    </a:lnTo>
                    <a:lnTo>
                      <a:pt x="439" y="215"/>
                    </a:lnTo>
                    <a:lnTo>
                      <a:pt x="432" y="216"/>
                    </a:lnTo>
                    <a:lnTo>
                      <a:pt x="425" y="218"/>
                    </a:lnTo>
                    <a:lnTo>
                      <a:pt x="418" y="220"/>
                    </a:lnTo>
                    <a:lnTo>
                      <a:pt x="411" y="223"/>
                    </a:lnTo>
                    <a:lnTo>
                      <a:pt x="404" y="226"/>
                    </a:lnTo>
                    <a:lnTo>
                      <a:pt x="395" y="229"/>
                    </a:lnTo>
                    <a:lnTo>
                      <a:pt x="388" y="233"/>
                    </a:lnTo>
                    <a:lnTo>
                      <a:pt x="379" y="236"/>
                    </a:lnTo>
                    <a:lnTo>
                      <a:pt x="372" y="242"/>
                    </a:lnTo>
                    <a:lnTo>
                      <a:pt x="364" y="245"/>
                    </a:lnTo>
                    <a:lnTo>
                      <a:pt x="357" y="249"/>
                    </a:lnTo>
                    <a:lnTo>
                      <a:pt x="351" y="252"/>
                    </a:lnTo>
                    <a:lnTo>
                      <a:pt x="344" y="257"/>
                    </a:lnTo>
                    <a:lnTo>
                      <a:pt x="340" y="260"/>
                    </a:lnTo>
                    <a:lnTo>
                      <a:pt x="332" y="265"/>
                    </a:lnTo>
                    <a:lnTo>
                      <a:pt x="327" y="269"/>
                    </a:lnTo>
                    <a:lnTo>
                      <a:pt x="323" y="273"/>
                    </a:lnTo>
                    <a:lnTo>
                      <a:pt x="318" y="277"/>
                    </a:lnTo>
                    <a:lnTo>
                      <a:pt x="314" y="282"/>
                    </a:lnTo>
                    <a:lnTo>
                      <a:pt x="308" y="286"/>
                    </a:lnTo>
                    <a:lnTo>
                      <a:pt x="304" y="292"/>
                    </a:lnTo>
                    <a:lnTo>
                      <a:pt x="300" y="296"/>
                    </a:lnTo>
                    <a:lnTo>
                      <a:pt x="296" y="300"/>
                    </a:lnTo>
                    <a:lnTo>
                      <a:pt x="290" y="304"/>
                    </a:lnTo>
                    <a:lnTo>
                      <a:pt x="288" y="310"/>
                    </a:lnTo>
                    <a:lnTo>
                      <a:pt x="284" y="314"/>
                    </a:lnTo>
                    <a:lnTo>
                      <a:pt x="280" y="320"/>
                    </a:lnTo>
                    <a:lnTo>
                      <a:pt x="277" y="324"/>
                    </a:lnTo>
                    <a:lnTo>
                      <a:pt x="273" y="330"/>
                    </a:lnTo>
                    <a:lnTo>
                      <a:pt x="270" y="334"/>
                    </a:lnTo>
                    <a:lnTo>
                      <a:pt x="269" y="338"/>
                    </a:lnTo>
                    <a:lnTo>
                      <a:pt x="264" y="346"/>
                    </a:lnTo>
                    <a:lnTo>
                      <a:pt x="263" y="350"/>
                    </a:lnTo>
                    <a:lnTo>
                      <a:pt x="260" y="356"/>
                    </a:lnTo>
                    <a:lnTo>
                      <a:pt x="259" y="361"/>
                    </a:lnTo>
                    <a:lnTo>
                      <a:pt x="254" y="366"/>
                    </a:lnTo>
                    <a:lnTo>
                      <a:pt x="253" y="373"/>
                    </a:lnTo>
                    <a:lnTo>
                      <a:pt x="250" y="377"/>
                    </a:lnTo>
                    <a:lnTo>
                      <a:pt x="249" y="383"/>
                    </a:lnTo>
                    <a:lnTo>
                      <a:pt x="247" y="387"/>
                    </a:lnTo>
                    <a:lnTo>
                      <a:pt x="246" y="393"/>
                    </a:lnTo>
                    <a:lnTo>
                      <a:pt x="243" y="398"/>
                    </a:lnTo>
                    <a:lnTo>
                      <a:pt x="243" y="404"/>
                    </a:lnTo>
                    <a:lnTo>
                      <a:pt x="242" y="408"/>
                    </a:lnTo>
                    <a:lnTo>
                      <a:pt x="240" y="414"/>
                    </a:lnTo>
                    <a:lnTo>
                      <a:pt x="239" y="420"/>
                    </a:lnTo>
                    <a:lnTo>
                      <a:pt x="239" y="425"/>
                    </a:lnTo>
                    <a:lnTo>
                      <a:pt x="237" y="431"/>
                    </a:lnTo>
                    <a:lnTo>
                      <a:pt x="236" y="437"/>
                    </a:lnTo>
                    <a:lnTo>
                      <a:pt x="236" y="441"/>
                    </a:lnTo>
                    <a:lnTo>
                      <a:pt x="234" y="447"/>
                    </a:lnTo>
                    <a:lnTo>
                      <a:pt x="233" y="454"/>
                    </a:lnTo>
                    <a:lnTo>
                      <a:pt x="233" y="458"/>
                    </a:lnTo>
                    <a:lnTo>
                      <a:pt x="233" y="464"/>
                    </a:lnTo>
                    <a:lnTo>
                      <a:pt x="233" y="469"/>
                    </a:lnTo>
                    <a:lnTo>
                      <a:pt x="232" y="474"/>
                    </a:lnTo>
                    <a:lnTo>
                      <a:pt x="232" y="479"/>
                    </a:lnTo>
                    <a:lnTo>
                      <a:pt x="232" y="485"/>
                    </a:lnTo>
                    <a:lnTo>
                      <a:pt x="232" y="491"/>
                    </a:lnTo>
                    <a:lnTo>
                      <a:pt x="230" y="495"/>
                    </a:lnTo>
                    <a:lnTo>
                      <a:pt x="230" y="499"/>
                    </a:lnTo>
                    <a:lnTo>
                      <a:pt x="230" y="505"/>
                    </a:lnTo>
                    <a:lnTo>
                      <a:pt x="230" y="511"/>
                    </a:lnTo>
                    <a:lnTo>
                      <a:pt x="230" y="515"/>
                    </a:lnTo>
                    <a:lnTo>
                      <a:pt x="230" y="519"/>
                    </a:lnTo>
                    <a:lnTo>
                      <a:pt x="230" y="525"/>
                    </a:lnTo>
                    <a:lnTo>
                      <a:pt x="232" y="529"/>
                    </a:lnTo>
                    <a:lnTo>
                      <a:pt x="232" y="535"/>
                    </a:lnTo>
                    <a:lnTo>
                      <a:pt x="232" y="539"/>
                    </a:lnTo>
                    <a:lnTo>
                      <a:pt x="232" y="543"/>
                    </a:lnTo>
                    <a:lnTo>
                      <a:pt x="232" y="548"/>
                    </a:lnTo>
                    <a:lnTo>
                      <a:pt x="232" y="552"/>
                    </a:lnTo>
                    <a:lnTo>
                      <a:pt x="233" y="556"/>
                    </a:lnTo>
                    <a:lnTo>
                      <a:pt x="233" y="560"/>
                    </a:lnTo>
                    <a:lnTo>
                      <a:pt x="233" y="566"/>
                    </a:lnTo>
                    <a:lnTo>
                      <a:pt x="233" y="569"/>
                    </a:lnTo>
                    <a:lnTo>
                      <a:pt x="233" y="573"/>
                    </a:lnTo>
                    <a:lnTo>
                      <a:pt x="233" y="576"/>
                    </a:lnTo>
                    <a:lnTo>
                      <a:pt x="234" y="580"/>
                    </a:lnTo>
                    <a:lnTo>
                      <a:pt x="234" y="585"/>
                    </a:lnTo>
                    <a:lnTo>
                      <a:pt x="236" y="589"/>
                    </a:lnTo>
                    <a:lnTo>
                      <a:pt x="236" y="592"/>
                    </a:lnTo>
                    <a:lnTo>
                      <a:pt x="237" y="596"/>
                    </a:lnTo>
                    <a:lnTo>
                      <a:pt x="239" y="599"/>
                    </a:lnTo>
                    <a:lnTo>
                      <a:pt x="239" y="603"/>
                    </a:lnTo>
                    <a:lnTo>
                      <a:pt x="239" y="606"/>
                    </a:lnTo>
                    <a:lnTo>
                      <a:pt x="240" y="610"/>
                    </a:lnTo>
                    <a:lnTo>
                      <a:pt x="242" y="613"/>
                    </a:lnTo>
                    <a:lnTo>
                      <a:pt x="242" y="616"/>
                    </a:lnTo>
                    <a:lnTo>
                      <a:pt x="243" y="620"/>
                    </a:lnTo>
                    <a:lnTo>
                      <a:pt x="244" y="623"/>
                    </a:lnTo>
                    <a:lnTo>
                      <a:pt x="246" y="626"/>
                    </a:lnTo>
                    <a:lnTo>
                      <a:pt x="246" y="629"/>
                    </a:lnTo>
                    <a:lnTo>
                      <a:pt x="247" y="631"/>
                    </a:lnTo>
                    <a:lnTo>
                      <a:pt x="249" y="634"/>
                    </a:lnTo>
                    <a:lnTo>
                      <a:pt x="250" y="637"/>
                    </a:lnTo>
                    <a:lnTo>
                      <a:pt x="251" y="640"/>
                    </a:lnTo>
                    <a:lnTo>
                      <a:pt x="253" y="643"/>
                    </a:lnTo>
                    <a:lnTo>
                      <a:pt x="254" y="646"/>
                    </a:lnTo>
                    <a:lnTo>
                      <a:pt x="257" y="651"/>
                    </a:lnTo>
                    <a:lnTo>
                      <a:pt x="259" y="656"/>
                    </a:lnTo>
                    <a:lnTo>
                      <a:pt x="261" y="660"/>
                    </a:lnTo>
                    <a:lnTo>
                      <a:pt x="264" y="666"/>
                    </a:lnTo>
                    <a:lnTo>
                      <a:pt x="267" y="670"/>
                    </a:lnTo>
                    <a:lnTo>
                      <a:pt x="269" y="674"/>
                    </a:lnTo>
                    <a:lnTo>
                      <a:pt x="270" y="678"/>
                    </a:lnTo>
                    <a:lnTo>
                      <a:pt x="273" y="681"/>
                    </a:lnTo>
                    <a:lnTo>
                      <a:pt x="273" y="684"/>
                    </a:lnTo>
                    <a:lnTo>
                      <a:pt x="276" y="688"/>
                    </a:lnTo>
                    <a:lnTo>
                      <a:pt x="276" y="691"/>
                    </a:lnTo>
                    <a:lnTo>
                      <a:pt x="277" y="694"/>
                    </a:lnTo>
                    <a:lnTo>
                      <a:pt x="277" y="700"/>
                    </a:lnTo>
                    <a:lnTo>
                      <a:pt x="277" y="704"/>
                    </a:lnTo>
                    <a:lnTo>
                      <a:pt x="276" y="707"/>
                    </a:lnTo>
                    <a:lnTo>
                      <a:pt x="271" y="711"/>
                    </a:lnTo>
                    <a:lnTo>
                      <a:pt x="266" y="713"/>
                    </a:lnTo>
                    <a:lnTo>
                      <a:pt x="261" y="714"/>
                    </a:lnTo>
                    <a:lnTo>
                      <a:pt x="257" y="714"/>
                    </a:lnTo>
                    <a:lnTo>
                      <a:pt x="251" y="715"/>
                    </a:lnTo>
                    <a:lnTo>
                      <a:pt x="247" y="715"/>
                    </a:lnTo>
                    <a:lnTo>
                      <a:pt x="242" y="715"/>
                    </a:lnTo>
                    <a:lnTo>
                      <a:pt x="239" y="715"/>
                    </a:lnTo>
                    <a:lnTo>
                      <a:pt x="237" y="715"/>
                    </a:lnTo>
                    <a:lnTo>
                      <a:pt x="233" y="715"/>
                    </a:lnTo>
                    <a:lnTo>
                      <a:pt x="232" y="717"/>
                    </a:lnTo>
                    <a:lnTo>
                      <a:pt x="227" y="717"/>
                    </a:lnTo>
                    <a:lnTo>
                      <a:pt x="223" y="718"/>
                    </a:lnTo>
                    <a:lnTo>
                      <a:pt x="220" y="718"/>
                    </a:lnTo>
                    <a:lnTo>
                      <a:pt x="216" y="720"/>
                    </a:lnTo>
                    <a:lnTo>
                      <a:pt x="212" y="721"/>
                    </a:lnTo>
                    <a:lnTo>
                      <a:pt x="207" y="722"/>
                    </a:lnTo>
                    <a:lnTo>
                      <a:pt x="203" y="725"/>
                    </a:lnTo>
                    <a:lnTo>
                      <a:pt x="199" y="727"/>
                    </a:lnTo>
                    <a:lnTo>
                      <a:pt x="193" y="728"/>
                    </a:lnTo>
                    <a:lnTo>
                      <a:pt x="188" y="731"/>
                    </a:lnTo>
                    <a:lnTo>
                      <a:pt x="185" y="734"/>
                    </a:lnTo>
                    <a:lnTo>
                      <a:pt x="182" y="734"/>
                    </a:lnTo>
                    <a:lnTo>
                      <a:pt x="179" y="735"/>
                    </a:lnTo>
                    <a:lnTo>
                      <a:pt x="176" y="738"/>
                    </a:lnTo>
                    <a:lnTo>
                      <a:pt x="172" y="740"/>
                    </a:lnTo>
                    <a:lnTo>
                      <a:pt x="169" y="741"/>
                    </a:lnTo>
                    <a:lnTo>
                      <a:pt x="165" y="742"/>
                    </a:lnTo>
                    <a:lnTo>
                      <a:pt x="162" y="745"/>
                    </a:lnTo>
                    <a:lnTo>
                      <a:pt x="159" y="747"/>
                    </a:lnTo>
                    <a:lnTo>
                      <a:pt x="155" y="750"/>
                    </a:lnTo>
                    <a:lnTo>
                      <a:pt x="152" y="752"/>
                    </a:lnTo>
                    <a:lnTo>
                      <a:pt x="149" y="757"/>
                    </a:lnTo>
                    <a:lnTo>
                      <a:pt x="144" y="758"/>
                    </a:lnTo>
                    <a:lnTo>
                      <a:pt x="139" y="761"/>
                    </a:lnTo>
                    <a:lnTo>
                      <a:pt x="136" y="762"/>
                    </a:lnTo>
                    <a:lnTo>
                      <a:pt x="134" y="765"/>
                    </a:lnTo>
                    <a:lnTo>
                      <a:pt x="131" y="768"/>
                    </a:lnTo>
                    <a:lnTo>
                      <a:pt x="126" y="771"/>
                    </a:lnTo>
                    <a:lnTo>
                      <a:pt x="125" y="772"/>
                    </a:lnTo>
                    <a:lnTo>
                      <a:pt x="122" y="775"/>
                    </a:lnTo>
                    <a:lnTo>
                      <a:pt x="117" y="779"/>
                    </a:lnTo>
                    <a:lnTo>
                      <a:pt x="114" y="784"/>
                    </a:lnTo>
                    <a:lnTo>
                      <a:pt x="108" y="788"/>
                    </a:lnTo>
                    <a:lnTo>
                      <a:pt x="105" y="792"/>
                    </a:lnTo>
                    <a:lnTo>
                      <a:pt x="102" y="796"/>
                    </a:lnTo>
                    <a:lnTo>
                      <a:pt x="99" y="799"/>
                    </a:lnTo>
                    <a:lnTo>
                      <a:pt x="98" y="802"/>
                    </a:lnTo>
                    <a:lnTo>
                      <a:pt x="97" y="808"/>
                    </a:lnTo>
                    <a:lnTo>
                      <a:pt x="94" y="809"/>
                    </a:lnTo>
                    <a:lnTo>
                      <a:pt x="94" y="812"/>
                    </a:lnTo>
                    <a:lnTo>
                      <a:pt x="92" y="816"/>
                    </a:lnTo>
                    <a:lnTo>
                      <a:pt x="92" y="819"/>
                    </a:lnTo>
                    <a:lnTo>
                      <a:pt x="90" y="822"/>
                    </a:lnTo>
                    <a:lnTo>
                      <a:pt x="90" y="826"/>
                    </a:lnTo>
                    <a:lnTo>
                      <a:pt x="87" y="831"/>
                    </a:lnTo>
                    <a:lnTo>
                      <a:pt x="85" y="832"/>
                    </a:lnTo>
                    <a:lnTo>
                      <a:pt x="82" y="833"/>
                    </a:lnTo>
                    <a:lnTo>
                      <a:pt x="78" y="833"/>
                    </a:lnTo>
                    <a:lnTo>
                      <a:pt x="77" y="833"/>
                    </a:lnTo>
                    <a:lnTo>
                      <a:pt x="74" y="833"/>
                    </a:lnTo>
                    <a:lnTo>
                      <a:pt x="71" y="832"/>
                    </a:lnTo>
                    <a:lnTo>
                      <a:pt x="68" y="832"/>
                    </a:lnTo>
                    <a:lnTo>
                      <a:pt x="64" y="829"/>
                    </a:lnTo>
                    <a:lnTo>
                      <a:pt x="60" y="825"/>
                    </a:lnTo>
                    <a:lnTo>
                      <a:pt x="57" y="822"/>
                    </a:lnTo>
                    <a:lnTo>
                      <a:pt x="55" y="819"/>
                    </a:lnTo>
                    <a:lnTo>
                      <a:pt x="53" y="818"/>
                    </a:lnTo>
                    <a:lnTo>
                      <a:pt x="51" y="815"/>
                    </a:lnTo>
                    <a:lnTo>
                      <a:pt x="48" y="809"/>
                    </a:lnTo>
                    <a:lnTo>
                      <a:pt x="47" y="805"/>
                    </a:lnTo>
                    <a:lnTo>
                      <a:pt x="44" y="799"/>
                    </a:lnTo>
                    <a:lnTo>
                      <a:pt x="43" y="795"/>
                    </a:lnTo>
                    <a:lnTo>
                      <a:pt x="40" y="789"/>
                    </a:lnTo>
                    <a:lnTo>
                      <a:pt x="40" y="785"/>
                    </a:lnTo>
                    <a:lnTo>
                      <a:pt x="36" y="779"/>
                    </a:lnTo>
                    <a:lnTo>
                      <a:pt x="34" y="772"/>
                    </a:lnTo>
                    <a:lnTo>
                      <a:pt x="31" y="765"/>
                    </a:lnTo>
                    <a:lnTo>
                      <a:pt x="30" y="759"/>
                    </a:lnTo>
                    <a:lnTo>
                      <a:pt x="28" y="751"/>
                    </a:lnTo>
                    <a:lnTo>
                      <a:pt x="27" y="744"/>
                    </a:lnTo>
                    <a:lnTo>
                      <a:pt x="24" y="735"/>
                    </a:lnTo>
                    <a:lnTo>
                      <a:pt x="21" y="728"/>
                    </a:lnTo>
                    <a:lnTo>
                      <a:pt x="20" y="721"/>
                    </a:lnTo>
                    <a:lnTo>
                      <a:pt x="18" y="713"/>
                    </a:lnTo>
                    <a:lnTo>
                      <a:pt x="16" y="704"/>
                    </a:lnTo>
                    <a:lnTo>
                      <a:pt x="16" y="694"/>
                    </a:lnTo>
                    <a:lnTo>
                      <a:pt x="13" y="686"/>
                    </a:lnTo>
                    <a:lnTo>
                      <a:pt x="13" y="677"/>
                    </a:lnTo>
                    <a:lnTo>
                      <a:pt x="10" y="667"/>
                    </a:lnTo>
                    <a:lnTo>
                      <a:pt x="9" y="657"/>
                    </a:lnTo>
                    <a:lnTo>
                      <a:pt x="7" y="649"/>
                    </a:lnTo>
                    <a:lnTo>
                      <a:pt x="6" y="639"/>
                    </a:lnTo>
                    <a:lnTo>
                      <a:pt x="6" y="629"/>
                    </a:lnTo>
                    <a:lnTo>
                      <a:pt x="4" y="619"/>
                    </a:lnTo>
                    <a:lnTo>
                      <a:pt x="3" y="607"/>
                    </a:lnTo>
                    <a:lnTo>
                      <a:pt x="3" y="599"/>
                    </a:lnTo>
                    <a:lnTo>
                      <a:pt x="1" y="589"/>
                    </a:lnTo>
                    <a:lnTo>
                      <a:pt x="0" y="577"/>
                    </a:lnTo>
                    <a:lnTo>
                      <a:pt x="0" y="567"/>
                    </a:lnTo>
                    <a:lnTo>
                      <a:pt x="0" y="556"/>
                    </a:lnTo>
                    <a:lnTo>
                      <a:pt x="0" y="545"/>
                    </a:lnTo>
                    <a:lnTo>
                      <a:pt x="0" y="535"/>
                    </a:lnTo>
                    <a:lnTo>
                      <a:pt x="0" y="525"/>
                    </a:lnTo>
                    <a:lnTo>
                      <a:pt x="0" y="513"/>
                    </a:lnTo>
                    <a:lnTo>
                      <a:pt x="0" y="502"/>
                    </a:lnTo>
                    <a:lnTo>
                      <a:pt x="0" y="492"/>
                    </a:lnTo>
                    <a:lnTo>
                      <a:pt x="1" y="482"/>
                    </a:lnTo>
                    <a:lnTo>
                      <a:pt x="3" y="469"/>
                    </a:lnTo>
                    <a:lnTo>
                      <a:pt x="3" y="459"/>
                    </a:lnTo>
                    <a:lnTo>
                      <a:pt x="4" y="448"/>
                    </a:lnTo>
                    <a:lnTo>
                      <a:pt x="6" y="438"/>
                    </a:lnTo>
                    <a:lnTo>
                      <a:pt x="9" y="427"/>
                    </a:lnTo>
                    <a:lnTo>
                      <a:pt x="9" y="415"/>
                    </a:lnTo>
                    <a:lnTo>
                      <a:pt x="11" y="405"/>
                    </a:lnTo>
                    <a:lnTo>
                      <a:pt x="13" y="394"/>
                    </a:lnTo>
                    <a:lnTo>
                      <a:pt x="16" y="384"/>
                    </a:lnTo>
                    <a:lnTo>
                      <a:pt x="18" y="374"/>
                    </a:lnTo>
                    <a:lnTo>
                      <a:pt x="21" y="363"/>
                    </a:lnTo>
                    <a:lnTo>
                      <a:pt x="24" y="354"/>
                    </a:lnTo>
                    <a:lnTo>
                      <a:pt x="27" y="343"/>
                    </a:lnTo>
                    <a:lnTo>
                      <a:pt x="30" y="333"/>
                    </a:lnTo>
                    <a:lnTo>
                      <a:pt x="34" y="324"/>
                    </a:lnTo>
                    <a:lnTo>
                      <a:pt x="40" y="313"/>
                    </a:lnTo>
                    <a:lnTo>
                      <a:pt x="44" y="304"/>
                    </a:lnTo>
                    <a:close/>
                  </a:path>
                </a:pathLst>
              </a:custGeom>
              <a:solidFill>
                <a:srgbClr val="2A40E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0" name="Freeform 11"/>
              <p:cNvSpPr>
                <a:spLocks/>
              </p:cNvSpPr>
              <p:nvPr/>
            </p:nvSpPr>
            <p:spPr bwMode="auto">
              <a:xfrm>
                <a:off x="1923" y="937"/>
                <a:ext cx="81" cy="29"/>
              </a:xfrm>
              <a:custGeom>
                <a:avLst/>
                <a:gdLst>
                  <a:gd name="T0" fmla="*/ 9 w 243"/>
                  <a:gd name="T1" fmla="*/ 0 h 87"/>
                  <a:gd name="T2" fmla="*/ 10 w 243"/>
                  <a:gd name="T3" fmla="*/ 0 h 87"/>
                  <a:gd name="T4" fmla="*/ 12 w 243"/>
                  <a:gd name="T5" fmla="*/ 0 h 87"/>
                  <a:gd name="T6" fmla="*/ 13 w 243"/>
                  <a:gd name="T7" fmla="*/ 0 h 87"/>
                  <a:gd name="T8" fmla="*/ 14 w 243"/>
                  <a:gd name="T9" fmla="*/ 0 h 87"/>
                  <a:gd name="T10" fmla="*/ 15 w 243"/>
                  <a:gd name="T11" fmla="*/ 0 h 87"/>
                  <a:gd name="T12" fmla="*/ 17 w 243"/>
                  <a:gd name="T13" fmla="*/ 0 h 87"/>
                  <a:gd name="T14" fmla="*/ 18 w 243"/>
                  <a:gd name="T15" fmla="*/ 0 h 87"/>
                  <a:gd name="T16" fmla="*/ 19 w 243"/>
                  <a:gd name="T17" fmla="*/ 1 h 87"/>
                  <a:gd name="T18" fmla="*/ 21 w 243"/>
                  <a:gd name="T19" fmla="*/ 1 h 87"/>
                  <a:gd name="T20" fmla="*/ 22 w 243"/>
                  <a:gd name="T21" fmla="*/ 2 h 87"/>
                  <a:gd name="T22" fmla="*/ 24 w 243"/>
                  <a:gd name="T23" fmla="*/ 3 h 87"/>
                  <a:gd name="T24" fmla="*/ 25 w 243"/>
                  <a:gd name="T25" fmla="*/ 3 h 87"/>
                  <a:gd name="T26" fmla="*/ 26 w 243"/>
                  <a:gd name="T27" fmla="*/ 4 h 87"/>
                  <a:gd name="T28" fmla="*/ 27 w 243"/>
                  <a:gd name="T29" fmla="*/ 5 h 87"/>
                  <a:gd name="T30" fmla="*/ 26 w 243"/>
                  <a:gd name="T31" fmla="*/ 6 h 87"/>
                  <a:gd name="T32" fmla="*/ 25 w 243"/>
                  <a:gd name="T33" fmla="*/ 7 h 87"/>
                  <a:gd name="T34" fmla="*/ 24 w 243"/>
                  <a:gd name="T35" fmla="*/ 7 h 87"/>
                  <a:gd name="T36" fmla="*/ 23 w 243"/>
                  <a:gd name="T37" fmla="*/ 6 h 87"/>
                  <a:gd name="T38" fmla="*/ 22 w 243"/>
                  <a:gd name="T39" fmla="*/ 6 h 87"/>
                  <a:gd name="T40" fmla="*/ 20 w 243"/>
                  <a:gd name="T41" fmla="*/ 6 h 87"/>
                  <a:gd name="T42" fmla="*/ 19 w 243"/>
                  <a:gd name="T43" fmla="*/ 6 h 87"/>
                  <a:gd name="T44" fmla="*/ 18 w 243"/>
                  <a:gd name="T45" fmla="*/ 5 h 87"/>
                  <a:gd name="T46" fmla="*/ 16 w 243"/>
                  <a:gd name="T47" fmla="*/ 5 h 87"/>
                  <a:gd name="T48" fmla="*/ 15 w 243"/>
                  <a:gd name="T49" fmla="*/ 5 h 87"/>
                  <a:gd name="T50" fmla="*/ 13 w 243"/>
                  <a:gd name="T51" fmla="*/ 6 h 87"/>
                  <a:gd name="T52" fmla="*/ 11 w 243"/>
                  <a:gd name="T53" fmla="*/ 6 h 87"/>
                  <a:gd name="T54" fmla="*/ 10 w 243"/>
                  <a:gd name="T55" fmla="*/ 7 h 87"/>
                  <a:gd name="T56" fmla="*/ 9 w 243"/>
                  <a:gd name="T57" fmla="*/ 7 h 87"/>
                  <a:gd name="T58" fmla="*/ 7 w 243"/>
                  <a:gd name="T59" fmla="*/ 8 h 87"/>
                  <a:gd name="T60" fmla="*/ 6 w 243"/>
                  <a:gd name="T61" fmla="*/ 9 h 87"/>
                  <a:gd name="T62" fmla="*/ 5 w 243"/>
                  <a:gd name="T63" fmla="*/ 9 h 87"/>
                  <a:gd name="T64" fmla="*/ 4 w 243"/>
                  <a:gd name="T65" fmla="*/ 9 h 87"/>
                  <a:gd name="T66" fmla="*/ 3 w 243"/>
                  <a:gd name="T67" fmla="*/ 10 h 87"/>
                  <a:gd name="T68" fmla="*/ 1 w 243"/>
                  <a:gd name="T69" fmla="*/ 9 h 87"/>
                  <a:gd name="T70" fmla="*/ 0 w 243"/>
                  <a:gd name="T71" fmla="*/ 8 h 87"/>
                  <a:gd name="T72" fmla="*/ 0 w 243"/>
                  <a:gd name="T73" fmla="*/ 7 h 87"/>
                  <a:gd name="T74" fmla="*/ 0 w 243"/>
                  <a:gd name="T75" fmla="*/ 6 h 87"/>
                  <a:gd name="T76" fmla="*/ 1 w 243"/>
                  <a:gd name="T77" fmla="*/ 4 h 87"/>
                  <a:gd name="T78" fmla="*/ 2 w 243"/>
                  <a:gd name="T79" fmla="*/ 4 h 87"/>
                  <a:gd name="T80" fmla="*/ 3 w 243"/>
                  <a:gd name="T81" fmla="*/ 3 h 87"/>
                  <a:gd name="T82" fmla="*/ 4 w 243"/>
                  <a:gd name="T83" fmla="*/ 2 h 87"/>
                  <a:gd name="T84" fmla="*/ 5 w 243"/>
                  <a:gd name="T85" fmla="*/ 2 h 87"/>
                  <a:gd name="T86" fmla="*/ 7 w 243"/>
                  <a:gd name="T87" fmla="*/ 1 h 87"/>
                  <a:gd name="T88" fmla="*/ 8 w 243"/>
                  <a:gd name="T89" fmla="*/ 1 h 87"/>
                  <a:gd name="T90" fmla="*/ 9 w 243"/>
                  <a:gd name="T91" fmla="*/ 1 h 87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243" h="87">
                    <a:moveTo>
                      <a:pt x="77" y="6"/>
                    </a:moveTo>
                    <a:lnTo>
                      <a:pt x="80" y="4"/>
                    </a:lnTo>
                    <a:lnTo>
                      <a:pt x="83" y="3"/>
                    </a:lnTo>
                    <a:lnTo>
                      <a:pt x="86" y="3"/>
                    </a:lnTo>
                    <a:lnTo>
                      <a:pt x="90" y="3"/>
                    </a:lnTo>
                    <a:lnTo>
                      <a:pt x="94" y="1"/>
                    </a:lnTo>
                    <a:lnTo>
                      <a:pt x="96" y="0"/>
                    </a:lnTo>
                    <a:lnTo>
                      <a:pt x="100" y="0"/>
                    </a:lnTo>
                    <a:lnTo>
                      <a:pt x="104" y="0"/>
                    </a:lnTo>
                    <a:lnTo>
                      <a:pt x="107" y="0"/>
                    </a:lnTo>
                    <a:lnTo>
                      <a:pt x="111" y="0"/>
                    </a:lnTo>
                    <a:lnTo>
                      <a:pt x="114" y="0"/>
                    </a:lnTo>
                    <a:lnTo>
                      <a:pt x="118" y="0"/>
                    </a:lnTo>
                    <a:lnTo>
                      <a:pt x="123" y="0"/>
                    </a:lnTo>
                    <a:lnTo>
                      <a:pt x="126" y="0"/>
                    </a:lnTo>
                    <a:lnTo>
                      <a:pt x="130" y="0"/>
                    </a:lnTo>
                    <a:lnTo>
                      <a:pt x="134" y="0"/>
                    </a:lnTo>
                    <a:lnTo>
                      <a:pt x="137" y="0"/>
                    </a:lnTo>
                    <a:lnTo>
                      <a:pt x="141" y="0"/>
                    </a:lnTo>
                    <a:lnTo>
                      <a:pt x="145" y="1"/>
                    </a:lnTo>
                    <a:lnTo>
                      <a:pt x="150" y="3"/>
                    </a:lnTo>
                    <a:lnTo>
                      <a:pt x="154" y="3"/>
                    </a:lnTo>
                    <a:lnTo>
                      <a:pt x="157" y="3"/>
                    </a:lnTo>
                    <a:lnTo>
                      <a:pt x="161" y="4"/>
                    </a:lnTo>
                    <a:lnTo>
                      <a:pt x="165" y="6"/>
                    </a:lnTo>
                    <a:lnTo>
                      <a:pt x="170" y="7"/>
                    </a:lnTo>
                    <a:lnTo>
                      <a:pt x="175" y="7"/>
                    </a:lnTo>
                    <a:lnTo>
                      <a:pt x="180" y="10"/>
                    </a:lnTo>
                    <a:lnTo>
                      <a:pt x="182" y="11"/>
                    </a:lnTo>
                    <a:lnTo>
                      <a:pt x="188" y="13"/>
                    </a:lnTo>
                    <a:lnTo>
                      <a:pt x="192" y="16"/>
                    </a:lnTo>
                    <a:lnTo>
                      <a:pt x="197" y="17"/>
                    </a:lnTo>
                    <a:lnTo>
                      <a:pt x="202" y="18"/>
                    </a:lnTo>
                    <a:lnTo>
                      <a:pt x="207" y="21"/>
                    </a:lnTo>
                    <a:lnTo>
                      <a:pt x="211" y="23"/>
                    </a:lnTo>
                    <a:lnTo>
                      <a:pt x="214" y="26"/>
                    </a:lnTo>
                    <a:lnTo>
                      <a:pt x="218" y="27"/>
                    </a:lnTo>
                    <a:lnTo>
                      <a:pt x="221" y="28"/>
                    </a:lnTo>
                    <a:lnTo>
                      <a:pt x="224" y="31"/>
                    </a:lnTo>
                    <a:lnTo>
                      <a:pt x="228" y="33"/>
                    </a:lnTo>
                    <a:lnTo>
                      <a:pt x="231" y="36"/>
                    </a:lnTo>
                    <a:lnTo>
                      <a:pt x="235" y="37"/>
                    </a:lnTo>
                    <a:lnTo>
                      <a:pt x="238" y="40"/>
                    </a:lnTo>
                    <a:lnTo>
                      <a:pt x="241" y="43"/>
                    </a:lnTo>
                    <a:lnTo>
                      <a:pt x="243" y="45"/>
                    </a:lnTo>
                    <a:lnTo>
                      <a:pt x="243" y="50"/>
                    </a:lnTo>
                    <a:lnTo>
                      <a:pt x="241" y="54"/>
                    </a:lnTo>
                    <a:lnTo>
                      <a:pt x="238" y="55"/>
                    </a:lnTo>
                    <a:lnTo>
                      <a:pt x="235" y="57"/>
                    </a:lnTo>
                    <a:lnTo>
                      <a:pt x="232" y="58"/>
                    </a:lnTo>
                    <a:lnTo>
                      <a:pt x="228" y="60"/>
                    </a:lnTo>
                    <a:lnTo>
                      <a:pt x="222" y="60"/>
                    </a:lnTo>
                    <a:lnTo>
                      <a:pt x="216" y="60"/>
                    </a:lnTo>
                    <a:lnTo>
                      <a:pt x="214" y="60"/>
                    </a:lnTo>
                    <a:lnTo>
                      <a:pt x="211" y="60"/>
                    </a:lnTo>
                    <a:lnTo>
                      <a:pt x="208" y="60"/>
                    </a:lnTo>
                    <a:lnTo>
                      <a:pt x="205" y="58"/>
                    </a:lnTo>
                    <a:lnTo>
                      <a:pt x="202" y="57"/>
                    </a:lnTo>
                    <a:lnTo>
                      <a:pt x="198" y="57"/>
                    </a:lnTo>
                    <a:lnTo>
                      <a:pt x="194" y="55"/>
                    </a:lnTo>
                    <a:lnTo>
                      <a:pt x="191" y="54"/>
                    </a:lnTo>
                    <a:lnTo>
                      <a:pt x="188" y="54"/>
                    </a:lnTo>
                    <a:lnTo>
                      <a:pt x="184" y="53"/>
                    </a:lnTo>
                    <a:lnTo>
                      <a:pt x="181" y="53"/>
                    </a:lnTo>
                    <a:lnTo>
                      <a:pt x="177" y="51"/>
                    </a:lnTo>
                    <a:lnTo>
                      <a:pt x="174" y="50"/>
                    </a:lnTo>
                    <a:lnTo>
                      <a:pt x="168" y="50"/>
                    </a:lnTo>
                    <a:lnTo>
                      <a:pt x="164" y="47"/>
                    </a:lnTo>
                    <a:lnTo>
                      <a:pt x="161" y="47"/>
                    </a:lnTo>
                    <a:lnTo>
                      <a:pt x="157" y="47"/>
                    </a:lnTo>
                    <a:lnTo>
                      <a:pt x="151" y="45"/>
                    </a:lnTo>
                    <a:lnTo>
                      <a:pt x="148" y="45"/>
                    </a:lnTo>
                    <a:lnTo>
                      <a:pt x="143" y="47"/>
                    </a:lnTo>
                    <a:lnTo>
                      <a:pt x="138" y="47"/>
                    </a:lnTo>
                    <a:lnTo>
                      <a:pt x="133" y="47"/>
                    </a:lnTo>
                    <a:lnTo>
                      <a:pt x="128" y="47"/>
                    </a:lnTo>
                    <a:lnTo>
                      <a:pt x="124" y="50"/>
                    </a:lnTo>
                    <a:lnTo>
                      <a:pt x="118" y="51"/>
                    </a:lnTo>
                    <a:lnTo>
                      <a:pt x="113" y="53"/>
                    </a:lnTo>
                    <a:lnTo>
                      <a:pt x="108" y="54"/>
                    </a:lnTo>
                    <a:lnTo>
                      <a:pt x="103" y="57"/>
                    </a:lnTo>
                    <a:lnTo>
                      <a:pt x="100" y="58"/>
                    </a:lnTo>
                    <a:lnTo>
                      <a:pt x="97" y="60"/>
                    </a:lnTo>
                    <a:lnTo>
                      <a:pt x="94" y="60"/>
                    </a:lnTo>
                    <a:lnTo>
                      <a:pt x="93" y="63"/>
                    </a:lnTo>
                    <a:lnTo>
                      <a:pt x="86" y="64"/>
                    </a:lnTo>
                    <a:lnTo>
                      <a:pt x="81" y="67"/>
                    </a:lnTo>
                    <a:lnTo>
                      <a:pt x="76" y="68"/>
                    </a:lnTo>
                    <a:lnTo>
                      <a:pt x="72" y="71"/>
                    </a:lnTo>
                    <a:lnTo>
                      <a:pt x="67" y="71"/>
                    </a:lnTo>
                    <a:lnTo>
                      <a:pt x="63" y="74"/>
                    </a:lnTo>
                    <a:lnTo>
                      <a:pt x="57" y="75"/>
                    </a:lnTo>
                    <a:lnTo>
                      <a:pt x="53" y="78"/>
                    </a:lnTo>
                    <a:lnTo>
                      <a:pt x="49" y="78"/>
                    </a:lnTo>
                    <a:lnTo>
                      <a:pt x="46" y="81"/>
                    </a:lnTo>
                    <a:lnTo>
                      <a:pt x="42" y="81"/>
                    </a:lnTo>
                    <a:lnTo>
                      <a:pt x="39" y="84"/>
                    </a:lnTo>
                    <a:lnTo>
                      <a:pt x="36" y="84"/>
                    </a:lnTo>
                    <a:lnTo>
                      <a:pt x="32" y="85"/>
                    </a:lnTo>
                    <a:lnTo>
                      <a:pt x="29" y="85"/>
                    </a:lnTo>
                    <a:lnTo>
                      <a:pt x="26" y="87"/>
                    </a:lnTo>
                    <a:lnTo>
                      <a:pt x="23" y="87"/>
                    </a:lnTo>
                    <a:lnTo>
                      <a:pt x="20" y="87"/>
                    </a:lnTo>
                    <a:lnTo>
                      <a:pt x="15" y="87"/>
                    </a:lnTo>
                    <a:lnTo>
                      <a:pt x="10" y="85"/>
                    </a:lnTo>
                    <a:lnTo>
                      <a:pt x="6" y="82"/>
                    </a:lnTo>
                    <a:lnTo>
                      <a:pt x="3" y="80"/>
                    </a:lnTo>
                    <a:lnTo>
                      <a:pt x="2" y="75"/>
                    </a:lnTo>
                    <a:lnTo>
                      <a:pt x="0" y="71"/>
                    </a:lnTo>
                    <a:lnTo>
                      <a:pt x="0" y="68"/>
                    </a:lnTo>
                    <a:lnTo>
                      <a:pt x="0" y="65"/>
                    </a:lnTo>
                    <a:lnTo>
                      <a:pt x="0" y="63"/>
                    </a:lnTo>
                    <a:lnTo>
                      <a:pt x="0" y="60"/>
                    </a:lnTo>
                    <a:lnTo>
                      <a:pt x="2" y="54"/>
                    </a:lnTo>
                    <a:lnTo>
                      <a:pt x="5" y="50"/>
                    </a:lnTo>
                    <a:lnTo>
                      <a:pt x="9" y="44"/>
                    </a:lnTo>
                    <a:lnTo>
                      <a:pt x="12" y="40"/>
                    </a:lnTo>
                    <a:lnTo>
                      <a:pt x="15" y="37"/>
                    </a:lnTo>
                    <a:lnTo>
                      <a:pt x="18" y="36"/>
                    </a:lnTo>
                    <a:lnTo>
                      <a:pt x="20" y="33"/>
                    </a:lnTo>
                    <a:lnTo>
                      <a:pt x="23" y="31"/>
                    </a:lnTo>
                    <a:lnTo>
                      <a:pt x="26" y="28"/>
                    </a:lnTo>
                    <a:lnTo>
                      <a:pt x="29" y="26"/>
                    </a:lnTo>
                    <a:lnTo>
                      <a:pt x="32" y="24"/>
                    </a:lnTo>
                    <a:lnTo>
                      <a:pt x="36" y="23"/>
                    </a:lnTo>
                    <a:lnTo>
                      <a:pt x="39" y="21"/>
                    </a:lnTo>
                    <a:lnTo>
                      <a:pt x="42" y="18"/>
                    </a:lnTo>
                    <a:lnTo>
                      <a:pt x="46" y="17"/>
                    </a:lnTo>
                    <a:lnTo>
                      <a:pt x="49" y="16"/>
                    </a:lnTo>
                    <a:lnTo>
                      <a:pt x="52" y="14"/>
                    </a:lnTo>
                    <a:lnTo>
                      <a:pt x="56" y="13"/>
                    </a:lnTo>
                    <a:lnTo>
                      <a:pt x="59" y="10"/>
                    </a:lnTo>
                    <a:lnTo>
                      <a:pt x="64" y="10"/>
                    </a:lnTo>
                    <a:lnTo>
                      <a:pt x="67" y="7"/>
                    </a:lnTo>
                    <a:lnTo>
                      <a:pt x="70" y="7"/>
                    </a:lnTo>
                    <a:lnTo>
                      <a:pt x="73" y="6"/>
                    </a:lnTo>
                    <a:lnTo>
                      <a:pt x="77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1" name="Freeform 12"/>
              <p:cNvSpPr>
                <a:spLocks/>
              </p:cNvSpPr>
              <p:nvPr/>
            </p:nvSpPr>
            <p:spPr bwMode="auto">
              <a:xfrm>
                <a:off x="2190" y="1213"/>
                <a:ext cx="34" cy="110"/>
              </a:xfrm>
              <a:custGeom>
                <a:avLst/>
                <a:gdLst>
                  <a:gd name="T0" fmla="*/ 2 w 102"/>
                  <a:gd name="T1" fmla="*/ 12 h 330"/>
                  <a:gd name="T2" fmla="*/ 2 w 102"/>
                  <a:gd name="T3" fmla="*/ 13 h 330"/>
                  <a:gd name="T4" fmla="*/ 2 w 102"/>
                  <a:gd name="T5" fmla="*/ 14 h 330"/>
                  <a:gd name="T6" fmla="*/ 2 w 102"/>
                  <a:gd name="T7" fmla="*/ 16 h 330"/>
                  <a:gd name="T8" fmla="*/ 2 w 102"/>
                  <a:gd name="T9" fmla="*/ 17 h 330"/>
                  <a:gd name="T10" fmla="*/ 2 w 102"/>
                  <a:gd name="T11" fmla="*/ 19 h 330"/>
                  <a:gd name="T12" fmla="*/ 2 w 102"/>
                  <a:gd name="T13" fmla="*/ 20 h 330"/>
                  <a:gd name="T14" fmla="*/ 2 w 102"/>
                  <a:gd name="T15" fmla="*/ 22 h 330"/>
                  <a:gd name="T16" fmla="*/ 2 w 102"/>
                  <a:gd name="T17" fmla="*/ 23 h 330"/>
                  <a:gd name="T18" fmla="*/ 2 w 102"/>
                  <a:gd name="T19" fmla="*/ 25 h 330"/>
                  <a:gd name="T20" fmla="*/ 2 w 102"/>
                  <a:gd name="T21" fmla="*/ 27 h 330"/>
                  <a:gd name="T22" fmla="*/ 2 w 102"/>
                  <a:gd name="T23" fmla="*/ 28 h 330"/>
                  <a:gd name="T24" fmla="*/ 2 w 102"/>
                  <a:gd name="T25" fmla="*/ 29 h 330"/>
                  <a:gd name="T26" fmla="*/ 2 w 102"/>
                  <a:gd name="T27" fmla="*/ 30 h 330"/>
                  <a:gd name="T28" fmla="*/ 2 w 102"/>
                  <a:gd name="T29" fmla="*/ 32 h 330"/>
                  <a:gd name="T30" fmla="*/ 2 w 102"/>
                  <a:gd name="T31" fmla="*/ 33 h 330"/>
                  <a:gd name="T32" fmla="*/ 2 w 102"/>
                  <a:gd name="T33" fmla="*/ 34 h 330"/>
                  <a:gd name="T34" fmla="*/ 3 w 102"/>
                  <a:gd name="T35" fmla="*/ 35 h 330"/>
                  <a:gd name="T36" fmla="*/ 4 w 102"/>
                  <a:gd name="T37" fmla="*/ 36 h 330"/>
                  <a:gd name="T38" fmla="*/ 5 w 102"/>
                  <a:gd name="T39" fmla="*/ 36 h 330"/>
                  <a:gd name="T40" fmla="*/ 7 w 102"/>
                  <a:gd name="T41" fmla="*/ 36 h 330"/>
                  <a:gd name="T42" fmla="*/ 8 w 102"/>
                  <a:gd name="T43" fmla="*/ 36 h 330"/>
                  <a:gd name="T44" fmla="*/ 9 w 102"/>
                  <a:gd name="T45" fmla="*/ 35 h 330"/>
                  <a:gd name="T46" fmla="*/ 10 w 102"/>
                  <a:gd name="T47" fmla="*/ 34 h 330"/>
                  <a:gd name="T48" fmla="*/ 11 w 102"/>
                  <a:gd name="T49" fmla="*/ 33 h 330"/>
                  <a:gd name="T50" fmla="*/ 11 w 102"/>
                  <a:gd name="T51" fmla="*/ 31 h 330"/>
                  <a:gd name="T52" fmla="*/ 11 w 102"/>
                  <a:gd name="T53" fmla="*/ 30 h 330"/>
                  <a:gd name="T54" fmla="*/ 11 w 102"/>
                  <a:gd name="T55" fmla="*/ 28 h 330"/>
                  <a:gd name="T56" fmla="*/ 11 w 102"/>
                  <a:gd name="T57" fmla="*/ 27 h 330"/>
                  <a:gd name="T58" fmla="*/ 11 w 102"/>
                  <a:gd name="T59" fmla="*/ 25 h 330"/>
                  <a:gd name="T60" fmla="*/ 11 w 102"/>
                  <a:gd name="T61" fmla="*/ 24 h 330"/>
                  <a:gd name="T62" fmla="*/ 11 w 102"/>
                  <a:gd name="T63" fmla="*/ 23 h 330"/>
                  <a:gd name="T64" fmla="*/ 11 w 102"/>
                  <a:gd name="T65" fmla="*/ 22 h 330"/>
                  <a:gd name="T66" fmla="*/ 10 w 102"/>
                  <a:gd name="T67" fmla="*/ 21 h 330"/>
                  <a:gd name="T68" fmla="*/ 10 w 102"/>
                  <a:gd name="T69" fmla="*/ 19 h 330"/>
                  <a:gd name="T70" fmla="*/ 10 w 102"/>
                  <a:gd name="T71" fmla="*/ 18 h 330"/>
                  <a:gd name="T72" fmla="*/ 9 w 102"/>
                  <a:gd name="T73" fmla="*/ 16 h 330"/>
                  <a:gd name="T74" fmla="*/ 9 w 102"/>
                  <a:gd name="T75" fmla="*/ 14 h 330"/>
                  <a:gd name="T76" fmla="*/ 8 w 102"/>
                  <a:gd name="T77" fmla="*/ 13 h 330"/>
                  <a:gd name="T78" fmla="*/ 8 w 102"/>
                  <a:gd name="T79" fmla="*/ 11 h 330"/>
                  <a:gd name="T80" fmla="*/ 7 w 102"/>
                  <a:gd name="T81" fmla="*/ 9 h 330"/>
                  <a:gd name="T82" fmla="*/ 7 w 102"/>
                  <a:gd name="T83" fmla="*/ 8 h 330"/>
                  <a:gd name="T84" fmla="*/ 6 w 102"/>
                  <a:gd name="T85" fmla="*/ 6 h 330"/>
                  <a:gd name="T86" fmla="*/ 6 w 102"/>
                  <a:gd name="T87" fmla="*/ 5 h 330"/>
                  <a:gd name="T88" fmla="*/ 5 w 102"/>
                  <a:gd name="T89" fmla="*/ 3 h 330"/>
                  <a:gd name="T90" fmla="*/ 4 w 102"/>
                  <a:gd name="T91" fmla="*/ 2 h 330"/>
                  <a:gd name="T92" fmla="*/ 4 w 102"/>
                  <a:gd name="T93" fmla="*/ 2 h 330"/>
                  <a:gd name="T94" fmla="*/ 3 w 102"/>
                  <a:gd name="T95" fmla="*/ 0 h 330"/>
                  <a:gd name="T96" fmla="*/ 2 w 102"/>
                  <a:gd name="T97" fmla="*/ 0 h 330"/>
                  <a:gd name="T98" fmla="*/ 0 w 102"/>
                  <a:gd name="T99" fmla="*/ 2 h 330"/>
                  <a:gd name="T100" fmla="*/ 0 w 102"/>
                  <a:gd name="T101" fmla="*/ 2 h 330"/>
                  <a:gd name="T102" fmla="*/ 0 w 102"/>
                  <a:gd name="T103" fmla="*/ 4 h 330"/>
                  <a:gd name="T104" fmla="*/ 0 w 102"/>
                  <a:gd name="T105" fmla="*/ 5 h 330"/>
                  <a:gd name="T106" fmla="*/ 0 w 102"/>
                  <a:gd name="T107" fmla="*/ 6 h 330"/>
                  <a:gd name="T108" fmla="*/ 1 w 102"/>
                  <a:gd name="T109" fmla="*/ 7 h 330"/>
                  <a:gd name="T110" fmla="*/ 1 w 102"/>
                  <a:gd name="T111" fmla="*/ 9 h 330"/>
                  <a:gd name="T112" fmla="*/ 2 w 102"/>
                  <a:gd name="T113" fmla="*/ 9 h 330"/>
                  <a:gd name="T114" fmla="*/ 2 w 102"/>
                  <a:gd name="T115" fmla="*/ 11 h 330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02" h="330">
                    <a:moveTo>
                      <a:pt x="18" y="99"/>
                    </a:moveTo>
                    <a:lnTo>
                      <a:pt x="18" y="102"/>
                    </a:lnTo>
                    <a:lnTo>
                      <a:pt x="18" y="105"/>
                    </a:lnTo>
                    <a:lnTo>
                      <a:pt x="18" y="109"/>
                    </a:lnTo>
                    <a:lnTo>
                      <a:pt x="20" y="112"/>
                    </a:lnTo>
                    <a:lnTo>
                      <a:pt x="20" y="116"/>
                    </a:lnTo>
                    <a:lnTo>
                      <a:pt x="21" y="119"/>
                    </a:lnTo>
                    <a:lnTo>
                      <a:pt x="21" y="125"/>
                    </a:lnTo>
                    <a:lnTo>
                      <a:pt x="21" y="129"/>
                    </a:lnTo>
                    <a:lnTo>
                      <a:pt x="21" y="132"/>
                    </a:lnTo>
                    <a:lnTo>
                      <a:pt x="21" y="136"/>
                    </a:lnTo>
                    <a:lnTo>
                      <a:pt x="21" y="140"/>
                    </a:lnTo>
                    <a:lnTo>
                      <a:pt x="21" y="145"/>
                    </a:lnTo>
                    <a:lnTo>
                      <a:pt x="21" y="150"/>
                    </a:lnTo>
                    <a:lnTo>
                      <a:pt x="21" y="155"/>
                    </a:lnTo>
                    <a:lnTo>
                      <a:pt x="21" y="159"/>
                    </a:lnTo>
                    <a:lnTo>
                      <a:pt x="23" y="163"/>
                    </a:lnTo>
                    <a:lnTo>
                      <a:pt x="21" y="168"/>
                    </a:lnTo>
                    <a:lnTo>
                      <a:pt x="21" y="172"/>
                    </a:lnTo>
                    <a:lnTo>
                      <a:pt x="21" y="177"/>
                    </a:lnTo>
                    <a:lnTo>
                      <a:pt x="21" y="182"/>
                    </a:lnTo>
                    <a:lnTo>
                      <a:pt x="20" y="187"/>
                    </a:lnTo>
                    <a:lnTo>
                      <a:pt x="20" y="190"/>
                    </a:lnTo>
                    <a:lnTo>
                      <a:pt x="20" y="196"/>
                    </a:lnTo>
                    <a:lnTo>
                      <a:pt x="20" y="200"/>
                    </a:lnTo>
                    <a:lnTo>
                      <a:pt x="18" y="206"/>
                    </a:lnTo>
                    <a:lnTo>
                      <a:pt x="18" y="210"/>
                    </a:lnTo>
                    <a:lnTo>
                      <a:pt x="18" y="214"/>
                    </a:lnTo>
                    <a:lnTo>
                      <a:pt x="18" y="219"/>
                    </a:lnTo>
                    <a:lnTo>
                      <a:pt x="18" y="224"/>
                    </a:lnTo>
                    <a:lnTo>
                      <a:pt x="18" y="227"/>
                    </a:lnTo>
                    <a:lnTo>
                      <a:pt x="18" y="233"/>
                    </a:lnTo>
                    <a:lnTo>
                      <a:pt x="18" y="239"/>
                    </a:lnTo>
                    <a:lnTo>
                      <a:pt x="17" y="243"/>
                    </a:lnTo>
                    <a:lnTo>
                      <a:pt x="17" y="246"/>
                    </a:lnTo>
                    <a:lnTo>
                      <a:pt x="15" y="250"/>
                    </a:lnTo>
                    <a:lnTo>
                      <a:pt x="15" y="254"/>
                    </a:lnTo>
                    <a:lnTo>
                      <a:pt x="15" y="259"/>
                    </a:lnTo>
                    <a:lnTo>
                      <a:pt x="15" y="263"/>
                    </a:lnTo>
                    <a:lnTo>
                      <a:pt x="15" y="267"/>
                    </a:lnTo>
                    <a:lnTo>
                      <a:pt x="17" y="271"/>
                    </a:lnTo>
                    <a:lnTo>
                      <a:pt x="17" y="274"/>
                    </a:lnTo>
                    <a:lnTo>
                      <a:pt x="17" y="278"/>
                    </a:lnTo>
                    <a:lnTo>
                      <a:pt x="17" y="281"/>
                    </a:lnTo>
                    <a:lnTo>
                      <a:pt x="17" y="287"/>
                    </a:lnTo>
                    <a:lnTo>
                      <a:pt x="17" y="290"/>
                    </a:lnTo>
                    <a:lnTo>
                      <a:pt x="18" y="293"/>
                    </a:lnTo>
                    <a:lnTo>
                      <a:pt x="18" y="296"/>
                    </a:lnTo>
                    <a:lnTo>
                      <a:pt x="18" y="300"/>
                    </a:lnTo>
                    <a:lnTo>
                      <a:pt x="18" y="303"/>
                    </a:lnTo>
                    <a:lnTo>
                      <a:pt x="20" y="305"/>
                    </a:lnTo>
                    <a:lnTo>
                      <a:pt x="21" y="308"/>
                    </a:lnTo>
                    <a:lnTo>
                      <a:pt x="23" y="310"/>
                    </a:lnTo>
                    <a:lnTo>
                      <a:pt x="25" y="315"/>
                    </a:lnTo>
                    <a:lnTo>
                      <a:pt x="28" y="320"/>
                    </a:lnTo>
                    <a:lnTo>
                      <a:pt x="31" y="323"/>
                    </a:lnTo>
                    <a:lnTo>
                      <a:pt x="34" y="325"/>
                    </a:lnTo>
                    <a:lnTo>
                      <a:pt x="40" y="327"/>
                    </a:lnTo>
                    <a:lnTo>
                      <a:pt x="44" y="328"/>
                    </a:lnTo>
                    <a:lnTo>
                      <a:pt x="48" y="328"/>
                    </a:lnTo>
                    <a:lnTo>
                      <a:pt x="54" y="330"/>
                    </a:lnTo>
                    <a:lnTo>
                      <a:pt x="58" y="328"/>
                    </a:lnTo>
                    <a:lnTo>
                      <a:pt x="62" y="328"/>
                    </a:lnTo>
                    <a:lnTo>
                      <a:pt x="65" y="327"/>
                    </a:lnTo>
                    <a:lnTo>
                      <a:pt x="69" y="325"/>
                    </a:lnTo>
                    <a:lnTo>
                      <a:pt x="72" y="324"/>
                    </a:lnTo>
                    <a:lnTo>
                      <a:pt x="77" y="323"/>
                    </a:lnTo>
                    <a:lnTo>
                      <a:pt x="79" y="320"/>
                    </a:lnTo>
                    <a:lnTo>
                      <a:pt x="82" y="317"/>
                    </a:lnTo>
                    <a:lnTo>
                      <a:pt x="85" y="314"/>
                    </a:lnTo>
                    <a:lnTo>
                      <a:pt x="87" y="311"/>
                    </a:lnTo>
                    <a:lnTo>
                      <a:pt x="89" y="308"/>
                    </a:lnTo>
                    <a:lnTo>
                      <a:pt x="91" y="304"/>
                    </a:lnTo>
                    <a:lnTo>
                      <a:pt x="92" y="300"/>
                    </a:lnTo>
                    <a:lnTo>
                      <a:pt x="95" y="297"/>
                    </a:lnTo>
                    <a:lnTo>
                      <a:pt x="95" y="293"/>
                    </a:lnTo>
                    <a:lnTo>
                      <a:pt x="96" y="288"/>
                    </a:lnTo>
                    <a:lnTo>
                      <a:pt x="98" y="283"/>
                    </a:lnTo>
                    <a:lnTo>
                      <a:pt x="99" y="278"/>
                    </a:lnTo>
                    <a:lnTo>
                      <a:pt x="99" y="274"/>
                    </a:lnTo>
                    <a:lnTo>
                      <a:pt x="99" y="270"/>
                    </a:lnTo>
                    <a:lnTo>
                      <a:pt x="101" y="266"/>
                    </a:lnTo>
                    <a:lnTo>
                      <a:pt x="102" y="260"/>
                    </a:lnTo>
                    <a:lnTo>
                      <a:pt x="102" y="256"/>
                    </a:lnTo>
                    <a:lnTo>
                      <a:pt x="102" y="250"/>
                    </a:lnTo>
                    <a:lnTo>
                      <a:pt x="102" y="244"/>
                    </a:lnTo>
                    <a:lnTo>
                      <a:pt x="102" y="240"/>
                    </a:lnTo>
                    <a:lnTo>
                      <a:pt x="102" y="236"/>
                    </a:lnTo>
                    <a:lnTo>
                      <a:pt x="102" y="230"/>
                    </a:lnTo>
                    <a:lnTo>
                      <a:pt x="101" y="226"/>
                    </a:lnTo>
                    <a:lnTo>
                      <a:pt x="101" y="222"/>
                    </a:lnTo>
                    <a:lnTo>
                      <a:pt x="99" y="219"/>
                    </a:lnTo>
                    <a:lnTo>
                      <a:pt x="99" y="216"/>
                    </a:lnTo>
                    <a:lnTo>
                      <a:pt x="99" y="213"/>
                    </a:lnTo>
                    <a:lnTo>
                      <a:pt x="99" y="210"/>
                    </a:lnTo>
                    <a:lnTo>
                      <a:pt x="98" y="207"/>
                    </a:lnTo>
                    <a:lnTo>
                      <a:pt x="96" y="204"/>
                    </a:lnTo>
                    <a:lnTo>
                      <a:pt x="96" y="200"/>
                    </a:lnTo>
                    <a:lnTo>
                      <a:pt x="96" y="197"/>
                    </a:lnTo>
                    <a:lnTo>
                      <a:pt x="95" y="193"/>
                    </a:lnTo>
                    <a:lnTo>
                      <a:pt x="95" y="189"/>
                    </a:lnTo>
                    <a:lnTo>
                      <a:pt x="94" y="185"/>
                    </a:lnTo>
                    <a:lnTo>
                      <a:pt x="94" y="182"/>
                    </a:lnTo>
                    <a:lnTo>
                      <a:pt x="92" y="176"/>
                    </a:lnTo>
                    <a:lnTo>
                      <a:pt x="91" y="172"/>
                    </a:lnTo>
                    <a:lnTo>
                      <a:pt x="89" y="168"/>
                    </a:lnTo>
                    <a:lnTo>
                      <a:pt x="89" y="163"/>
                    </a:lnTo>
                    <a:lnTo>
                      <a:pt x="88" y="159"/>
                    </a:lnTo>
                    <a:lnTo>
                      <a:pt x="87" y="153"/>
                    </a:lnTo>
                    <a:lnTo>
                      <a:pt x="85" y="149"/>
                    </a:lnTo>
                    <a:lnTo>
                      <a:pt x="84" y="143"/>
                    </a:lnTo>
                    <a:lnTo>
                      <a:pt x="82" y="139"/>
                    </a:lnTo>
                    <a:lnTo>
                      <a:pt x="81" y="135"/>
                    </a:lnTo>
                    <a:lnTo>
                      <a:pt x="79" y="129"/>
                    </a:lnTo>
                    <a:lnTo>
                      <a:pt x="78" y="125"/>
                    </a:lnTo>
                    <a:lnTo>
                      <a:pt x="77" y="119"/>
                    </a:lnTo>
                    <a:lnTo>
                      <a:pt x="74" y="113"/>
                    </a:lnTo>
                    <a:lnTo>
                      <a:pt x="74" y="109"/>
                    </a:lnTo>
                    <a:lnTo>
                      <a:pt x="71" y="104"/>
                    </a:lnTo>
                    <a:lnTo>
                      <a:pt x="71" y="99"/>
                    </a:lnTo>
                    <a:lnTo>
                      <a:pt x="68" y="94"/>
                    </a:lnTo>
                    <a:lnTo>
                      <a:pt x="67" y="89"/>
                    </a:lnTo>
                    <a:lnTo>
                      <a:pt x="65" y="85"/>
                    </a:lnTo>
                    <a:lnTo>
                      <a:pt x="64" y="79"/>
                    </a:lnTo>
                    <a:lnTo>
                      <a:pt x="62" y="75"/>
                    </a:lnTo>
                    <a:lnTo>
                      <a:pt x="61" y="69"/>
                    </a:lnTo>
                    <a:lnTo>
                      <a:pt x="58" y="65"/>
                    </a:lnTo>
                    <a:lnTo>
                      <a:pt x="57" y="61"/>
                    </a:lnTo>
                    <a:lnTo>
                      <a:pt x="55" y="57"/>
                    </a:lnTo>
                    <a:lnTo>
                      <a:pt x="54" y="52"/>
                    </a:lnTo>
                    <a:lnTo>
                      <a:pt x="52" y="48"/>
                    </a:lnTo>
                    <a:lnTo>
                      <a:pt x="50" y="44"/>
                    </a:lnTo>
                    <a:lnTo>
                      <a:pt x="48" y="38"/>
                    </a:lnTo>
                    <a:lnTo>
                      <a:pt x="45" y="35"/>
                    </a:lnTo>
                    <a:lnTo>
                      <a:pt x="44" y="31"/>
                    </a:lnTo>
                    <a:lnTo>
                      <a:pt x="42" y="28"/>
                    </a:lnTo>
                    <a:lnTo>
                      <a:pt x="41" y="25"/>
                    </a:lnTo>
                    <a:lnTo>
                      <a:pt x="40" y="22"/>
                    </a:lnTo>
                    <a:lnTo>
                      <a:pt x="38" y="20"/>
                    </a:lnTo>
                    <a:lnTo>
                      <a:pt x="37" y="17"/>
                    </a:lnTo>
                    <a:lnTo>
                      <a:pt x="34" y="14"/>
                    </a:lnTo>
                    <a:lnTo>
                      <a:pt x="34" y="10"/>
                    </a:lnTo>
                    <a:lnTo>
                      <a:pt x="31" y="8"/>
                    </a:lnTo>
                    <a:lnTo>
                      <a:pt x="28" y="4"/>
                    </a:lnTo>
                    <a:lnTo>
                      <a:pt x="27" y="3"/>
                    </a:lnTo>
                    <a:lnTo>
                      <a:pt x="20" y="0"/>
                    </a:lnTo>
                    <a:lnTo>
                      <a:pt x="15" y="3"/>
                    </a:lnTo>
                    <a:lnTo>
                      <a:pt x="11" y="5"/>
                    </a:lnTo>
                    <a:lnTo>
                      <a:pt x="8" y="10"/>
                    </a:lnTo>
                    <a:lnTo>
                      <a:pt x="4" y="14"/>
                    </a:lnTo>
                    <a:lnTo>
                      <a:pt x="3" y="17"/>
                    </a:lnTo>
                    <a:lnTo>
                      <a:pt x="0" y="20"/>
                    </a:lnTo>
                    <a:lnTo>
                      <a:pt x="0" y="22"/>
                    </a:lnTo>
                    <a:lnTo>
                      <a:pt x="0" y="28"/>
                    </a:lnTo>
                    <a:lnTo>
                      <a:pt x="0" y="31"/>
                    </a:lnTo>
                    <a:lnTo>
                      <a:pt x="0" y="34"/>
                    </a:lnTo>
                    <a:lnTo>
                      <a:pt x="0" y="35"/>
                    </a:lnTo>
                    <a:lnTo>
                      <a:pt x="0" y="38"/>
                    </a:lnTo>
                    <a:lnTo>
                      <a:pt x="1" y="42"/>
                    </a:lnTo>
                    <a:lnTo>
                      <a:pt x="3" y="45"/>
                    </a:lnTo>
                    <a:lnTo>
                      <a:pt x="3" y="48"/>
                    </a:lnTo>
                    <a:lnTo>
                      <a:pt x="4" y="51"/>
                    </a:lnTo>
                    <a:lnTo>
                      <a:pt x="6" y="57"/>
                    </a:lnTo>
                    <a:lnTo>
                      <a:pt x="7" y="59"/>
                    </a:lnTo>
                    <a:lnTo>
                      <a:pt x="8" y="65"/>
                    </a:lnTo>
                    <a:lnTo>
                      <a:pt x="10" y="69"/>
                    </a:lnTo>
                    <a:lnTo>
                      <a:pt x="11" y="75"/>
                    </a:lnTo>
                    <a:lnTo>
                      <a:pt x="11" y="78"/>
                    </a:lnTo>
                    <a:lnTo>
                      <a:pt x="13" y="79"/>
                    </a:lnTo>
                    <a:lnTo>
                      <a:pt x="13" y="82"/>
                    </a:lnTo>
                    <a:lnTo>
                      <a:pt x="14" y="85"/>
                    </a:lnTo>
                    <a:lnTo>
                      <a:pt x="14" y="88"/>
                    </a:lnTo>
                    <a:lnTo>
                      <a:pt x="15" y="91"/>
                    </a:lnTo>
                    <a:lnTo>
                      <a:pt x="15" y="95"/>
                    </a:lnTo>
                    <a:lnTo>
                      <a:pt x="18" y="9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2" name="Freeform 13"/>
              <p:cNvSpPr>
                <a:spLocks/>
              </p:cNvSpPr>
              <p:nvPr/>
            </p:nvSpPr>
            <p:spPr bwMode="auto">
              <a:xfrm>
                <a:off x="1899" y="1341"/>
                <a:ext cx="50" cy="73"/>
              </a:xfrm>
              <a:custGeom>
                <a:avLst/>
                <a:gdLst>
                  <a:gd name="T0" fmla="*/ 0 w 151"/>
                  <a:gd name="T1" fmla="*/ 8 h 219"/>
                  <a:gd name="T2" fmla="*/ 1 w 151"/>
                  <a:gd name="T3" fmla="*/ 9 h 219"/>
                  <a:gd name="T4" fmla="*/ 1 w 151"/>
                  <a:gd name="T5" fmla="*/ 10 h 219"/>
                  <a:gd name="T6" fmla="*/ 2 w 151"/>
                  <a:gd name="T7" fmla="*/ 12 h 219"/>
                  <a:gd name="T8" fmla="*/ 3 w 151"/>
                  <a:gd name="T9" fmla="*/ 14 h 219"/>
                  <a:gd name="T10" fmla="*/ 4 w 151"/>
                  <a:gd name="T11" fmla="*/ 15 h 219"/>
                  <a:gd name="T12" fmla="*/ 4 w 151"/>
                  <a:gd name="T13" fmla="*/ 16 h 219"/>
                  <a:gd name="T14" fmla="*/ 5 w 151"/>
                  <a:gd name="T15" fmla="*/ 18 h 219"/>
                  <a:gd name="T16" fmla="*/ 6 w 151"/>
                  <a:gd name="T17" fmla="*/ 20 h 219"/>
                  <a:gd name="T18" fmla="*/ 7 w 151"/>
                  <a:gd name="T19" fmla="*/ 21 h 219"/>
                  <a:gd name="T20" fmla="*/ 8 w 151"/>
                  <a:gd name="T21" fmla="*/ 22 h 219"/>
                  <a:gd name="T22" fmla="*/ 9 w 151"/>
                  <a:gd name="T23" fmla="*/ 23 h 219"/>
                  <a:gd name="T24" fmla="*/ 11 w 151"/>
                  <a:gd name="T25" fmla="*/ 23 h 219"/>
                  <a:gd name="T26" fmla="*/ 12 w 151"/>
                  <a:gd name="T27" fmla="*/ 24 h 219"/>
                  <a:gd name="T28" fmla="*/ 13 w 151"/>
                  <a:gd name="T29" fmla="*/ 24 h 219"/>
                  <a:gd name="T30" fmla="*/ 14 w 151"/>
                  <a:gd name="T31" fmla="*/ 24 h 219"/>
                  <a:gd name="T32" fmla="*/ 15 w 151"/>
                  <a:gd name="T33" fmla="*/ 24 h 219"/>
                  <a:gd name="T34" fmla="*/ 16 w 151"/>
                  <a:gd name="T35" fmla="*/ 24 h 219"/>
                  <a:gd name="T36" fmla="*/ 17 w 151"/>
                  <a:gd name="T37" fmla="*/ 22 h 219"/>
                  <a:gd name="T38" fmla="*/ 16 w 151"/>
                  <a:gd name="T39" fmla="*/ 21 h 219"/>
                  <a:gd name="T40" fmla="*/ 15 w 151"/>
                  <a:gd name="T41" fmla="*/ 20 h 219"/>
                  <a:gd name="T42" fmla="*/ 15 w 151"/>
                  <a:gd name="T43" fmla="*/ 19 h 219"/>
                  <a:gd name="T44" fmla="*/ 14 w 151"/>
                  <a:gd name="T45" fmla="*/ 18 h 219"/>
                  <a:gd name="T46" fmla="*/ 13 w 151"/>
                  <a:gd name="T47" fmla="*/ 17 h 219"/>
                  <a:gd name="T48" fmla="*/ 13 w 151"/>
                  <a:gd name="T49" fmla="*/ 16 h 219"/>
                  <a:gd name="T50" fmla="*/ 12 w 151"/>
                  <a:gd name="T51" fmla="*/ 14 h 219"/>
                  <a:gd name="T52" fmla="*/ 11 w 151"/>
                  <a:gd name="T53" fmla="*/ 13 h 219"/>
                  <a:gd name="T54" fmla="*/ 11 w 151"/>
                  <a:gd name="T55" fmla="*/ 12 h 219"/>
                  <a:gd name="T56" fmla="*/ 10 w 151"/>
                  <a:gd name="T57" fmla="*/ 10 h 219"/>
                  <a:gd name="T58" fmla="*/ 9 w 151"/>
                  <a:gd name="T59" fmla="*/ 9 h 219"/>
                  <a:gd name="T60" fmla="*/ 9 w 151"/>
                  <a:gd name="T61" fmla="*/ 7 h 219"/>
                  <a:gd name="T62" fmla="*/ 8 w 151"/>
                  <a:gd name="T63" fmla="*/ 6 h 219"/>
                  <a:gd name="T64" fmla="*/ 7 w 151"/>
                  <a:gd name="T65" fmla="*/ 5 h 219"/>
                  <a:gd name="T66" fmla="*/ 7 w 151"/>
                  <a:gd name="T67" fmla="*/ 4 h 219"/>
                  <a:gd name="T68" fmla="*/ 6 w 151"/>
                  <a:gd name="T69" fmla="*/ 3 h 219"/>
                  <a:gd name="T70" fmla="*/ 5 w 151"/>
                  <a:gd name="T71" fmla="*/ 2 h 219"/>
                  <a:gd name="T72" fmla="*/ 4 w 151"/>
                  <a:gd name="T73" fmla="*/ 0 h 219"/>
                  <a:gd name="T74" fmla="*/ 3 w 151"/>
                  <a:gd name="T75" fmla="*/ 0 h 219"/>
                  <a:gd name="T76" fmla="*/ 2 w 151"/>
                  <a:gd name="T77" fmla="*/ 1 h 219"/>
                  <a:gd name="T78" fmla="*/ 1 w 151"/>
                  <a:gd name="T79" fmla="*/ 2 h 219"/>
                  <a:gd name="T80" fmla="*/ 1 w 151"/>
                  <a:gd name="T81" fmla="*/ 3 h 219"/>
                  <a:gd name="T82" fmla="*/ 0 w 151"/>
                  <a:gd name="T83" fmla="*/ 5 h 219"/>
                  <a:gd name="T84" fmla="*/ 0 w 151"/>
                  <a:gd name="T85" fmla="*/ 6 h 219"/>
                  <a:gd name="T86" fmla="*/ 0 w 151"/>
                  <a:gd name="T87" fmla="*/ 7 h 21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151" h="219">
                    <a:moveTo>
                      <a:pt x="2" y="66"/>
                    </a:moveTo>
                    <a:lnTo>
                      <a:pt x="2" y="67"/>
                    </a:lnTo>
                    <a:lnTo>
                      <a:pt x="3" y="70"/>
                    </a:lnTo>
                    <a:lnTo>
                      <a:pt x="5" y="74"/>
                    </a:lnTo>
                    <a:lnTo>
                      <a:pt x="5" y="77"/>
                    </a:lnTo>
                    <a:lnTo>
                      <a:pt x="8" y="80"/>
                    </a:lnTo>
                    <a:lnTo>
                      <a:pt x="9" y="85"/>
                    </a:lnTo>
                    <a:lnTo>
                      <a:pt x="10" y="90"/>
                    </a:lnTo>
                    <a:lnTo>
                      <a:pt x="13" y="94"/>
                    </a:lnTo>
                    <a:lnTo>
                      <a:pt x="13" y="98"/>
                    </a:lnTo>
                    <a:lnTo>
                      <a:pt x="16" y="103"/>
                    </a:lnTo>
                    <a:lnTo>
                      <a:pt x="19" y="108"/>
                    </a:lnTo>
                    <a:lnTo>
                      <a:pt x="22" y="114"/>
                    </a:lnTo>
                    <a:lnTo>
                      <a:pt x="25" y="118"/>
                    </a:lnTo>
                    <a:lnTo>
                      <a:pt x="27" y="124"/>
                    </a:lnTo>
                    <a:lnTo>
                      <a:pt x="29" y="127"/>
                    </a:lnTo>
                    <a:lnTo>
                      <a:pt x="30" y="130"/>
                    </a:lnTo>
                    <a:lnTo>
                      <a:pt x="32" y="132"/>
                    </a:lnTo>
                    <a:lnTo>
                      <a:pt x="33" y="135"/>
                    </a:lnTo>
                    <a:lnTo>
                      <a:pt x="36" y="139"/>
                    </a:lnTo>
                    <a:lnTo>
                      <a:pt x="39" y="145"/>
                    </a:lnTo>
                    <a:lnTo>
                      <a:pt x="42" y="151"/>
                    </a:lnTo>
                    <a:lnTo>
                      <a:pt x="44" y="157"/>
                    </a:lnTo>
                    <a:lnTo>
                      <a:pt x="47" y="161"/>
                    </a:lnTo>
                    <a:lnTo>
                      <a:pt x="52" y="167"/>
                    </a:lnTo>
                    <a:lnTo>
                      <a:pt x="54" y="171"/>
                    </a:lnTo>
                    <a:lnTo>
                      <a:pt x="57" y="176"/>
                    </a:lnTo>
                    <a:lnTo>
                      <a:pt x="60" y="179"/>
                    </a:lnTo>
                    <a:lnTo>
                      <a:pt x="63" y="185"/>
                    </a:lnTo>
                    <a:lnTo>
                      <a:pt x="66" y="188"/>
                    </a:lnTo>
                    <a:lnTo>
                      <a:pt x="70" y="192"/>
                    </a:lnTo>
                    <a:lnTo>
                      <a:pt x="73" y="195"/>
                    </a:lnTo>
                    <a:lnTo>
                      <a:pt x="76" y="198"/>
                    </a:lnTo>
                    <a:lnTo>
                      <a:pt x="80" y="202"/>
                    </a:lnTo>
                    <a:lnTo>
                      <a:pt x="83" y="205"/>
                    </a:lnTo>
                    <a:lnTo>
                      <a:pt x="86" y="205"/>
                    </a:lnTo>
                    <a:lnTo>
                      <a:pt x="89" y="208"/>
                    </a:lnTo>
                    <a:lnTo>
                      <a:pt x="91" y="209"/>
                    </a:lnTo>
                    <a:lnTo>
                      <a:pt x="96" y="211"/>
                    </a:lnTo>
                    <a:lnTo>
                      <a:pt x="98" y="212"/>
                    </a:lnTo>
                    <a:lnTo>
                      <a:pt x="103" y="213"/>
                    </a:lnTo>
                    <a:lnTo>
                      <a:pt x="106" y="215"/>
                    </a:lnTo>
                    <a:lnTo>
                      <a:pt x="110" y="216"/>
                    </a:lnTo>
                    <a:lnTo>
                      <a:pt x="113" y="216"/>
                    </a:lnTo>
                    <a:lnTo>
                      <a:pt x="117" y="218"/>
                    </a:lnTo>
                    <a:lnTo>
                      <a:pt x="120" y="218"/>
                    </a:lnTo>
                    <a:lnTo>
                      <a:pt x="123" y="219"/>
                    </a:lnTo>
                    <a:lnTo>
                      <a:pt x="125" y="219"/>
                    </a:lnTo>
                    <a:lnTo>
                      <a:pt x="128" y="219"/>
                    </a:lnTo>
                    <a:lnTo>
                      <a:pt x="133" y="219"/>
                    </a:lnTo>
                    <a:lnTo>
                      <a:pt x="135" y="219"/>
                    </a:lnTo>
                    <a:lnTo>
                      <a:pt x="141" y="218"/>
                    </a:lnTo>
                    <a:lnTo>
                      <a:pt x="145" y="216"/>
                    </a:lnTo>
                    <a:lnTo>
                      <a:pt x="148" y="213"/>
                    </a:lnTo>
                    <a:lnTo>
                      <a:pt x="150" y="211"/>
                    </a:lnTo>
                    <a:lnTo>
                      <a:pt x="151" y="205"/>
                    </a:lnTo>
                    <a:lnTo>
                      <a:pt x="150" y="202"/>
                    </a:lnTo>
                    <a:lnTo>
                      <a:pt x="150" y="198"/>
                    </a:lnTo>
                    <a:lnTo>
                      <a:pt x="147" y="195"/>
                    </a:lnTo>
                    <a:lnTo>
                      <a:pt x="145" y="192"/>
                    </a:lnTo>
                    <a:lnTo>
                      <a:pt x="144" y="189"/>
                    </a:lnTo>
                    <a:lnTo>
                      <a:pt x="141" y="185"/>
                    </a:lnTo>
                    <a:lnTo>
                      <a:pt x="137" y="181"/>
                    </a:lnTo>
                    <a:lnTo>
                      <a:pt x="135" y="178"/>
                    </a:lnTo>
                    <a:lnTo>
                      <a:pt x="134" y="175"/>
                    </a:lnTo>
                    <a:lnTo>
                      <a:pt x="133" y="172"/>
                    </a:lnTo>
                    <a:lnTo>
                      <a:pt x="131" y="169"/>
                    </a:lnTo>
                    <a:lnTo>
                      <a:pt x="128" y="167"/>
                    </a:lnTo>
                    <a:lnTo>
                      <a:pt x="127" y="164"/>
                    </a:lnTo>
                    <a:lnTo>
                      <a:pt x="125" y="159"/>
                    </a:lnTo>
                    <a:lnTo>
                      <a:pt x="123" y="157"/>
                    </a:lnTo>
                    <a:lnTo>
                      <a:pt x="121" y="152"/>
                    </a:lnTo>
                    <a:lnTo>
                      <a:pt x="120" y="149"/>
                    </a:lnTo>
                    <a:lnTo>
                      <a:pt x="118" y="145"/>
                    </a:lnTo>
                    <a:lnTo>
                      <a:pt x="117" y="141"/>
                    </a:lnTo>
                    <a:lnTo>
                      <a:pt x="114" y="138"/>
                    </a:lnTo>
                    <a:lnTo>
                      <a:pt x="113" y="134"/>
                    </a:lnTo>
                    <a:lnTo>
                      <a:pt x="110" y="130"/>
                    </a:lnTo>
                    <a:lnTo>
                      <a:pt x="108" y="125"/>
                    </a:lnTo>
                    <a:lnTo>
                      <a:pt x="106" y="121"/>
                    </a:lnTo>
                    <a:lnTo>
                      <a:pt x="104" y="117"/>
                    </a:lnTo>
                    <a:lnTo>
                      <a:pt x="101" y="112"/>
                    </a:lnTo>
                    <a:lnTo>
                      <a:pt x="100" y="108"/>
                    </a:lnTo>
                    <a:lnTo>
                      <a:pt x="97" y="104"/>
                    </a:lnTo>
                    <a:lnTo>
                      <a:pt x="96" y="101"/>
                    </a:lnTo>
                    <a:lnTo>
                      <a:pt x="94" y="95"/>
                    </a:lnTo>
                    <a:lnTo>
                      <a:pt x="91" y="93"/>
                    </a:lnTo>
                    <a:lnTo>
                      <a:pt x="89" y="87"/>
                    </a:lnTo>
                    <a:lnTo>
                      <a:pt x="89" y="83"/>
                    </a:lnTo>
                    <a:lnTo>
                      <a:pt x="86" y="78"/>
                    </a:lnTo>
                    <a:lnTo>
                      <a:pt x="83" y="75"/>
                    </a:lnTo>
                    <a:lnTo>
                      <a:pt x="81" y="71"/>
                    </a:lnTo>
                    <a:lnTo>
                      <a:pt x="80" y="67"/>
                    </a:lnTo>
                    <a:lnTo>
                      <a:pt x="76" y="61"/>
                    </a:lnTo>
                    <a:lnTo>
                      <a:pt x="74" y="58"/>
                    </a:lnTo>
                    <a:lnTo>
                      <a:pt x="73" y="54"/>
                    </a:lnTo>
                    <a:lnTo>
                      <a:pt x="71" y="51"/>
                    </a:lnTo>
                    <a:lnTo>
                      <a:pt x="69" y="47"/>
                    </a:lnTo>
                    <a:lnTo>
                      <a:pt x="67" y="44"/>
                    </a:lnTo>
                    <a:lnTo>
                      <a:pt x="64" y="40"/>
                    </a:lnTo>
                    <a:lnTo>
                      <a:pt x="63" y="36"/>
                    </a:lnTo>
                    <a:lnTo>
                      <a:pt x="60" y="33"/>
                    </a:lnTo>
                    <a:lnTo>
                      <a:pt x="59" y="30"/>
                    </a:lnTo>
                    <a:lnTo>
                      <a:pt x="57" y="27"/>
                    </a:lnTo>
                    <a:lnTo>
                      <a:pt x="54" y="24"/>
                    </a:lnTo>
                    <a:lnTo>
                      <a:pt x="53" y="21"/>
                    </a:lnTo>
                    <a:lnTo>
                      <a:pt x="52" y="20"/>
                    </a:lnTo>
                    <a:lnTo>
                      <a:pt x="47" y="14"/>
                    </a:lnTo>
                    <a:lnTo>
                      <a:pt x="44" y="9"/>
                    </a:lnTo>
                    <a:lnTo>
                      <a:pt x="42" y="6"/>
                    </a:lnTo>
                    <a:lnTo>
                      <a:pt x="39" y="3"/>
                    </a:lnTo>
                    <a:lnTo>
                      <a:pt x="36" y="2"/>
                    </a:lnTo>
                    <a:lnTo>
                      <a:pt x="33" y="0"/>
                    </a:lnTo>
                    <a:lnTo>
                      <a:pt x="30" y="0"/>
                    </a:lnTo>
                    <a:lnTo>
                      <a:pt x="29" y="2"/>
                    </a:lnTo>
                    <a:lnTo>
                      <a:pt x="25" y="4"/>
                    </a:lnTo>
                    <a:lnTo>
                      <a:pt x="19" y="7"/>
                    </a:lnTo>
                    <a:lnTo>
                      <a:pt x="16" y="9"/>
                    </a:lnTo>
                    <a:lnTo>
                      <a:pt x="13" y="14"/>
                    </a:lnTo>
                    <a:lnTo>
                      <a:pt x="10" y="17"/>
                    </a:lnTo>
                    <a:lnTo>
                      <a:pt x="8" y="20"/>
                    </a:lnTo>
                    <a:lnTo>
                      <a:pt x="5" y="24"/>
                    </a:lnTo>
                    <a:lnTo>
                      <a:pt x="5" y="29"/>
                    </a:lnTo>
                    <a:lnTo>
                      <a:pt x="2" y="33"/>
                    </a:lnTo>
                    <a:lnTo>
                      <a:pt x="2" y="36"/>
                    </a:lnTo>
                    <a:lnTo>
                      <a:pt x="0" y="41"/>
                    </a:lnTo>
                    <a:lnTo>
                      <a:pt x="0" y="46"/>
                    </a:lnTo>
                    <a:lnTo>
                      <a:pt x="0" y="51"/>
                    </a:lnTo>
                    <a:lnTo>
                      <a:pt x="0" y="54"/>
                    </a:lnTo>
                    <a:lnTo>
                      <a:pt x="2" y="60"/>
                    </a:lnTo>
                    <a:lnTo>
                      <a:pt x="2" y="6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949925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6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6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6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6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67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67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67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567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707" grpId="0" build="p"/>
      <p:bldP spid="456709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Summary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200" y="685800"/>
            <a:ext cx="8686800" cy="586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Important concept: Atomic Operations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An operation that runs to completion or not at all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These are the primitives on which to construct various synchronization primitives</a:t>
            </a:r>
          </a:p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Talked about hardware atomicity primitives: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Disabling of Interrupts, </a:t>
            </a:r>
            <a:r>
              <a:rPr lang="en-US" altLang="ko-KR" dirty="0" err="1" smtClean="0">
                <a:ea typeface="굴림" panose="020B0600000101010101" pitchFamily="34" charset="-127"/>
              </a:rPr>
              <a:t>test&amp;set</a:t>
            </a:r>
            <a:r>
              <a:rPr lang="en-US" altLang="ko-KR" dirty="0" smtClean="0">
                <a:ea typeface="굴림" panose="020B0600000101010101" pitchFamily="34" charset="-127"/>
              </a:rPr>
              <a:t>, swap, </a:t>
            </a:r>
            <a:r>
              <a:rPr lang="en-US" altLang="ko-KR" dirty="0" err="1" smtClean="0">
                <a:ea typeface="굴림" panose="020B0600000101010101" pitchFamily="34" charset="-127"/>
              </a:rPr>
              <a:t>comp&amp;swap</a:t>
            </a:r>
            <a:r>
              <a:rPr lang="en-US" altLang="ko-KR" dirty="0" smtClean="0">
                <a:ea typeface="굴림" panose="020B0600000101010101" pitchFamily="34" charset="-127"/>
              </a:rPr>
              <a:t>, load-linked/store conditional</a:t>
            </a:r>
          </a:p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Showed several constructions of Locks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Must be very careful not to waste/tie up machine resources</a:t>
            </a:r>
          </a:p>
          <a:p>
            <a:pPr lvl="2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Shouldn’t disable interrupts for long</a:t>
            </a:r>
          </a:p>
          <a:p>
            <a:pPr lvl="2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Shouldn’t spin wait for long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Key idea: Separate lock variable, use hardware mechanisms to protect modifications of that variable</a:t>
            </a:r>
          </a:p>
          <a:p>
            <a:pPr>
              <a:lnSpc>
                <a:spcPct val="80000"/>
              </a:lnSpc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</a:pPr>
            <a:endParaRPr lang="ko-KR" altLang="en-US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69520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</a:t>
            </a:r>
            <a:r>
              <a:rPr lang="en-US" altLang="ko-KR" dirty="0" smtClean="0">
                <a:ea typeface="굴림" panose="020B0600000101010101" pitchFamily="34" charset="-127"/>
              </a:rPr>
              <a:t>Multiprocessing vs Multiprogramming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788" y="663575"/>
            <a:ext cx="8710612" cy="6042025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What does it mean to run two threads “concurrently”?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Scheduler is free to run threads in any order and interleaving: FIFO, Random, …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Dispatcher can choose to run each thread to completion or time-slice in big chunks or small chunks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endParaRPr lang="en-US" altLang="ko-KR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>
              <a:lnSpc>
                <a:spcPct val="85000"/>
              </a:lnSpc>
              <a:spcBef>
                <a:spcPct val="25000"/>
              </a:spcBef>
            </a:pPr>
            <a:endParaRPr lang="en-US" altLang="ko-KR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>
              <a:lnSpc>
                <a:spcPct val="85000"/>
              </a:lnSpc>
              <a:spcBef>
                <a:spcPct val="25000"/>
              </a:spcBef>
            </a:pPr>
            <a:endParaRPr lang="en-US" altLang="ko-KR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>
              <a:lnSpc>
                <a:spcPct val="85000"/>
              </a:lnSpc>
              <a:spcBef>
                <a:spcPct val="25000"/>
              </a:spcBef>
            </a:pPr>
            <a:endParaRPr lang="en-US" altLang="ko-KR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>
              <a:lnSpc>
                <a:spcPct val="85000"/>
              </a:lnSpc>
              <a:spcBef>
                <a:spcPct val="25000"/>
              </a:spcBef>
            </a:pPr>
            <a:endParaRPr lang="en-US" altLang="ko-KR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>
              <a:lnSpc>
                <a:spcPct val="85000"/>
              </a:lnSpc>
              <a:spcBef>
                <a:spcPct val="25000"/>
              </a:spcBef>
            </a:pPr>
            <a:endParaRPr lang="en-US" altLang="ko-KR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>
              <a:lnSpc>
                <a:spcPct val="85000"/>
              </a:lnSpc>
              <a:spcBef>
                <a:spcPct val="25000"/>
              </a:spcBef>
            </a:pPr>
            <a:endParaRPr lang="en-US" altLang="ko-KR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Also recall: Hyperthreading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Possible to interleave threads on a per-instruction basis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Keep this in mind for our examples (like multiprocessing)</a:t>
            </a:r>
          </a:p>
        </p:txBody>
      </p:sp>
      <p:grpSp>
        <p:nvGrpSpPr>
          <p:cNvPr id="400454" name="Group 70"/>
          <p:cNvGrpSpPr>
            <a:grpSpLocks/>
          </p:cNvGrpSpPr>
          <p:nvPr/>
        </p:nvGrpSpPr>
        <p:grpSpPr bwMode="auto">
          <a:xfrm>
            <a:off x="533400" y="3733800"/>
            <a:ext cx="8042275" cy="1295400"/>
            <a:chOff x="310" y="3264"/>
            <a:chExt cx="5066" cy="816"/>
          </a:xfrm>
        </p:grpSpPr>
        <p:grpSp>
          <p:nvGrpSpPr>
            <p:cNvPr id="18447" name="Group 62"/>
            <p:cNvGrpSpPr>
              <a:grpSpLocks/>
            </p:cNvGrpSpPr>
            <p:nvPr/>
          </p:nvGrpSpPr>
          <p:grpSpPr bwMode="auto">
            <a:xfrm>
              <a:off x="2160" y="3264"/>
              <a:ext cx="2640" cy="240"/>
              <a:chOff x="2208" y="3105"/>
              <a:chExt cx="2640" cy="240"/>
            </a:xfrm>
          </p:grpSpPr>
          <p:sp>
            <p:nvSpPr>
              <p:cNvPr id="18473" name="Line 10"/>
              <p:cNvSpPr>
                <a:spLocks noChangeShapeType="1"/>
              </p:cNvSpPr>
              <p:nvPr/>
            </p:nvSpPr>
            <p:spPr bwMode="auto">
              <a:xfrm>
                <a:off x="2208" y="3345"/>
                <a:ext cx="672" cy="0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8474" name="Line 11"/>
              <p:cNvSpPr>
                <a:spLocks noChangeShapeType="1"/>
              </p:cNvSpPr>
              <p:nvPr/>
            </p:nvSpPr>
            <p:spPr bwMode="auto">
              <a:xfrm>
                <a:off x="2880" y="3345"/>
                <a:ext cx="1488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8475" name="Line 14"/>
              <p:cNvSpPr>
                <a:spLocks noChangeShapeType="1"/>
              </p:cNvSpPr>
              <p:nvPr/>
            </p:nvSpPr>
            <p:spPr bwMode="auto">
              <a:xfrm>
                <a:off x="4368" y="3345"/>
                <a:ext cx="480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8476" name="Text Box 20"/>
              <p:cNvSpPr txBox="1">
                <a:spLocks noChangeArrowheads="1"/>
              </p:cNvSpPr>
              <p:nvPr/>
            </p:nvSpPr>
            <p:spPr bwMode="auto">
              <a:xfrm>
                <a:off x="2386" y="3105"/>
                <a:ext cx="22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/>
                  <a:t>A</a:t>
                </a:r>
              </a:p>
            </p:txBody>
          </p:sp>
          <p:sp>
            <p:nvSpPr>
              <p:cNvPr id="18477" name="Text Box 21"/>
              <p:cNvSpPr txBox="1">
                <a:spLocks noChangeArrowheads="1"/>
              </p:cNvSpPr>
              <p:nvPr/>
            </p:nvSpPr>
            <p:spPr bwMode="auto">
              <a:xfrm>
                <a:off x="3463" y="3105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/>
                  <a:t>B</a:t>
                </a:r>
              </a:p>
            </p:txBody>
          </p:sp>
          <p:sp>
            <p:nvSpPr>
              <p:cNvPr id="18478" name="Text Box 22"/>
              <p:cNvSpPr txBox="1">
                <a:spLocks noChangeArrowheads="1"/>
              </p:cNvSpPr>
              <p:nvPr/>
            </p:nvSpPr>
            <p:spPr bwMode="auto">
              <a:xfrm>
                <a:off x="4472" y="3105"/>
                <a:ext cx="20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/>
                  <a:t>C</a:t>
                </a:r>
              </a:p>
            </p:txBody>
          </p:sp>
        </p:grpSp>
        <p:grpSp>
          <p:nvGrpSpPr>
            <p:cNvPr id="18448" name="Group 63"/>
            <p:cNvGrpSpPr>
              <a:grpSpLocks/>
            </p:cNvGrpSpPr>
            <p:nvPr/>
          </p:nvGrpSpPr>
          <p:grpSpPr bwMode="auto">
            <a:xfrm>
              <a:off x="2160" y="3600"/>
              <a:ext cx="3216" cy="358"/>
              <a:chOff x="2256" y="3552"/>
              <a:chExt cx="3216" cy="358"/>
            </a:xfrm>
          </p:grpSpPr>
          <p:sp>
            <p:nvSpPr>
              <p:cNvPr id="18451" name="Line 24"/>
              <p:cNvSpPr>
                <a:spLocks noChangeShapeType="1"/>
              </p:cNvSpPr>
              <p:nvPr/>
            </p:nvSpPr>
            <p:spPr bwMode="auto">
              <a:xfrm>
                <a:off x="3792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8452" name="Line 29"/>
              <p:cNvSpPr>
                <a:spLocks noChangeShapeType="1"/>
              </p:cNvSpPr>
              <p:nvPr/>
            </p:nvSpPr>
            <p:spPr bwMode="auto">
              <a:xfrm>
                <a:off x="3792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8453" name="Text Box 31"/>
              <p:cNvSpPr txBox="1">
                <a:spLocks noChangeArrowheads="1"/>
              </p:cNvSpPr>
              <p:nvPr/>
            </p:nvSpPr>
            <p:spPr bwMode="auto">
              <a:xfrm>
                <a:off x="3880" y="3552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/>
                  <a:t>B</a:t>
                </a:r>
              </a:p>
            </p:txBody>
          </p:sp>
          <p:sp>
            <p:nvSpPr>
              <p:cNvPr id="18454" name="Line 35"/>
              <p:cNvSpPr>
                <a:spLocks noChangeShapeType="1"/>
              </p:cNvSpPr>
              <p:nvPr/>
            </p:nvSpPr>
            <p:spPr bwMode="auto">
              <a:xfrm>
                <a:off x="2256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8455" name="Line 36"/>
              <p:cNvSpPr>
                <a:spLocks noChangeShapeType="1"/>
              </p:cNvSpPr>
              <p:nvPr/>
            </p:nvSpPr>
            <p:spPr bwMode="auto">
              <a:xfrm>
                <a:off x="2256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8456" name="Text Box 37"/>
              <p:cNvSpPr txBox="1">
                <a:spLocks noChangeArrowheads="1"/>
              </p:cNvSpPr>
              <p:nvPr/>
            </p:nvSpPr>
            <p:spPr bwMode="auto">
              <a:xfrm>
                <a:off x="2337" y="3552"/>
                <a:ext cx="22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/>
                  <a:t>A</a:t>
                </a:r>
              </a:p>
            </p:txBody>
          </p:sp>
          <p:sp>
            <p:nvSpPr>
              <p:cNvPr id="18457" name="Line 39"/>
              <p:cNvSpPr>
                <a:spLocks noChangeShapeType="1"/>
              </p:cNvSpPr>
              <p:nvPr/>
            </p:nvSpPr>
            <p:spPr bwMode="auto">
              <a:xfrm>
                <a:off x="3408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8458" name="Line 40"/>
              <p:cNvSpPr>
                <a:spLocks noChangeShapeType="1"/>
              </p:cNvSpPr>
              <p:nvPr/>
            </p:nvSpPr>
            <p:spPr bwMode="auto">
              <a:xfrm>
                <a:off x="3408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8459" name="Text Box 41"/>
              <p:cNvSpPr txBox="1">
                <a:spLocks noChangeArrowheads="1"/>
              </p:cNvSpPr>
              <p:nvPr/>
            </p:nvSpPr>
            <p:spPr bwMode="auto">
              <a:xfrm>
                <a:off x="3489" y="3552"/>
                <a:ext cx="22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/>
                  <a:t>A</a:t>
                </a:r>
              </a:p>
            </p:txBody>
          </p:sp>
          <p:sp>
            <p:nvSpPr>
              <p:cNvPr id="18460" name="Line 43"/>
              <p:cNvSpPr>
                <a:spLocks noChangeShapeType="1"/>
              </p:cNvSpPr>
              <p:nvPr/>
            </p:nvSpPr>
            <p:spPr bwMode="auto">
              <a:xfrm>
                <a:off x="3024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8461" name="Line 44"/>
              <p:cNvSpPr>
                <a:spLocks noChangeShapeType="1"/>
              </p:cNvSpPr>
              <p:nvPr/>
            </p:nvSpPr>
            <p:spPr bwMode="auto">
              <a:xfrm>
                <a:off x="3024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8462" name="Text Box 45"/>
              <p:cNvSpPr txBox="1">
                <a:spLocks noChangeArrowheads="1"/>
              </p:cNvSpPr>
              <p:nvPr/>
            </p:nvSpPr>
            <p:spPr bwMode="auto">
              <a:xfrm>
                <a:off x="3113" y="3552"/>
                <a:ext cx="20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/>
                  <a:t>C</a:t>
                </a:r>
              </a:p>
            </p:txBody>
          </p:sp>
          <p:sp>
            <p:nvSpPr>
              <p:cNvPr id="18463" name="Line 47"/>
              <p:cNvSpPr>
                <a:spLocks noChangeShapeType="1"/>
              </p:cNvSpPr>
              <p:nvPr/>
            </p:nvSpPr>
            <p:spPr bwMode="auto">
              <a:xfrm>
                <a:off x="2640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8464" name="Line 48"/>
              <p:cNvSpPr>
                <a:spLocks noChangeShapeType="1"/>
              </p:cNvSpPr>
              <p:nvPr/>
            </p:nvSpPr>
            <p:spPr bwMode="auto">
              <a:xfrm>
                <a:off x="2640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8465" name="Text Box 49"/>
              <p:cNvSpPr txBox="1">
                <a:spLocks noChangeArrowheads="1"/>
              </p:cNvSpPr>
              <p:nvPr/>
            </p:nvSpPr>
            <p:spPr bwMode="auto">
              <a:xfrm>
                <a:off x="2728" y="3552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/>
                  <a:t>B</a:t>
                </a:r>
              </a:p>
            </p:txBody>
          </p:sp>
          <p:sp>
            <p:nvSpPr>
              <p:cNvPr id="18466" name="Line 51"/>
              <p:cNvSpPr>
                <a:spLocks noChangeShapeType="1"/>
              </p:cNvSpPr>
              <p:nvPr/>
            </p:nvSpPr>
            <p:spPr bwMode="auto">
              <a:xfrm>
                <a:off x="4176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8467" name="Line 52"/>
              <p:cNvSpPr>
                <a:spLocks noChangeShapeType="1"/>
              </p:cNvSpPr>
              <p:nvPr/>
            </p:nvSpPr>
            <p:spPr bwMode="auto">
              <a:xfrm>
                <a:off x="4176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8468" name="Text Box 53"/>
              <p:cNvSpPr txBox="1">
                <a:spLocks noChangeArrowheads="1"/>
              </p:cNvSpPr>
              <p:nvPr/>
            </p:nvSpPr>
            <p:spPr bwMode="auto">
              <a:xfrm>
                <a:off x="4265" y="3552"/>
                <a:ext cx="20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/>
                  <a:t>C</a:t>
                </a:r>
              </a:p>
            </p:txBody>
          </p:sp>
          <p:sp>
            <p:nvSpPr>
              <p:cNvPr id="18469" name="Line 55"/>
              <p:cNvSpPr>
                <a:spLocks noChangeShapeType="1"/>
              </p:cNvSpPr>
              <p:nvPr/>
            </p:nvSpPr>
            <p:spPr bwMode="auto">
              <a:xfrm>
                <a:off x="4560" y="3814"/>
                <a:ext cx="912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8470" name="Line 56"/>
              <p:cNvSpPr>
                <a:spLocks noChangeShapeType="1"/>
              </p:cNvSpPr>
              <p:nvPr/>
            </p:nvSpPr>
            <p:spPr bwMode="auto">
              <a:xfrm>
                <a:off x="4560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8471" name="Text Box 57"/>
              <p:cNvSpPr txBox="1">
                <a:spLocks noChangeArrowheads="1"/>
              </p:cNvSpPr>
              <p:nvPr/>
            </p:nvSpPr>
            <p:spPr bwMode="auto">
              <a:xfrm>
                <a:off x="4944" y="3552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/>
                  <a:t>B</a:t>
                </a:r>
              </a:p>
            </p:txBody>
          </p:sp>
          <p:sp>
            <p:nvSpPr>
              <p:cNvPr id="18472" name="Line 58"/>
              <p:cNvSpPr>
                <a:spLocks noChangeShapeType="1"/>
              </p:cNvSpPr>
              <p:nvPr/>
            </p:nvSpPr>
            <p:spPr bwMode="auto">
              <a:xfrm>
                <a:off x="5464" y="3713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18449" name="AutoShape 65"/>
            <p:cNvSpPr>
              <a:spLocks/>
            </p:cNvSpPr>
            <p:nvPr/>
          </p:nvSpPr>
          <p:spPr bwMode="auto">
            <a:xfrm>
              <a:off x="1654" y="3360"/>
              <a:ext cx="384" cy="720"/>
            </a:xfrm>
            <a:prstGeom prst="leftBrace">
              <a:avLst>
                <a:gd name="adj1" fmla="val 15625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8450" name="Text Box 66"/>
            <p:cNvSpPr txBox="1">
              <a:spLocks noChangeArrowheads="1"/>
            </p:cNvSpPr>
            <p:nvPr/>
          </p:nvSpPr>
          <p:spPr bwMode="auto">
            <a:xfrm>
              <a:off x="310" y="3604"/>
              <a:ext cx="13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Multiprogramming</a:t>
              </a:r>
            </a:p>
          </p:txBody>
        </p:sp>
      </p:grpSp>
      <p:grpSp>
        <p:nvGrpSpPr>
          <p:cNvPr id="400453" name="Group 69"/>
          <p:cNvGrpSpPr>
            <a:grpSpLocks/>
          </p:cNvGrpSpPr>
          <p:nvPr/>
        </p:nvGrpSpPr>
        <p:grpSpPr bwMode="auto">
          <a:xfrm>
            <a:off x="803275" y="2514600"/>
            <a:ext cx="5280025" cy="1143000"/>
            <a:chOff x="480" y="2496"/>
            <a:chExt cx="3326" cy="720"/>
          </a:xfrm>
        </p:grpSpPr>
        <p:grpSp>
          <p:nvGrpSpPr>
            <p:cNvPr id="18438" name="Group 61"/>
            <p:cNvGrpSpPr>
              <a:grpSpLocks/>
            </p:cNvGrpSpPr>
            <p:nvPr/>
          </p:nvGrpSpPr>
          <p:grpSpPr bwMode="auto">
            <a:xfrm>
              <a:off x="2112" y="2496"/>
              <a:ext cx="1694" cy="615"/>
              <a:chOff x="2208" y="2448"/>
              <a:chExt cx="1694" cy="615"/>
            </a:xfrm>
          </p:grpSpPr>
          <p:sp>
            <p:nvSpPr>
              <p:cNvPr id="18441" name="Text Box 4"/>
              <p:cNvSpPr txBox="1">
                <a:spLocks noChangeArrowheads="1"/>
              </p:cNvSpPr>
              <p:nvPr/>
            </p:nvSpPr>
            <p:spPr bwMode="auto">
              <a:xfrm>
                <a:off x="2208" y="2448"/>
                <a:ext cx="22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/>
                  <a:t>A</a:t>
                </a:r>
              </a:p>
            </p:txBody>
          </p:sp>
          <p:sp>
            <p:nvSpPr>
              <p:cNvPr id="18442" name="Line 7"/>
              <p:cNvSpPr>
                <a:spLocks noChangeShapeType="1"/>
              </p:cNvSpPr>
              <p:nvPr/>
            </p:nvSpPr>
            <p:spPr bwMode="auto">
              <a:xfrm>
                <a:off x="2414" y="2566"/>
                <a:ext cx="672" cy="0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8443" name="Text Box 5"/>
              <p:cNvSpPr txBox="1">
                <a:spLocks noChangeArrowheads="1"/>
              </p:cNvSpPr>
              <p:nvPr/>
            </p:nvSpPr>
            <p:spPr bwMode="auto">
              <a:xfrm>
                <a:off x="2208" y="2640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/>
                  <a:t>B</a:t>
                </a:r>
              </a:p>
            </p:txBody>
          </p:sp>
          <p:sp>
            <p:nvSpPr>
              <p:cNvPr id="18444" name="Line 8"/>
              <p:cNvSpPr>
                <a:spLocks noChangeShapeType="1"/>
              </p:cNvSpPr>
              <p:nvPr/>
            </p:nvSpPr>
            <p:spPr bwMode="auto">
              <a:xfrm>
                <a:off x="2414" y="2736"/>
                <a:ext cx="1488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8445" name="Text Box 6"/>
              <p:cNvSpPr txBox="1">
                <a:spLocks noChangeArrowheads="1"/>
              </p:cNvSpPr>
              <p:nvPr/>
            </p:nvSpPr>
            <p:spPr bwMode="auto">
              <a:xfrm>
                <a:off x="2208" y="2832"/>
                <a:ext cx="20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/>
                  <a:t>C</a:t>
                </a:r>
              </a:p>
            </p:txBody>
          </p:sp>
          <p:sp>
            <p:nvSpPr>
              <p:cNvPr id="18446" name="Line 9"/>
              <p:cNvSpPr>
                <a:spLocks noChangeShapeType="1"/>
              </p:cNvSpPr>
              <p:nvPr/>
            </p:nvSpPr>
            <p:spPr bwMode="auto">
              <a:xfrm>
                <a:off x="2414" y="2928"/>
                <a:ext cx="480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18439" name="Text Box 64"/>
            <p:cNvSpPr txBox="1">
              <a:spLocks noChangeArrowheads="1"/>
            </p:cNvSpPr>
            <p:nvPr/>
          </p:nvSpPr>
          <p:spPr bwMode="auto">
            <a:xfrm>
              <a:off x="480" y="2736"/>
              <a:ext cx="117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Multiprocessing</a:t>
              </a:r>
            </a:p>
          </p:txBody>
        </p:sp>
        <p:sp>
          <p:nvSpPr>
            <p:cNvPr id="18440" name="AutoShape 68"/>
            <p:cNvSpPr>
              <a:spLocks/>
            </p:cNvSpPr>
            <p:nvPr/>
          </p:nvSpPr>
          <p:spPr bwMode="auto">
            <a:xfrm>
              <a:off x="1654" y="2496"/>
              <a:ext cx="384" cy="720"/>
            </a:xfrm>
            <a:prstGeom prst="leftBrace">
              <a:avLst>
                <a:gd name="adj1" fmla="val 15625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5370831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0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0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0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0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0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0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8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82575" y="141288"/>
            <a:ext cx="8458200" cy="533400"/>
          </a:xfrm>
        </p:spPr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Correctness for systems with concurrent threads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867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If dispatcher can schedule threads in any way, programs must work under all circumstances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Can you test for this?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How can you know if your program works?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solidFill>
                  <a:srgbClr val="FF0000"/>
                </a:solidFill>
                <a:ea typeface="Gulim" panose="020B0600000101010101" pitchFamily="34" charset="-127"/>
              </a:rPr>
              <a:t>Independent Threads: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No state shared with other threads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Deterministic </a:t>
            </a:r>
            <a:r>
              <a:rPr lang="en-US" altLang="ko-KR" smtClean="0">
                <a:ea typeface="Gulim" panose="020B0600000101010101" pitchFamily="34" charset="-127"/>
                <a:sym typeface="Symbol" panose="05050102010706020507" pitchFamily="18" charset="2"/>
              </a:rPr>
              <a:t> Input state determines results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Gulim" panose="020B0600000101010101" pitchFamily="34" charset="-127"/>
                <a:sym typeface="Symbol" panose="05050102010706020507" pitchFamily="18" charset="2"/>
              </a:rPr>
              <a:t>Reproducible  Can recreate Starting Conditions, I/O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Gulim" panose="020B0600000101010101" pitchFamily="34" charset="-127"/>
                <a:sym typeface="Symbol" panose="05050102010706020507" pitchFamily="18" charset="2"/>
              </a:rPr>
              <a:t>Scheduling order doesn’t matter (if </a:t>
            </a:r>
            <a:r>
              <a:rPr lang="en-US" altLang="ko-KR" smtClean="0">
                <a:latin typeface="Courier New" panose="02070309020205020404" pitchFamily="49" charset="0"/>
                <a:ea typeface="Gulim" panose="020B0600000101010101" pitchFamily="34" charset="-127"/>
                <a:sym typeface="Symbol" panose="05050102010706020507" pitchFamily="18" charset="2"/>
              </a:rPr>
              <a:t>switch()</a:t>
            </a:r>
            <a:r>
              <a:rPr lang="en-US" altLang="ko-KR" smtClean="0">
                <a:ea typeface="Gulim" panose="020B0600000101010101" pitchFamily="34" charset="-127"/>
                <a:sym typeface="Symbol" panose="05050102010706020507" pitchFamily="18" charset="2"/>
              </a:rPr>
              <a:t> works!!!)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solidFill>
                  <a:srgbClr val="FF0000"/>
                </a:solidFill>
                <a:ea typeface="Gulim" panose="020B0600000101010101" pitchFamily="34" charset="-127"/>
                <a:sym typeface="Symbol" panose="05050102010706020507" pitchFamily="18" charset="2"/>
              </a:rPr>
              <a:t>Cooperating Threads: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Gulim" panose="020B0600000101010101" pitchFamily="34" charset="-127"/>
                <a:sym typeface="Symbol" panose="05050102010706020507" pitchFamily="18" charset="2"/>
              </a:rPr>
              <a:t>Shared State between multiple threads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Gulim" panose="020B0600000101010101" pitchFamily="34" charset="-127"/>
                <a:sym typeface="Symbol" panose="05050102010706020507" pitchFamily="18" charset="2"/>
              </a:rPr>
              <a:t>Non-deterministic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Gulim" panose="020B0600000101010101" pitchFamily="34" charset="-127"/>
                <a:sym typeface="Symbol" panose="05050102010706020507" pitchFamily="18" charset="2"/>
              </a:rPr>
              <a:t>Non-reproducible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Gulim" panose="020B0600000101010101" pitchFamily="34" charset="-127"/>
                <a:sym typeface="Symbol" panose="05050102010706020507" pitchFamily="18" charset="2"/>
              </a:rPr>
              <a:t>Non-deterministic and Non-reproducible means that bugs can be intermittent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Gulim" panose="020B0600000101010101" pitchFamily="34" charset="-127"/>
                <a:sym typeface="Symbol" panose="05050102010706020507" pitchFamily="18" charset="2"/>
              </a:rPr>
              <a:t>Sometimes called “Heisenbugs”</a:t>
            </a:r>
          </a:p>
        </p:txBody>
      </p:sp>
    </p:spTree>
    <p:extLst>
      <p:ext uri="{BB962C8B-B14F-4D97-AF65-F5344CB8AC3E}">
        <p14:creationId xmlns:p14="http://schemas.microsoft.com/office/powerpoint/2010/main" val="38923496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2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2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2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2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2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2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2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2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2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2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2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02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2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2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2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02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02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02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02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02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35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Interactions Complicate Debugging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915400" cy="6172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mtClean="0">
                <a:ea typeface="Gulim" panose="020B0600000101010101" pitchFamily="34" charset="-127"/>
              </a:rPr>
              <a:t>Is any program truly independent?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Gulim" panose="020B0600000101010101" pitchFamily="34" charset="-127"/>
              </a:rPr>
              <a:t>Every process shares the file system, OS resources, network, etc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Gulim" panose="020B0600000101010101" pitchFamily="34" charset="-127"/>
              </a:rPr>
              <a:t>Extreme example: buggy device driver causes thread A to crash “independent thread” B</a:t>
            </a:r>
          </a:p>
          <a:p>
            <a:pPr>
              <a:lnSpc>
                <a:spcPct val="80000"/>
              </a:lnSpc>
            </a:pPr>
            <a:r>
              <a:rPr lang="en-US" altLang="ko-KR" smtClean="0">
                <a:ea typeface="Gulim" panose="020B0600000101010101" pitchFamily="34" charset="-127"/>
              </a:rPr>
              <a:t>You probably don’t realize how much you depend on reproducibility: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Gulim" panose="020B0600000101010101" pitchFamily="34" charset="-127"/>
              </a:rPr>
              <a:t>Example: Evil C compiler</a:t>
            </a:r>
          </a:p>
          <a:p>
            <a:pPr lvl="2">
              <a:lnSpc>
                <a:spcPct val="80000"/>
              </a:lnSpc>
            </a:pPr>
            <a:r>
              <a:rPr lang="en-US" altLang="ko-KR" smtClean="0">
                <a:ea typeface="Gulim" panose="020B0600000101010101" pitchFamily="34" charset="-127"/>
              </a:rPr>
              <a:t>Modifies files behind your back by inserting errors into C program unless you insert debugging code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Gulim" panose="020B0600000101010101" pitchFamily="34" charset="-127"/>
              </a:rPr>
              <a:t>Example: Debugging statements can overrun stack</a:t>
            </a:r>
          </a:p>
          <a:p>
            <a:pPr>
              <a:lnSpc>
                <a:spcPct val="80000"/>
              </a:lnSpc>
            </a:pPr>
            <a:r>
              <a:rPr lang="en-US" altLang="ko-KR" smtClean="0">
                <a:ea typeface="Gulim" panose="020B0600000101010101" pitchFamily="34" charset="-127"/>
              </a:rPr>
              <a:t>Non-deterministic errors are really difficult to find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Gulim" panose="020B0600000101010101" pitchFamily="34" charset="-127"/>
              </a:rPr>
              <a:t>Example: Memory layout of kernel+user programs</a:t>
            </a:r>
          </a:p>
          <a:p>
            <a:pPr lvl="2">
              <a:lnSpc>
                <a:spcPct val="80000"/>
              </a:lnSpc>
            </a:pPr>
            <a:r>
              <a:rPr lang="en-US" altLang="ko-KR" smtClean="0">
                <a:ea typeface="Gulim" panose="020B0600000101010101" pitchFamily="34" charset="-127"/>
              </a:rPr>
              <a:t>depends on scheduling, which depends on timer/other things</a:t>
            </a:r>
          </a:p>
          <a:p>
            <a:pPr lvl="2">
              <a:lnSpc>
                <a:spcPct val="80000"/>
              </a:lnSpc>
            </a:pPr>
            <a:r>
              <a:rPr lang="en-US" altLang="ko-KR" smtClean="0">
                <a:ea typeface="Gulim" panose="020B0600000101010101" pitchFamily="34" charset="-127"/>
              </a:rPr>
              <a:t>Original UNIX had a bunch of non-deterministic errors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Gulim" panose="020B0600000101010101" pitchFamily="34" charset="-127"/>
              </a:rPr>
              <a:t>Example: Something which does interesting I/O</a:t>
            </a:r>
          </a:p>
          <a:p>
            <a:pPr lvl="2">
              <a:lnSpc>
                <a:spcPct val="80000"/>
              </a:lnSpc>
            </a:pPr>
            <a:r>
              <a:rPr lang="en-US" altLang="ko-KR" smtClean="0">
                <a:ea typeface="Gulim" panose="020B0600000101010101" pitchFamily="34" charset="-127"/>
              </a:rPr>
              <a:t>User typing of letters used to help generate secure keys</a:t>
            </a:r>
          </a:p>
          <a:p>
            <a:pPr>
              <a:lnSpc>
                <a:spcPct val="80000"/>
              </a:lnSpc>
            </a:pPr>
            <a:endParaRPr lang="ko-KR" altLang="en-US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18377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Why allow cooperating threads?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00100"/>
            <a:ext cx="8928100" cy="5829300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People cooperate; computers help/enhance people’s lives, so computers must cooperate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By analogy, the non-reproducibility/non-determinism of people is a notable problem for “carefully laid plans”</a:t>
            </a: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Advantage 1: Share resources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One computer, many users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One bank balance, many ATMs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What if ATMs were only updated at night?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Embedded systems (robot control: coordinate arm &amp; hand)</a:t>
            </a: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Advantage 2: Speedup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Overlap I/O and computation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Many different file systems do read-ahead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Multiprocessors – chop up program into parallel pieces</a:t>
            </a: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Advantage 3: Modularity 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More important than you might think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Chop large problem up into simpler pieces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To compile, for instance, gcc calls cpp | cc1 | cc2 | as | ld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Makes system easier to extend</a:t>
            </a:r>
          </a:p>
        </p:txBody>
      </p:sp>
    </p:spTree>
    <p:extLst>
      <p:ext uri="{BB962C8B-B14F-4D97-AF65-F5344CB8AC3E}">
        <p14:creationId xmlns:p14="http://schemas.microsoft.com/office/powerpoint/2010/main" val="29476325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High-level Example: Web Server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657600"/>
            <a:ext cx="7924800" cy="2819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Server must handle many requests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Non-cooperating version: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mtClean="0">
                <a:ea typeface="Gulim" panose="020B0600000101010101" pitchFamily="34" charset="-127"/>
              </a:rPr>
              <a:t>	</a:t>
            </a:r>
            <a:r>
              <a:rPr lang="en-US" altLang="ko-KR" sz="2000" smtClean="0">
                <a:latin typeface="Courier New" panose="02070309020205020404" pitchFamily="49" charset="0"/>
                <a:ea typeface="Gulim" panose="020B0600000101010101" pitchFamily="34" charset="-127"/>
              </a:rPr>
              <a:t>serverLoop() {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z="2000" smtClean="0">
                <a:latin typeface="Courier New" panose="02070309020205020404" pitchFamily="49" charset="0"/>
                <a:ea typeface="Gulim" panose="020B0600000101010101" pitchFamily="34" charset="-127"/>
              </a:rPr>
              <a:t>		  con = AcceptCon();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z="2000" smtClean="0">
                <a:latin typeface="Courier New" panose="02070309020205020404" pitchFamily="49" charset="0"/>
                <a:ea typeface="Gulim" panose="020B0600000101010101" pitchFamily="34" charset="-127"/>
              </a:rPr>
              <a:t>		  ProcessFork(ServiceWebPage(),con);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z="2000" smtClean="0">
                <a:latin typeface="Courier New" panose="02070309020205020404" pitchFamily="49" charset="0"/>
                <a:ea typeface="Gulim" panose="020B0600000101010101" pitchFamily="34" charset="-127"/>
              </a:rPr>
              <a:t>	}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Gulim" panose="020B0600000101010101" pitchFamily="34" charset="-127"/>
              </a:rPr>
              <a:t>What are some disadvantages of this technique?</a:t>
            </a:r>
          </a:p>
        </p:txBody>
      </p:sp>
      <p:sp>
        <p:nvSpPr>
          <p:cNvPr id="29700" name="tower"/>
          <p:cNvSpPr>
            <a:spLocks noEditPoints="1" noChangeArrowheads="1"/>
          </p:cNvSpPr>
          <p:nvPr/>
        </p:nvSpPr>
        <p:spPr bwMode="auto">
          <a:xfrm>
            <a:off x="6629400" y="762000"/>
            <a:ext cx="904875" cy="1809750"/>
          </a:xfrm>
          <a:custGeom>
            <a:avLst/>
            <a:gdLst>
              <a:gd name="T0" fmla="*/ 0 w 21600"/>
              <a:gd name="T1" fmla="*/ 182986 h 21600"/>
              <a:gd name="T2" fmla="*/ 279171 w 21600"/>
              <a:gd name="T3" fmla="*/ 0 h 21600"/>
              <a:gd name="T4" fmla="*/ 452438 w 21600"/>
              <a:gd name="T5" fmla="*/ 0 h 21600"/>
              <a:gd name="T6" fmla="*/ 904875 w 21600"/>
              <a:gd name="T7" fmla="*/ 0 h 21600"/>
              <a:gd name="T8" fmla="*/ 904875 w 21600"/>
              <a:gd name="T9" fmla="*/ 976008 h 21600"/>
              <a:gd name="T10" fmla="*/ 904875 w 21600"/>
              <a:gd name="T11" fmla="*/ 1626764 h 21600"/>
              <a:gd name="T12" fmla="*/ 635340 w 21600"/>
              <a:gd name="T13" fmla="*/ 1809750 h 21600"/>
              <a:gd name="T14" fmla="*/ 442802 w 21600"/>
              <a:gd name="T15" fmla="*/ 1809750 h 21600"/>
              <a:gd name="T16" fmla="*/ 0 w 21600"/>
              <a:gd name="T17" fmla="*/ 1809750 h 21600"/>
              <a:gd name="T18" fmla="*/ 0 w 21600"/>
              <a:gd name="T19" fmla="*/ 965870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1" name="laptop"/>
          <p:cNvSpPr>
            <a:spLocks noEditPoints="1" noChangeArrowheads="1"/>
          </p:cNvSpPr>
          <p:nvPr/>
        </p:nvSpPr>
        <p:spPr bwMode="auto">
          <a:xfrm>
            <a:off x="1676400" y="1066800"/>
            <a:ext cx="1447800" cy="1066800"/>
          </a:xfrm>
          <a:custGeom>
            <a:avLst/>
            <a:gdLst>
              <a:gd name="T0" fmla="*/ 225347 w 21600"/>
              <a:gd name="T1" fmla="*/ 0 h 21600"/>
              <a:gd name="T2" fmla="*/ 225347 w 21600"/>
              <a:gd name="T3" fmla="*/ 354267 h 21600"/>
              <a:gd name="T4" fmla="*/ 1228418 w 21600"/>
              <a:gd name="T5" fmla="*/ 0 h 21600"/>
              <a:gd name="T6" fmla="*/ 1228418 w 21600"/>
              <a:gd name="T7" fmla="*/ 354267 h 21600"/>
              <a:gd name="T8" fmla="*/ 723900 w 21600"/>
              <a:gd name="T9" fmla="*/ 0 h 21600"/>
              <a:gd name="T10" fmla="*/ 723900 w 21600"/>
              <a:gd name="T11" fmla="*/ 1066800 h 21600"/>
              <a:gd name="T12" fmla="*/ 0 w 21600"/>
              <a:gd name="T13" fmla="*/ 1066800 h 21600"/>
              <a:gd name="T14" fmla="*/ 1447800 w 21600"/>
              <a:gd name="T15" fmla="*/ 106680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2" name="Freeform 9"/>
          <p:cNvSpPr>
            <a:spLocks/>
          </p:cNvSpPr>
          <p:nvPr/>
        </p:nvSpPr>
        <p:spPr bwMode="auto">
          <a:xfrm>
            <a:off x="3276600" y="1219200"/>
            <a:ext cx="3352800" cy="241300"/>
          </a:xfrm>
          <a:custGeom>
            <a:avLst/>
            <a:gdLst>
              <a:gd name="T0" fmla="*/ 0 w 1824"/>
              <a:gd name="T1" fmla="*/ 202170 h 296"/>
              <a:gd name="T2" fmla="*/ 1323474 w 1824"/>
              <a:gd name="T3" fmla="*/ 6522 h 296"/>
              <a:gd name="T4" fmla="*/ 3352800 w 1824"/>
              <a:gd name="T5" fmla="*/ 241300 h 2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24" h="296">
                <a:moveTo>
                  <a:pt x="0" y="248"/>
                </a:moveTo>
                <a:cubicBezTo>
                  <a:pt x="208" y="124"/>
                  <a:pt x="416" y="0"/>
                  <a:pt x="720" y="8"/>
                </a:cubicBezTo>
                <a:cubicBezTo>
                  <a:pt x="1024" y="16"/>
                  <a:pt x="1424" y="156"/>
                  <a:pt x="1824" y="29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9703" name="Document"/>
          <p:cNvSpPr>
            <a:spLocks noEditPoints="1" noChangeArrowheads="1"/>
          </p:cNvSpPr>
          <p:nvPr/>
        </p:nvSpPr>
        <p:spPr bwMode="auto">
          <a:xfrm>
            <a:off x="3352800" y="1447800"/>
            <a:ext cx="676275" cy="1057275"/>
          </a:xfrm>
          <a:custGeom>
            <a:avLst/>
            <a:gdLst>
              <a:gd name="T0" fmla="*/ 336791 w 21600"/>
              <a:gd name="T1" fmla="*/ 1058841 h 21600"/>
              <a:gd name="T2" fmla="*/ 2661 w 21600"/>
              <a:gd name="T3" fmla="*/ 531036 h 21600"/>
              <a:gd name="T4" fmla="*/ 336791 w 21600"/>
              <a:gd name="T5" fmla="*/ 3965 h 21600"/>
              <a:gd name="T6" fmla="*/ 679594 w 21600"/>
              <a:gd name="T7" fmla="*/ 521393 h 21600"/>
              <a:gd name="T8" fmla="*/ 336791 w 21600"/>
              <a:gd name="T9" fmla="*/ 1058841 h 21600"/>
              <a:gd name="T10" fmla="*/ 0 w 21600"/>
              <a:gd name="T11" fmla="*/ 0 h 21600"/>
              <a:gd name="T12" fmla="*/ 676275 w 21600"/>
              <a:gd name="T13" fmla="*/ 0 h 21600"/>
              <a:gd name="T14" fmla="*/ 676275 w 21600"/>
              <a:gd name="T15" fmla="*/ 105727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977 w 21600"/>
              <a:gd name="T25" fmla="*/ 818 h 21600"/>
              <a:gd name="T26" fmla="*/ 20622 w 21600"/>
              <a:gd name="T27" fmla="*/ 16429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9704" name="laptop"/>
          <p:cNvSpPr>
            <a:spLocks noEditPoints="1" noChangeArrowheads="1"/>
          </p:cNvSpPr>
          <p:nvPr/>
        </p:nvSpPr>
        <p:spPr bwMode="auto">
          <a:xfrm>
            <a:off x="4724400" y="2590800"/>
            <a:ext cx="1447800" cy="1066800"/>
          </a:xfrm>
          <a:custGeom>
            <a:avLst/>
            <a:gdLst>
              <a:gd name="T0" fmla="*/ 225347 w 21600"/>
              <a:gd name="T1" fmla="*/ 0 h 21600"/>
              <a:gd name="T2" fmla="*/ 225347 w 21600"/>
              <a:gd name="T3" fmla="*/ 354267 h 21600"/>
              <a:gd name="T4" fmla="*/ 1228418 w 21600"/>
              <a:gd name="T5" fmla="*/ 0 h 21600"/>
              <a:gd name="T6" fmla="*/ 1228418 w 21600"/>
              <a:gd name="T7" fmla="*/ 354267 h 21600"/>
              <a:gd name="T8" fmla="*/ 723900 w 21600"/>
              <a:gd name="T9" fmla="*/ 0 h 21600"/>
              <a:gd name="T10" fmla="*/ 723900 w 21600"/>
              <a:gd name="T11" fmla="*/ 1066800 h 21600"/>
              <a:gd name="T12" fmla="*/ 0 w 21600"/>
              <a:gd name="T13" fmla="*/ 1066800 h 21600"/>
              <a:gd name="T14" fmla="*/ 1447800 w 21600"/>
              <a:gd name="T15" fmla="*/ 106680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5" name="Freeform 13"/>
          <p:cNvSpPr>
            <a:spLocks/>
          </p:cNvSpPr>
          <p:nvPr/>
        </p:nvSpPr>
        <p:spPr bwMode="auto">
          <a:xfrm>
            <a:off x="5943600" y="2057400"/>
            <a:ext cx="685800" cy="609600"/>
          </a:xfrm>
          <a:custGeom>
            <a:avLst/>
            <a:gdLst>
              <a:gd name="T0" fmla="*/ 0 w 432"/>
              <a:gd name="T1" fmla="*/ 609600 h 384"/>
              <a:gd name="T2" fmla="*/ 228600 w 432"/>
              <a:gd name="T3" fmla="*/ 152400 h 384"/>
              <a:gd name="T4" fmla="*/ 685800 w 432"/>
              <a:gd name="T5" fmla="*/ 0 h 38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" h="384">
                <a:moveTo>
                  <a:pt x="0" y="384"/>
                </a:moveTo>
                <a:cubicBezTo>
                  <a:pt x="36" y="272"/>
                  <a:pt x="72" y="160"/>
                  <a:pt x="144" y="96"/>
                </a:cubicBezTo>
                <a:cubicBezTo>
                  <a:pt x="216" y="32"/>
                  <a:pt x="324" y="16"/>
                  <a:pt x="432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9706" name="Document"/>
          <p:cNvSpPr>
            <a:spLocks noEditPoints="1" noChangeArrowheads="1"/>
          </p:cNvSpPr>
          <p:nvPr/>
        </p:nvSpPr>
        <p:spPr bwMode="auto">
          <a:xfrm>
            <a:off x="6096000" y="2667000"/>
            <a:ext cx="676275" cy="1057275"/>
          </a:xfrm>
          <a:custGeom>
            <a:avLst/>
            <a:gdLst>
              <a:gd name="T0" fmla="*/ 336791 w 21600"/>
              <a:gd name="T1" fmla="*/ 1058841 h 21600"/>
              <a:gd name="T2" fmla="*/ 2661 w 21600"/>
              <a:gd name="T3" fmla="*/ 531036 h 21600"/>
              <a:gd name="T4" fmla="*/ 336791 w 21600"/>
              <a:gd name="T5" fmla="*/ 3965 h 21600"/>
              <a:gd name="T6" fmla="*/ 679594 w 21600"/>
              <a:gd name="T7" fmla="*/ 521393 h 21600"/>
              <a:gd name="T8" fmla="*/ 336791 w 21600"/>
              <a:gd name="T9" fmla="*/ 1058841 h 21600"/>
              <a:gd name="T10" fmla="*/ 0 w 21600"/>
              <a:gd name="T11" fmla="*/ 0 h 21600"/>
              <a:gd name="T12" fmla="*/ 676275 w 21600"/>
              <a:gd name="T13" fmla="*/ 0 h 21600"/>
              <a:gd name="T14" fmla="*/ 676275 w 21600"/>
              <a:gd name="T15" fmla="*/ 105727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977 w 21600"/>
              <a:gd name="T25" fmla="*/ 818 h 21600"/>
              <a:gd name="T26" fmla="*/ 20622 w 21600"/>
              <a:gd name="T27" fmla="*/ 16429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9707" name="Freeform 14"/>
          <p:cNvSpPr>
            <a:spLocks/>
          </p:cNvSpPr>
          <p:nvPr/>
        </p:nvSpPr>
        <p:spPr bwMode="auto">
          <a:xfrm rot="10800000">
            <a:off x="5943600" y="2209800"/>
            <a:ext cx="685800" cy="609600"/>
          </a:xfrm>
          <a:custGeom>
            <a:avLst/>
            <a:gdLst>
              <a:gd name="T0" fmla="*/ 0 w 432"/>
              <a:gd name="T1" fmla="*/ 609600 h 384"/>
              <a:gd name="T2" fmla="*/ 228600 w 432"/>
              <a:gd name="T3" fmla="*/ 152400 h 384"/>
              <a:gd name="T4" fmla="*/ 685800 w 432"/>
              <a:gd name="T5" fmla="*/ 0 h 38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" h="384">
                <a:moveTo>
                  <a:pt x="0" y="384"/>
                </a:moveTo>
                <a:cubicBezTo>
                  <a:pt x="36" y="272"/>
                  <a:pt x="72" y="160"/>
                  <a:pt x="144" y="96"/>
                </a:cubicBezTo>
                <a:cubicBezTo>
                  <a:pt x="216" y="32"/>
                  <a:pt x="324" y="16"/>
                  <a:pt x="432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9708" name="Freeform 10"/>
          <p:cNvSpPr>
            <a:spLocks/>
          </p:cNvSpPr>
          <p:nvPr/>
        </p:nvSpPr>
        <p:spPr bwMode="auto">
          <a:xfrm rot="10800000">
            <a:off x="3200400" y="1600200"/>
            <a:ext cx="3352800" cy="228600"/>
          </a:xfrm>
          <a:custGeom>
            <a:avLst/>
            <a:gdLst>
              <a:gd name="T0" fmla="*/ 0 w 1824"/>
              <a:gd name="T1" fmla="*/ 191530 h 296"/>
              <a:gd name="T2" fmla="*/ 1323474 w 1824"/>
              <a:gd name="T3" fmla="*/ 6178 h 296"/>
              <a:gd name="T4" fmla="*/ 3352800 w 1824"/>
              <a:gd name="T5" fmla="*/ 228600 h 2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24" h="296">
                <a:moveTo>
                  <a:pt x="0" y="248"/>
                </a:moveTo>
                <a:cubicBezTo>
                  <a:pt x="208" y="124"/>
                  <a:pt x="416" y="0"/>
                  <a:pt x="720" y="8"/>
                </a:cubicBezTo>
                <a:cubicBezTo>
                  <a:pt x="1024" y="16"/>
                  <a:pt x="1424" y="156"/>
                  <a:pt x="1824" y="29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062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45281</TotalTime>
  <Pages>60</Pages>
  <Words>2579</Words>
  <Application>Microsoft Office PowerPoint</Application>
  <PresentationFormat>On-screen Show (4:3)</PresentationFormat>
  <Paragraphs>590</Paragraphs>
  <Slides>46</Slides>
  <Notes>45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2" baseType="lpstr">
      <vt:lpstr>Gulim</vt:lpstr>
      <vt:lpstr>Gulim</vt:lpstr>
      <vt:lpstr>Comic Sans MS</vt:lpstr>
      <vt:lpstr>Courier New</vt:lpstr>
      <vt:lpstr>Symbol</vt:lpstr>
      <vt:lpstr>Office</vt:lpstr>
      <vt:lpstr>CS162 Operating Systems and Systems Programming Lecture 7   Synchronization</vt:lpstr>
      <vt:lpstr>Recall: How does Thread get started?</vt:lpstr>
      <vt:lpstr>Goals for Today</vt:lpstr>
      <vt:lpstr>Recall: Thread Abstraction</vt:lpstr>
      <vt:lpstr>Recall: Multiprocessing vs Multiprogramming</vt:lpstr>
      <vt:lpstr>Correctness for systems with concurrent threads</vt:lpstr>
      <vt:lpstr>Interactions Complicate Debugging</vt:lpstr>
      <vt:lpstr>Why allow cooperating threads?</vt:lpstr>
      <vt:lpstr>High-level Example: Web Server</vt:lpstr>
      <vt:lpstr>Threaded Web Server</vt:lpstr>
      <vt:lpstr>Thread Pools</vt:lpstr>
      <vt:lpstr>ATM Bank Server</vt:lpstr>
      <vt:lpstr>ATM bank server example</vt:lpstr>
      <vt:lpstr>Event Driven Version of ATM server</vt:lpstr>
      <vt:lpstr>Can Threads Make This Easier?</vt:lpstr>
      <vt:lpstr>Problem is at the lowest level</vt:lpstr>
      <vt:lpstr>Atomic Operations</vt:lpstr>
      <vt:lpstr>Correctness Requirements</vt:lpstr>
      <vt:lpstr>Space Shuttle Example</vt:lpstr>
      <vt:lpstr>Another Concurrent Program Example</vt:lpstr>
      <vt:lpstr>Hand Simulation Multiprocessor Example</vt:lpstr>
      <vt:lpstr>Administrivia</vt:lpstr>
      <vt:lpstr>Motivation: “Too much milk”</vt:lpstr>
      <vt:lpstr>Definitions</vt:lpstr>
      <vt:lpstr>More Definitions</vt:lpstr>
      <vt:lpstr>Too Much Milk: Correctness Properties</vt:lpstr>
      <vt:lpstr>Too Much Milk: Solution #1</vt:lpstr>
      <vt:lpstr>Too Much Milk: Solution #1½ </vt:lpstr>
      <vt:lpstr>Too Much Milk Solution #2</vt:lpstr>
      <vt:lpstr>Too Much Milk Solution #2: problem!</vt:lpstr>
      <vt:lpstr>Too Much Milk Solution #3</vt:lpstr>
      <vt:lpstr>Solution #3 discussion</vt:lpstr>
      <vt:lpstr>Too Much Milk: Solution #4</vt:lpstr>
      <vt:lpstr>Where are we going with synchronization?</vt:lpstr>
      <vt:lpstr>How to implement Locks?</vt:lpstr>
      <vt:lpstr>Naïve use of Interrupt Enable/Disable</vt:lpstr>
      <vt:lpstr>Better Implementation of Locks by Disabling Interrupts</vt:lpstr>
      <vt:lpstr>New Lock Implementation: Discussion</vt:lpstr>
      <vt:lpstr>Interrupt re-enable in going to sleep</vt:lpstr>
      <vt:lpstr>How to Re-enable After Sleep()?</vt:lpstr>
      <vt:lpstr>Atomic Read-Modify-Write instructions</vt:lpstr>
      <vt:lpstr>Examples of Read-Modify-Write </vt:lpstr>
      <vt:lpstr>Implementing Locks with test&amp;set</vt:lpstr>
      <vt:lpstr>Problem: Busy-Waiting for Lock</vt:lpstr>
      <vt:lpstr>Better Locks using test&amp;set</vt:lpstr>
      <vt:lpstr>Summary</vt:lpstr>
    </vt:vector>
  </TitlesOfParts>
  <Company>UC Berkeley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subject/>
  <dc:creator>John D. Kubiatowicz</dc:creator>
  <cp:keywords/>
  <dc:description>Imported some pictures from Silbershatz (c) 2005</dc:description>
  <cp:lastModifiedBy>kubitron</cp:lastModifiedBy>
  <cp:revision>482</cp:revision>
  <cp:lastPrinted>2015-09-22T00:44:18Z</cp:lastPrinted>
  <dcterms:created xsi:type="dcterms:W3CDTF">1995-08-12T11:37:26Z</dcterms:created>
  <dcterms:modified xsi:type="dcterms:W3CDTF">2015-09-23T21:48:55Z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