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1376" r:id="rId3"/>
    <p:sldId id="1377" r:id="rId4"/>
    <p:sldId id="1378" r:id="rId5"/>
    <p:sldId id="1379" r:id="rId6"/>
    <p:sldId id="1409" r:id="rId7"/>
    <p:sldId id="1411" r:id="rId8"/>
    <p:sldId id="1412" r:id="rId9"/>
    <p:sldId id="1408" r:id="rId10"/>
    <p:sldId id="1279" r:id="rId11"/>
    <p:sldId id="1280" r:id="rId12"/>
    <p:sldId id="1388" r:id="rId13"/>
    <p:sldId id="1281" r:id="rId14"/>
    <p:sldId id="1345" r:id="rId15"/>
    <p:sldId id="1374" r:id="rId16"/>
    <p:sldId id="1389" r:id="rId17"/>
    <p:sldId id="1400" r:id="rId18"/>
    <p:sldId id="1401" r:id="rId19"/>
    <p:sldId id="1402" r:id="rId20"/>
    <p:sldId id="1287" r:id="rId21"/>
    <p:sldId id="1381" r:id="rId22"/>
    <p:sldId id="1382" r:id="rId23"/>
    <p:sldId id="1290" r:id="rId24"/>
    <p:sldId id="1291" r:id="rId25"/>
    <p:sldId id="1292" r:id="rId26"/>
    <p:sldId id="1293" r:id="rId27"/>
    <p:sldId id="1386" r:id="rId28"/>
    <p:sldId id="1387" r:id="rId29"/>
    <p:sldId id="1390" r:id="rId30"/>
    <p:sldId id="1391" r:id="rId31"/>
    <p:sldId id="1392" r:id="rId32"/>
    <p:sldId id="1393" r:id="rId33"/>
    <p:sldId id="1394" r:id="rId34"/>
    <p:sldId id="1395" r:id="rId35"/>
    <p:sldId id="1396" r:id="rId36"/>
    <p:sldId id="1397" r:id="rId37"/>
    <p:sldId id="1398" r:id="rId38"/>
    <p:sldId id="1399" r:id="rId39"/>
    <p:sldId id="1403" r:id="rId40"/>
    <p:sldId id="1405" r:id="rId41"/>
    <p:sldId id="1406" r:id="rId42"/>
    <p:sldId id="1404" r:id="rId43"/>
    <p:sldId id="1407" r:id="rId44"/>
    <p:sldId id="1343" r:id="rId45"/>
    <p:sldId id="1283" r:id="rId46"/>
    <p:sldId id="1285" r:id="rId47"/>
    <p:sldId id="1286" r:id="rId48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BD"/>
    <a:srgbClr val="9933FF"/>
    <a:srgbClr val="FFC5F0"/>
    <a:srgbClr val="FF79DC"/>
    <a:srgbClr val="FF33CC"/>
    <a:srgbClr val="FF99FF"/>
    <a:srgbClr val="29C6D7"/>
    <a:srgbClr val="FC230C"/>
    <a:srgbClr val="ECE21C"/>
    <a:srgbClr val="618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302" autoAdjust="0"/>
    <p:restoredTop sz="88937" autoAdjust="0"/>
  </p:normalViewPr>
  <p:slideViewPr>
    <p:cSldViewPr>
      <p:cViewPr varScale="1">
        <p:scale>
          <a:sx n="93" d="100"/>
          <a:sy n="93" d="100"/>
        </p:scale>
        <p:origin x="200" y="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76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535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10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r>
              <a:rPr lang="en-US" baseline="0" dirty="0" smtClean="0"/>
              <a:t> = 40/140 = 29%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61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42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4889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9563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7481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2808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0158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22853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9219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FAST’07 paper</a:t>
            </a:r>
          </a:p>
          <a:p>
            <a:r>
              <a:rPr lang="en-US" dirty="0" smtClean="0"/>
              <a:t>Data from &gt;10K PCs at</a:t>
            </a:r>
            <a:r>
              <a:rPr lang="en-US" baseline="0" dirty="0" smtClean="0"/>
              <a:t> MS</a:t>
            </a:r>
          </a:p>
          <a:p>
            <a:r>
              <a:rPr lang="en-US" baseline="0" dirty="0" smtClean="0"/>
              <a:t>May be skewed by corporate distros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28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30k to 90k files</a:t>
            </a:r>
          </a:p>
        </p:txBody>
      </p:sp>
    </p:spTree>
    <p:extLst>
      <p:ext uri="{BB962C8B-B14F-4D97-AF65-F5344CB8AC3E}">
        <p14:creationId xmlns:p14="http://schemas.microsoft.com/office/powerpoint/2010/main" val="875474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15% file size growth/year</a:t>
            </a:r>
          </a:p>
          <a:p>
            <a:r>
              <a:rPr lang="en-US" dirty="0" smtClean="0"/>
              <a:t>New peaks are DB,</a:t>
            </a:r>
            <a:r>
              <a:rPr lang="en-US" baseline="0" dirty="0" smtClean="0"/>
              <a:t> video, and blob (email) files</a:t>
            </a:r>
            <a:endParaRPr lang="en-US" dirty="0" smtClean="0"/>
          </a:p>
          <a:p>
            <a:r>
              <a:rPr lang="en-US" dirty="0" smtClean="0"/>
              <a:t>Median capacity</a:t>
            </a:r>
            <a:r>
              <a:rPr lang="en-US" baseline="0" dirty="0" smtClean="0"/>
              <a:t> from 5 to 40GB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79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33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1473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4052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007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907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719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182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881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1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18.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822639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10/31/16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935288" y="6550025"/>
            <a:ext cx="242525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Joseph CS162 ©UCB Fall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12.jpg"/><Relationship Id="rId5" Type="http://schemas.openxmlformats.org/officeDocument/2006/relationships/image" Target="../media/image25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nu.org/software/libc/manual/html_node/Opening-and-Closing-Files.html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hyperlink" Target="https://jenkins.io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18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File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October 31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, 2016 </a:t>
            </a:r>
          </a:p>
          <a:p>
            <a:pPr marL="285750" indent="-285750"/>
            <a:r>
              <a:rPr lang="en-US" altLang="en-US" dirty="0"/>
              <a:t>Prof. Anthony D. Joseph</a:t>
            </a:r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Kernel vs User-level I/</a:t>
            </a:r>
            <a:r>
              <a:rPr lang="en-US" dirty="0" smtClean="0">
                <a:ea typeface="MS PGothic" charset="0"/>
              </a:rPr>
              <a:t>O Drivers</a:t>
            </a:r>
            <a:endParaRPr lang="en-US" dirty="0">
              <a:ea typeface="MS PGothic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838200"/>
            <a:ext cx="8839200" cy="57912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Both are </a:t>
            </a:r>
            <a:r>
              <a:rPr lang="en-US" dirty="0" smtClean="0">
                <a:ea typeface="MS PGothic" charset="0"/>
              </a:rPr>
              <a:t>popular and practical </a:t>
            </a:r>
            <a:r>
              <a:rPr lang="en-US" dirty="0">
                <a:ea typeface="MS PGothic" charset="0"/>
              </a:rPr>
              <a:t>for different reasons</a:t>
            </a:r>
            <a:r>
              <a:rPr lang="en-US" dirty="0" smtClean="0">
                <a:ea typeface="MS PGothic" charset="0"/>
              </a:rPr>
              <a:t>:</a:t>
            </a:r>
          </a:p>
          <a:p>
            <a:endParaRPr lang="en-US" dirty="0">
              <a:ea typeface="MS PGothic" charset="0"/>
            </a:endParaRPr>
          </a:p>
          <a:p>
            <a:r>
              <a:rPr lang="en-US" dirty="0">
                <a:solidFill>
                  <a:srgbClr val="FF0000"/>
                </a:solidFill>
                <a:ea typeface="MS PGothic" charset="0"/>
              </a:rPr>
              <a:t>Kernel-level drivers </a:t>
            </a:r>
            <a:r>
              <a:rPr lang="en-US" dirty="0">
                <a:ea typeface="MS PGothic" charset="0"/>
              </a:rPr>
              <a:t>for critical devices that must keep </a:t>
            </a:r>
            <a:r>
              <a:rPr lang="en-US" dirty="0" smtClean="0">
                <a:ea typeface="MS PGothic" charset="0"/>
              </a:rPr>
              <a:t>running</a:t>
            </a:r>
            <a:br>
              <a:rPr lang="en-US" dirty="0" smtClean="0">
                <a:ea typeface="MS PGothic" charset="0"/>
              </a:rPr>
            </a:br>
            <a:r>
              <a:rPr lang="en-US" dirty="0" smtClean="0">
                <a:ea typeface="MS PGothic" charset="0"/>
              </a:rPr>
              <a:t>(e.g., </a:t>
            </a:r>
            <a:r>
              <a:rPr lang="en-US" dirty="0">
                <a:ea typeface="MS PGothic" charset="0"/>
              </a:rPr>
              <a:t>display </a:t>
            </a:r>
            <a:r>
              <a:rPr lang="en-US" dirty="0" smtClean="0">
                <a:ea typeface="MS PGothic" charset="0"/>
              </a:rPr>
              <a:t>drivers)</a:t>
            </a:r>
            <a:endParaRPr lang="en-US" dirty="0">
              <a:ea typeface="MS PGothic" charset="0"/>
            </a:endParaRPr>
          </a:p>
          <a:p>
            <a:pPr lvl="1"/>
            <a:r>
              <a:rPr lang="en-US" dirty="0">
                <a:ea typeface="MS PGothic" charset="0"/>
              </a:rPr>
              <a:t>Programming is a major effort, correct operation of the rest of the kernel depends on correct driver </a:t>
            </a:r>
            <a:r>
              <a:rPr lang="en-US" dirty="0" smtClean="0">
                <a:ea typeface="MS PGothic" charset="0"/>
              </a:rPr>
              <a:t>operation</a:t>
            </a:r>
            <a:endParaRPr lang="en-US" dirty="0">
              <a:ea typeface="MS PGothic" charset="0"/>
            </a:endParaRPr>
          </a:p>
          <a:p>
            <a:pPr lvl="1"/>
            <a:endParaRPr lang="en-US" dirty="0">
              <a:ea typeface="MS PGothic" charset="0"/>
            </a:endParaRPr>
          </a:p>
          <a:p>
            <a:r>
              <a:rPr lang="en-US" dirty="0">
                <a:solidFill>
                  <a:srgbClr val="FF0000"/>
                </a:solidFill>
                <a:ea typeface="MS PGothic" charset="0"/>
              </a:rPr>
              <a:t>User-level drivers </a:t>
            </a:r>
            <a:r>
              <a:rPr lang="en-US" dirty="0">
                <a:ea typeface="MS PGothic" charset="0"/>
              </a:rPr>
              <a:t>for devices that are non-</a:t>
            </a:r>
            <a:r>
              <a:rPr lang="en-US" dirty="0" smtClean="0">
                <a:ea typeface="MS PGothic" charset="0"/>
              </a:rPr>
              <a:t>threatening</a:t>
            </a:r>
            <a:r>
              <a:rPr lang="en-US" dirty="0">
                <a:ea typeface="MS PGothic" charset="0"/>
              </a:rPr>
              <a:t/>
            </a:r>
            <a:br>
              <a:rPr lang="en-US" dirty="0">
                <a:ea typeface="MS PGothic" charset="0"/>
              </a:rPr>
            </a:br>
            <a:r>
              <a:rPr lang="en-US" dirty="0" smtClean="0">
                <a:ea typeface="MS PGothic" charset="0"/>
              </a:rPr>
              <a:t>(e.g., </a:t>
            </a:r>
            <a:r>
              <a:rPr lang="en-US" dirty="0">
                <a:ea typeface="MS PGothic" charset="0"/>
              </a:rPr>
              <a:t>USB devices in </a:t>
            </a:r>
            <a:r>
              <a:rPr lang="en-US" dirty="0" smtClean="0">
                <a:ea typeface="MS PGothic" charset="0"/>
              </a:rPr>
              <a:t>Linux: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libusb</a:t>
            </a:r>
            <a:r>
              <a:rPr lang="en-US" dirty="0" smtClean="0">
                <a:ea typeface="MS PGothic" charset="0"/>
              </a:rPr>
              <a:t>)</a:t>
            </a:r>
            <a:endParaRPr lang="en-US" dirty="0">
              <a:ea typeface="MS PGothic" charset="0"/>
            </a:endParaRPr>
          </a:p>
          <a:p>
            <a:pPr lvl="1"/>
            <a:r>
              <a:rPr lang="en-US" dirty="0">
                <a:ea typeface="MS PGothic" charset="0"/>
              </a:rPr>
              <a:t>Provide higher-level primitives to the programmer, avoid every driver doing low-level I/O register </a:t>
            </a:r>
            <a:r>
              <a:rPr lang="en-US" dirty="0" smtClean="0">
                <a:ea typeface="MS PGothic" charset="0"/>
              </a:rPr>
              <a:t>tweaking</a:t>
            </a:r>
            <a:endParaRPr lang="en-US" dirty="0">
              <a:ea typeface="MS PGothic" charset="0"/>
            </a:endParaRPr>
          </a:p>
          <a:p>
            <a:pPr lvl="1"/>
            <a:r>
              <a:rPr lang="en-US" dirty="0">
                <a:ea typeface="MS PGothic" charset="0"/>
              </a:rPr>
              <a:t>The multitude of USB devices can be supported by Less-Than-Wizard </a:t>
            </a:r>
            <a:r>
              <a:rPr lang="en-US" dirty="0" smtClean="0">
                <a:ea typeface="MS PGothic" charset="0"/>
              </a:rPr>
              <a:t>programmers</a:t>
            </a:r>
            <a:endParaRPr lang="en-US" dirty="0">
              <a:ea typeface="MS PGothic" charset="0"/>
            </a:endParaRPr>
          </a:p>
          <a:p>
            <a:pPr lvl="1"/>
            <a:r>
              <a:rPr lang="en-US" dirty="0">
                <a:ea typeface="MS PGothic" charset="0"/>
              </a:rPr>
              <a:t>New drivers </a:t>
            </a:r>
            <a:r>
              <a:rPr lang="en-US" dirty="0" smtClean="0">
                <a:ea typeface="MS PGothic" charset="0"/>
              </a:rPr>
              <a:t>don’</a:t>
            </a:r>
            <a:r>
              <a:rPr lang="en-US" altLang="ja-JP" dirty="0" smtClean="0">
                <a:ea typeface="MS PGothic" charset="0"/>
              </a:rPr>
              <a:t>t </a:t>
            </a:r>
            <a:r>
              <a:rPr lang="en-US" altLang="ja-JP" dirty="0">
                <a:ea typeface="MS PGothic" charset="0"/>
              </a:rPr>
              <a:t>have to be compiled for each version of the OS, and loaded into the </a:t>
            </a:r>
            <a:r>
              <a:rPr lang="en-US" altLang="ja-JP" dirty="0" smtClean="0">
                <a:ea typeface="MS PGothic" charset="0"/>
              </a:rPr>
              <a:t>kernel</a:t>
            </a:r>
            <a:endParaRPr lang="en-US" altLang="ja-JP" dirty="0">
              <a:ea typeface="MS PGothic" charset="0"/>
            </a:endParaRPr>
          </a:p>
          <a:p>
            <a:endParaRPr lang="en-U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19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Kernel </a:t>
            </a:r>
            <a:r>
              <a:rPr lang="en-US" dirty="0" err="1">
                <a:ea typeface="MS PGothic" charset="0"/>
              </a:rPr>
              <a:t>vs</a:t>
            </a:r>
            <a:r>
              <a:rPr lang="en-US" dirty="0">
                <a:ea typeface="MS PGothic" charset="0"/>
              </a:rPr>
              <a:t> User-level Programming Styles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839200" cy="5562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ea typeface="MS PGothic" charset="0"/>
              </a:rPr>
              <a:t>Kernel-level drivers</a:t>
            </a:r>
            <a:endParaRPr lang="en-US" dirty="0">
              <a:ea typeface="MS PGothic" charset="0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ea typeface="MS PGothic" charset="0"/>
              </a:rPr>
              <a:t>Have a much more limited set of resources available: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ea typeface="MS PGothic" charset="0"/>
              </a:rPr>
              <a:t>Only a fraction of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libc</a:t>
            </a:r>
            <a:r>
              <a:rPr lang="en-US" dirty="0">
                <a:ea typeface="MS PGothic" charset="0"/>
              </a:rPr>
              <a:t> routines typically </a:t>
            </a:r>
            <a:r>
              <a:rPr lang="en-US" dirty="0" smtClean="0">
                <a:ea typeface="MS PGothic" charset="0"/>
              </a:rPr>
              <a:t>available</a:t>
            </a:r>
            <a:endParaRPr lang="en-US" dirty="0">
              <a:ea typeface="MS PGothic" charset="0"/>
            </a:endParaRPr>
          </a:p>
          <a:p>
            <a:pPr lvl="2">
              <a:lnSpc>
                <a:spcPct val="100000"/>
              </a:lnSpc>
            </a:pPr>
            <a:r>
              <a:rPr lang="en-US" dirty="0">
                <a:ea typeface="MS PGothic" charset="0"/>
              </a:rPr>
              <a:t>Memory allocation (e.g</a:t>
            </a:r>
            <a:r>
              <a:rPr lang="en-US" dirty="0" smtClean="0">
                <a:ea typeface="MS PGothic" charset="0"/>
              </a:rPr>
              <a:t>., </a:t>
            </a:r>
            <a:r>
              <a:rPr lang="en-US" dirty="0">
                <a:ea typeface="MS PGothic" charset="0"/>
              </a:rPr>
              <a:t>Linux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kmalloc</a:t>
            </a:r>
            <a:r>
              <a:rPr lang="en-US" dirty="0">
                <a:ea typeface="MS PGothic" charset="0"/>
              </a:rPr>
              <a:t>) much more limited in capacity and required to be physically </a:t>
            </a:r>
            <a:r>
              <a:rPr lang="en-US" dirty="0" smtClean="0">
                <a:ea typeface="MS PGothic" charset="0"/>
              </a:rPr>
              <a:t>contiguous</a:t>
            </a:r>
            <a:endParaRPr lang="en-US" dirty="0">
              <a:ea typeface="MS PGothic" charset="0"/>
            </a:endParaRPr>
          </a:p>
          <a:p>
            <a:pPr lvl="2">
              <a:lnSpc>
                <a:spcPct val="100000"/>
              </a:lnSpc>
            </a:pPr>
            <a:r>
              <a:rPr lang="en-US" dirty="0">
                <a:ea typeface="MS PGothic" charset="0"/>
              </a:rPr>
              <a:t>Should avoid blocking </a:t>
            </a:r>
            <a:r>
              <a:rPr lang="en-US" dirty="0" smtClean="0">
                <a:ea typeface="MS PGothic" charset="0"/>
              </a:rPr>
              <a:t>calls</a:t>
            </a:r>
            <a:endParaRPr lang="en-US" dirty="0">
              <a:ea typeface="MS PGothic" charset="0"/>
            </a:endParaRPr>
          </a:p>
          <a:p>
            <a:pPr lvl="2">
              <a:lnSpc>
                <a:spcPct val="100000"/>
              </a:lnSpc>
            </a:pPr>
            <a:r>
              <a:rPr lang="en-US" dirty="0">
                <a:ea typeface="MS PGothic" charset="0"/>
              </a:rPr>
              <a:t>Can use asynchrony with other kernel functions but tricky with user </a:t>
            </a:r>
            <a:r>
              <a:rPr lang="en-US" dirty="0" smtClean="0">
                <a:ea typeface="MS PGothic" charset="0"/>
              </a:rPr>
              <a:t>code</a:t>
            </a:r>
          </a:p>
          <a:p>
            <a:pPr lvl="2">
              <a:lnSpc>
                <a:spcPct val="100000"/>
              </a:lnSpc>
            </a:pPr>
            <a:endParaRPr lang="en-US" dirty="0"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ea typeface="MS PGothic" charset="0"/>
              </a:rPr>
              <a:t>User-level drivers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ea typeface="MS PGothic" charset="0"/>
              </a:rPr>
              <a:t>Similar to other application programs but: 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ea typeface="MS PGothic" charset="0"/>
              </a:rPr>
              <a:t>Will be called often – should do its work fast, or postpone it – or do it in the </a:t>
            </a:r>
            <a:r>
              <a:rPr lang="en-US" dirty="0" smtClean="0">
                <a:ea typeface="MS PGothic" charset="0"/>
              </a:rPr>
              <a:t>background</a:t>
            </a:r>
            <a:endParaRPr lang="en-US" dirty="0">
              <a:ea typeface="MS PGothic" charset="0"/>
            </a:endParaRPr>
          </a:p>
          <a:p>
            <a:pPr lvl="2">
              <a:lnSpc>
                <a:spcPct val="100000"/>
              </a:lnSpc>
            </a:pPr>
            <a:r>
              <a:rPr lang="en-US" dirty="0">
                <a:ea typeface="MS PGothic" charset="0"/>
              </a:rPr>
              <a:t>Can use threads, blocking operations (usually much simpler) or non-blocking or </a:t>
            </a:r>
            <a:r>
              <a:rPr lang="en-US" dirty="0" smtClean="0">
                <a:ea typeface="MS PGothic" charset="0"/>
              </a:rPr>
              <a:t>asynchronous</a:t>
            </a:r>
            <a:endParaRPr lang="en-US" dirty="0">
              <a:ea typeface="MS PGothic" charset="0"/>
            </a:endParaRPr>
          </a:p>
          <a:p>
            <a:pPr lvl="2">
              <a:lnSpc>
                <a:spcPct val="100000"/>
              </a:lnSpc>
            </a:pPr>
            <a:endParaRPr lang="en-US" dirty="0">
              <a:ea typeface="MS PGothic" charset="0"/>
            </a:endParaRPr>
          </a:p>
          <a:p>
            <a:pPr lvl="2">
              <a:lnSpc>
                <a:spcPct val="100000"/>
              </a:lnSpc>
            </a:pPr>
            <a:endParaRPr lang="en-US" dirty="0">
              <a:ea typeface="MS PGothic" charset="0"/>
            </a:endParaRPr>
          </a:p>
          <a:p>
            <a:endParaRPr lang="en-U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002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76200"/>
            <a:ext cx="7543800" cy="38100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r>
              <a:rPr lang="en-US" dirty="0" smtClean="0">
                <a:ea typeface="MS PGothic" charset="0"/>
              </a:rPr>
              <a:t>Recall: I</a:t>
            </a:r>
            <a:r>
              <a:rPr lang="en-US" dirty="0">
                <a:ea typeface="MS PGothic" charset="0"/>
              </a:rPr>
              <a:t>/O Performance</a:t>
            </a:r>
          </a:p>
        </p:txBody>
      </p:sp>
      <p:grpSp>
        <p:nvGrpSpPr>
          <p:cNvPr id="75778" name="Group 44"/>
          <p:cNvGrpSpPr>
            <a:grpSpLocks/>
          </p:cNvGrpSpPr>
          <p:nvPr/>
        </p:nvGrpSpPr>
        <p:grpSpPr bwMode="auto">
          <a:xfrm>
            <a:off x="76200" y="949325"/>
            <a:ext cx="6096000" cy="1844676"/>
            <a:chOff x="48" y="624"/>
            <a:chExt cx="3840" cy="1162"/>
          </a:xfrm>
        </p:grpSpPr>
        <p:sp>
          <p:nvSpPr>
            <p:cNvPr id="75802" name="Line 27"/>
            <p:cNvSpPr>
              <a:spLocks noChangeShapeType="1"/>
            </p:cNvSpPr>
            <p:nvPr/>
          </p:nvSpPr>
          <p:spPr bwMode="auto">
            <a:xfrm>
              <a:off x="818" y="1036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5" name="Rectangle 3"/>
            <p:cNvSpPr>
              <a:spLocks noChangeArrowheads="1"/>
            </p:cNvSpPr>
            <p:nvPr/>
          </p:nvSpPr>
          <p:spPr bwMode="auto">
            <a:xfrm>
              <a:off x="48" y="1584"/>
              <a:ext cx="38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Response Time = Queue + I/O device service time</a:t>
              </a:r>
            </a:p>
          </p:txBody>
        </p:sp>
        <p:sp>
          <p:nvSpPr>
            <p:cNvPr id="75796" name="AutoShape 33"/>
            <p:cNvSpPr>
              <a:spLocks noChangeArrowheads="1"/>
            </p:cNvSpPr>
            <p:nvPr/>
          </p:nvSpPr>
          <p:spPr bwMode="auto">
            <a:xfrm>
              <a:off x="2621" y="849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282" y="750"/>
              <a:ext cx="579" cy="57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</p:txBody>
        </p:sp>
        <p:sp>
          <p:nvSpPr>
            <p:cNvPr id="75798" name="Rectangle 23"/>
            <p:cNvSpPr>
              <a:spLocks noChangeArrowheads="1"/>
            </p:cNvSpPr>
            <p:nvPr/>
          </p:nvSpPr>
          <p:spPr bwMode="auto">
            <a:xfrm>
              <a:off x="1208" y="882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9" name="Line 24"/>
            <p:cNvSpPr>
              <a:spLocks noChangeShapeType="1"/>
            </p:cNvSpPr>
            <p:nvPr/>
          </p:nvSpPr>
          <p:spPr bwMode="auto">
            <a:xfrm flipV="1">
              <a:off x="1590" y="874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0" name="Line 25"/>
            <p:cNvSpPr>
              <a:spLocks noChangeShapeType="1"/>
            </p:cNvSpPr>
            <p:nvPr/>
          </p:nvSpPr>
          <p:spPr bwMode="auto">
            <a:xfrm flipV="1">
              <a:off x="1492" y="875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1" name="Rectangle 26"/>
            <p:cNvSpPr>
              <a:spLocks noChangeArrowheads="1"/>
            </p:cNvSpPr>
            <p:nvPr/>
          </p:nvSpPr>
          <p:spPr bwMode="auto">
            <a:xfrm>
              <a:off x="1030" y="1200"/>
              <a:ext cx="78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[OS Paths]</a:t>
              </a:r>
            </a:p>
          </p:txBody>
        </p:sp>
        <p:sp>
          <p:nvSpPr>
            <p:cNvPr id="75803" name="Rectangle 28"/>
            <p:cNvSpPr>
              <a:spLocks noChangeArrowheads="1"/>
            </p:cNvSpPr>
            <p:nvPr/>
          </p:nvSpPr>
          <p:spPr bwMode="auto">
            <a:xfrm>
              <a:off x="2026" y="624"/>
              <a:ext cx="374" cy="8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228600" indent="-228600"/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75804" name="Line 30"/>
            <p:cNvSpPr>
              <a:spLocks noChangeShapeType="1"/>
            </p:cNvSpPr>
            <p:nvPr/>
          </p:nvSpPr>
          <p:spPr bwMode="auto">
            <a:xfrm>
              <a:off x="1696" y="103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5" name="Rectangle 31"/>
            <p:cNvSpPr>
              <a:spLocks noChangeArrowheads="1"/>
            </p:cNvSpPr>
            <p:nvPr/>
          </p:nvSpPr>
          <p:spPr bwMode="auto">
            <a:xfrm>
              <a:off x="2631" y="864"/>
              <a:ext cx="49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I/O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device</a:t>
              </a:r>
            </a:p>
          </p:txBody>
        </p:sp>
        <p:sp>
          <p:nvSpPr>
            <p:cNvPr id="75806" name="Line 32"/>
            <p:cNvSpPr>
              <a:spLocks noChangeShapeType="1"/>
            </p:cNvSpPr>
            <p:nvPr/>
          </p:nvSpPr>
          <p:spPr bwMode="auto">
            <a:xfrm>
              <a:off x="2400" y="103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64301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0" y="2900362"/>
            <a:ext cx="9144000" cy="32718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ea typeface="MS PGothic" charset="0"/>
              </a:rPr>
              <a:t>Performance of I/O subsystem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Metrics: Response Time, </a:t>
            </a:r>
            <a:r>
              <a:rPr lang="en-US" sz="2400" dirty="0" smtClean="0">
                <a:ea typeface="MS PGothic" charset="0"/>
              </a:rPr>
              <a:t>Throughput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ea typeface="MS PGothic" charset="0"/>
              </a:rPr>
              <a:t>Effective BW per op = transfer size / response time</a:t>
            </a:r>
          </a:p>
          <a:p>
            <a:pPr lvl="2">
              <a:lnSpc>
                <a:spcPct val="80000"/>
              </a:lnSpc>
            </a:pPr>
            <a:r>
              <a:rPr lang="en-US" sz="1800" dirty="0" err="1" smtClean="0">
                <a:ea typeface="MS PGothic" charset="0"/>
              </a:rPr>
              <a:t>EffectiveBW</a:t>
            </a:r>
            <a:r>
              <a:rPr lang="en-US" sz="1800" dirty="0" smtClean="0">
                <a:ea typeface="MS PGothic" charset="0"/>
              </a:rPr>
              <a:t>(n) = n / (S + n/B) = B / (1 + SB/n )</a:t>
            </a:r>
            <a:endParaRPr lang="en-US" sz="1800" dirty="0">
              <a:ea typeface="MS PGothic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Contributing factors to latency: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Software paths (can be loosely modeled by a queue)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Hardware controller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I/O device service time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ea typeface="MS PGothic" charset="0"/>
              </a:rPr>
              <a:t>Queuing behavior: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Can lead to big increases </a:t>
            </a:r>
            <a:r>
              <a:rPr lang="en-US" sz="2400" dirty="0" smtClean="0">
                <a:ea typeface="MS PGothic" charset="0"/>
              </a:rPr>
              <a:t>in latency </a:t>
            </a:r>
            <a:r>
              <a:rPr lang="en-US" sz="2400" dirty="0">
                <a:ea typeface="MS PGothic" charset="0"/>
              </a:rPr>
              <a:t>as utilization </a:t>
            </a:r>
            <a:r>
              <a:rPr lang="en-US" sz="2400" dirty="0" smtClean="0">
                <a:ea typeface="MS PGothic" charset="0"/>
              </a:rPr>
              <a:t>increases</a:t>
            </a:r>
            <a:endParaRPr lang="en-US" sz="2400" dirty="0">
              <a:ea typeface="MS PGothic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Solutions?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sz="2400" dirty="0">
              <a:ea typeface="MS PGothic" charset="0"/>
            </a:endParaRPr>
          </a:p>
        </p:txBody>
      </p:sp>
      <p:sp>
        <p:nvSpPr>
          <p:cNvPr id="75780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04188" y="1493838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540376" y="742156"/>
            <a:ext cx="3554413" cy="3078163"/>
            <a:chOff x="5413376" y="685800"/>
            <a:chExt cx="3554413" cy="3078163"/>
          </a:xfrm>
        </p:grpSpPr>
        <p:grpSp>
          <p:nvGrpSpPr>
            <p:cNvPr id="75782" name="Group 53"/>
            <p:cNvGrpSpPr>
              <a:grpSpLocks/>
            </p:cNvGrpSpPr>
            <p:nvPr/>
          </p:nvGrpSpPr>
          <p:grpSpPr bwMode="auto">
            <a:xfrm>
              <a:off x="5413376" y="685800"/>
              <a:ext cx="3554413" cy="3078163"/>
              <a:chOff x="3410" y="432"/>
              <a:chExt cx="2239" cy="1939"/>
            </a:xfrm>
          </p:grpSpPr>
          <p:sp>
            <p:nvSpPr>
              <p:cNvPr id="75784" name="Rectangle 4"/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5" name="Rectangle 5"/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100%</a:t>
                </a:r>
              </a:p>
            </p:txBody>
          </p:sp>
          <p:sp>
            <p:nvSpPr>
              <p:cNvPr id="75786" name="Line 6"/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7" name="Line 7"/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8" name="Rectangle 8"/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752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Time (ms)</a:t>
                </a:r>
              </a:p>
            </p:txBody>
          </p:sp>
          <p:sp>
            <p:nvSpPr>
              <p:cNvPr id="75789" name="Rectangle 9"/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781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Throughput  </a:t>
                </a:r>
                <a:r>
                  <a:rPr 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(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                   (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% total BW)</a:t>
                </a:r>
              </a:p>
            </p:txBody>
          </p:sp>
          <p:sp>
            <p:nvSpPr>
              <p:cNvPr id="75790" name="Rectangle 10"/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75791" name="Rectangle 11"/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</a:t>
                </a:r>
              </a:p>
            </p:txBody>
          </p:sp>
          <p:sp>
            <p:nvSpPr>
              <p:cNvPr id="75792" name="Rectangle 12"/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200</a:t>
                </a:r>
              </a:p>
            </p:txBody>
          </p:sp>
          <p:sp>
            <p:nvSpPr>
              <p:cNvPr id="75793" name="Rectangle 13"/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300</a:t>
                </a:r>
              </a:p>
            </p:txBody>
          </p:sp>
          <p:sp>
            <p:nvSpPr>
              <p:cNvPr id="75794" name="Rectangle 14"/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5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0%</a:t>
                </a:r>
              </a:p>
            </p:txBody>
          </p:sp>
        </p:grpSp>
        <p:sp>
          <p:nvSpPr>
            <p:cNvPr id="75783" name="Ink 4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539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0" y="0"/>
            <a:ext cx="8592480" cy="875619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Performance: Multiple </a:t>
            </a:r>
            <a:r>
              <a:rPr lang="en-US" dirty="0"/>
              <a:t>O</a:t>
            </a:r>
            <a:r>
              <a:rPr lang="en-US" dirty="0" smtClean="0"/>
              <a:t>utstanding </a:t>
            </a:r>
            <a:r>
              <a:rPr lang="en-US" dirty="0"/>
              <a:t>R</a:t>
            </a:r>
            <a:r>
              <a:rPr lang="en-US" dirty="0" smtClean="0"/>
              <a:t>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2884"/>
            <a:ext cx="8229600" cy="4366516"/>
          </a:xfrm>
        </p:spPr>
        <p:txBody>
          <a:bodyPr>
            <a:normAutofit/>
          </a:bodyPr>
          <a:lstStyle/>
          <a:p>
            <a:r>
              <a:rPr lang="en-US" dirty="0" smtClean="0"/>
              <a:t>Suppose each read takes 10 </a:t>
            </a:r>
            <a:r>
              <a:rPr lang="en-US" dirty="0" err="1" smtClean="0"/>
              <a:t>ms</a:t>
            </a:r>
            <a:r>
              <a:rPr lang="en-US" dirty="0" smtClean="0"/>
              <a:t> to service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If a process works for 100 </a:t>
            </a:r>
            <a:r>
              <a:rPr lang="en-US" dirty="0" err="1" smtClean="0"/>
              <a:t>ms</a:t>
            </a:r>
            <a:r>
              <a:rPr lang="en-US" dirty="0" smtClean="0"/>
              <a:t> after each read, what is the utilization of the disk?</a:t>
            </a:r>
          </a:p>
          <a:p>
            <a:pPr lvl="1"/>
            <a:r>
              <a:rPr lang="en-US" dirty="0" smtClean="0"/>
              <a:t>U = 10 </a:t>
            </a:r>
            <a:r>
              <a:rPr lang="en-US" dirty="0" err="1" smtClean="0"/>
              <a:t>ms</a:t>
            </a:r>
            <a:r>
              <a:rPr lang="en-US" dirty="0" smtClean="0"/>
              <a:t> / 110ms = 9%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it there are two such processes?</a:t>
            </a:r>
          </a:p>
          <a:p>
            <a:pPr lvl="1"/>
            <a:r>
              <a:rPr lang="en-US" dirty="0" smtClean="0"/>
              <a:t>U = (10 </a:t>
            </a:r>
            <a:r>
              <a:rPr lang="en-US" dirty="0" err="1" smtClean="0"/>
              <a:t>ms</a:t>
            </a:r>
            <a:r>
              <a:rPr lang="en-US" dirty="0" smtClean="0"/>
              <a:t> + 10 </a:t>
            </a:r>
            <a:r>
              <a:rPr lang="en-US" dirty="0" err="1" smtClean="0"/>
              <a:t>ms</a:t>
            </a:r>
            <a:r>
              <a:rPr lang="en-US" dirty="0" smtClean="0"/>
              <a:t>) / 120ms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≈</a:t>
            </a:r>
            <a:r>
              <a:rPr lang="en-US" dirty="0" smtClean="0"/>
              <a:t>17%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if each of those processes have two such threads?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55204" y="1315271"/>
            <a:ext cx="1559061" cy="68141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55229" y="1315271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84307" y="1315271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917358" y="1263649"/>
            <a:ext cx="753719" cy="784657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1435148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Queue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3682" y="1440659"/>
            <a:ext cx="864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Server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59608" y="1655977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14265" y="1655977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27920" y="1418618"/>
            <a:ext cx="495596" cy="1289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164210" y="1809991"/>
            <a:ext cx="590994" cy="1847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075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MS PGothic" charset="0"/>
              </a:rPr>
              <a:t>Recall: How do we Hide I/O Latency?</a:t>
            </a:r>
            <a:endParaRPr lang="en-US" dirty="0">
              <a:ea typeface="MS PGothic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867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hlink"/>
                </a:solidFill>
                <a:ea typeface="MS PGothic" charset="0"/>
              </a:rPr>
              <a:t>Blocking Interface: </a:t>
            </a:r>
            <a:r>
              <a:rPr lang="en-US" dirty="0" smtClean="0">
                <a:ea typeface="MS PGothic" charset="0"/>
              </a:rPr>
              <a:t>“</a:t>
            </a:r>
            <a:r>
              <a:rPr lang="en-US" altLang="ja-JP" dirty="0" smtClean="0">
                <a:ea typeface="MS PGothic" charset="0"/>
              </a:rPr>
              <a:t>Wait”</a:t>
            </a:r>
            <a:endParaRPr lang="en-US" altLang="ja-JP" dirty="0">
              <a:ea typeface="MS PGothic" charset="0"/>
            </a:endParaRPr>
          </a:p>
          <a:p>
            <a:pPr lvl="1"/>
            <a:r>
              <a:rPr lang="en-US" dirty="0">
                <a:ea typeface="MS PGothic" charset="0"/>
              </a:rPr>
              <a:t>When request data (</a:t>
            </a:r>
            <a:r>
              <a:rPr lang="en-US" i="1" dirty="0">
                <a:ea typeface="MS PGothic" charset="0"/>
              </a:rPr>
              <a:t>e.g.,</a:t>
            </a:r>
            <a:r>
              <a:rPr lang="en-US" dirty="0">
                <a:ea typeface="MS PGothic" charset="0"/>
              </a:rPr>
              <a:t> read() system call), put process to sleep until data is ready</a:t>
            </a:r>
          </a:p>
          <a:p>
            <a:pPr lvl="1"/>
            <a:r>
              <a:rPr lang="en-US" dirty="0">
                <a:ea typeface="MS PGothic" charset="0"/>
              </a:rPr>
              <a:t>When write data (</a:t>
            </a:r>
            <a:r>
              <a:rPr lang="en-US" i="1" dirty="0">
                <a:ea typeface="MS PGothic" charset="0"/>
              </a:rPr>
              <a:t>e.g.,</a:t>
            </a:r>
            <a:r>
              <a:rPr lang="en-US" dirty="0">
                <a:ea typeface="MS PGothic" charset="0"/>
              </a:rPr>
              <a:t> write() system call), put process to sleep until device is ready for </a:t>
            </a:r>
            <a:r>
              <a:rPr lang="en-US" dirty="0" smtClean="0">
                <a:ea typeface="MS PGothic" charset="0"/>
              </a:rPr>
              <a:t>data</a:t>
            </a:r>
            <a:endParaRPr lang="en-US" dirty="0">
              <a:ea typeface="MS PGothic" charset="0"/>
            </a:endParaRPr>
          </a:p>
          <a:p>
            <a:r>
              <a:rPr lang="en-US" dirty="0">
                <a:solidFill>
                  <a:schemeClr val="hlink"/>
                </a:solidFill>
                <a:ea typeface="MS PGothic" charset="0"/>
              </a:rPr>
              <a:t>Non-blocking Interface: </a:t>
            </a:r>
            <a:r>
              <a:rPr lang="en-US" dirty="0" smtClean="0">
                <a:ea typeface="MS PGothic" charset="0"/>
              </a:rPr>
              <a:t>“</a:t>
            </a:r>
            <a:r>
              <a:rPr lang="en-US" altLang="ja-JP" dirty="0" smtClean="0">
                <a:ea typeface="MS PGothic" charset="0"/>
              </a:rPr>
              <a:t>Don’t Wait</a:t>
            </a:r>
            <a:r>
              <a:rPr lang="en-US" altLang="ja-JP" dirty="0">
                <a:ea typeface="MS PGothic" charset="0"/>
              </a:rPr>
              <a:t>”</a:t>
            </a:r>
          </a:p>
          <a:p>
            <a:pPr lvl="1"/>
            <a:r>
              <a:rPr lang="en-US" dirty="0">
                <a:ea typeface="MS PGothic" charset="0"/>
              </a:rPr>
              <a:t>Returns quickly from read or write request with count of bytes successfully transferred to kernel</a:t>
            </a:r>
          </a:p>
          <a:p>
            <a:pPr lvl="1"/>
            <a:r>
              <a:rPr lang="en-US" dirty="0">
                <a:ea typeface="MS PGothic" charset="0"/>
              </a:rPr>
              <a:t>Read may return nothing, write may write nothing</a:t>
            </a:r>
          </a:p>
          <a:p>
            <a:r>
              <a:rPr lang="en-US" dirty="0">
                <a:solidFill>
                  <a:schemeClr val="hlink"/>
                </a:solidFill>
                <a:ea typeface="MS PGothic" charset="0"/>
              </a:rPr>
              <a:t>Asynchronous Interface: </a:t>
            </a:r>
            <a:r>
              <a:rPr lang="en-US" dirty="0" smtClean="0">
                <a:ea typeface="MS PGothic" charset="0"/>
              </a:rPr>
              <a:t>“</a:t>
            </a:r>
            <a:r>
              <a:rPr lang="en-US" altLang="ja-JP" dirty="0" smtClean="0">
                <a:ea typeface="MS PGothic" charset="0"/>
              </a:rPr>
              <a:t>Tell </a:t>
            </a:r>
            <a:r>
              <a:rPr lang="en-US" altLang="ja-JP" dirty="0">
                <a:ea typeface="MS PGothic" charset="0"/>
              </a:rPr>
              <a:t>Me </a:t>
            </a:r>
            <a:r>
              <a:rPr lang="en-US" altLang="ja-JP" dirty="0" smtClean="0">
                <a:ea typeface="MS PGothic" charset="0"/>
              </a:rPr>
              <a:t>Later”</a:t>
            </a:r>
            <a:endParaRPr lang="en-US" altLang="ja-JP" dirty="0">
              <a:ea typeface="MS PGothic" charset="0"/>
            </a:endParaRPr>
          </a:p>
          <a:p>
            <a:pPr lvl="1"/>
            <a:r>
              <a:rPr lang="en-US" dirty="0">
                <a:ea typeface="MS PGothic" charset="0"/>
              </a:rPr>
              <a:t>When requesting data, take pointer to user’s buffer, return immediately; later kernel fills buffer and notifies user</a:t>
            </a:r>
          </a:p>
          <a:p>
            <a:pPr lvl="1"/>
            <a:r>
              <a:rPr lang="en-US" dirty="0">
                <a:ea typeface="MS PGothic" charset="0"/>
              </a:rPr>
              <a:t>When sending data, take pointer to user’</a:t>
            </a:r>
            <a:r>
              <a:rPr lang="en-US" altLang="ja-JP" dirty="0">
                <a:ea typeface="MS PGothic" charset="0"/>
              </a:rPr>
              <a:t>s buffer, return immediately; later kernel takes data and notifies user </a:t>
            </a:r>
            <a:endParaRPr lang="en-U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25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820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Project </a:t>
            </a:r>
            <a:r>
              <a:rPr lang="en-US" sz="2800" dirty="0"/>
              <a:t>2 </a:t>
            </a:r>
          </a:p>
          <a:p>
            <a:pPr lvl="1"/>
            <a:r>
              <a:rPr lang="en-US" sz="2400" dirty="0"/>
              <a:t>Code due </a:t>
            </a:r>
            <a:r>
              <a:rPr lang="en-US" sz="2400" dirty="0" smtClean="0">
                <a:solidFill>
                  <a:srgbClr val="FF0000"/>
                </a:solidFill>
              </a:rPr>
              <a:t>today</a:t>
            </a:r>
            <a:r>
              <a:rPr lang="en-US" sz="2400" dirty="0" smtClean="0"/>
              <a:t> Monday </a:t>
            </a:r>
            <a:r>
              <a:rPr lang="en-US" sz="2400" dirty="0"/>
              <a:t>10/31</a:t>
            </a:r>
          </a:p>
          <a:p>
            <a:pPr lvl="1"/>
            <a:r>
              <a:rPr lang="en-US" sz="2400" dirty="0"/>
              <a:t>Final report due Wednesday </a:t>
            </a:r>
            <a:r>
              <a:rPr lang="en-US" sz="2400" dirty="0" smtClean="0"/>
              <a:t>11/2</a:t>
            </a:r>
          </a:p>
          <a:p>
            <a:endParaRPr lang="en-US" sz="2800" dirty="0"/>
          </a:p>
          <a:p>
            <a:r>
              <a:rPr lang="en-US" sz="2800" dirty="0" smtClean="0"/>
              <a:t>HW3 – Due on next Monday 11/7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39664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48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Building a File System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6172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File System:</a:t>
            </a:r>
            <a:r>
              <a:rPr lang="en-US" altLang="ko-KR" dirty="0" smtClean="0">
                <a:ea typeface="굴림" panose="020B0600000101010101" pitchFamily="34" charset="-127"/>
              </a:rPr>
              <a:t> Layer of OS that transforms block interface of disks (or other block devices) into Files, Directories, etc.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File System Components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Management: collecting disk blocks into files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Naming: Interface to find files by name, not by blocks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Protection: Layers to keep data secure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Reliability/Durability: Keeping of files durable despite crashes, media failures, attacks, etc.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User vs. System View of a File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User’s view: 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Durable Data Structures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System’s view (system call interface):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Collection of Bytes (UNIX)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Doesn’t matter to system what kind of data structures you want to store on disk!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System’s view (inside OS):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Collection of blocks (a block is a logical transfer unit, while a sector is the physical transfer unit)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Block size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 sector size; in UNIX, block size is 4KB</a:t>
            </a:r>
          </a:p>
        </p:txBody>
      </p:sp>
    </p:spTree>
    <p:extLst>
      <p:ext uri="{BB962C8B-B14F-4D97-AF65-F5344CB8AC3E}">
        <p14:creationId xmlns:p14="http://schemas.microsoft.com/office/powerpoint/2010/main" val="2876678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Translating from User to System 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743200"/>
            <a:ext cx="8686800" cy="3962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happens if user says: give me bytes 2—12?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Fetch block corresponding to those bytes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Return just the correct portion of the block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about: write bytes 2—12?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Fetch block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Modify portion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Write out Block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Everything inside File System is in whole size blocks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For example,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getc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>
                <a:ea typeface="굴림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putc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/>
              <a:t>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 buffers something like 4096 bytes, even if interface is one byte at a time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From now on, file is a collection of blocks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190">
            <a:off x="1981200" y="990600"/>
            <a:ext cx="2168525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7239000" y="1066800"/>
            <a:ext cx="1270000" cy="939800"/>
            <a:chOff x="4496" y="800"/>
            <a:chExt cx="800" cy="592"/>
          </a:xfrm>
        </p:grpSpPr>
        <p:sp useBgFill="1">
          <p:nvSpPr>
            <p:cNvPr id="16395" name="Oval 6"/>
            <p:cNvSpPr>
              <a:spLocks noChangeArrowheads="1"/>
            </p:cNvSpPr>
            <p:nvPr/>
          </p:nvSpPr>
          <p:spPr bwMode="auto">
            <a:xfrm>
              <a:off x="4512" y="115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 useBgFill="1">
          <p:nvSpPr>
            <p:cNvPr id="16396" name="Oval 7"/>
            <p:cNvSpPr>
              <a:spLocks noChangeArrowheads="1"/>
            </p:cNvSpPr>
            <p:nvPr/>
          </p:nvSpPr>
          <p:spPr bwMode="auto">
            <a:xfrm>
              <a:off x="4512" y="100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 useBgFill="1">
          <p:nvSpPr>
            <p:cNvPr id="16397" name="Oval 8"/>
            <p:cNvSpPr>
              <a:spLocks noChangeArrowheads="1"/>
            </p:cNvSpPr>
            <p:nvPr/>
          </p:nvSpPr>
          <p:spPr bwMode="auto">
            <a:xfrm>
              <a:off x="4496" y="89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 useBgFill="1">
          <p:nvSpPr>
            <p:cNvPr id="16398" name="Oval 9"/>
            <p:cNvSpPr>
              <a:spLocks noChangeArrowheads="1"/>
            </p:cNvSpPr>
            <p:nvPr/>
          </p:nvSpPr>
          <p:spPr bwMode="auto">
            <a:xfrm>
              <a:off x="4496" y="800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99" name="Line 10"/>
            <p:cNvSpPr>
              <a:spLocks noChangeShapeType="1"/>
            </p:cNvSpPr>
            <p:nvPr/>
          </p:nvSpPr>
          <p:spPr bwMode="auto">
            <a:xfrm>
              <a:off x="4876" y="908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Line 11"/>
            <p:cNvSpPr>
              <a:spLocks noChangeShapeType="1"/>
            </p:cNvSpPr>
            <p:nvPr/>
          </p:nvSpPr>
          <p:spPr bwMode="auto">
            <a:xfrm>
              <a:off x="4860" y="892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01" name="Group 12"/>
            <p:cNvGrpSpPr>
              <a:grpSpLocks/>
            </p:cNvGrpSpPr>
            <p:nvPr/>
          </p:nvGrpSpPr>
          <p:grpSpPr bwMode="auto">
            <a:xfrm>
              <a:off x="4632" y="856"/>
              <a:ext cx="520" cy="456"/>
              <a:chOff x="4272" y="632"/>
              <a:chExt cx="520" cy="456"/>
            </a:xfrm>
          </p:grpSpPr>
          <p:sp>
            <p:nvSpPr>
              <p:cNvPr id="16402" name="Oval 13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03" name="Oval 14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04" name="Line 15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5" name="Line 16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390" name="Oval 17"/>
          <p:cNvSpPr>
            <a:spLocks noChangeArrowheads="1"/>
          </p:cNvSpPr>
          <p:nvPr/>
        </p:nvSpPr>
        <p:spPr bwMode="auto">
          <a:xfrm>
            <a:off x="4876800" y="914400"/>
            <a:ext cx="1371600" cy="1295400"/>
          </a:xfrm>
          <a:prstGeom prst="ellipse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2800" b="0" dirty="0">
                <a:latin typeface="Gill Sans" charset="0"/>
                <a:ea typeface="Gill Sans" charset="0"/>
                <a:cs typeface="Gill Sans" charset="0"/>
              </a:rPr>
              <a:t>File</a:t>
            </a:r>
          </a:p>
          <a:p>
            <a:pPr algn="ctr"/>
            <a:r>
              <a:rPr lang="en-US" altLang="ko-KR" sz="2800" b="0" dirty="0">
                <a:latin typeface="Gill Sans" charset="0"/>
                <a:ea typeface="Gill Sans" charset="0"/>
                <a:cs typeface="Gill Sans" charset="0"/>
              </a:rPr>
              <a:t>System</a:t>
            </a:r>
          </a:p>
        </p:txBody>
      </p:sp>
      <p:sp>
        <p:nvSpPr>
          <p:cNvPr id="16391" name="AutoShape 18"/>
          <p:cNvSpPr>
            <a:spLocks noChangeArrowheads="1"/>
          </p:cNvSpPr>
          <p:nvPr/>
        </p:nvSpPr>
        <p:spPr bwMode="auto">
          <a:xfrm>
            <a:off x="6324600" y="13716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392" name="AutoShape 19"/>
          <p:cNvSpPr>
            <a:spLocks noChangeArrowheads="1"/>
          </p:cNvSpPr>
          <p:nvPr/>
        </p:nvSpPr>
        <p:spPr bwMode="auto">
          <a:xfrm>
            <a:off x="3962400" y="13716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393" name="AutoShape 20"/>
          <p:cNvSpPr>
            <a:spLocks noChangeArrowheads="1"/>
          </p:cNvSpPr>
          <p:nvPr/>
        </p:nvSpPr>
        <p:spPr bwMode="auto">
          <a:xfrm rot="-1305313">
            <a:off x="1905000" y="1524000"/>
            <a:ext cx="1066800" cy="4572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pic>
        <p:nvPicPr>
          <p:cNvPr id="16394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143668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420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Disk Management Policies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916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Basic entities on a disk: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File:</a:t>
            </a:r>
            <a:r>
              <a:rPr lang="en-US" altLang="ko-KR" dirty="0" smtClean="0">
                <a:ea typeface="굴림" panose="020B0600000101010101" pitchFamily="34" charset="-127"/>
              </a:rPr>
              <a:t> user-visible group of blocks arranged sequentially in logical space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Directory:</a:t>
            </a:r>
            <a:r>
              <a:rPr lang="en-US" altLang="ko-KR" dirty="0" smtClean="0">
                <a:ea typeface="굴림" panose="020B0600000101010101" pitchFamily="34" charset="-127"/>
              </a:rPr>
              <a:t> user-visible index mapping names to files (next lecture)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Access disk as linear array of sectors.  Two Options: 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Identify sectors as vectors [cylinder, surface, sector], sort in cylinder-major order, </a:t>
            </a:r>
            <a:r>
              <a:rPr lang="en-US" altLang="ko-KR" dirty="0">
                <a:ea typeface="굴림" panose="020B0600000101010101" pitchFamily="34" charset="-127"/>
              </a:rPr>
              <a:t>n</a:t>
            </a:r>
            <a:r>
              <a:rPr lang="en-US" altLang="ko-KR" dirty="0" smtClean="0">
                <a:ea typeface="굴림" panose="020B0600000101010101" pitchFamily="34" charset="-127"/>
              </a:rPr>
              <a:t>ot used anymore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Logical Block Addressing (LBA):</a:t>
            </a:r>
            <a:r>
              <a:rPr lang="en-US" altLang="ko-KR" dirty="0" smtClean="0">
                <a:ea typeface="굴림" panose="020B0600000101010101" pitchFamily="34" charset="-127"/>
              </a:rPr>
              <a:t> Every sector has integer address from zero up to max number of sectors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Controller translates from address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dirty="0" smtClean="0">
                <a:ea typeface="굴림" panose="020B0600000101010101" pitchFamily="34" charset="-127"/>
              </a:rPr>
              <a:t> physical position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First case: OS/BIOS must deal with bad sectors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Second case: hardware shields OS from structure of disk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Need way to track free disk blocks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Link free blocks together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 too slow today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Use bitmap to represent free space on disk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Need way to structure files: 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File Header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Track which blocks belong at which offsets within the logical file structure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Optimize placement of files’ disk blocks to match access and usage patterns</a:t>
            </a:r>
          </a:p>
        </p:txBody>
      </p:sp>
    </p:spTree>
    <p:extLst>
      <p:ext uri="{BB962C8B-B14F-4D97-AF65-F5344CB8AC3E}">
        <p14:creationId xmlns:p14="http://schemas.microsoft.com/office/powerpoint/2010/main" val="4040814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63246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Quick Aside: Big Projects</a:t>
            </a:r>
          </a:p>
        </p:txBody>
      </p:sp>
      <p:sp>
        <p:nvSpPr>
          <p:cNvPr id="566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60198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What is a big project?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Time/work estimation is hard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Programmers are eternal optimists </a:t>
            </a:r>
            <a:br>
              <a:rPr lang="en-US" altLang="ko-KR" sz="2400" dirty="0" smtClean="0">
                <a:ea typeface="굴림" panose="020B0600000101010101" pitchFamily="34" charset="-127"/>
              </a:rPr>
            </a:br>
            <a:r>
              <a:rPr lang="en-US" altLang="ko-KR" sz="2400" dirty="0" smtClean="0">
                <a:ea typeface="굴림" panose="020B0600000101010101" pitchFamily="34" charset="-127"/>
              </a:rPr>
              <a:t>(it will only take two days)!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This is why we bug you about </a:t>
            </a:r>
            <a:r>
              <a:rPr lang="en-US" altLang="ko-KR" sz="2400" dirty="0" smtClean="0">
                <a:ea typeface="굴림" panose="020B0600000101010101" pitchFamily="34" charset="-127"/>
              </a:rPr>
              <a:t> starting </a:t>
            </a:r>
            <a:r>
              <a:rPr lang="en-US" altLang="ko-KR" sz="2400" dirty="0" smtClean="0">
                <a:ea typeface="굴림" panose="020B0600000101010101" pitchFamily="34" charset="-127"/>
              </a:rPr>
              <a:t>the project early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Had a grad student who used to say he just needed </a:t>
            </a:r>
            <a:br>
              <a:rPr lang="en-US" altLang="ko-KR" sz="2400" dirty="0" smtClean="0">
                <a:ea typeface="굴림" panose="020B0600000101010101" pitchFamily="34" charset="-127"/>
              </a:rPr>
            </a:br>
            <a:r>
              <a:rPr lang="en-US" altLang="ko-KR" sz="2400" dirty="0" smtClean="0">
                <a:ea typeface="굴림" panose="020B0600000101010101" pitchFamily="34" charset="-127"/>
              </a:rPr>
              <a:t>“10 minutes” to fix something. Two hours later…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Can a project be efficiently partitioned?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err="1" smtClean="0">
                <a:ea typeface="굴림" panose="020B0600000101010101" pitchFamily="34" charset="-127"/>
              </a:rPr>
              <a:t>Partitionable</a:t>
            </a:r>
            <a:r>
              <a:rPr lang="en-US" altLang="ko-KR" sz="2400" dirty="0" smtClean="0">
                <a:ea typeface="굴림" panose="020B0600000101010101" pitchFamily="34" charset="-127"/>
              </a:rPr>
              <a:t> task decreases in time </a:t>
            </a:r>
            <a:r>
              <a:rPr lang="en-US" altLang="ko-KR" sz="2400" dirty="0" smtClean="0">
                <a:ea typeface="굴림" panose="020B0600000101010101" pitchFamily="34" charset="-127"/>
              </a:rPr>
              <a:t>as you </a:t>
            </a:r>
            <a:r>
              <a:rPr lang="en-US" altLang="ko-KR" sz="2400" dirty="0" smtClean="0">
                <a:ea typeface="굴림" panose="020B0600000101010101" pitchFamily="34" charset="-127"/>
              </a:rPr>
              <a:t>add people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But, if you require communication: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Time reaches a minimum bound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With complex interactions, time increases!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Mythical person-month problem: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You estimate how long a project will take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Starts to fall behind, so you add more people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Project takes even more time!</a:t>
            </a:r>
          </a:p>
        </p:txBody>
      </p:sp>
      <p:pic>
        <p:nvPicPr>
          <p:cNvPr id="5662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7" y="0"/>
            <a:ext cx="2468563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62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14800"/>
            <a:ext cx="210026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898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6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6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Designing a File </a:t>
            </a:r>
            <a:r>
              <a:rPr lang="en-US" dirty="0"/>
              <a:t>S</a:t>
            </a:r>
            <a:r>
              <a:rPr lang="en-US" dirty="0" smtClean="0"/>
              <a:t>ystem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What factors are critical to the design choices?</a:t>
            </a:r>
          </a:p>
          <a:p>
            <a:r>
              <a:rPr lang="en-US" dirty="0" smtClean="0"/>
              <a:t>Durable data store =&gt; it</a:t>
            </a:r>
            <a:r>
              <a:rPr lang="fr-FR" dirty="0" smtClean="0"/>
              <a:t>’</a:t>
            </a:r>
            <a:r>
              <a:rPr lang="en-US" dirty="0" smtClean="0"/>
              <a:t>s all on disk</a:t>
            </a:r>
          </a:p>
          <a:p>
            <a:r>
              <a:rPr lang="en-US" dirty="0" smtClean="0"/>
              <a:t>(Hard) Disks Performance !!!</a:t>
            </a:r>
          </a:p>
          <a:p>
            <a:pPr lvl="1"/>
            <a:r>
              <a:rPr lang="en-US" dirty="0" smtClean="0"/>
              <a:t>Maximize sequential access, minimize seeks</a:t>
            </a:r>
          </a:p>
          <a:p>
            <a:r>
              <a:rPr lang="en-US" dirty="0" smtClean="0"/>
              <a:t>Open before Read/Write</a:t>
            </a:r>
          </a:p>
          <a:p>
            <a:pPr lvl="1"/>
            <a:r>
              <a:rPr lang="en-US" dirty="0" smtClean="0"/>
              <a:t>Can perform protection checks and look up where the actual file resource are, in advance</a:t>
            </a:r>
          </a:p>
          <a:p>
            <a:r>
              <a:rPr lang="en-US" dirty="0" smtClean="0"/>
              <a:t>Size is determined as they are used !!!</a:t>
            </a:r>
          </a:p>
          <a:p>
            <a:pPr lvl="1"/>
            <a:r>
              <a:rPr lang="en-US" dirty="0" smtClean="0"/>
              <a:t>Can write (or read zeros) to expand the file</a:t>
            </a:r>
          </a:p>
          <a:p>
            <a:pPr lvl="1"/>
            <a:r>
              <a:rPr lang="en-US" dirty="0" smtClean="0"/>
              <a:t>Start small and grow, need to make room</a:t>
            </a:r>
          </a:p>
          <a:p>
            <a:r>
              <a:rPr lang="en-US" dirty="0" smtClean="0"/>
              <a:t>Organized into directories</a:t>
            </a:r>
          </a:p>
          <a:p>
            <a:pPr lvl="1"/>
            <a:r>
              <a:rPr lang="en-US" dirty="0" smtClean="0"/>
              <a:t>What data structure (on disk) for that?</a:t>
            </a:r>
          </a:p>
          <a:p>
            <a:r>
              <a:rPr lang="en-US" dirty="0" smtClean="0"/>
              <a:t>Need to allocate / free blocks </a:t>
            </a:r>
          </a:p>
          <a:p>
            <a:pPr lvl="1"/>
            <a:r>
              <a:rPr lang="en-US" dirty="0" smtClean="0"/>
              <a:t>Such that access remains efficient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31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File System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391280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File path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76121" y="1852944"/>
            <a:ext cx="1577305" cy="2862615"/>
            <a:chOff x="1076121" y="1852944"/>
            <a:chExt cx="1577305" cy="2862615"/>
          </a:xfrm>
        </p:grpSpPr>
        <p:sp>
          <p:nvSpPr>
            <p:cNvPr id="8" name="Rounded Rectangle 7"/>
            <p:cNvSpPr/>
            <p:nvPr/>
          </p:nvSpPr>
          <p:spPr>
            <a:xfrm>
              <a:off x="1386838" y="1941701"/>
              <a:ext cx="1172460" cy="27738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 smtClean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 smtClean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1600" y="2233686"/>
              <a:ext cx="12818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Directory </a:t>
              </a:r>
            </a:p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Structure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" name="Elbow Connector 10"/>
            <p:cNvCxnSpPr>
              <a:stCxn id="9" idx="2"/>
              <a:endCxn id="8" idx="1"/>
            </p:cNvCxnSpPr>
            <p:nvPr/>
          </p:nvCxnSpPr>
          <p:spPr>
            <a:xfrm rot="16200000" flipH="1">
              <a:off x="493637" y="2435428"/>
              <a:ext cx="1475685" cy="310718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804569" y="1941701"/>
            <a:ext cx="3519870" cy="2773858"/>
            <a:chOff x="1804569" y="1941701"/>
            <a:chExt cx="3519870" cy="2773858"/>
          </a:xfrm>
        </p:grpSpPr>
        <p:sp>
          <p:nvSpPr>
            <p:cNvPr id="14" name="Rounded Rectangle 13"/>
            <p:cNvSpPr/>
            <p:nvPr/>
          </p:nvSpPr>
          <p:spPr>
            <a:xfrm>
              <a:off x="4065499" y="1941701"/>
              <a:ext cx="1172460" cy="27738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67364" y="2237650"/>
              <a:ext cx="12570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File Index </a:t>
              </a:r>
            </a:p>
            <a:p>
              <a:pPr algn="ctr"/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Structure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4569" y="3752007"/>
              <a:ext cx="642325" cy="437977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8" name="Straight Arrow Connector 17"/>
            <p:cNvCxnSpPr>
              <a:stCxn id="16" idx="3"/>
            </p:cNvCxnSpPr>
            <p:nvPr/>
          </p:nvCxnSpPr>
          <p:spPr>
            <a:xfrm flipV="1">
              <a:off x="2446894" y="3562218"/>
              <a:ext cx="1348660" cy="4087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478025" y="2678668"/>
              <a:ext cx="1661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File number</a:t>
              </a:r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65203" y="3043535"/>
              <a:ext cx="14803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“</a:t>
              </a:r>
              <a:r>
                <a:rPr lang="en-US" sz="2400" b="0" dirty="0" err="1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inumber</a:t>
              </a:r>
              <a:r>
                <a:rPr lang="en-US" sz="24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”</a:t>
              </a:r>
              <a:endParaRPr lang="en-US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14800" y="2399884"/>
            <a:ext cx="5001315" cy="3725632"/>
            <a:chOff x="4114800" y="2399884"/>
            <a:chExt cx="5001315" cy="3725632"/>
          </a:xfrm>
        </p:grpSpPr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>
              <a:off x="4949618" y="3570916"/>
              <a:ext cx="1473627" cy="4000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n 23"/>
            <p:cNvSpPr/>
            <p:nvPr/>
          </p:nvSpPr>
          <p:spPr>
            <a:xfrm>
              <a:off x="7182355" y="4972175"/>
              <a:ext cx="846701" cy="1153341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569254" y="3816773"/>
              <a:ext cx="441146" cy="1838411"/>
              <a:chOff x="7544518" y="1270135"/>
              <a:chExt cx="441146" cy="1838411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605706" y="1270135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605706" y="1591319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605706" y="1897904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605706" y="2219088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620707" y="2787362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544518" y="238725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…</a:t>
                </a:r>
                <a:endParaRPr lang="en-US" sz="2000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125271" y="3352800"/>
              <a:ext cx="14109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Data blocks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14800" y="4812268"/>
              <a:ext cx="1143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“</a:t>
              </a:r>
              <a:r>
                <a:rPr lang="en-US" sz="2400" b="0" dirty="0" err="1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inode</a:t>
              </a:r>
              <a:r>
                <a:rPr lang="en-US" sz="24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”</a:t>
              </a:r>
              <a:endParaRPr lang="en-US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56917" y="2399884"/>
              <a:ext cx="38591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One Block = multiple sectors</a:t>
              </a:r>
            </a:p>
            <a:p>
              <a:pPr algn="ctr"/>
              <a:r>
                <a:rPr lang="en-US" sz="24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Ex: 512 sector,  4K block</a:t>
              </a:r>
              <a:endParaRPr lang="en-US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07293" y="3351927"/>
              <a:ext cx="642325" cy="437977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620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93" y="2353603"/>
            <a:ext cx="8400707" cy="397099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Open performs </a:t>
            </a:r>
            <a:r>
              <a:rPr lang="en-US" sz="2800" i="1" dirty="0">
                <a:solidFill>
                  <a:srgbClr val="FF0000"/>
                </a:solidFill>
              </a:rPr>
              <a:t>N</a:t>
            </a:r>
            <a:r>
              <a:rPr lang="en-US" sz="2800" i="1" dirty="0" smtClean="0">
                <a:solidFill>
                  <a:srgbClr val="FF0000"/>
                </a:solidFill>
              </a:rPr>
              <a:t>ame </a:t>
            </a:r>
            <a:r>
              <a:rPr lang="en-US" sz="2800" i="1" dirty="0">
                <a:solidFill>
                  <a:srgbClr val="FF0000"/>
                </a:solidFill>
              </a:rPr>
              <a:t>R</a:t>
            </a:r>
            <a:r>
              <a:rPr lang="en-US" sz="2800" i="1" dirty="0" smtClean="0">
                <a:solidFill>
                  <a:srgbClr val="FF0000"/>
                </a:solidFill>
              </a:rPr>
              <a:t>esolution</a:t>
            </a:r>
          </a:p>
          <a:p>
            <a:pPr lvl="1"/>
            <a:r>
              <a:rPr lang="en-US" sz="2400" dirty="0" smtClean="0"/>
              <a:t>Translates pathname into a “file number”</a:t>
            </a:r>
          </a:p>
          <a:p>
            <a:pPr lvl="2"/>
            <a:r>
              <a:rPr lang="en-US" sz="2400" dirty="0" smtClean="0"/>
              <a:t>Used as an “index” to locate the blocks</a:t>
            </a:r>
          </a:p>
          <a:p>
            <a:pPr lvl="1"/>
            <a:r>
              <a:rPr lang="en-US" sz="2400" dirty="0" smtClean="0"/>
              <a:t>Creates a file descriptor in PCB within kernel</a:t>
            </a:r>
          </a:p>
          <a:p>
            <a:pPr lvl="1"/>
            <a:r>
              <a:rPr lang="en-US" sz="2400" dirty="0" smtClean="0"/>
              <a:t>Returns a “handle” (another integer) to user process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Read, Write, Seek, and Sync operate on handle</a:t>
            </a:r>
          </a:p>
          <a:p>
            <a:pPr lvl="1"/>
            <a:r>
              <a:rPr lang="en-US" sz="2400" dirty="0" smtClean="0"/>
              <a:t>Mapped to file descriptor and to blocks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4614" y="1150077"/>
            <a:ext cx="14262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f</a:t>
            </a:r>
            <a:r>
              <a:rPr lang="en-US" sz="28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ile name</a:t>
            </a:r>
          </a:p>
          <a:p>
            <a:pPr algn="ctr"/>
            <a:r>
              <a:rPr lang="en-US" sz="28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offset</a:t>
            </a:r>
            <a:endParaRPr lang="en-US" sz="28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52600" y="14478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23844" y="1595735"/>
            <a:ext cx="134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4897" y="1116651"/>
            <a:ext cx="17565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f</a:t>
            </a:r>
            <a:r>
              <a:rPr lang="en-US" sz="28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ile number</a:t>
            </a:r>
          </a:p>
          <a:p>
            <a:pPr algn="ctr"/>
            <a:r>
              <a:rPr lang="en-US" sz="28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offset</a:t>
            </a:r>
            <a:endParaRPr lang="en-US" sz="28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78182" y="1447800"/>
            <a:ext cx="18798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53000" y="1600200"/>
            <a:ext cx="2100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ndex structure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8463" y="1217760"/>
            <a:ext cx="2010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Storage block</a:t>
            </a:r>
            <a:endParaRPr lang="en-US" sz="28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85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Directories</a:t>
            </a:r>
            <a:endParaRPr lang="en-US" dirty="0"/>
          </a:p>
        </p:txBody>
      </p:sp>
      <p:pic>
        <p:nvPicPr>
          <p:cNvPr id="3" name="Picture 2" descr="Screen Shot 2016-04-04 at 10.44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38200"/>
            <a:ext cx="952415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75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403958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Basically a hierarchical structure</a:t>
            </a:r>
          </a:p>
          <a:p>
            <a:pPr lvl="1"/>
            <a:endParaRPr lang="en-US" sz="1600" dirty="0" smtClean="0"/>
          </a:p>
          <a:p>
            <a:r>
              <a:rPr lang="en-US" sz="2800" dirty="0" smtClean="0"/>
              <a:t>Each directory entry is a collection of</a:t>
            </a:r>
          </a:p>
          <a:p>
            <a:pPr lvl="1"/>
            <a:r>
              <a:rPr lang="en-US" sz="2400" dirty="0" smtClean="0"/>
              <a:t>Files</a:t>
            </a:r>
            <a:endParaRPr lang="en-US" sz="2400" dirty="0"/>
          </a:p>
          <a:p>
            <a:pPr lvl="1"/>
            <a:r>
              <a:rPr lang="en-US" sz="2400" dirty="0" smtClean="0"/>
              <a:t>Directories</a:t>
            </a:r>
          </a:p>
          <a:p>
            <a:pPr lvl="2"/>
            <a:r>
              <a:rPr lang="en-US" sz="2400" dirty="0" smtClean="0"/>
              <a:t>A link to another entries</a:t>
            </a:r>
          </a:p>
          <a:p>
            <a:pPr lvl="1"/>
            <a:endParaRPr lang="en-US" sz="1600" dirty="0" smtClean="0"/>
          </a:p>
          <a:p>
            <a:r>
              <a:rPr lang="en-US" sz="2800" dirty="0" smtClean="0"/>
              <a:t>Each has a name and attributes</a:t>
            </a:r>
          </a:p>
          <a:p>
            <a:pPr lvl="1"/>
            <a:r>
              <a:rPr lang="en-US" sz="2400" dirty="0" smtClean="0"/>
              <a:t>Files have data</a:t>
            </a:r>
          </a:p>
          <a:p>
            <a:pPr lvl="1"/>
            <a:endParaRPr lang="en-US" sz="1600" dirty="0" smtClean="0"/>
          </a:p>
          <a:p>
            <a:r>
              <a:rPr lang="en-US" sz="2800" dirty="0" smtClean="0"/>
              <a:t>Links (hard links) make it a DAG, not just a tree</a:t>
            </a:r>
          </a:p>
          <a:p>
            <a:pPr lvl="1"/>
            <a:r>
              <a:rPr lang="en-US" sz="2400" dirty="0" err="1" smtClean="0"/>
              <a:t>Softlinks</a:t>
            </a:r>
            <a:r>
              <a:rPr lang="en-US" sz="2400" dirty="0" smtClean="0"/>
              <a:t> (aliases) are another name for an entry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53623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I/O &amp; Storage Layers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3998" y="1873171"/>
            <a:ext cx="1756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High Level I/O 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1420" y="1873170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5470" y="2260049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Low Level I/O 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5728" y="2337609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2463" y="2606349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Syscall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9496" y="2606349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3391" y="3089301"/>
            <a:ext cx="1345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File System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2717" y="2982656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3776" y="3603136"/>
            <a:ext cx="1284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I/O Driver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1420" y="3629501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466113" y="4165316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18513" y="398655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066435" y="4165316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943114" y="4344081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24013" y="4344081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cxnSp>
        <p:nvCxnSpPr>
          <p:cNvPr id="32" name="Straight Connector 31"/>
          <p:cNvCxnSpPr>
            <a:stCxn id="29" idx="3"/>
            <a:endCxn id="30" idx="2"/>
          </p:cNvCxnSpPr>
          <p:nvPr/>
        </p:nvCxnSpPr>
        <p:spPr>
          <a:xfrm>
            <a:off x="2185723" y="4441624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167582" y="4148996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274218" y="397023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5800" y="1371600"/>
            <a:ext cx="2322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Application / Service</a:t>
            </a:r>
            <a:endParaRPr lang="en-US" sz="20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87020" y="1688504"/>
            <a:ext cx="93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streams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87020" y="2152943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handles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87020" y="2562531"/>
            <a:ext cx="984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registers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87020" y="3098792"/>
            <a:ext cx="1230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descriptors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87020" y="3630771"/>
            <a:ext cx="315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Commands and Data Transfers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25534" y="4169834"/>
            <a:ext cx="3025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Disks, Flash, Controllers, DMA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24" y="4629644"/>
            <a:ext cx="903312" cy="736435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34" y="5002176"/>
            <a:ext cx="942084" cy="727806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11" y="4843153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2" y="4842835"/>
            <a:ext cx="1265440" cy="907297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4156814" y="2777551"/>
            <a:ext cx="3403526" cy="1754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an 50"/>
          <p:cNvSpPr/>
          <p:nvPr/>
        </p:nvSpPr>
        <p:spPr>
          <a:xfrm>
            <a:off x="7050220" y="460154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8128573" y="4101116"/>
            <a:ext cx="441146" cy="1802120"/>
            <a:chOff x="7605706" y="1270135"/>
            <a:chExt cx="441146" cy="1802120"/>
          </a:xfrm>
        </p:grpSpPr>
        <p:sp>
          <p:nvSpPr>
            <p:cNvPr id="53" name="Rectangle 52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641688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05706" y="2392137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310312" y="3631174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45275" y="3000210"/>
            <a:ext cx="510939" cy="698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1" name="Straight Connector 20"/>
          <p:cNvCxnSpPr>
            <a:stCxn id="19" idx="1"/>
            <a:endCxn id="19" idx="3"/>
          </p:cNvCxnSpPr>
          <p:nvPr/>
        </p:nvCxnSpPr>
        <p:spPr>
          <a:xfrm>
            <a:off x="6245275" y="3349664"/>
            <a:ext cx="5109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243512" y="3510661"/>
            <a:ext cx="5109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245275" y="3181070"/>
            <a:ext cx="5109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10112" y="2187912"/>
            <a:ext cx="16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#4 - handle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7" name="Elbow Connector 26"/>
          <p:cNvCxnSpPr/>
          <p:nvPr/>
        </p:nvCxnSpPr>
        <p:spPr>
          <a:xfrm>
            <a:off x="6624512" y="3267386"/>
            <a:ext cx="1384081" cy="99432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152562" y="5002176"/>
            <a:ext cx="510939" cy="2543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152562" y="5295265"/>
            <a:ext cx="510939" cy="3305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65754" y="5755411"/>
            <a:ext cx="2677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Directory Structure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63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1" y="914400"/>
            <a:ext cx="7754259" cy="5791200"/>
          </a:xfrm>
        </p:spPr>
        <p:txBody>
          <a:bodyPr/>
          <a:lstStyle/>
          <a:p>
            <a:r>
              <a:rPr lang="en-US" sz="2800" dirty="0" smtClean="0"/>
              <a:t>Named permanent storage</a:t>
            </a:r>
          </a:p>
          <a:p>
            <a:endParaRPr lang="en-US" sz="2800" dirty="0" smtClean="0"/>
          </a:p>
          <a:p>
            <a:r>
              <a:rPr lang="en-US" sz="2800" dirty="0" smtClean="0"/>
              <a:t>Contains</a:t>
            </a:r>
          </a:p>
          <a:p>
            <a:pPr lvl="1"/>
            <a:r>
              <a:rPr lang="en-US" sz="2400" dirty="0" smtClean="0"/>
              <a:t>Data</a:t>
            </a:r>
          </a:p>
          <a:p>
            <a:pPr lvl="2"/>
            <a:r>
              <a:rPr lang="en-US" sz="2400" dirty="0" smtClean="0"/>
              <a:t>Blocks on disk somewhere</a:t>
            </a:r>
          </a:p>
          <a:p>
            <a:pPr lvl="1"/>
            <a:r>
              <a:rPr lang="en-US" sz="2400" dirty="0" smtClean="0"/>
              <a:t>Metadata (Attributes)</a:t>
            </a:r>
          </a:p>
          <a:p>
            <a:pPr lvl="2"/>
            <a:r>
              <a:rPr lang="en-US" sz="2400" dirty="0" smtClean="0"/>
              <a:t>Owner, size, last opened, …</a:t>
            </a:r>
          </a:p>
          <a:p>
            <a:pPr lvl="2"/>
            <a:r>
              <a:rPr lang="en-US" sz="2400" dirty="0" smtClean="0"/>
              <a:t>Access rights</a:t>
            </a:r>
          </a:p>
          <a:p>
            <a:pPr lvl="3"/>
            <a:r>
              <a:rPr lang="en-US" sz="2400" dirty="0" smtClean="0"/>
              <a:t>R, W, X</a:t>
            </a:r>
          </a:p>
          <a:p>
            <a:pPr lvl="3"/>
            <a:r>
              <a:rPr lang="en-US" sz="2400" dirty="0" smtClean="0"/>
              <a:t>Owner, Group, Other (in Unix systems)</a:t>
            </a:r>
          </a:p>
          <a:p>
            <a:pPr lvl="3"/>
            <a:r>
              <a:rPr lang="en-US" sz="2400" dirty="0" smtClean="0"/>
              <a:t>Access control list in Windows system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257800" y="1088571"/>
            <a:ext cx="3529964" cy="3679874"/>
            <a:chOff x="5474356" y="1088571"/>
            <a:chExt cx="3529964" cy="3679874"/>
          </a:xfrm>
        </p:grpSpPr>
        <p:sp>
          <p:nvSpPr>
            <p:cNvPr id="7" name="Can 6"/>
            <p:cNvSpPr/>
            <p:nvPr/>
          </p:nvSpPr>
          <p:spPr>
            <a:xfrm>
              <a:off x="8157619" y="2732116"/>
              <a:ext cx="846701" cy="1153341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543800" y="1576714"/>
              <a:ext cx="492443" cy="1802120"/>
              <a:chOff x="7543800" y="1270135"/>
              <a:chExt cx="492443" cy="180212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605706" y="1270135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605706" y="1591319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605706" y="1897904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605706" y="2219088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636043" y="2751071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543800" y="2355956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>
                    <a:latin typeface="Gill Sans" charset="0"/>
                    <a:ea typeface="Gill Sans" charset="0"/>
                    <a:cs typeface="Gill Sans" charset="0"/>
                  </a:rPr>
                  <a:t>…</a:t>
                </a:r>
                <a:endParaRPr lang="en-US" sz="2400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891490" y="1088571"/>
              <a:ext cx="1657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Data blocks</a:t>
              </a:r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99155" y="3561978"/>
              <a:ext cx="1991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File descriptor</a:t>
              </a:r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58453" y="3937448"/>
              <a:ext cx="23663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err="1" smtClean="0">
                  <a:latin typeface="Gill Sans" charset="0"/>
                  <a:ea typeface="Gill Sans" charset="0"/>
                  <a:cs typeface="Gill Sans" charset="0"/>
                </a:rPr>
                <a:t>Fileobject</a:t>
              </a:r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 (</a:t>
              </a:r>
              <a:r>
                <a:rPr lang="en-US" sz="2400" b="0" dirty="0" err="1" smtClean="0">
                  <a:latin typeface="Gill Sans" charset="0"/>
                  <a:ea typeface="Gill Sans" charset="0"/>
                  <a:cs typeface="Gill Sans" charset="0"/>
                </a:rPr>
                <a:t>inode</a:t>
              </a:r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)</a:t>
              </a:r>
            </a:p>
            <a:p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Position</a:t>
              </a:r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474356" y="3378834"/>
              <a:ext cx="141713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474356" y="2662185"/>
              <a:ext cx="15071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File handle</a:t>
              </a:r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1600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495800"/>
            <a:ext cx="8458200" cy="1981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sz="2800" dirty="0">
                <a:ea typeface="ＭＳ Ｐゴシック" pitchFamily="-83" charset="-128"/>
              </a:rPr>
              <a:t>Open </a:t>
            </a:r>
            <a:r>
              <a:rPr lang="en-US" sz="3200" dirty="0">
                <a:ea typeface="ＭＳ Ｐゴシック" pitchFamily="-83" charset="-128"/>
              </a:rPr>
              <a:t>system</a:t>
            </a:r>
            <a:r>
              <a:rPr lang="en-US" sz="2800" dirty="0">
                <a:ea typeface="ＭＳ Ｐゴシック" pitchFamily="-83" charset="-128"/>
              </a:rPr>
              <a:t> call: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sz="2400" dirty="0">
                <a:ea typeface="ＭＳ Ｐゴシック" pitchFamily="-83" charset="-128"/>
              </a:rPr>
              <a:t>Resolves file name, finds file control block (</a:t>
            </a:r>
            <a:r>
              <a:rPr lang="en-US" sz="2400" dirty="0" err="1">
                <a:ea typeface="ＭＳ Ｐゴシック" pitchFamily="-83" charset="-128"/>
              </a:rPr>
              <a:t>inode</a:t>
            </a:r>
            <a:r>
              <a:rPr lang="en-US" sz="2400" dirty="0">
                <a:ea typeface="ＭＳ Ｐゴシック" pitchFamily="-83" charset="-128"/>
              </a:rPr>
              <a:t>)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sz="2400" dirty="0">
                <a:ea typeface="ＭＳ Ｐゴシック" pitchFamily="-83" charset="-128"/>
              </a:rPr>
              <a:t>Makes entries in per-process and system-wide tables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sz="2400" dirty="0">
                <a:ea typeface="ＭＳ Ｐゴシック" pitchFamily="-83" charset="-128"/>
              </a:rPr>
              <a:t>Returns index (called </a:t>
            </a:r>
            <a:r>
              <a:rPr lang="en-US" sz="2400" dirty="0" smtClean="0">
                <a:ea typeface="ＭＳ Ｐゴシック" pitchFamily="-83" charset="-128"/>
              </a:rPr>
              <a:t>“</a:t>
            </a:r>
            <a:r>
              <a:rPr lang="en-US" altLang="ja-JP" sz="2400" dirty="0" smtClean="0">
                <a:ea typeface="ＭＳ Ｐゴシック" pitchFamily="-83" charset="-128"/>
              </a:rPr>
              <a:t>file handle”) </a:t>
            </a:r>
            <a:r>
              <a:rPr lang="en-US" altLang="ja-JP" sz="2400" dirty="0">
                <a:ea typeface="ＭＳ Ｐゴシック" pitchFamily="-83" charset="-128"/>
              </a:rPr>
              <a:t>in open-file table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sz="2800" dirty="0"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sz="2800" dirty="0"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sz="2800" dirty="0"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sz="2800" dirty="0"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sz="2800" dirty="0">
              <a:ea typeface="ＭＳ Ｐゴシック" pitchFamily="-83" charset="-128"/>
            </a:endParaRPr>
          </a:p>
        </p:txBody>
      </p:sp>
      <p:pic>
        <p:nvPicPr>
          <p:cNvPr id="908291" name="Picture 3"/>
          <p:cNvPicPr>
            <a:picLocks noChangeAspect="1" noChangeArrowheads="1"/>
          </p:cNvPicPr>
          <p:nvPr/>
        </p:nvPicPr>
        <p:blipFill>
          <a:blip r:embed="rId3"/>
          <a:srcRect l="4422" t="1373" r="3906" b="58607"/>
          <a:stretch>
            <a:fillRect/>
          </a:stretch>
        </p:blipFill>
        <p:spPr bwMode="auto">
          <a:xfrm>
            <a:off x="381000" y="1295400"/>
            <a:ext cx="8458200" cy="27707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83" charset="-128"/>
              </a:rPr>
              <a:t>In-Memory File System Structures</a:t>
            </a:r>
            <a:endParaRPr lang="en-US" sz="1800">
              <a:ea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45294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495800"/>
            <a:ext cx="8458200" cy="14478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sz="3200" dirty="0" smtClean="0">
                <a:ea typeface="ＭＳ Ｐゴシック" pitchFamily="-83" charset="-128"/>
              </a:rPr>
              <a:t>Read</a:t>
            </a:r>
            <a:r>
              <a:rPr lang="en-US" sz="3200" dirty="0">
                <a:ea typeface="ＭＳ Ｐゴシック" pitchFamily="-83" charset="-128"/>
              </a:rPr>
              <a:t>/write system calls: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sz="2800" dirty="0">
                <a:ea typeface="ＭＳ Ｐゴシック" pitchFamily="-83" charset="-128"/>
              </a:rPr>
              <a:t>Use file handle to locate </a:t>
            </a:r>
            <a:r>
              <a:rPr lang="en-US" sz="2800" dirty="0" err="1">
                <a:ea typeface="ＭＳ Ｐゴシック" pitchFamily="-83" charset="-128"/>
              </a:rPr>
              <a:t>inode</a:t>
            </a:r>
            <a:endParaRPr lang="en-US" sz="2800" dirty="0"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sz="2800" dirty="0">
                <a:ea typeface="ＭＳ Ｐゴシック" pitchFamily="-83" charset="-128"/>
              </a:rPr>
              <a:t>Perform appropriate reads or writes </a:t>
            </a: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83" charset="-128"/>
              </a:rPr>
              <a:t>In-Memory File System Structures</a:t>
            </a:r>
            <a:endParaRPr lang="en-US" sz="1800">
              <a:ea typeface="ＭＳ Ｐゴシック" pitchFamily="-83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 l="4407" t="55060" r="3938" b="4959"/>
          <a:stretch>
            <a:fillRect/>
          </a:stretch>
        </p:blipFill>
        <p:spPr bwMode="auto">
          <a:xfrm>
            <a:off x="381000" y="1295399"/>
            <a:ext cx="8458200" cy="277178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37614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16" y="152400"/>
            <a:ext cx="8404768" cy="533400"/>
          </a:xfrm>
        </p:spPr>
        <p:txBody>
          <a:bodyPr/>
          <a:lstStyle/>
          <a:p>
            <a:r>
              <a:rPr lang="en-US" dirty="0" smtClean="0"/>
              <a:t>Our first filesystem: FAT (File Allocation Table)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685800"/>
            <a:ext cx="7620001" cy="611126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most commonly used </a:t>
            </a:r>
            <a:r>
              <a:rPr lang="en-US" sz="2400" dirty="0" err="1" smtClean="0">
                <a:solidFill>
                  <a:srgbClr val="FF0000"/>
                </a:solidFill>
              </a:rPr>
              <a:t>filesystem</a:t>
            </a:r>
            <a:r>
              <a:rPr lang="en-US" sz="2400" dirty="0" smtClean="0">
                <a:solidFill>
                  <a:srgbClr val="FF0000"/>
                </a:solidFill>
              </a:rPr>
              <a:t> in the world!</a:t>
            </a:r>
          </a:p>
          <a:p>
            <a:endParaRPr lang="en-US" sz="1600" dirty="0" smtClean="0"/>
          </a:p>
          <a:p>
            <a:r>
              <a:rPr lang="en-US" sz="2400" dirty="0" smtClean="0"/>
              <a:t>Assume (for now) we have a </a:t>
            </a:r>
            <a:br>
              <a:rPr lang="en-US" sz="2400" dirty="0" smtClean="0"/>
            </a:br>
            <a:r>
              <a:rPr lang="en-US" sz="2400" dirty="0" smtClean="0"/>
              <a:t>way to translate a path to </a:t>
            </a:r>
            <a:br>
              <a:rPr lang="en-US" sz="2400" dirty="0" smtClean="0"/>
            </a:br>
            <a:r>
              <a:rPr lang="en-US" sz="2400" dirty="0" smtClean="0"/>
              <a:t>a “file number”</a:t>
            </a:r>
          </a:p>
          <a:p>
            <a:pPr lvl="1"/>
            <a:r>
              <a:rPr lang="en-US" sz="2000" dirty="0" smtClean="0"/>
              <a:t>i.e., a directory structure</a:t>
            </a:r>
          </a:p>
          <a:p>
            <a:endParaRPr lang="en-US" sz="1600" dirty="0" smtClean="0"/>
          </a:p>
          <a:p>
            <a:r>
              <a:rPr lang="en-US" sz="2400" dirty="0" smtClean="0"/>
              <a:t>Disk Storage is a collection of Blocks</a:t>
            </a:r>
          </a:p>
          <a:p>
            <a:pPr lvl="1"/>
            <a:r>
              <a:rPr lang="en-US" sz="2000" dirty="0" smtClean="0"/>
              <a:t>Just hold file </a:t>
            </a:r>
            <a:r>
              <a:rPr lang="en-US" sz="2000" dirty="0"/>
              <a:t>data (offset </a:t>
            </a:r>
            <a:r>
              <a:rPr lang="en-US" sz="2000" dirty="0" smtClean="0"/>
              <a:t>o </a:t>
            </a:r>
            <a:r>
              <a:rPr lang="en-US" sz="2000" dirty="0"/>
              <a:t>= </a:t>
            </a:r>
            <a:r>
              <a:rPr lang="en-US" sz="2000" dirty="0" smtClean="0"/>
              <a:t>&lt; B</a:t>
            </a:r>
            <a:r>
              <a:rPr lang="en-US" sz="2000" dirty="0"/>
              <a:t>, </a:t>
            </a:r>
            <a:r>
              <a:rPr lang="en-US" sz="2000" dirty="0" smtClean="0"/>
              <a:t>x &gt;)</a:t>
            </a:r>
          </a:p>
          <a:p>
            <a:endParaRPr lang="en-US" sz="1600" dirty="0" smtClean="0"/>
          </a:p>
          <a:p>
            <a:r>
              <a:rPr lang="en-US" sz="2400" dirty="0" smtClean="0"/>
              <a:t>Example: </a:t>
            </a:r>
            <a:r>
              <a:rPr lang="en-US" sz="2400" dirty="0" err="1" smtClean="0"/>
              <a:t>file_read</a:t>
            </a:r>
            <a:r>
              <a:rPr lang="en-US" sz="2400" dirty="0" smtClean="0"/>
              <a:t> 31, &lt; 2, x &gt;</a:t>
            </a:r>
          </a:p>
          <a:p>
            <a:pPr lvl="1"/>
            <a:r>
              <a:rPr lang="en-US" sz="2200" dirty="0" smtClean="0"/>
              <a:t>Index into FAT with file number</a:t>
            </a:r>
          </a:p>
          <a:p>
            <a:pPr lvl="1"/>
            <a:r>
              <a:rPr lang="en-US" sz="2200" dirty="0" smtClean="0"/>
              <a:t>Follow linked list to block</a:t>
            </a:r>
          </a:p>
          <a:p>
            <a:pPr lvl="1"/>
            <a:r>
              <a:rPr lang="en-US" sz="2200" dirty="0" smtClean="0"/>
              <a:t>Read the block from disk </a:t>
            </a:r>
            <a:br>
              <a:rPr lang="en-US" sz="2200" dirty="0" smtClean="0"/>
            </a:br>
            <a:r>
              <a:rPr lang="en-US" sz="2200" dirty="0" smtClean="0"/>
              <a:t>into memory</a:t>
            </a:r>
          </a:p>
          <a:p>
            <a:pPr lvl="1"/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144085" y="2280804"/>
            <a:ext cx="1637681" cy="351922"/>
            <a:chOff x="5374106" y="3569368"/>
            <a:chExt cx="1393002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solidFill>
              <a:srgbClr val="BCFFBC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44083" y="2601949"/>
            <a:ext cx="1634523" cy="351922"/>
            <a:chOff x="5374105" y="3569368"/>
            <a:chExt cx="1390316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4083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44083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44083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39861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140924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140926" y="4849964"/>
            <a:ext cx="1640839" cy="351922"/>
            <a:chOff x="5374105" y="3569368"/>
            <a:chExt cx="1395688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7140924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10923" y="1256347"/>
            <a:ext cx="130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Disk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144083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FAT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716570" y="1568943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410200" y="5574268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031851" y="1688364"/>
            <a:ext cx="2061002" cy="988025"/>
            <a:chOff x="3348408" y="1975617"/>
            <a:chExt cx="2061002" cy="988025"/>
          </a:xfrm>
        </p:grpSpPr>
        <p:sp>
          <p:nvSpPr>
            <p:cNvPr id="66" name="Rectangle 65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31: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348408" y="1975617"/>
              <a:ext cx="135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ile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74" name="Rectangle 7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035783" y="2815390"/>
            <a:ext cx="667424" cy="2353483"/>
            <a:chOff x="5348365" y="3141579"/>
            <a:chExt cx="667424" cy="2353483"/>
          </a:xfrm>
        </p:grpSpPr>
        <p:sp>
          <p:nvSpPr>
            <p:cNvPr id="75" name="Rectangle 74"/>
            <p:cNvSpPr/>
            <p:nvPr/>
          </p:nvSpPr>
          <p:spPr>
            <a:xfrm>
              <a:off x="5348365" y="5173917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70533" y="6203340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Can 83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778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232 L -0.37066 0.1032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76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Techniques for Partitioning Tasks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763000" cy="6248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Functional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Person A implements threads, Person B implements semaphores, Person C implements locks…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Problem: Lots of communication across APIs</a:t>
            </a:r>
          </a:p>
          <a:p>
            <a:pPr lvl="2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If B changes the API, A may need to make changes</a:t>
            </a:r>
          </a:p>
          <a:p>
            <a:pPr lvl="2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Story: Large airline company spent $200 million on a new scheduling and booking system. Two teams “working together.” After two years, went to merge software. Failed! Interfaces had changed (documented, but no one noticed). Result: would cost another $200 million to fix. </a:t>
            </a:r>
          </a:p>
          <a:p>
            <a:pPr lvl="2">
              <a:lnSpc>
                <a:spcPct val="80000"/>
              </a:lnSpc>
            </a:pPr>
            <a:endParaRPr lang="en-US" altLang="ko-KR" sz="12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Task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Person A designs, Person B writes code, Person C tests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May be difficult to find right balance, but can focus on each person’s strengths (Theory </a:t>
            </a:r>
            <a:r>
              <a:rPr lang="en-US" altLang="ko-KR" dirty="0" err="1" smtClean="0">
                <a:ea typeface="굴림" panose="020B0600000101010101" pitchFamily="34" charset="-127"/>
              </a:rPr>
              <a:t>vs</a:t>
            </a:r>
            <a:r>
              <a:rPr lang="en-US" altLang="ko-KR" dirty="0" smtClean="0">
                <a:ea typeface="굴림" panose="020B0600000101010101" pitchFamily="34" charset="-127"/>
              </a:rPr>
              <a:t> systems hacker)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Since Debugging is hard, Microsoft has </a:t>
            </a:r>
            <a:r>
              <a:rPr lang="en-US" altLang="ko-KR" i="1" dirty="0" smtClean="0">
                <a:ea typeface="굴림" panose="020B0600000101010101" pitchFamily="34" charset="-127"/>
              </a:rPr>
              <a:t>two</a:t>
            </a:r>
            <a:r>
              <a:rPr lang="en-US" altLang="ko-KR" dirty="0" smtClean="0">
                <a:ea typeface="굴림" panose="020B0600000101010101" pitchFamily="34" charset="-127"/>
              </a:rPr>
              <a:t> testers for </a:t>
            </a:r>
            <a:r>
              <a:rPr lang="en-US" altLang="ko-KR" i="1" dirty="0" smtClean="0">
                <a:ea typeface="굴림" panose="020B0600000101010101" pitchFamily="34" charset="-127"/>
              </a:rPr>
              <a:t>each</a:t>
            </a:r>
            <a:r>
              <a:rPr lang="en-US" altLang="ko-KR" dirty="0" smtClean="0">
                <a:ea typeface="굴림" panose="020B0600000101010101" pitchFamily="34" charset="-127"/>
              </a:rPr>
              <a:t> programmer</a:t>
            </a:r>
          </a:p>
          <a:p>
            <a:pPr lvl="1">
              <a:lnSpc>
                <a:spcPct val="80000"/>
              </a:lnSpc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Most CS162 project teams are functional, but people have had success with task-based divisions</a:t>
            </a:r>
          </a:p>
        </p:txBody>
      </p:sp>
    </p:spTree>
    <p:extLst>
      <p:ext uri="{BB962C8B-B14F-4D97-AF65-F5344CB8AC3E}">
        <p14:creationId xmlns:p14="http://schemas.microsoft.com/office/powerpoint/2010/main" val="4202593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2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6038591" y="1977754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5" y="685800"/>
            <a:ext cx="5410697" cy="5181600"/>
          </a:xfrm>
        </p:spPr>
        <p:txBody>
          <a:bodyPr/>
          <a:lstStyle/>
          <a:p>
            <a:r>
              <a:rPr lang="en-US" dirty="0"/>
              <a:t>File is collection of disk </a:t>
            </a:r>
            <a:r>
              <a:rPr lang="en-US" dirty="0" smtClean="0"/>
              <a:t>blocks</a:t>
            </a:r>
          </a:p>
          <a:p>
            <a:endParaRPr lang="en-US" sz="1600" dirty="0"/>
          </a:p>
          <a:p>
            <a:r>
              <a:rPr lang="en-US" dirty="0"/>
              <a:t>FAT is linked list 1-1 with blocks</a:t>
            </a:r>
          </a:p>
          <a:p>
            <a:endParaRPr lang="en-US" sz="1600" dirty="0" smtClean="0"/>
          </a:p>
          <a:p>
            <a:r>
              <a:rPr lang="en-US" dirty="0" smtClean="0"/>
              <a:t>File </a:t>
            </a:r>
            <a:r>
              <a:rPr lang="en-US" dirty="0"/>
              <a:t>Number is index of root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block list for the file</a:t>
            </a:r>
          </a:p>
          <a:p>
            <a:endParaRPr lang="en-US" sz="1600" dirty="0" smtClean="0"/>
          </a:p>
          <a:p>
            <a:r>
              <a:rPr lang="en-US" dirty="0" smtClean="0"/>
              <a:t>File </a:t>
            </a:r>
            <a:r>
              <a:rPr lang="en-US" dirty="0"/>
              <a:t>offset (o = </a:t>
            </a:r>
            <a:r>
              <a:rPr lang="en-US" dirty="0" smtClean="0"/>
              <a:t>&lt; B, x &gt;)</a:t>
            </a:r>
            <a:endParaRPr lang="en-US" dirty="0"/>
          </a:p>
          <a:p>
            <a:endParaRPr lang="en-US" sz="1600" dirty="0" smtClean="0"/>
          </a:p>
          <a:p>
            <a:r>
              <a:rPr lang="en-US" dirty="0" smtClean="0"/>
              <a:t>Follow </a:t>
            </a:r>
            <a:r>
              <a:rPr lang="en-US" dirty="0"/>
              <a:t>list to get block #</a:t>
            </a:r>
          </a:p>
          <a:p>
            <a:endParaRPr lang="en-US" sz="1600" dirty="0" smtClean="0"/>
          </a:p>
          <a:p>
            <a:r>
              <a:rPr lang="en-US" dirty="0" smtClean="0"/>
              <a:t>Unused </a:t>
            </a:r>
            <a:r>
              <a:rPr lang="en-US" dirty="0"/>
              <a:t>blocks </a:t>
            </a:r>
            <a:r>
              <a:rPr lang="en-US" dirty="0">
                <a:sym typeface="Wingdings"/>
              </a:rPr>
              <a:t> FAT free list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44080" y="2280804"/>
            <a:ext cx="1637683" cy="351922"/>
            <a:chOff x="5374103" y="3569368"/>
            <a:chExt cx="1393004" cy="351922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4083" y="2601949"/>
            <a:ext cx="1634523" cy="351922"/>
            <a:chOff x="5374105" y="3569368"/>
            <a:chExt cx="1390316" cy="351922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4083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4083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4083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39861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0924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40926" y="4849964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0924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0923" y="1256347"/>
            <a:ext cx="130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Disk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44083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FAT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6570" y="1568943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10200" y="5574268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31851" y="1688364"/>
            <a:ext cx="2061002" cy="988025"/>
            <a:chOff x="3348408" y="1975617"/>
            <a:chExt cx="2061002" cy="988025"/>
          </a:xfrm>
        </p:grpSpPr>
        <p:sp>
          <p:nvSpPr>
            <p:cNvPr id="30" name="Rectangle 29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31: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48408" y="1975617"/>
              <a:ext cx="135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ile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30776" y="2815390"/>
            <a:ext cx="672431" cy="2369087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1" name="Can 40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923297" y="3915221"/>
            <a:ext cx="1561518" cy="706374"/>
            <a:chOff x="4235879" y="4214685"/>
            <a:chExt cx="1561518" cy="706374"/>
          </a:xfrm>
        </p:grpSpPr>
        <p:sp>
          <p:nvSpPr>
            <p:cNvPr id="50" name="Rectangle 49"/>
            <p:cNvSpPr/>
            <p:nvPr/>
          </p:nvSpPr>
          <p:spPr>
            <a:xfrm>
              <a:off x="5351173" y="4214685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235879" y="4520949"/>
              <a:ext cx="591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free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V="1">
              <a:off x="4809477" y="4358105"/>
              <a:ext cx="542048" cy="3743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Freeform 52"/>
          <p:cNvSpPr/>
          <p:nvPr/>
        </p:nvSpPr>
        <p:spPr>
          <a:xfrm>
            <a:off x="6318062" y="4010520"/>
            <a:ext cx="307474" cy="347579"/>
          </a:xfrm>
          <a:custGeom>
            <a:avLst/>
            <a:gdLst>
              <a:gd name="connsiteX0" fmla="*/ 0 w 307474"/>
              <a:gd name="connsiteY0" fmla="*/ 0 h 347579"/>
              <a:gd name="connsiteX1" fmla="*/ 307474 w 307474"/>
              <a:gd name="connsiteY1" fmla="*/ 0 h 347579"/>
              <a:gd name="connsiteX2" fmla="*/ 307474 w 307474"/>
              <a:gd name="connsiteY2" fmla="*/ 347579 h 347579"/>
              <a:gd name="connsiteX3" fmla="*/ 173790 w 307474"/>
              <a:gd name="connsiteY3" fmla="*/ 334210 h 34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74" h="347579">
                <a:moveTo>
                  <a:pt x="0" y="0"/>
                </a:moveTo>
                <a:lnTo>
                  <a:pt x="307474" y="0"/>
                </a:lnTo>
                <a:lnTo>
                  <a:pt x="307474" y="347579"/>
                </a:lnTo>
                <a:lnTo>
                  <a:pt x="173790" y="33421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38943" y="42368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6355627" y="3136719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39936" y="29320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6387370" y="2116455"/>
            <a:ext cx="561474" cy="913319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70533" y="6203340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99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" grpId="0" build="p"/>
      <p:bldP spid="53" grpId="0" animBg="1"/>
      <p:bldP spid="55" grpId="0" animBg="1"/>
      <p:bldP spid="56" grpId="0" animBg="1"/>
      <p:bldP spid="58" grpId="0" animBg="1"/>
      <p:bldP spid="5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6038591" y="1977754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38943" y="42368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5" y="685800"/>
            <a:ext cx="5410697" cy="5943600"/>
          </a:xfrm>
        </p:spPr>
        <p:txBody>
          <a:bodyPr/>
          <a:lstStyle/>
          <a:p>
            <a:r>
              <a:rPr lang="en-US" dirty="0"/>
              <a:t>File is collection of disk </a:t>
            </a:r>
            <a:r>
              <a:rPr lang="en-US" dirty="0" smtClean="0"/>
              <a:t>blocks</a:t>
            </a:r>
          </a:p>
          <a:p>
            <a:endParaRPr lang="en-US" sz="1600" dirty="0"/>
          </a:p>
          <a:p>
            <a:r>
              <a:rPr lang="en-US" dirty="0"/>
              <a:t>FAT is linked list 1-1 with blocks</a:t>
            </a:r>
          </a:p>
          <a:p>
            <a:endParaRPr lang="en-US" sz="1600" dirty="0" smtClean="0"/>
          </a:p>
          <a:p>
            <a:r>
              <a:rPr lang="en-US" dirty="0" smtClean="0"/>
              <a:t>File </a:t>
            </a:r>
            <a:r>
              <a:rPr lang="en-US" dirty="0"/>
              <a:t>Number is index of root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block list for the file</a:t>
            </a:r>
          </a:p>
          <a:p>
            <a:endParaRPr lang="en-US" sz="1600" dirty="0" smtClean="0"/>
          </a:p>
          <a:p>
            <a:r>
              <a:rPr lang="en-US" dirty="0" smtClean="0"/>
              <a:t>File </a:t>
            </a:r>
            <a:r>
              <a:rPr lang="en-US" dirty="0"/>
              <a:t>offset (o = </a:t>
            </a:r>
            <a:r>
              <a:rPr lang="en-US" dirty="0" smtClean="0"/>
              <a:t>&lt; B, x &gt; </a:t>
            </a:r>
            <a:r>
              <a:rPr lang="en-US" dirty="0"/>
              <a:t>)</a:t>
            </a:r>
          </a:p>
          <a:p>
            <a:endParaRPr lang="en-US" sz="1600" dirty="0" smtClean="0"/>
          </a:p>
          <a:p>
            <a:r>
              <a:rPr lang="en-US" dirty="0" smtClean="0"/>
              <a:t>Follow </a:t>
            </a:r>
            <a:r>
              <a:rPr lang="en-US" dirty="0"/>
              <a:t>list to get block #</a:t>
            </a:r>
          </a:p>
          <a:p>
            <a:endParaRPr lang="en-US" sz="1600" dirty="0" smtClean="0"/>
          </a:p>
          <a:p>
            <a:r>
              <a:rPr lang="en-US" dirty="0" smtClean="0"/>
              <a:t>Unused </a:t>
            </a:r>
            <a:r>
              <a:rPr lang="en-US" dirty="0"/>
              <a:t>blocks </a:t>
            </a:r>
            <a:r>
              <a:rPr lang="en-US" dirty="0">
                <a:sym typeface="Wingdings"/>
              </a:rPr>
              <a:t> FAT free </a:t>
            </a:r>
            <a:r>
              <a:rPr lang="en-US" dirty="0" smtClean="0">
                <a:sym typeface="Wingdings"/>
              </a:rPr>
              <a:t>list</a:t>
            </a:r>
          </a:p>
          <a:p>
            <a:r>
              <a:rPr lang="en-US" dirty="0" smtClean="0">
                <a:sym typeface="Wingdings"/>
              </a:rPr>
              <a:t>Ex: </a:t>
            </a:r>
            <a:r>
              <a:rPr lang="en-US" dirty="0" err="1">
                <a:sym typeface="Wingdings"/>
              </a:rPr>
              <a:t>file_write</a:t>
            </a:r>
            <a:r>
              <a:rPr lang="en-US" dirty="0" smtClean="0">
                <a:sym typeface="Wingdings"/>
              </a:rPr>
              <a:t>(31</a:t>
            </a:r>
            <a:r>
              <a:rPr lang="en-US" dirty="0">
                <a:sym typeface="Wingdings"/>
              </a:rPr>
              <a:t>, </a:t>
            </a:r>
            <a:r>
              <a:rPr lang="en-US" dirty="0" smtClean="0">
                <a:sym typeface="Wingdings"/>
              </a:rPr>
              <a:t>&lt; 3</a:t>
            </a:r>
            <a:r>
              <a:rPr lang="en-US" dirty="0">
                <a:sym typeface="Wingdings"/>
              </a:rPr>
              <a:t>, </a:t>
            </a:r>
            <a:r>
              <a:rPr lang="en-US" dirty="0" smtClean="0">
                <a:sym typeface="Wingdings"/>
              </a:rPr>
              <a:t>y &gt;)</a:t>
            </a:r>
          </a:p>
          <a:p>
            <a:pPr lvl="1"/>
            <a:r>
              <a:rPr lang="en-US" dirty="0" smtClean="0">
                <a:sym typeface="Wingdings"/>
              </a:rPr>
              <a:t>Grab blocks from free list</a:t>
            </a:r>
          </a:p>
          <a:p>
            <a:pPr lvl="1"/>
            <a:r>
              <a:rPr lang="en-US" dirty="0" smtClean="0">
                <a:sym typeface="Wingdings"/>
              </a:rPr>
              <a:t>Linking </a:t>
            </a:r>
            <a:r>
              <a:rPr lang="en-US" dirty="0">
                <a:sym typeface="Wingdings"/>
              </a:rPr>
              <a:t>them </a:t>
            </a:r>
            <a:r>
              <a:rPr lang="en-US" dirty="0" smtClean="0">
                <a:sym typeface="Wingdings"/>
              </a:rPr>
              <a:t>into file</a:t>
            </a:r>
            <a:endParaRPr lang="en-US" dirty="0">
              <a:sym typeface="Wingding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44080" y="2280804"/>
            <a:ext cx="1637683" cy="351922"/>
            <a:chOff x="5374103" y="3569368"/>
            <a:chExt cx="1393004" cy="351922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4083" y="2601949"/>
            <a:ext cx="1634523" cy="351922"/>
            <a:chOff x="5374105" y="3569368"/>
            <a:chExt cx="1390316" cy="351922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4083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4083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4083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39861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0924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40926" y="4849964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0924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0923" y="1256347"/>
            <a:ext cx="130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Disk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44083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FAT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6570" y="1568943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10200" y="5574268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31851" y="1688364"/>
            <a:ext cx="2061002" cy="988025"/>
            <a:chOff x="3348408" y="1975617"/>
            <a:chExt cx="2061002" cy="988025"/>
          </a:xfrm>
        </p:grpSpPr>
        <p:sp>
          <p:nvSpPr>
            <p:cNvPr id="30" name="Rectangle 29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31: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48408" y="1975617"/>
              <a:ext cx="135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ile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30776" y="2815390"/>
            <a:ext cx="672431" cy="2369087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1" name="Can 40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38591" y="39152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23297" y="4221485"/>
            <a:ext cx="59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free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5496895" y="4058641"/>
            <a:ext cx="542048" cy="374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6318062" y="4010520"/>
            <a:ext cx="307474" cy="347579"/>
          </a:xfrm>
          <a:custGeom>
            <a:avLst/>
            <a:gdLst>
              <a:gd name="connsiteX0" fmla="*/ 0 w 307474"/>
              <a:gd name="connsiteY0" fmla="*/ 0 h 347579"/>
              <a:gd name="connsiteX1" fmla="*/ 307474 w 307474"/>
              <a:gd name="connsiteY1" fmla="*/ 0 h 347579"/>
              <a:gd name="connsiteX2" fmla="*/ 307474 w 307474"/>
              <a:gd name="connsiteY2" fmla="*/ 347579 h 347579"/>
              <a:gd name="connsiteX3" fmla="*/ 173790 w 307474"/>
              <a:gd name="connsiteY3" fmla="*/ 334210 h 34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74" h="347579">
                <a:moveTo>
                  <a:pt x="0" y="0"/>
                </a:moveTo>
                <a:lnTo>
                  <a:pt x="307474" y="0"/>
                </a:lnTo>
                <a:lnTo>
                  <a:pt x="307474" y="347579"/>
                </a:lnTo>
                <a:lnTo>
                  <a:pt x="173790" y="33421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39936" y="29320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6387370" y="2116455"/>
            <a:ext cx="561474" cy="913319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70533" y="6203340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Properties</a:t>
            </a:r>
            <a:endParaRPr lang="en-US" dirty="0"/>
          </a:p>
        </p:txBody>
      </p:sp>
      <p:cxnSp>
        <p:nvCxnSpPr>
          <p:cNvPr id="54" name="Straight Arrow Connector 53"/>
          <p:cNvCxnSpPr>
            <a:endCxn id="55" idx="1"/>
          </p:cNvCxnSpPr>
          <p:nvPr/>
        </p:nvCxnSpPr>
        <p:spPr>
          <a:xfrm flipV="1">
            <a:off x="5496895" y="4397394"/>
            <a:ext cx="542048" cy="35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 flipV="1">
            <a:off x="6400800" y="4145365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30776" y="3907332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7140924" y="3886529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67" name="Rectangle 6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3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56" name="Freeform 55"/>
          <p:cNvSpPr/>
          <p:nvPr/>
        </p:nvSpPr>
        <p:spPr>
          <a:xfrm>
            <a:off x="6355627" y="3136719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05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6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/>
          <p:cNvSpPr/>
          <p:nvPr/>
        </p:nvSpPr>
        <p:spPr>
          <a:xfrm>
            <a:off x="6355627" y="3136719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 w="28575" cmpd="sng"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6355627" y="3136718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5" y="685800"/>
            <a:ext cx="5410697" cy="5181600"/>
          </a:xfrm>
        </p:spPr>
        <p:txBody>
          <a:bodyPr/>
          <a:lstStyle/>
          <a:p>
            <a:r>
              <a:rPr lang="en-US" dirty="0"/>
              <a:t>File is collection of disk </a:t>
            </a:r>
            <a:r>
              <a:rPr lang="en-US" dirty="0" smtClean="0"/>
              <a:t>blocks</a:t>
            </a:r>
          </a:p>
          <a:p>
            <a:endParaRPr lang="en-US" sz="1600" dirty="0"/>
          </a:p>
          <a:p>
            <a:r>
              <a:rPr lang="en-US" dirty="0"/>
              <a:t>FAT is linked list 1-1 with blocks</a:t>
            </a:r>
          </a:p>
          <a:p>
            <a:endParaRPr lang="en-US" sz="1600" dirty="0" smtClean="0"/>
          </a:p>
          <a:p>
            <a:r>
              <a:rPr lang="en-US" dirty="0" smtClean="0"/>
              <a:t>File </a:t>
            </a:r>
            <a:r>
              <a:rPr lang="en-US" dirty="0"/>
              <a:t>Number is index of root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block list for the file</a:t>
            </a:r>
          </a:p>
          <a:p>
            <a:endParaRPr lang="en-US" sz="16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Grow </a:t>
            </a:r>
            <a:r>
              <a:rPr lang="en-US" dirty="0">
                <a:sym typeface="Wingdings"/>
              </a:rPr>
              <a:t>file by allocating free blocks 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and </a:t>
            </a:r>
            <a:r>
              <a:rPr lang="en-US" dirty="0">
                <a:sym typeface="Wingdings"/>
              </a:rPr>
              <a:t>linking them </a:t>
            </a:r>
            <a:r>
              <a:rPr lang="en-US" dirty="0" smtClean="0">
                <a:sym typeface="Wingdings"/>
              </a:rPr>
              <a:t>in</a:t>
            </a:r>
          </a:p>
          <a:p>
            <a:endParaRPr lang="en-US" sz="16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Ex: Create </a:t>
            </a:r>
            <a:r>
              <a:rPr lang="en-US" dirty="0">
                <a:sym typeface="Wingdings"/>
              </a:rPr>
              <a:t>file, write, write</a:t>
            </a:r>
          </a:p>
          <a:p>
            <a:endParaRPr lang="en-US" dirty="0">
              <a:sym typeface="Wingdings"/>
            </a:endParaRP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7140924" y="3886529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67" name="Rectangle 6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3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6038591" y="1977754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44080" y="2280804"/>
            <a:ext cx="1637683" cy="351922"/>
            <a:chOff x="5374103" y="3569368"/>
            <a:chExt cx="1393004" cy="351922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4083" y="2601949"/>
            <a:ext cx="1634523" cy="351922"/>
            <a:chOff x="5374105" y="3569368"/>
            <a:chExt cx="1390316" cy="351922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4083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4083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4083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39861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0924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40926" y="4849964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0924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0923" y="1256347"/>
            <a:ext cx="130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Disk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44083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FAT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6570" y="1568943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10200" y="5574268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31851" y="1688364"/>
            <a:ext cx="2061002" cy="988025"/>
            <a:chOff x="3348408" y="1975617"/>
            <a:chExt cx="2061002" cy="988025"/>
          </a:xfrm>
        </p:grpSpPr>
        <p:sp>
          <p:nvSpPr>
            <p:cNvPr id="30" name="Rectangle 29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31: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48408" y="1975617"/>
              <a:ext cx="135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ile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30776" y="2815390"/>
            <a:ext cx="672431" cy="2369087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1" name="Can 40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38591" y="39152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23297" y="4221485"/>
            <a:ext cx="59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free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38943" y="42368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39936" y="29320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6387370" y="2116455"/>
            <a:ext cx="561474" cy="913319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70533" y="6203340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Properties</a:t>
            </a:r>
            <a:endParaRPr lang="en-US" dirty="0"/>
          </a:p>
        </p:txBody>
      </p:sp>
      <p:cxnSp>
        <p:nvCxnSpPr>
          <p:cNvPr id="54" name="Straight Arrow Connector 53"/>
          <p:cNvCxnSpPr>
            <a:endCxn id="55" idx="1"/>
          </p:cNvCxnSpPr>
          <p:nvPr/>
        </p:nvCxnSpPr>
        <p:spPr>
          <a:xfrm flipV="1">
            <a:off x="5496895" y="4397394"/>
            <a:ext cx="542048" cy="35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 flipV="1">
            <a:off x="6400800" y="4145365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43309" y="3907332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5515326" y="2123972"/>
            <a:ext cx="526920" cy="2308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6035530" y="4240932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40704" y="2934937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7147990" y="2923094"/>
            <a:ext cx="1634523" cy="351922"/>
            <a:chOff x="5374105" y="3569368"/>
            <a:chExt cx="1390316" cy="351922"/>
          </a:xfrm>
          <a:solidFill>
            <a:srgbClr val="FFFFBD"/>
          </a:solidFill>
        </p:grpSpPr>
        <p:sp>
          <p:nvSpPr>
            <p:cNvPr id="72" name="Rectangle 71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63,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143602" y="4200990"/>
            <a:ext cx="1634523" cy="351922"/>
            <a:chOff x="5374105" y="3569368"/>
            <a:chExt cx="1390316" cy="351922"/>
          </a:xfrm>
          <a:solidFill>
            <a:srgbClr val="FFFFBD"/>
          </a:solidFill>
        </p:grpSpPr>
        <p:sp>
          <p:nvSpPr>
            <p:cNvPr id="75" name="Rectangle 74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63,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139603" y="4590817"/>
            <a:ext cx="2455998" cy="560154"/>
            <a:chOff x="3025037" y="4288837"/>
            <a:chExt cx="2455998" cy="560154"/>
          </a:xfrm>
        </p:grpSpPr>
        <p:sp>
          <p:nvSpPr>
            <p:cNvPr id="78" name="TextBox 77"/>
            <p:cNvSpPr txBox="1"/>
            <p:nvPr/>
          </p:nvSpPr>
          <p:spPr>
            <a:xfrm>
              <a:off x="3025037" y="4448881"/>
              <a:ext cx="16138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2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flipV="1">
              <a:off x="4714971" y="4288837"/>
              <a:ext cx="766064" cy="3195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ctangle 79"/>
          <p:cNvSpPr/>
          <p:nvPr/>
        </p:nvSpPr>
        <p:spPr>
          <a:xfrm>
            <a:off x="5554616" y="4281039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63: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1" name="Straight Arrow Connector 80"/>
          <p:cNvCxnSpPr>
            <a:endCxn id="70" idx="1"/>
          </p:cNvCxnSpPr>
          <p:nvPr/>
        </p:nvCxnSpPr>
        <p:spPr>
          <a:xfrm flipV="1">
            <a:off x="5523493" y="3095510"/>
            <a:ext cx="517211" cy="13457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140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5" grpId="0" animBg="1"/>
      <p:bldP spid="59" grpId="0" animBg="1"/>
      <p:bldP spid="69" grpId="0" animBg="1"/>
      <p:bldP spid="70" grpId="0" animBg="1"/>
      <p:bldP spid="8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7140924" y="3886529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67" name="Rectangle 6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3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6038591" y="1977754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5" y="762000"/>
            <a:ext cx="9083765" cy="6096000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  <a:sym typeface="Wingdings"/>
              </a:rPr>
              <a:t>FAT32 (32 instead of 12 bits) used in </a:t>
            </a:r>
            <a:r>
              <a:rPr lang="en-US" i="1" dirty="0">
                <a:solidFill>
                  <a:srgbClr val="FF0000"/>
                </a:solidFill>
                <a:sym typeface="Wingdings"/>
              </a:rPr>
              <a:t>Windows, </a:t>
            </a:r>
            <a:r>
              <a:rPr lang="en-US" i="1" dirty="0" smtClean="0">
                <a:solidFill>
                  <a:srgbClr val="FF0000"/>
                </a:solidFill>
                <a:sym typeface="Wingdings"/>
              </a:rPr>
              <a:t>USB drives, SD cards, … </a:t>
            </a:r>
            <a:endParaRPr lang="en-US" i="1" dirty="0">
              <a:solidFill>
                <a:srgbClr val="FF0000"/>
              </a:solidFill>
              <a:sym typeface="Wingdings"/>
            </a:endParaRPr>
          </a:p>
          <a:p>
            <a:endParaRPr lang="en-US" sz="20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Where </a:t>
            </a:r>
            <a:r>
              <a:rPr lang="en-US" dirty="0">
                <a:sym typeface="Wingdings"/>
              </a:rPr>
              <a:t>is FAT </a:t>
            </a:r>
            <a:r>
              <a:rPr lang="en-US" dirty="0" smtClean="0">
                <a:sym typeface="Wingdings"/>
              </a:rPr>
              <a:t>stored?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On Disk, </a:t>
            </a:r>
            <a:r>
              <a:rPr lang="en-US" dirty="0" smtClean="0">
                <a:sym typeface="Wingdings"/>
              </a:rPr>
              <a:t>on boot cache in memory,</a:t>
            </a:r>
            <a:br>
              <a:rPr lang="en-US" dirty="0" smtClean="0">
                <a:sym typeface="Wingdings"/>
              </a:rPr>
            </a:br>
            <a:r>
              <a:rPr lang="en-US" dirty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econd (backup) copy on disk</a:t>
            </a:r>
            <a:endParaRPr lang="en-US" dirty="0">
              <a:sym typeface="Wingdings"/>
            </a:endParaRPr>
          </a:p>
          <a:p>
            <a:endParaRPr lang="en-US" sz="2000" dirty="0" smtClean="0">
              <a:sym typeface="Wingdings"/>
            </a:endParaRPr>
          </a:p>
          <a:p>
            <a:r>
              <a:rPr lang="en-US" dirty="0">
                <a:sym typeface="Wingdings"/>
              </a:rPr>
              <a:t>What happens when you format a disk?</a:t>
            </a:r>
          </a:p>
          <a:p>
            <a:pPr lvl="1"/>
            <a:r>
              <a:rPr lang="en-US" dirty="0" smtClean="0">
                <a:sym typeface="Wingdings"/>
              </a:rPr>
              <a:t>Zero </a:t>
            </a:r>
            <a:r>
              <a:rPr lang="en-US" dirty="0">
                <a:sym typeface="Wingdings"/>
              </a:rPr>
              <a:t>the </a:t>
            </a:r>
            <a:r>
              <a:rPr lang="en-US" dirty="0" smtClean="0">
                <a:sym typeface="Wingdings"/>
              </a:rPr>
              <a:t>blocks, </a:t>
            </a:r>
            <a:r>
              <a:rPr lang="en-US" dirty="0">
                <a:sym typeface="Wingdings"/>
              </a:rPr>
              <a:t>link up the FAT free-list</a:t>
            </a:r>
          </a:p>
          <a:p>
            <a:endParaRPr lang="en-US" sz="20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What </a:t>
            </a:r>
            <a:r>
              <a:rPr lang="en-US" dirty="0">
                <a:sym typeface="Wingdings"/>
              </a:rPr>
              <a:t>happens when you 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quick format </a:t>
            </a:r>
            <a:r>
              <a:rPr lang="en-US" dirty="0">
                <a:sym typeface="Wingdings"/>
              </a:rPr>
              <a:t>a disk?</a:t>
            </a:r>
          </a:p>
          <a:p>
            <a:pPr lvl="1"/>
            <a:r>
              <a:rPr lang="en-US" dirty="0">
                <a:sym typeface="Wingdings"/>
              </a:rPr>
              <a:t>L</a:t>
            </a:r>
            <a:r>
              <a:rPr lang="en-US" dirty="0" smtClean="0">
                <a:sym typeface="Wingdings"/>
              </a:rPr>
              <a:t>ink </a:t>
            </a:r>
            <a:r>
              <a:rPr lang="en-US" dirty="0">
                <a:sym typeface="Wingdings"/>
              </a:rPr>
              <a:t>up the FAT </a:t>
            </a:r>
            <a:r>
              <a:rPr lang="en-US" dirty="0" smtClean="0">
                <a:sym typeface="Wingdings"/>
              </a:rPr>
              <a:t>free-list</a:t>
            </a:r>
            <a:endParaRPr lang="en-US" dirty="0">
              <a:sym typeface="Wingdings"/>
            </a:endParaRPr>
          </a:p>
          <a:p>
            <a:endParaRPr lang="en-US" sz="1400" dirty="0" smtClean="0">
              <a:sym typeface="Wingdings"/>
            </a:endParaRPr>
          </a:p>
          <a:p>
            <a:r>
              <a:rPr lang="en-US" i="1" dirty="0" smtClean="0">
                <a:solidFill>
                  <a:srgbClr val="FF0000"/>
                </a:solidFill>
                <a:sym typeface="Wingdings"/>
              </a:rPr>
              <a:t>Simple</a:t>
            </a:r>
          </a:p>
          <a:p>
            <a:pPr lvl="1"/>
            <a:r>
              <a:rPr lang="en-US" dirty="0" smtClean="0">
                <a:sym typeface="Wingdings"/>
              </a:rPr>
              <a:t>Can implement in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device firmware</a:t>
            </a:r>
            <a:endParaRPr lang="en-US" dirty="0">
              <a:sym typeface="Wingdings"/>
            </a:endParaRPr>
          </a:p>
          <a:p>
            <a:pPr marL="457200" lvl="1" indent="0">
              <a:buNone/>
            </a:pPr>
            <a:endParaRPr lang="en-US" sz="2000" dirty="0"/>
          </a:p>
          <a:p>
            <a:endParaRPr lang="en-US" dirty="0">
              <a:sym typeface="Wingding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44080" y="2280804"/>
            <a:ext cx="1637683" cy="351922"/>
            <a:chOff x="5374103" y="3569368"/>
            <a:chExt cx="1393004" cy="351922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4083" y="2601949"/>
            <a:ext cx="1634523" cy="351922"/>
            <a:chOff x="5374105" y="3569368"/>
            <a:chExt cx="1390316" cy="351922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4083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4083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4083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39861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0924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40926" y="4849964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0924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0923" y="1256347"/>
            <a:ext cx="130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Disk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44083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FAT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6570" y="1568943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10200" y="5574268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31851" y="1688364"/>
            <a:ext cx="2061002" cy="988025"/>
            <a:chOff x="3348408" y="1975617"/>
            <a:chExt cx="2061002" cy="988025"/>
          </a:xfrm>
        </p:grpSpPr>
        <p:sp>
          <p:nvSpPr>
            <p:cNvPr id="30" name="Rectangle 29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31: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48408" y="1975617"/>
              <a:ext cx="135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ile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30776" y="2815390"/>
            <a:ext cx="672431" cy="2369087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1" name="Can 40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38591" y="39152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23297" y="4221485"/>
            <a:ext cx="59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free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38943" y="42368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6355627" y="3136719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39936" y="29320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70533" y="6203340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Assessment</a:t>
            </a:r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 flipV="1">
            <a:off x="6400800" y="4145365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43309" y="3907332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5515326" y="2123972"/>
            <a:ext cx="526920" cy="2308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>
            <a:off x="6355627" y="3135095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035530" y="4240932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40704" y="2934937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7147990" y="2923094"/>
            <a:ext cx="1634523" cy="351922"/>
            <a:chOff x="5374105" y="3569368"/>
            <a:chExt cx="1390316" cy="351922"/>
          </a:xfrm>
          <a:solidFill>
            <a:srgbClr val="FFFFBD"/>
          </a:solidFill>
        </p:grpSpPr>
        <p:sp>
          <p:nvSpPr>
            <p:cNvPr id="72" name="Rectangle 71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63,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143602" y="4200990"/>
            <a:ext cx="1634523" cy="351922"/>
            <a:chOff x="5374105" y="3569368"/>
            <a:chExt cx="1390316" cy="351922"/>
          </a:xfrm>
          <a:solidFill>
            <a:srgbClr val="FFFFBD"/>
          </a:solidFill>
        </p:grpSpPr>
        <p:sp>
          <p:nvSpPr>
            <p:cNvPr id="75" name="Rectangle 74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63,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5554616" y="4281039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63: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139603" y="4590817"/>
            <a:ext cx="2455998" cy="560154"/>
            <a:chOff x="3025037" y="4288837"/>
            <a:chExt cx="2455998" cy="560154"/>
          </a:xfrm>
        </p:grpSpPr>
        <p:sp>
          <p:nvSpPr>
            <p:cNvPr id="82" name="TextBox 81"/>
            <p:cNvSpPr txBox="1"/>
            <p:nvPr/>
          </p:nvSpPr>
          <p:spPr>
            <a:xfrm>
              <a:off x="3025037" y="4448881"/>
              <a:ext cx="16138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2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V="1">
              <a:off x="4714971" y="4288837"/>
              <a:ext cx="766064" cy="3195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3996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7140924" y="3886529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67" name="Rectangle 6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3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6038591" y="1977754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5474336" cy="5867400"/>
          </a:xfrm>
        </p:spPr>
        <p:txBody>
          <a:bodyPr/>
          <a:lstStyle/>
          <a:p>
            <a:r>
              <a:rPr lang="en-US" dirty="0">
                <a:sym typeface="Wingdings"/>
              </a:rPr>
              <a:t>Time to find block (large files) ??</a:t>
            </a:r>
          </a:p>
          <a:p>
            <a:endParaRPr lang="en-US" sz="16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Block </a:t>
            </a:r>
            <a:r>
              <a:rPr lang="en-US" dirty="0">
                <a:sym typeface="Wingdings"/>
              </a:rPr>
              <a:t>layout for file ???</a:t>
            </a:r>
          </a:p>
          <a:p>
            <a:endParaRPr lang="en-US" sz="16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Sequential </a:t>
            </a:r>
            <a:r>
              <a:rPr lang="en-US" dirty="0">
                <a:sym typeface="Wingdings"/>
              </a:rPr>
              <a:t>Access ???</a:t>
            </a:r>
          </a:p>
          <a:p>
            <a:endParaRPr lang="en-US" sz="16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Random </a:t>
            </a:r>
            <a:r>
              <a:rPr lang="en-US" dirty="0">
                <a:sym typeface="Wingdings"/>
              </a:rPr>
              <a:t>Access ???</a:t>
            </a:r>
          </a:p>
          <a:p>
            <a:endParaRPr lang="en-US" sz="16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Fragmentation </a:t>
            </a:r>
            <a:r>
              <a:rPr lang="en-US" dirty="0">
                <a:sym typeface="Wingdings"/>
              </a:rPr>
              <a:t>??</a:t>
            </a:r>
            <a:r>
              <a:rPr lang="en-US" dirty="0" smtClean="0">
                <a:sym typeface="Wingdings"/>
              </a:rPr>
              <a:t>?</a:t>
            </a:r>
          </a:p>
          <a:p>
            <a:pPr lvl="1"/>
            <a:r>
              <a:rPr lang="en-US" dirty="0" smtClean="0">
                <a:sym typeface="Wingdings"/>
              </a:rPr>
              <a:t>MSDOS defrag tool</a:t>
            </a:r>
            <a:endParaRPr lang="en-US" dirty="0">
              <a:sym typeface="Wingdings"/>
            </a:endParaRPr>
          </a:p>
          <a:p>
            <a:endParaRPr lang="en-US" sz="16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Small </a:t>
            </a:r>
            <a:r>
              <a:rPr lang="en-US" dirty="0">
                <a:sym typeface="Wingdings"/>
              </a:rPr>
              <a:t>files ???</a:t>
            </a:r>
          </a:p>
          <a:p>
            <a:endParaRPr lang="en-US" sz="16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Big </a:t>
            </a:r>
            <a:r>
              <a:rPr lang="en-US" dirty="0">
                <a:sym typeface="Wingdings"/>
              </a:rPr>
              <a:t>files ???</a:t>
            </a:r>
          </a:p>
          <a:p>
            <a:pPr marL="457200" lvl="1" indent="0">
              <a:buNone/>
            </a:pPr>
            <a:endParaRPr lang="en-US" sz="2000" dirty="0"/>
          </a:p>
          <a:p>
            <a:endParaRPr lang="en-US" dirty="0">
              <a:sym typeface="Wingding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44080" y="2280804"/>
            <a:ext cx="1637683" cy="351922"/>
            <a:chOff x="5374103" y="3569368"/>
            <a:chExt cx="1393004" cy="351922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4083" y="2601949"/>
            <a:ext cx="1634523" cy="351922"/>
            <a:chOff x="5374105" y="3569368"/>
            <a:chExt cx="1390316" cy="351922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4083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4083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4083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39861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0924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40926" y="4849964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0924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0923" y="1256347"/>
            <a:ext cx="130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Disk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44083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FAT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6570" y="1568943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10200" y="5574268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31851" y="1688364"/>
            <a:ext cx="2061002" cy="988025"/>
            <a:chOff x="3348408" y="1975617"/>
            <a:chExt cx="2061002" cy="988025"/>
          </a:xfrm>
        </p:grpSpPr>
        <p:sp>
          <p:nvSpPr>
            <p:cNvPr id="30" name="Rectangle 29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31: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48408" y="1975617"/>
              <a:ext cx="135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ile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30776" y="2815390"/>
            <a:ext cx="672431" cy="2369087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1" name="Can 40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38591" y="39152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23297" y="4221485"/>
            <a:ext cx="59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free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38943" y="42368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6355627" y="3136719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39936" y="29320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70533" y="6203340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Assessment – Issues </a:t>
            </a:r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 flipV="1">
            <a:off x="6400800" y="4145365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43309" y="3907332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5515326" y="2123972"/>
            <a:ext cx="526920" cy="2308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>
            <a:off x="6355627" y="3135095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035530" y="4240932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40704" y="2934937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7147990" y="2923094"/>
            <a:ext cx="1634523" cy="351922"/>
            <a:chOff x="5374105" y="3569368"/>
            <a:chExt cx="1390316" cy="351922"/>
          </a:xfrm>
          <a:solidFill>
            <a:srgbClr val="FFFFBD"/>
          </a:solidFill>
        </p:grpSpPr>
        <p:sp>
          <p:nvSpPr>
            <p:cNvPr id="72" name="Rectangle 71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63,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143602" y="4200990"/>
            <a:ext cx="1634523" cy="351922"/>
            <a:chOff x="5374105" y="3569368"/>
            <a:chExt cx="1390316" cy="351922"/>
          </a:xfrm>
          <a:solidFill>
            <a:srgbClr val="FFFFBD"/>
          </a:solidFill>
        </p:grpSpPr>
        <p:sp>
          <p:nvSpPr>
            <p:cNvPr id="75" name="Rectangle 74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63,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5554616" y="4281039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63: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139603" y="4590817"/>
            <a:ext cx="2455998" cy="560154"/>
            <a:chOff x="3025037" y="4288837"/>
            <a:chExt cx="2455998" cy="560154"/>
          </a:xfrm>
        </p:grpSpPr>
        <p:sp>
          <p:nvSpPr>
            <p:cNvPr id="82" name="TextBox 81"/>
            <p:cNvSpPr txBox="1"/>
            <p:nvPr/>
          </p:nvSpPr>
          <p:spPr>
            <a:xfrm>
              <a:off x="3025037" y="4448881"/>
              <a:ext cx="16138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2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V="1">
              <a:off x="4714971" y="4288837"/>
              <a:ext cx="766064" cy="3195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8842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0-21 at 1.0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982585"/>
            <a:ext cx="8445500" cy="193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Directory?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8" y="2871548"/>
            <a:ext cx="8571832" cy="3986451"/>
          </a:xfrm>
        </p:spPr>
        <p:txBody>
          <a:bodyPr/>
          <a:lstStyle/>
          <a:p>
            <a:r>
              <a:rPr lang="en-US" dirty="0" smtClean="0"/>
              <a:t>Essentially a file containing 							 &lt;</a:t>
            </a:r>
            <a:r>
              <a:rPr lang="en-US" dirty="0" err="1" smtClean="0"/>
              <a:t>file_name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file_number</a:t>
            </a:r>
            <a:r>
              <a:rPr lang="en-US" dirty="0" smtClean="0"/>
              <a:t>&gt; mappings</a:t>
            </a:r>
          </a:p>
          <a:p>
            <a:endParaRPr lang="en-US" sz="1600" dirty="0" smtClean="0"/>
          </a:p>
          <a:p>
            <a:r>
              <a:rPr lang="en-US" dirty="0" smtClean="0"/>
              <a:t>Free space for new entries</a:t>
            </a:r>
          </a:p>
          <a:p>
            <a:endParaRPr lang="en-US" sz="1600" dirty="0" smtClean="0"/>
          </a:p>
          <a:p>
            <a:r>
              <a:rPr lang="en-US" dirty="0" smtClean="0"/>
              <a:t>In FAT: file attributes are kept in directory (!!!)</a:t>
            </a:r>
          </a:p>
          <a:p>
            <a:endParaRPr lang="en-US" sz="1600" dirty="0" smtClean="0"/>
          </a:p>
          <a:p>
            <a:r>
              <a:rPr lang="en-US" dirty="0" smtClean="0"/>
              <a:t>Each directory a linked list of entries</a:t>
            </a:r>
          </a:p>
          <a:p>
            <a:endParaRPr lang="en-US" sz="1600" dirty="0" smtClean="0"/>
          </a:p>
          <a:p>
            <a:r>
              <a:rPr lang="en-US" dirty="0" smtClean="0"/>
              <a:t>Where do you find root directory ( “/” 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9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83" charset="-128"/>
              </a:rPr>
              <a:t>Directory Structure </a:t>
            </a:r>
            <a:r>
              <a:rPr lang="en-US" dirty="0" smtClean="0">
                <a:ea typeface="ＭＳ Ｐゴシック" pitchFamily="-83" charset="-128"/>
              </a:rPr>
              <a:t>(cont’d)</a:t>
            </a:r>
            <a:endParaRPr lang="en-US" dirty="0">
              <a:ea typeface="ＭＳ Ｐゴシック" pitchFamily="-83" charset="-128"/>
            </a:endParaRPr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How many disk accesses to resolve </a:t>
            </a:r>
            <a:r>
              <a:rPr lang="en-US" dirty="0" smtClean="0">
                <a:ea typeface="ＭＳ Ｐゴシック" pitchFamily="-83" charset="-128"/>
              </a:rPr>
              <a:t>“</a:t>
            </a:r>
            <a:r>
              <a:rPr lang="en-US" altLang="ja-JP" dirty="0" smtClean="0">
                <a:ea typeface="Courier New" pitchFamily="-83" charset="0"/>
              </a:rPr>
              <a:t>/</a:t>
            </a:r>
            <a:r>
              <a:rPr lang="en-US" altLang="ja-JP" dirty="0">
                <a:ea typeface="Courier New" pitchFamily="-83" charset="0"/>
              </a:rPr>
              <a:t>my/book/</a:t>
            </a:r>
            <a:r>
              <a:rPr lang="en-US" altLang="ja-JP" dirty="0" smtClean="0">
                <a:ea typeface="Courier New" pitchFamily="-83" charset="0"/>
              </a:rPr>
              <a:t>count</a:t>
            </a:r>
            <a:r>
              <a:rPr lang="en-US" altLang="ja-JP" dirty="0" smtClean="0">
                <a:ea typeface="ＭＳ Ｐゴシック" pitchFamily="-83" charset="-128"/>
              </a:rPr>
              <a:t>”?</a:t>
            </a:r>
            <a:endParaRPr lang="en-US" altLang="ja-JP" dirty="0"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root (fixed spot on disk)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root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Table of file name/index pairs.  Search linearly – ok since directories typically very small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</a:t>
            </a:r>
            <a:r>
              <a:rPr lang="en-US" dirty="0" smtClean="0">
                <a:ea typeface="ＭＳ Ｐゴシック" pitchFamily="-83" charset="-128"/>
              </a:rPr>
              <a:t>“</a:t>
            </a:r>
            <a:r>
              <a:rPr lang="en-US" altLang="ja-JP" dirty="0" smtClean="0">
                <a:ea typeface="ＭＳ Ｐゴシック" pitchFamily="-83" charset="-128"/>
              </a:rPr>
              <a:t>my”</a:t>
            </a:r>
            <a:endParaRPr lang="en-US" altLang="ja-JP" dirty="0"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</a:t>
            </a:r>
            <a:r>
              <a:rPr lang="en-US" dirty="0" smtClean="0">
                <a:ea typeface="ＭＳ Ｐゴシック" pitchFamily="-83" charset="-128"/>
              </a:rPr>
              <a:t>“</a:t>
            </a:r>
            <a:r>
              <a:rPr lang="en-US" altLang="ja-JP" dirty="0" smtClean="0">
                <a:ea typeface="ＭＳ Ｐゴシック" pitchFamily="-83" charset="-128"/>
              </a:rPr>
              <a:t>my”; </a:t>
            </a:r>
            <a:r>
              <a:rPr lang="en-US" altLang="ja-JP" dirty="0">
                <a:ea typeface="ＭＳ Ｐゴシック" pitchFamily="-83" charset="-128"/>
              </a:rPr>
              <a:t>search for </a:t>
            </a:r>
            <a:r>
              <a:rPr lang="en-US" altLang="ja-JP" dirty="0" smtClean="0">
                <a:ea typeface="ＭＳ Ｐゴシック" pitchFamily="-83" charset="-128"/>
              </a:rPr>
              <a:t>“book”</a:t>
            </a:r>
            <a:endParaRPr lang="en-US" altLang="ja-JP" dirty="0"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</a:t>
            </a:r>
            <a:r>
              <a:rPr lang="en-US" dirty="0" smtClean="0">
                <a:ea typeface="ＭＳ Ｐゴシック" pitchFamily="-83" charset="-128"/>
              </a:rPr>
              <a:t>“</a:t>
            </a:r>
            <a:r>
              <a:rPr lang="en-US" altLang="ja-JP" dirty="0" smtClean="0">
                <a:ea typeface="ＭＳ Ｐゴシック" pitchFamily="-83" charset="-128"/>
              </a:rPr>
              <a:t>book”</a:t>
            </a:r>
            <a:endParaRPr lang="en-US" altLang="ja-JP" dirty="0"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</a:t>
            </a:r>
            <a:r>
              <a:rPr lang="en-US" dirty="0" smtClean="0">
                <a:ea typeface="ＭＳ Ｐゴシック" pitchFamily="-83" charset="-128"/>
              </a:rPr>
              <a:t>“</a:t>
            </a:r>
            <a:r>
              <a:rPr lang="en-US" altLang="ja-JP" dirty="0" smtClean="0">
                <a:ea typeface="ＭＳ Ｐゴシック" pitchFamily="-83" charset="-128"/>
              </a:rPr>
              <a:t>book”; </a:t>
            </a:r>
            <a:r>
              <a:rPr lang="en-US" altLang="ja-JP" dirty="0">
                <a:ea typeface="ＭＳ Ｐゴシック" pitchFamily="-83" charset="-128"/>
              </a:rPr>
              <a:t>search for </a:t>
            </a:r>
            <a:r>
              <a:rPr lang="en-US" altLang="ja-JP" dirty="0" smtClean="0">
                <a:ea typeface="ＭＳ Ｐゴシック" pitchFamily="-83" charset="-128"/>
              </a:rPr>
              <a:t>“count”</a:t>
            </a:r>
            <a:endParaRPr lang="en-US" altLang="ja-JP" dirty="0"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</a:t>
            </a:r>
            <a:r>
              <a:rPr lang="en-US" dirty="0" smtClean="0">
                <a:ea typeface="ＭＳ Ｐゴシック" pitchFamily="-83" charset="-128"/>
              </a:rPr>
              <a:t>“</a:t>
            </a:r>
            <a:r>
              <a:rPr lang="en-US" altLang="ja-JP" dirty="0" smtClean="0">
                <a:ea typeface="ＭＳ Ｐゴシック" pitchFamily="-83" charset="-128"/>
              </a:rPr>
              <a:t>count”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endParaRPr lang="en-US" sz="1200" dirty="0">
              <a:solidFill>
                <a:schemeClr val="hlink"/>
              </a:solidFill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solidFill>
                  <a:schemeClr val="hlink"/>
                </a:solidFill>
                <a:ea typeface="ＭＳ Ｐゴシック" pitchFamily="-83" charset="-128"/>
              </a:rPr>
              <a:t>Current working directory: </a:t>
            </a:r>
            <a:r>
              <a:rPr lang="en-US" dirty="0">
                <a:ea typeface="ＭＳ Ｐゴシック" pitchFamily="-83" charset="-128"/>
              </a:rPr>
              <a:t>Per-address-space pointer to a directory (</a:t>
            </a:r>
            <a:r>
              <a:rPr lang="en-US" dirty="0" err="1">
                <a:ea typeface="ＭＳ Ｐゴシック" pitchFamily="-83" charset="-128"/>
              </a:rPr>
              <a:t>inode</a:t>
            </a:r>
            <a:r>
              <a:rPr lang="en-US" dirty="0">
                <a:ea typeface="ＭＳ Ｐゴシック" pitchFamily="-83" charset="-128"/>
              </a:rPr>
              <a:t>) used for resolving file names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Allows user to specify relative filename instead of absolute path (say CWD</a:t>
            </a:r>
            <a:r>
              <a:rPr lang="en-US" dirty="0" smtClean="0">
                <a:ea typeface="ＭＳ Ｐゴシック" pitchFamily="-83" charset="-128"/>
              </a:rPr>
              <a:t>=“</a:t>
            </a:r>
            <a:r>
              <a:rPr lang="en-US" altLang="ja-JP" dirty="0" smtClean="0">
                <a:ea typeface="Courier New" pitchFamily="-83" charset="0"/>
              </a:rPr>
              <a:t>/</a:t>
            </a:r>
            <a:r>
              <a:rPr lang="en-US" altLang="ja-JP" dirty="0">
                <a:ea typeface="Courier New" pitchFamily="-83" charset="0"/>
              </a:rPr>
              <a:t>my/</a:t>
            </a:r>
            <a:r>
              <a:rPr lang="en-US" altLang="ja-JP" dirty="0" smtClean="0">
                <a:ea typeface="Courier New" pitchFamily="-83" charset="0"/>
              </a:rPr>
              <a:t>book</a:t>
            </a:r>
            <a:r>
              <a:rPr lang="en-US" altLang="ja-JP" dirty="0" smtClean="0">
                <a:ea typeface="ＭＳ Ｐゴシック" pitchFamily="-83" charset="-128"/>
              </a:rPr>
              <a:t>” </a:t>
            </a:r>
            <a:r>
              <a:rPr lang="en-US" altLang="ja-JP" dirty="0">
                <a:ea typeface="ＭＳ Ｐゴシック" pitchFamily="-83" charset="-128"/>
              </a:rPr>
              <a:t>can resolve </a:t>
            </a:r>
            <a:r>
              <a:rPr lang="en-US" altLang="ja-JP" dirty="0" smtClean="0">
                <a:ea typeface="ＭＳ Ｐゴシック" pitchFamily="-83" charset="-128"/>
              </a:rPr>
              <a:t>“count”)</a:t>
            </a:r>
            <a:endParaRPr lang="en-US" altLang="ja-JP" dirty="0">
              <a:ea typeface="ＭＳ Ｐゴシック" pitchFamily="-83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dirty="0">
              <a:ea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64862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Huge FAT </a:t>
            </a:r>
            <a:r>
              <a:rPr lang="en-US" dirty="0"/>
              <a:t>S</a:t>
            </a:r>
            <a:r>
              <a:rPr lang="en-US" dirty="0" smtClean="0"/>
              <a:t>ecurity Holes!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FAT has no access rights</a:t>
            </a:r>
          </a:p>
          <a:p>
            <a:endParaRPr lang="en-US" sz="2800" dirty="0" smtClean="0"/>
          </a:p>
          <a:p>
            <a:r>
              <a:rPr lang="en-US" sz="2800" dirty="0" smtClean="0"/>
              <a:t>FAT has no header in the file blocks</a:t>
            </a:r>
          </a:p>
          <a:p>
            <a:endParaRPr lang="en-US" sz="2800" dirty="0" smtClean="0"/>
          </a:p>
          <a:p>
            <a:r>
              <a:rPr lang="en-US" sz="2800" dirty="0" smtClean="0"/>
              <a:t>Just gives an index into the FAT </a:t>
            </a:r>
          </a:p>
          <a:p>
            <a:pPr lvl="1"/>
            <a:r>
              <a:rPr lang="en-US" sz="2400" dirty="0" smtClean="0"/>
              <a:t>(file number = block number)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19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72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Files</a:t>
            </a:r>
            <a:endParaRPr lang="en-US" dirty="0"/>
          </a:p>
        </p:txBody>
      </p:sp>
      <p:pic>
        <p:nvPicPr>
          <p:cNvPr id="7" name="Picture 6" descr="Screen Shot 2014-10-21 at 1.40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1453"/>
            <a:ext cx="4912891" cy="3044412"/>
          </a:xfrm>
          <a:prstGeom prst="rect">
            <a:avLst/>
          </a:prstGeom>
        </p:spPr>
      </p:pic>
      <p:pic>
        <p:nvPicPr>
          <p:cNvPr id="8" name="Picture 7" descr="Screen Shot 2014-10-21 at 1.50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52" y="2467274"/>
            <a:ext cx="4487147" cy="3438591"/>
          </a:xfrm>
          <a:prstGeom prst="rect">
            <a:avLst/>
          </a:prstGeom>
        </p:spPr>
      </p:pic>
      <p:pic>
        <p:nvPicPr>
          <p:cNvPr id="9" name="Picture 8" descr="Screen Shot 2014-10-21 at 1.49.39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838200"/>
            <a:ext cx="612371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52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Communication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6096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More people mean more communication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Changes have to be propagated to more people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Think about person writing code for most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fundamental component of system: everyone depends on them!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i="1" dirty="0" smtClean="0">
                <a:solidFill>
                  <a:srgbClr val="FF0000"/>
                </a:solidFill>
                <a:ea typeface="굴림" panose="020B0600000101010101" pitchFamily="34" charset="-127"/>
              </a:rPr>
              <a:t>You should be meeting in person at least twice/week!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1050" i="1" dirty="0" smtClean="0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Miscommunication is common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“Index starts at 0?  I thought you said 1!”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105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Who makes decisions?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Individual decisions are fast but trouble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Group decisions take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Centralized decisions require a big picture view (someone who can be the “system architect”)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105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Often designating someone as system architect can be a good thing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Better not be clueless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Better have good people skills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Better let other people do work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25400"/>
            <a:ext cx="12811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645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1534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files are small, growing numbers of files over time</a:t>
            </a:r>
          </a:p>
          <a:p>
            <a:endParaRPr lang="en-US" sz="2800" dirty="0" smtClean="0"/>
          </a:p>
        </p:txBody>
      </p:sp>
      <p:pic>
        <p:nvPicPr>
          <p:cNvPr id="7" name="Picture 6" descr="Screen Shot 2014-10-21 at 1.40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8382000" cy="519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90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Files</a:t>
            </a:r>
            <a:endParaRPr lang="en-US" dirty="0"/>
          </a:p>
        </p:txBody>
      </p:sp>
      <p:pic>
        <p:nvPicPr>
          <p:cNvPr id="8" name="Picture 7" descr="Screen Shot 2014-10-21 at 1.50.1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7" b="1873"/>
          <a:stretch/>
        </p:blipFill>
        <p:spPr>
          <a:xfrm>
            <a:off x="533400" y="1371601"/>
            <a:ext cx="8068733" cy="5181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1534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of the space is occupied by the rare big ones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5499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About a “Real” File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76553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Meet the </a:t>
            </a:r>
            <a:r>
              <a:rPr lang="en-US" sz="3200" dirty="0" err="1" smtClean="0">
                <a:solidFill>
                  <a:srgbClr val="FF0000"/>
                </a:solidFill>
              </a:rPr>
              <a:t>inode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76015" y="1740385"/>
            <a:ext cx="8291785" cy="456016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1000" y="2728319"/>
            <a:ext cx="1429494" cy="1310281"/>
            <a:chOff x="381000" y="2728318"/>
            <a:chExt cx="1429494" cy="1310282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2728318"/>
              <a:ext cx="1429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err="1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err="1" smtClean="0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ile_number</a:t>
              </a:r>
              <a:endParaRPr lang="en-US" sz="20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9" name="Elbow Connector 8"/>
            <p:cNvCxnSpPr/>
            <p:nvPr/>
          </p:nvCxnSpPr>
          <p:spPr>
            <a:xfrm rot="16200000" flipH="1">
              <a:off x="933815" y="3297369"/>
              <a:ext cx="874216" cy="608245"/>
            </a:xfrm>
            <a:prstGeom prst="bentConnector3">
              <a:avLst>
                <a:gd name="adj1" fmla="val 10020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1568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76015" y="1740385"/>
            <a:ext cx="8291785" cy="45601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81000" y="2728319"/>
            <a:ext cx="1429494" cy="1310281"/>
            <a:chOff x="381000" y="2728318"/>
            <a:chExt cx="1429494" cy="1310282"/>
          </a:xfrm>
        </p:grpSpPr>
        <p:sp>
          <p:nvSpPr>
            <p:cNvPr id="15" name="TextBox 14"/>
            <p:cNvSpPr txBox="1"/>
            <p:nvPr/>
          </p:nvSpPr>
          <p:spPr>
            <a:xfrm>
              <a:off x="381000" y="2728318"/>
              <a:ext cx="1429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err="1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err="1" smtClean="0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ile_number</a:t>
              </a:r>
              <a:endParaRPr lang="en-US" sz="20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6" name="Elbow Connector 15"/>
            <p:cNvCxnSpPr/>
            <p:nvPr/>
          </p:nvCxnSpPr>
          <p:spPr>
            <a:xfrm rot="16200000" flipH="1">
              <a:off x="933815" y="3297369"/>
              <a:ext cx="874216" cy="608245"/>
            </a:xfrm>
            <a:prstGeom prst="bentConnector3">
              <a:avLst>
                <a:gd name="adj1" fmla="val 10020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“Almost </a:t>
            </a:r>
            <a:r>
              <a:rPr lang="en-US" dirty="0"/>
              <a:t>R</a:t>
            </a:r>
            <a:r>
              <a:rPr lang="en-US" dirty="0" smtClean="0"/>
              <a:t>eal” File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38" y="921566"/>
            <a:ext cx="8229600" cy="765534"/>
          </a:xfrm>
        </p:spPr>
        <p:txBody>
          <a:bodyPr/>
          <a:lstStyle/>
          <a:p>
            <a:r>
              <a:rPr lang="en-US" dirty="0" smtClean="0"/>
              <a:t>Pintos: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src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filesys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file.c</a:t>
            </a:r>
            <a:r>
              <a:rPr lang="en-US" dirty="0" smtClean="0"/>
              <a:t>,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inode.c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9" name="Picture 8" descr="Screen Shot 2014-10-22 at 5.02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1" y="1527628"/>
            <a:ext cx="6629400" cy="1371600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pic>
        <p:nvPicPr>
          <p:cNvPr id="11" name="Picture 10" descr="Screen Shot 2014-10-22 at 5.04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41" y="4897623"/>
            <a:ext cx="5994400" cy="1879600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pic>
        <p:nvPicPr>
          <p:cNvPr id="14" name="Picture 13" descr="Screen Shot 2014-10-22 at 5.05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2946517"/>
            <a:ext cx="7302500" cy="1905000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48935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685800"/>
            <a:ext cx="8915400" cy="614412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800" dirty="0" smtClean="0"/>
              <a:t>File </a:t>
            </a:r>
            <a:r>
              <a:rPr lang="en-US" sz="2800" dirty="0"/>
              <a:t>System: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400" dirty="0"/>
              <a:t>Transforms blocks into Files and Directories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400" dirty="0"/>
              <a:t>Optimize for access and usage patterns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400" dirty="0"/>
              <a:t>Maximize sequential access, allow efficient random </a:t>
            </a:r>
            <a:r>
              <a:rPr lang="en-US" sz="2400" dirty="0" smtClean="0"/>
              <a:t>access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800" dirty="0" smtClean="0"/>
              <a:t>File </a:t>
            </a:r>
            <a:r>
              <a:rPr lang="en-US" sz="2800" dirty="0"/>
              <a:t>(and directory) defined by header, called “</a:t>
            </a:r>
            <a:r>
              <a:rPr lang="en-US" altLang="ja-JP" sz="2800" dirty="0" err="1"/>
              <a:t>inode</a:t>
            </a:r>
            <a:r>
              <a:rPr lang="en-US" sz="2800" dirty="0" smtClean="0"/>
              <a:t>”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800" dirty="0" smtClean="0"/>
              <a:t>File Allocation Table (FAT) Scheme</a:t>
            </a:r>
            <a:endParaRPr lang="en-US" sz="2800" dirty="0"/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dirty="0" smtClean="0"/>
              <a:t>inked-list approach </a:t>
            </a:r>
            <a:endParaRPr lang="en-US" sz="2400" dirty="0"/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400" dirty="0" smtClean="0"/>
              <a:t>Very widely used: Cameras, USB drives, SD cards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400" dirty="0" smtClean="0"/>
              <a:t>Simple to implement, but poor performance and no security </a:t>
            </a:r>
            <a:endParaRPr lang="en-US" sz="2400" dirty="0" smtClean="0"/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endParaRPr lang="en-US" sz="1800" dirty="0"/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600" dirty="0" smtClean="0"/>
              <a:t>Look at actual file access patterns – many small files, but large files take up all the space!</a:t>
            </a:r>
            <a:endParaRPr lang="en-US" sz="2600" dirty="0" smtClean="0"/>
          </a:p>
          <a:p>
            <a:pPr marL="0" indent="0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endParaRPr lang="en-US" sz="2800" dirty="0"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  <a:buFontTx/>
              <a:buNone/>
            </a:pPr>
            <a:endParaRPr lang="en-US" sz="2800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437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I/O &amp; Storage Layers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77486" y="2136453"/>
            <a:ext cx="1756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High Level I/O 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4908" y="2136452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8958" y="2523331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Low Level I/O 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9216" y="2600891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5951" y="2869631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Syscall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92984" y="2869631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6879" y="3352583"/>
            <a:ext cx="1345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File System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86205" y="3245938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7264" y="3866418"/>
            <a:ext cx="1284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I/O Driver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84908" y="3892783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699601" y="4428598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52001" y="424983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99923" y="4428598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76602" y="4607363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557501" y="4607363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2" name="Straight Connector 31"/>
          <p:cNvCxnSpPr>
            <a:stCxn id="29" idx="3"/>
            <a:endCxn id="30" idx="2"/>
          </p:cNvCxnSpPr>
          <p:nvPr/>
        </p:nvCxnSpPr>
        <p:spPr>
          <a:xfrm>
            <a:off x="2419211" y="4704906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401070" y="4412278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507706" y="423351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19288" y="1634882"/>
            <a:ext cx="2322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Application / Service</a:t>
            </a:r>
            <a:endParaRPr lang="en-US" sz="20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20508" y="1951786"/>
            <a:ext cx="93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streams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20508" y="2416225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handles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20508" y="2825813"/>
            <a:ext cx="1007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registers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20508" y="3362074"/>
            <a:ext cx="1254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descriptors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20508" y="3894053"/>
            <a:ext cx="31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Commands and Data Transfers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59022" y="4433116"/>
            <a:ext cx="3023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Disks, Flash, Controllers, DMA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12" y="4892926"/>
            <a:ext cx="903312" cy="736435"/>
          </a:xfrm>
          <a:prstGeom prst="rect">
            <a:avLst/>
          </a:prstGeom>
        </p:spPr>
      </p:pic>
      <p:pic>
        <p:nvPicPr>
          <p:cNvPr id="43" name="Picture 4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6" y="4892926"/>
            <a:ext cx="1757619" cy="1206336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922" y="5265458"/>
            <a:ext cx="942084" cy="727806"/>
          </a:xfrm>
          <a:prstGeom prst="rect">
            <a:avLst/>
          </a:prstGeom>
        </p:spPr>
      </p:pic>
      <p:pic>
        <p:nvPicPr>
          <p:cNvPr id="45" name="Picture 44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559766"/>
            <a:ext cx="1388686" cy="672780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99" y="5106435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00" y="5106117"/>
            <a:ext cx="1265440" cy="907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8754" y="917977"/>
            <a:ext cx="4661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i="1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Operations, Entities and Interface</a:t>
            </a:r>
            <a:endParaRPr lang="en-US" sz="2800" b="0" i="1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568659" y="3657600"/>
            <a:ext cx="2086347" cy="1754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458773" y="3866418"/>
            <a:ext cx="41431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735189" y="3092049"/>
            <a:ext cx="5054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f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ile_open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file_read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, … on </a:t>
            </a:r>
            <a:r>
              <a:rPr lang="en-US" sz="1400" b="0" dirty="0" err="1" smtClean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400" b="0" dirty="0" smtClean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file *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&amp; void *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4543668" y="3386177"/>
            <a:ext cx="41431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spect="1"/>
          </p:cNvSpPr>
          <p:nvPr/>
        </p:nvSpPr>
        <p:spPr>
          <a:xfrm>
            <a:off x="5232107" y="3300756"/>
            <a:ext cx="289965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i="1" dirty="0" smtClean="0">
                <a:ln w="12700">
                  <a:noFill/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we are here …</a:t>
            </a:r>
            <a:endParaRPr lang="en-US" sz="3600" b="0" i="1" cap="none" spc="0" dirty="0">
              <a:ln w="12700">
                <a:noFill/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81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 Low level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1507385"/>
          </a:xfrm>
        </p:spPr>
        <p:txBody>
          <a:bodyPr>
            <a:normAutofit/>
          </a:bodyPr>
          <a:lstStyle/>
          <a:p>
            <a:r>
              <a:rPr lang="en-US" dirty="0" smtClean="0"/>
              <a:t>Operations on File Descriptors – as OS object representing the state of a file</a:t>
            </a:r>
          </a:p>
          <a:p>
            <a:pPr lvl="1"/>
            <a:r>
              <a:rPr lang="en-US" dirty="0" smtClean="0"/>
              <a:t>User has a “handle” on the descriptor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7650" y="2362200"/>
            <a:ext cx="8229600" cy="203132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#include &lt;</a:t>
            </a:r>
            <a:r>
              <a:rPr lang="en-US" b="0" dirty="0" err="1" smtClean="0">
                <a:latin typeface="Consolas" charset="0"/>
                <a:ea typeface="Consolas" charset="0"/>
                <a:cs typeface="Consolas" charset="0"/>
              </a:rPr>
              <a:t>fcntl.h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&gt;</a:t>
            </a:r>
          </a:p>
          <a:p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#include &lt;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u</a:t>
            </a:r>
            <a:r>
              <a:rPr lang="en-US" b="0" dirty="0" err="1" smtClean="0">
                <a:latin typeface="Consolas" charset="0"/>
                <a:ea typeface="Consolas" charset="0"/>
                <a:cs typeface="Consolas" charset="0"/>
              </a:rPr>
              <a:t>nistd.h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&gt;</a:t>
            </a:r>
          </a:p>
          <a:p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#include &lt;sys/</a:t>
            </a:r>
            <a:r>
              <a:rPr lang="en-US" b="0" dirty="0" err="1" smtClean="0">
                <a:latin typeface="Consolas" charset="0"/>
                <a:ea typeface="Consolas" charset="0"/>
                <a:cs typeface="Consolas" charset="0"/>
              </a:rPr>
              <a:t>types.h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&gt;</a:t>
            </a:r>
          </a:p>
          <a:p>
            <a:endParaRPr 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b="0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open (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char *filename,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flags [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mode_t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mode]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creat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char *filename,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mode_t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mode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close (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filedes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4779212" y="3484540"/>
            <a:ext cx="1240588" cy="271460"/>
          </a:xfrm>
          <a:prstGeom prst="borderCallout1">
            <a:avLst>
              <a:gd name="adj1" fmla="val 50893"/>
              <a:gd name="adj2" fmla="val -2082"/>
              <a:gd name="adj3" fmla="val 398215"/>
              <a:gd name="adj4" fmla="val -181332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1 8"/>
          <p:cNvSpPr/>
          <p:nvPr/>
        </p:nvSpPr>
        <p:spPr>
          <a:xfrm>
            <a:off x="6562935" y="3501210"/>
            <a:ext cx="1548373" cy="271460"/>
          </a:xfrm>
          <a:prstGeom prst="borderCallout1">
            <a:avLst>
              <a:gd name="adj1" fmla="val 50893"/>
              <a:gd name="adj2" fmla="val -2082"/>
              <a:gd name="adj3" fmla="val 451786"/>
              <a:gd name="adj4" fmla="val -63939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4572000"/>
            <a:ext cx="3733800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Bit vector of:</a:t>
            </a:r>
          </a:p>
          <a:p>
            <a:pPr marL="285750" indent="-285750">
              <a:buFont typeface="Arial"/>
              <a:buChar char="•"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Access modes (Rd, </a:t>
            </a:r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Wr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, …)</a:t>
            </a:r>
          </a:p>
          <a:p>
            <a:pPr marL="285750" indent="-285750">
              <a:buFont typeface="Arial"/>
              <a:buChar char="•"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Open Flags (Create, …)</a:t>
            </a:r>
          </a:p>
          <a:p>
            <a:pPr marL="285750" indent="-285750">
              <a:buFont typeface="Arial"/>
              <a:buChar char="•"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Operating modes (Appends, …)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8233" y="4671643"/>
            <a:ext cx="335643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Bit vector of 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ermission Bits:</a:t>
            </a:r>
          </a:p>
          <a:p>
            <a:pPr marL="285750" indent="-285750">
              <a:buFont typeface="Arial"/>
              <a:buChar char="•"/>
            </a:pPr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User|Group|Other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X R|W|X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5249" y="6172200"/>
            <a:ext cx="8826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  <a:hlinkClick r:id="rId2"/>
              </a:rPr>
              <a:t>http://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  <a:hlinkClick r:id="rId2"/>
              </a:rPr>
              <a:t>www.gnu.org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  <a:hlinkClick r:id="rId2"/>
              </a:rPr>
              <a:t>/software/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  <a:hlinkClick r:id="rId2"/>
              </a:rPr>
              <a:t>libc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  <a:hlinkClick r:id="rId2"/>
              </a:rPr>
              <a:t>/manual/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  <a:hlinkClick r:id="rId2"/>
              </a:rPr>
              <a:t>html_node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  <a:hlinkClick r:id="rId2"/>
              </a:rPr>
              <a:t>/Opening-and-Closing-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  <a:hlinkClick r:id="rId2"/>
              </a:rPr>
              <a:t>Files.html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360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 Low Level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400" y="4459700"/>
            <a:ext cx="8229600" cy="1725710"/>
          </a:xfrm>
        </p:spPr>
        <p:txBody>
          <a:bodyPr>
            <a:normAutofit/>
          </a:bodyPr>
          <a:lstStyle/>
          <a:p>
            <a:r>
              <a:rPr lang="en-US" dirty="0" smtClean="0"/>
              <a:t>When write returns, data is on its way to disk and can be read, but it may not actually be permanent!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3883" y="1473640"/>
            <a:ext cx="86374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read (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filedes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, void *buffer,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err="1" smtClean="0">
                <a:latin typeface="Consolas" charset="0"/>
                <a:ea typeface="Consolas" charset="0"/>
                <a:cs typeface="Consolas" charset="0"/>
              </a:rPr>
              <a:t>maxsize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- returns bytes read, 0 =&gt; EOF, -1 =&gt; error</a:t>
            </a:r>
          </a:p>
          <a:p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write (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filedes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void *buffer,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size)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- returns bytes written</a:t>
            </a:r>
          </a:p>
          <a:p>
            <a:endParaRPr 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off_t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lseek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filedes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off_t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offset,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whence)</a:t>
            </a:r>
            <a:endParaRPr 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endParaRPr lang="en-US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fsync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fildes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) – wait for i/o to finish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void sync (void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) – wait for ALL to finish</a:t>
            </a:r>
            <a:endParaRPr 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0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0"/>
            <a:ext cx="18954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Coordination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623888"/>
            <a:ext cx="8229600" cy="6188075"/>
          </a:xfrm>
          <a:noFill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More people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dirty="0" smtClean="0">
                <a:ea typeface="굴림" panose="020B0600000101010101" pitchFamily="34" charset="-127"/>
              </a:rPr>
              <a:t> no one can make all meetings!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They miss decisions and associated discussion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 from earlier class: one person missed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meetings and did something group had rejected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People have different work styles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Some people work in the morning, some at night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How do you decide when to meet or work together?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about project slippage?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It will happen, guaranteed!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Example: during project 3, everyone busy but not talking.  One person way behind.  No one knew until very end – too late!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Hard to add people to existing group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Members have already figured out how to work together</a:t>
            </a:r>
          </a:p>
        </p:txBody>
      </p:sp>
    </p:spTree>
    <p:extLst>
      <p:ext uri="{BB962C8B-B14F-4D97-AF65-F5344CB8AC3E}">
        <p14:creationId xmlns:p14="http://schemas.microsoft.com/office/powerpoint/2010/main" val="3815397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713232"/>
            <a:ext cx="8686800" cy="5638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/>
              <a:t>People are </a:t>
            </a:r>
            <a:r>
              <a:rPr lang="en-US" altLang="ko-KR" sz="2800" dirty="0" smtClean="0"/>
              <a:t>human!  </a:t>
            </a:r>
            <a:r>
              <a:rPr lang="en-US" altLang="ko-KR" sz="2800" dirty="0"/>
              <a:t>Get over </a:t>
            </a:r>
            <a:r>
              <a:rPr lang="en-US" altLang="ko-KR" sz="2800" dirty="0" smtClean="0"/>
              <a:t>it!</a:t>
            </a:r>
            <a:endParaRPr lang="en-US" altLang="ko-KR" sz="2800" dirty="0"/>
          </a:p>
          <a:p>
            <a:pPr lvl="1">
              <a:lnSpc>
                <a:spcPct val="80000"/>
              </a:lnSpc>
            </a:pPr>
            <a:r>
              <a:rPr lang="en-US" altLang="ko-KR" sz="2400" dirty="0"/>
              <a:t>People will make mistakes, miss meetings, miss deadlines, etc.  You need to live with it and adapt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/>
              <a:t>It is better to anticipate problems than clean up </a:t>
            </a:r>
            <a:r>
              <a:rPr lang="en-US" altLang="ko-KR" sz="2400" dirty="0" smtClean="0"/>
              <a:t>afterwards </a:t>
            </a:r>
            <a:endParaRPr lang="en-US" altLang="ko-KR" sz="2400" dirty="0"/>
          </a:p>
          <a:p>
            <a:pPr>
              <a:lnSpc>
                <a:spcPct val="80000"/>
              </a:lnSpc>
            </a:pPr>
            <a:r>
              <a:rPr lang="en-US" altLang="ko-KR" sz="2800" dirty="0">
                <a:solidFill>
                  <a:schemeClr val="accent1">
                    <a:lumMod val="75000"/>
                  </a:schemeClr>
                </a:solidFill>
              </a:rPr>
              <a:t>Document, document, document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/>
              <a:t>Why Document?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/>
              <a:t>Expose decisions and communicate to others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/>
              <a:t>Easier </a:t>
            </a:r>
            <a:r>
              <a:rPr lang="en-US" altLang="ko-KR" sz="2400" dirty="0" smtClean="0"/>
              <a:t>to estimate progress and to </a:t>
            </a:r>
            <a:r>
              <a:rPr lang="en-US" altLang="ko-KR" sz="2400" dirty="0"/>
              <a:t>spot mistakes early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 smtClean="0"/>
              <a:t>What </a:t>
            </a:r>
            <a:r>
              <a:rPr lang="en-US" altLang="ko-KR" sz="2400" dirty="0"/>
              <a:t>to document</a:t>
            </a:r>
            <a:r>
              <a:rPr lang="en-US" altLang="ko-KR" sz="2400" dirty="0" smtClean="0"/>
              <a:t>?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/>
              <a:t>Project objectives: goals, constraints, and priorities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/>
              <a:t>Specifications: the manual plus performance specs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 smtClean="0"/>
              <a:t>Meeting </a:t>
            </a:r>
            <a:r>
              <a:rPr lang="en-US" altLang="ko-KR" sz="2400" dirty="0" smtClean="0"/>
              <a:t>notes: document </a:t>
            </a:r>
            <a:r>
              <a:rPr lang="en-US" altLang="ko-KR" sz="2400" dirty="0"/>
              <a:t>all decisions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 smtClean="0"/>
              <a:t>Schedule: what </a:t>
            </a:r>
            <a:r>
              <a:rPr lang="en-US" altLang="ko-KR" sz="2400" dirty="0"/>
              <a:t>is your anticipated timing?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 smtClean="0"/>
              <a:t>Organizational </a:t>
            </a:r>
            <a:r>
              <a:rPr lang="en-US" altLang="ko-KR" sz="2400" dirty="0"/>
              <a:t>chart: who makes decisions</a:t>
            </a:r>
            <a:r>
              <a:rPr lang="en-US" altLang="ko-KR" sz="2400" dirty="0" smtClean="0"/>
              <a:t>?</a:t>
            </a:r>
            <a:endParaRPr lang="en-US" altLang="ko-KR" sz="2400" dirty="0"/>
          </a:p>
        </p:txBody>
      </p:sp>
      <p:pic>
        <p:nvPicPr>
          <p:cNvPr id="570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56512" y="3614928"/>
            <a:ext cx="993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How to Make it Work?</a:t>
            </a:r>
          </a:p>
        </p:txBody>
      </p:sp>
    </p:spTree>
    <p:extLst>
      <p:ext uri="{BB962C8B-B14F-4D97-AF65-F5344CB8AC3E}">
        <p14:creationId xmlns:p14="http://schemas.microsoft.com/office/powerpoint/2010/main" val="1593374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2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Software Tools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57912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Use s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ource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revision control software </a:t>
            </a:r>
            <a:r>
              <a:rPr lang="en-US" altLang="en-US" dirty="0"/>
              <a:t>(</a:t>
            </a:r>
            <a:r>
              <a:rPr lang="en-US" altLang="en-US" dirty="0" err="1" smtClean="0"/>
              <a:t>git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lvl="1"/>
            <a:r>
              <a:rPr lang="en-US" altLang="en-US" dirty="0"/>
              <a:t>Easy to go back and see history</a:t>
            </a:r>
          </a:p>
          <a:p>
            <a:pPr lvl="1"/>
            <a:r>
              <a:rPr lang="en-US" altLang="en-US" dirty="0"/>
              <a:t>Figure out where and why a bug got introduced</a:t>
            </a:r>
          </a:p>
          <a:p>
            <a:pPr lvl="1"/>
            <a:r>
              <a:rPr lang="en-US" altLang="en-US" dirty="0"/>
              <a:t>Communicates changes to everyone (use RCS’</a:t>
            </a:r>
            <a:r>
              <a:rPr lang="en-US" altLang="ja-JP" dirty="0"/>
              <a:t>s features</a:t>
            </a:r>
            <a:r>
              <a:rPr lang="en-US" altLang="ja-JP" dirty="0" smtClean="0"/>
              <a:t>)</a:t>
            </a:r>
          </a:p>
          <a:p>
            <a:pPr lvl="1"/>
            <a:endParaRPr lang="en-US" altLang="ja-JP" dirty="0"/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Use an Integrated Development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Environment</a:t>
            </a:r>
          </a:p>
          <a:p>
            <a:pPr lvl="1"/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Use E-mail and instant messaging consistently to leave a history trail</a:t>
            </a:r>
          </a:p>
          <a:p>
            <a:pPr lvl="1"/>
            <a:endParaRPr lang="en-US" alt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Use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automated testing tools</a:t>
            </a:r>
          </a:p>
          <a:p>
            <a:pPr lvl="1"/>
            <a:r>
              <a:rPr lang="en-US" altLang="en-US" dirty="0" smtClean="0"/>
              <a:t>Microsoft rebuilds Windows kernels </a:t>
            </a:r>
            <a:r>
              <a:rPr lang="en-US" altLang="en-US" dirty="0"/>
              <a:t>every night with the day’</a:t>
            </a:r>
            <a:r>
              <a:rPr lang="en-US" altLang="ja-JP" dirty="0"/>
              <a:t>s </a:t>
            </a:r>
            <a:r>
              <a:rPr lang="en-US" altLang="ja-JP" dirty="0" smtClean="0"/>
              <a:t>changes – everyone runs/tests </a:t>
            </a:r>
            <a:r>
              <a:rPr lang="en-US" altLang="ja-JP" dirty="0"/>
              <a:t>the latest software</a:t>
            </a:r>
          </a:p>
          <a:p>
            <a:endParaRPr lang="en-US" altLang="en-US" dirty="0"/>
          </a:p>
        </p:txBody>
      </p:sp>
      <p:pic>
        <p:nvPicPr>
          <p:cNvPr id="1208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0"/>
            <a:ext cx="20955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035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334963"/>
            <a:ext cx="1735137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Test Continuously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807450" cy="5943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Run i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ntegration 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tests all the time, not at 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11pm on 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due date!</a:t>
            </a:r>
          </a:p>
          <a:p>
            <a:pPr lvl="1">
              <a:lnSpc>
                <a:spcPct val="80000"/>
              </a:lnSpc>
            </a:pPr>
            <a:r>
              <a:rPr lang="en-US" altLang="ko-KR" dirty="0"/>
              <a:t>Write dummy stubs with simple functionality</a:t>
            </a:r>
          </a:p>
          <a:p>
            <a:pPr lvl="2">
              <a:lnSpc>
                <a:spcPct val="80000"/>
              </a:lnSpc>
            </a:pPr>
            <a:r>
              <a:rPr lang="en-US" altLang="ko-KR" dirty="0"/>
              <a:t>Let’s people test continuously, but more work</a:t>
            </a:r>
          </a:p>
          <a:p>
            <a:pPr lvl="1">
              <a:lnSpc>
                <a:spcPct val="80000"/>
              </a:lnSpc>
            </a:pPr>
            <a:r>
              <a:rPr lang="en-US" altLang="ko-KR" dirty="0"/>
              <a:t>Schedule periodic integration tests</a:t>
            </a:r>
          </a:p>
          <a:p>
            <a:pPr lvl="2">
              <a:lnSpc>
                <a:spcPct val="80000"/>
              </a:lnSpc>
            </a:pPr>
            <a:r>
              <a:rPr lang="en-US" altLang="ko-KR" dirty="0" smtClean="0"/>
              <a:t>Don’t wait until it is too late!</a:t>
            </a:r>
          </a:p>
          <a:p>
            <a:pPr lvl="2">
              <a:lnSpc>
                <a:spcPct val="80000"/>
              </a:lnSpc>
            </a:pPr>
            <a:r>
              <a:rPr lang="en-US" altLang="ko-KR" dirty="0" smtClean="0"/>
              <a:t>Get </a:t>
            </a:r>
            <a:r>
              <a:rPr lang="en-US" altLang="ko-KR" dirty="0"/>
              <a:t>everyone in the same room, check out code, build, and </a:t>
            </a:r>
            <a:r>
              <a:rPr lang="en-US" altLang="ko-KR" dirty="0" smtClean="0"/>
              <a:t>test</a:t>
            </a:r>
            <a:endParaRPr lang="en-US" altLang="ko-KR" dirty="0"/>
          </a:p>
          <a:p>
            <a:pPr>
              <a:lnSpc>
                <a:spcPct val="80000"/>
              </a:lnSpc>
            </a:pPr>
            <a:r>
              <a:rPr lang="en-US" altLang="ko-KR" dirty="0" smtClean="0"/>
              <a:t>Testing approaches:</a:t>
            </a:r>
            <a:endParaRPr lang="en-US" altLang="ko-KR" dirty="0"/>
          </a:p>
          <a:p>
            <a:pPr lvl="1"/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Tools</a:t>
            </a:r>
            <a:r>
              <a:rPr lang="en-US" altLang="en-US" dirty="0" smtClean="0"/>
              <a:t>: scripts </a:t>
            </a:r>
            <a:r>
              <a:rPr lang="en-US" altLang="en-US" dirty="0"/>
              <a:t>for non-interactive </a:t>
            </a:r>
            <a:r>
              <a:rPr lang="en-US" altLang="en-US" dirty="0" err="1" smtClean="0"/>
              <a:t>sw</a:t>
            </a:r>
            <a:r>
              <a:rPr lang="en-US" altLang="en-US" dirty="0" smtClean="0"/>
              <a:t>, </a:t>
            </a:r>
            <a:r>
              <a:rPr lang="en-US" altLang="ja-JP" dirty="0" smtClean="0"/>
              <a:t>expect</a:t>
            </a:r>
            <a:r>
              <a:rPr lang="en-US" altLang="ja-JP" dirty="0" smtClean="0"/>
              <a:t>/selenium</a:t>
            </a:r>
            <a:r>
              <a:rPr lang="en-US" altLang="ja-JP" dirty="0" smtClean="0"/>
              <a:t> </a:t>
            </a:r>
            <a:r>
              <a:rPr lang="en-US" altLang="ja-JP" dirty="0"/>
              <a:t>for interactive </a:t>
            </a:r>
            <a:r>
              <a:rPr lang="en-US" altLang="ja-JP" dirty="0" err="1" smtClean="0"/>
              <a:t>sw</a:t>
            </a:r>
            <a:endParaRPr lang="en-US" altLang="ko-KR" dirty="0" smtClean="0"/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Unit 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tests</a:t>
            </a:r>
            <a:r>
              <a:rPr lang="en-US" altLang="ko-KR" dirty="0"/>
              <a:t>: white-/black-box check each module in isolation </a:t>
            </a:r>
            <a:endParaRPr lang="en-US" altLang="ko-KR" dirty="0" smtClean="0"/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Daemons</a:t>
            </a:r>
            <a:r>
              <a:rPr lang="en-US" altLang="ko-KR" dirty="0"/>
              <a:t>: subject code to exceptional cases 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Random testing</a:t>
            </a:r>
            <a:r>
              <a:rPr lang="en-US" altLang="ko-KR" dirty="0"/>
              <a:t>: Subject code to random timing changes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Test 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early, test later, test again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/>
              <a:t>Tendency </a:t>
            </a:r>
            <a:r>
              <a:rPr lang="en-US" altLang="ko-KR" dirty="0"/>
              <a:t>is to test once and forget; </a:t>
            </a:r>
            <a:r>
              <a:rPr lang="en-US" altLang="ko-KR" dirty="0" smtClean="0"/>
              <a:t>but code is always changing!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/>
              <a:t>Automated testing and building: </a:t>
            </a:r>
            <a:r>
              <a:rPr lang="en-US" altLang="ko-KR" dirty="0" smtClean="0">
                <a:hlinkClick r:id="rId4"/>
              </a:rPr>
              <a:t>https://jenkins.io/index.html</a:t>
            </a:r>
            <a:r>
              <a:rPr lang="en-US" altLang="ko-KR" dirty="0" smtClean="0"/>
              <a:t> 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601864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Recall: Device Drivers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7630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Device Driver: </a:t>
            </a:r>
            <a:r>
              <a:rPr lang="en-US" altLang="ko-KR" dirty="0" smtClean="0">
                <a:ea typeface="Gulim" panose="020B0600000101010101" pitchFamily="34" charset="-127"/>
              </a:rPr>
              <a:t>Device-specific code in the kernel that interacts directly with the device hardware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Supports a standard, internal interface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Same kernel I/O system can interact easily with different device drivers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Special device-specific configuration supported with the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>
                <a:ea typeface="Gulim" panose="020B0600000101010101" pitchFamily="34" charset="-127"/>
              </a:rPr>
              <a:t> system call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Device Drivers typically divided into two pieces: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Top half: accessed in call path from system calls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implements a set of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standard, cross-device calls</a:t>
            </a:r>
            <a:r>
              <a:rPr lang="en-US" altLang="ko-KR" dirty="0" smtClean="0">
                <a:ea typeface="Gulim" panose="020B0600000101010101" pitchFamily="34" charset="-127"/>
              </a:rPr>
              <a:t> like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open()</a:t>
            </a:r>
            <a:r>
              <a:rPr lang="en-US" altLang="ko-KR" dirty="0" smtClean="0">
                <a:ea typeface="Gulim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close()</a:t>
            </a:r>
            <a:r>
              <a:rPr lang="en-US" altLang="ko-KR" dirty="0" smtClean="0">
                <a:ea typeface="Gulim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 smtClean="0">
                <a:ea typeface="Gulim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 smtClean="0">
                <a:ea typeface="Gulim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>
                <a:ea typeface="Gulim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strategy()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This is the kernel’s interface to the device driver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Top half will </a:t>
            </a:r>
            <a:r>
              <a:rPr lang="en-US" altLang="ko-KR" i="1" dirty="0" smtClean="0">
                <a:ea typeface="Gulim" panose="020B0600000101010101" pitchFamily="34" charset="-127"/>
              </a:rPr>
              <a:t>start</a:t>
            </a:r>
            <a:r>
              <a:rPr lang="en-US" altLang="ko-KR" dirty="0" smtClean="0">
                <a:ea typeface="Gulim" panose="020B0600000101010101" pitchFamily="34" charset="-127"/>
              </a:rPr>
              <a:t> I/O to device, may put thread to sleep until finished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Bottom half: run as interrupt routine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Gets input or transfers next block of output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May wake sleeping threads if I/O now complete</a:t>
            </a:r>
          </a:p>
        </p:txBody>
      </p:sp>
    </p:spTree>
    <p:extLst>
      <p:ext uri="{BB962C8B-B14F-4D97-AF65-F5344CB8AC3E}">
        <p14:creationId xmlns:p14="http://schemas.microsoft.com/office/powerpoint/2010/main" val="1177168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79420</TotalTime>
  <Pages>60</Pages>
  <Words>3066</Words>
  <Application>Microsoft Macintosh PowerPoint</Application>
  <PresentationFormat>On-screen Show (4:3)</PresentationFormat>
  <Paragraphs>646</Paragraphs>
  <Slides>47</Slides>
  <Notes>24</Notes>
  <HiddenSlides>3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1" baseType="lpstr">
      <vt:lpstr>Consolas</vt:lpstr>
      <vt:lpstr>Gill Sans</vt:lpstr>
      <vt:lpstr>Gulim</vt:lpstr>
      <vt:lpstr>MS PGothic</vt:lpstr>
      <vt:lpstr>ＭＳ Ｐゴシック</vt:lpstr>
      <vt:lpstr>ＭＳ ゴシック</vt:lpstr>
      <vt:lpstr>굴림</vt:lpstr>
      <vt:lpstr>Arial</vt:lpstr>
      <vt:lpstr>Comic Sans MS</vt:lpstr>
      <vt:lpstr>Courier New</vt:lpstr>
      <vt:lpstr>Gill Sans Light</vt:lpstr>
      <vt:lpstr>Symbol</vt:lpstr>
      <vt:lpstr>Wingdings</vt:lpstr>
      <vt:lpstr>Office</vt:lpstr>
      <vt:lpstr>CS162 Operating Systems and Systems Programming Lecture 18   File Systems</vt:lpstr>
      <vt:lpstr>Quick Aside: Big Projects</vt:lpstr>
      <vt:lpstr>Techniques for Partitioning Tasks</vt:lpstr>
      <vt:lpstr>Communication</vt:lpstr>
      <vt:lpstr>Coordination</vt:lpstr>
      <vt:lpstr>How to Make it Work?</vt:lpstr>
      <vt:lpstr>Use Software Tools</vt:lpstr>
      <vt:lpstr>Test Continuously</vt:lpstr>
      <vt:lpstr>Recall: Device Drivers</vt:lpstr>
      <vt:lpstr>Kernel vs User-level I/O Drivers</vt:lpstr>
      <vt:lpstr>Kernel vs User-level Programming Styles</vt:lpstr>
      <vt:lpstr>Recall: I/O Performance</vt:lpstr>
      <vt:lpstr>Performance: Multiple Outstanding Requests</vt:lpstr>
      <vt:lpstr>Recall: How do we Hide I/O Latency?</vt:lpstr>
      <vt:lpstr>Administrivia</vt:lpstr>
      <vt:lpstr>break</vt:lpstr>
      <vt:lpstr>Recall: Building a File System</vt:lpstr>
      <vt:lpstr>Recall: Translating from User to System View</vt:lpstr>
      <vt:lpstr>Recall: Disk Management Policies</vt:lpstr>
      <vt:lpstr>Designing a File System …</vt:lpstr>
      <vt:lpstr>Components of a File System</vt:lpstr>
      <vt:lpstr>Components of a file system</vt:lpstr>
      <vt:lpstr>Directories</vt:lpstr>
      <vt:lpstr>Directory</vt:lpstr>
      <vt:lpstr>I/O &amp; Storage Layers</vt:lpstr>
      <vt:lpstr>File</vt:lpstr>
      <vt:lpstr>In-Memory File System Structures</vt:lpstr>
      <vt:lpstr>In-Memory File System Structures</vt:lpstr>
      <vt:lpstr>Our first filesystem: FAT (File Allocation Table)</vt:lpstr>
      <vt:lpstr>FAT Properties</vt:lpstr>
      <vt:lpstr>FAT Properties</vt:lpstr>
      <vt:lpstr>FAT Properties</vt:lpstr>
      <vt:lpstr>FAT Assessment</vt:lpstr>
      <vt:lpstr>FAT Assessment – Issues </vt:lpstr>
      <vt:lpstr>What about the Directory?</vt:lpstr>
      <vt:lpstr>Directory Structure (cont’d)</vt:lpstr>
      <vt:lpstr>Many Huge FAT Security Holes!</vt:lpstr>
      <vt:lpstr>break</vt:lpstr>
      <vt:lpstr>Characteristics of Files</vt:lpstr>
      <vt:lpstr>Characteristics of Files</vt:lpstr>
      <vt:lpstr>Characteristics of Files</vt:lpstr>
      <vt:lpstr>So What About a “Real” File System?</vt:lpstr>
      <vt:lpstr>An “Almost Real” File System</vt:lpstr>
      <vt:lpstr>Summary</vt:lpstr>
      <vt:lpstr>I/O &amp; Storage Layers</vt:lpstr>
      <vt:lpstr>Recall: C Low level I/O</vt:lpstr>
      <vt:lpstr>Recall: C Low Level Operations</vt:lpstr>
    </vt:vector>
  </TitlesOfParts>
  <Company>UC Berkeley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Anthony Joseph</cp:lastModifiedBy>
  <cp:revision>933</cp:revision>
  <cp:lastPrinted>2016-10-31T21:17:30Z</cp:lastPrinted>
  <dcterms:created xsi:type="dcterms:W3CDTF">1995-08-12T11:37:26Z</dcterms:created>
  <dcterms:modified xsi:type="dcterms:W3CDTF">2016-10-31T22:42:01Z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