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1467" r:id="rId3"/>
    <p:sldId id="1471" r:id="rId4"/>
    <p:sldId id="1473" r:id="rId5"/>
    <p:sldId id="1483" r:id="rId6"/>
    <p:sldId id="1484" r:id="rId7"/>
    <p:sldId id="1459" r:id="rId8"/>
    <p:sldId id="1456" r:id="rId9"/>
    <p:sldId id="1457" r:id="rId10"/>
    <p:sldId id="1458" r:id="rId11"/>
    <p:sldId id="1435" r:id="rId12"/>
    <p:sldId id="1436" r:id="rId13"/>
    <p:sldId id="1324" r:id="rId14"/>
    <p:sldId id="1325" r:id="rId15"/>
    <p:sldId id="1326" r:id="rId16"/>
    <p:sldId id="1327" r:id="rId17"/>
    <p:sldId id="1328" r:id="rId18"/>
    <p:sldId id="1475" r:id="rId19"/>
    <p:sldId id="1476" r:id="rId20"/>
    <p:sldId id="1433" r:id="rId21"/>
    <p:sldId id="1351" r:id="rId22"/>
    <p:sldId id="1332" r:id="rId23"/>
    <p:sldId id="1333" r:id="rId24"/>
    <p:sldId id="1352" r:id="rId25"/>
    <p:sldId id="1334" r:id="rId26"/>
    <p:sldId id="1335" r:id="rId27"/>
    <p:sldId id="1336" r:id="rId28"/>
    <p:sldId id="1337" r:id="rId29"/>
    <p:sldId id="1338" r:id="rId30"/>
    <p:sldId id="1411" r:id="rId31"/>
    <p:sldId id="1426" r:id="rId32"/>
    <p:sldId id="1413" r:id="rId33"/>
    <p:sldId id="1414" r:id="rId34"/>
    <p:sldId id="1415" r:id="rId35"/>
    <p:sldId id="1477" r:id="rId36"/>
    <p:sldId id="1416" r:id="rId37"/>
    <p:sldId id="1464" r:id="rId38"/>
    <p:sldId id="1465" r:id="rId39"/>
    <p:sldId id="1466" r:id="rId40"/>
    <p:sldId id="1379" r:id="rId41"/>
    <p:sldId id="1380" r:id="rId42"/>
    <p:sldId id="1381" r:id="rId43"/>
    <p:sldId id="1382" r:id="rId44"/>
    <p:sldId id="1478" r:id="rId45"/>
    <p:sldId id="1482" r:id="rId46"/>
    <p:sldId id="1376" r:id="rId47"/>
    <p:sldId id="1377" r:id="rId48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80" autoAdjust="0"/>
    <p:restoredTop sz="94799" autoAdjust="0"/>
  </p:normalViewPr>
  <p:slideViewPr>
    <p:cSldViewPr>
      <p:cViewPr varScale="1">
        <p:scale>
          <a:sx n="115" d="100"/>
          <a:sy n="115" d="100"/>
        </p:scale>
        <p:origin x="200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29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73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73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92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20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68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18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19.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287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11/2/16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42525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19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MMAP, Buffer Cache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11335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- 4 kB blocks =&gt; 1024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=&gt; 4 TB @ level 4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</a:t>
            </a:r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UNIX BSD </a:t>
            </a:r>
            <a:r>
              <a:rPr lang="en-US" altLang="ko-KR" dirty="0" smtClean="0">
                <a:ea typeface="굴림" panose="020B0600000101010101" pitchFamily="34" charset="-127"/>
              </a:rPr>
              <a:t>4.2 (1984)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dirty="0" err="1" smtClean="0">
                <a:ea typeface="굴림" panose="020B0600000101010101" pitchFamily="34" charset="-127"/>
              </a:rPr>
              <a:t>freelist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Skip-sector positioning (mentioned next slide)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be done by OS or in modern drives by the disk controller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Solution2: Read ahead: read next block right after first, even if application hasn’t asked for it yet.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By disk itself (track buffers)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- many disk controllers have internal RAM that allows them to read a complete track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Important Aside: Modern disks + controllers do many complex things “under the covers”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762000" y="1565274"/>
            <a:ext cx="2990850" cy="154940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362450" y="1793874"/>
            <a:ext cx="4244975" cy="1390651"/>
            <a:chOff x="3024" y="576"/>
            <a:chExt cx="2674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64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Track Buffer</a:t>
              </a:r>
            </a:p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early UNIX and DOS/Windows’ FAT file system, headers stored in special array in outermost cylinders</a:t>
            </a:r>
          </a:p>
          <a:p>
            <a:endParaRPr lang="en-US" sz="2800" dirty="0" smtClean="0"/>
          </a:p>
          <a:p>
            <a:r>
              <a:rPr lang="en-US" sz="2800" dirty="0" smtClean="0"/>
              <a:t>Header not stored anywhere near the data blocks</a:t>
            </a:r>
          </a:p>
          <a:p>
            <a:pPr lvl="1"/>
            <a:r>
              <a:rPr lang="en-US" sz="2400" dirty="0" smtClean="0"/>
              <a:t>To read a small file, seek to get header, seek back to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Fixed size, set when disk is formatted</a:t>
            </a:r>
          </a:p>
          <a:p>
            <a:pPr lvl="1"/>
            <a:r>
              <a:rPr lang="en-US" sz="2400" dirty="0" smtClean="0"/>
              <a:t>At formatting time, a fixed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are created</a:t>
            </a:r>
          </a:p>
          <a:p>
            <a:pPr lvl="1"/>
            <a:r>
              <a:rPr lang="en-US" sz="2400" dirty="0" smtClean="0"/>
              <a:t>Each is given a unique number, called an “</a:t>
            </a:r>
            <a:r>
              <a:rPr lang="en-US" altLang="ja-JP" sz="2400" dirty="0" err="1" smtClean="0"/>
              <a:t>inumber</a:t>
            </a:r>
            <a:r>
              <a:rPr lang="en-US" altLang="ja-JP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r>
              <a:rPr lang="en-US" dirty="0" smtClean="0"/>
              <a:t>Later versions of UNIX moved the header information to be </a:t>
            </a:r>
            <a:br>
              <a:rPr lang="en-US" dirty="0" smtClean="0"/>
            </a:br>
            <a:r>
              <a:rPr lang="en-US" dirty="0" smtClean="0"/>
              <a:t>closer to the data blocks</a:t>
            </a:r>
          </a:p>
          <a:p>
            <a:pPr lvl="1"/>
            <a:r>
              <a:rPr lang="en-US" dirty="0" smtClean="0"/>
              <a:t>Often, </a:t>
            </a:r>
            <a:r>
              <a:rPr lang="en-US" dirty="0" err="1" smtClean="0"/>
              <a:t>inode</a:t>
            </a:r>
            <a:r>
              <a:rPr lang="en-US" dirty="0" smtClean="0"/>
              <a:t> for file stored in same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cylinder group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as parent directory of the file (makes an </a:t>
            </a:r>
            <a:r>
              <a:rPr lang="en-US" altLang="ja-JP" dirty="0" err="1" smtClean="0">
                <a:latin typeface="Consolas" charset="0"/>
                <a:ea typeface="Consolas" charset="0"/>
                <a:cs typeface="Consolas" charset="0"/>
              </a:rPr>
              <a:t>ls</a:t>
            </a:r>
            <a:r>
              <a:rPr lang="en-US" altLang="ja-JP" dirty="0" smtClean="0"/>
              <a:t> of that directory run fast)</a:t>
            </a:r>
          </a:p>
          <a:p>
            <a:pPr lvl="1"/>
            <a:endParaRPr lang="en-US" altLang="ja-JP" sz="1400" dirty="0" smtClean="0"/>
          </a:p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UNIX BSD 4.2 puts bit of file header array on many cylinders</a:t>
            </a:r>
          </a:p>
          <a:p>
            <a:pPr lvl="1"/>
            <a:r>
              <a:rPr lang="en-US" dirty="0" smtClean="0"/>
              <a:t>For small directories, can fit all data, file headers, etc. in same cylinder </a:t>
            </a:r>
            <a:r>
              <a:rPr lang="en-US" dirty="0" smtClean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 smtClean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dirty="0" smtClean="0"/>
              <a:t>Reliability: whatever happens to the disk, you can find many of the files (even if directories disconnected)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Part of the Fast File System (FFS)</a:t>
            </a:r>
          </a:p>
          <a:p>
            <a:pPr lvl="1"/>
            <a:r>
              <a:rPr lang="en-US" dirty="0" smtClean="0"/>
              <a:t>General optimization to avoid seeks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305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system volume is divided into a set of block groups</a:t>
            </a:r>
          </a:p>
          <a:p>
            <a:pPr lvl="1"/>
            <a:r>
              <a:rPr lang="en-US" dirty="0" smtClean="0"/>
              <a:t>Close set of tracks</a:t>
            </a:r>
          </a:p>
          <a:p>
            <a:r>
              <a:rPr lang="en-US" dirty="0" smtClean="0"/>
              <a:t>Data blocks, metadata, and free </a:t>
            </a:r>
            <a:r>
              <a:rPr lang="en-US" smtClean="0"/>
              <a:t>space </a:t>
            </a:r>
            <a:br>
              <a:rPr lang="en-US" smtClean="0"/>
            </a:br>
            <a:r>
              <a:rPr lang="en-US" smtClean="0"/>
              <a:t>interleaved </a:t>
            </a:r>
            <a:r>
              <a:rPr lang="en-US" dirty="0" smtClean="0"/>
              <a:t>within block group</a:t>
            </a:r>
          </a:p>
          <a:p>
            <a:pPr lvl="1"/>
            <a:r>
              <a:rPr lang="en-US" dirty="0" smtClean="0"/>
              <a:t>Avoid huge seeks between user data </a:t>
            </a:r>
            <a:br>
              <a:rPr lang="en-US" dirty="0" smtClean="0"/>
            </a:br>
            <a:r>
              <a:rPr lang="en-US" dirty="0" smtClean="0"/>
              <a:t>and system structure</a:t>
            </a:r>
          </a:p>
          <a:p>
            <a:r>
              <a:rPr lang="en-US" dirty="0" smtClean="0"/>
              <a:t>Put directory and its files in common </a:t>
            </a:r>
            <a:br>
              <a:rPr lang="en-US" dirty="0" smtClean="0"/>
            </a:br>
            <a:r>
              <a:rPr lang="en-US" dirty="0" smtClean="0"/>
              <a:t>block group</a:t>
            </a:r>
          </a:p>
          <a:p>
            <a:r>
              <a:rPr lang="en-US" dirty="0" smtClean="0"/>
              <a:t>First-Free allocation of new </a:t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/>
            <a:r>
              <a:rPr lang="en-US" altLang="ko-KR" dirty="0" smtClean="0"/>
              <a:t>To expand file, first try </a:t>
            </a:r>
            <a:br>
              <a:rPr lang="en-US" altLang="ko-KR" dirty="0" smtClean="0"/>
            </a:br>
            <a:r>
              <a:rPr lang="en-US" altLang="ko-KR" dirty="0" smtClean="0"/>
              <a:t>successive blocks in bitmap, then </a:t>
            </a:r>
            <a:br>
              <a:rPr lang="en-US" altLang="ko-KR" dirty="0" smtClean="0"/>
            </a:br>
            <a:r>
              <a:rPr lang="en-US" altLang="ko-KR" dirty="0" smtClean="0"/>
              <a:t>choose new range of blocks</a:t>
            </a:r>
          </a:p>
          <a:p>
            <a:pPr lvl="1"/>
            <a:r>
              <a:rPr lang="en-US" dirty="0" smtClean="0"/>
              <a:t>Few little holes at start, big sequential </a:t>
            </a:r>
            <a:br>
              <a:rPr lang="en-US" dirty="0" smtClean="0"/>
            </a:br>
            <a:r>
              <a:rPr lang="en-US" dirty="0" smtClean="0"/>
              <a:t>runs at 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 smtClean="0"/>
              <a:t>Sequential layout for big files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533400"/>
          </a:xfrm>
        </p:spPr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Efficient storage for both small and large files</a:t>
            </a:r>
          </a:p>
          <a:p>
            <a:pPr lvl="1"/>
            <a:r>
              <a:rPr lang="en-US" sz="2400" dirty="0" smtClean="0"/>
              <a:t>Locality for both small and large files</a:t>
            </a:r>
          </a:p>
          <a:p>
            <a:pPr lvl="1"/>
            <a:r>
              <a:rPr lang="en-US" sz="2400" dirty="0" smtClean="0"/>
              <a:t>Locality for metadata and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No defragmentation necessary!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Inefficient for tiny files (a 1 byte file requires both an </a:t>
            </a:r>
            <a:r>
              <a:rPr lang="en-US" sz="2400" dirty="0" err="1" smtClean="0"/>
              <a:t>inode</a:t>
            </a:r>
            <a:r>
              <a:rPr lang="en-US" sz="2400" dirty="0" smtClean="0"/>
              <a:t> and a data block)</a:t>
            </a:r>
          </a:p>
          <a:p>
            <a:pPr lvl="1"/>
            <a:r>
              <a:rPr lang="en-US" sz="2400" dirty="0" smtClean="0"/>
              <a:t>Inefficient encoding when file is mostly contiguous on disk</a:t>
            </a:r>
          </a:p>
          <a:p>
            <a:pPr lvl="1"/>
            <a:r>
              <a:rPr lang="en-US" sz="2400" dirty="0" smtClean="0"/>
              <a:t>Need to reserve 10-20% of free space to prevent fragmentation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Project </a:t>
            </a:r>
            <a:r>
              <a:rPr lang="en-US" sz="2800" dirty="0"/>
              <a:t>2 </a:t>
            </a:r>
            <a:r>
              <a:rPr lang="en-US" sz="2800" dirty="0" smtClean="0"/>
              <a:t>– Final </a:t>
            </a:r>
            <a:r>
              <a:rPr lang="en-US" sz="2800" dirty="0"/>
              <a:t>report </a:t>
            </a:r>
            <a:r>
              <a:rPr lang="en-US" sz="2800" dirty="0" smtClean="0"/>
              <a:t>and tests due </a:t>
            </a:r>
            <a:r>
              <a:rPr lang="en-US" sz="2800" dirty="0">
                <a:solidFill>
                  <a:srgbClr val="FF0000"/>
                </a:solidFill>
              </a:rPr>
              <a:t>today</a:t>
            </a:r>
            <a:r>
              <a:rPr lang="en-US" sz="2800" dirty="0"/>
              <a:t> </a:t>
            </a:r>
            <a:r>
              <a:rPr lang="en-US" sz="2800" dirty="0" smtClean="0"/>
              <a:t>Wed 11/2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HW3 – Due on </a:t>
            </a:r>
            <a:r>
              <a:rPr lang="en-US" sz="2800" dirty="0" smtClean="0"/>
              <a:t>Monday 11/7</a:t>
            </a:r>
          </a:p>
          <a:p>
            <a:endParaRPr lang="en-US" sz="2800" dirty="0"/>
          </a:p>
          <a:p>
            <a:r>
              <a:rPr lang="en-US" sz="2800" dirty="0" smtClean="0"/>
              <a:t>Project 3 – Releases on Friday 11/4 (Doc </a:t>
            </a:r>
            <a:r>
              <a:rPr lang="en-US" sz="2800" dirty="0"/>
              <a:t>d</a:t>
            </a:r>
            <a:r>
              <a:rPr lang="en-US" sz="2800" dirty="0" smtClean="0"/>
              <a:t>ue 11/14)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410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 System:</a:t>
            </a:r>
            <a:r>
              <a:rPr lang="en-US" altLang="ko-KR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Management: collecting disk blocks into files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Naming: Interface to find files by name, not by blocks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Protection: Layers to keep data secure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Reliability/Durability: Keeping of files durable despite crashes, media failures, attacks, etc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 vs. System View of a File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User’s view: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Durable Data Structures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Bytes (UNIX)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(inside OS):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 size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165605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>at format time: 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>1K, 2K, 4K, 8K…</a:t>
            </a:r>
          </a:p>
          <a:p>
            <a:pPr lvl="1"/>
            <a:endParaRPr lang="en-US" altLang="zh-TW" sz="1800" dirty="0" smtClean="0">
              <a:ea typeface="新細明體" panose="02020500000000000000" pitchFamily="18" charset="-120"/>
            </a:endParaRP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 err="1" smtClean="0">
                <a:ea typeface="新細明體" panose="02020500000000000000" pitchFamily="18" charset="-120"/>
              </a:rPr>
              <a:t>node</a:t>
            </a:r>
            <a:r>
              <a:rPr lang="en-US" altLang="zh-TW" dirty="0" smtClean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with 12 direct pointers</a:t>
            </a:r>
          </a:p>
          <a:p>
            <a:pPr lvl="1"/>
            <a:endParaRPr lang="en-US" altLang="zh-TW" sz="1800" dirty="0" smtClean="0">
              <a:ea typeface="新細明體" panose="02020500000000000000" pitchFamily="18" charset="-120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5126" cy="75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b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o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pen</a:t>
            </a:r>
            <a:r>
              <a:rPr lang="en-US" dirty="0" smtClean="0"/>
              <a:t> /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ink</a:t>
            </a:r>
            <a:r>
              <a:rPr lang="en-US" dirty="0" smtClean="0"/>
              <a:t> / </a:t>
            </a:r>
            <a:r>
              <a:rPr lang="en-US" dirty="0"/>
              <a:t>u</a:t>
            </a:r>
            <a:r>
              <a:rPr lang="en-US" dirty="0" smtClean="0"/>
              <a:t>nlink 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</a:t>
            </a:r>
            <a:r>
              <a:rPr lang="en-US" dirty="0" smtClean="0"/>
              <a:t>gone</a:t>
            </a:r>
            <a:endParaRPr lang="en-US" dirty="0"/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DIR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opendir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char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dirname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readdir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/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readdir_r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(DIR *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dirstream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*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entry, 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sz="22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			 </a:t>
            </a:r>
            <a:r>
              <a:rPr lang="en-US" sz="2200" dirty="0" err="1" smtClean="0"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22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200" dirty="0" err="1">
                <a:latin typeface="Consolas" charset="0"/>
                <a:ea typeface="Consolas" charset="0"/>
                <a:cs typeface="Consolas" charset="0"/>
              </a:rPr>
              <a:t>dirent</a:t>
            </a:r>
            <a:r>
              <a:rPr lang="en-US" sz="2200" dirty="0">
                <a:latin typeface="Consolas" charset="0"/>
                <a:ea typeface="Consolas" charset="0"/>
                <a:cs typeface="Consolas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478943" y="3609938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508158" y="1420050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062890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597992" y="2579798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0260" y="1015607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9816" y="219974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32429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/lib4.3/foo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591991" y="1551443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78943" y="2915582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836636" y="1849836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40500" y="2099956"/>
            <a:ext cx="131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890793" y="3067982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69439" y="379089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000" b="0" dirty="0" err="1" smtClean="0">
                <a:latin typeface="Consolas" charset="0"/>
                <a:ea typeface="Consolas" charset="0"/>
                <a:cs typeface="Consolas" charset="0"/>
              </a:rPr>
              <a:t>usr</a:t>
            </a:r>
            <a:r>
              <a:rPr lang="en-US" sz="2000" b="0" dirty="0" smtClean="0">
                <a:latin typeface="Consolas" charset="0"/>
                <a:ea typeface="Consolas" charset="0"/>
                <a:cs typeface="Consolas" charset="0"/>
              </a:rPr>
              <a:t>/lib/foo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 link</a:t>
            </a:r>
          </a:p>
          <a:p>
            <a:pPr lvl="1"/>
            <a:r>
              <a:rPr lang="en-US" sz="2400" dirty="0" smtClean="0"/>
              <a:t>Sets another directory entry to contain the file number for the file</a:t>
            </a:r>
          </a:p>
          <a:p>
            <a:pPr lvl="1"/>
            <a:r>
              <a:rPr lang="en-US" sz="2400" dirty="0" smtClean="0"/>
              <a:t>Creates another name (path) for the file</a:t>
            </a:r>
          </a:p>
          <a:p>
            <a:pPr lvl="1"/>
            <a:r>
              <a:rPr lang="en-US" sz="2400" dirty="0" smtClean="0"/>
              <a:t>Each is “first class”</a:t>
            </a:r>
          </a:p>
          <a:p>
            <a:endParaRPr lang="en-US" sz="2800" dirty="0" smtClean="0"/>
          </a:p>
          <a:p>
            <a:r>
              <a:rPr lang="en-US" sz="2800" dirty="0" smtClean="0"/>
              <a:t>Soft link or Symbolic </a:t>
            </a:r>
            <a:r>
              <a:rPr lang="en-US" sz="2800" dirty="0" smtClean="0"/>
              <a:t>Link or Shortcut</a:t>
            </a:r>
            <a:endParaRPr lang="en-US" sz="2800" dirty="0" smtClean="0"/>
          </a:p>
          <a:p>
            <a:pPr lvl="1"/>
            <a:r>
              <a:rPr lang="en-US" sz="2400" dirty="0" smtClean="0"/>
              <a:t>Directory entry contains the </a:t>
            </a:r>
            <a:r>
              <a:rPr lang="en-US" sz="2400" dirty="0" smtClean="0"/>
              <a:t>path and name </a:t>
            </a:r>
            <a:r>
              <a:rPr lang="en-US" sz="2400" dirty="0" smtClean="0"/>
              <a:t>of the file</a:t>
            </a:r>
          </a:p>
          <a:p>
            <a:pPr lvl="1"/>
            <a:r>
              <a:rPr lang="en-US" sz="2400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7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in FreeBSD,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NetBSD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OpenBSD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 smtClean="0"/>
              <a:t>New Technology File System (NTFS)</a:t>
            </a:r>
          </a:p>
          <a:p>
            <a:pPr lvl="1"/>
            <a:r>
              <a:rPr lang="en-US" dirty="0" smtClean="0"/>
              <a:t>Default on Microsoft Windows systems</a:t>
            </a:r>
          </a:p>
          <a:p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endParaRPr lang="en-US" dirty="0" smtClean="0"/>
          </a:p>
          <a:p>
            <a:r>
              <a:rPr lang="en-US" dirty="0" smtClean="0"/>
              <a:t>Everything 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endParaRPr lang="en-US" dirty="0" smtClean="0"/>
          </a:p>
          <a:p>
            <a:r>
              <a:rPr lang="en-US" dirty="0" smtClean="0"/>
              <a:t>Mix direct and indirect freely</a:t>
            </a:r>
          </a:p>
          <a:p>
            <a:endParaRPr lang="en-US" dirty="0" smtClean="0"/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82" y="22860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smtClean="0"/>
              <a:t>Database with Flexible 1KB entries for metadata/data</a:t>
            </a:r>
          </a:p>
          <a:p>
            <a:pPr lvl="1"/>
            <a:r>
              <a:rPr lang="en-US" dirty="0" smtClean="0"/>
              <a:t>Variable-sized attribute records (data or metadata)</a:t>
            </a:r>
          </a:p>
          <a:p>
            <a:pPr lvl="1"/>
            <a:r>
              <a:rPr lang="en-US" dirty="0" smtClean="0"/>
              <a:t>Extend with variable depth tree (non-resident)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Extents – variable length </a:t>
            </a:r>
            <a:br>
              <a:rPr lang="en-US" dirty="0" smtClean="0"/>
            </a:br>
            <a:r>
              <a:rPr lang="en-US" dirty="0" smtClean="0"/>
              <a:t>contiguous regions</a:t>
            </a:r>
          </a:p>
          <a:p>
            <a:pPr lvl="1"/>
            <a:r>
              <a:rPr lang="en-US" dirty="0" smtClean="0"/>
              <a:t>Block pointers cover </a:t>
            </a:r>
            <a:br>
              <a:rPr lang="en-US" dirty="0" smtClean="0"/>
            </a:br>
            <a:r>
              <a:rPr lang="en-US" dirty="0" smtClean="0"/>
              <a:t>runs of blocks</a:t>
            </a:r>
          </a:p>
          <a:p>
            <a:pPr lvl="1"/>
            <a:r>
              <a:rPr lang="en-US" dirty="0" smtClean="0"/>
              <a:t>Similar approach in </a:t>
            </a:r>
            <a:br>
              <a:rPr lang="en-US" dirty="0" smtClean="0"/>
            </a:br>
            <a:r>
              <a:rPr lang="en-US" dirty="0" smtClean="0"/>
              <a:t>Linux (ext4)</a:t>
            </a:r>
          </a:p>
          <a:p>
            <a:pPr lvl="1"/>
            <a:r>
              <a:rPr lang="en-US" dirty="0" smtClean="0"/>
              <a:t>File create can provide</a:t>
            </a:r>
            <a:br>
              <a:rPr lang="en-US" dirty="0" smtClean="0"/>
            </a:br>
            <a:r>
              <a:rPr lang="en-US" dirty="0" smtClean="0"/>
              <a:t> hint as to size of file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Journaling for reliability</a:t>
            </a:r>
          </a:p>
          <a:p>
            <a:pPr lvl="1"/>
            <a:r>
              <a:rPr lang="en-US" dirty="0" smtClean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http://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ntfs.com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b="0" dirty="0" err="1">
                <a:latin typeface="Gill Sans" charset="0"/>
                <a:ea typeface="Gill Sans" charset="0"/>
                <a:cs typeface="Gill Sans" charset="0"/>
              </a:rPr>
              <a:t>ntfs-mft.htm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5340501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Create time, modify time, access time,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Owner id, security 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specifier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, flags (RO, hidden, sys)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590500" cy="400110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 attribute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8" y="3207478"/>
            <a:ext cx="564224" cy="34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51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Attribute list</a:t>
            </a:r>
            <a:endParaRPr lang="en-US" sz="20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Components of a File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233686"/>
            <a:ext cx="1281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Directory 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Structure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path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493637" y="2435428"/>
            <a:ext cx="1475685" cy="31071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364" y="2237650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File Index </a:t>
            </a:r>
          </a:p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Structure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78025" y="2678668"/>
            <a:ext cx="1661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number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69254" y="3816773"/>
            <a:ext cx="441146" cy="1838411"/>
            <a:chOff x="7544518" y="1270135"/>
            <a:chExt cx="441146" cy="1838411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707" y="2787362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4518" y="238725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25271" y="335280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Data blocks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481226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sz="24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inode</a:t>
            </a:r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”</a:t>
            </a:r>
            <a:endParaRPr lang="en-US" sz="24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65203" y="3043535"/>
            <a:ext cx="148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“</a:t>
            </a:r>
            <a:r>
              <a:rPr lang="en-US" sz="2400" b="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inumber</a:t>
            </a:r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”</a:t>
            </a:r>
            <a:endParaRPr lang="en-US" sz="24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6917" y="2399884"/>
            <a:ext cx="3859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One Block = multiple sectors</a:t>
            </a:r>
          </a:p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Ex: 512 sector,  4K block</a:t>
            </a:r>
            <a:endParaRPr lang="en-US" sz="2400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213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Executable files are treated this way when we </a:t>
            </a:r>
            <a:r>
              <a:rPr lang="en-US" dirty="0" smtClean="0">
                <a:latin typeface="Courier New"/>
                <a:cs typeface="Courier New"/>
              </a:rPr>
              <a:t>exec</a:t>
            </a:r>
            <a:r>
              <a:rPr lang="en-US" dirty="0" smtClean="0"/>
              <a:t> the proces</a:t>
            </a:r>
            <a:r>
              <a:rPr lang="en-US" dirty="0"/>
              <a:t>s</a:t>
            </a:r>
            <a:r>
              <a:rPr lang="en-US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</a:t>
            </a:r>
            <a:r>
              <a:rPr lang="en-US" altLang="en-US" dirty="0"/>
              <a:t>W</a:t>
            </a:r>
            <a:r>
              <a:rPr lang="en-US" altLang="en-US" dirty="0" smtClean="0"/>
              <a:t>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815551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2400" b="0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 to region of  VAS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Create </a:t>
            </a:r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PT 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 “backed” by file</a:t>
            </a:r>
            <a:endParaRPr lang="en-US" b="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815550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chemeClr val="accent6"/>
                  </a:solidFill>
                  <a:latin typeface="Gill Sans" charset="0"/>
                  <a:ea typeface="Gill Sans" charset="0"/>
                  <a:cs typeface="Gill Sans" charset="0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from memory!</a:t>
            </a:r>
            <a:endParaRPr kumimoji="0" lang="en-US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map a specific region or let the system find one for you</a:t>
            </a:r>
          </a:p>
          <a:p>
            <a:pPr lvl="1"/>
            <a:r>
              <a:rPr lang="en-US" sz="2400" dirty="0" smtClean="0"/>
              <a:t>Tricky to know where the holes are</a:t>
            </a:r>
          </a:p>
          <a:p>
            <a:r>
              <a:rPr lang="en-US" sz="2800" dirty="0" smtClean="0"/>
              <a:t>Used both for manipulating files and for sharing between processes</a:t>
            </a:r>
            <a:endParaRPr lang="en-US" sz="2800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#include &lt;sys/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mman.h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&gt; /*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also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stdio.h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stdlib.h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string.h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fcntl.h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unistd.h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something = 162;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main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char *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[]) {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char *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("Data 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&amp;something);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("Heap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malloc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(1));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("Stack at: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&amp;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Open the file */</a:t>
            </a:r>
          </a:p>
          <a:p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= open(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argv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[1], O_RDWR | O_CREAT);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if 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&lt; 0) {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("open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failed!"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;exit(1); }</a:t>
            </a:r>
          </a:p>
          <a:p>
            <a:endParaRPr lang="en-US" sz="1400" b="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 /* map the file */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(0, 10000,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PROT_READ|PROT_WRITE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MAP_FILE|MAP_SHARED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0);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if 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== MAP_FAILED) {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perror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failed"); exit(1);}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at : %16lx\n", (long unsigned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puts(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mfile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err="1">
                <a:latin typeface="Consolas" charset="0"/>
                <a:ea typeface="Consolas" charset="0"/>
                <a:cs typeface="Consolas" charset="0"/>
              </a:rPr>
              <a:t>strcpy</a:t>
            </a:r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(mfile+20,"Let's write over it")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close(</a:t>
            </a:r>
            <a:r>
              <a:rPr lang="en-US" sz="1400" b="0" dirty="0" err="1" smtClean="0">
                <a:latin typeface="Consolas" charset="0"/>
                <a:ea typeface="Consolas" charset="0"/>
                <a:cs typeface="Consolas" charset="0"/>
              </a:rPr>
              <a:t>myfd</a:t>
            </a:r>
            <a:r>
              <a:rPr lang="en-US" sz="1400" b="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4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  return 0;</a:t>
            </a:r>
          </a:p>
          <a:p>
            <a:r>
              <a:rPr lang="en-US" sz="14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./</a:t>
            </a: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test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Data  at:        105d63058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Heap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7f8a33c04b70</a:t>
            </a:r>
          </a:p>
          <a:p>
            <a:r>
              <a:rPr lang="sv-SE" b="0" dirty="0">
                <a:latin typeface="Consolas" charset="0"/>
                <a:ea typeface="Consolas" charset="0"/>
                <a:cs typeface="Consolas" charset="0"/>
              </a:rPr>
              <a:t>Stack at:     7fff59e9db10</a:t>
            </a:r>
          </a:p>
          <a:p>
            <a:r>
              <a:rPr lang="da-DK" b="0" dirty="0" err="1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da-DK" b="0" dirty="0">
                <a:latin typeface="Consolas" charset="0"/>
                <a:ea typeface="Consolas" charset="0"/>
                <a:cs typeface="Consolas" charset="0"/>
              </a:rPr>
              <a:t> at :        </a:t>
            </a:r>
            <a:r>
              <a:rPr lang="da-DK" b="0" dirty="0" smtClean="0">
                <a:latin typeface="Consolas" charset="0"/>
                <a:ea typeface="Consolas" charset="0"/>
                <a:cs typeface="Consolas" charset="0"/>
              </a:rPr>
              <a:t>105d97000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two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</a:t>
            </a:r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latin typeface="Consolas" charset="0"/>
                <a:ea typeface="Consolas" charset="0"/>
                <a:cs typeface="Consolas" charset="0"/>
              </a:rPr>
              <a:t>$ cat test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one</a:t>
            </a:r>
          </a:p>
          <a:p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Thi</a:t>
            </a:r>
            <a:r>
              <a:rPr lang="en-US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Let's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write over it</a:t>
            </a:r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s line three</a:t>
            </a:r>
          </a:p>
          <a:p>
            <a:r>
              <a:rPr lang="en-US" b="0" dirty="0">
                <a:latin typeface="Consolas" charset="0"/>
                <a:ea typeface="Consolas" charset="0"/>
                <a:cs typeface="Consolas" charset="0"/>
              </a:rPr>
              <a:t>This is line four</a:t>
            </a:r>
          </a:p>
          <a:p>
            <a:endParaRPr kumimoji="0" lang="en-US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break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through Mapped Files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168" y="6056519"/>
            <a:ext cx="9077831" cy="6713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Also: anonymous memory between parents and children</a:t>
            </a:r>
          </a:p>
          <a:p>
            <a:pPr lvl="1"/>
            <a:r>
              <a:rPr lang="en-US" dirty="0" smtClean="0"/>
              <a:t>no file backing – just swap space</a:t>
            </a:r>
            <a:endParaRPr lang="en-US" dirty="0"/>
          </a:p>
        </p:txBody>
      </p: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809987" y="834887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886187" y="1444487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86187" y="2118217"/>
            <a:ext cx="1371600" cy="685800"/>
            <a:chOff x="3886187" y="2118217"/>
            <a:chExt cx="1371600" cy="685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886187" y="21182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038587" y="22706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90987" y="24230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7375" y="2138281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File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385238" y="949481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3038" y="797081"/>
            <a:ext cx="107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95168" y="5599321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489802" y="1101881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5042" y="1178081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instructions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489802" y="17876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44336" y="1863881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489802" y="23210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12213" y="2397281"/>
            <a:ext cx="67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528132" y="432240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37920" y="439860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7490368" y="439860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52038" y="232108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271168" y="5065921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499768" y="521832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30502" y="5294521"/>
            <a:ext cx="516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63101" y="940832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10901" y="788432"/>
            <a:ext cx="107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73031" y="5590672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667665" y="1093232"/>
            <a:ext cx="1143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7642" y="116943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instructions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7665" y="177903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2199" y="1855232"/>
            <a:ext cx="63350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ata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67665" y="231243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0076" y="2388632"/>
            <a:ext cx="67345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05995" y="431375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15783" y="4389952"/>
            <a:ext cx="71045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668231" y="438995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629901" y="23124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49031" y="5057272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677631" y="520967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8365" y="5285872"/>
            <a:ext cx="51616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7665" y="3023696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7665" y="3227484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7665" y="3454598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507460" y="3374815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507460" y="3578603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07460" y="3805717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581400" y="3766707"/>
            <a:ext cx="1295400" cy="215692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695700" y="4950070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85" y="647918"/>
            <a:ext cx="812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VAS 1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685951" y="64841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VAS 2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Connector 8"/>
          <p:cNvCxnSpPr>
            <a:stCxn id="107" idx="3"/>
            <a:endCxn id="113" idx="1"/>
          </p:cNvCxnSpPr>
          <p:nvPr/>
        </p:nvCxnSpPr>
        <p:spPr>
          <a:xfrm>
            <a:off x="1734465" y="3341041"/>
            <a:ext cx="1961235" cy="17225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1"/>
            <a:endCxn id="113" idx="3"/>
          </p:cNvCxnSpPr>
          <p:nvPr/>
        </p:nvCxnSpPr>
        <p:spPr>
          <a:xfrm flipH="1">
            <a:off x="4762500" y="3692160"/>
            <a:ext cx="1744960" cy="137146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33528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8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System-V-style Shared Memory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762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Common chunk of read/write memory among processes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066800" y="2362200"/>
            <a:ext cx="6096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162800" y="2286000"/>
            <a:ext cx="6096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838200" y="3886200"/>
            <a:ext cx="104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Proc. 1</a:t>
            </a: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6934200" y="3810000"/>
            <a:ext cx="104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b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Proc. 2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562600" y="3352800"/>
            <a:ext cx="2209800" cy="600075"/>
            <a:chOff x="3504" y="2112"/>
            <a:chExt cx="1392" cy="378"/>
          </a:xfrm>
        </p:grpSpPr>
        <p:sp>
          <p:nvSpPr>
            <p:cNvPr id="8226" name="Rectangle 21"/>
            <p:cNvSpPr>
              <a:spLocks noChangeArrowheads="1"/>
            </p:cNvSpPr>
            <p:nvPr/>
          </p:nvSpPr>
          <p:spPr bwMode="auto">
            <a:xfrm>
              <a:off x="4512" y="2112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ptr</a:t>
              </a:r>
            </a:p>
          </p:txBody>
        </p:sp>
        <p:sp>
          <p:nvSpPr>
            <p:cNvPr id="8227" name="Line 22"/>
            <p:cNvSpPr>
              <a:spLocks noChangeShapeType="1"/>
            </p:cNvSpPr>
            <p:nvPr/>
          </p:nvSpPr>
          <p:spPr bwMode="auto">
            <a:xfrm flipH="1">
              <a:off x="3504" y="2160"/>
              <a:ext cx="10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28" name="Rectangle 23"/>
            <p:cNvSpPr>
              <a:spLocks noChangeArrowheads="1"/>
            </p:cNvSpPr>
            <p:nvPr/>
          </p:nvSpPr>
          <p:spPr bwMode="auto">
            <a:xfrm>
              <a:off x="3696" y="216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Attach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90800" y="3657601"/>
            <a:ext cx="4383089" cy="2900363"/>
            <a:chOff x="1632" y="2304"/>
            <a:chExt cx="2761" cy="1827"/>
          </a:xfrm>
        </p:grpSpPr>
        <p:sp>
          <p:nvSpPr>
            <p:cNvPr id="8214" name="Rectangle 6"/>
            <p:cNvSpPr>
              <a:spLocks noChangeArrowheads="1"/>
            </p:cNvSpPr>
            <p:nvPr/>
          </p:nvSpPr>
          <p:spPr bwMode="auto">
            <a:xfrm>
              <a:off x="1776" y="2880"/>
              <a:ext cx="384" cy="9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15" name="Rectangle 7"/>
            <p:cNvSpPr>
              <a:spLocks noChangeArrowheads="1"/>
            </p:cNvSpPr>
            <p:nvPr/>
          </p:nvSpPr>
          <p:spPr bwMode="auto">
            <a:xfrm>
              <a:off x="2688" y="2880"/>
              <a:ext cx="384" cy="9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16" name="Rectangle 8"/>
            <p:cNvSpPr>
              <a:spLocks noChangeArrowheads="1"/>
            </p:cNvSpPr>
            <p:nvPr/>
          </p:nvSpPr>
          <p:spPr bwMode="auto">
            <a:xfrm>
              <a:off x="3840" y="2880"/>
              <a:ext cx="384" cy="9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17" name="Text Box 17"/>
            <p:cNvSpPr txBox="1">
              <a:spLocks noChangeArrowheads="1"/>
            </p:cNvSpPr>
            <p:nvPr/>
          </p:nvSpPr>
          <p:spPr bwMode="auto">
            <a:xfrm>
              <a:off x="1632" y="3840"/>
              <a:ext cx="6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Proc. 3</a:t>
              </a:r>
            </a:p>
          </p:txBody>
        </p:sp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2544" y="3830"/>
              <a:ext cx="6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Proc. 4</a:t>
              </a:r>
            </a:p>
          </p:txBody>
        </p:sp>
        <p:sp>
          <p:nvSpPr>
            <p:cNvPr id="8219" name="Text Box 19"/>
            <p:cNvSpPr txBox="1">
              <a:spLocks noChangeArrowheads="1"/>
            </p:cNvSpPr>
            <p:nvPr/>
          </p:nvSpPr>
          <p:spPr bwMode="auto">
            <a:xfrm>
              <a:off x="3736" y="3830"/>
              <a:ext cx="6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Proc. 5</a:t>
              </a:r>
            </a:p>
          </p:txBody>
        </p:sp>
        <p:sp>
          <p:nvSpPr>
            <p:cNvPr id="8220" name="Line 24"/>
            <p:cNvSpPr>
              <a:spLocks noChangeShapeType="1"/>
            </p:cNvSpPr>
            <p:nvPr/>
          </p:nvSpPr>
          <p:spPr bwMode="auto">
            <a:xfrm flipV="1">
              <a:off x="2160" y="2304"/>
              <a:ext cx="24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21" name="Line 25"/>
            <p:cNvSpPr>
              <a:spLocks noChangeShapeType="1"/>
            </p:cNvSpPr>
            <p:nvPr/>
          </p:nvSpPr>
          <p:spPr bwMode="auto">
            <a:xfrm flipH="1" flipV="1">
              <a:off x="2880" y="230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22" name="Line 26"/>
            <p:cNvSpPr>
              <a:spLocks noChangeShapeType="1"/>
            </p:cNvSpPr>
            <p:nvPr/>
          </p:nvSpPr>
          <p:spPr bwMode="auto">
            <a:xfrm flipH="1" flipV="1">
              <a:off x="3360" y="2304"/>
              <a:ext cx="480" cy="9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23" name="Rectangle 27"/>
            <p:cNvSpPr>
              <a:spLocks noChangeArrowheads="1"/>
            </p:cNvSpPr>
            <p:nvPr/>
          </p:nvSpPr>
          <p:spPr bwMode="auto">
            <a:xfrm>
              <a:off x="1776" y="3216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ptr</a:t>
              </a:r>
            </a:p>
          </p:txBody>
        </p:sp>
        <p:sp>
          <p:nvSpPr>
            <p:cNvPr id="8224" name="Rectangle 28"/>
            <p:cNvSpPr>
              <a:spLocks noChangeArrowheads="1"/>
            </p:cNvSpPr>
            <p:nvPr/>
          </p:nvSpPr>
          <p:spPr bwMode="auto">
            <a:xfrm>
              <a:off x="2688" y="3264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ptr</a:t>
              </a:r>
            </a:p>
          </p:txBody>
        </p:sp>
        <p:sp>
          <p:nvSpPr>
            <p:cNvPr id="8225" name="Rectangle 29"/>
            <p:cNvSpPr>
              <a:spLocks noChangeArrowheads="1"/>
            </p:cNvSpPr>
            <p:nvPr/>
          </p:nvSpPr>
          <p:spPr bwMode="auto">
            <a:xfrm>
              <a:off x="3840" y="3216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ptr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066800" y="3276600"/>
            <a:ext cx="2362200" cy="676275"/>
            <a:chOff x="672" y="2064"/>
            <a:chExt cx="1488" cy="426"/>
          </a:xfrm>
        </p:grpSpPr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672" y="2064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0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ptr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212" name="Rectangle 30"/>
            <p:cNvSpPr>
              <a:spLocks noChangeArrowheads="1"/>
            </p:cNvSpPr>
            <p:nvPr/>
          </p:nvSpPr>
          <p:spPr bwMode="auto">
            <a:xfrm>
              <a:off x="1152" y="216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Attach</a:t>
              </a: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1056" y="2151"/>
              <a:ext cx="11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89125" y="1600200"/>
            <a:ext cx="3673475" cy="2384426"/>
            <a:chOff x="1190" y="1008"/>
            <a:chExt cx="2314" cy="1502"/>
          </a:xfrm>
        </p:grpSpPr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1190" y="1796"/>
              <a:ext cx="7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Create</a:t>
              </a:r>
            </a:p>
          </p:txBody>
        </p:sp>
        <p:grpSp>
          <p:nvGrpSpPr>
            <p:cNvPr id="8206" name="Group 34"/>
            <p:cNvGrpSpPr>
              <a:grpSpLocks/>
            </p:cNvGrpSpPr>
            <p:nvPr/>
          </p:nvGrpSpPr>
          <p:grpSpPr bwMode="auto">
            <a:xfrm>
              <a:off x="1680" y="1008"/>
              <a:ext cx="1824" cy="1502"/>
              <a:chOff x="1680" y="1008"/>
              <a:chExt cx="1824" cy="1502"/>
            </a:xfrm>
          </p:grpSpPr>
          <p:sp>
            <p:nvSpPr>
              <p:cNvPr id="8207" name="Rectangle 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1344" cy="1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  <a:p>
                <a:pPr algn="ctr"/>
                <a:r>
                  <a:rPr lang="en-US" sz="2400" b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(unique key)</a:t>
                </a:r>
              </a:p>
              <a:p>
                <a:pPr algn="ctr"/>
                <a:endParaRPr lang="en-US" sz="2400" b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08" name="Line 31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09" name="Text Box 32"/>
              <p:cNvSpPr txBox="1">
                <a:spLocks noChangeArrowheads="1"/>
              </p:cNvSpPr>
              <p:nvPr/>
            </p:nvSpPr>
            <p:spPr bwMode="auto">
              <a:xfrm>
                <a:off x="1968" y="2219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8210" name="Text Box 33"/>
              <p:cNvSpPr txBox="1">
                <a:spLocks noChangeArrowheads="1"/>
              </p:cNvSpPr>
              <p:nvPr/>
            </p:nvSpPr>
            <p:spPr bwMode="auto">
              <a:xfrm>
                <a:off x="1680" y="1008"/>
                <a:ext cx="5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b="0">
                    <a:latin typeface="Gill Sans" charset="0"/>
                    <a:ea typeface="Gill Sans" charset="0"/>
                    <a:cs typeface="Gill Sans" charset="0"/>
                  </a:rPr>
                  <a:t>MAX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850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Shared Memory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// Create new segment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shmget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key_t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i="1" dirty="0" smtClean="0">
                <a:latin typeface="Consolas" charset="0"/>
                <a:ea typeface="Consolas" charset="0"/>
                <a:cs typeface="Consolas" charset="0"/>
              </a:rPr>
              <a:t>key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i="1" dirty="0" smtClean="0">
                <a:latin typeface="Consolas" charset="0"/>
                <a:ea typeface="Consolas" charset="0"/>
                <a:cs typeface="Consolas" charset="0"/>
              </a:rPr>
              <a:t>size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i="1" dirty="0" err="1" smtClean="0">
                <a:latin typeface="Consolas" charset="0"/>
                <a:ea typeface="Consolas" charset="0"/>
                <a:cs typeface="Consolas" charset="0"/>
              </a:rPr>
              <a:t>shmflg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Example:</a:t>
            </a: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key_t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key; </a:t>
            </a: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key = </a:t>
            </a:r>
            <a:r>
              <a:rPr lang="en-US" sz="18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ftok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("&lt;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somefile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&gt;", </a:t>
            </a:r>
            <a:r>
              <a:rPr lang="en-US" sz="18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'A</a:t>
            </a:r>
            <a:r>
              <a:rPr lang="en-US" sz="18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'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); 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800" dirty="0" err="1" smtClean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shmget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(key, 1024, 0644 | IPC_CREAT);  </a:t>
            </a:r>
          </a:p>
          <a:p>
            <a:pPr lvl="1" eaLnBrk="1" hangingPunct="1">
              <a:buFontTx/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Special key: IPC_PRIVATE (create new segment)</a:t>
            </a: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Flags: IPC_CREAT (Create new segment)</a:t>
            </a: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	    IPC_EXCL (Fail if segment with key already exists)</a:t>
            </a:r>
          </a:p>
          <a:p>
            <a:pPr lvl="1" eaLnBrk="1" hangingPunct="1">
              <a:buFontTx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    lower 9 bits – permissions use on new segment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3581400" y="1752600"/>
            <a:ext cx="3581400" cy="762000"/>
          </a:xfrm>
          <a:prstGeom prst="wedgeRectCallout">
            <a:avLst>
              <a:gd name="adj1" fmla="val -59840"/>
              <a:gd name="adj2" fmla="val 114881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Filename and path only used to generate a key – not for storage</a:t>
            </a:r>
          </a:p>
        </p:txBody>
      </p:sp>
    </p:spTree>
    <p:extLst>
      <p:ext uri="{BB962C8B-B14F-4D97-AF65-F5344CB8AC3E}">
        <p14:creationId xmlns:p14="http://schemas.microsoft.com/office/powerpoint/2010/main" val="68043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Attach and Detach Shared Memory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762000"/>
            <a:ext cx="9142412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	// Attach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	void *</a:t>
            </a:r>
            <a:r>
              <a:rPr lang="en-US" sz="18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shmat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i="1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, void *</a:t>
            </a:r>
            <a:r>
              <a:rPr lang="en-US" sz="1800" i="1" dirty="0" err="1" smtClean="0">
                <a:latin typeface="Consolas" charset="0"/>
                <a:ea typeface="Consolas" charset="0"/>
                <a:cs typeface="Consolas" charset="0"/>
              </a:rPr>
              <a:t>shmaddr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i="1" dirty="0" err="1" smtClean="0">
                <a:latin typeface="Consolas" charset="0"/>
                <a:ea typeface="Consolas" charset="0"/>
                <a:cs typeface="Consolas" charset="0"/>
              </a:rPr>
              <a:t>shmflg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285750" lvl="2" indent="-285750" eaLnBrk="1" hangingPunct="1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		Flags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: SHM_RDONLY, SHM_REMAP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// Detach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shmdt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(void *</a:t>
            </a:r>
            <a:r>
              <a:rPr lang="en-US" sz="1800" i="1" dirty="0" err="1" smtClean="0">
                <a:latin typeface="Consolas" charset="0"/>
                <a:ea typeface="Consolas" charset="0"/>
                <a:cs typeface="Consolas" charset="0"/>
              </a:rPr>
              <a:t>shmaddr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);</a:t>
            </a:r>
            <a:endParaRPr lang="en-US" sz="16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Example: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key_t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key;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char *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sharedmem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lvl="2" eaLnBrk="1" hangingPunct="1"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key = </a:t>
            </a:r>
            <a:r>
              <a:rPr lang="en-US" sz="18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ftok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somefile</a:t>
            </a: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&gt;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", </a:t>
            </a:r>
            <a:r>
              <a:rPr lang="en-US" sz="18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'A'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8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shmget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(key, 1024, 0644);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sharedmem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sz="1800" dirty="0" err="1" smtClean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rPr>
              <a:t>shmat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shmid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, (void *) 0, 0);  // Attach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smem</a:t>
            </a: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// Use shared memory segment (address is in </a:t>
            </a:r>
            <a:r>
              <a:rPr lang="en-US" sz="180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sharedmem</a:t>
            </a:r>
            <a:r>
              <a:rPr lang="en-US" sz="18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shmdt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sharedmem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); // Detach </a:t>
            </a:r>
            <a:r>
              <a:rPr lang="en-US" sz="1800" dirty="0" err="1" smtClean="0">
                <a:latin typeface="Consolas" charset="0"/>
                <a:ea typeface="Consolas" charset="0"/>
                <a:cs typeface="Consolas" charset="0"/>
              </a:rPr>
              <a:t>smem</a:t>
            </a: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(all finished)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87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Recall: FAT (</a:t>
            </a:r>
            <a:r>
              <a:rPr lang="en-US" dirty="0"/>
              <a:t>File Allocation Table</a:t>
            </a:r>
            <a:r>
              <a:rPr lang="en-US" dirty="0" smtClean="0"/>
              <a:t>)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Simple</a:t>
            </a:r>
          </a:p>
          <a:p>
            <a:endParaRPr lang="en-US" sz="1600" dirty="0" smtClean="0"/>
          </a:p>
          <a:p>
            <a:r>
              <a:rPr lang="en-US" sz="2400" dirty="0" smtClean="0"/>
              <a:t>Linked-list for blocks of a file</a:t>
            </a:r>
          </a:p>
          <a:p>
            <a:endParaRPr lang="en-US" sz="2400" dirty="0" smtClean="0"/>
          </a:p>
          <a:p>
            <a:r>
              <a:rPr lang="en-US" sz="2400" dirty="0" smtClean="0"/>
              <a:t>Many performance issues</a:t>
            </a:r>
          </a:p>
          <a:p>
            <a:pPr lvl="1"/>
            <a:r>
              <a:rPr lang="en-US" dirty="0" smtClean="0"/>
              <a:t>Lots of seeks</a:t>
            </a:r>
          </a:p>
          <a:p>
            <a:pPr lvl="1"/>
            <a:r>
              <a:rPr lang="en-US" dirty="0" smtClean="0"/>
              <a:t>Poor sequential access</a:t>
            </a:r>
          </a:p>
          <a:p>
            <a:pPr lvl="1"/>
            <a:r>
              <a:rPr lang="en-US" dirty="0" smtClean="0"/>
              <a:t>Very poor random access</a:t>
            </a:r>
          </a:p>
          <a:p>
            <a:pPr lvl="1"/>
            <a:r>
              <a:rPr lang="en-US" dirty="0" smtClean="0"/>
              <a:t>Fragmentation over time</a:t>
            </a:r>
          </a:p>
          <a:p>
            <a:pPr lvl="1"/>
            <a:r>
              <a:rPr lang="en-US" dirty="0" smtClean="0"/>
              <a:t>Poor support for small files</a:t>
            </a:r>
          </a:p>
          <a:p>
            <a:pPr lvl="1"/>
            <a:r>
              <a:rPr lang="en-US" dirty="0" smtClean="0"/>
              <a:t>Bad support for large files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  <a:endParaRPr lang="en-US" sz="16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Disk Blocks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FAT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N-1: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61002" cy="988025"/>
            <a:chOff x="3348408" y="1975617"/>
            <a:chExt cx="2061002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31: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smtClean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ile number</a:t>
              </a:r>
              <a:endPara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9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05863" cy="624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locality by caching data in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Name translations: Mapping from paths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inodes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blocks: Mapping from block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disk content</a:t>
            </a:r>
            <a:r>
              <a:rPr lang="en-US" altLang="ko-KR" dirty="0" smtClean="0"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Buffer Cache:</a:t>
            </a:r>
            <a:r>
              <a:rPr lang="en-US" altLang="ko-KR" dirty="0" smtClean="0">
                <a:ea typeface="굴림" panose="020B0600000101010101" pitchFamily="34" charset="-127"/>
              </a:rPr>
              <a:t> Memory used to cache kernel resources, including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contain “dirty” blocks (blocks not yet on disk)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Replacement policy?  LRU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afford overhead of timestamps for each disk block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very well for name translation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well in general as long as memory is big enough to accommodate a host’s working set of files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Fails when some application scans through file system, thereby flushing the cache with data used only once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find . –exec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grep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foo {} \;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 Replacement Policies?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systems allow applications to request other policies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‘Use Once’: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can discard blocks as soon as they are used</a:t>
            </a:r>
          </a:p>
        </p:txBody>
      </p:sp>
    </p:spTree>
    <p:extLst>
      <p:ext uri="{BB962C8B-B14F-4D97-AF65-F5344CB8AC3E}">
        <p14:creationId xmlns:p14="http://schemas.microsoft.com/office/powerpoint/2010/main" val="110698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Cache Size: How much memory should the OS allocate to the buffer cache </a:t>
            </a:r>
            <a:r>
              <a:rPr lang="en-US" altLang="ko-KR" dirty="0" err="1" smtClean="0">
                <a:ea typeface="굴림" panose="020B0600000101010101" pitchFamily="34" charset="-127"/>
              </a:rPr>
              <a:t>vs</a:t>
            </a:r>
            <a:r>
              <a:rPr lang="en-US" altLang="ko-KR" dirty="0" smtClean="0">
                <a:ea typeface="굴림" panose="020B0600000101010101" pitchFamily="34" charset="-127"/>
              </a:rPr>
              <a:t> using for virtual memory?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much memory to the file system cache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 smtClean="0">
                <a:ea typeface="굴림" panose="020B0600000101010101" pitchFamily="34" charset="-127"/>
              </a:rPr>
              <a:t>won’t be able to run many applications at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little memory to file system cache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 many applications may run slowly (disk caching not effective)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Solution: adjust boundary dynamically so that the disk access rates for paging and file access are balanced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Read Ahead Prefetching:</a:t>
            </a:r>
            <a:r>
              <a:rPr lang="en-US" altLang="ko-KR" dirty="0" smtClean="0">
                <a:ea typeface="굴림" panose="020B0600000101010101" pitchFamily="34" charset="-127"/>
              </a:rPr>
              <a:t> fetch sequential blocks early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fact that most common file access is sequential by prefetching subsequent disk blocks ahead of current read request (if they are not already in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Elevator algorithm can efficiently interleave groups of </a:t>
            </a:r>
            <a:r>
              <a:rPr lang="en-US" altLang="ko-KR" dirty="0" err="1" smtClean="0">
                <a:ea typeface="굴림" panose="020B0600000101010101" pitchFamily="34" charset="-127"/>
              </a:rPr>
              <a:t>prefetches</a:t>
            </a:r>
            <a:r>
              <a:rPr lang="en-US" altLang="ko-KR" dirty="0" smtClean="0">
                <a:ea typeface="굴림" panose="020B0600000101010101" pitchFamily="34" charset="-127"/>
              </a:rPr>
              <a:t> from concurrent applications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much to </a:t>
            </a:r>
            <a:r>
              <a:rPr lang="en-US" altLang="ko-KR" dirty="0" err="1" smtClean="0">
                <a:ea typeface="굴림" panose="020B0600000101010101" pitchFamily="34" charset="-127"/>
              </a:rPr>
              <a:t>prefetch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many imposes delays on requests by other applications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few causes many seeks (and rotational delays) among concurrent file requests</a:t>
            </a:r>
          </a:p>
        </p:txBody>
      </p:sp>
    </p:spTree>
    <p:extLst>
      <p:ext uri="{BB962C8B-B14F-4D97-AF65-F5344CB8AC3E}">
        <p14:creationId xmlns:p14="http://schemas.microsoft.com/office/powerpoint/2010/main" val="1335512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Delayed Writes:</a:t>
            </a:r>
            <a:r>
              <a:rPr lang="en-US" altLang="ko-KR" dirty="0" smtClean="0">
                <a:ea typeface="굴림" panose="020B0600000101010101" pitchFamily="34" charset="-127"/>
              </a:rPr>
              <a:t> Writes to files not immediately sent out 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Instead,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copies data from user space buffer to kernel buffer (in cache)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Enabled by presence of buffer cache: can leave written file blocks in cache for a while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some other application tries to read data before written to disk, file system will read from cache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Flushed to disk periodically (e.g. in UNIX, every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allocation algorithm can be run with correct size value for a file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files need never get written to disk! (e.g., temporary scratch files written to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tmp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often don’t exist for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system crashes before file has been written out?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Worse yet, what if system crashes before a directory file has been written out? (lose pointer to </a:t>
            </a:r>
            <a:r>
              <a:rPr lang="en-US" altLang="ko-KR" dirty="0" err="1" smtClean="0">
                <a:ea typeface="굴림" panose="020B0600000101010101" pitchFamily="34" charset="-127"/>
              </a:rPr>
              <a:t>inode</a:t>
            </a:r>
            <a:r>
              <a:rPr lang="en-US" altLang="ko-KR" dirty="0" smtClean="0">
                <a:ea typeface="굴림" panose="020B0600000101010101" pitchFamily="34" charset="-127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31158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408319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636588"/>
            <a:ext cx="8931275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0" y="3200400"/>
            <a:ext cx="2057400" cy="152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World Backup Day March 31</a:t>
            </a:r>
          </a:p>
        </p:txBody>
      </p:sp>
    </p:spTree>
    <p:extLst>
      <p:ext uri="{BB962C8B-B14F-4D97-AF65-F5344CB8AC3E}">
        <p14:creationId xmlns:p14="http://schemas.microsoft.com/office/powerpoint/2010/main" val="4007026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765119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File System:</a:t>
            </a:r>
          </a:p>
          <a:p>
            <a:pPr lvl="1"/>
            <a:r>
              <a:rPr lang="en-US" dirty="0" smtClean="0"/>
              <a:t>Transforms blocks into Files and Directories</a:t>
            </a:r>
          </a:p>
          <a:p>
            <a:pPr lvl="1"/>
            <a:r>
              <a:rPr lang="en-US" dirty="0" smtClean="0"/>
              <a:t>Optimize for size, access and usage patterns</a:t>
            </a:r>
          </a:p>
          <a:p>
            <a:pPr lvl="1"/>
            <a:r>
              <a:rPr lang="en-US" dirty="0" smtClean="0"/>
              <a:t>Maximize sequential access, allow efficient random access</a:t>
            </a:r>
          </a:p>
          <a:p>
            <a:pPr lvl="1"/>
            <a:r>
              <a:rPr lang="en-US" dirty="0" smtClean="0"/>
              <a:t>Projects the OS protection and security regime (UGO </a:t>
            </a:r>
            <a:r>
              <a:rPr lang="en-US" dirty="0" err="1" smtClean="0"/>
              <a:t>vs</a:t>
            </a:r>
            <a:r>
              <a:rPr lang="en-US" dirty="0" smtClean="0"/>
              <a:t> ACL)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File defined by header, called “</a:t>
            </a:r>
            <a:r>
              <a:rPr lang="en-US" altLang="ja-JP" dirty="0" err="1" smtClean="0"/>
              <a:t>inode</a:t>
            </a:r>
            <a:r>
              <a:rPr lang="en-US" dirty="0" smtClean="0"/>
              <a:t>”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Naming: translating from user-visible names to actual sys resources</a:t>
            </a:r>
          </a:p>
          <a:p>
            <a:pPr lvl="1"/>
            <a:r>
              <a:rPr lang="en-US" dirty="0" smtClean="0"/>
              <a:t>Directories used for naming for local file systems</a:t>
            </a:r>
          </a:p>
          <a:p>
            <a:pPr lvl="1"/>
            <a:r>
              <a:rPr lang="en-US" dirty="0" smtClean="0"/>
              <a:t>Linked or tree structure stored in files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Multilevel Indexed Scheme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contains file info, direct pointers to blocks, indirect blocks, doubly indirect, etc..</a:t>
            </a:r>
          </a:p>
          <a:p>
            <a:pPr lvl="1"/>
            <a:r>
              <a:rPr lang="en-US" dirty="0" smtClean="0"/>
              <a:t>NTFS: variable extents</a:t>
            </a:r>
            <a:r>
              <a:rPr lang="en-US" dirty="0"/>
              <a:t> </a:t>
            </a:r>
            <a:r>
              <a:rPr lang="en-US" dirty="0" smtClean="0"/>
              <a:t>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4.2 BSD Multilevel index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 smtClean="0"/>
              <a:t>ptrs</a:t>
            </a:r>
            <a:r>
              <a:rPr lang="en-US" dirty="0" smtClean="0"/>
              <a:t> to </a:t>
            </a:r>
            <a:r>
              <a:rPr lang="en-US" dirty="0"/>
              <a:t>actual blocks, indirect blocks, double indirect blocks, etc. </a:t>
            </a:r>
          </a:p>
          <a:p>
            <a:pPr lvl="1"/>
            <a:r>
              <a:rPr lang="en-US" dirty="0"/>
              <a:t>Optimizations for sequential access: start new files in open ranges of free blocks, rotational optimization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freespace</a:t>
            </a:r>
            <a:r>
              <a:rPr lang="en-US" dirty="0" smtClean="0"/>
              <a:t>, </a:t>
            </a:r>
            <a:r>
              <a:rPr lang="en-US" dirty="0" err="1" smtClean="0"/>
              <a:t>inode</a:t>
            </a:r>
            <a:r>
              <a:rPr lang="en-US" dirty="0" smtClean="0"/>
              <a:t> table, file blocks and </a:t>
            </a:r>
            <a:r>
              <a:rPr lang="en-US" dirty="0" err="1" smtClean="0"/>
              <a:t>dirs</a:t>
            </a:r>
            <a:r>
              <a:rPr lang="en-US" dirty="0" smtClean="0"/>
              <a:t> into block group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Deep interactions between </a:t>
            </a:r>
            <a:r>
              <a:rPr lang="en-US" dirty="0" err="1" smtClean="0"/>
              <a:t>mem</a:t>
            </a:r>
            <a:r>
              <a:rPr lang="en-US" dirty="0" smtClean="0"/>
              <a:t> management, file system, sharing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mmap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 smtClean="0"/>
              <a:t>: </a:t>
            </a:r>
            <a:r>
              <a:rPr lang="en-US" dirty="0"/>
              <a:t>map </a:t>
            </a:r>
            <a:r>
              <a:rPr lang="en-US" dirty="0" smtClean="0"/>
              <a:t>file or anonymous segment to memory</a:t>
            </a:r>
          </a:p>
          <a:p>
            <a:pPr lvl="1"/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ftok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shmget</a:t>
            </a:r>
            <a:r>
              <a:rPr lang="en-US" dirty="0" smtClean="0"/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shmat</a:t>
            </a:r>
            <a:r>
              <a:rPr lang="en-US" dirty="0" smtClean="0"/>
              <a:t>: Map (anon) shared-memory segments</a:t>
            </a:r>
          </a:p>
          <a:p>
            <a:pPr lvl="1"/>
            <a:endParaRPr lang="en-US" sz="1050" dirty="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Buffer Cache: Memory cache of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</a:t>
            </a:r>
            <a:r>
              <a:rPr lang="en-US" altLang="ko-KR" dirty="0">
                <a:ea typeface="굴림" panose="020B0600000101010101" pitchFamily="34" charset="-127"/>
              </a:rPr>
              <a:t>contain “dirty” blocks (blocks yet on disk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1050" dirty="0">
              <a:ea typeface="굴림" panose="020B0600000101010101" pitchFamily="34" charset="-127"/>
            </a:endParaRPr>
          </a:p>
          <a:p>
            <a:pPr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Important </a:t>
            </a:r>
            <a:r>
              <a:rPr lang="en-US" altLang="ko-KR" dirty="0">
                <a:ea typeface="굴림" panose="020B0600000101010101" pitchFamily="34" charset="-127"/>
              </a:rPr>
              <a:t>system properties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Availability: how often is the resource available?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Durability: how well is data preserved against faults?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Reliability: how often is resource performing correctly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About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966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" y="2728319"/>
            <a:ext cx="1429494" cy="1310281"/>
            <a:chOff x="381000" y="2728318"/>
            <a:chExt cx="1429494" cy="1310282"/>
          </a:xfrm>
        </p:grpSpPr>
        <p:sp>
          <p:nvSpPr>
            <p:cNvPr id="15" name="TextBox 14"/>
            <p:cNvSpPr txBox="1"/>
            <p:nvPr/>
          </p:nvSpPr>
          <p:spPr>
            <a:xfrm>
              <a:off x="381000" y="2728318"/>
              <a:ext cx="1429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err="1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sz="2000" b="0" dirty="0" err="1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ile_number</a:t>
              </a:r>
              <a:endPara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933815" y="3297369"/>
              <a:ext cx="874216" cy="608245"/>
            </a:xfrm>
            <a:prstGeom prst="bentConnector3">
              <a:avLst>
                <a:gd name="adj1" fmla="val 10020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“Almost </a:t>
            </a:r>
            <a:r>
              <a:rPr lang="en-US" dirty="0"/>
              <a:t>R</a:t>
            </a:r>
            <a:r>
              <a:rPr lang="en-US" dirty="0" smtClean="0"/>
              <a:t>eal” File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8" y="921566"/>
            <a:ext cx="8229600" cy="765534"/>
          </a:xfrm>
        </p:spPr>
        <p:txBody>
          <a:bodyPr/>
          <a:lstStyle/>
          <a:p>
            <a:r>
              <a:rPr lang="en-US" dirty="0" smtClean="0"/>
              <a:t>Pintos: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src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filesys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file.c</a:t>
            </a:r>
            <a:r>
              <a:rPr lang="en-US" dirty="0" smtClean="0"/>
              <a:t>,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inode.c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9" name="Picture 8" descr="Screen Shot 2014-10-22 at 5.0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" y="1527628"/>
            <a:ext cx="6629400" cy="1371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1" name="Picture 10" descr="Screen Shot 2014-10-22 at 5.0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41" y="4897623"/>
            <a:ext cx="5994400" cy="18796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pic>
        <p:nvPicPr>
          <p:cNvPr id="14" name="Picture 13" descr="Screen Shot 2014-10-22 at 5.05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2946517"/>
            <a:ext cx="7302500" cy="1905000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805447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/>
            <a:r>
              <a:rPr lang="en-US" dirty="0" smtClean="0"/>
              <a:t>Berkeley Standard Distribution Unix</a:t>
            </a:r>
          </a:p>
          <a:p>
            <a:pPr lvl="1"/>
            <a:r>
              <a:rPr lang="en-US" dirty="0" smtClean="0"/>
              <a:t>Part of your heritage!</a:t>
            </a:r>
          </a:p>
          <a:p>
            <a:pPr lvl="1"/>
            <a:r>
              <a:rPr lang="en-US" dirty="0" smtClean="0"/>
              <a:t>Similar structure for Linux Ext2/3</a:t>
            </a:r>
          </a:p>
          <a:p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r>
              <a:rPr lang="en-US" dirty="0" smtClean="0"/>
              <a:t>Multi-level index structure</a:t>
            </a:r>
          </a:p>
          <a:p>
            <a:pPr lvl="1"/>
            <a:r>
              <a:rPr lang="en-US" dirty="0" smtClean="0"/>
              <a:t>Great for little and large files</a:t>
            </a:r>
          </a:p>
          <a:p>
            <a:pPr lvl="1"/>
            <a:r>
              <a:rPr lang="en-US" dirty="0" smtClean="0"/>
              <a:t>Asymmetric tree with fixed sized blocks</a:t>
            </a:r>
          </a:p>
          <a:p>
            <a:r>
              <a:rPr lang="en-US" dirty="0" smtClean="0"/>
              <a:t>Metadata associated with the file</a:t>
            </a:r>
          </a:p>
          <a:p>
            <a:pPr lvl="1"/>
            <a:r>
              <a:rPr lang="en-US" dirty="0" smtClean="0"/>
              <a:t>Rather than in the directory that points to it</a:t>
            </a:r>
          </a:p>
          <a:p>
            <a:r>
              <a:rPr lang="en-US" dirty="0" smtClean="0"/>
              <a:t>UNIX Fast File System (FFS) BSD 4.2 Locality Heuristics:</a:t>
            </a:r>
          </a:p>
          <a:p>
            <a:pPr lvl="1"/>
            <a:r>
              <a:rPr lang="en-US" dirty="0" smtClean="0"/>
              <a:t>Block group placement</a:t>
            </a:r>
          </a:p>
          <a:p>
            <a:pPr lvl="1"/>
            <a:r>
              <a:rPr lang="en-US" dirty="0" smtClean="0"/>
              <a:t>Reserve space</a:t>
            </a:r>
          </a:p>
          <a:p>
            <a:r>
              <a:rPr lang="en-US" dirty="0" smtClean="0"/>
              <a:t>Scalable directory structure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808607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- UGO x RWX</a:t>
            </a:r>
          </a:p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etgid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74156</TotalTime>
  <Pages>60</Pages>
  <Words>2859</Words>
  <Application>Microsoft Macintosh PowerPoint</Application>
  <PresentationFormat>On-screen Show (4:3)</PresentationFormat>
  <Paragraphs>571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Comic Sans MS</vt:lpstr>
      <vt:lpstr>Consolas</vt:lpstr>
      <vt:lpstr>Courier New</vt:lpstr>
      <vt:lpstr>Gill Sans</vt:lpstr>
      <vt:lpstr>Gill Sans Light</vt:lpstr>
      <vt:lpstr>MS PGothic</vt:lpstr>
      <vt:lpstr>ＭＳ Ｐゴシック</vt:lpstr>
      <vt:lpstr>Symbol</vt:lpstr>
      <vt:lpstr>굴림</vt:lpstr>
      <vt:lpstr>新細明體</vt:lpstr>
      <vt:lpstr>Office</vt:lpstr>
      <vt:lpstr>CS162 Operating Systems and Systems Programming Lecture 19   File Systems (Con’t), MMAP, Buffer Cache</vt:lpstr>
      <vt:lpstr>Recall: Building a File System</vt:lpstr>
      <vt:lpstr>Recall: Components of a File System</vt:lpstr>
      <vt:lpstr>Recall: FAT (File Allocation Table) filesystem</vt:lpstr>
      <vt:lpstr>So What About a “Real” File System?</vt:lpstr>
      <vt:lpstr>An “Almost Real” File System</vt:lpstr>
      <vt:lpstr>Unix File System</vt:lpstr>
      <vt:lpstr>File Attributes</vt:lpstr>
      <vt:lpstr>Data Storage</vt:lpstr>
      <vt:lpstr>Data Storage</vt:lpstr>
      <vt:lpstr>UNIX BSD 4.2 (1984)</vt:lpstr>
      <vt:lpstr>Attack of the Rotational Delay</vt:lpstr>
      <vt:lpstr>Where are inodes Stored?</vt:lpstr>
      <vt:lpstr>Where are inodes Stored?</vt:lpstr>
      <vt:lpstr>4.2 BSD Locality: Block Groups</vt:lpstr>
      <vt:lpstr>UNIX 4.2 BSD FFS First Fit Block Allocation</vt:lpstr>
      <vt:lpstr>UNIX 4.2 BSD FFS</vt:lpstr>
      <vt:lpstr>Administrivia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break</vt:lpstr>
      <vt:lpstr>Sharing through Mapped Files</vt:lpstr>
      <vt:lpstr>System-V-style Shared Memory</vt:lpstr>
      <vt:lpstr>Creating Shared Memory</vt:lpstr>
      <vt:lpstr>Attach and Detach Shared Memory</vt:lpstr>
      <vt:lpstr>File System Caching</vt:lpstr>
      <vt:lpstr>File System Caching (con’t)</vt:lpstr>
      <vt:lpstr>File System Caching (con’t)</vt:lpstr>
      <vt:lpstr>Important “ilities”</vt:lpstr>
      <vt:lpstr>How to Make File System Durable?</vt:lpstr>
      <vt:lpstr>RAID: Redundant Arrays of Inexpensive Disks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960</cp:revision>
  <cp:lastPrinted>2015-11-04T20:41:07Z</cp:lastPrinted>
  <dcterms:created xsi:type="dcterms:W3CDTF">1995-08-12T11:37:26Z</dcterms:created>
  <dcterms:modified xsi:type="dcterms:W3CDTF">2016-11-02T23:50:37Z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