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598" r:id="rId3"/>
    <p:sldId id="599" r:id="rId4"/>
    <p:sldId id="600" r:id="rId5"/>
    <p:sldId id="601" r:id="rId6"/>
    <p:sldId id="602" r:id="rId7"/>
    <p:sldId id="603" r:id="rId8"/>
    <p:sldId id="604" r:id="rId9"/>
    <p:sldId id="584" r:id="rId10"/>
    <p:sldId id="505" r:id="rId11"/>
    <p:sldId id="506" r:id="rId12"/>
    <p:sldId id="507" r:id="rId13"/>
    <p:sldId id="588" r:id="rId14"/>
    <p:sldId id="589" r:id="rId15"/>
    <p:sldId id="567" r:id="rId16"/>
    <p:sldId id="508" r:id="rId17"/>
    <p:sldId id="509" r:id="rId18"/>
    <p:sldId id="510" r:id="rId19"/>
    <p:sldId id="511" r:id="rId20"/>
    <p:sldId id="512" r:id="rId21"/>
    <p:sldId id="513" r:id="rId22"/>
    <p:sldId id="574" r:id="rId23"/>
    <p:sldId id="575" r:id="rId24"/>
    <p:sldId id="585" r:id="rId25"/>
    <p:sldId id="514" r:id="rId26"/>
    <p:sldId id="515" r:id="rId27"/>
    <p:sldId id="573" r:id="rId28"/>
    <p:sldId id="516" r:id="rId29"/>
    <p:sldId id="517" r:id="rId30"/>
    <p:sldId id="518" r:id="rId31"/>
    <p:sldId id="538" r:id="rId32"/>
    <p:sldId id="539" r:id="rId33"/>
    <p:sldId id="519" r:id="rId34"/>
    <p:sldId id="540" r:id="rId35"/>
    <p:sldId id="541" r:id="rId36"/>
    <p:sldId id="542" r:id="rId37"/>
    <p:sldId id="543" r:id="rId38"/>
    <p:sldId id="544" r:id="rId39"/>
    <p:sldId id="582" r:id="rId40"/>
    <p:sldId id="586" r:id="rId41"/>
    <p:sldId id="545" r:id="rId42"/>
    <p:sldId id="546" r:id="rId43"/>
    <p:sldId id="547" r:id="rId44"/>
    <p:sldId id="548" r:id="rId45"/>
    <p:sldId id="549" r:id="rId46"/>
    <p:sldId id="570" r:id="rId47"/>
    <p:sldId id="571" r:id="rId48"/>
    <p:sldId id="550" r:id="rId49"/>
    <p:sldId id="590" r:id="rId50"/>
    <p:sldId id="591" r:id="rId51"/>
    <p:sldId id="592" r:id="rId52"/>
    <p:sldId id="593" r:id="rId53"/>
    <p:sldId id="594" r:id="rId54"/>
    <p:sldId id="595" r:id="rId55"/>
    <p:sldId id="596" r:id="rId56"/>
    <p:sldId id="597" r:id="rId57"/>
    <p:sldId id="568" r:id="rId58"/>
    <p:sldId id="587" r:id="rId59"/>
    <p:sldId id="572" r:id="rId60"/>
    <p:sldId id="605" r:id="rId61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51F0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3" autoAdjust="0"/>
    <p:restoredTop sz="94799" autoAdjust="0"/>
  </p:normalViewPr>
  <p:slideViewPr>
    <p:cSldViewPr>
      <p:cViewPr varScale="1">
        <p:scale>
          <a:sx n="119" d="100"/>
          <a:sy n="119" d="100"/>
        </p:scale>
        <p:origin x="11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21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81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3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018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713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313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4.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64310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9/7/16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242525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Joseph CS162 ©UCB Fall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.org/software/libc/manual/html_node/Opening-and-Closing-Files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ssignments/service-names-port-numbers/service-names-port-numbers.xhtml" TargetMode="External"/><Relationship Id="rId4" Type="http://schemas.openxmlformats.org/officeDocument/2006/relationships/hyperlink" Target="https://www.iana.org/assignments/service-names-port-numbers/service-names-port-numbers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ecs.berkeley.edu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4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I/O,</a:t>
            </a:r>
            <a:br>
              <a:rPr lang="en-US" altLang="en-US" sz="3000" dirty="0" smtClean="0"/>
            </a:br>
            <a:r>
              <a:rPr lang="en-US" altLang="en-US" sz="3000" dirty="0" smtClean="0"/>
              <a:t>Sockets, Networking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2016</a:t>
            </a:r>
          </a:p>
          <a:p>
            <a:pPr marL="285750" indent="-285750"/>
            <a:r>
              <a:rPr lang="en-US" altLang="en-US" dirty="0" smtClean="0"/>
              <a:t>Prof. Anthony D. Joseph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533400"/>
          </a:xfrm>
        </p:spPr>
        <p:txBody>
          <a:bodyPr/>
          <a:lstStyle/>
          <a:p>
            <a:r>
              <a:rPr lang="en-US" dirty="0" smtClean="0"/>
              <a:t>Connecting Processes, </a:t>
            </a:r>
            <a:r>
              <a:rPr lang="en-US" dirty="0" err="1" smtClean="0"/>
              <a:t>Filesystem</a:t>
            </a:r>
            <a:r>
              <a:rPr lang="en-US" dirty="0" smtClean="0"/>
              <a:t>, and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has a ‘current working directory’</a:t>
            </a:r>
          </a:p>
          <a:p>
            <a:endParaRPr lang="en-US" dirty="0" smtClean="0"/>
          </a:p>
          <a:p>
            <a:r>
              <a:rPr lang="en-US" dirty="0" smtClean="0"/>
              <a:t>Absolute Paths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/home/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/cs162</a:t>
            </a:r>
          </a:p>
          <a:p>
            <a:endParaRPr lang="en-US" dirty="0" smtClean="0"/>
          </a:p>
          <a:p>
            <a:r>
              <a:rPr lang="en-US" dirty="0" smtClean="0"/>
              <a:t>Relative paths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index.html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./index.html   </a:t>
            </a:r>
            <a:r>
              <a:rPr lang="en-US" dirty="0" smtClean="0"/>
              <a:t>- current WD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../index.html  </a:t>
            </a:r>
            <a:r>
              <a:rPr lang="en-US" dirty="0" smtClean="0"/>
              <a:t>- parent of current WD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~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~cs162  </a:t>
            </a:r>
            <a:r>
              <a:rPr lang="en-US" dirty="0" smtClean="0"/>
              <a:t>- home directory</a:t>
            </a:r>
          </a:p>
        </p:txBody>
      </p:sp>
    </p:spTree>
    <p:extLst>
      <p:ext uri="{BB962C8B-B14F-4D97-AF65-F5344CB8AC3E}">
        <p14:creationId xmlns:p14="http://schemas.microsoft.com/office/powerpoint/2010/main" val="1012336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API Standard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2844920"/>
          </a:xfrm>
        </p:spPr>
        <p:txBody>
          <a:bodyPr>
            <a:noAutofit/>
          </a:bodyPr>
          <a:lstStyle/>
          <a:p>
            <a:r>
              <a:rPr lang="en-US" dirty="0" smtClean="0"/>
              <a:t>Three predefined streams are opened implicitly when a program is executed</a:t>
            </a:r>
          </a:p>
          <a:p>
            <a:pPr lvl="1"/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– normal source of input, can be redirected</a:t>
            </a:r>
            <a:endParaRPr lang="en-US" sz="2000" dirty="0"/>
          </a:p>
          <a:p>
            <a:pPr lvl="1"/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– normal source of output, can be redirected</a:t>
            </a:r>
            <a:endParaRPr lang="en-US" sz="2000" dirty="0"/>
          </a:p>
          <a:p>
            <a:pPr lvl="1"/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stderr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– diagnostics and errors, </a:t>
            </a:r>
            <a:r>
              <a:rPr lang="en-US" sz="2000" dirty="0"/>
              <a:t>can be redirected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dirty="0" smtClean="0"/>
              <a:t> /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dirty="0" smtClean="0"/>
              <a:t> enable composition in Unix</a:t>
            </a:r>
            <a:endParaRPr lang="en-US" dirty="0"/>
          </a:p>
          <a:p>
            <a:pPr lvl="1"/>
            <a:r>
              <a:rPr lang="en-US" sz="2400" dirty="0" smtClean="0"/>
              <a:t>Recall: Use of pipe symbols connects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STDIN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lvl="2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find |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grep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438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</a:t>
            </a:r>
            <a:r>
              <a:rPr lang="en-US" dirty="0"/>
              <a:t>O</a:t>
            </a:r>
            <a:r>
              <a:rPr lang="en-US" dirty="0" smtClean="0"/>
              <a:t>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1245275"/>
            <a:ext cx="815340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*s,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5" name="Picture 4" descr="Screen Shot 2016-02-01 at 2.04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5200"/>
            <a:ext cx="8350180" cy="1371600"/>
          </a:xfrm>
          <a:prstGeom prst="rect">
            <a:avLst/>
          </a:prstGeom>
          <a:ln w="38100" cmpd="sng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51395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844689"/>
            <a:ext cx="8229601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*s,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block oriented</a:t>
            </a:r>
            <a:endParaRPr lang="en-US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fread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</a:t>
            </a:r>
            <a:r>
              <a:rPr lang="en-US" dirty="0"/>
              <a:t>O</a:t>
            </a:r>
            <a:r>
              <a:rPr lang="en-US" dirty="0" smtClean="0"/>
              <a:t>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26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</a:t>
            </a:r>
            <a:r>
              <a:rPr lang="en-US" dirty="0"/>
              <a:t>O</a:t>
            </a:r>
            <a:r>
              <a:rPr lang="en-US" dirty="0" smtClean="0"/>
              <a:t>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844689"/>
            <a:ext cx="8229601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*s,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block oriented</a:t>
            </a:r>
            <a:endParaRPr lang="en-US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fread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formatted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fprintf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(FILE *restrict stream,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*restrict format,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		...);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fscanf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(FILE *restrict stream,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*restrict format,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		...);</a:t>
            </a:r>
          </a:p>
        </p:txBody>
      </p:sp>
    </p:spTree>
    <p:extLst>
      <p:ext uri="{BB962C8B-B14F-4D97-AF65-F5344CB8AC3E}">
        <p14:creationId xmlns:p14="http://schemas.microsoft.com/office/powerpoint/2010/main" val="4000622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399" y="784724"/>
            <a:ext cx="8001001" cy="58446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sz="11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#define BUFLEN 256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char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mybuf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[BUFLEN];</a:t>
            </a:r>
          </a:p>
          <a:p>
            <a:pPr>
              <a:lnSpc>
                <a:spcPct val="80000"/>
              </a:lnSpc>
            </a:pPr>
            <a:endParaRPr lang="en-US" sz="11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storetofile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char *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4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fopen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("/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/homes/testing/tokens", "w+");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if (!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return (-1);    // Error!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while (1) {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mybuf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); // catches overrun!</a:t>
            </a: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// Check for error or end of file (^D)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if (!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||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)==0) break;</a:t>
            </a: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// Write string to output file, exit on error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)&lt; 0) break; 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}	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fclose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//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Flushes from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userspace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84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Stream API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285568"/>
            <a:ext cx="8991600" cy="1018726"/>
          </a:xfrm>
        </p:spPr>
        <p:txBody>
          <a:bodyPr>
            <a:normAutofit/>
          </a:bodyPr>
          <a:lstStyle/>
          <a:p>
            <a:r>
              <a:rPr lang="en-US" dirty="0" smtClean="0"/>
              <a:t>Preserves high level abstraction of uniform stream of objects</a:t>
            </a:r>
          </a:p>
          <a:p>
            <a:r>
              <a:rPr lang="en-US" dirty="0" smtClean="0"/>
              <a:t>Adds buffering for performance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1704" y="1367762"/>
            <a:ext cx="768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fseek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(FILE *</a:t>
            </a:r>
            <a:r>
              <a:rPr lang="en-US" b="0" i="1" dirty="0">
                <a:latin typeface="Consolas" charset="0"/>
                <a:ea typeface="Consolas" charset="0"/>
                <a:cs typeface="Consolas" charset="0"/>
              </a:rPr>
              <a:t>stream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long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i="1" dirty="0">
                <a:latin typeface="Consolas" charset="0"/>
                <a:ea typeface="Consolas" charset="0"/>
                <a:cs typeface="Consolas" charset="0"/>
              </a:rPr>
              <a:t>offset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i="1" dirty="0">
                <a:latin typeface="Consolas" charset="0"/>
                <a:ea typeface="Consolas" charset="0"/>
                <a:cs typeface="Consolas" charset="0"/>
              </a:rPr>
              <a:t>whence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long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ftell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(FILE *stream)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void rewind (FILE *stream)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965774"/>
            <a:ext cx="1905000" cy="328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004250"/>
            <a:ext cx="8747679" cy="233915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11633" y="1066800"/>
            <a:ext cx="2322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45" y="43719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309" y="43719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55" y="47444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61" y="50387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32" y="45854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33" y="4585150"/>
            <a:ext cx="1265440" cy="907297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910798" y="1571792"/>
            <a:ext cx="1756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High Level I/O 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818219" y="1571791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32270" y="1958670"/>
            <a:ext cx="1831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Low Level I/O 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72528" y="2005857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68256" y="2328289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26296" y="2304970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0191" y="2787922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File System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019516" y="2681277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130576" y="3301757"/>
            <a:ext cx="128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I/O Driver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18220" y="3294847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7" name="Straight Connector 86"/>
          <p:cNvCxnSpPr>
            <a:stCxn id="85" idx="3"/>
            <a:endCxn id="86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53820" y="1524000"/>
            <a:ext cx="115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053820" y="1905000"/>
            <a:ext cx="110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53820" y="2173284"/>
            <a:ext cx="1255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53820" y="2709545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3820" y="3241524"/>
            <a:ext cx="399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92334" y="3780587"/>
            <a:ext cx="397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0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507385"/>
          </a:xfrm>
        </p:spPr>
        <p:txBody>
          <a:bodyPr>
            <a:normAutofit/>
          </a:bodyPr>
          <a:lstStyle/>
          <a:p>
            <a:r>
              <a:rPr lang="en-US" dirty="0" smtClean="0"/>
              <a:t>Operations on File Descriptors – as OS object representing the state of a file</a:t>
            </a:r>
          </a:p>
          <a:p>
            <a:pPr lvl="1"/>
            <a:r>
              <a:rPr lang="en-US" dirty="0" smtClean="0"/>
              <a:t>User has a “handle” on the descriptor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650" y="2409699"/>
            <a:ext cx="8229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fcntl.h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u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nistd.h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types.h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open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*filename,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flags [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mode_t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mode]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creat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*filename,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mode_t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mode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close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343400" y="3532039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82364"/>
              <a:gd name="adj4" fmla="val -164856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5943600" y="3548709"/>
            <a:ext cx="1548373" cy="271460"/>
          </a:xfrm>
          <a:prstGeom prst="borderCallout1">
            <a:avLst>
              <a:gd name="adj1" fmla="val 102411"/>
              <a:gd name="adj2" fmla="val 50721"/>
              <a:gd name="adj3" fmla="val 431972"/>
              <a:gd name="adj4" fmla="val 24297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704" y="4598489"/>
            <a:ext cx="386989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Access modes (Rd, </a:t>
            </a: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Wr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Operating modes (Appends, …)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8232" y="4719142"/>
            <a:ext cx="367756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Bit vector of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User|Group|Other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 X R|W|X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62246"/>
            <a:ext cx="89025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http://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www.gnu.org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/software/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libc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/manual/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html_node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/Opening-and-Closing-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Files.html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Level: standard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9635"/>
            <a:ext cx="8229600" cy="846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Crossing levels: File descriptors vs. streams</a:t>
            </a:r>
          </a:p>
          <a:p>
            <a:r>
              <a:rPr lang="en-US" dirty="0" smtClean="0"/>
              <a:t>Don’t mix them!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8191" y="1483335"/>
            <a:ext cx="72124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STDIN_FILENO - 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macro has value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STDOUT_FILENO - macro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has value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STDERR_FILENO - macro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has value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fileno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(FILE *stream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fdopen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opentype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9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UNIX System Structure</a:t>
            </a:r>
          </a:p>
        </p:txBody>
      </p:sp>
      <p:grpSp>
        <p:nvGrpSpPr>
          <p:cNvPr id="46083" name="Group 12"/>
          <p:cNvGrpSpPr>
            <a:grpSpLocks/>
          </p:cNvGrpSpPr>
          <p:nvPr/>
        </p:nvGrpSpPr>
        <p:grpSpPr bwMode="auto">
          <a:xfrm>
            <a:off x="304800" y="1447800"/>
            <a:ext cx="8491538" cy="3994150"/>
            <a:chOff x="191" y="720"/>
            <a:chExt cx="5349" cy="2516"/>
          </a:xfrm>
        </p:grpSpPr>
        <p:pic>
          <p:nvPicPr>
            <p:cNvPr id="4608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" t="10139" r="380" b="10139"/>
            <a:stretch>
              <a:fillRect/>
            </a:stretch>
          </p:blipFill>
          <p:spPr bwMode="auto">
            <a:xfrm>
              <a:off x="1344" y="720"/>
              <a:ext cx="4176" cy="2516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60" y="945"/>
              <a:ext cx="8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07" y="1972"/>
              <a:ext cx="9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  <p:sp>
          <p:nvSpPr>
            <p:cNvPr id="46087" name="Line 6"/>
            <p:cNvSpPr>
              <a:spLocks noChangeShapeType="1"/>
            </p:cNvSpPr>
            <p:nvPr/>
          </p:nvSpPr>
          <p:spPr bwMode="auto">
            <a:xfrm flipV="1">
              <a:off x="191" y="1555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8" name="Line 7"/>
            <p:cNvSpPr>
              <a:spLocks noChangeShapeType="1"/>
            </p:cNvSpPr>
            <p:nvPr/>
          </p:nvSpPr>
          <p:spPr bwMode="auto">
            <a:xfrm flipV="1">
              <a:off x="192" y="2784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01" y="2913"/>
              <a:ext cx="7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Hardware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776" y="816"/>
              <a:ext cx="8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Applications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1776" y="1152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Standard Libs</a:t>
              </a:r>
            </a:p>
          </p:txBody>
        </p:sp>
      </p:grpSp>
      <p:sp>
        <p:nvSpPr>
          <p:cNvPr id="12" name="Rounded Rectangle 11"/>
          <p:cNvSpPr/>
          <p:nvPr/>
        </p:nvSpPr>
        <p:spPr bwMode="auto">
          <a:xfrm>
            <a:off x="2438400" y="1981200"/>
            <a:ext cx="6400800" cy="838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459700"/>
            <a:ext cx="8229600" cy="1725710"/>
          </a:xfrm>
        </p:spPr>
        <p:txBody>
          <a:bodyPr>
            <a:normAutofit/>
          </a:bodyPr>
          <a:lstStyle/>
          <a:p>
            <a:r>
              <a:rPr lang="en-US" dirty="0" smtClean="0"/>
              <a:t>When write returns, data is on its way to disk and can be read, but it may not actually be permanent!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29477"/>
            <a:ext cx="82217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read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void *buffer,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maxsize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- returns bytes read, 0 =&gt; EOF, -1 =&gt; error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write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void *buffer,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size)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- returns bytes written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off_t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lseek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off_t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offset,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whence)</a:t>
            </a:r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fsync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fildes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 – wait for i/o to finish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void sync (void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 – wait for ALL to finish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76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lots more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TTYs versus files</a:t>
            </a:r>
          </a:p>
          <a:p>
            <a:r>
              <a:rPr lang="en-US" dirty="0" smtClean="0"/>
              <a:t>Memory mapped files</a:t>
            </a:r>
          </a:p>
          <a:p>
            <a:r>
              <a:rPr lang="en-US" dirty="0" smtClean="0"/>
              <a:t>File Locking</a:t>
            </a:r>
          </a:p>
          <a:p>
            <a:r>
              <a:rPr lang="en-US" dirty="0" smtClean="0"/>
              <a:t>Asynchronous I/O</a:t>
            </a:r>
          </a:p>
          <a:p>
            <a:r>
              <a:rPr lang="en-US" dirty="0" smtClean="0"/>
              <a:t>Generic I/O Control Operations</a:t>
            </a:r>
            <a:endParaRPr lang="en-US" dirty="0"/>
          </a:p>
          <a:p>
            <a:r>
              <a:rPr lang="en-US" dirty="0"/>
              <a:t>Duplicating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6297" y="3810000"/>
            <a:ext cx="661140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dup2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old,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new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dup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old)</a:t>
            </a:r>
          </a:p>
        </p:txBody>
      </p:sp>
    </p:spTree>
    <p:extLst>
      <p:ext uri="{BB962C8B-B14F-4D97-AF65-F5344CB8AC3E}">
        <p14:creationId xmlns:p14="http://schemas.microsoft.com/office/powerpoint/2010/main" val="231498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dirty="0" err="1" smtClean="0"/>
              <a:t>lowio-std.c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999" y="914400"/>
            <a:ext cx="8305801" cy="55092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types.h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#define BUFSIZE 1024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char *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[])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[BUFSIZE];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writelen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= write(STDOUT_FILENO, "I am a process.\n", 16);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readlen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= read(STDIN_FILENO,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BUFSIZE);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=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snprintf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BUFSIZE,"Got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zd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chars\n",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readlen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writelen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&lt; BUFSIZE ?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: BUFSIZE;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write(STDOUT_FILENO,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writelen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exit(0);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7772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Waitlist was </a:t>
            </a:r>
            <a:r>
              <a:rPr lang="en-US" dirty="0" smtClean="0"/>
              <a:t>closed Monday, class now at 279 students</a:t>
            </a:r>
          </a:p>
          <a:p>
            <a:pPr lvl="1"/>
            <a:r>
              <a:rPr lang="en-US" dirty="0" smtClean="0"/>
              <a:t>Unfortunately, no concurrent </a:t>
            </a:r>
            <a:r>
              <a:rPr lang="en-US" dirty="0" smtClean="0"/>
              <a:t>enrollments </a:t>
            </a:r>
            <a:r>
              <a:rPr lang="en-US" dirty="0" smtClean="0"/>
              <a:t>will be processed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Joseph Office Hours </a:t>
            </a:r>
          </a:p>
          <a:p>
            <a:pPr lvl="1"/>
            <a:r>
              <a:rPr lang="en-US" dirty="0" smtClean="0"/>
              <a:t>Mondays/Tuesdays 11-noon in 465F </a:t>
            </a:r>
            <a:r>
              <a:rPr lang="en-US" dirty="0" smtClean="0"/>
              <a:t>Soda</a:t>
            </a:r>
          </a:p>
          <a:p>
            <a:pPr lvl="5"/>
            <a:endParaRPr lang="en-US" dirty="0"/>
          </a:p>
          <a:p>
            <a:r>
              <a:rPr lang="en-US" dirty="0"/>
              <a:t>Finding info on your own is a good idea!</a:t>
            </a:r>
          </a:p>
          <a:p>
            <a:pPr lvl="1"/>
            <a:r>
              <a:rPr lang="en-US" dirty="0"/>
              <a:t>Learn </a:t>
            </a:r>
            <a:r>
              <a:rPr lang="en-US" dirty="0" smtClean="0"/>
              <a:t>your tools</a:t>
            </a:r>
            <a:r>
              <a:rPr lang="en-US" dirty="0"/>
              <a:t>, like “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man</a:t>
            </a:r>
            <a:r>
              <a:rPr lang="en-US" dirty="0"/>
              <a:t>”</a:t>
            </a:r>
          </a:p>
          <a:p>
            <a:pPr lvl="2"/>
            <a:r>
              <a:rPr lang="en-US" dirty="0" smtClean="0"/>
              <a:t>Example: “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man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ls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even type “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man xxx</a:t>
            </a:r>
            <a:r>
              <a:rPr lang="en-US" dirty="0"/>
              <a:t>” into </a:t>
            </a:r>
            <a:r>
              <a:rPr lang="en-US" dirty="0" smtClean="0"/>
              <a:t>Google!</a:t>
            </a:r>
          </a:p>
          <a:p>
            <a:pPr lvl="5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52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66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47800" y="914400"/>
            <a:ext cx="2322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12" y="42195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76" y="42195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522" y="45920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28" y="48863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99" y="44330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32750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194648" y="2134995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28946" y="1447801"/>
            <a:ext cx="1756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High Level I/O 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636367" y="1447800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50418" y="1834679"/>
            <a:ext cx="1831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Low Level I/O 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90676" y="1881866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86404" y="2204298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44444" y="2180979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58339" y="2663931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File System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37664" y="2557286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48724" y="3177766"/>
            <a:ext cx="128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I/O Driver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636368" y="3170856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251061" y="3739946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03461" y="356118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51383" y="373994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728062" y="391871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4108961" y="3918711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3" name="Straight Connector 62"/>
          <p:cNvCxnSpPr>
            <a:stCxn id="61" idx="3"/>
            <a:endCxn id="62" idx="2"/>
          </p:cNvCxnSpPr>
          <p:nvPr/>
        </p:nvCxnSpPr>
        <p:spPr>
          <a:xfrm>
            <a:off x="3970671" y="4016254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952530" y="372362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3059166" y="354486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871968" y="1371600"/>
            <a:ext cx="115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71968" y="1752600"/>
            <a:ext cx="110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71968" y="2020884"/>
            <a:ext cx="1255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71968" y="2557145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1968" y="3089124"/>
            <a:ext cx="399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10482" y="3628187"/>
            <a:ext cx="397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13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SYSCALL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6843"/>
            <a:ext cx="8229600" cy="1330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Low level lib parameters are set up in registers and </a:t>
            </a:r>
            <a:r>
              <a:rPr lang="en-US" dirty="0" err="1" smtClean="0"/>
              <a:t>syscall</a:t>
            </a:r>
            <a:r>
              <a:rPr lang="en-US" dirty="0" smtClean="0"/>
              <a:t> instruction is issued</a:t>
            </a:r>
          </a:p>
          <a:p>
            <a:pPr lvl="1"/>
            <a:r>
              <a:rPr lang="en-US" dirty="0" smtClean="0"/>
              <a:t>A type of synchronous exception that enters well-defined entry points into kernel</a:t>
            </a:r>
            <a:endParaRPr lang="en-US" dirty="0"/>
          </a:p>
        </p:txBody>
      </p:sp>
      <p:pic>
        <p:nvPicPr>
          <p:cNvPr id="8" name="Picture 7" descr="Screen Shot 2014-09-04 at 10.35.0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3" y="762000"/>
            <a:ext cx="7658063" cy="43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5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High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5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Low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File System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7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I/O Driver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1828800"/>
            <a:ext cx="115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05400" y="2293239"/>
            <a:ext cx="110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5400" y="2702827"/>
            <a:ext cx="1255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05400" y="3239088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05400" y="3771067"/>
            <a:ext cx="399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43914" y="4310130"/>
            <a:ext cx="397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27920" y="2932353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104758" y="1661054"/>
            <a:ext cx="2729347" cy="781343"/>
          </a:xfrm>
          <a:prstGeom prst="borderCallout1">
            <a:avLst>
              <a:gd name="adj1" fmla="val 78637"/>
              <a:gd name="adj2" fmla="val 101522"/>
              <a:gd name="adj3" fmla="val 136027"/>
              <a:gd name="adj4" fmla="val 1342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File descriptor number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- an </a:t>
            </a: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int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Line Callout 1 47"/>
          <p:cNvSpPr/>
          <p:nvPr/>
        </p:nvSpPr>
        <p:spPr>
          <a:xfrm>
            <a:off x="104758" y="3600140"/>
            <a:ext cx="2845415" cy="971860"/>
          </a:xfrm>
          <a:prstGeom prst="borderCallout1">
            <a:avLst>
              <a:gd name="adj1" fmla="val 78637"/>
              <a:gd name="adj2" fmla="val 101522"/>
              <a:gd name="adj3" fmla="val -24385"/>
              <a:gd name="adj4" fmla="val 1327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File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Descriptors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- a </a:t>
            </a: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struct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 with all the info about the files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7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OS 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Internal Data Structure describing everything about the file</a:t>
            </a:r>
          </a:p>
          <a:p>
            <a:pPr lvl="1"/>
            <a:r>
              <a:rPr lang="en-US" dirty="0" smtClean="0"/>
              <a:t>Where it resides</a:t>
            </a:r>
          </a:p>
          <a:p>
            <a:pPr lvl="1"/>
            <a:r>
              <a:rPr lang="en-US" dirty="0" smtClean="0"/>
              <a:t>Its status</a:t>
            </a:r>
          </a:p>
          <a:p>
            <a:pPr lvl="1"/>
            <a:r>
              <a:rPr lang="en-US" dirty="0" smtClean="0"/>
              <a:t>How to access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Pointer: 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file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</a:p>
        </p:txBody>
      </p:sp>
      <p:pic>
        <p:nvPicPr>
          <p:cNvPr id="7" name="Picture 6" descr="Screen Shot 2014-09-04 at 1.19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69724"/>
            <a:ext cx="4060696" cy="4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4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71600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6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Kernel </a:t>
            </a: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S</a:t>
            </a:r>
            <a:r>
              <a:rPr lang="en-US" dirty="0" smtClean="0"/>
              <a:t>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said that applications request services from the operating system via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syscall</a:t>
            </a:r>
            <a:r>
              <a:rPr lang="en-US" dirty="0" smtClean="0"/>
              <a:t>, but …</a:t>
            </a:r>
          </a:p>
          <a:p>
            <a:r>
              <a:rPr lang="en-US" dirty="0" smtClean="0"/>
              <a:t>I’ve been writing all sort of useful applications and I never ever saw a “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syscall</a:t>
            </a:r>
            <a:r>
              <a:rPr lang="en-US" dirty="0" smtClean="0"/>
              <a:t>” !!!</a:t>
            </a:r>
          </a:p>
          <a:p>
            <a:endParaRPr lang="en-US" dirty="0"/>
          </a:p>
          <a:p>
            <a:r>
              <a:rPr lang="en-US" dirty="0" smtClean="0"/>
              <a:t>That’s right.  </a:t>
            </a:r>
          </a:p>
          <a:p>
            <a:r>
              <a:rPr lang="en-US" dirty="0" smtClean="0"/>
              <a:t>It was buried in the programming language runtime library (e.g.,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libc.a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 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21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Level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Associated with particular hardware device</a:t>
            </a:r>
          </a:p>
          <a:p>
            <a:r>
              <a:rPr lang="en-US" sz="2800" dirty="0" smtClean="0"/>
              <a:t>Registers / Unregisters itself with the kernel</a:t>
            </a:r>
          </a:p>
          <a:p>
            <a:r>
              <a:rPr lang="en-US" sz="2800" dirty="0" smtClean="0"/>
              <a:t>Handler functions for each of the file operations</a:t>
            </a:r>
            <a:endParaRPr lang="en-US" sz="2800" dirty="0"/>
          </a:p>
        </p:txBody>
      </p:sp>
      <p:pic>
        <p:nvPicPr>
          <p:cNvPr id="7" name="Picture 6" descr="Screen Shot 2014-09-04 at 1.4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32" y="2514600"/>
            <a:ext cx="8454468" cy="388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88917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Device Drivers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791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Device Driver: </a:t>
            </a:r>
            <a:r>
              <a:rPr lang="en-US" altLang="ko-KR" dirty="0" smtClean="0">
                <a:ea typeface="굴림" panose="020B0600000101010101" pitchFamily="34" charset="-127"/>
              </a:rPr>
              <a:t>Device-specific code in the kernel that interacts directly with the device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Special device-specific configuration supported with the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sz="2000" dirty="0" smtClean="0">
                <a:ea typeface="굴림" panose="020B0600000101010101" pitchFamily="34" charset="-127"/>
              </a:rPr>
              <a:t> system call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Device Drivers typically divided into two pieces: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Top half: accessed in call path from system calls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implements a set of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standard, cross-device calls</a:t>
            </a:r>
            <a:r>
              <a:rPr lang="en-US" altLang="ko-KR" dirty="0" smtClean="0">
                <a:ea typeface="굴림" panose="020B0600000101010101" pitchFamily="34" charset="-127"/>
              </a:rPr>
              <a:t> like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open()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close()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read()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write()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strategy()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the kernel’s interface to the device driver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Top half will </a:t>
            </a:r>
            <a:r>
              <a:rPr lang="en-US" altLang="ko-KR" i="1" dirty="0" smtClean="0">
                <a:ea typeface="굴림" panose="020B0600000101010101" pitchFamily="34" charset="-127"/>
              </a:rPr>
              <a:t>start</a:t>
            </a:r>
            <a:r>
              <a:rPr lang="en-US" altLang="ko-KR" dirty="0" smtClean="0">
                <a:ea typeface="굴림" panose="020B0600000101010101" pitchFamily="34" charset="-127"/>
              </a:rPr>
              <a:t> I/O to device, may put thread to sleep until finished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Bottom half: run as interrupt routine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Gets input or transfers next block of output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May wake sleeping threads if I/O now complete</a:t>
            </a:r>
          </a:p>
        </p:txBody>
      </p:sp>
    </p:spTree>
    <p:extLst>
      <p:ext uri="{BB962C8B-B14F-4D97-AF65-F5344CB8AC3E}">
        <p14:creationId xmlns:p14="http://schemas.microsoft.com/office/powerpoint/2010/main" val="261675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Life Cycle of An I/O Request</a:t>
            </a: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2" t="562" r="24442" b="562"/>
          <a:stretch>
            <a:fillRect/>
          </a:stretch>
        </p:blipFill>
        <p:spPr bwMode="auto">
          <a:xfrm>
            <a:off x="3613150" y="771525"/>
            <a:ext cx="4006850" cy="58134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14400" y="3429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66800" y="3498850"/>
            <a:ext cx="1798294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Device Driver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Top Half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914400" y="43434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66800" y="4419600"/>
            <a:ext cx="1798294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Device Driver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Bottom Half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914400" y="5334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30325" y="5486400"/>
            <a:ext cx="1325408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Device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Hardware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914400" y="17526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43013" y="2209800"/>
            <a:ext cx="1395299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Kernel I/O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Subsystem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39863" y="838200"/>
            <a:ext cx="1158568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9449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happens when you </a:t>
            </a:r>
            <a:r>
              <a:rPr lang="en-US" dirty="0" err="1" smtClean="0"/>
              <a:t>fgetc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12" y="45277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876" y="45277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922" y="49003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828" y="51946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299" y="47412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740971"/>
            <a:ext cx="1265440" cy="90729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910798" y="1571792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High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18219" y="1571791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32270" y="1958670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Low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72528" y="2005857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68256" y="232828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26296" y="2304970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40191" y="278792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File System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19516" y="2681277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30576" y="3301757"/>
            <a:ext cx="117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I/O Driver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818220" y="3294847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3" name="Straight Connector 62"/>
          <p:cNvCxnSpPr>
            <a:stCxn id="61" idx="3"/>
            <a:endCxn id="62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53820" y="1447800"/>
            <a:ext cx="115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53820" y="1828800"/>
            <a:ext cx="110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53820" y="2097084"/>
            <a:ext cx="1255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53820" y="2633345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53820" y="3165324"/>
            <a:ext cx="399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92334" y="3704387"/>
            <a:ext cx="397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08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Communication between processes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1" y="838200"/>
            <a:ext cx="8984816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Can we view files as communication channels?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Producer and Consumer of a file may be distinct processes</a:t>
            </a:r>
          </a:p>
          <a:p>
            <a:pPr lvl="1"/>
            <a:r>
              <a:rPr lang="en-US" dirty="0" smtClean="0"/>
              <a:t>May be separated in time (or not)</a:t>
            </a:r>
          </a:p>
          <a:p>
            <a:r>
              <a:rPr lang="en-US" dirty="0" smtClean="0"/>
              <a:t>However, what if data written once and consumed once?  </a:t>
            </a:r>
          </a:p>
          <a:p>
            <a:pPr lvl="1"/>
            <a:r>
              <a:rPr lang="en-US" dirty="0" smtClean="0"/>
              <a:t>Don’t we want something more like a queue?</a:t>
            </a:r>
          </a:p>
          <a:p>
            <a:pPr lvl="1"/>
            <a:r>
              <a:rPr lang="en-US" dirty="0" smtClean="0"/>
              <a:t>Can still look like File I/O!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5920" y="1447321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8473" y="2839406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3124200" y="2268866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366" y="206949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229704" y="2342707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7289" y="222927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83275" y="2507210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804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81"/>
            <a:ext cx="8686800" cy="875619"/>
          </a:xfrm>
        </p:spPr>
        <p:txBody>
          <a:bodyPr>
            <a:noAutofit/>
          </a:bodyPr>
          <a:lstStyle/>
          <a:p>
            <a:r>
              <a:rPr lang="en-US" dirty="0" smtClean="0"/>
              <a:t>Communication Across the world looks like file IO 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4179411"/>
            <a:ext cx="8229600" cy="2124883"/>
          </a:xfrm>
        </p:spPr>
        <p:txBody>
          <a:bodyPr/>
          <a:lstStyle/>
          <a:p>
            <a:r>
              <a:rPr lang="en-US" dirty="0" smtClean="0"/>
              <a:t>Connected queues over the Internet</a:t>
            </a:r>
          </a:p>
          <a:p>
            <a:pPr lvl="1"/>
            <a:r>
              <a:rPr lang="en-US" dirty="0" smtClean="0"/>
              <a:t>But what’s the analog of open?</a:t>
            </a:r>
          </a:p>
          <a:p>
            <a:pPr lvl="1"/>
            <a:r>
              <a:rPr lang="en-US" dirty="0" smtClean="0"/>
              <a:t>What is the namespace?</a:t>
            </a:r>
          </a:p>
          <a:p>
            <a:pPr lvl="1"/>
            <a:r>
              <a:rPr lang="en-US" dirty="0" smtClean="0"/>
              <a:t>How are they connected in time?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703" y="1341293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25256" y="3171319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2445491" y="2088997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501" y="1889626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854839" y="2162838"/>
            <a:ext cx="502053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21062" y="239174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1494" y="2669676"/>
            <a:ext cx="379568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4823105" y="2480354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445491" y="1889626"/>
            <a:ext cx="2921441" cy="115930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6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3257091" y="2373925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16166" y="2612269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299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Cube 15"/>
          <p:cNvSpPr/>
          <p:nvPr/>
        </p:nvSpPr>
        <p:spPr>
          <a:xfrm>
            <a:off x="3257091" y="4726780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6" y="5012914"/>
            <a:ext cx="763383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5016165" y="4694581"/>
            <a:ext cx="694015" cy="14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558" y="2455151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23558" y="4828248"/>
            <a:ext cx="111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81926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88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  <p:bldP spid="17" grpId="0" animBg="1"/>
      <p:bldP spid="19" grpId="0" animBg="1"/>
      <p:bldP spid="27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413460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41484" y="2346081"/>
            <a:ext cx="12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1807" y="4335154"/>
            <a:ext cx="142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32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724"/>
            <a:ext cx="8229600" cy="1061570"/>
          </a:xfrm>
        </p:spPr>
        <p:txBody>
          <a:bodyPr>
            <a:normAutofit/>
          </a:bodyPr>
          <a:lstStyle/>
          <a:p>
            <a:r>
              <a:rPr lang="en-US" dirty="0" smtClean="0"/>
              <a:t>File servers, web, FTP, Databases, …</a:t>
            </a:r>
          </a:p>
          <a:p>
            <a:r>
              <a:rPr lang="en-US" dirty="0" smtClean="0"/>
              <a:t>Many clients accessing a common server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2938485" y="1624507"/>
            <a:ext cx="3081316" cy="310132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44812" y="2200468"/>
            <a:ext cx="1550456" cy="11223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Server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7464" y="1260018"/>
            <a:ext cx="1550456" cy="748462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Client 1</a:t>
            </a:r>
            <a:endParaRPr lang="en-US" sz="28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7464" y="2313281"/>
            <a:ext cx="1550456" cy="748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2</a:t>
            </a:r>
            <a:endParaRPr lang="en-US" sz="28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7464" y="3972041"/>
            <a:ext cx="1550456" cy="748462"/>
          </a:xfrm>
          <a:prstGeom prst="roundRect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n</a:t>
            </a:r>
            <a:endParaRPr lang="en-US" sz="28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534" y="334494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2227920" y="1634249"/>
            <a:ext cx="4416892" cy="904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227920" y="2687512"/>
            <a:ext cx="4416892" cy="3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27920" y="2847502"/>
            <a:ext cx="4416892" cy="13762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17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Recommendation: Read assigned readings </a:t>
            </a:r>
            <a:r>
              <a:rPr lang="en-US" i="1" dirty="0" smtClean="0"/>
              <a:t>before</a:t>
            </a:r>
            <a:r>
              <a:rPr lang="en-US" dirty="0" smtClean="0"/>
              <a:t> lecture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/>
              <a:t>sign up </a:t>
            </a:r>
            <a:r>
              <a:rPr lang="en-US" dirty="0" smtClean="0"/>
              <a:t>with the </a:t>
            </a:r>
            <a:r>
              <a:rPr lang="en-US" dirty="0" err="1" smtClean="0"/>
              <a:t>autograder</a:t>
            </a:r>
            <a:r>
              <a:rPr lang="en-US" dirty="0" smtClean="0"/>
              <a:t> this </a:t>
            </a:r>
            <a:r>
              <a:rPr lang="en-US" dirty="0"/>
              <a:t>week </a:t>
            </a:r>
          </a:p>
          <a:p>
            <a:pPr lvl="1"/>
            <a:r>
              <a:rPr lang="en-US" dirty="0"/>
              <a:t>Get finding groups </a:t>
            </a:r>
            <a:r>
              <a:rPr lang="en-US" dirty="0" smtClean="0"/>
              <a:t>ASAP – deadline </a:t>
            </a:r>
            <a:r>
              <a:rPr lang="en-US" dirty="0" smtClean="0"/>
              <a:t>Friday 9/9 at 11:59PM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people in a group! 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TA </a:t>
            </a:r>
            <a:r>
              <a:rPr lang="en-US" i="1" dirty="0" smtClean="0">
                <a:solidFill>
                  <a:srgbClr val="3151F0"/>
                </a:solidFill>
              </a:rPr>
              <a:t>preference</a:t>
            </a:r>
            <a:r>
              <a:rPr lang="en-US" dirty="0" smtClean="0">
                <a:solidFill>
                  <a:srgbClr val="3151F0"/>
                </a:solidFill>
              </a:rPr>
              <a:t> </a:t>
            </a:r>
            <a:r>
              <a:rPr lang="en-US" dirty="0" smtClean="0"/>
              <a:t>signup </a:t>
            </a:r>
            <a:r>
              <a:rPr lang="en-US" dirty="0" smtClean="0"/>
              <a:t>form </a:t>
            </a:r>
            <a:r>
              <a:rPr lang="en-US" dirty="0" smtClean="0"/>
              <a:t>due Saturday 9/10 at 11:59PM</a:t>
            </a:r>
          </a:p>
          <a:p>
            <a:pPr lvl="1"/>
            <a:r>
              <a:rPr lang="en-US" dirty="0" smtClean="0"/>
              <a:t>Everyone in a group must have the same </a:t>
            </a:r>
            <a:r>
              <a:rPr lang="en-US" dirty="0"/>
              <a:t>TA!  </a:t>
            </a:r>
            <a:endParaRPr lang="en-US" dirty="0" smtClean="0"/>
          </a:p>
          <a:p>
            <a:pPr lvl="2"/>
            <a:r>
              <a:rPr lang="en-US" dirty="0" smtClean="0"/>
              <a:t>Preference given to same section</a:t>
            </a:r>
          </a:p>
          <a:p>
            <a:pPr lvl="1"/>
            <a:r>
              <a:rPr lang="en-US" dirty="0" smtClean="0"/>
              <a:t>Don’t forget about our newest section </a:t>
            </a:r>
            <a:r>
              <a:rPr lang="en-US" dirty="0" err="1" smtClean="0">
                <a:solidFill>
                  <a:srgbClr val="3151F0"/>
                </a:solidFill>
                <a:latin typeface="Gill Sans" charset="0"/>
                <a:ea typeface="Gill Sans" charset="0"/>
                <a:cs typeface="Gill Sans" charset="0"/>
              </a:rPr>
              <a:t>Th</a:t>
            </a:r>
            <a:r>
              <a:rPr lang="en-US" dirty="0" smtClean="0">
                <a:solidFill>
                  <a:srgbClr val="3151F0"/>
                </a:solidFill>
                <a:latin typeface="Gill Sans" charset="0"/>
                <a:ea typeface="Gill Sans" charset="0"/>
                <a:cs typeface="Gill Sans" charset="0"/>
              </a:rPr>
              <a:t> 6:30-7:30 in 310 Soda</a:t>
            </a:r>
            <a:endParaRPr lang="en-US" dirty="0">
              <a:solidFill>
                <a:srgbClr val="3151F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/>
            <a:r>
              <a:rPr lang="en-US" dirty="0"/>
              <a:t>Participation: Get to know your TA!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50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Run-Time </a:t>
            </a:r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7200" y="25908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4478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14478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14478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102" y="182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21483" y="4898606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98003" y="28931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6642" y="28931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70720" y="28931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4762" y="35664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…</a:t>
            </a:r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8004" y="4207630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6642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70720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83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66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Socket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abstraction of a network I/O queue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dirty="0"/>
              <a:t>Mechanism for inter-process communication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Embodies </a:t>
            </a:r>
            <a:r>
              <a:rPr lang="en-US" altLang="ko-KR" dirty="0">
                <a:ea typeface="굴림" panose="020B0600000101010101" pitchFamily="34" charset="-127"/>
              </a:rPr>
              <a:t>one side of a communication channel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Same interface regardless of location of other end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</a:t>
            </a:r>
            <a:r>
              <a:rPr lang="en-US" altLang="ko-KR" dirty="0" smtClean="0">
                <a:ea typeface="굴림" panose="020B0600000101010101" pitchFamily="34" charset="-127"/>
              </a:rPr>
              <a:t>ocal </a:t>
            </a:r>
            <a:r>
              <a:rPr lang="en-US" altLang="ko-KR" dirty="0">
                <a:ea typeface="굴림" panose="020B0600000101010101" pitchFamily="34" charset="-127"/>
              </a:rPr>
              <a:t>machine (</a:t>
            </a: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ea typeface="굴림" panose="020B0600000101010101" pitchFamily="34" charset="-127"/>
              </a:rPr>
              <a:t>UNIX socket”) or remote machine </a:t>
            </a:r>
            <a:r>
              <a:rPr lang="en-US" altLang="ko-KR" dirty="0" smtClean="0">
                <a:ea typeface="굴림" panose="020B0600000101010101" pitchFamily="34" charset="-127"/>
              </a:rPr>
              <a:t>(“</a:t>
            </a:r>
            <a:r>
              <a:rPr lang="en-US" altLang="ko-KR" dirty="0">
                <a:ea typeface="굴림" panose="020B0600000101010101" pitchFamily="34" charset="-127"/>
              </a:rPr>
              <a:t>network socket”)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First introduced in 4.2 BSD UNIX: big innovation at time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most operating systems provide some notion of </a:t>
            </a:r>
            <a:r>
              <a:rPr lang="en-US" altLang="ko-KR" dirty="0" smtClean="0">
                <a:ea typeface="굴림" panose="020B0600000101010101" pitchFamily="34" charset="-127"/>
              </a:rPr>
              <a:t>socket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dirty="0" smtClean="0"/>
              <a:t>Data </a:t>
            </a:r>
            <a:r>
              <a:rPr lang="en-US" dirty="0"/>
              <a:t>transfer like files</a:t>
            </a:r>
          </a:p>
          <a:p>
            <a:pPr lvl="1"/>
            <a:r>
              <a:rPr lang="en-US" dirty="0"/>
              <a:t>Read / Write against a </a:t>
            </a:r>
            <a:r>
              <a:rPr lang="en-US" dirty="0" smtClean="0"/>
              <a:t>descriptor</a:t>
            </a:r>
          </a:p>
          <a:p>
            <a:pPr lvl="1"/>
            <a:endParaRPr lang="en-US" dirty="0"/>
          </a:p>
          <a:p>
            <a:r>
              <a:rPr lang="en-US" dirty="0"/>
              <a:t>Over ANY kind of network</a:t>
            </a:r>
          </a:p>
          <a:p>
            <a:pPr lvl="1"/>
            <a:r>
              <a:rPr lang="en-US" dirty="0"/>
              <a:t>Local to a machine</a:t>
            </a:r>
          </a:p>
          <a:p>
            <a:pPr lvl="1"/>
            <a:r>
              <a:rPr lang="en-US" dirty="0"/>
              <a:t>Over the internet (TCP/IP, UDP/IP)</a:t>
            </a:r>
          </a:p>
          <a:p>
            <a:pPr lvl="1"/>
            <a:r>
              <a:rPr lang="en-US" dirty="0"/>
              <a:t>OSI, </a:t>
            </a:r>
            <a:r>
              <a:rPr lang="en-US" dirty="0" err="1"/>
              <a:t>Appletalk</a:t>
            </a:r>
            <a:r>
              <a:rPr lang="en-US" dirty="0"/>
              <a:t>, SNA, IPX, SIP, NS, 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1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3" y="1234972"/>
            <a:ext cx="1301060" cy="1179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Silly Echo Server – running 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720978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buf,len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275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fd,buf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0923" y="2249350"/>
            <a:ext cx="841671" cy="4716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362594" y="2484688"/>
            <a:ext cx="413461" cy="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549" y="849076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4563" y="873051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41484" y="2346081"/>
            <a:ext cx="12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57203" y="4021259"/>
            <a:ext cx="4275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fd,rcvbuf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60751" y="3662399"/>
            <a:ext cx="72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print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76865" y="2088485"/>
            <a:ext cx="655135" cy="325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74727" y="1693171"/>
            <a:ext cx="3282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gets(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fd,sndbuf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…)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pic>
        <p:nvPicPr>
          <p:cNvPr id="23" name="Picture 22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08" y="3323108"/>
            <a:ext cx="948330" cy="822411"/>
          </a:xfrm>
          <a:prstGeom prst="rect">
            <a:avLst/>
          </a:prstGeom>
        </p:spPr>
      </p:pic>
      <p:pic>
        <p:nvPicPr>
          <p:cNvPr id="39" name="Picture 38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523" y="5838951"/>
            <a:ext cx="948330" cy="82241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23" idx="1"/>
          </p:cNvCxnSpPr>
          <p:nvPr/>
        </p:nvCxnSpPr>
        <p:spPr>
          <a:xfrm>
            <a:off x="6460751" y="3574167"/>
            <a:ext cx="1139057" cy="1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05000" y="5828755"/>
            <a:ext cx="72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print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998515" y="5383961"/>
            <a:ext cx="777540" cy="4001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06352" y="2421991"/>
            <a:ext cx="1654195" cy="3812587"/>
          </a:xfrm>
          <a:custGeom>
            <a:avLst/>
            <a:gdLst>
              <a:gd name="connsiteX0" fmla="*/ 1654195 w 1654195"/>
              <a:gd name="connsiteY0" fmla="*/ 2997952 h 3812587"/>
              <a:gd name="connsiteX1" fmla="*/ 1432702 w 1654195"/>
              <a:gd name="connsiteY1" fmla="*/ 3647754 h 3812587"/>
              <a:gd name="connsiteX2" fmla="*/ 738688 w 1654195"/>
              <a:gd name="connsiteY2" fmla="*/ 3721596 h 3812587"/>
              <a:gd name="connsiteX3" fmla="*/ 236635 w 1654195"/>
              <a:gd name="connsiteY3" fmla="*/ 2525368 h 3812587"/>
              <a:gd name="connsiteX4" fmla="*/ 375 w 1654195"/>
              <a:gd name="connsiteY4" fmla="*/ 989472 h 3812587"/>
              <a:gd name="connsiteX5" fmla="*/ 177570 w 1654195"/>
              <a:gd name="connsiteY5" fmla="*/ 0 h 381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195" h="3812587">
                <a:moveTo>
                  <a:pt x="1654195" y="2997952"/>
                </a:moveTo>
                <a:cubicBezTo>
                  <a:pt x="1619740" y="3262549"/>
                  <a:pt x="1585286" y="3527147"/>
                  <a:pt x="1432702" y="3647754"/>
                </a:cubicBezTo>
                <a:cubicBezTo>
                  <a:pt x="1280118" y="3768361"/>
                  <a:pt x="938032" y="3908660"/>
                  <a:pt x="738688" y="3721596"/>
                </a:cubicBezTo>
                <a:cubicBezTo>
                  <a:pt x="539343" y="3534532"/>
                  <a:pt x="359687" y="2980722"/>
                  <a:pt x="236635" y="2525368"/>
                </a:cubicBezTo>
                <a:cubicBezTo>
                  <a:pt x="113583" y="2070014"/>
                  <a:pt x="10219" y="1410367"/>
                  <a:pt x="375" y="989472"/>
                </a:cubicBezTo>
                <a:cubicBezTo>
                  <a:pt x="-9469" y="568577"/>
                  <a:pt x="177570" y="0"/>
                  <a:pt x="177570" y="0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77709" y="2423713"/>
            <a:ext cx="2055225" cy="2387676"/>
          </a:xfrm>
          <a:custGeom>
            <a:avLst/>
            <a:gdLst>
              <a:gd name="connsiteX0" fmla="*/ 0 w 2055225"/>
              <a:gd name="connsiteY0" fmla="*/ 2095367 h 2387676"/>
              <a:gd name="connsiteX1" fmla="*/ 221493 w 2055225"/>
              <a:gd name="connsiteY1" fmla="*/ 2361196 h 2387676"/>
              <a:gd name="connsiteX2" fmla="*/ 1196066 w 2055225"/>
              <a:gd name="connsiteY2" fmla="*/ 2346428 h 2387676"/>
              <a:gd name="connsiteX3" fmla="*/ 1919612 w 2055225"/>
              <a:gd name="connsiteY3" fmla="*/ 2080599 h 2387676"/>
              <a:gd name="connsiteX4" fmla="*/ 2052508 w 2055225"/>
              <a:gd name="connsiteY4" fmla="*/ 1017286 h 2387676"/>
              <a:gd name="connsiteX5" fmla="*/ 1875313 w 2055225"/>
              <a:gd name="connsiteY5" fmla="*/ 116424 h 2387676"/>
              <a:gd name="connsiteX6" fmla="*/ 1151767 w 2055225"/>
              <a:gd name="connsiteY6" fmla="*/ 13046 h 2387676"/>
              <a:gd name="connsiteX7" fmla="*/ 472520 w 2055225"/>
              <a:gd name="connsiteY7" fmla="*/ 131192 h 2387676"/>
              <a:gd name="connsiteX8" fmla="*/ 251026 w 2055225"/>
              <a:gd name="connsiteY8" fmla="*/ 515166 h 238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225" h="2387676">
                <a:moveTo>
                  <a:pt x="0" y="2095367"/>
                </a:moveTo>
                <a:cubicBezTo>
                  <a:pt x="11074" y="2207360"/>
                  <a:pt x="22149" y="2319353"/>
                  <a:pt x="221493" y="2361196"/>
                </a:cubicBezTo>
                <a:cubicBezTo>
                  <a:pt x="420837" y="2403039"/>
                  <a:pt x="913046" y="2393194"/>
                  <a:pt x="1196066" y="2346428"/>
                </a:cubicBezTo>
                <a:cubicBezTo>
                  <a:pt x="1479086" y="2299662"/>
                  <a:pt x="1776872" y="2302123"/>
                  <a:pt x="1919612" y="2080599"/>
                </a:cubicBezTo>
                <a:cubicBezTo>
                  <a:pt x="2062352" y="1859075"/>
                  <a:pt x="2059891" y="1344648"/>
                  <a:pt x="2052508" y="1017286"/>
                </a:cubicBezTo>
                <a:cubicBezTo>
                  <a:pt x="2045125" y="689924"/>
                  <a:pt x="2025437" y="283797"/>
                  <a:pt x="1875313" y="116424"/>
                </a:cubicBezTo>
                <a:cubicBezTo>
                  <a:pt x="1725190" y="-50949"/>
                  <a:pt x="1385566" y="10585"/>
                  <a:pt x="1151767" y="13046"/>
                </a:cubicBezTo>
                <a:cubicBezTo>
                  <a:pt x="917968" y="15507"/>
                  <a:pt x="622644" y="47505"/>
                  <a:pt x="472520" y="131192"/>
                </a:cubicBezTo>
                <a:cubicBezTo>
                  <a:pt x="322397" y="214879"/>
                  <a:pt x="251026" y="515166"/>
                  <a:pt x="251026" y="515166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01807" y="4335154"/>
            <a:ext cx="142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66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client-server example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762000"/>
            <a:ext cx="7144680" cy="3046988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void client(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[MAXIN];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[MAXOUT]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i="1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MAXIN);        /* prompt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while 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0) 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write(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/* send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(rcvbuf,0,MAXOUT);         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clear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n=read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MAXOUT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-1);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receive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write(STDOUT_FILENO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);	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echo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i="1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MAXIN);           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prompt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9765" y="3955519"/>
            <a:ext cx="7000835" cy="2893100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void server(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[MAXREQ];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while (1) {                   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(reqbuf,0, MAXREQ);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 = read(consockfd,reqbuf,MAXREQ-1); /*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Recv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if (n &lt;= 0) return;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 = write(STDOUT_FILENO,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</a:t>
            </a:r>
            <a:endParaRPr lang="en-US" sz="16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n 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= write(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/*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echo*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8547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for input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4857" y="1698877"/>
            <a:ext cx="867946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/* Get request char stream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("REQ: ");              /* prompt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(inbuf,0,len);          /* clear for good measure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inbuf,len,stdin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 /* read up to a EOL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607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creation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systems provide a collection of permanent objects in structured name space</a:t>
            </a:r>
          </a:p>
          <a:p>
            <a:pPr lvl="1"/>
            <a:r>
              <a:rPr lang="en-US" dirty="0" smtClean="0"/>
              <a:t>Processes open, read/write/close them</a:t>
            </a:r>
          </a:p>
          <a:p>
            <a:pPr lvl="1"/>
            <a:r>
              <a:rPr lang="en-US" dirty="0" smtClean="0"/>
              <a:t>Files exist independent of the processes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Sockets provide a means for processes to communicate (transfer data) to other processes.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Creation and connection is more complex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Form 2-way pipes between processes</a:t>
            </a:r>
          </a:p>
          <a:p>
            <a:pPr lvl="1"/>
            <a:r>
              <a:rPr lang="en-US" dirty="0" smtClean="0"/>
              <a:t>Possibly worlds away</a:t>
            </a:r>
          </a:p>
        </p:txBody>
      </p:sp>
    </p:spTree>
    <p:extLst>
      <p:ext uri="{BB962C8B-B14F-4D97-AF65-F5344CB8AC3E}">
        <p14:creationId xmlns:p14="http://schemas.microsoft.com/office/powerpoint/2010/main" val="1421108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 for communication over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Hostname</a:t>
            </a:r>
          </a:p>
          <a:p>
            <a:pPr lvl="1"/>
            <a:r>
              <a:rPr lang="en-US" dirty="0" smtClean="0">
                <a:hlinkClick r:id="rId2"/>
              </a:rPr>
              <a:t>www.eecs.berkeley.edu</a:t>
            </a:r>
            <a:endParaRPr lang="en-US" dirty="0" smtClean="0"/>
          </a:p>
          <a:p>
            <a:pPr lvl="6"/>
            <a:endParaRPr lang="en-US" sz="1200" dirty="0" smtClean="0"/>
          </a:p>
          <a:p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128.32.244.172  (IPv4 32-bit)</a:t>
            </a:r>
          </a:p>
          <a:p>
            <a:pPr lvl="1"/>
            <a:r>
              <a:rPr lang="en-US" dirty="0" smtClean="0"/>
              <a:t>fe80</a:t>
            </a:r>
            <a:r>
              <a:rPr lang="en-US" dirty="0"/>
              <a:t>::4ad7:5ff:fecf:</a:t>
            </a:r>
            <a:r>
              <a:rPr lang="en-US" dirty="0" smtClean="0"/>
              <a:t>2607 (IPv6 128-bit)</a:t>
            </a:r>
          </a:p>
          <a:p>
            <a:pPr lvl="5"/>
            <a:endParaRPr lang="en-US" sz="1200" dirty="0" smtClean="0"/>
          </a:p>
          <a:p>
            <a:r>
              <a:rPr lang="en-US" dirty="0" smtClean="0"/>
              <a:t>Port Number</a:t>
            </a:r>
          </a:p>
          <a:p>
            <a:pPr lvl="1"/>
            <a:r>
              <a:rPr lang="en-US" dirty="0" smtClean="0"/>
              <a:t>0-1023 are “</a:t>
            </a:r>
            <a:r>
              <a:rPr lang="en-US" dirty="0" smtClean="0">
                <a:hlinkClick r:id="rId3"/>
              </a:rPr>
              <a:t>well known</a:t>
            </a:r>
            <a:r>
              <a:rPr lang="en-US" dirty="0" smtClean="0"/>
              <a:t>” or “system” ports</a:t>
            </a:r>
          </a:p>
          <a:p>
            <a:pPr lvl="2"/>
            <a:r>
              <a:rPr lang="en-US" dirty="0" err="1" smtClean="0"/>
              <a:t>Superuser</a:t>
            </a:r>
            <a:r>
              <a:rPr lang="en-US" dirty="0" smtClean="0"/>
              <a:t> privileges to bind to one</a:t>
            </a:r>
          </a:p>
          <a:p>
            <a:pPr lvl="1"/>
            <a:r>
              <a:rPr lang="en-US" dirty="0" smtClean="0"/>
              <a:t>1024 – 49151 are “registered” ports (</a:t>
            </a:r>
            <a:r>
              <a:rPr lang="en-US" dirty="0" smtClean="0">
                <a:hlinkClick r:id="rId4"/>
              </a:rPr>
              <a:t>registry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Assigned by IANA for specific services</a:t>
            </a:r>
          </a:p>
          <a:p>
            <a:pPr lvl="1"/>
            <a:r>
              <a:rPr lang="en-US" dirty="0"/>
              <a:t>49152–65535 (2</a:t>
            </a:r>
            <a:r>
              <a:rPr lang="en-US" baseline="30000" dirty="0"/>
              <a:t>15</a:t>
            </a:r>
            <a:r>
              <a:rPr lang="en-US" dirty="0"/>
              <a:t>+2</a:t>
            </a:r>
            <a:r>
              <a:rPr lang="en-US" baseline="30000" dirty="0"/>
              <a:t>14</a:t>
            </a:r>
            <a:r>
              <a:rPr lang="en-US" dirty="0"/>
              <a:t> to 2</a:t>
            </a:r>
            <a:r>
              <a:rPr lang="en-US" baseline="30000" dirty="0"/>
              <a:t>16</a:t>
            </a:r>
            <a:r>
              <a:rPr lang="en-US" dirty="0"/>
              <a:t>−1</a:t>
            </a:r>
            <a:r>
              <a:rPr lang="en-US" dirty="0" smtClean="0"/>
              <a:t>) are “dynamic” or “private”</a:t>
            </a:r>
          </a:p>
          <a:p>
            <a:pPr lvl="2"/>
            <a:r>
              <a:rPr lang="en-US" dirty="0" smtClean="0"/>
              <a:t>Automatically allocated as “ephemeral Ports”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14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1826" name="Group 2"/>
          <p:cNvGrpSpPr>
            <a:grpSpLocks/>
          </p:cNvGrpSpPr>
          <p:nvPr/>
        </p:nvGrpSpPr>
        <p:grpSpPr bwMode="auto">
          <a:xfrm>
            <a:off x="1422469" y="533400"/>
            <a:ext cx="6190648" cy="2854403"/>
            <a:chOff x="1045" y="1632"/>
            <a:chExt cx="3651" cy="1755"/>
          </a:xfrm>
        </p:grpSpPr>
        <p:sp>
          <p:nvSpPr>
            <p:cNvPr id="35845" name="Oval 3"/>
            <p:cNvSpPr>
              <a:spLocks noChangeArrowheads="1"/>
            </p:cNvSpPr>
            <p:nvPr/>
          </p:nvSpPr>
          <p:spPr bwMode="auto">
            <a:xfrm>
              <a:off x="3718" y="1632"/>
              <a:ext cx="710" cy="66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1046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 dirty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3807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8" name="Cloud"/>
            <p:cNvSpPr>
              <a:spLocks noChangeAspect="1" noEditPoints="1" noChangeArrowheads="1"/>
            </p:cNvSpPr>
            <p:nvPr/>
          </p:nvSpPr>
          <p:spPr bwMode="auto">
            <a:xfrm>
              <a:off x="1536" y="1776"/>
              <a:ext cx="2187" cy="1533"/>
            </a:xfrm>
            <a:custGeom>
              <a:avLst/>
              <a:gdLst>
                <a:gd name="T0" fmla="*/ 7 w 21600"/>
                <a:gd name="T1" fmla="*/ 767 h 21600"/>
                <a:gd name="T2" fmla="*/ 1094 w 21600"/>
                <a:gd name="T3" fmla="*/ 1531 h 21600"/>
                <a:gd name="T4" fmla="*/ 2185 w 21600"/>
                <a:gd name="T5" fmla="*/ 767 h 21600"/>
                <a:gd name="T6" fmla="*/ 1094 w 21600"/>
                <a:gd name="T7" fmla="*/ 8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69 h 21600"/>
                <a:gd name="T14" fmla="*/ 17086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 flipV="1">
              <a:off x="1536" y="2083"/>
              <a:ext cx="2182" cy="65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4073" y="2308"/>
              <a:ext cx="0" cy="27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1" name="AutoShape 9"/>
            <p:cNvSpPr>
              <a:spLocks noChangeArrowheads="1"/>
            </p:cNvSpPr>
            <p:nvPr/>
          </p:nvSpPr>
          <p:spPr bwMode="auto">
            <a:xfrm>
              <a:off x="1584" y="2682"/>
              <a:ext cx="2178" cy="302"/>
            </a:xfrm>
            <a:prstGeom prst="leftRightArrow">
              <a:avLst>
                <a:gd name="adj1" fmla="val 49630"/>
                <a:gd name="adj2" fmla="val 102636"/>
              </a:avLst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connection</a:t>
              </a:r>
            </a:p>
          </p:txBody>
        </p:sp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 rot="20547700">
              <a:off x="1934" y="2188"/>
              <a:ext cx="136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Request Connection</a:t>
              </a:r>
            </a:p>
          </p:txBody>
        </p:sp>
        <p:sp>
          <p:nvSpPr>
            <p:cNvPr id="35853" name="Text Box 11"/>
            <p:cNvSpPr txBox="1">
              <a:spLocks noChangeArrowheads="1"/>
            </p:cNvSpPr>
            <p:nvPr/>
          </p:nvSpPr>
          <p:spPr bwMode="auto">
            <a:xfrm>
              <a:off x="4150" y="2218"/>
              <a:ext cx="54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54" name="Text Box 12"/>
            <p:cNvSpPr txBox="1">
              <a:spLocks noChangeArrowheads="1"/>
            </p:cNvSpPr>
            <p:nvPr/>
          </p:nvSpPr>
          <p:spPr bwMode="auto">
            <a:xfrm>
              <a:off x="3763" y="3165"/>
              <a:ext cx="550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</p:txBody>
        </p:sp>
        <p:sp>
          <p:nvSpPr>
            <p:cNvPr id="35855" name="Text Box 13"/>
            <p:cNvSpPr txBox="1">
              <a:spLocks noChangeArrowheads="1"/>
            </p:cNvSpPr>
            <p:nvPr/>
          </p:nvSpPr>
          <p:spPr bwMode="auto">
            <a:xfrm>
              <a:off x="1045" y="3165"/>
              <a:ext cx="518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Client</a:t>
              </a:r>
            </a:p>
          </p:txBody>
        </p:sp>
      </p:grpSp>
      <p:sp>
        <p:nvSpPr>
          <p:cNvPr id="35843" name="Rectangle 1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Socket Setup over TCP/IP</a:t>
            </a:r>
          </a:p>
        </p:txBody>
      </p:sp>
      <p:sp>
        <p:nvSpPr>
          <p:cNvPr id="11018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9296400" cy="3505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Server Socket: Listens for new connections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Produces new sockets for each unique connection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Things to remember: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Connection involves 5 values: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[ Client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400" dirty="0" smtClean="0">
                <a:ea typeface="굴림" panose="020B0600000101010101" pitchFamily="34" charset="-127"/>
              </a:rPr>
              <a:t>, Client Port, Server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400" dirty="0" smtClean="0">
                <a:ea typeface="굴림" panose="020B0600000101010101" pitchFamily="34" charset="-127"/>
              </a:rPr>
              <a:t>, Server Port, Protocol ]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Often, Client Port “randomly” assigned </a:t>
            </a:r>
            <a:r>
              <a:rPr lang="en-US" altLang="ko-KR" dirty="0" smtClean="0">
                <a:ea typeface="굴림" panose="020B0600000101010101" pitchFamily="34" charset="-127"/>
              </a:rPr>
              <a:t>by OS during client socket setup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Server Port often “well known” (0-1023)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80 (web), 443 (secure web), 25 (</a:t>
            </a:r>
            <a:r>
              <a:rPr lang="en-US" altLang="ko-KR" dirty="0" err="1" smtClean="0">
                <a:ea typeface="굴림" panose="020B0600000101010101" pitchFamily="34" charset="-127"/>
              </a:rPr>
              <a:t>sendmail</a:t>
            </a:r>
            <a:r>
              <a:rPr lang="en-US" altLang="ko-KR" dirty="0" smtClean="0">
                <a:ea typeface="굴림" panose="020B0600000101010101" pitchFamily="34" charset="-127"/>
              </a:rPr>
              <a:t>),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407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3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Sockets in Concept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445231" y="680376"/>
            <a:ext cx="1067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</a:t>
            </a:r>
            <a:endParaRPr lang="en-US" sz="28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9527" y="662412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</a:t>
            </a:r>
            <a:endParaRPr lang="en-US" sz="28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6379" y="4469352"/>
            <a:ext cx="1653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ead response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8923" y="5206271"/>
            <a:ext cx="2251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Close Client Socket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38923" y="1855045"/>
            <a:ext cx="3532762" cy="2214072"/>
            <a:chOff x="738923" y="1855045"/>
            <a:chExt cx="3532762" cy="2214072"/>
          </a:xfrm>
        </p:grpSpPr>
        <p:sp>
          <p:nvSpPr>
            <p:cNvPr id="9" name="TextBox 8"/>
            <p:cNvSpPr txBox="1"/>
            <p:nvPr/>
          </p:nvSpPr>
          <p:spPr>
            <a:xfrm>
              <a:off x="738923" y="1855045"/>
              <a:ext cx="2368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Create Client Socket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923" y="2644543"/>
              <a:ext cx="35327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Connect it to server (</a:t>
              </a:r>
              <a:r>
                <a:rPr lang="en-US" sz="2000" b="0" dirty="0" err="1" smtClean="0">
                  <a:latin typeface="Gill Sans" charset="0"/>
                  <a:ea typeface="Gill Sans" charset="0"/>
                  <a:cs typeface="Gill Sans" charset="0"/>
                </a:rPr>
                <a:t>host:port</a:t>
              </a:r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)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1470685" y="484677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816394" y="1066800"/>
            <a:ext cx="2565606" cy="2024362"/>
            <a:chOff x="5816394" y="1141845"/>
            <a:chExt cx="2565606" cy="2024362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4186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Create Server Socket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4262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Bind it to an Address </a:t>
              </a:r>
            </a:p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sz="2000" b="0" dirty="0" err="1" smtClean="0">
                  <a:latin typeface="Gill Sans" charset="0"/>
                  <a:ea typeface="Gill Sans" charset="0"/>
                  <a:cs typeface="Gill Sans" charset="0"/>
                </a:rPr>
                <a:t>host:port</a:t>
              </a:r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)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4714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Listen for Connection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7889405" y="2513444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557454" y="5263373"/>
            <a:ext cx="2846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Close Connection Socket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20030" y="4866681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0779" y="6062608"/>
            <a:ext cx="2301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Close Server Socket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883618" y="5654046"/>
            <a:ext cx="140269" cy="4299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246497" y="4040859"/>
            <a:ext cx="4316103" cy="400110"/>
            <a:chOff x="1246497" y="4040859"/>
            <a:chExt cx="4316103" cy="400110"/>
          </a:xfrm>
        </p:grpSpPr>
        <p:sp>
          <p:nvSpPr>
            <p:cNvPr id="11" name="TextBox 10"/>
            <p:cNvSpPr txBox="1"/>
            <p:nvPr/>
          </p:nvSpPr>
          <p:spPr>
            <a:xfrm>
              <a:off x="1246497" y="4040859"/>
              <a:ext cx="15885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w</a:t>
              </a:r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rite request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002834" y="4253260"/>
              <a:ext cx="2559766" cy="153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002834" y="4497349"/>
            <a:ext cx="4331980" cy="400110"/>
            <a:chOff x="3002834" y="4497349"/>
            <a:chExt cx="433198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5590747" y="4497349"/>
              <a:ext cx="1744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write response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3002834" y="4696946"/>
              <a:ext cx="2559766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7114807" y="4237961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Freeform 42"/>
          <p:cNvSpPr/>
          <p:nvPr/>
        </p:nvSpPr>
        <p:spPr>
          <a:xfrm flipH="1">
            <a:off x="798432" y="416296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47786" y="2954752"/>
            <a:ext cx="7058290" cy="1550010"/>
            <a:chOff x="1447786" y="2954752"/>
            <a:chExt cx="7058290" cy="1550010"/>
          </a:xfrm>
        </p:grpSpPr>
        <p:grpSp>
          <p:nvGrpSpPr>
            <p:cNvPr id="37" name="Group 36"/>
            <p:cNvGrpSpPr/>
            <p:nvPr/>
          </p:nvGrpSpPr>
          <p:grpSpPr>
            <a:xfrm>
              <a:off x="5590747" y="2954752"/>
              <a:ext cx="2915329" cy="1550010"/>
              <a:chOff x="5590747" y="2954752"/>
              <a:chExt cx="2915329" cy="1550010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6547748" y="2954752"/>
                <a:ext cx="0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831695" y="3315154"/>
                <a:ext cx="21435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latin typeface="Gill Sans" charset="0"/>
                    <a:ea typeface="Gill Sans" charset="0"/>
                    <a:cs typeface="Gill Sans" charset="0"/>
                  </a:rPr>
                  <a:t>Accept connection</a:t>
                </a:r>
                <a:endParaRPr lang="en-US" sz="20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080497" y="3684486"/>
                <a:ext cx="467251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590747" y="4104652"/>
                <a:ext cx="14984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latin typeface="Gill Sans" charset="0"/>
                    <a:ea typeface="Gill Sans" charset="0"/>
                    <a:cs typeface="Gill Sans" charset="0"/>
                  </a:rPr>
                  <a:t>read request</a:t>
                </a:r>
                <a:endParaRPr lang="en-US" sz="20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331506" y="3699785"/>
                <a:ext cx="21745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latin typeface="Gill Sans" charset="0"/>
                    <a:ea typeface="Gill Sans" charset="0"/>
                    <a:cs typeface="Gill Sans" charset="0"/>
                  </a:rPr>
                  <a:t>Connection Socket</a:t>
                </a:r>
                <a:endParaRPr lang="en-US" sz="20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447786" y="3251361"/>
              <a:ext cx="2174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Gill Sans" charset="0"/>
                  <a:ea typeface="Gill Sans" charset="0"/>
                  <a:cs typeface="Gill Sans" charset="0"/>
                </a:rPr>
                <a:t>Connection Socket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359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0" grpId="0"/>
      <p:bldP spid="32" grpId="0"/>
      <p:bldP spid="42" grpId="0" animBg="1"/>
      <p:bldP spid="43" grpId="0" animBg="1"/>
      <p:bldP spid="2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914400"/>
            <a:ext cx="81534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char *hostname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*server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server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buildServerAddr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hostname,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Create a TCP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socket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(AF_INET, SOCK_STREAM, 0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Connect to server on port */</a:t>
            </a:r>
          </a:p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connect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("Connected to %s:%d\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n",server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h_name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Carry out Client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-Server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protocol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r>
              <a:rPr lang="en-US" sz="1700" b="0" i="1" dirty="0" smtClean="0">
                <a:latin typeface="Consolas" charset="0"/>
                <a:ea typeface="Consolas" charset="0"/>
                <a:cs typeface="Consolas" charset="0"/>
              </a:rPr>
              <a:t>client</a:t>
            </a:r>
            <a:r>
              <a:rPr lang="en-US" sz="1700" b="0" i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i="1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700" b="0" i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Clean up on termination */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95805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Compilers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8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Servers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8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Browsers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Databases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Email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Word Processing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206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784" y="329542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Interface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20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Kernel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Platform support,  Device Drivers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x86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ARM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PowerPC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5483679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Ethernet (1Gbs/10Gbs)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7585" y="5483679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802.11 a/g/n/ac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9923" y="548367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SCSI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93732" y="549806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Thunderbolt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54864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Graphics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PCI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Hardware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Software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System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User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4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006194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Create Socket to receive requests*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socket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(AF_INET, SOCK_STREAM, 0);</a:t>
            </a: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Bind socket to port */</a:t>
            </a:r>
          </a:p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bind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,sizeof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Listen for incoming connections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Accept incoming connection, obtaining a new socket for it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                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i="1" dirty="0" smtClean="0">
                <a:latin typeface="Consolas" charset="0"/>
                <a:ea typeface="Consolas" charset="0"/>
                <a:cs typeface="Consolas" charset="0"/>
              </a:rPr>
              <a:t>server</a:t>
            </a:r>
            <a:r>
              <a:rPr lang="en-US" sz="1700" b="0" i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i="1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i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i="1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57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Can the Server Protect Itself?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Example: Bug in protocol lets client crash server</a:t>
            </a:r>
          </a:p>
          <a:p>
            <a:endParaRPr lang="en-US" sz="2800" smtClean="0"/>
          </a:p>
          <a:p>
            <a:r>
              <a:rPr lang="en-US" sz="2800" smtClean="0"/>
              <a:t>Solution</a:t>
            </a:r>
          </a:p>
          <a:p>
            <a:pPr lvl="1"/>
            <a:r>
              <a:rPr lang="en-US" sz="2400" smtClean="0"/>
              <a:t>Isolate the handling of each connection </a:t>
            </a:r>
          </a:p>
          <a:p>
            <a:pPr lvl="1"/>
            <a:r>
              <a:rPr lang="en-US" sz="2400" smtClean="0"/>
              <a:t>By forking it off as another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324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7214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With Protection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7029" y="6858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9233" y="685800"/>
            <a:ext cx="100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1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Create Client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20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Connect it to server (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host:port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rite request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r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ead response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6" y="5374560"/>
            <a:ext cx="204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Client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066800"/>
            <a:ext cx="219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Create Server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47748" y="1447800"/>
            <a:ext cx="408" cy="34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28210" y="1715869"/>
            <a:ext cx="2200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Bind it to an Address </a:t>
            </a:r>
          </a:p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host:port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47748" y="2264050"/>
            <a:ext cx="6385" cy="385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24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Listen for Connection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Accept connection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read request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write response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Connection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128045" y="49717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6183868"/>
            <a:ext cx="209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Server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7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Connection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755805" y="4343400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50823" y="36692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rPr>
              <a:t>child</a:t>
            </a:r>
            <a:endParaRPr lang="en-US" b="0" dirty="0">
              <a:solidFill>
                <a:srgbClr val="008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Connection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6946456" y="3124200"/>
            <a:ext cx="1967778" cy="295974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10516" y="4038600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Listen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49957" y="36576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rPr>
              <a:t>Parent</a:t>
            </a:r>
            <a:endParaRPr lang="en-US" b="0" dirty="0">
              <a:solidFill>
                <a:srgbClr val="008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3483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Wait for child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652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(v2)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113293"/>
            <a:ext cx="8458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i="1" dirty="0">
                <a:latin typeface="Consolas" charset="0"/>
                <a:ea typeface="Consolas" charset="0"/>
                <a:cs typeface="Consolas" charset="0"/>
              </a:rPr>
              <a:t>server(</a:t>
            </a:r>
            <a:r>
              <a:rPr lang="en-US" sz="1700" b="0" i="1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i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56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r>
              <a:rPr lang="en-US" dirty="0" smtClean="0"/>
              <a:t>How to Handle Multiple Simultaneous Clients?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will queue requests</a:t>
            </a:r>
          </a:p>
          <a:p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uffering present elsewhere</a:t>
            </a:r>
          </a:p>
          <a:p>
            <a:endParaRPr lang="en-US" dirty="0" smtClean="0"/>
          </a:p>
          <a:p>
            <a:r>
              <a:rPr lang="en-US" dirty="0" smtClean="0"/>
              <a:t>But server waits for each connection to terminate before initiating the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799853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With Protection and Parallelism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1367" y="719997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1463" y="662835"/>
            <a:ext cx="100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1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Create Client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20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Connect it to server (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host:port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rite request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r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ead response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0064" y="5421868"/>
            <a:ext cx="204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Client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066800"/>
            <a:ext cx="219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Create Server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48156" y="1371600"/>
            <a:ext cx="5977" cy="34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32103" y="1676400"/>
            <a:ext cx="2200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Bind it to an Address </a:t>
            </a:r>
          </a:p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host:port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4133" y="2264051"/>
            <a:ext cx="0" cy="385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24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Listen for Connection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Accept connection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read request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write response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Connection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05400" y="5029200"/>
            <a:ext cx="2660" cy="316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3600" y="6031468"/>
            <a:ext cx="209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Server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7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Connection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603405" y="441642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79972" y="362901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rPr>
              <a:t>child</a:t>
            </a:r>
            <a:endParaRPr lang="en-US" b="0" dirty="0">
              <a:solidFill>
                <a:srgbClr val="008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Connection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6946456" y="3200400"/>
            <a:ext cx="1976342" cy="1828800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10000" y="4050268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Close Listen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02147" y="371035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rPr>
              <a:t>Parent</a:t>
            </a:r>
            <a:endParaRPr lang="en-US" b="0" dirty="0">
              <a:solidFill>
                <a:srgbClr val="008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43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11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OS Concepts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786"/>
            <a:ext cx="8229600" cy="5464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Processes</a:t>
            </a:r>
          </a:p>
          <a:p>
            <a:r>
              <a:rPr lang="en-US" dirty="0" smtClean="0"/>
              <a:t>Address Space</a:t>
            </a:r>
          </a:p>
          <a:p>
            <a:r>
              <a:rPr lang="en-US" dirty="0" smtClean="0"/>
              <a:t>Protection</a:t>
            </a:r>
          </a:p>
          <a:p>
            <a:r>
              <a:rPr lang="en-US" dirty="0" smtClean="0"/>
              <a:t>Dual Mode</a:t>
            </a:r>
          </a:p>
          <a:p>
            <a:r>
              <a:rPr lang="en-US" dirty="0" smtClean="0"/>
              <a:t>Interrupt handlers </a:t>
            </a:r>
            <a:r>
              <a:rPr lang="en-US" dirty="0"/>
              <a:t>(including </a:t>
            </a:r>
            <a:r>
              <a:rPr lang="en-US" dirty="0" err="1" smtClean="0"/>
              <a:t>syscall</a:t>
            </a:r>
            <a:r>
              <a:rPr lang="en-US" dirty="0"/>
              <a:t> </a:t>
            </a:r>
            <a:r>
              <a:rPr lang="en-US" dirty="0" smtClean="0"/>
              <a:t>and trap)</a:t>
            </a:r>
          </a:p>
          <a:p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Integrates processes, users, </a:t>
            </a:r>
            <a:r>
              <a:rPr lang="en-US" dirty="0" err="1" smtClean="0"/>
              <a:t>cwd</a:t>
            </a:r>
            <a:r>
              <a:rPr lang="en-US" dirty="0" smtClean="0"/>
              <a:t>, protection</a:t>
            </a:r>
          </a:p>
          <a:p>
            <a:r>
              <a:rPr lang="en-US" dirty="0" smtClean="0"/>
              <a:t>Key Layers: OS Lib, </a:t>
            </a:r>
            <a:r>
              <a:rPr lang="en-US" dirty="0" err="1" smtClean="0"/>
              <a:t>Syscall</a:t>
            </a:r>
            <a:r>
              <a:rPr lang="en-US" dirty="0" smtClean="0"/>
              <a:t>, Subsystem, Driver</a:t>
            </a:r>
          </a:p>
          <a:p>
            <a:pPr lvl="1"/>
            <a:r>
              <a:rPr lang="en-US" dirty="0" smtClean="0"/>
              <a:t>User handler on OS descriptors</a:t>
            </a:r>
          </a:p>
          <a:p>
            <a:r>
              <a:rPr lang="en-US" dirty="0" smtClean="0"/>
              <a:t>Process control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ork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</a:p>
          <a:p>
            <a:r>
              <a:rPr lang="en-US" dirty="0" smtClean="0"/>
              <a:t>Communication through sockets</a:t>
            </a:r>
          </a:p>
          <a:p>
            <a:r>
              <a:rPr lang="en-US" dirty="0" smtClean="0"/>
              <a:t>Client-Server Protocol</a:t>
            </a:r>
          </a:p>
        </p:txBody>
      </p:sp>
    </p:spTree>
    <p:extLst>
      <p:ext uri="{BB962C8B-B14F-4D97-AF65-F5344CB8AC3E}">
        <p14:creationId xmlns:p14="http://schemas.microsoft.com/office/powerpoint/2010/main" val="161428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94150" y="2406649"/>
            <a:ext cx="2127250" cy="1446123"/>
          </a:xfrm>
          <a:prstGeom prst="ellips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Structure: Spiral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198" y="3200400"/>
            <a:ext cx="990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lang="en-US" sz="28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ntro</a:t>
            </a:r>
            <a:endParaRPr lang="en-US" sz="28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712472" y="2426472"/>
            <a:ext cx="838200" cy="14716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800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" charset="0"/>
                <a:ea typeface="Gill Sans" charset="0"/>
                <a:cs typeface="Gill Sans" charset="0"/>
              </a:rPr>
              <a:t>OS Concepts </a:t>
            </a:r>
            <a:endParaRPr lang="en-US" sz="2800" b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>
          <a:xfrm rot="4976989">
            <a:off x="3301072" y="1774186"/>
            <a:ext cx="2414856" cy="29517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32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ill Sans" charset="0"/>
                <a:ea typeface="Gill Sans" charset="0"/>
                <a:cs typeface="Gill Sans" charset="0"/>
              </a:rPr>
              <a:t>Concurrency</a:t>
            </a:r>
            <a:endParaRPr lang="en-US" sz="3200" b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2045830">
            <a:off x="3401561" y="1663810"/>
            <a:ext cx="2137928" cy="2671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32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Address Space</a:t>
            </a:r>
            <a:endParaRPr lang="en-US" sz="3200" b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7076965">
            <a:off x="4330121" y="1320994"/>
            <a:ext cx="1932160" cy="2725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3200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" charset="0"/>
                <a:ea typeface="Gill Sans" charset="0"/>
                <a:cs typeface="Gill Sans" charset="0"/>
              </a:rPr>
              <a:t>File Systems</a:t>
            </a:r>
            <a:endParaRPr lang="en-US" sz="3200" b="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563930">
            <a:off x="5029163" y="2295212"/>
            <a:ext cx="1498302" cy="27745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32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3333"/>
                </a:solidFill>
                <a:latin typeface="Gill Sans" charset="0"/>
                <a:ea typeface="Gill Sans" charset="0"/>
                <a:cs typeface="Gill Sans" charset="0"/>
              </a:rPr>
              <a:t>Distributed Systems</a:t>
            </a:r>
            <a:endParaRPr lang="en-US" sz="3200" b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3333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ectangle 14"/>
          <p:cNvSpPr/>
          <p:nvPr/>
        </p:nvSpPr>
        <p:spPr>
          <a:xfrm rot="7360228">
            <a:off x="2713881" y="2059198"/>
            <a:ext cx="1639775" cy="36540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3200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" charset="0"/>
                <a:ea typeface="Gill Sans" charset="0"/>
                <a:cs typeface="Gill Sans" charset="0"/>
              </a:rPr>
              <a:t>Reliability, Security, Cloud</a:t>
            </a:r>
            <a:endParaRPr lang="en-US" sz="3200" b="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93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 Interface is “narrow waist” between user programs and </a:t>
            </a:r>
            <a:r>
              <a:rPr lang="en-US" dirty="0" smtClean="0"/>
              <a:t>kernel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Streaming IO: modeled as a stream of bytes</a:t>
            </a:r>
          </a:p>
          <a:p>
            <a:pPr lvl="1"/>
            <a:r>
              <a:rPr lang="en-US" dirty="0" smtClean="0"/>
              <a:t>Most streaming I/O functions start with “f” (like “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fread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Data buffered automatically by C-library </a:t>
            </a:r>
            <a:r>
              <a:rPr lang="en-US" dirty="0" smtClean="0"/>
              <a:t>functions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Low-level I/O: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ile descriptors are integers</a:t>
            </a:r>
          </a:p>
          <a:p>
            <a:pPr lvl="1"/>
            <a:r>
              <a:rPr lang="en-US" dirty="0" smtClean="0"/>
              <a:t>Low-level I/O supported directly at system call </a:t>
            </a:r>
            <a:r>
              <a:rPr lang="en-US" dirty="0" smtClean="0"/>
              <a:t>level</a:t>
            </a:r>
          </a:p>
          <a:p>
            <a:pPr lvl="5"/>
            <a:endParaRPr lang="en-US" dirty="0"/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dirty="0"/>
              <a:t> enable composition in Unix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pipe symbols connects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dirty="0"/>
              <a:t> and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STDIN</a:t>
            </a:r>
          </a:p>
          <a:p>
            <a:pPr lvl="2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find | grep |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3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open, read/write, 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find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grep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/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/>
              <a:t>Kernel buffered reads</a:t>
            </a:r>
          </a:p>
          <a:p>
            <a:pPr lvl="1"/>
            <a:r>
              <a:rPr lang="en-US" dirty="0" smtClean="0"/>
              <a:t>Streaming and block devices looks the same</a:t>
            </a:r>
          </a:p>
          <a:p>
            <a:pPr lvl="1"/>
            <a:r>
              <a:rPr lang="en-US" dirty="0" smtClean="0"/>
              <a:t>read blocks process, yielding processor to other task</a:t>
            </a:r>
          </a:p>
          <a:p>
            <a:r>
              <a:rPr lang="en-US" dirty="0" smtClean="0"/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  <a:p>
            <a:r>
              <a:rPr lang="en-US" dirty="0" smtClean="0"/>
              <a:t>Explicit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78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Device </a:t>
            </a:r>
            <a:r>
              <a:rPr lang="en-US" altLang="ko-KR" dirty="0">
                <a:ea typeface="굴림" panose="020B0600000101010101" pitchFamily="34" charset="-127"/>
              </a:rPr>
              <a:t>Driver: Device-specific code in the kernel that interacts directly with the device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 lvl="4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File </a:t>
            </a:r>
            <a:r>
              <a:rPr lang="en-US" altLang="ko-KR" dirty="0" smtClean="0">
                <a:ea typeface="굴림" panose="020B0600000101010101" pitchFamily="34" charset="-127"/>
              </a:rPr>
              <a:t>abstraction works for inter-processes communication (local or Internet)</a:t>
            </a:r>
          </a:p>
          <a:p>
            <a:pPr lvl="4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Socket</a:t>
            </a:r>
            <a:r>
              <a:rPr lang="en-US" altLang="ko-KR" dirty="0">
                <a:ea typeface="굴림" panose="020B0600000101010101" pitchFamily="34" charset="-127"/>
              </a:rPr>
              <a:t>: an abstraction of a network I/O </a:t>
            </a:r>
            <a:r>
              <a:rPr lang="en-US" altLang="ko-KR" dirty="0" smtClean="0">
                <a:ea typeface="굴림" panose="020B0600000101010101" pitchFamily="34" charset="-127"/>
              </a:rPr>
              <a:t>queue (IPC mechanism)</a:t>
            </a: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60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0798" y="1571792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High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8220" y="1571791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2270" y="1958670"/>
            <a:ext cx="15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Low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2528" y="2036230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9263" y="230497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26296" y="2304970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0191" y="278792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File System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19517" y="2681277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0576" y="3301757"/>
            <a:ext cx="117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I/O Driver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8220" y="3328122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53820" y="1387125"/>
            <a:ext cx="91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53820" y="1851564"/>
            <a:ext cx="88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53820" y="2261152"/>
            <a:ext cx="98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53820" y="2797413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53820" y="3329392"/>
            <a:ext cx="303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2334" y="3868455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812" y="43753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76" y="43753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22" y="47479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228" y="50422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99" y="45888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8571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37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A</a:t>
            </a:r>
            <a:r>
              <a:rPr lang="en-US" dirty="0" smtClean="0"/>
              <a:t>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High-level idea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Files live in hierarchical namespace of filenames</a:t>
            </a:r>
          </a:p>
          <a:p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Named collection of data in a file system</a:t>
            </a:r>
          </a:p>
          <a:p>
            <a:pPr lvl="1"/>
            <a:r>
              <a:rPr lang="en-US" dirty="0" smtClean="0"/>
              <a:t>File data</a:t>
            </a:r>
          </a:p>
          <a:p>
            <a:pPr lvl="2"/>
            <a:r>
              <a:rPr lang="en-US" dirty="0" smtClean="0"/>
              <a:t>Text, binary, linearized objects</a:t>
            </a:r>
          </a:p>
          <a:p>
            <a:pPr lvl="1"/>
            <a:r>
              <a:rPr lang="en-US" dirty="0" smtClean="0"/>
              <a:t>File Metadata: information about the file</a:t>
            </a:r>
          </a:p>
          <a:p>
            <a:pPr lvl="2"/>
            <a:r>
              <a:rPr lang="en-US" dirty="0" smtClean="0"/>
              <a:t>Size, Modification Time, Owner, Security info</a:t>
            </a:r>
          </a:p>
          <a:p>
            <a:pPr lvl="2"/>
            <a:r>
              <a:rPr lang="en-US" dirty="0" smtClean="0"/>
              <a:t>Basis for access control</a:t>
            </a:r>
          </a:p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“Folder” containing files &amp; Directories</a:t>
            </a:r>
          </a:p>
          <a:p>
            <a:pPr lvl="1"/>
            <a:r>
              <a:rPr lang="en-US" dirty="0" err="1" smtClean="0"/>
              <a:t>Hierachical</a:t>
            </a:r>
            <a:r>
              <a:rPr lang="en-US" dirty="0" smtClean="0"/>
              <a:t> (graphical) naming</a:t>
            </a:r>
          </a:p>
          <a:p>
            <a:pPr lvl="2"/>
            <a:r>
              <a:rPr lang="en-US" dirty="0" smtClean="0"/>
              <a:t>Path through the directory graph</a:t>
            </a:r>
          </a:p>
          <a:p>
            <a:pPr lvl="2"/>
            <a:r>
              <a:rPr lang="en-US" dirty="0" smtClean="0"/>
              <a:t>Uniquely identifies a file or directory</a:t>
            </a:r>
          </a:p>
          <a:p>
            <a:pPr lvl="3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/home/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/cs162/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public_html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/fa16/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index.html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 smtClean="0"/>
              <a:t>Links and Volumes (later)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1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042" y="189049"/>
            <a:ext cx="7405915" cy="533400"/>
          </a:xfrm>
        </p:spPr>
        <p:txBody>
          <a:bodyPr/>
          <a:lstStyle/>
          <a:p>
            <a:r>
              <a:rPr lang="en-US" dirty="0" smtClean="0"/>
              <a:t>C High-Level File API – Streams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722"/>
            <a:ext cx="8229600" cy="1714018"/>
          </a:xfrm>
        </p:spPr>
        <p:txBody>
          <a:bodyPr>
            <a:normAutofit/>
          </a:bodyPr>
          <a:lstStyle/>
          <a:p>
            <a:r>
              <a:rPr lang="en-US" dirty="0" smtClean="0"/>
              <a:t>Operate on “streams” - sequence of bytes, whether text or data, with a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4392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FILE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fopen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*filename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*mode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fclose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5414"/>
              </p:ext>
            </p:extLst>
          </p:nvPr>
        </p:nvGraphicFramePr>
        <p:xfrm>
          <a:off x="306852" y="3886200"/>
          <a:ext cx="8697468" cy="25908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/>
                <a:gridCol w="827731"/>
                <a:gridCol w="6562012"/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Mode </a:t>
                      </a:r>
                      <a:r>
                        <a:rPr lang="en-US" sz="1600" b="0" i="0" baseline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Text</a:t>
                      </a:r>
                      <a:endParaRPr lang="en-US" sz="1600" b="0" i="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Binary</a:t>
                      </a:r>
                      <a:endParaRPr lang="en-US" sz="1600" b="0" i="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Descriptions</a:t>
                      </a:r>
                      <a:endParaRPr lang="en-US" sz="1600" b="0" i="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r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rb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 existing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file for reading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w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wb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writing; created if does not exist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a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ab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appending; created if does not exist</a:t>
                      </a:r>
                      <a:endParaRPr lang="en-US" sz="1600" dirty="0" smtClean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894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r+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rb</a:t>
                      </a: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 existing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file for reading &amp; writing.</a:t>
                      </a:r>
                      <a:endParaRPr lang="en-US" sz="1600" dirty="0" smtClean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w+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wb</a:t>
                      </a: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reading &amp; writing; truncated to zero if exists, create otherwise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4779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a+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ab</a:t>
                      </a: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reading &amp; writing. Created if does not exist. Read from beginning, write as append</a:t>
                      </a:r>
                      <a:endParaRPr lang="en-US" sz="1600" dirty="0" smtClean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 rot="18498134">
            <a:off x="6976155" y="4505254"/>
            <a:ext cx="2145038" cy="3693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Don’t forget to flush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76800" y="1905000"/>
            <a:ext cx="3753889" cy="655967"/>
            <a:chOff x="4876800" y="1905000"/>
            <a:chExt cx="3753889" cy="655967"/>
          </a:xfrm>
        </p:grpSpPr>
        <p:sp>
          <p:nvSpPr>
            <p:cNvPr id="20" name="Rectangle 19"/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0889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40639</TotalTime>
  <Pages>60</Pages>
  <Words>3381</Words>
  <Application>Microsoft Macintosh PowerPoint</Application>
  <PresentationFormat>On-screen Show (4:3)</PresentationFormat>
  <Paragraphs>797</Paragraphs>
  <Slides>60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Comic Sans MS</vt:lpstr>
      <vt:lpstr>Consolas</vt:lpstr>
      <vt:lpstr>Courier New</vt:lpstr>
      <vt:lpstr>Gill Sans</vt:lpstr>
      <vt:lpstr>Gill Sans Light</vt:lpstr>
      <vt:lpstr>굴림</vt:lpstr>
      <vt:lpstr>Arial</vt:lpstr>
      <vt:lpstr>Office</vt:lpstr>
      <vt:lpstr>CS162 Operating Systems and Systems Programming Lecture 4   Introduction to I/O, Sockets, Networking</vt:lpstr>
      <vt:lpstr>Recall: UNIX System Structure</vt:lpstr>
      <vt:lpstr>How Does the Kernel Provide Services?</vt:lpstr>
      <vt:lpstr>OS Run-Time Library</vt:lpstr>
      <vt:lpstr>A Kind of Narrow Waist</vt:lpstr>
      <vt:lpstr>Key Unix I/O Design Concepts</vt:lpstr>
      <vt:lpstr>I/O &amp; Storage Layers</vt:lpstr>
      <vt:lpstr>The File System Abstraction</vt:lpstr>
      <vt:lpstr>C High-Level File API – Streams (review)</vt:lpstr>
      <vt:lpstr>Connecting Processes, Filesystem, and Users</vt:lpstr>
      <vt:lpstr>C API Standard Streams</vt:lpstr>
      <vt:lpstr>C high level File API – Stream Ops</vt:lpstr>
      <vt:lpstr>C high level File API – Stream Ops</vt:lpstr>
      <vt:lpstr>C high level File API – Stream Ops</vt:lpstr>
      <vt:lpstr>Example Code</vt:lpstr>
      <vt:lpstr>C Stream API positioning</vt:lpstr>
      <vt:lpstr>What’s below the surface ??</vt:lpstr>
      <vt:lpstr>C Low level I/O</vt:lpstr>
      <vt:lpstr>C Low Level: standard descriptors</vt:lpstr>
      <vt:lpstr>C Low Level Operations</vt:lpstr>
      <vt:lpstr>And lots more !</vt:lpstr>
      <vt:lpstr>Another example: lowio-std.c</vt:lpstr>
      <vt:lpstr>Administrivia: Getting started</vt:lpstr>
      <vt:lpstr>Break</vt:lpstr>
      <vt:lpstr>What’s below the surface ??</vt:lpstr>
      <vt:lpstr>Recall: SYSCALL</vt:lpstr>
      <vt:lpstr>What’s below the surface ??</vt:lpstr>
      <vt:lpstr>Internal OS File Descriptor</vt:lpstr>
      <vt:lpstr>File System: from syscall to driver</vt:lpstr>
      <vt:lpstr>Lower Level Driver</vt:lpstr>
      <vt:lpstr>Recall: Device Drivers</vt:lpstr>
      <vt:lpstr>Life Cycle of An I/O Request</vt:lpstr>
      <vt:lpstr>So what happens when you fgetc?</vt:lpstr>
      <vt:lpstr>Communication between processes</vt:lpstr>
      <vt:lpstr>Communication Across the world looks like file IO </vt:lpstr>
      <vt:lpstr>Request Response Protocol</vt:lpstr>
      <vt:lpstr>Request Response Protocol</vt:lpstr>
      <vt:lpstr>Client-Server Models</vt:lpstr>
      <vt:lpstr>Administrivia (Con’t)</vt:lpstr>
      <vt:lpstr>Break</vt:lpstr>
      <vt:lpstr>Sockets</vt:lpstr>
      <vt:lpstr>Silly Echo Server – running example</vt:lpstr>
      <vt:lpstr>Echo client-server example</vt:lpstr>
      <vt:lpstr>Prompt for input</vt:lpstr>
      <vt:lpstr>Socket creation and connection</vt:lpstr>
      <vt:lpstr>Namespaces for communication over IP</vt:lpstr>
      <vt:lpstr>Socket Setup over TCP/IP</vt:lpstr>
      <vt:lpstr>Sockets in Concept</vt:lpstr>
      <vt:lpstr>Client Protocol</vt:lpstr>
      <vt:lpstr>Server Protocol (v1)</vt:lpstr>
      <vt:lpstr>How Can the Server Protect Itself?</vt:lpstr>
      <vt:lpstr>Sockets With Protection</vt:lpstr>
      <vt:lpstr>Server Protocol (v2)</vt:lpstr>
      <vt:lpstr>How to Handle Multiple Simultaneous Clients?</vt:lpstr>
      <vt:lpstr>Sockets With Protection and Parallelism</vt:lpstr>
      <vt:lpstr>Server Protocol (v3)</vt:lpstr>
      <vt:lpstr>BIG OS Concepts so far</vt:lpstr>
      <vt:lpstr>Course Structure: Spiral</vt:lpstr>
      <vt:lpstr>Conclusion (I)</vt:lpstr>
      <vt:lpstr>Conclusion (II)</vt:lpstr>
    </vt:vector>
  </TitlesOfParts>
  <Company>UC Berkeley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Joseph</cp:lastModifiedBy>
  <cp:revision>504</cp:revision>
  <cp:lastPrinted>2016-09-07T14:37:38Z</cp:lastPrinted>
  <dcterms:created xsi:type="dcterms:W3CDTF">1995-08-12T11:37:26Z</dcterms:created>
  <dcterms:modified xsi:type="dcterms:W3CDTF">2016-09-07T21:02:29Z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