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1288" r:id="rId3"/>
    <p:sldId id="1218" r:id="rId4"/>
    <p:sldId id="1219" r:id="rId5"/>
    <p:sldId id="1220" r:id="rId6"/>
    <p:sldId id="1264" r:id="rId7"/>
    <p:sldId id="1222" r:id="rId8"/>
    <p:sldId id="1223" r:id="rId9"/>
    <p:sldId id="1334" r:id="rId10"/>
    <p:sldId id="1227" r:id="rId11"/>
    <p:sldId id="1228" r:id="rId12"/>
    <p:sldId id="1271" r:id="rId13"/>
    <p:sldId id="1230" r:id="rId14"/>
    <p:sldId id="1231" r:id="rId15"/>
    <p:sldId id="1236" r:id="rId16"/>
    <p:sldId id="1235" r:id="rId17"/>
    <p:sldId id="1233" r:id="rId18"/>
    <p:sldId id="1312" r:id="rId19"/>
    <p:sldId id="1316" r:id="rId20"/>
    <p:sldId id="1317" r:id="rId21"/>
    <p:sldId id="1323" r:id="rId22"/>
    <p:sldId id="1327" r:id="rId23"/>
    <p:sldId id="1326" r:id="rId24"/>
    <p:sldId id="1328" r:id="rId25"/>
    <p:sldId id="1329" r:id="rId26"/>
    <p:sldId id="1330" r:id="rId27"/>
    <p:sldId id="1331" r:id="rId28"/>
    <p:sldId id="1332" r:id="rId29"/>
    <p:sldId id="1237" r:id="rId30"/>
    <p:sldId id="1300" r:id="rId31"/>
    <p:sldId id="1238" r:id="rId32"/>
    <p:sldId id="1299" r:id="rId33"/>
    <p:sldId id="1239" r:id="rId34"/>
    <p:sldId id="1234" r:id="rId35"/>
    <p:sldId id="1286" r:id="rId36"/>
    <p:sldId id="1251" r:id="rId37"/>
    <p:sldId id="1298" r:id="rId38"/>
    <p:sldId id="1333" r:id="rId39"/>
    <p:sldId id="1248" r:id="rId40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6B5"/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69" autoAdjust="0"/>
    <p:restoredTop sz="94799" autoAdjust="0"/>
  </p:normalViewPr>
  <p:slideViewPr>
    <p:cSldViewPr>
      <p:cViewPr>
        <p:scale>
          <a:sx n="100" d="100"/>
          <a:sy n="100" d="100"/>
        </p:scale>
        <p:origin x="144" y="7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39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0.001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1.0</c:v>
                </c:pt>
                <c:pt idx="9">
                  <c:v>2.0</c:v>
                </c:pt>
                <c:pt idx="10">
                  <c:v>3.0</c:v>
                </c:pt>
                <c:pt idx="11">
                  <c:v>4.0</c:v>
                </c:pt>
                <c:pt idx="12">
                  <c:v>5.0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10.0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</c:v>
                </c:pt>
                <c:pt idx="1">
                  <c:v>0.990049833749168</c:v>
                </c:pt>
                <c:pt idx="2">
                  <c:v>0.980198673306755</c:v>
                </c:pt>
                <c:pt idx="3">
                  <c:v>0.960789439152323</c:v>
                </c:pt>
                <c:pt idx="4">
                  <c:v>0.923116346386636</c:v>
                </c:pt>
                <c:pt idx="5">
                  <c:v>0.852143788966211</c:v>
                </c:pt>
                <c:pt idx="6">
                  <c:v>0.726149037073691</c:v>
                </c:pt>
                <c:pt idx="7">
                  <c:v>0.527292424043049</c:v>
                </c:pt>
                <c:pt idx="8">
                  <c:v>0.367879441171442</c:v>
                </c:pt>
                <c:pt idx="9">
                  <c:v>0.135335283236613</c:v>
                </c:pt>
                <c:pt idx="10">
                  <c:v>0.0497870683678639</c:v>
                </c:pt>
                <c:pt idx="11">
                  <c:v>0.0183156388887342</c:v>
                </c:pt>
                <c:pt idx="12">
                  <c:v>0.00673794699908546</c:v>
                </c:pt>
                <c:pt idx="13">
                  <c:v>0.00247875217666636</c:v>
                </c:pt>
                <c:pt idx="14">
                  <c:v>0.000911881965554516</c:v>
                </c:pt>
                <c:pt idx="15">
                  <c:v>0.000335462627902512</c:v>
                </c:pt>
                <c:pt idx="16">
                  <c:v>4.53999297624849E-5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1278208"/>
        <c:axId val="-71270288"/>
      </c:scatterChart>
      <c:valAx>
        <c:axId val="-71278208"/>
        <c:scaling>
          <c:orientation val="minMax"/>
          <c:max val="10.0"/>
        </c:scaling>
        <c:delete val="0"/>
        <c:axPos val="b"/>
        <c:numFmt formatCode="General" sourceLinked="1"/>
        <c:majorTickMark val="out"/>
        <c:minorTickMark val="none"/>
        <c:tickLblPos val="nextTo"/>
        <c:crossAx val="-71270288"/>
        <c:crosses val="autoZero"/>
        <c:crossBetween val="midCat"/>
      </c:valAx>
      <c:valAx>
        <c:axId val="-71270288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1278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932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932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74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03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52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526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45266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779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09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2475"/>
          </a:xfrm>
          <a:noFill/>
        </p:spPr>
        <p:txBody>
          <a:bodyPr lIns="95638" tIns="46979" rIns="95638" bIns="46979"/>
          <a:lstStyle/>
          <a:p>
            <a:r>
              <a:rPr lang="en-US" altLang="en-US" smtClean="0"/>
              <a:t>Old and New Testament by Kleirock</a:t>
            </a:r>
          </a:p>
          <a:p>
            <a:r>
              <a:rPr lang="en-US" altLang="en-US" smtClean="0"/>
              <a:t>Regret skipping as grad student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471488"/>
            <a:ext cx="3640138" cy="2730500"/>
          </a:xfrm>
          <a:ln cap="flat"/>
        </p:spPr>
      </p:sp>
    </p:spTree>
    <p:extLst>
      <p:ext uri="{BB962C8B-B14F-4D97-AF65-F5344CB8AC3E}">
        <p14:creationId xmlns:p14="http://schemas.microsoft.com/office/powerpoint/2010/main" val="3359664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79720-2A07-2A4E-8EBA-8106CEA8CF32}" type="slidenum">
              <a:rPr lang="en-US" sz="1300" b="0">
                <a:latin typeface="Times New Roman" charset="0"/>
              </a:rPr>
              <a:pPr eaLnBrk="1" hangingPunct="1"/>
              <a:t>18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17.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82584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10/25/17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910751" y="6550025"/>
            <a:ext cx="195435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 UCB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162.eecs.berkeley.edu/static/readings/patterson_queue.pdf" TargetMode="External"/><Relationship Id="rId3" Type="http://schemas.openxmlformats.org/officeDocument/2006/relationships/hyperlink" Target="http://web2.uwindsor.ca/math/hlynka/qonline.htm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Solid-state_driv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17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Performance</a:t>
            </a:r>
            <a:br>
              <a:rPr lang="en-US" altLang="en-US" sz="3000" dirty="0" smtClean="0"/>
            </a:br>
            <a:r>
              <a:rPr lang="en-US" altLang="en-US" sz="3000" dirty="0" smtClean="0"/>
              <a:t>Storage Devices, Queueing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25, 2017</a:t>
            </a:r>
          </a:p>
          <a:p>
            <a:pPr marL="285750" indent="-285750"/>
            <a:r>
              <a:rPr lang="en-US" altLang="en-US" dirty="0" smtClean="0"/>
              <a:t>Prof. Ion </a:t>
            </a:r>
            <a:r>
              <a:rPr lang="en-US" altLang="en-US" dirty="0"/>
              <a:t>S</a:t>
            </a:r>
            <a:r>
              <a:rPr lang="en-US" altLang="en-US" dirty="0" smtClean="0"/>
              <a:t>toica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762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big increases of latency as utilization </a:t>
            </a:r>
            <a:r>
              <a:rPr lang="en-US" sz="2400" dirty="0" smtClean="0">
                <a:ea typeface="MS PGothic" charset="0"/>
              </a:rPr>
              <a:t>increases</a:t>
            </a:r>
            <a:endParaRPr lang="en-US" sz="24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02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8657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Deterministic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99" y="4038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Assume requests arrive at regular intervals, take a fixed time to process, with plenty of time between …</a:t>
            </a:r>
          </a:p>
          <a:p>
            <a:r>
              <a:rPr lang="en-US" dirty="0" smtClean="0"/>
              <a:t>Service rate </a:t>
            </a:r>
            <a:r>
              <a:rPr lang="en-US" dirty="0"/>
              <a:t>(</a:t>
            </a:r>
            <a:r>
              <a:rPr lang="en-US" dirty="0" smtClean="0"/>
              <a:t>μ = 1/T</a:t>
            </a:r>
            <a:r>
              <a:rPr lang="en-US" baseline="-25000" dirty="0" smtClean="0"/>
              <a:t>S</a:t>
            </a:r>
            <a:r>
              <a:rPr lang="en-US" dirty="0" smtClean="0"/>
              <a:t>)  - operations per sec</a:t>
            </a:r>
            <a:endParaRPr lang="en-US" dirty="0"/>
          </a:p>
          <a:p>
            <a:r>
              <a:rPr lang="en-US" dirty="0"/>
              <a:t>Arrival </a:t>
            </a:r>
            <a:r>
              <a:rPr lang="en-US" dirty="0" smtClean="0"/>
              <a:t>rate: (λ =  1/T</a:t>
            </a:r>
            <a:r>
              <a:rPr lang="en-US" baseline="-25000" dirty="0" smtClean="0"/>
              <a:t>A</a:t>
            </a:r>
            <a:r>
              <a:rPr lang="en-US" dirty="0" smtClean="0"/>
              <a:t>) - </a:t>
            </a:r>
            <a:r>
              <a:rPr lang="en-US" dirty="0"/>
              <a:t>requests per second </a:t>
            </a:r>
          </a:p>
          <a:p>
            <a:r>
              <a:rPr lang="en-US" dirty="0" smtClean="0"/>
              <a:t>Utilization</a:t>
            </a:r>
            <a:r>
              <a:rPr lang="en-US" dirty="0"/>
              <a:t>: U = </a:t>
            </a:r>
            <a:r>
              <a:rPr lang="en-US" dirty="0" err="1"/>
              <a:t>λ</a:t>
            </a:r>
            <a:r>
              <a:rPr lang="en-US" dirty="0"/>
              <a:t>/μ </a:t>
            </a:r>
            <a:r>
              <a:rPr lang="en-US" dirty="0" smtClean="0"/>
              <a:t>, where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μ</a:t>
            </a:r>
          </a:p>
          <a:p>
            <a:r>
              <a:rPr lang="en-US" dirty="0" smtClean="0"/>
              <a:t>Average rate is the complete story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78345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19015"/>
            <a:ext cx="753719" cy="784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190514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6823" y="1196025"/>
            <a:ext cx="86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1388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2667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3478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6865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84308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9242" y="2762310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30633" y="2851602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8854" y="3266790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30489" y="2545305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15310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30489" y="251581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86945" y="2846848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5166" y="3262036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86801" y="2540551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1622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86801" y="251106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48360" y="2832249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6581" y="3247437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8216" y="2525952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3037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948216" y="24964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19738" y="3827586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7324" y="357961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90800" y="35814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3714690"/>
            <a:ext cx="417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31925" y="32049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31925" y="3438525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1247775" y="3435350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990600" y="3733800"/>
            <a:ext cx="42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err="1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2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Ideal Linear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453263"/>
            <a:ext cx="8724920" cy="66898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does the queue wait time look like?</a:t>
            </a:r>
          </a:p>
          <a:p>
            <a:pPr lvl="1"/>
            <a:r>
              <a:rPr lang="en-US" sz="2400" dirty="0" smtClean="0"/>
              <a:t>Grows unbounded at a rate ~ </a:t>
            </a:r>
            <a:r>
              <a:rPr lang="en-US" sz="2400" dirty="0"/>
              <a:t>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/T</a:t>
            </a:r>
            <a:r>
              <a:rPr lang="en-US" sz="2400" baseline="-25000" dirty="0"/>
              <a:t>A</a:t>
            </a:r>
            <a:r>
              <a:rPr lang="en-US" sz="2400" dirty="0" smtClean="0"/>
              <a:t>) till request rate subsides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9147" y="3396669"/>
            <a:ext cx="242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Offered Load  (T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/T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36272" y="844868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36272" y="3063062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558406" y="1878446"/>
            <a:ext cx="245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Delivered Throughput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267" y="30323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864" y="30708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0066" y="1207532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612" y="10381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1167720" y="1407445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59872" y="2119924"/>
            <a:ext cx="3507328" cy="3498944"/>
            <a:chOff x="426604" y="2323885"/>
            <a:chExt cx="3507328" cy="3498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0187" y="542271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26111" y="4538372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Connector 42"/>
            <p:cNvCxnSpPr>
              <a:stCxn id="4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48200" y="1192760"/>
            <a:ext cx="3867936" cy="4446040"/>
            <a:chOff x="5179472" y="1328496"/>
            <a:chExt cx="3867936" cy="444604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491404" y="5340446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99973" y="4183907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81933" y="537442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4626757" y="4456099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7463884" y="3832471"/>
              <a:ext cx="1583524" cy="125339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916655" y="1328496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/>
            <p:cNvCxnSpPr>
              <a:stCxn id="49" idx="4"/>
            </p:cNvCxnSpPr>
            <p:nvPr/>
          </p:nvCxnSpPr>
          <p:spPr>
            <a:xfrm flipH="1">
              <a:off x="7480450" y="1503687"/>
              <a:ext cx="552991" cy="3450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98352" y="838200"/>
            <a:ext cx="4605968" cy="2958579"/>
            <a:chOff x="4398352" y="1042161"/>
            <a:chExt cx="4605968" cy="2958579"/>
          </a:xfrm>
        </p:grpSpPr>
        <p:sp>
          <p:nvSpPr>
            <p:cNvPr id="55" name="Rectangle 54"/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3368935" y="2082407"/>
              <a:ext cx="2458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8608" y="32362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7205" y="327483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53" y="12420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28" name="Straight Arrow Connector 27"/>
            <p:cNvCxnSpPr>
              <a:stCxn id="24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86488" y="3600630"/>
              <a:ext cx="2421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Offered Load  (T</a:t>
              </a:r>
              <a:r>
                <a:rPr lang="en-US" sz="2000" b="0" baseline="-25000" dirty="0" smtClean="0">
                  <a:latin typeface="Gill Sans" charset="0"/>
                  <a:ea typeface="Gill Sans" charset="0"/>
                  <a:cs typeface="Gill Sans" charset="0"/>
                </a:rPr>
                <a:t>S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/T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279126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8865" y="104216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0248" y="2791265"/>
              <a:ext cx="1395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5105400" y="4949576"/>
            <a:ext cx="1836733" cy="3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4600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23" y="4877413"/>
            <a:ext cx="8229600" cy="15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arrive in a burst, must queue up till served</a:t>
            </a:r>
          </a:p>
          <a:p>
            <a:r>
              <a:rPr lang="en-US" dirty="0" smtClean="0"/>
              <a:t>Same average arrival time, but almost all of the requests experience large queue delays</a:t>
            </a:r>
          </a:p>
          <a:p>
            <a:r>
              <a:rPr lang="en-US" dirty="0" smtClean="0"/>
              <a:t>Even though average utilization is low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78345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19015"/>
            <a:ext cx="753719" cy="784657"/>
          </a:xfrm>
          <a:prstGeom prst="ellips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58" y="1190514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6823" y="119602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1388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2667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62200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84308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35917" y="2704302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37308" y="2908692"/>
            <a:ext cx="1138024" cy="1729104"/>
            <a:chOff x="1430633" y="3061092"/>
            <a:chExt cx="1138024" cy="1729104"/>
          </a:xfrm>
        </p:grpSpPr>
        <p:sp>
          <p:nvSpPr>
            <p:cNvPr id="29" name="Rectangle 28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737164" y="257290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927086" y="2903938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87903" y="4243617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935529" y="256815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94094" y="3298117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27706" y="4243617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5332" y="2903938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146209" y="258976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13207" y="258157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739677" y="4243617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21273" y="3692296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27706" y="2908692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87903" y="3302871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275" y="2900259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 depth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76008" y="2896348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8377" y="4205986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321273" y="2624004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6475" y="261581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275" y="2209800"/>
            <a:ext cx="98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26475" y="2912490"/>
            <a:ext cx="1138024" cy="1729104"/>
            <a:chOff x="1430633" y="3061092"/>
            <a:chExt cx="1138024" cy="1729104"/>
          </a:xfrm>
        </p:grpSpPr>
        <p:sp>
          <p:nvSpPr>
            <p:cNvPr id="48" name="Rectangle 47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27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0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996"/>
            <a:ext cx="8458200" cy="5215723"/>
          </a:xfrm>
        </p:spPr>
        <p:txBody>
          <a:bodyPr/>
          <a:lstStyle/>
          <a:p>
            <a:r>
              <a:rPr lang="en-US" dirty="0" smtClean="0"/>
              <a:t>Elegant mathematical framework if you start with </a:t>
            </a:r>
            <a:r>
              <a:rPr lang="en-US" i="1" dirty="0" smtClean="0"/>
              <a:t>exponential distribution</a:t>
            </a:r>
          </a:p>
          <a:p>
            <a:pPr lvl="1"/>
            <a:r>
              <a:rPr lang="en-US" dirty="0" smtClean="0"/>
              <a:t>Probability density function of a continuous random variable with a mean of 1/</a:t>
            </a:r>
            <a:r>
              <a:rPr lang="en-US" dirty="0" err="1" smtClean="0"/>
              <a:t>λ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(x) = </a:t>
            </a:r>
            <a:r>
              <a:rPr lang="en-US" dirty="0" err="1" smtClean="0"/>
              <a:t>λe</a:t>
            </a:r>
            <a:r>
              <a:rPr lang="en-US" baseline="30000" dirty="0" err="1" smtClean="0"/>
              <a:t>-λx</a:t>
            </a:r>
            <a:endParaRPr lang="en-US" baseline="30000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Memoryless</a:t>
            </a:r>
            <a:r>
              <a:rPr lang="en-US" i="1" dirty="0" smtClean="0"/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895600"/>
            <a:ext cx="8586372" cy="3403707"/>
            <a:chOff x="228600" y="2895600"/>
            <a:chExt cx="8586372" cy="3403707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9304251"/>
                </p:ext>
              </p:extLst>
            </p:nvPr>
          </p:nvGraphicFramePr>
          <p:xfrm>
            <a:off x="4674131" y="2895600"/>
            <a:ext cx="4140841" cy="3403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34387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Likelihood of an event occurring is independent of how long we’ve been waiting</a:t>
              </a:r>
              <a:endParaRPr lang="en-US" sz="2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how do we model the </a:t>
            </a:r>
            <a:r>
              <a:rPr lang="en-US" dirty="0" err="1" smtClean="0"/>
              <a:t>burstiness</a:t>
            </a:r>
            <a:r>
              <a:rPr lang="en-US" dirty="0" smtClean="0"/>
              <a:t> of arrival?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3619377"/>
            <a:ext cx="4130186" cy="2056078"/>
            <a:chOff x="990600" y="3619377"/>
            <a:chExt cx="4130186" cy="2056078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475126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31603" y="5646003"/>
            <a:ext cx="5590618" cy="830997"/>
            <a:chOff x="931603" y="5646003"/>
            <a:chExt cx="5590618" cy="83099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931603" y="5646003"/>
              <a:ext cx="30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98421" y="622929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 (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68956" y="3048000"/>
            <a:ext cx="3678492" cy="2809719"/>
            <a:chOff x="5368956" y="3137602"/>
            <a:chExt cx="3678492" cy="280971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3899602"/>
              <a:ext cx="3484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ean 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rrival interval (1/</a:t>
              </a:r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00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Background: General Use of Random </a:t>
            </a:r>
            <a:r>
              <a:rPr lang="en-US" altLang="ko-KR" dirty="0">
                <a:ea typeface="Gulim" panose="020B0600000101010101" pitchFamily="34" charset="-127"/>
              </a:rPr>
              <a:t>D</a:t>
            </a:r>
            <a:r>
              <a:rPr lang="en-US" altLang="ko-KR" dirty="0" smtClean="0">
                <a:ea typeface="Gulim" panose="020B0600000101010101" pitchFamily="34" charset="-127"/>
              </a:rPr>
              <a:t>istributions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839200" cy="5486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Server spends variable time (T) with customers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Mean (Average) </a:t>
            </a:r>
            <a:r>
              <a:rPr lang="en-US" altLang="ko-KR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Variance (stddev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)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(</a:t>
            </a:r>
            <a:r>
              <a:rPr lang="en-US" altLang="ko-KR" dirty="0" smtClean="0">
                <a:ea typeface="Gulim" panose="020B0600000101010101" pitchFamily="34" charset="-127"/>
              </a:rPr>
              <a:t>T-m)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-m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Squared coefficient of variance: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ea typeface="Gulim" panose="020B0600000101010101" pitchFamily="34" charset="-127"/>
              </a:rPr>
              <a:t>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/m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br>
              <a:rPr lang="en-US" altLang="ko-KR" baseline="30000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Aggregate description of the distribution</a:t>
            </a:r>
            <a:endParaRPr lang="en-US" altLang="ko-KR" baseline="30000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Important values of C: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 variance or deterministic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C=0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“Memoryless” or exponential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C=1</a:t>
            </a:r>
            <a:r>
              <a:rPr lang="en-US" altLang="ko-KR" dirty="0" smtClean="0">
                <a:ea typeface="Gulim" panose="020B0600000101010101" pitchFamily="34" charset="-127"/>
              </a:rPr>
              <a:t>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Past tells nothing about future</a:t>
            </a: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Poisson process – </a:t>
            </a:r>
            <a:r>
              <a:rPr lang="en-US" i="1" dirty="0" smtClean="0"/>
              <a:t>purely</a:t>
            </a:r>
            <a:r>
              <a:rPr lang="en-US" dirty="0"/>
              <a:t> or </a:t>
            </a:r>
            <a:r>
              <a:rPr lang="en-US" i="1" dirty="0"/>
              <a:t>completely</a:t>
            </a:r>
            <a:r>
              <a:rPr lang="en-US" dirty="0"/>
              <a:t> random process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Many complex systems (or aggregates)</a:t>
            </a:r>
            <a:b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are well described as memoryless 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Disk response times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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1.5</a:t>
            </a:r>
            <a:r>
              <a:rPr lang="en-US" altLang="ko-KR" dirty="0" smtClean="0">
                <a:ea typeface="Gulim" panose="020B0600000101010101" pitchFamily="34" charset="-127"/>
              </a:rPr>
              <a:t>  (majority seeks &lt; average)</a:t>
            </a: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425950" y="1012825"/>
            <a:ext cx="8382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916485" name="Group 5"/>
          <p:cNvGrpSpPr>
            <a:grpSpLocks/>
          </p:cNvGrpSpPr>
          <p:nvPr/>
        </p:nvGrpSpPr>
        <p:grpSpPr bwMode="auto">
          <a:xfrm>
            <a:off x="8001000" y="1163638"/>
            <a:ext cx="1168400" cy="644524"/>
            <a:chOff x="5024" y="288"/>
            <a:chExt cx="736" cy="406"/>
          </a:xfrm>
        </p:grpSpPr>
        <p:sp>
          <p:nvSpPr>
            <p:cNvPr id="24612" name="Rectangle 6"/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</a:t>
              </a:r>
              <a:r>
                <a:rPr lang="en-US" altLang="en-US" sz="1800" b="0" dirty="0" smtClean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m)</a:t>
              </a:r>
              <a:endParaRPr lang="en-US" altLang="en-US" sz="1800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488" name="Group 8"/>
          <p:cNvGrpSpPr>
            <a:grpSpLocks/>
          </p:cNvGrpSpPr>
          <p:nvPr/>
        </p:nvGrpSpPr>
        <p:grpSpPr bwMode="auto">
          <a:xfrm>
            <a:off x="7235933" y="4419600"/>
            <a:ext cx="1450867" cy="1351592"/>
            <a:chOff x="4412" y="2064"/>
            <a:chExt cx="1025" cy="955"/>
          </a:xfrm>
        </p:grpSpPr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7" name="Line 10"/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8" name="Arc 11"/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9" name="Rectangle 12"/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24610" name="Line 13"/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916495" name="Group 15"/>
          <p:cNvGrpSpPr>
            <a:grpSpLocks/>
          </p:cNvGrpSpPr>
          <p:nvPr/>
        </p:nvGrpSpPr>
        <p:grpSpPr bwMode="auto">
          <a:xfrm>
            <a:off x="7162802" y="1392238"/>
            <a:ext cx="1825626" cy="1728786"/>
            <a:chOff x="4544" y="493"/>
            <a:chExt cx="1150" cy="1089"/>
          </a:xfrm>
        </p:grpSpPr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2" name="Arc 30"/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3" name="Arc 31"/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4" name="Arc 32"/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5" name="Arc 33"/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514" name="Group 34"/>
          <p:cNvGrpSpPr>
            <a:grpSpLocks/>
          </p:cNvGrpSpPr>
          <p:nvPr/>
        </p:nvGrpSpPr>
        <p:grpSpPr bwMode="auto">
          <a:xfrm>
            <a:off x="7264400" y="1524003"/>
            <a:ext cx="1168400" cy="428626"/>
            <a:chOff x="4512" y="1942"/>
            <a:chExt cx="736" cy="270"/>
          </a:xfrm>
        </p:grpSpPr>
        <p:sp>
          <p:nvSpPr>
            <p:cNvPr id="24585" name="Line 35"/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6" name="Line 36"/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7" name="Text Box 37"/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702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312" name="Group 32"/>
          <p:cNvGrpSpPr>
            <a:grpSpLocks/>
          </p:cNvGrpSpPr>
          <p:nvPr/>
        </p:nvGrpSpPr>
        <p:grpSpPr bwMode="auto">
          <a:xfrm>
            <a:off x="1295400" y="1295400"/>
            <a:ext cx="6464300" cy="1601788"/>
            <a:chOff x="960" y="480"/>
            <a:chExt cx="4072" cy="1009"/>
          </a:xfrm>
        </p:grpSpPr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866" y="877"/>
              <a:ext cx="11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1004" y="894"/>
              <a:ext cx="8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23569" name="Line 4"/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5"/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1941" y="480"/>
              <a:ext cx="1925" cy="100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2296" y="1200"/>
              <a:ext cx="13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Introduction to Queuing Theory</a:t>
            </a:r>
          </a:p>
        </p:txBody>
      </p:sp>
      <p:sp>
        <p:nvSpPr>
          <p:cNvPr id="86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8839200" cy="3289299"/>
          </a:xfrm>
        </p:spPr>
        <p:txBody>
          <a:bodyPr>
            <a:normAutofit/>
          </a:bodyPr>
          <a:lstStyle/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What about queuing time??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Gulim" panose="020B0600000101010101" pitchFamily="34" charset="-127"/>
              </a:rPr>
              <a:t>Let’s apply some queuing theory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Gulim" panose="020B0600000101010101" pitchFamily="34" charset="-127"/>
              </a:rPr>
              <a:t>Queuing Theory applies to long term, steady state behavior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Gulim" panose="020B0600000101010101" pitchFamily="34" charset="-127"/>
              </a:rPr>
              <a:t> 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865306" name="Group 26"/>
          <p:cNvGrpSpPr>
            <a:grpSpLocks/>
          </p:cNvGrpSpPr>
          <p:nvPr/>
        </p:nvGrpSpPr>
        <p:grpSpPr bwMode="auto">
          <a:xfrm>
            <a:off x="3079750" y="1441450"/>
            <a:ext cx="2697163" cy="1335691"/>
            <a:chOff x="3720" y="288"/>
            <a:chExt cx="2062" cy="1021"/>
          </a:xfrm>
        </p:grpSpPr>
        <p:sp>
          <p:nvSpPr>
            <p:cNvPr id="23558" name="AutoShape 15"/>
            <p:cNvSpPr>
              <a:spLocks noChangeArrowheads="1"/>
            </p:cNvSpPr>
            <p:nvPr/>
          </p:nvSpPr>
          <p:spPr bwMode="auto">
            <a:xfrm>
              <a:off x="5213" y="513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66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3800" y="546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0" name="Line 18"/>
            <p:cNvSpPr>
              <a:spLocks noChangeShapeType="1"/>
            </p:cNvSpPr>
            <p:nvPr/>
          </p:nvSpPr>
          <p:spPr bwMode="auto">
            <a:xfrm flipV="1">
              <a:off x="4182" y="538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4084" y="53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2" name="Rectangle 20"/>
            <p:cNvSpPr>
              <a:spLocks noChangeArrowheads="1"/>
            </p:cNvSpPr>
            <p:nvPr/>
          </p:nvSpPr>
          <p:spPr bwMode="auto">
            <a:xfrm>
              <a:off x="3720" y="864"/>
              <a:ext cx="64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4618" y="288"/>
              <a:ext cx="374" cy="8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>
              <a:off x="4288" y="700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5274" y="610"/>
              <a:ext cx="46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</p:txBody>
        </p:sp>
        <p:sp>
          <p:nvSpPr>
            <p:cNvPr id="23566" name="Line 25"/>
            <p:cNvSpPr>
              <a:spLocks noChangeShapeType="1"/>
            </p:cNvSpPr>
            <p:nvPr/>
          </p:nvSpPr>
          <p:spPr bwMode="auto">
            <a:xfrm>
              <a:off x="4992" y="700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13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2782051"/>
            <a:ext cx="9168224" cy="39235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any </a:t>
            </a:r>
            <a:r>
              <a:rPr lang="en-US" sz="2800" i="1" dirty="0" smtClean="0">
                <a:solidFill>
                  <a:srgbClr val="FF0000"/>
                </a:solidFill>
              </a:rPr>
              <a:t>stable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system </a:t>
            </a:r>
          </a:p>
          <a:p>
            <a:pPr lvl="1"/>
            <a:r>
              <a:rPr lang="en-US" sz="2600" dirty="0" smtClean="0"/>
              <a:t>Average arrival rate = Average departure rate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average number of jobs/tasks in the system (</a:t>
            </a:r>
            <a:r>
              <a:rPr lang="en-US" sz="2800" i="1" dirty="0" smtClean="0"/>
              <a:t>N</a:t>
            </a:r>
            <a:r>
              <a:rPr lang="en-US" sz="2800" dirty="0" smtClean="0"/>
              <a:t>) is equal to arrival time / throughput (</a:t>
            </a:r>
            <a:r>
              <a:rPr lang="el-GR" sz="2800" dirty="0">
                <a:latin typeface="Times New Roman"/>
                <a:cs typeface="Times New Roman"/>
              </a:rPr>
              <a:t>λ</a:t>
            </a:r>
            <a:r>
              <a:rPr lang="en-US" sz="2800" dirty="0" smtClean="0"/>
              <a:t>) times the response time (</a:t>
            </a:r>
            <a:r>
              <a:rPr lang="en-US" sz="2800" i="1" dirty="0" smtClean="0"/>
              <a:t>L</a:t>
            </a:r>
            <a:r>
              <a:rPr lang="en-US" sz="2800" dirty="0" smtClean="0"/>
              <a:t>) </a:t>
            </a:r>
          </a:p>
          <a:p>
            <a:pPr lvl="1"/>
            <a:r>
              <a:rPr lang="en-US" i="1" dirty="0" smtClean="0"/>
              <a:t>N </a:t>
            </a:r>
            <a:r>
              <a:rPr lang="en-US" sz="2600" i="1" dirty="0" smtClean="0"/>
              <a:t>(jobs) </a:t>
            </a:r>
            <a:r>
              <a:rPr lang="en-US" i="1" dirty="0" smtClean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 smtClean="0"/>
              <a:t> </a:t>
            </a:r>
            <a:r>
              <a:rPr lang="en-US" sz="2600" i="1" dirty="0" smtClean="0"/>
              <a:t>(jobs/s) </a:t>
            </a:r>
            <a:r>
              <a:rPr lang="en-US" i="1" dirty="0" smtClean="0"/>
              <a:t>x L </a:t>
            </a:r>
            <a:r>
              <a:rPr lang="en-US" sz="2600" i="1" dirty="0" smtClean="0"/>
              <a:t>(s)</a:t>
            </a:r>
          </a:p>
          <a:p>
            <a:r>
              <a:rPr lang="en-US" sz="2800" dirty="0" smtClean="0"/>
              <a:t>Regardless of structure, bursts of requests, variation in service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nstantaneous variations, but it washes out in the average</a:t>
            </a:r>
          </a:p>
          <a:p>
            <a:pPr lvl="1"/>
            <a:r>
              <a:rPr lang="en-US" sz="2600" dirty="0" smtClean="0"/>
              <a:t>Overall, requests match departures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03475" y="990600"/>
            <a:ext cx="6306299" cy="1777476"/>
            <a:chOff x="1605663" y="4773956"/>
            <a:chExt cx="6306299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4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76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4"/>
          <p:cNvSpPr>
            <a:spLocks noChangeArrowheads="1"/>
          </p:cNvSpPr>
          <p:nvPr/>
        </p:nvSpPr>
        <p:spPr bwMode="auto">
          <a:xfrm>
            <a:off x="3429000" y="312420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1400175" cy="787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l-GR" sz="2400" dirty="0">
                <a:latin typeface="Times New Roman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= 1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5</a:t>
            </a:r>
            <a:endParaRPr lang="el-GR" sz="2400" dirty="0">
              <a:latin typeface="Times New Roman"/>
              <a:cs typeface="Times New Roman"/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1600200" y="480695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1600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>
            <a:off x="1905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2209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2514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2819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>
            <a:off x="3124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>
            <a:off x="3429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3733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4038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>
            <a:off x="4343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4648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>
            <a:off x="4953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5257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562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>
            <a:off x="5867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6172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6477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1600200" y="4502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1905000" y="4273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4" name="Rectangle 24"/>
          <p:cNvSpPr>
            <a:spLocks noChangeArrowheads="1"/>
          </p:cNvSpPr>
          <p:nvPr/>
        </p:nvSpPr>
        <p:spPr bwMode="auto">
          <a:xfrm>
            <a:off x="2209800" y="4044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Rectangle 25"/>
          <p:cNvSpPr>
            <a:spLocks noChangeArrowheads="1"/>
          </p:cNvSpPr>
          <p:nvPr/>
        </p:nvSpPr>
        <p:spPr bwMode="auto">
          <a:xfrm>
            <a:off x="2514600" y="3816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Rectangle 26"/>
          <p:cNvSpPr>
            <a:spLocks noChangeArrowheads="1"/>
          </p:cNvSpPr>
          <p:nvPr/>
        </p:nvSpPr>
        <p:spPr bwMode="auto">
          <a:xfrm>
            <a:off x="2819400" y="3587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7" name="Rectangle 27"/>
          <p:cNvSpPr>
            <a:spLocks noChangeArrowheads="1"/>
          </p:cNvSpPr>
          <p:nvPr/>
        </p:nvSpPr>
        <p:spPr bwMode="auto">
          <a:xfrm>
            <a:off x="3124200" y="3359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3733800" y="2901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4038600" y="2673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4343400" y="2444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4648200" y="2216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4953000" y="1987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1431925" y="49069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0</a:t>
            </a:r>
          </a:p>
        </p:txBody>
      </p:sp>
      <p:sp>
        <p:nvSpPr>
          <p:cNvPr id="58404" name="Text Box 35"/>
          <p:cNvSpPr txBox="1">
            <a:spLocks noChangeArrowheads="1"/>
          </p:cNvSpPr>
          <p:nvPr/>
        </p:nvSpPr>
        <p:spPr bwMode="auto">
          <a:xfrm>
            <a:off x="17526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</a:t>
            </a:r>
          </a:p>
        </p:txBody>
      </p: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20574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2</a:t>
            </a:r>
          </a:p>
        </p:txBody>
      </p:sp>
      <p:sp>
        <p:nvSpPr>
          <p:cNvPr id="58406" name="Text Box 37"/>
          <p:cNvSpPr txBox="1">
            <a:spLocks noChangeArrowheads="1"/>
          </p:cNvSpPr>
          <p:nvPr/>
        </p:nvSpPr>
        <p:spPr bwMode="auto">
          <a:xfrm>
            <a:off x="23622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3</a:t>
            </a:r>
          </a:p>
        </p:txBody>
      </p:sp>
      <p:sp>
        <p:nvSpPr>
          <p:cNvPr id="58407" name="Text Box 38"/>
          <p:cNvSpPr txBox="1">
            <a:spLocks noChangeArrowheads="1"/>
          </p:cNvSpPr>
          <p:nvPr/>
        </p:nvSpPr>
        <p:spPr bwMode="auto">
          <a:xfrm>
            <a:off x="2667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4</a:t>
            </a:r>
          </a:p>
        </p:txBody>
      </p:sp>
      <p:sp>
        <p:nvSpPr>
          <p:cNvPr id="58408" name="Text Box 39"/>
          <p:cNvSpPr txBox="1">
            <a:spLocks noChangeArrowheads="1"/>
          </p:cNvSpPr>
          <p:nvPr/>
        </p:nvSpPr>
        <p:spPr bwMode="auto">
          <a:xfrm>
            <a:off x="29654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5</a:t>
            </a:r>
          </a:p>
        </p:txBody>
      </p:sp>
      <p:sp>
        <p:nvSpPr>
          <p:cNvPr id="58409" name="Text Box 40"/>
          <p:cNvSpPr txBox="1">
            <a:spLocks noChangeArrowheads="1"/>
          </p:cNvSpPr>
          <p:nvPr/>
        </p:nvSpPr>
        <p:spPr bwMode="auto">
          <a:xfrm>
            <a:off x="32702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6</a:t>
            </a:r>
          </a:p>
        </p:txBody>
      </p:sp>
      <p:sp>
        <p:nvSpPr>
          <p:cNvPr id="58410" name="Text Box 41"/>
          <p:cNvSpPr txBox="1">
            <a:spLocks noChangeArrowheads="1"/>
          </p:cNvSpPr>
          <p:nvPr/>
        </p:nvSpPr>
        <p:spPr bwMode="auto">
          <a:xfrm>
            <a:off x="35750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7</a:t>
            </a:r>
          </a:p>
        </p:txBody>
      </p:sp>
      <p:sp>
        <p:nvSpPr>
          <p:cNvPr id="58411" name="Text Box 42"/>
          <p:cNvSpPr txBox="1">
            <a:spLocks noChangeArrowheads="1"/>
          </p:cNvSpPr>
          <p:nvPr/>
        </p:nvSpPr>
        <p:spPr bwMode="auto">
          <a:xfrm>
            <a:off x="38798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8</a:t>
            </a:r>
          </a:p>
        </p:txBody>
      </p:sp>
      <p:sp>
        <p:nvSpPr>
          <p:cNvPr id="58412" name="Text Box 43"/>
          <p:cNvSpPr txBox="1">
            <a:spLocks noChangeArrowheads="1"/>
          </p:cNvSpPr>
          <p:nvPr/>
        </p:nvSpPr>
        <p:spPr bwMode="auto">
          <a:xfrm>
            <a:off x="63182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16</a:t>
            </a:r>
          </a:p>
        </p:txBody>
      </p:sp>
      <p:sp>
        <p:nvSpPr>
          <p:cNvPr id="58413" name="Text Box 44"/>
          <p:cNvSpPr txBox="1">
            <a:spLocks noChangeArrowheads="1"/>
          </p:cNvSpPr>
          <p:nvPr/>
        </p:nvSpPr>
        <p:spPr bwMode="auto">
          <a:xfrm>
            <a:off x="4191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9</a:t>
            </a:r>
          </a:p>
        </p:txBody>
      </p:sp>
      <p:sp>
        <p:nvSpPr>
          <p:cNvPr id="58414" name="Text Box 45"/>
          <p:cNvSpPr txBox="1">
            <a:spLocks noChangeArrowheads="1"/>
          </p:cNvSpPr>
          <p:nvPr/>
        </p:nvSpPr>
        <p:spPr bwMode="auto">
          <a:xfrm>
            <a:off x="449580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10</a:t>
            </a:r>
          </a:p>
        </p:txBody>
      </p:sp>
      <p:sp>
        <p:nvSpPr>
          <p:cNvPr id="58415" name="Text Box 46"/>
          <p:cNvSpPr txBox="1">
            <a:spLocks noChangeArrowheads="1"/>
          </p:cNvSpPr>
          <p:nvPr/>
        </p:nvSpPr>
        <p:spPr bwMode="auto">
          <a:xfrm>
            <a:off x="480060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11</a:t>
            </a:r>
          </a:p>
        </p:txBody>
      </p:sp>
      <p:sp>
        <p:nvSpPr>
          <p:cNvPr id="58416" name="Text Box 47"/>
          <p:cNvSpPr txBox="1">
            <a:spLocks noChangeArrowheads="1"/>
          </p:cNvSpPr>
          <p:nvPr/>
        </p:nvSpPr>
        <p:spPr bwMode="auto">
          <a:xfrm>
            <a:off x="50990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12</a:t>
            </a:r>
          </a:p>
        </p:txBody>
      </p:sp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54038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13</a:t>
            </a:r>
          </a:p>
        </p:txBody>
      </p:sp>
      <p:sp>
        <p:nvSpPr>
          <p:cNvPr id="58418" name="Text Box 49"/>
          <p:cNvSpPr txBox="1">
            <a:spLocks noChangeArrowheads="1"/>
          </p:cNvSpPr>
          <p:nvPr/>
        </p:nvSpPr>
        <p:spPr bwMode="auto">
          <a:xfrm>
            <a:off x="57086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14</a:t>
            </a:r>
          </a:p>
        </p:txBody>
      </p:sp>
      <p:sp>
        <p:nvSpPr>
          <p:cNvPr id="58419" name="Text Box 50"/>
          <p:cNvSpPr txBox="1">
            <a:spLocks noChangeArrowheads="1"/>
          </p:cNvSpPr>
          <p:nvPr/>
        </p:nvSpPr>
        <p:spPr bwMode="auto">
          <a:xfrm>
            <a:off x="60134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15</a:t>
            </a:r>
          </a:p>
        </p:txBody>
      </p:sp>
      <p:sp>
        <p:nvSpPr>
          <p:cNvPr id="58420" name="Text Box 51"/>
          <p:cNvSpPr txBox="1">
            <a:spLocks noChangeArrowheads="1"/>
          </p:cNvSpPr>
          <p:nvPr/>
        </p:nvSpPr>
        <p:spPr bwMode="auto">
          <a:xfrm>
            <a:off x="7832725" y="48434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time</a:t>
            </a:r>
          </a:p>
        </p:txBody>
      </p:sp>
      <p:sp>
        <p:nvSpPr>
          <p:cNvPr id="1201204" name="Line 52"/>
          <p:cNvSpPr>
            <a:spLocks noChangeShapeType="1"/>
          </p:cNvSpPr>
          <p:nvPr/>
        </p:nvSpPr>
        <p:spPr bwMode="auto">
          <a:xfrm>
            <a:off x="4267200" y="1752600"/>
            <a:ext cx="0" cy="3048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2" name="Line 53"/>
          <p:cNvSpPr>
            <a:spLocks noChangeShapeType="1"/>
          </p:cNvSpPr>
          <p:nvPr/>
        </p:nvSpPr>
        <p:spPr bwMode="auto">
          <a:xfrm>
            <a:off x="1219200" y="4419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3" name="Line 54"/>
          <p:cNvSpPr>
            <a:spLocks noChangeShapeType="1"/>
          </p:cNvSpPr>
          <p:nvPr/>
        </p:nvSpPr>
        <p:spPr bwMode="auto">
          <a:xfrm flipV="1">
            <a:off x="1219200" y="43434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4" name="Line 55"/>
          <p:cNvSpPr>
            <a:spLocks noChangeShapeType="1"/>
          </p:cNvSpPr>
          <p:nvPr/>
        </p:nvSpPr>
        <p:spPr bwMode="auto">
          <a:xfrm flipV="1">
            <a:off x="1219200" y="41148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5" name="Text Box 56"/>
          <p:cNvSpPr txBox="1">
            <a:spLocks noChangeArrowheads="1"/>
          </p:cNvSpPr>
          <p:nvPr/>
        </p:nvSpPr>
        <p:spPr bwMode="auto">
          <a:xfrm>
            <a:off x="457200" y="4227513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 smtClean="0"/>
              <a:t>Jobs</a:t>
            </a:r>
            <a:endParaRPr lang="en-US" sz="1800" b="0" dirty="0"/>
          </a:p>
        </p:txBody>
      </p:sp>
      <p:sp>
        <p:nvSpPr>
          <p:cNvPr id="58426" name="AutoShape 59"/>
          <p:cNvSpPr>
            <a:spLocks/>
          </p:cNvSpPr>
          <p:nvPr/>
        </p:nvSpPr>
        <p:spPr bwMode="auto">
          <a:xfrm rot="5400000">
            <a:off x="5600700" y="10287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427" name="Text Box 60"/>
          <p:cNvSpPr txBox="1">
            <a:spLocks noChangeArrowheads="1"/>
          </p:cNvSpPr>
          <p:nvPr/>
        </p:nvSpPr>
        <p:spPr bwMode="auto">
          <a:xfrm>
            <a:off x="5368925" y="1343025"/>
            <a:ext cx="7310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latin typeface="Times New Roman"/>
                <a:cs typeface="Times New Roman"/>
              </a:rPr>
              <a:t>L </a:t>
            </a:r>
            <a:r>
              <a:rPr lang="en-US" b="0" dirty="0">
                <a:latin typeface="Times New Roman"/>
                <a:cs typeface="Times New Roman"/>
              </a:rPr>
              <a:t>= 5</a:t>
            </a:r>
          </a:p>
        </p:txBody>
      </p:sp>
      <p:sp>
        <p:nvSpPr>
          <p:cNvPr id="1201214" name="Text Box 62"/>
          <p:cNvSpPr txBox="1">
            <a:spLocks noChangeArrowheads="1"/>
          </p:cNvSpPr>
          <p:nvPr/>
        </p:nvSpPr>
        <p:spPr bwMode="auto">
          <a:xfrm>
            <a:off x="4895850" y="2971800"/>
            <a:ext cx="129081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N = 5 </a:t>
            </a:r>
            <a:r>
              <a:rPr lang="en-US" b="0" dirty="0" smtClean="0">
                <a:latin typeface="Times New Roman"/>
                <a:cs typeface="Times New Roman"/>
              </a:rPr>
              <a:t>jobs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914400" y="533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0" dirty="0">
                <a:solidFill>
                  <a:srgbClr val="FF0000"/>
                </a:solidFill>
                <a:latin typeface="Gill Sans Light"/>
                <a:cs typeface="Gill Sans Light"/>
              </a:rPr>
              <a:t>A:</a:t>
            </a:r>
            <a:r>
              <a:rPr lang="en-US" sz="2800" b="0" dirty="0">
                <a:latin typeface="Gill Sans Light"/>
                <a:cs typeface="Gill Sans Light"/>
              </a:rPr>
              <a:t> </a:t>
            </a:r>
            <a:r>
              <a:rPr lang="en-US" sz="2800" b="0" dirty="0">
                <a:latin typeface="Times New Roman"/>
                <a:cs typeface="Times New Roman"/>
              </a:rPr>
              <a:t>N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 x L</a:t>
            </a:r>
            <a:endParaRPr lang="en-US" sz="2800" b="0" dirty="0" smtClean="0">
              <a:latin typeface="Times New Roman"/>
              <a:ea typeface="Arial" charset="0"/>
              <a:cs typeface="Times New Roman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E.g</a:t>
            </a:r>
            <a:r>
              <a:rPr lang="en-US" sz="2400" b="0" dirty="0">
                <a:latin typeface="Gill Sans Light"/>
                <a:cs typeface="Gill Sans Light"/>
              </a:rPr>
              <a:t>.,</a:t>
            </a:r>
            <a:r>
              <a:rPr lang="en-US" sz="2400" b="0" dirty="0"/>
              <a:t> </a:t>
            </a:r>
            <a:r>
              <a:rPr lang="en-US" sz="2400" b="0" dirty="0">
                <a:latin typeface="Times New Roman"/>
                <a:cs typeface="Times New Roman"/>
              </a:rPr>
              <a:t>N = </a:t>
            </a:r>
            <a:r>
              <a:rPr lang="el-GR" sz="2400" b="0" dirty="0">
                <a:latin typeface="Times New Roman"/>
                <a:cs typeface="Times New Roman"/>
              </a:rPr>
              <a:t>λ</a:t>
            </a:r>
            <a:r>
              <a:rPr lang="en-US" sz="2400" b="0" dirty="0">
                <a:latin typeface="Times New Roman"/>
                <a:cs typeface="Times New Roman"/>
              </a:rPr>
              <a:t> x </a:t>
            </a:r>
            <a:r>
              <a:rPr lang="en-US" sz="2400" b="0" dirty="0" smtClean="0">
                <a:latin typeface="Times New Roman"/>
                <a:cs typeface="Times New Roman"/>
              </a:rPr>
              <a:t>L </a:t>
            </a:r>
            <a:r>
              <a:rPr lang="en-US" sz="2400" b="0" dirty="0">
                <a:latin typeface="Times New Roman"/>
                <a:cs typeface="Times New Roman"/>
              </a:rPr>
              <a:t>= 5</a:t>
            </a:r>
            <a:r>
              <a:rPr lang="en-US" sz="2800" b="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01213" name="AutoShape 61"/>
          <p:cNvSpPr>
            <a:spLocks/>
          </p:cNvSpPr>
          <p:nvPr/>
        </p:nvSpPr>
        <p:spPr bwMode="auto">
          <a:xfrm>
            <a:off x="4362450" y="26670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106278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4" grpId="0" animBg="1"/>
      <p:bldP spid="1201214" grpId="0"/>
      <p:bldP spid="1201215" grpId="0"/>
      <p:bldP spid="12012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943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419600" y="5576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</a:t>
            </a:r>
            <a:r>
              <a:rPr lang="en-US" sz="2400" b="0" dirty="0" smtClean="0">
                <a:latin typeface="Gill Sans Light"/>
                <a:cs typeface="Gill Sans Light"/>
              </a:rPr>
              <a:t>response time of job </a:t>
            </a:r>
            <a:r>
              <a:rPr lang="en-US" sz="2400" b="0" i="1" dirty="0" err="1" smtClean="0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N(</a:t>
            </a:r>
            <a:r>
              <a:rPr lang="en-US" sz="2400" b="0" dirty="0">
                <a:latin typeface="Times New Roman"/>
                <a:cs typeface="Times New Roman"/>
              </a:rPr>
              <a:t>t) </a:t>
            </a:r>
            <a:r>
              <a:rPr lang="en-US" sz="2400" b="0" dirty="0">
                <a:latin typeface="Gill Sans Light"/>
                <a:cs typeface="Gill Sans Light"/>
              </a:rPr>
              <a:t>= </a:t>
            </a:r>
            <a:r>
              <a:rPr lang="en-US" sz="2400" b="0" dirty="0" smtClean="0">
                <a:latin typeface="Gill Sans Light"/>
                <a:cs typeface="Gill Sans Light"/>
              </a:rPr>
              <a:t>number of jobs in system</a:t>
            </a:r>
            <a:endParaRPr lang="en-US" sz="2400" b="0" dirty="0">
              <a:latin typeface="Gill Sans Light"/>
              <a:cs typeface="Gill Sans Light"/>
            </a:endParaRPr>
          </a:p>
          <a:p>
            <a:pPr algn="l"/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>
            <a:stCxn id="62486" idx="1"/>
          </p:cNvCxnSpPr>
          <p:nvPr/>
        </p:nvCxnSpPr>
        <p:spPr bwMode="auto">
          <a:xfrm>
            <a:off x="12192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2209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5438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1219200" y="5410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1371600" y="539109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latin typeface="Times New Roman"/>
                <a:cs typeface="Times New Roman"/>
              </a:rPr>
              <a:t>L(1)</a:t>
            </a:r>
            <a:endParaRPr lang="en-US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6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Basic Performance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441"/>
            <a:ext cx="8534400" cy="5215723"/>
          </a:xfrm>
        </p:spPr>
        <p:txBody>
          <a:bodyPr>
            <a:norm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Response Time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i="1" dirty="0" smtClean="0">
                <a:solidFill>
                  <a:srgbClr val="FF0000"/>
                </a:solidFill>
              </a:rPr>
              <a:t> Latency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Time to perform an operation</a:t>
            </a:r>
          </a:p>
          <a:p>
            <a:endParaRPr lang="en-US" sz="28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Bandwidth </a:t>
            </a:r>
            <a:r>
              <a:rPr lang="en-US" sz="2800" dirty="0" smtClean="0">
                <a:solidFill>
                  <a:srgbClr val="FF0000"/>
                </a:solidFill>
              </a:rPr>
              <a:t>or</a:t>
            </a:r>
            <a:r>
              <a:rPr lang="en-US" sz="2800" i="1" dirty="0" smtClean="0">
                <a:solidFill>
                  <a:srgbClr val="FF0000"/>
                </a:solidFill>
              </a:rPr>
              <a:t> Throughput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Rate at which operations are performed (op/s)</a:t>
            </a:r>
          </a:p>
          <a:p>
            <a:pPr lvl="1"/>
            <a:r>
              <a:rPr lang="en-US" sz="2400" dirty="0" smtClean="0"/>
              <a:t>Files: </a:t>
            </a:r>
            <a:r>
              <a:rPr lang="en-US" sz="2400" dirty="0"/>
              <a:t>N</a:t>
            </a:r>
            <a:r>
              <a:rPr lang="en-US" sz="2400" dirty="0" smtClean="0"/>
              <a:t>B/s, Networks: </a:t>
            </a:r>
            <a:r>
              <a:rPr lang="en-US" sz="2400" dirty="0"/>
              <a:t>M</a:t>
            </a:r>
            <a:r>
              <a:rPr lang="en-US" sz="2400" dirty="0" smtClean="0"/>
              <a:t>b/s, Arithmetic: GFLOP/s</a:t>
            </a:r>
          </a:p>
          <a:p>
            <a:pPr lvl="1"/>
            <a:endParaRPr lang="en-US" sz="2400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Start up </a:t>
            </a:r>
            <a:r>
              <a:rPr lang="en-US" sz="2800" dirty="0" smtClean="0">
                <a:solidFill>
                  <a:srgbClr val="FF0000"/>
                </a:solidFill>
              </a:rPr>
              <a:t>or “Overhead”: </a:t>
            </a:r>
            <a:r>
              <a:rPr lang="en-US" sz="2800" dirty="0" smtClean="0"/>
              <a:t>time to initiate an operation</a:t>
            </a:r>
          </a:p>
          <a:p>
            <a:endParaRPr lang="en-US" sz="2800" dirty="0" smtClean="0"/>
          </a:p>
          <a:p>
            <a:r>
              <a:rPr lang="en-US" sz="2800" dirty="0" smtClean="0"/>
              <a:t>Most I/O operations are roughly linear in </a:t>
            </a:r>
            <a:r>
              <a:rPr lang="en-US" sz="2800" i="1" dirty="0" smtClean="0"/>
              <a:t>n</a:t>
            </a:r>
            <a:r>
              <a:rPr lang="en-US" sz="2800" dirty="0" smtClean="0"/>
              <a:t> bytes</a:t>
            </a:r>
          </a:p>
          <a:p>
            <a:pPr lvl="1"/>
            <a:r>
              <a:rPr lang="en-US" sz="2400" dirty="0" smtClean="0"/>
              <a:t>Latency(n) = Overhead + n/Bandwidth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8796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1143000" y="5715000"/>
            <a:ext cx="6934200" cy="830263"/>
            <a:chOff x="1344" y="3630"/>
            <a:chExt cx="3264" cy="523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648"/>
              <a:ext cx="3264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685" y="3630"/>
              <a:ext cx="250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What is the system occupancy, i.e., average </a:t>
              </a:r>
            </a:p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number </a:t>
              </a:r>
              <a:r>
                <a:rPr lang="en-US" sz="2400" b="0" dirty="0" smtClean="0">
                  <a:latin typeface="Gill Sans Light"/>
                  <a:cs typeface="Gill Sans Light"/>
                </a:rPr>
                <a:t>of jobs </a:t>
              </a:r>
              <a:r>
                <a:rPr lang="en-US" sz="2400" b="0" dirty="0">
                  <a:latin typeface="Gill Sans Light"/>
                  <a:cs typeface="Gill Sans Light"/>
                </a:rPr>
                <a:t>in </a:t>
              </a:r>
              <a:r>
                <a:rPr lang="en-US" sz="2400" b="0" dirty="0" smtClean="0">
                  <a:latin typeface="Gill Sans Light"/>
                  <a:cs typeface="Gill Sans Light"/>
                </a:rPr>
                <a:t>the system?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66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143000" y="5805488"/>
            <a:ext cx="707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S =  S(1) + S(2) + … + S</a:t>
            </a:r>
            <a:r>
              <a:rPr lang="en-US" sz="2400" b="0" dirty="0" smtClean="0">
                <a:latin typeface="Times New Roman"/>
                <a:cs typeface="Times New Roman"/>
              </a:rPr>
              <a:t>(k)  </a:t>
            </a:r>
            <a:r>
              <a:rPr lang="en-US" sz="2400" b="0" dirty="0">
                <a:latin typeface="Times New Roman"/>
                <a:cs typeface="Times New Roman"/>
              </a:rPr>
              <a:t>= L</a:t>
            </a:r>
            <a:r>
              <a:rPr lang="en-US" sz="2400" b="0" dirty="0" smtClean="0">
                <a:latin typeface="Times New Roman"/>
                <a:cs typeface="Times New Roman"/>
              </a:rPr>
              <a:t>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L(</a:t>
            </a:r>
            <a:r>
              <a:rPr lang="en-US" sz="2400" b="0" dirty="0">
                <a:latin typeface="Times New Roman"/>
                <a:cs typeface="Times New Roman"/>
              </a:rPr>
              <a:t>2) + … + </a:t>
            </a:r>
            <a:r>
              <a:rPr lang="en-US" sz="2400" b="0" dirty="0" smtClean="0">
                <a:latin typeface="Times New Roman"/>
                <a:cs typeface="Times New Roman"/>
              </a:rPr>
              <a:t>L(k)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20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  <a:endParaRPr lang="en-US" sz="2400" b="0" dirty="0" smtClean="0">
              <a:latin typeface="Gill Sans Light"/>
              <a:cs typeface="Gill Sans Light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1143000" y="5743572"/>
            <a:ext cx="6934200" cy="762000"/>
            <a:chOff x="1344" y="3648"/>
            <a:chExt cx="3264" cy="480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648"/>
              <a:ext cx="3264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942" y="3771"/>
              <a:ext cx="19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 smtClean="0">
                  <a:latin typeface="Gill Sans Light"/>
                  <a:cs typeface="Gill Sans Light"/>
                </a:rPr>
                <a:t>Average occupancy (</a:t>
              </a:r>
              <a:r>
                <a:rPr lang="en-US" sz="2400" b="0" dirty="0" err="1" smtClean="0">
                  <a:latin typeface="Gill Sans Light"/>
                  <a:cs typeface="Gill Sans Light"/>
                </a:rPr>
                <a:t>N</a:t>
              </a:r>
              <a:r>
                <a:rPr lang="en-US" sz="2400" b="0" baseline="-25000" dirty="0" err="1" smtClean="0">
                  <a:latin typeface="Gill Sans Light"/>
                  <a:cs typeface="Gill Sans Light"/>
                </a:rPr>
                <a:t>avg</a:t>
              </a:r>
              <a:r>
                <a:rPr lang="en-US" sz="2400" b="0" dirty="0" smtClean="0">
                  <a:latin typeface="Gill Sans Light"/>
                  <a:cs typeface="Gill Sans Light"/>
                </a:rPr>
                <a:t>) = S/T 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971800" y="4038600"/>
            <a:ext cx="11188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S= area</a:t>
            </a:r>
          </a:p>
        </p:txBody>
      </p:sp>
    </p:spTree>
    <p:extLst>
      <p:ext uri="{BB962C8B-B14F-4D97-AF65-F5344CB8AC3E}">
        <p14:creationId xmlns:p14="http://schemas.microsoft.com/office/powerpoint/2010/main" val="243518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989423" y="5805488"/>
            <a:ext cx="4487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err="1" smtClean="0">
                <a:latin typeface="Times New Roman"/>
                <a:cs typeface="Times New Roman"/>
              </a:rPr>
              <a:t>Navg</a:t>
            </a:r>
            <a:r>
              <a:rPr lang="en-US" sz="2400" b="0" dirty="0" smtClean="0">
                <a:latin typeface="Times New Roman"/>
                <a:cs typeface="Times New Roman"/>
              </a:rPr>
              <a:t> = S/T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 smtClean="0">
                <a:latin typeface="Times New Roman"/>
                <a:cs typeface="Times New Roman"/>
              </a:rPr>
              <a:t>L(k))/T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09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637516" y="5715000"/>
            <a:ext cx="8201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 smtClean="0">
                <a:latin typeface="Times New Roman"/>
                <a:cs typeface="Times New Roman"/>
              </a:rPr>
              <a:t>L(k))/T = (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lang="en-US" sz="2400" b="0" dirty="0" smtClean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 smtClean="0">
                <a:latin typeface="Times New Roman"/>
                <a:cs typeface="Times New Roman"/>
              </a:rPr>
              <a:t>)/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endParaRPr lang="en-US" sz="2400" b="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61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224676" y="5715000"/>
            <a:ext cx="69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(</a:t>
            </a:r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2400" b="0" dirty="0" smtClean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 smtClean="0">
                <a:latin typeface="Times New Roman"/>
                <a:cs typeface="Times New Roman"/>
              </a:rPr>
              <a:t>)/</a:t>
            </a:r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2400" b="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0" dirty="0" smtClean="0">
                <a:latin typeface="Times New Roman"/>
                <a:cs typeface="Times New Roman"/>
              </a:rPr>
              <a:t>= </a:t>
            </a:r>
            <a:r>
              <a:rPr lang="el-GR" sz="2800" b="0" dirty="0" smtClean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× </a:t>
            </a:r>
            <a:r>
              <a:rPr lang="en-US" sz="2400" b="0" dirty="0" err="1" smtClean="0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312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9530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26219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3694248" y="5715000"/>
            <a:ext cx="2325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</a:t>
            </a:r>
            <a:r>
              <a:rPr lang="el-GR" sz="2800" b="0" dirty="0" smtClean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× </a:t>
            </a:r>
            <a:r>
              <a:rPr lang="en-US" sz="2400" b="0" dirty="0" err="1" smtClean="0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7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Regrade</a:t>
            </a:r>
            <a:r>
              <a:rPr lang="en-US" dirty="0" smtClean="0"/>
              <a:t> request deadline Tue 10/31 at midnight</a:t>
            </a:r>
          </a:p>
          <a:p>
            <a:pPr lvl="1"/>
            <a:r>
              <a:rPr lang="en-US" i="1" dirty="0" smtClean="0"/>
              <a:t>Please only submit regrade requests for grading errors!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Ion out again on Monday (attending SOSP), 10/29</a:t>
            </a:r>
          </a:p>
          <a:p>
            <a:pPr lvl="1"/>
            <a:r>
              <a:rPr lang="en-US" dirty="0" smtClean="0"/>
              <a:t>Lecture will be given by Anthony Joseph</a:t>
            </a:r>
          </a:p>
        </p:txBody>
      </p:sp>
      <p:pic>
        <p:nvPicPr>
          <p:cNvPr id="6" name="Picture 5" descr="Screen Shot 2017-10-24 at 10.2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3798"/>
            <a:ext cx="7620000" cy="26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14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24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Some Results (1/2) 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39200" cy="5943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Time between successive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400" dirty="0" smtClean="0">
                <a:ea typeface="Gulim" panose="020B0600000101010101" pitchFamily="34" charset="-127"/>
              </a:rPr>
              <a:t> is random and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memoryless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3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4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1939925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08025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100" y="2768600"/>
            <a:ext cx="8839200" cy="3937000"/>
          </a:xfrm>
        </p:spPr>
        <p:txBody>
          <a:bodyPr>
            <a:normAutofit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</a:t>
            </a:r>
            <a:r>
              <a:rPr lang="en-US" sz="2400" dirty="0" smtClean="0"/>
              <a:t>2 or 3-bit/cell</a:t>
            </a:r>
            <a:r>
              <a:rPr lang="en-US" sz="2400" dirty="0"/>
              <a:t>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</a:t>
            </a:r>
            <a:r>
              <a:rPr lang="en-US" altLang="ja-JP" sz="2000" dirty="0" smtClean="0"/>
              <a:t>block</a:t>
            </a:r>
          </a:p>
          <a:p>
            <a:pPr lvl="1"/>
            <a:r>
              <a:rPr lang="en-US" altLang="ja-JP" sz="2000" dirty="0" smtClean="0"/>
              <a:t>Trapped electrons distinguish between 1 and 0</a:t>
            </a:r>
            <a:endParaRPr lang="en-US" altLang="ja-JP" sz="2000" dirty="0"/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</a:t>
            </a:r>
            <a:r>
              <a:rPr lang="en-US" sz="2000" dirty="0" smtClean="0"/>
              <a:t>lightweight</a:t>
            </a:r>
          </a:p>
          <a:p>
            <a:pPr lvl="1"/>
            <a:r>
              <a:rPr lang="en-US" sz="2000" dirty="0" smtClean="0"/>
              <a:t>Limited “write cycles”</a:t>
            </a:r>
          </a:p>
          <a:p>
            <a:r>
              <a:rPr lang="en-US" sz="2400" dirty="0" smtClean="0"/>
              <a:t>Rapid advances in capacity and cost ever since!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2532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0" y="860425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27100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1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Some Results (2/2)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220200" cy="4876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= 1/T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A</a:t>
            </a:r>
            <a:endParaRPr lang="en-US" altLang="ko-KR" sz="2400" baseline="-25000" dirty="0" smtClean="0"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: Poisson arrival</a:t>
            </a:r>
            <a:r>
              <a:rPr lang="en-US" altLang="ko-KR" dirty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process, </a:t>
            </a:r>
            <a:r>
              <a:rPr lang="en-US" altLang="ko-KR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altLang="ko-KR" dirty="0">
                <a:ea typeface="Gulim" panose="020B0600000101010101" pitchFamily="34" charset="-127"/>
              </a:rPr>
              <a:t> server</a:t>
            </a:r>
            <a:r>
              <a:rPr lang="en-US" altLang="ko-KR" dirty="0" smtClean="0">
                <a:ea typeface="Gulim" panose="020B0600000101010101" pitchFamily="34" charset="-127"/>
              </a:rPr>
              <a:t>):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emoryless service time distribution (C = 1):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Called an </a:t>
            </a:r>
            <a:r>
              <a:rPr lang="en-US" altLang="ko-KR" sz="240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M/M/1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 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G</a:t>
            </a:r>
            <a:r>
              <a:rPr lang="en-US" altLang="ko-KR" sz="2400" dirty="0" smtClean="0">
                <a:ea typeface="Gulim" panose="020B0600000101010101" pitchFamily="34" charset="-127"/>
              </a:rPr>
              <a:t>eneral service time distribution (no restrictions):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Called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an </a:t>
            </a: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M/G/1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½(1+C) x u/(1 – u))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838200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7001" y="5486400"/>
            <a:ext cx="2285999" cy="990600"/>
            <a:chOff x="2667001" y="5486400"/>
            <a:chExt cx="2285999" cy="990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667001" y="5486400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86200" y="6115538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9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An Example (1/2)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User requests 10 x 8KB disk I/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Os</a:t>
            </a:r>
            <a:r>
              <a:rPr lang="en-US" altLang="ko-KR" sz="2400" dirty="0" smtClean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Avg. service = 20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400" dirty="0" smtClean="0">
                <a:ea typeface="Gulim" panose="020B0600000101010101" pitchFamily="34" charset="-127"/>
              </a:rPr>
              <a:t> (From controller + seek + rotation + transfer)</a:t>
            </a: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How utilized is the disk (server utilization)?    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:,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average time spent in the queue?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number of requests in the queue?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400" dirty="0" smtClean="0">
                <a:ea typeface="Gulim" panose="020B0600000101010101" pitchFamily="34" charset="-127"/>
              </a:rPr>
              <a:t> response time for disk request?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92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An Example (2/2)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172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How utilized is the disk (server utilization)?    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:,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average time spent in the queue? 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number of requests in the queue?  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What is the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400" dirty="0" smtClean="0">
                <a:ea typeface="Gulim" panose="020B0600000101010101" pitchFamily="34" charset="-127"/>
              </a:rPr>
              <a:t> response time for disk request?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600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800" dirty="0" smtClean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sz="2800" dirty="0" smtClean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sz="2800" dirty="0" smtClean="0">
                <a:ea typeface="Gulim" panose="020B0600000101010101" pitchFamily="34" charset="-127"/>
              </a:rPr>
              <a:t>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time to service customer) = 20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800" dirty="0" smtClean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u</a:t>
            </a:r>
            <a:r>
              <a:rPr lang="en-US" altLang="ko-KR" sz="2800" dirty="0" smtClean="0">
                <a:ea typeface="Gulim" panose="020B0600000101010101" pitchFamily="34" charset="-127"/>
              </a:rPr>
              <a:t> 	(server utilization) = </a:t>
            </a:r>
            <a:r>
              <a:rPr lang="en-US" altLang="ko-KR" sz="2800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800" dirty="0" smtClean="0">
                <a:ea typeface="Gulim" panose="020B0600000101010101" pitchFamily="34" charset="-127"/>
              </a:rPr>
              <a:t> x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800" dirty="0" smtClean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sz="2800" dirty="0" smtClean="0">
                <a:ea typeface="Gulim" panose="020B0600000101010101" pitchFamily="34" charset="-127"/>
              </a:rPr>
              <a:t>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time/customer in queue) =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800" dirty="0" smtClean="0">
                <a:ea typeface="Gulim" panose="020B0600000101010101" pitchFamily="34" charset="-127"/>
              </a:rPr>
              <a:t> x u/(1 – u) </a:t>
            </a:r>
            <a:br>
              <a:rPr lang="en-US" altLang="ko-KR" sz="2800" dirty="0" smtClean="0">
                <a:ea typeface="Gulim" panose="020B0600000101010101" pitchFamily="34" charset="-127"/>
              </a:rPr>
            </a:br>
            <a:r>
              <a:rPr lang="en-US" altLang="ko-KR" sz="2800" dirty="0" smtClean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800" dirty="0" smtClean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800" dirty="0" smtClean="0">
                <a:ea typeface="Gulim" panose="020B0600000101010101" pitchFamily="34" charset="-127"/>
              </a:rPr>
              <a:t>	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length of queue) = </a:t>
            </a:r>
            <a:r>
              <a:rPr lang="en-US" altLang="ko-KR" sz="2800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800" dirty="0" smtClean="0">
                <a:ea typeface="Gulim" panose="020B0600000101010101" pitchFamily="34" charset="-127"/>
              </a:rPr>
              <a:t> x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800" dirty="0" smtClean="0">
                <a:ea typeface="Gulim" panose="020B0600000101010101" pitchFamily="34" charset="-127"/>
              </a:rPr>
              <a:t>=10/s x .005s = 0.05s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sz="2800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sz="28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sz="2800" dirty="0" smtClean="0">
                <a:ea typeface="Gulim" panose="020B0600000101010101" pitchFamily="34" charset="-127"/>
              </a:rPr>
              <a:t>(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800" dirty="0" smtClean="0">
                <a:ea typeface="Gulim" panose="020B0600000101010101" pitchFamily="34" charset="-127"/>
              </a:rPr>
              <a:t> time/customer in system) =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8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2800" dirty="0" smtClean="0">
                <a:ea typeface="Gulim" panose="020B0600000101010101" pitchFamily="34" charset="-127"/>
              </a:rPr>
              <a:t>+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8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800" dirty="0" smtClean="0">
                <a:ea typeface="Gulim" panose="020B0600000101010101" pitchFamily="34" charset="-127"/>
              </a:rPr>
              <a:t>= 25 </a:t>
            </a:r>
            <a:r>
              <a:rPr lang="en-US" altLang="ko-KR" sz="28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800" dirty="0" smtClean="0">
                <a:ea typeface="Gulim" panose="020B0600000101010101" pitchFamily="34" charset="-127"/>
              </a:rPr>
              <a:t/>
            </a:r>
            <a:br>
              <a:rPr lang="en-US" altLang="ko-KR" sz="2800" dirty="0" smtClean="0">
                <a:ea typeface="Gulim" panose="020B0600000101010101" pitchFamily="34" charset="-127"/>
              </a:rPr>
            </a:br>
            <a:r>
              <a:rPr lang="en-US" altLang="ko-KR" sz="2800" dirty="0" smtClean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67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Queuing Theory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05400"/>
          </a:xfrm>
        </p:spPr>
        <p:txBody>
          <a:bodyPr>
            <a:normAutofit/>
          </a:bodyPr>
          <a:lstStyle/>
          <a:p>
            <a:r>
              <a:rPr lang="en-US" altLang="ko-KR" sz="2800" dirty="0" smtClean="0">
                <a:ea typeface="Gulim" panose="020B0600000101010101" pitchFamily="34" charset="-127"/>
              </a:rPr>
              <a:t>Resources page contains Queueing Theory Resources (under Readings):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Scanned pages from Patterson and Hennessy book that gives further discussion and simple proof for general </a:t>
            </a:r>
            <a:r>
              <a:rPr lang="en-US" altLang="ko-KR" sz="2400" dirty="0">
                <a:ea typeface="Gulim" panose="020B0600000101010101" pitchFamily="34" charset="-127"/>
              </a:rPr>
              <a:t>equation: </a:t>
            </a:r>
            <a:r>
              <a:rPr lang="en-US" altLang="ko-KR" sz="2400" dirty="0">
                <a:ea typeface="Gulim" panose="020B0600000101010101" pitchFamily="34" charset="-127"/>
                <a:hlinkClick r:id="rId2"/>
              </a:rPr>
              <a:t>https://</a:t>
            </a:r>
            <a:r>
              <a:rPr lang="en-US" altLang="ko-KR" sz="2400" dirty="0" smtClean="0">
                <a:ea typeface="Gulim" panose="020B0600000101010101" pitchFamily="34" charset="-127"/>
                <a:hlinkClick r:id="rId2"/>
              </a:rPr>
              <a:t>cs162.eecs.berkeley.edu/static/readings/patterson_queue.pdf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en-US" altLang="ko-KR" sz="2400" dirty="0" smtClean="0">
                <a:ea typeface="Gulim" panose="020B0600000101010101" pitchFamily="34" charset="-127"/>
              </a:rPr>
              <a:t>A complete website full of </a:t>
            </a:r>
            <a:r>
              <a:rPr lang="en-US" altLang="ko-KR" sz="2400" dirty="0">
                <a:ea typeface="Gulim" panose="020B0600000101010101" pitchFamily="34" charset="-127"/>
              </a:rPr>
              <a:t>resources: </a:t>
            </a:r>
            <a:r>
              <a:rPr lang="en-US" altLang="ko-KR" sz="2400" dirty="0">
                <a:ea typeface="Gulim" panose="020B0600000101010101" pitchFamily="34" charset="-127"/>
                <a:hlinkClick r:id="rId3"/>
              </a:rPr>
              <a:t>http://</a:t>
            </a:r>
            <a:r>
              <a:rPr lang="en-US" altLang="ko-KR" sz="2400" dirty="0" smtClean="0">
                <a:ea typeface="Gulim" panose="020B0600000101010101" pitchFamily="34" charset="-127"/>
                <a:hlinkClick r:id="rId3"/>
              </a:rPr>
              <a:t>web2.uwindsor.ca/math/hlynka/qonline.html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 lvl="1"/>
            <a:endParaRPr lang="en-US" altLang="ko-KR" sz="2400" dirty="0" smtClean="0">
              <a:ea typeface="Gulim" panose="020B0600000101010101" pitchFamily="34" charset="-127"/>
            </a:endParaRPr>
          </a:p>
          <a:p>
            <a:r>
              <a:rPr lang="en-US" altLang="ko-KR" sz="2800" dirty="0" smtClean="0">
                <a:ea typeface="Gulim" panose="020B0600000101010101" pitchFamily="34" charset="-127"/>
              </a:rPr>
              <a:t>Some previous midterms with queueing theory questions</a:t>
            </a:r>
          </a:p>
          <a:p>
            <a:pPr lvl="1"/>
            <a:endParaRPr lang="en-US" altLang="ko-KR" sz="2400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Assume that Queueing Theory is fair game for Midterm III</a:t>
            </a:r>
            <a:endParaRPr lang="en-US" altLang="ko-KR" sz="28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133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 I/O Performance</a:t>
            </a:r>
            <a:endParaRPr lang="en-US" dirty="0"/>
          </a:p>
        </p:txBody>
      </p: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228600" y="2743200"/>
            <a:ext cx="8639176" cy="3440113"/>
          </a:xfrm>
        </p:spPr>
        <p:txBody>
          <a:bodyPr>
            <a:noAutofit/>
          </a:bodyPr>
          <a:lstStyle/>
          <a:p>
            <a:r>
              <a:rPr lang="en-US" dirty="0" smtClean="0"/>
              <a:t>How to improve performance?</a:t>
            </a:r>
          </a:p>
          <a:p>
            <a:pPr lvl="1"/>
            <a:r>
              <a:rPr lang="en-US" dirty="0" smtClean="0"/>
              <a:t>Make everything faster </a:t>
            </a:r>
            <a:r>
              <a:rPr lang="en-US" dirty="0" smtClean="0">
                <a:sym typeface="Wingdings" charset="0"/>
              </a:rPr>
              <a:t></a:t>
            </a:r>
          </a:p>
          <a:p>
            <a:pPr lvl="1"/>
            <a:r>
              <a:rPr lang="en-US" dirty="0" smtClean="0">
                <a:sym typeface="Wingdings" charset="0"/>
              </a:rPr>
              <a:t>More decoupled (Parallelism) systems</a:t>
            </a:r>
          </a:p>
          <a:p>
            <a:pPr lvl="1"/>
            <a:r>
              <a:rPr lang="en-US" dirty="0" smtClean="0">
                <a:sym typeface="Wingdings" charset="0"/>
              </a:rPr>
              <a:t>Do other useful work while waiting</a:t>
            </a:r>
          </a:p>
          <a:p>
            <a:pPr lvl="2"/>
            <a:r>
              <a:rPr lang="en-US" dirty="0">
                <a:sym typeface="Wingdings" charset="0"/>
              </a:rPr>
              <a:t>M</a:t>
            </a:r>
            <a:r>
              <a:rPr lang="en-US" dirty="0" smtClean="0">
                <a:sym typeface="Wingdings" charset="0"/>
              </a:rPr>
              <a:t>ultiple independent buses or controllers</a:t>
            </a:r>
          </a:p>
          <a:p>
            <a:pPr lvl="1"/>
            <a:r>
              <a:rPr lang="en-US" dirty="0" smtClean="0">
                <a:sym typeface="Wingdings" charset="0"/>
              </a:rPr>
              <a:t>Optimize the bottleneck to increase service rate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charset="0"/>
              </a:rPr>
              <a:t>Use the queue to optimize the service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0"/>
              </a:rPr>
              <a:t>Queues absorb bursts and smooth the flow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Wingdings" charset="0"/>
              </a:rPr>
              <a:t>Add admission control (finite queues)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>
                <a:sym typeface="Wingdings" charset="0"/>
              </a:rPr>
              <a:t>Limits delays, but may introduce unfairness and </a:t>
            </a:r>
            <a:r>
              <a:rPr lang="en-US" sz="2400" dirty="0" err="1" smtClean="0">
                <a:sym typeface="Wingdings" charset="0"/>
              </a:rPr>
              <a:t>livelock</a:t>
            </a:r>
            <a:endParaRPr lang="en-US" sz="2400" dirty="0" smtClean="0">
              <a:sym typeface="Wingdings" charset="0"/>
            </a:endParaRPr>
          </a:p>
          <a:p>
            <a:pPr lvl="2"/>
            <a:endParaRPr lang="en-US" dirty="0" smtClean="0"/>
          </a:p>
          <a:p>
            <a:pPr lvl="1"/>
            <a:endParaRPr lang="en-US" sz="2400" dirty="0"/>
          </a:p>
        </p:txBody>
      </p:sp>
      <p:sp>
        <p:nvSpPr>
          <p:cNvPr id="77828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371600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2" name="Group 44"/>
          <p:cNvGrpSpPr>
            <a:grpSpLocks/>
          </p:cNvGrpSpPr>
          <p:nvPr/>
        </p:nvGrpSpPr>
        <p:grpSpPr bwMode="auto">
          <a:xfrm>
            <a:off x="76200" y="949325"/>
            <a:ext cx="6096000" cy="1793876"/>
            <a:chOff x="48" y="624"/>
            <a:chExt cx="3840" cy="113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4" name="Rectangle 3"/>
            <p:cNvSpPr>
              <a:spLocks noChangeArrowheads="1"/>
            </p:cNvSpPr>
            <p:nvPr/>
          </p:nvSpPr>
          <p:spPr bwMode="auto">
            <a:xfrm>
              <a:off x="48" y="1535"/>
              <a:ext cx="38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200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35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42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5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47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56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57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58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48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385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/>
              <a:t>D</a:t>
            </a:r>
            <a:r>
              <a:rPr lang="en-US" dirty="0" smtClean="0"/>
              <a:t>isk </a:t>
            </a:r>
            <a:r>
              <a:rPr lang="en-US" dirty="0"/>
              <a:t>P</a:t>
            </a:r>
            <a:r>
              <a:rPr lang="en-US" dirty="0" smtClean="0"/>
              <a:t>erformance </a:t>
            </a:r>
            <a:r>
              <a:rPr lang="en-US" dirty="0"/>
              <a:t>H</a:t>
            </a:r>
            <a:r>
              <a:rPr lang="en-US" dirty="0" smtClean="0"/>
              <a:t>ighest?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When there are big sequential reads, or</a:t>
            </a:r>
          </a:p>
          <a:p>
            <a:r>
              <a:rPr lang="en-US" dirty="0" smtClean="0"/>
              <a:t>When there is so much work to do that they can be piggy backed (reordering queues—one moment)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OK to be inefficient when things are mostly idle</a:t>
            </a:r>
          </a:p>
          <a:p>
            <a:r>
              <a:rPr lang="en-US" dirty="0" smtClean="0"/>
              <a:t>Bursts are both a threat and an opportunity</a:t>
            </a:r>
          </a:p>
          <a:p>
            <a:r>
              <a:rPr lang="en-US" dirty="0" smtClean="0"/>
              <a:t>&lt;your idea for optimization goes here&gt;</a:t>
            </a:r>
          </a:p>
          <a:p>
            <a:pPr lvl="1"/>
            <a:r>
              <a:rPr lang="en-US" dirty="0" smtClean="0"/>
              <a:t>Waste space for speed?</a:t>
            </a:r>
          </a:p>
          <a:p>
            <a:pPr lvl="1"/>
            <a:endParaRPr lang="en-US" dirty="0"/>
          </a:p>
          <a:p>
            <a:r>
              <a:rPr lang="en-US" dirty="0" smtClean="0"/>
              <a:t>Other techniques:</a:t>
            </a:r>
          </a:p>
          <a:p>
            <a:pPr lvl="1"/>
            <a:r>
              <a:rPr lang="en-US" dirty="0"/>
              <a:t>Reduce overhead through user level drivers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the impact of I/O delays by doing other useful work in the </a:t>
            </a:r>
            <a:r>
              <a:rPr lang="en-US" dirty="0" smtClean="0"/>
              <a:t>meantime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812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(1/2)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FIFO Order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Fair among requesters, but order of arrival may be </a:t>
            </a:r>
            <a:br>
              <a:rPr lang="en-US" altLang="ko-KR" sz="2400" dirty="0" smtClean="0">
                <a:ea typeface="굴림" panose="020B0600000101010101" pitchFamily="34" charset="-127"/>
              </a:rPr>
            </a:br>
            <a:r>
              <a:rPr lang="en-US" altLang="ko-KR" sz="2400" dirty="0" smtClean="0">
                <a:ea typeface="굴림" panose="020B0600000101010101" pitchFamily="34" charset="-127"/>
              </a:rPr>
              <a:t>to random spots on the disk </a:t>
            </a: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 Very long seeks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SSTF: Shortest seek time first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Pick the request that’s closest on the disk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Although called SSTF, today must include </a:t>
            </a:r>
            <a:b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rotational delay in calculation, since </a:t>
            </a:r>
            <a:b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rotation can be as long as seek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Con: SSTF good at reducing seeks, but </a:t>
            </a:r>
            <a:b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may lead to starvation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838200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82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grpSp>
        <p:nvGrpSpPr>
          <p:cNvPr id="940066" name="Group 34"/>
          <p:cNvGrpSpPr>
            <a:grpSpLocks/>
          </p:cNvGrpSpPr>
          <p:nvPr/>
        </p:nvGrpSpPr>
        <p:grpSpPr bwMode="auto">
          <a:xfrm>
            <a:off x="6857998" y="2928194"/>
            <a:ext cx="2183976" cy="1843090"/>
            <a:chOff x="4320" y="2220"/>
            <a:chExt cx="1474" cy="1244"/>
          </a:xfrm>
        </p:grpSpPr>
        <p:grpSp>
          <p:nvGrpSpPr>
            <p:cNvPr id="14342" name="Group 35"/>
            <p:cNvGrpSpPr>
              <a:grpSpLocks/>
            </p:cNvGrpSpPr>
            <p:nvPr/>
          </p:nvGrpSpPr>
          <p:grpSpPr bwMode="auto">
            <a:xfrm>
              <a:off x="4320" y="2304"/>
              <a:ext cx="1152" cy="1152"/>
              <a:chOff x="4416" y="2688"/>
              <a:chExt cx="1152" cy="1152"/>
            </a:xfrm>
          </p:grpSpPr>
          <p:sp>
            <p:nvSpPr>
              <p:cNvPr id="14350" name="Oval 36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1152" cy="1152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1" name="Oval 37"/>
              <p:cNvSpPr>
                <a:spLocks noChangeArrowheads="1"/>
              </p:cNvSpPr>
              <p:nvPr/>
            </p:nvSpPr>
            <p:spPr bwMode="auto">
              <a:xfrm>
                <a:off x="4560" y="2832"/>
                <a:ext cx="864" cy="864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52" name="Oval 38"/>
              <p:cNvSpPr>
                <a:spLocks noChangeArrowheads="1"/>
              </p:cNvSpPr>
              <p:nvPr/>
            </p:nvSpPr>
            <p:spPr bwMode="auto">
              <a:xfrm>
                <a:off x="4704" y="2976"/>
                <a:ext cx="576" cy="576"/>
              </a:xfrm>
              <a:prstGeom prst="ellipse">
                <a:avLst/>
              </a:prstGeom>
              <a:solidFill>
                <a:srgbClr val="99FF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43" name="Rectangle 39"/>
            <p:cNvSpPr>
              <a:spLocks noChangeArrowheads="1"/>
            </p:cNvSpPr>
            <p:nvPr/>
          </p:nvSpPr>
          <p:spPr bwMode="auto">
            <a:xfrm>
              <a:off x="4944" y="2850"/>
              <a:ext cx="127" cy="126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4" name="Text Box 40"/>
            <p:cNvSpPr txBox="1">
              <a:spLocks noChangeArrowheads="1"/>
            </p:cNvSpPr>
            <p:nvPr/>
          </p:nvSpPr>
          <p:spPr bwMode="auto">
            <a:xfrm>
              <a:off x="4788" y="2883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14345" name="Text Box 41"/>
            <p:cNvSpPr txBox="1">
              <a:spLocks noChangeArrowheads="1"/>
            </p:cNvSpPr>
            <p:nvPr/>
          </p:nvSpPr>
          <p:spPr bwMode="auto">
            <a:xfrm>
              <a:off x="4999" y="3175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4</a:t>
              </a:r>
            </a:p>
          </p:txBody>
        </p:sp>
        <p:sp>
          <p:nvSpPr>
            <p:cNvPr id="14346" name="Text Box 42"/>
            <p:cNvSpPr txBox="1">
              <a:spLocks noChangeArrowheads="1"/>
            </p:cNvSpPr>
            <p:nvPr/>
          </p:nvSpPr>
          <p:spPr bwMode="auto">
            <a:xfrm>
              <a:off x="4662" y="2756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2</a:t>
              </a:r>
            </a:p>
          </p:txBody>
        </p:sp>
        <p:sp>
          <p:nvSpPr>
            <p:cNvPr id="14347" name="Text Box 43"/>
            <p:cNvSpPr txBox="1">
              <a:spLocks noChangeArrowheads="1"/>
            </p:cNvSpPr>
            <p:nvPr/>
          </p:nvSpPr>
          <p:spPr bwMode="auto">
            <a:xfrm rot="5400000">
              <a:off x="5135" y="2569"/>
              <a:ext cx="100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>
                  <a:latin typeface="Gill Sans" charset="0"/>
                  <a:ea typeface="Gill Sans" charset="0"/>
                  <a:cs typeface="Gill Sans" charset="0"/>
                </a:rPr>
                <a:t>Disk Head</a:t>
              </a:r>
            </a:p>
          </p:txBody>
        </p:sp>
        <p:sp>
          <p:nvSpPr>
            <p:cNvPr id="14348" name="Line 44"/>
            <p:cNvSpPr>
              <a:spLocks noChangeShapeType="1"/>
            </p:cNvSpPr>
            <p:nvPr/>
          </p:nvSpPr>
          <p:spPr bwMode="auto">
            <a:xfrm flipH="1">
              <a:off x="5040" y="2736"/>
              <a:ext cx="52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49" name="Text Box 45"/>
            <p:cNvSpPr txBox="1">
              <a:spLocks noChangeArrowheads="1"/>
            </p:cNvSpPr>
            <p:nvPr/>
          </p:nvSpPr>
          <p:spPr bwMode="auto">
            <a:xfrm>
              <a:off x="4793" y="2372"/>
              <a:ext cx="21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31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(2/2)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SCAN: Implements an Elevator Algorithm: take the closest request in the direction of travel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No starvation, but retains flavor of SSTF</a:t>
            </a: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838200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82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4" name="Picture 3" descr="Screen Shot 2017-03-22 at 6.25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5257800" cy="272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35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Disk Scheduling (2/2)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019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can do only one request at a time; What order do you choose to do queued requests?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C-SCAN: Circular-Scan: only goes in one direction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Skips any requests on the way back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400" dirty="0" smtClean="0">
                <a:ea typeface="굴림" panose="020B0600000101010101" pitchFamily="34" charset="-127"/>
                <a:sym typeface="Symbol" panose="05050102010706020507" pitchFamily="18" charset="2"/>
              </a:rPr>
              <a:t>Fairer than SCAN, not biased towards pages in middle</a:t>
            </a:r>
            <a:endParaRPr lang="en-US" altLang="ko-KR" sz="2400" dirty="0" smtClean="0">
              <a:ea typeface="굴림" panose="020B0600000101010101" pitchFamily="34" charset="-127"/>
            </a:endParaRPr>
          </a:p>
        </p:txBody>
      </p:sp>
      <p:grpSp>
        <p:nvGrpSpPr>
          <p:cNvPr id="940036" name="Group 4"/>
          <p:cNvGrpSpPr>
            <a:grpSpLocks/>
          </p:cNvGrpSpPr>
          <p:nvPr/>
        </p:nvGrpSpPr>
        <p:grpSpPr bwMode="auto">
          <a:xfrm>
            <a:off x="838200" y="1422400"/>
            <a:ext cx="7375525" cy="939800"/>
            <a:chOff x="528" y="816"/>
            <a:chExt cx="4646" cy="592"/>
          </a:xfrm>
        </p:grpSpPr>
        <p:grpSp>
          <p:nvGrpSpPr>
            <p:cNvPr id="14353" name="Group 5"/>
            <p:cNvGrpSpPr>
              <a:grpSpLocks/>
            </p:cNvGrpSpPr>
            <p:nvPr/>
          </p:nvGrpSpPr>
          <p:grpSpPr bwMode="auto">
            <a:xfrm>
              <a:off x="2014" y="886"/>
              <a:ext cx="1248" cy="458"/>
              <a:chOff x="1248" y="576"/>
              <a:chExt cx="1440" cy="528"/>
            </a:xfrm>
          </p:grpSpPr>
          <p:sp>
            <p:nvSpPr>
              <p:cNvPr id="14376" name="Rectangle 6"/>
              <p:cNvSpPr>
                <a:spLocks noChangeArrowheads="1"/>
              </p:cNvSpPr>
              <p:nvPr/>
            </p:nvSpPr>
            <p:spPr bwMode="auto">
              <a:xfrm>
                <a:off x="24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2,3</a:t>
                </a:r>
              </a:p>
            </p:txBody>
          </p:sp>
          <p:sp>
            <p:nvSpPr>
              <p:cNvPr id="14377" name="Rectangle 7"/>
              <p:cNvSpPr>
                <a:spLocks noChangeArrowheads="1"/>
              </p:cNvSpPr>
              <p:nvPr/>
            </p:nvSpPr>
            <p:spPr bwMode="auto">
              <a:xfrm>
                <a:off x="220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2,1</a:t>
                </a:r>
              </a:p>
            </p:txBody>
          </p:sp>
          <p:sp>
            <p:nvSpPr>
              <p:cNvPr id="14378" name="Rectangle 8"/>
              <p:cNvSpPr>
                <a:spLocks noChangeArrowheads="1"/>
              </p:cNvSpPr>
              <p:nvPr/>
            </p:nvSpPr>
            <p:spPr bwMode="auto">
              <a:xfrm>
                <a:off x="196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3,10</a:t>
                </a:r>
              </a:p>
            </p:txBody>
          </p:sp>
          <p:sp>
            <p:nvSpPr>
              <p:cNvPr id="14379" name="Rectangle 9"/>
              <p:cNvSpPr>
                <a:spLocks noChangeArrowheads="1"/>
              </p:cNvSpPr>
              <p:nvPr/>
            </p:nvSpPr>
            <p:spPr bwMode="auto">
              <a:xfrm>
                <a:off x="172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7,2</a:t>
                </a:r>
              </a:p>
            </p:txBody>
          </p:sp>
          <p:sp>
            <p:nvSpPr>
              <p:cNvPr id="14380" name="Rectangle 10"/>
              <p:cNvSpPr>
                <a:spLocks noChangeArrowheads="1"/>
              </p:cNvSpPr>
              <p:nvPr/>
            </p:nvSpPr>
            <p:spPr bwMode="auto">
              <a:xfrm>
                <a:off x="148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5,2</a:t>
                </a:r>
              </a:p>
            </p:txBody>
          </p:sp>
          <p:sp>
            <p:nvSpPr>
              <p:cNvPr id="14381" name="Rectangle 11"/>
              <p:cNvSpPr>
                <a:spLocks noChangeArrowheads="1"/>
              </p:cNvSpPr>
              <p:nvPr/>
            </p:nvSpPr>
            <p:spPr bwMode="auto">
              <a:xfrm>
                <a:off x="1248" y="576"/>
                <a:ext cx="240" cy="528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lIns="90478" tIns="44445" rIns="90478" bIns="44445" anchor="ctr"/>
              <a:lstStyle>
                <a:lvl1pPr marL="2286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>
                    <a:latin typeface="Gill Sans" charset="0"/>
                    <a:ea typeface="Gill Sans" charset="0"/>
                    <a:cs typeface="Gill Sans" charset="0"/>
                  </a:rPr>
                  <a:t>2,2</a:t>
                </a:r>
              </a:p>
            </p:txBody>
          </p:sp>
        </p:grpSp>
        <p:sp useBgFill="1">
          <p:nvSpPr>
            <p:cNvPr id="14354" name="Oval 12"/>
            <p:cNvSpPr>
              <a:spLocks noChangeArrowheads="1"/>
            </p:cNvSpPr>
            <p:nvPr/>
          </p:nvSpPr>
          <p:spPr bwMode="auto">
            <a:xfrm>
              <a:off x="4390" y="1168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5" name="Oval 13"/>
            <p:cNvSpPr>
              <a:spLocks noChangeArrowheads="1"/>
            </p:cNvSpPr>
            <p:nvPr/>
          </p:nvSpPr>
          <p:spPr bwMode="auto">
            <a:xfrm>
              <a:off x="4390" y="1024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6" name="Oval 14"/>
            <p:cNvSpPr>
              <a:spLocks noChangeArrowheads="1"/>
            </p:cNvSpPr>
            <p:nvPr/>
          </p:nvSpPr>
          <p:spPr bwMode="auto">
            <a:xfrm>
              <a:off x="4374" y="912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 useBgFill="1">
          <p:nvSpPr>
            <p:cNvPr id="14357" name="Oval 15"/>
            <p:cNvSpPr>
              <a:spLocks noChangeArrowheads="1"/>
            </p:cNvSpPr>
            <p:nvPr/>
          </p:nvSpPr>
          <p:spPr bwMode="auto">
            <a:xfrm>
              <a:off x="4374" y="816"/>
              <a:ext cx="784" cy="24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8" name="Line 16"/>
            <p:cNvSpPr>
              <a:spLocks noChangeShapeType="1"/>
            </p:cNvSpPr>
            <p:nvPr/>
          </p:nvSpPr>
          <p:spPr bwMode="auto">
            <a:xfrm>
              <a:off x="4754" y="924"/>
              <a:ext cx="152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59" name="Line 17"/>
            <p:cNvSpPr>
              <a:spLocks noChangeShapeType="1"/>
            </p:cNvSpPr>
            <p:nvPr/>
          </p:nvSpPr>
          <p:spPr bwMode="auto">
            <a:xfrm>
              <a:off x="4738" y="908"/>
              <a:ext cx="376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14360" name="Group 18"/>
            <p:cNvGrpSpPr>
              <a:grpSpLocks/>
            </p:cNvGrpSpPr>
            <p:nvPr/>
          </p:nvGrpSpPr>
          <p:grpSpPr bwMode="auto">
            <a:xfrm>
              <a:off x="4510" y="872"/>
              <a:ext cx="520" cy="456"/>
              <a:chOff x="4272" y="632"/>
              <a:chExt cx="520" cy="456"/>
            </a:xfrm>
          </p:grpSpPr>
          <p:sp>
            <p:nvSpPr>
              <p:cNvPr id="14372" name="Oval 19"/>
              <p:cNvSpPr>
                <a:spLocks noChangeArrowheads="1"/>
              </p:cNvSpPr>
              <p:nvPr/>
            </p:nvSpPr>
            <p:spPr bwMode="auto">
              <a:xfrm>
                <a:off x="4272" y="947"/>
                <a:ext cx="520" cy="141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3" name="Oval 20"/>
              <p:cNvSpPr>
                <a:spLocks noChangeArrowheads="1"/>
              </p:cNvSpPr>
              <p:nvPr/>
            </p:nvSpPr>
            <p:spPr bwMode="auto">
              <a:xfrm>
                <a:off x="4280" y="632"/>
                <a:ext cx="496" cy="128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4" name="Line 21"/>
              <p:cNvSpPr>
                <a:spLocks noChangeShapeType="1"/>
              </p:cNvSpPr>
              <p:nvPr/>
            </p:nvSpPr>
            <p:spPr bwMode="auto">
              <a:xfrm>
                <a:off x="4272" y="696"/>
                <a:ext cx="0" cy="32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5" name="Line 22"/>
              <p:cNvSpPr>
                <a:spLocks noChangeShapeType="1"/>
              </p:cNvSpPr>
              <p:nvPr/>
            </p:nvSpPr>
            <p:spPr bwMode="auto">
              <a:xfrm>
                <a:off x="4776" y="696"/>
                <a:ext cx="0" cy="34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4361" name="Group 23"/>
            <p:cNvGrpSpPr>
              <a:grpSpLocks/>
            </p:cNvGrpSpPr>
            <p:nvPr/>
          </p:nvGrpSpPr>
          <p:grpSpPr bwMode="auto">
            <a:xfrm>
              <a:off x="3862" y="920"/>
              <a:ext cx="648" cy="376"/>
              <a:chOff x="3600" y="680"/>
              <a:chExt cx="648" cy="376"/>
            </a:xfrm>
          </p:grpSpPr>
          <p:sp>
            <p:nvSpPr>
              <p:cNvPr id="14365" name="Rectangle 24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28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63500" tIns="25400" rIns="63500" bIns="25400">
                <a:spAutoFit/>
              </a:bodyPr>
              <a:lstStyle>
                <a:lvl1pPr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2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altLang="ko-KR" sz="2000" b="0" dirty="0">
                    <a:solidFill>
                      <a:schemeClr val="hlink"/>
                    </a:solidFill>
                    <a:latin typeface="Gill Sans" charset="0"/>
                    <a:ea typeface="Gill Sans" charset="0"/>
                    <a:cs typeface="Gill Sans" charset="0"/>
                  </a:rPr>
                  <a:t>Head</a:t>
                </a:r>
              </a:p>
            </p:txBody>
          </p:sp>
          <p:sp>
            <p:nvSpPr>
              <p:cNvPr id="14366" name="Line 25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7" name="Line 26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8" name="Line 27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69" name="Line 28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0" name="Line 29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4371" name="Line 30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4362" name="AutoShape 31"/>
            <p:cNvSpPr>
              <a:spLocks noChangeArrowheads="1"/>
            </p:cNvSpPr>
            <p:nvPr/>
          </p:nvSpPr>
          <p:spPr bwMode="auto">
            <a:xfrm>
              <a:off x="335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3" name="AutoShape 32"/>
            <p:cNvSpPr>
              <a:spLocks noChangeArrowheads="1"/>
            </p:cNvSpPr>
            <p:nvPr/>
          </p:nvSpPr>
          <p:spPr bwMode="auto">
            <a:xfrm>
              <a:off x="1438" y="971"/>
              <a:ext cx="480" cy="288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528" y="832"/>
              <a:ext cx="82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>
                <a:spcBef>
                  <a:spcPct val="0"/>
                </a:spcBef>
              </a:pPr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Requests</a:t>
              </a:r>
            </a:p>
          </p:txBody>
        </p:sp>
      </p:grpSp>
      <p:pic>
        <p:nvPicPr>
          <p:cNvPr id="3" name="Picture 2" descr="Screen Shot 2017-03-22 at 6.2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33800"/>
            <a:ext cx="4821345" cy="27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943600"/>
          </a:xfrm>
        </p:spPr>
        <p:txBody>
          <a:bodyPr>
            <a:normAutofit fontScale="92500"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 smtClean="0"/>
              <a:t>Devices </a:t>
            </a:r>
            <a:r>
              <a:rPr lang="en-US" dirty="0"/>
              <a:t>have complex </a:t>
            </a:r>
            <a:r>
              <a:rPr lang="en-US" dirty="0" smtClean="0"/>
              <a:t>interaction </a:t>
            </a:r>
            <a:r>
              <a:rPr lang="en-US" dirty="0"/>
              <a:t>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 smtClean="0"/>
              <a:t>controller </a:t>
            </a:r>
            <a:r>
              <a:rPr lang="en-US" dirty="0"/>
              <a:t>+ seek + rotation + transfer</a:t>
            </a:r>
          </a:p>
          <a:p>
            <a:pPr lvl="1"/>
            <a:r>
              <a:rPr lang="en-US" dirty="0"/>
              <a:t>SDD: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 smtClean="0"/>
              <a:t>controller </a:t>
            </a:r>
            <a:r>
              <a:rPr lang="en-US" dirty="0"/>
              <a:t>+ transfer (erasure &amp; wear)</a:t>
            </a:r>
          </a:p>
          <a:p>
            <a:r>
              <a:rPr lang="en-US" dirty="0" smtClean="0"/>
              <a:t>Systems </a:t>
            </a:r>
            <a:r>
              <a:rPr lang="en-US" dirty="0"/>
              <a:t>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 smtClean="0"/>
              <a:t>Bursts 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Queuing 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	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½(1+C) x u/(1 – u))</a:t>
            </a:r>
          </a:p>
          <a:p>
            <a:pPr>
              <a:spcBef>
                <a:spcPct val="10000"/>
              </a:spcBef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716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400800" cy="533400"/>
          </a:xfrm>
        </p:spPr>
        <p:txBody>
          <a:bodyPr>
            <a:normAutofit/>
          </a:bodyPr>
          <a:lstStyle/>
          <a:p>
            <a:r>
              <a:rPr lang="en-US" dirty="0"/>
              <a:t>SSD Architecture – Reads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3982706"/>
            <a:ext cx="8763000" cy="2494294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sz="2800" dirty="0" smtClean="0"/>
              <a:t>Read 4 KB Page: ~25 </a:t>
            </a:r>
            <a:r>
              <a:rPr lang="en-US" sz="2800" dirty="0" err="1" smtClean="0"/>
              <a:t>usec</a:t>
            </a:r>
            <a:r>
              <a:rPr lang="en-US" sz="2800" dirty="0" smtClean="0"/>
              <a:t>	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/>
              <a:t>No </a:t>
            </a:r>
            <a:r>
              <a:rPr lang="en-US" sz="2800" dirty="0"/>
              <a:t>seek or rotational latency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Transfer time: transfer a </a:t>
            </a:r>
            <a:r>
              <a:rPr lang="en-US" sz="2800" dirty="0" smtClean="0"/>
              <a:t>4KB page</a:t>
            </a:r>
          </a:p>
          <a:p>
            <a:pPr marL="685800" lvl="2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dirty="0" smtClean="0"/>
              <a:t>SATA</a:t>
            </a:r>
            <a:r>
              <a:rPr lang="en-US" dirty="0"/>
              <a:t>: 300-600MB/</a:t>
            </a:r>
            <a:r>
              <a:rPr lang="en-US" dirty="0" smtClean="0"/>
              <a:t>s =&gt; ~4 x10</a:t>
            </a:r>
            <a:r>
              <a:rPr lang="en-US" baseline="30000" dirty="0" smtClean="0"/>
              <a:t>3</a:t>
            </a:r>
            <a:r>
              <a:rPr lang="en-US" dirty="0" smtClean="0"/>
              <a:t> b / 400 x 10</a:t>
            </a:r>
            <a:r>
              <a:rPr lang="en-US" baseline="30000" dirty="0" smtClean="0"/>
              <a:t>6</a:t>
            </a:r>
            <a:r>
              <a:rPr lang="en-US" dirty="0" smtClean="0"/>
              <a:t> bps =&gt; 10 us</a:t>
            </a:r>
            <a:endParaRPr lang="en-US" baseline="30000" dirty="0"/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>
                <a:solidFill>
                  <a:schemeClr val="hlink"/>
                </a:solidFill>
              </a:rPr>
              <a:t>Latency </a:t>
            </a:r>
            <a:r>
              <a:rPr lang="en-US" sz="2800" dirty="0">
                <a:solidFill>
                  <a:schemeClr val="hlink"/>
                </a:solidFill>
              </a:rPr>
              <a:t>= Queuing Time + Controller time + </a:t>
            </a:r>
            <a:r>
              <a:rPr lang="en-US" sz="2800" dirty="0" err="1">
                <a:solidFill>
                  <a:schemeClr val="hlink"/>
                </a:solidFill>
              </a:rPr>
              <a:t>Xfer</a:t>
            </a:r>
            <a:r>
              <a:rPr lang="en-US" sz="2800" dirty="0">
                <a:solidFill>
                  <a:schemeClr val="hlink"/>
                </a:solidFill>
              </a:rPr>
              <a:t> Time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>
                <a:solidFill>
                  <a:schemeClr val="hlink"/>
                </a:solidFill>
              </a:rPr>
              <a:t>Highest Bandwidth: </a:t>
            </a:r>
            <a:r>
              <a:rPr lang="en-US" sz="2800" dirty="0"/>
              <a:t>Sequential OR Random reads</a:t>
            </a:r>
          </a:p>
          <a:p>
            <a:pPr>
              <a:tabLst>
                <a:tab pos="2635250" algn="l"/>
              </a:tabLst>
              <a:defRPr/>
            </a:pPr>
            <a:endParaRPr lang="en-US" sz="3200" dirty="0"/>
          </a:p>
        </p:txBody>
      </p:sp>
      <p:sp>
        <p:nvSpPr>
          <p:cNvPr id="23555" name="Rounded Rectangle 3"/>
          <p:cNvSpPr>
            <a:spLocks noChangeArrowheads="1"/>
          </p:cNvSpPr>
          <p:nvPr/>
        </p:nvSpPr>
        <p:spPr bwMode="auto">
          <a:xfrm>
            <a:off x="533400" y="12954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23556" name="Rounded Rectangle 5"/>
          <p:cNvSpPr>
            <a:spLocks noChangeArrowheads="1"/>
          </p:cNvSpPr>
          <p:nvPr/>
        </p:nvSpPr>
        <p:spPr bwMode="auto">
          <a:xfrm>
            <a:off x="2133600" y="12954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23557" name="Rounded Rectangle 6"/>
          <p:cNvSpPr>
            <a:spLocks noChangeArrowheads="1"/>
          </p:cNvSpPr>
          <p:nvPr/>
        </p:nvSpPr>
        <p:spPr bwMode="auto">
          <a:xfrm>
            <a:off x="3810000" y="12954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23558" name="Rounded Rectangle 7"/>
          <p:cNvSpPr>
            <a:spLocks noChangeArrowheads="1"/>
          </p:cNvSpPr>
          <p:nvPr/>
        </p:nvSpPr>
        <p:spPr bwMode="auto">
          <a:xfrm>
            <a:off x="2286000" y="31242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23559" name="Straight Arrow Connector 84"/>
          <p:cNvCxnSpPr>
            <a:cxnSpLocks noChangeShapeType="1"/>
            <a:stCxn id="23555" idx="3"/>
            <a:endCxn id="23556" idx="1"/>
          </p:cNvCxnSpPr>
          <p:nvPr/>
        </p:nvCxnSpPr>
        <p:spPr bwMode="auto">
          <a:xfrm>
            <a:off x="1447800" y="19812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Straight Arrow Connector 86"/>
          <p:cNvCxnSpPr>
            <a:cxnSpLocks noChangeShapeType="1"/>
            <a:stCxn id="23556" idx="3"/>
            <a:endCxn id="23557" idx="1"/>
          </p:cNvCxnSpPr>
          <p:nvPr/>
        </p:nvCxnSpPr>
        <p:spPr bwMode="auto">
          <a:xfrm>
            <a:off x="3352800" y="19812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Straight Arrow Connector 89"/>
          <p:cNvCxnSpPr>
            <a:cxnSpLocks noChangeShapeType="1"/>
            <a:stCxn id="23558" idx="0"/>
            <a:endCxn id="23556" idx="2"/>
          </p:cNvCxnSpPr>
          <p:nvPr/>
        </p:nvCxnSpPr>
        <p:spPr bwMode="auto">
          <a:xfrm flipH="1" flipV="1">
            <a:off x="2743200" y="26670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3019" name="Group 95"/>
          <p:cNvGrpSpPr>
            <a:grpSpLocks/>
          </p:cNvGrpSpPr>
          <p:nvPr/>
        </p:nvGrpSpPr>
        <p:grpSpPr bwMode="auto">
          <a:xfrm>
            <a:off x="5943600" y="5334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43022" name="Rounded Rectangle 9"/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3" name="Rounded Rectangle 8"/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4" name="Rounded Rectangle 10"/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5" name="Rounded Rectangle 11"/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6" name="Rounded Rectangle 12"/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7" name="Rounded Rectangle 13"/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8" name="Rounded Rectangle 14"/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9" name="Rounded Rectangle 15"/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43030" name="Straight Arrow Connector 17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43031" name="Straight Connector 19"/>
            <p:cNvCxnSpPr>
              <a:cxnSpLocks noChangeShapeType="1"/>
              <a:stCxn id="4302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2" name="Straight Connector 20"/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3" name="Straight Connector 21"/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4" name="Straight Connector 22"/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5" name="Straight Connector 25"/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6" name="Straight Connector 26"/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7" name="Straight Connector 27"/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8" name="Straight Connector 28"/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grpSp>
          <p:nvGrpSpPr>
            <p:cNvPr id="43039" name="Group 46"/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77" name="Rounded Rectangle 29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8" name="Rounded Rectangle 30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9" name="Rounded Rectangle 31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0" name="Rounded Rectangle 32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1" name="Rounded Rectangle 33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2" name="Rounded Rectangle 34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3" name="Rounded Rectangle 35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4" name="Rounded Rectangle 36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85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86" name="Straight Connector 38"/>
              <p:cNvCxnSpPr>
                <a:cxnSpLocks noChangeShapeType="1"/>
                <a:stCxn id="4308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7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8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0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1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3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43040" name="Group 47"/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60" name="Rounded Rectangle 48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1" name="Rounded Rectangle 49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2" name="Rounded Rectangle 50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3" name="Rounded Rectangle 51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4" name="Rounded Rectangle 52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5" name="Rounded Rectangle 53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6" name="Rounded Rectangle 5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7" name="Rounded Rectangle 55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68" name="Straight Arrow Connector 56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69" name="Straight Connector 57"/>
              <p:cNvCxnSpPr>
                <a:cxnSpLocks noChangeShapeType="1"/>
                <a:stCxn id="4306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0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3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5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6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43041" name="Group 65"/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43" name="Rounded Rectangle 66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4" name="Rounded Rectangle 67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5" name="Rounded Rectangle 68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6" name="Rounded Rectangle 69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7" name="Rounded Rectangle 70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8" name="Rounded Rectangle 71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9" name="Rounded Rectangle 72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50" name="Rounded Rectangle 73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51" name="Straight Arrow Connector 74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52" name="Straight Connector 75"/>
              <p:cNvCxnSpPr>
                <a:cxnSpLocks noChangeShapeType="1"/>
                <a:stCxn id="4304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3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4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5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6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7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8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9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cxnSp>
          <p:nvCxnSpPr>
            <p:cNvPr id="43042" name="Straight Connector 93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cxnSp>
        <p:nvCxnSpPr>
          <p:cNvPr id="23563" name="Straight Arrow Connector 97"/>
          <p:cNvCxnSpPr>
            <a:cxnSpLocks noChangeShapeType="1"/>
            <a:stCxn id="23557" idx="3"/>
          </p:cNvCxnSpPr>
          <p:nvPr/>
        </p:nvCxnSpPr>
        <p:spPr bwMode="auto">
          <a:xfrm>
            <a:off x="5105400" y="19812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4" name="TextBox 99"/>
          <p:cNvSpPr txBox="1">
            <a:spLocks noChangeArrowheads="1"/>
          </p:cNvSpPr>
          <p:nvPr/>
        </p:nvSpPr>
        <p:spPr bwMode="auto">
          <a:xfrm>
            <a:off x="1506538" y="2014538"/>
            <a:ext cx="63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309440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– </a:t>
            </a:r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2" y="762000"/>
            <a:ext cx="8229600" cy="2743199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lnSpc>
                <a:spcPct val="100000"/>
              </a:lnSpc>
              <a:spcBef>
                <a:spcPct val="15000"/>
              </a:spcBef>
              <a:buFontTx/>
              <a:buChar char="•"/>
              <a:tabLst>
                <a:tab pos="2635250" algn="l"/>
              </a:tabLst>
              <a:defRPr/>
            </a:pPr>
            <a:r>
              <a:rPr lang="en-US" sz="2800" dirty="0"/>
              <a:t>Writing data is complex! (~200μs – 1.7ms 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Can only write empty pages </a:t>
            </a:r>
            <a:r>
              <a:rPr lang="en-US" sz="2800" dirty="0" smtClean="0"/>
              <a:t>in a block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E</a:t>
            </a:r>
            <a:r>
              <a:rPr lang="en-US" sz="2800" dirty="0" smtClean="0"/>
              <a:t>rasing a block </a:t>
            </a:r>
            <a:r>
              <a:rPr lang="en-US" sz="2800" dirty="0"/>
              <a:t>takes ~</a:t>
            </a:r>
            <a:r>
              <a:rPr lang="en-US" sz="2800" dirty="0" smtClean="0"/>
              <a:t>1.5ms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Controller maintains pool of empty </a:t>
            </a:r>
            <a:r>
              <a:rPr lang="en-US" sz="2800" dirty="0" smtClean="0"/>
              <a:t>blocks by </a:t>
            </a:r>
            <a:r>
              <a:rPr lang="en-US" sz="2800" dirty="0"/>
              <a:t>coalescing used </a:t>
            </a:r>
            <a:r>
              <a:rPr lang="en-US" sz="2800" dirty="0" smtClean="0"/>
              <a:t>pages (</a:t>
            </a:r>
            <a:r>
              <a:rPr lang="en-US" sz="2800" dirty="0"/>
              <a:t>read, erase, write), also </a:t>
            </a:r>
            <a:r>
              <a:rPr lang="en-US" sz="2800" dirty="0" smtClean="0"/>
              <a:t>reserves </a:t>
            </a:r>
            <a:r>
              <a:rPr lang="en-US" sz="2800" dirty="0"/>
              <a:t>some % of </a:t>
            </a:r>
            <a:r>
              <a:rPr lang="en-US" sz="2800" dirty="0" smtClean="0"/>
              <a:t>capacity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/>
              <a:t>Rule of thumb: writes 10x reads, erasure 10x writes</a:t>
            </a:r>
            <a:endParaRPr lang="en-US" sz="2800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90" y="3493294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532249" y="6205684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2700" dirty="0" smtClean="0"/>
              <a:t>Amusing calculation: is a full Kindle heavier than an empty one?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</a:t>
            </a:r>
            <a:br>
              <a:rPr lang="en-US" dirty="0" smtClean="0"/>
            </a:br>
            <a:r>
              <a:rPr lang="en-US" dirty="0" smtClean="0"/>
              <a:t>(it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According to John 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7849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 smtClean="0"/>
              <a:t>, </a:t>
            </a:r>
            <a:r>
              <a:rPr lang="en-US" dirty="0"/>
              <a:t>expensive </a:t>
            </a:r>
            <a:r>
              <a:rPr lang="en-US" dirty="0" smtClean="0"/>
              <a:t>(3-20x disk)</a:t>
            </a:r>
            <a:endParaRPr lang="en-US" dirty="0"/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 err="1"/>
              <a:t>Avg</a:t>
            </a:r>
            <a:r>
              <a:rPr lang="en-US" dirty="0"/>
              <a:t> failure rate is 6 years, life expectancy is 9–11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These are changing rapidly!</a:t>
            </a:r>
            <a:endParaRPr lang="en-US" dirty="0"/>
          </a:p>
        </p:txBody>
      </p:sp>
      <p:sp>
        <p:nvSpPr>
          <p:cNvPr id="2" name="Rectangular Callout 1"/>
          <p:cNvSpPr/>
          <p:nvPr/>
        </p:nvSpPr>
        <p:spPr bwMode="auto">
          <a:xfrm>
            <a:off x="7543800" y="2286000"/>
            <a:ext cx="1447800" cy="838200"/>
          </a:xfrm>
          <a:prstGeom prst="wedgeRectCallout">
            <a:avLst>
              <a:gd name="adj1" fmla="val -303092"/>
              <a:gd name="adj2" fmla="val 63199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423303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Goes into Startup </a:t>
            </a:r>
            <a:r>
              <a:rPr lang="en-US" dirty="0"/>
              <a:t>C</a:t>
            </a:r>
            <a:r>
              <a:rPr lang="en-US" dirty="0" smtClean="0"/>
              <a:t>ost for I/O?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5410201" cy="5105400"/>
          </a:xfrm>
        </p:spPr>
        <p:txBody>
          <a:bodyPr/>
          <a:lstStyle/>
          <a:p>
            <a:r>
              <a:rPr lang="en-US" dirty="0" err="1" smtClean="0"/>
              <a:t>Syscall</a:t>
            </a:r>
            <a:r>
              <a:rPr lang="en-US" dirty="0" smtClean="0"/>
              <a:t> overhead</a:t>
            </a:r>
          </a:p>
          <a:p>
            <a:endParaRPr lang="en-US" dirty="0" smtClean="0"/>
          </a:p>
          <a:p>
            <a:r>
              <a:rPr lang="en-US" dirty="0" smtClean="0"/>
              <a:t>Operating system processing</a:t>
            </a:r>
          </a:p>
          <a:p>
            <a:endParaRPr lang="en-US" dirty="0" smtClean="0"/>
          </a:p>
          <a:p>
            <a:r>
              <a:rPr lang="en-US" dirty="0" smtClean="0"/>
              <a:t>Controller Overhead</a:t>
            </a:r>
          </a:p>
          <a:p>
            <a:endParaRPr lang="en-US" dirty="0" smtClean="0"/>
          </a:p>
          <a:p>
            <a:r>
              <a:rPr lang="en-US" dirty="0" smtClean="0"/>
              <a:t>Device Startup</a:t>
            </a:r>
          </a:p>
          <a:p>
            <a:pPr lvl="1"/>
            <a:r>
              <a:rPr lang="en-US" dirty="0" smtClean="0"/>
              <a:t>Mechanical latency for a disk</a:t>
            </a:r>
          </a:p>
          <a:p>
            <a:pPr lvl="1"/>
            <a:r>
              <a:rPr lang="en-US" dirty="0" smtClean="0"/>
              <a:t>Media Access + Speed of light + Routing for network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Queuing (next topic)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757" y="1088571"/>
            <a:ext cx="2777100" cy="2253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57600"/>
            <a:ext cx="2794436" cy="222617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62400" y="2590800"/>
            <a:ext cx="2514600" cy="2057400"/>
            <a:chOff x="3962400" y="2590800"/>
            <a:chExt cx="251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962400" y="2590800"/>
              <a:ext cx="1524000" cy="12192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  <a:cs typeface="Gill Sans Light"/>
                </a:rPr>
                <a:t>Startup cost (fixed overhead)</a:t>
              </a:r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 bwMode="auto">
            <a:xfrm flipV="1">
              <a:off x="5486400" y="2819400"/>
              <a:ext cx="990600" cy="3810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486400" y="3200400"/>
              <a:ext cx="990600" cy="144780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8262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762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ectangular Callout 3"/>
          <p:cNvSpPr/>
          <p:nvPr/>
        </p:nvSpPr>
        <p:spPr bwMode="auto">
          <a:xfrm>
            <a:off x="1371600" y="4648200"/>
            <a:ext cx="990600" cy="381000"/>
          </a:xfrm>
          <a:prstGeom prst="wedgeRectCallout">
            <a:avLst>
              <a:gd name="adj1" fmla="val 48397"/>
              <a:gd name="adj2" fmla="val -123611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# of ops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2209800" y="5181600"/>
            <a:ext cx="1676400" cy="381000"/>
          </a:xfrm>
          <a:prstGeom prst="wedgeRectCallout">
            <a:avLst>
              <a:gd name="adj1" fmla="val -17337"/>
              <a:gd name="adj2" fmla="val -273610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Fixed overhead</a:t>
            </a: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3505200" y="4648200"/>
            <a:ext cx="1295400" cy="381000"/>
          </a:xfrm>
          <a:prstGeom prst="wedgeRectCallout">
            <a:avLst>
              <a:gd name="adj1" fmla="val -60519"/>
              <a:gd name="adj2" fmla="val -130277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Source Sans Pro"/>
                <a:cs typeface="Source Sans Pro"/>
              </a:rPr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ime per op</a:t>
            </a:r>
          </a:p>
        </p:txBody>
      </p:sp>
    </p:spTree>
    <p:extLst>
      <p:ext uri="{BB962C8B-B14F-4D97-AF65-F5344CB8AC3E}">
        <p14:creationId xmlns:p14="http://schemas.microsoft.com/office/powerpoint/2010/main" val="2226592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  <p:bldP spid="4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78158</TotalTime>
  <Pages>60</Pages>
  <Words>2612</Words>
  <Application>Microsoft Macintosh PowerPoint</Application>
  <PresentationFormat>On-screen Show (4:3)</PresentationFormat>
  <Paragraphs>663</Paragraphs>
  <Slides>39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Comic Sans MS</vt:lpstr>
      <vt:lpstr>Gill Sans</vt:lpstr>
      <vt:lpstr>Gill Sans Light</vt:lpstr>
      <vt:lpstr>Gulim</vt:lpstr>
      <vt:lpstr>Helvetica</vt:lpstr>
      <vt:lpstr>MS PGothic</vt:lpstr>
      <vt:lpstr>ＭＳ Ｐゴシック</vt:lpstr>
      <vt:lpstr>Source Sans Pro</vt:lpstr>
      <vt:lpstr>Symbol</vt:lpstr>
      <vt:lpstr>Times New Roman</vt:lpstr>
      <vt:lpstr>Wingdings</vt:lpstr>
      <vt:lpstr>굴림</vt:lpstr>
      <vt:lpstr>Arial</vt:lpstr>
      <vt:lpstr>Office</vt:lpstr>
      <vt:lpstr>CS162 Operating Systems and Systems Programming Lecture 17   Performance Storage Devices, Queueing Theory</vt:lpstr>
      <vt:lpstr>Review: Basic Performance Concepts</vt:lpstr>
      <vt:lpstr>Solid State Disks (SSDs)</vt:lpstr>
      <vt:lpstr>SSD Architecture – Reads</vt:lpstr>
      <vt:lpstr>SSD Architecture – Writes</vt:lpstr>
      <vt:lpstr>Amusing calculation: is a full Kindle heavier than an empty one?</vt:lpstr>
      <vt:lpstr>SSD Summary</vt:lpstr>
      <vt:lpstr>What Goes into Startup Cost for I/O?</vt:lpstr>
      <vt:lpstr>I/O Performance</vt:lpstr>
      <vt:lpstr>I/O Performance</vt:lpstr>
      <vt:lpstr>A Simple Deterministic World</vt:lpstr>
      <vt:lpstr>A Ideal Linear World</vt:lpstr>
      <vt:lpstr>A Bursty World</vt:lpstr>
      <vt:lpstr>So how do we model the burstiness of arrival?</vt:lpstr>
      <vt:lpstr>Background: General Use of Random Distributions</vt:lpstr>
      <vt:lpstr>Introduction to Queuing Theory</vt:lpstr>
      <vt:lpstr>Little’s Law</vt:lpstr>
      <vt:lpstr>Example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Administrivia</vt:lpstr>
      <vt:lpstr>break</vt:lpstr>
      <vt:lpstr>A Little Queuing Theory: Some Results (1/2) </vt:lpstr>
      <vt:lpstr>A Little Queuing Theory: Some Results (2/2)</vt:lpstr>
      <vt:lpstr>A Little Queuing Theory: An Example (1/2)</vt:lpstr>
      <vt:lpstr>A Little Queuing Theory: An Example (2/2)</vt:lpstr>
      <vt:lpstr>Queuing Theory Resources</vt:lpstr>
      <vt:lpstr>Optimize I/O Performance</vt:lpstr>
      <vt:lpstr>When is Disk Performance Highest?</vt:lpstr>
      <vt:lpstr>Disk Scheduling (1/2)</vt:lpstr>
      <vt:lpstr>Disk Scheduling (2/2)</vt:lpstr>
      <vt:lpstr>Disk Scheduling (2/2)</vt:lpstr>
      <vt:lpstr>Summary</vt:lpstr>
    </vt:vector>
  </TitlesOfParts>
  <Company>UC Berkeley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871</cp:revision>
  <cp:lastPrinted>2017-10-25T05:23:57Z</cp:lastPrinted>
  <dcterms:created xsi:type="dcterms:W3CDTF">1995-08-12T11:37:26Z</dcterms:created>
  <dcterms:modified xsi:type="dcterms:W3CDTF">2017-10-26T03:17:41Z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