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1483" r:id="rId3"/>
    <p:sldId id="1484" r:id="rId4"/>
    <p:sldId id="1459" r:id="rId5"/>
    <p:sldId id="1491" r:id="rId6"/>
    <p:sldId id="1456" r:id="rId7"/>
    <p:sldId id="1457" r:id="rId8"/>
    <p:sldId id="1458" r:id="rId9"/>
    <p:sldId id="1435" r:id="rId10"/>
    <p:sldId id="1492" r:id="rId11"/>
    <p:sldId id="1436" r:id="rId12"/>
    <p:sldId id="1494" r:id="rId13"/>
    <p:sldId id="1324" r:id="rId14"/>
    <p:sldId id="1325" r:id="rId15"/>
    <p:sldId id="1326" r:id="rId16"/>
    <p:sldId id="1495" r:id="rId17"/>
    <p:sldId id="1327" r:id="rId18"/>
    <p:sldId id="1328" r:id="rId19"/>
    <p:sldId id="1476" r:id="rId20"/>
    <p:sldId id="1433" r:id="rId21"/>
    <p:sldId id="1351" r:id="rId22"/>
    <p:sldId id="1332" r:id="rId23"/>
    <p:sldId id="1333" r:id="rId24"/>
    <p:sldId id="1352" r:id="rId25"/>
    <p:sldId id="1334" r:id="rId26"/>
    <p:sldId id="1335" r:id="rId27"/>
    <p:sldId id="1336" r:id="rId28"/>
    <p:sldId id="1337" r:id="rId29"/>
    <p:sldId id="1338" r:id="rId30"/>
    <p:sldId id="1411" r:id="rId31"/>
    <p:sldId id="1426" r:id="rId32"/>
    <p:sldId id="1413" r:id="rId33"/>
    <p:sldId id="1414" r:id="rId34"/>
    <p:sldId id="1415" r:id="rId35"/>
    <p:sldId id="1376" r:id="rId36"/>
    <p:sldId id="1377" r:id="rId37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0" autoAdjust="0"/>
    <p:restoredTop sz="94780" autoAdjust="0"/>
  </p:normalViewPr>
  <p:slideViewPr>
    <p:cSldViewPr>
      <p:cViewPr varScale="1">
        <p:scale>
          <a:sx n="120" d="100"/>
          <a:sy n="120" d="100"/>
        </p:scale>
        <p:origin x="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2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9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8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19.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11/1/17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33800" y="6550025"/>
            <a:ext cx="19495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© UCB Fall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19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</a:t>
            </a:r>
            <a:br>
              <a:rPr lang="en-US" altLang="en-US" sz="3000" dirty="0" smtClean="0"/>
            </a:br>
            <a:r>
              <a:rPr lang="en-US" altLang="en-US" sz="3000" dirty="0" smtClean="0"/>
              <a:t>MMAP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1st, </a:t>
            </a:r>
            <a:r>
              <a:rPr lang="en-US" altLang="en-US" dirty="0" smtClean="0"/>
              <a:t>2017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UNIX BSD 4.2 (1984) (2/2)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Problem: When create a file, don’t know how big it will become (in UNIX, most writes are by appending)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How much contiguous space do you allocate for a file?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BSD 4.2, just find some range of free blocks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Put each new file at the front of different range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To expand a file, you first try successive blocks in bitmap, then choose new range of blocks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Also in BSD 4.2: store files from same directory near each other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Fast File System (FFS)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Allocation and placement policies for BSD 4.2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endParaRPr lang="ko-KR" altLang="en-US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174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Solution1: Skip sector positioning (“interleaving”)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Place the blocks from one file on every other block of a track: give time for processing to overlap rotation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be done by OS or in modern drives by the disk controller</a:t>
            </a:r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533400" y="2209800"/>
            <a:ext cx="3329062" cy="182645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037993" y="2475485"/>
            <a:ext cx="4725007" cy="1639315"/>
            <a:chOff x="3024" y="576"/>
            <a:chExt cx="2674" cy="876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5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Solution 2</a:t>
            </a:r>
            <a:r>
              <a:rPr lang="en-US" altLang="ko-KR" sz="2400" dirty="0">
                <a:ea typeface="굴림" panose="020B0600000101010101" pitchFamily="34" charset="-127"/>
              </a:rPr>
              <a:t>: Read ahead: read next block right after first, even if application hasn’t asked for it </a:t>
            </a:r>
            <a:r>
              <a:rPr lang="en-US" altLang="ko-KR" sz="2400" dirty="0" smtClean="0">
                <a:ea typeface="굴림" panose="020B0600000101010101" pitchFamily="34" charset="-127"/>
              </a:rPr>
              <a:t>yet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This can be done either by OS (read ahead)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By disk itself (track buffers) - many disk controllers have internal RAM that allows them to read a complete </a:t>
            </a:r>
            <a:r>
              <a:rPr lang="en-US" altLang="ko-KR" sz="2400" dirty="0" smtClean="0">
                <a:ea typeface="굴림" panose="020B0600000101010101" pitchFamily="34" charset="-127"/>
              </a:rPr>
              <a:t>track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Note: </a:t>
            </a:r>
            <a:r>
              <a:rPr lang="en-US" altLang="ko-KR" dirty="0">
                <a:ea typeface="굴림" panose="020B0600000101010101" pitchFamily="34" charset="-127"/>
              </a:rPr>
              <a:t>Modern disks + controllers do many </a:t>
            </a:r>
            <a:r>
              <a:rPr lang="en-US" altLang="ko-KR" dirty="0" smtClean="0">
                <a:ea typeface="굴림" panose="020B0600000101010101" pitchFamily="34" charset="-127"/>
              </a:rPr>
              <a:t>things </a:t>
            </a:r>
            <a:r>
              <a:rPr lang="en-US" altLang="ko-KR" dirty="0">
                <a:ea typeface="굴림" panose="020B0600000101010101" pitchFamily="34" charset="-127"/>
              </a:rPr>
              <a:t>“under the covers”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Track buffers, elevator algorithms, bad block filtering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533400" y="2209800"/>
            <a:ext cx="3329062" cy="1826450"/>
            <a:chOff x="240" y="480"/>
            <a:chExt cx="1884" cy="976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4037993" y="2475485"/>
            <a:ext cx="4725007" cy="1639315"/>
            <a:chOff x="3024" y="576"/>
            <a:chExt cx="2674" cy="876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9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early UNIX and DOS/Windows’ FAT file system, headers stored in special array in outermost cylinders</a:t>
            </a:r>
          </a:p>
          <a:p>
            <a:endParaRPr lang="en-US" sz="2800" dirty="0" smtClean="0"/>
          </a:p>
          <a:p>
            <a:r>
              <a:rPr lang="en-US" sz="2800" dirty="0" smtClean="0"/>
              <a:t>Header not stored anywhere near the data blocks</a:t>
            </a:r>
          </a:p>
          <a:p>
            <a:pPr lvl="1"/>
            <a:r>
              <a:rPr lang="en-US" sz="2400" dirty="0" smtClean="0"/>
              <a:t>To read a small file, seek to get header, seek back to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Fixed size, set when disk is formatted</a:t>
            </a:r>
          </a:p>
          <a:p>
            <a:pPr lvl="1"/>
            <a:r>
              <a:rPr lang="en-US" sz="2400" dirty="0" smtClean="0"/>
              <a:t>At formatting time, a fixed number of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are created</a:t>
            </a:r>
          </a:p>
          <a:p>
            <a:pPr lvl="1"/>
            <a:r>
              <a:rPr lang="en-US" sz="2400" dirty="0" smtClean="0"/>
              <a:t>Each is given a unique number, called an “</a:t>
            </a:r>
            <a:r>
              <a:rPr lang="en-US" altLang="ja-JP" sz="2400" dirty="0" err="1" smtClean="0"/>
              <a:t>inumber</a:t>
            </a:r>
            <a:r>
              <a:rPr lang="en-US" altLang="ja-JP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0023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5344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Later versions of UNIX moved the header information to be </a:t>
            </a:r>
            <a:br>
              <a:rPr lang="en-US" dirty="0" smtClean="0"/>
            </a:br>
            <a:r>
              <a:rPr lang="en-US" dirty="0" smtClean="0"/>
              <a:t>closer to the data blocks</a:t>
            </a:r>
          </a:p>
          <a:p>
            <a:pPr lvl="1"/>
            <a:r>
              <a:rPr lang="en-US" sz="2400" dirty="0" smtClean="0"/>
              <a:t>Often, </a:t>
            </a:r>
            <a:r>
              <a:rPr lang="en-US" sz="2400" dirty="0" err="1" smtClean="0"/>
              <a:t>inode</a:t>
            </a:r>
            <a:r>
              <a:rPr lang="en-US" sz="2400" dirty="0" smtClean="0"/>
              <a:t> for file stored in same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cylinder group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as parent directory of the file (makes an </a:t>
            </a:r>
            <a:r>
              <a:rPr lang="en-US" altLang="ja-JP" sz="2400" dirty="0" err="1" smtClean="0"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altLang="ja-JP" sz="2400" dirty="0" smtClean="0"/>
              <a:t> of that directory run fast)</a:t>
            </a:r>
          </a:p>
          <a:p>
            <a:r>
              <a:rPr lang="en-US" dirty="0" smtClean="0"/>
              <a:t>Pros: </a:t>
            </a:r>
          </a:p>
          <a:p>
            <a:pPr lvl="1"/>
            <a:r>
              <a:rPr lang="en-US" sz="2400" dirty="0" smtClean="0"/>
              <a:t>UNIX BSD 4.2 puts bit of file header array on many cylinders</a:t>
            </a:r>
          </a:p>
          <a:p>
            <a:pPr lvl="1"/>
            <a:r>
              <a:rPr lang="en-US" sz="2400" dirty="0" smtClean="0"/>
              <a:t>For small directories, can fit all data, file headers, etc. in same cylinder </a:t>
            </a:r>
            <a:r>
              <a:rPr lang="en-US" sz="2400" dirty="0" smtClean="0">
                <a:sym typeface="Symbol" pitchFamily="-83" charset="2"/>
              </a:rPr>
              <a:t> no seeks!</a:t>
            </a:r>
          </a:p>
          <a:p>
            <a:pPr lvl="1"/>
            <a:r>
              <a:rPr lang="en-US" sz="2400" dirty="0" smtClean="0"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1"/>
            <a:r>
              <a:rPr lang="en-US" sz="2400" dirty="0" smtClean="0"/>
              <a:t>Reliability: whatever happens to the disk, you can find many of the files (even if directories disconnected)</a:t>
            </a:r>
            <a:endParaRPr lang="en-US" sz="1600" dirty="0" smtClean="0"/>
          </a:p>
          <a:p>
            <a:r>
              <a:rPr lang="en-US" dirty="0" smtClean="0"/>
              <a:t>Part of the Fast File System (FFS)</a:t>
            </a:r>
          </a:p>
          <a:p>
            <a:pPr lvl="1"/>
            <a:r>
              <a:rPr lang="en-US" sz="2400" dirty="0" smtClean="0"/>
              <a:t>General optimization to avoid seeks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169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File system volume is divided into a set of block groups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Close set of tracks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Data blocks, metadata, and free space </a:t>
            </a:r>
            <a:br>
              <a:rPr lang="en-US" dirty="0" smtClean="0"/>
            </a:br>
            <a:r>
              <a:rPr lang="en-US" dirty="0" smtClean="0"/>
              <a:t>interleaved within block group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Avoid huge seeks between </a:t>
            </a:r>
            <a:br>
              <a:rPr lang="en-US" sz="2400" dirty="0" smtClean="0"/>
            </a:br>
            <a:r>
              <a:rPr lang="en-US" sz="2400" dirty="0" smtClean="0"/>
              <a:t>user data and system structure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Put directory and its files in </a:t>
            </a:r>
            <a:br>
              <a:rPr lang="en-US" dirty="0" smtClean="0"/>
            </a:br>
            <a:r>
              <a:rPr lang="en-US" dirty="0" smtClean="0"/>
              <a:t>common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First-Free allocation of new </a:t>
            </a:r>
            <a:br>
              <a:rPr lang="en-US" dirty="0" smtClean="0"/>
            </a:br>
            <a:r>
              <a:rPr lang="en-US" dirty="0" smtClean="0"/>
              <a:t>file blocks</a:t>
            </a:r>
          </a:p>
          <a:p>
            <a:pPr lvl="1">
              <a:lnSpc>
                <a:spcPct val="100000"/>
              </a:lnSpc>
            </a:pPr>
            <a:r>
              <a:rPr lang="en-US" altLang="ko-KR" sz="2400" dirty="0" smtClean="0"/>
              <a:t>To expand file, first try </a:t>
            </a:r>
            <a:br>
              <a:rPr lang="en-US" altLang="ko-KR" sz="2400" dirty="0" smtClean="0"/>
            </a:br>
            <a:r>
              <a:rPr lang="en-US" altLang="ko-KR" sz="2400" dirty="0" smtClean="0"/>
              <a:t>successive blocks in bitmap, then </a:t>
            </a:r>
            <a:br>
              <a:rPr lang="en-US" altLang="ko-KR" sz="2400" dirty="0" smtClean="0"/>
            </a:br>
            <a:r>
              <a:rPr lang="en-US" altLang="ko-KR" sz="2400" dirty="0" smtClean="0"/>
              <a:t>choose new range of blocks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Few little holes at start, big </a:t>
            </a:r>
            <a:br>
              <a:rPr lang="en-US" sz="2400" dirty="0" smtClean="0"/>
            </a:br>
            <a:r>
              <a:rPr lang="en-US" sz="2400" dirty="0" smtClean="0"/>
              <a:t>sequential runs at end of group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Avoids fragmentation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Sequential layout for big files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Important: keep 10% or more free!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Reserve space in the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533400"/>
          </a:xfrm>
        </p:spPr>
        <p:txBody>
          <a:bodyPr/>
          <a:lstStyle/>
          <a:p>
            <a:r>
              <a:rPr lang="en-US" dirty="0" smtClean="0"/>
              <a:t>UNIX 4.2 BSD 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4.2 BSD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Pros</a:t>
            </a:r>
          </a:p>
          <a:p>
            <a:pPr lvl="1"/>
            <a:r>
              <a:rPr lang="en-US" sz="2400" dirty="0" smtClean="0"/>
              <a:t>Efficient storage for both small and large files</a:t>
            </a:r>
          </a:p>
          <a:p>
            <a:pPr lvl="1"/>
            <a:r>
              <a:rPr lang="en-US" sz="2400" dirty="0" smtClean="0"/>
              <a:t>Locality for both small and large files</a:t>
            </a:r>
          </a:p>
          <a:p>
            <a:pPr lvl="1"/>
            <a:r>
              <a:rPr lang="en-US" sz="2400" dirty="0" smtClean="0"/>
              <a:t>Locality for metadata and data</a:t>
            </a:r>
          </a:p>
          <a:p>
            <a:pPr lvl="1"/>
            <a:r>
              <a:rPr lang="en-US" sz="2400" dirty="0" smtClean="0"/>
              <a:t>No defragmentation necessary!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Inefficient for tiny files (a 1 byte file requires both an </a:t>
            </a:r>
            <a:r>
              <a:rPr lang="en-US" sz="2400" dirty="0" err="1" smtClean="0"/>
              <a:t>inode</a:t>
            </a:r>
            <a:r>
              <a:rPr lang="en-US" sz="2400" dirty="0" smtClean="0"/>
              <a:t> and a data block)</a:t>
            </a:r>
          </a:p>
          <a:p>
            <a:pPr lvl="1"/>
            <a:r>
              <a:rPr lang="en-US" sz="2400" dirty="0" smtClean="0"/>
              <a:t>Inefficient encoding when file is mostly contiguous on disk</a:t>
            </a:r>
          </a:p>
          <a:p>
            <a:pPr lvl="1"/>
            <a:r>
              <a:rPr lang="en-US" sz="2400" dirty="0" smtClean="0"/>
              <a:t>Need to reserve 10-20% of free space to prevent fragmentation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9614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a “Real” File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Meet the </a:t>
            </a:r>
            <a:r>
              <a:rPr lang="en-US" sz="3200" dirty="0" err="1" smtClean="0">
                <a:solidFill>
                  <a:srgbClr val="FF0000"/>
                </a:solidFill>
              </a:rPr>
              <a:t>inode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6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Linux Example: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Each group has two block-sized bitmaps  (free blocks/</a:t>
            </a:r>
            <a:r>
              <a:rPr lang="en-US" altLang="zh-TW" sz="2400" dirty="0" err="1" smtClean="0">
                <a:ea typeface="新細明體" panose="02020500000000000000" pitchFamily="18" charset="-120"/>
              </a:rPr>
              <a:t>inodes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Block sizes settable </a:t>
            </a:r>
            <a:br>
              <a:rPr lang="en-US" altLang="zh-TW" sz="2400" dirty="0" smtClean="0">
                <a:ea typeface="新細明體" panose="02020500000000000000" pitchFamily="18" charset="-120"/>
              </a:rPr>
            </a:br>
            <a:r>
              <a:rPr lang="en-US" altLang="zh-TW" sz="2400" dirty="0" smtClean="0">
                <a:ea typeface="新細明體" panose="02020500000000000000" pitchFamily="18" charset="-120"/>
              </a:rPr>
              <a:t>at format time: </a:t>
            </a:r>
            <a:br>
              <a:rPr lang="en-US" altLang="zh-TW" sz="2400" dirty="0" smtClean="0">
                <a:ea typeface="新細明體" panose="02020500000000000000" pitchFamily="18" charset="-120"/>
              </a:rPr>
            </a:br>
            <a:r>
              <a:rPr lang="en-US" altLang="zh-TW" sz="2400" dirty="0" smtClean="0">
                <a:ea typeface="新細明體" panose="02020500000000000000" pitchFamily="18" charset="-120"/>
              </a:rPr>
              <a:t>1K, 2K, 4K, 8K…</a:t>
            </a: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Actual </a:t>
            </a:r>
            <a:r>
              <a:rPr lang="en-US" altLang="zh-TW" dirty="0" err="1">
                <a:ea typeface="新細明體" panose="02020500000000000000" pitchFamily="18" charset="-120"/>
              </a:rPr>
              <a:t>i</a:t>
            </a:r>
            <a:r>
              <a:rPr lang="en-US" altLang="zh-TW" dirty="0" err="1" smtClean="0">
                <a:ea typeface="新細明體" panose="02020500000000000000" pitchFamily="18" charset="-120"/>
              </a:rPr>
              <a:t>node</a:t>
            </a:r>
            <a:r>
              <a:rPr lang="en-US" altLang="zh-TW" dirty="0" smtClean="0">
                <a:ea typeface="新細明體" panose="02020500000000000000" pitchFamily="18" charset="-120"/>
              </a:rPr>
              <a:t> structure similar to 4.2 BSD</a:t>
            </a:r>
          </a:p>
          <a:p>
            <a:pPr lvl="1"/>
            <a:r>
              <a:rPr lang="en-US" altLang="zh-TW" sz="2400" dirty="0" smtClean="0">
                <a:ea typeface="新細明體" panose="02020500000000000000" pitchFamily="18" charset="-120"/>
              </a:rPr>
              <a:t>with 12 direct pointers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Ext3: Ext2 with Journaling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Several degrees of protection with comparable overhead</a:t>
            </a: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724400" y="5715000"/>
            <a:ext cx="4275126" cy="7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Example: create a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file1.dat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b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under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/dir1/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 Ext3</a:t>
            </a:r>
            <a:endParaRPr lang="en-US" altLang="en-US" sz="2400" b="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6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762000"/>
            <a:ext cx="8876324" cy="5910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Stored in files, can be read, but typically don’t</a:t>
            </a:r>
          </a:p>
          <a:p>
            <a:pPr lvl="1"/>
            <a:r>
              <a:rPr lang="en-US" dirty="0" smtClean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pen</a:t>
            </a:r>
            <a:r>
              <a:rPr lang="en-US" dirty="0" smtClean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reat</a:t>
            </a:r>
            <a:r>
              <a:rPr lang="en-US" dirty="0" smtClean="0"/>
              <a:t> traverse the structure</a:t>
            </a:r>
          </a:p>
          <a:p>
            <a:pPr lvl="1"/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 smtClean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ink</a:t>
            </a:r>
            <a:r>
              <a:rPr lang="en-US" dirty="0" smtClean="0"/>
              <a:t> / </a:t>
            </a:r>
            <a:r>
              <a:rPr lang="en-US" dirty="0"/>
              <a:t>u</a:t>
            </a:r>
            <a:r>
              <a:rPr lang="en-US" dirty="0" smtClean="0"/>
              <a:t>nlink 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Link existing file to a directory</a:t>
            </a:r>
          </a:p>
          <a:p>
            <a:pPr lvl="3"/>
            <a:r>
              <a:rPr lang="en-US" dirty="0" smtClean="0"/>
              <a:t>Not in FAT !</a:t>
            </a:r>
          </a:p>
          <a:p>
            <a:pPr lvl="2"/>
            <a:r>
              <a:rPr lang="en-US" dirty="0" smtClean="0"/>
              <a:t>Forms a DAG</a:t>
            </a:r>
          </a:p>
          <a:p>
            <a:r>
              <a:rPr lang="en-US" dirty="0" smtClean="0"/>
              <a:t>When can file be deleted?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ref-count </a:t>
            </a:r>
            <a:r>
              <a:rPr lang="en-US" dirty="0"/>
              <a:t>of links to the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dirty="0"/>
              <a:t>Delete after the last reference is </a:t>
            </a:r>
            <a:r>
              <a:rPr lang="en-US" dirty="0" smtClean="0"/>
              <a:t>gone</a:t>
            </a:r>
            <a:endParaRPr lang="en-US" dirty="0"/>
          </a:p>
          <a:p>
            <a:r>
              <a:rPr lang="en-US" dirty="0" err="1" smtClean="0"/>
              <a:t>libc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DIR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char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entry, 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22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			 </a:t>
            </a:r>
            <a:r>
              <a:rPr lang="en-US" sz="2200" dirty="0" err="1" smtClean="0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8943" y="3609938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508158" y="1420050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062890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597992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0260" y="101560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9816" y="2199743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/lib4.3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324290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/lib4.3/foo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91991" y="1551443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78943" y="2915582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36636" y="1849836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40500" y="209995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90793" y="3067982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9439" y="379089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/lib/foo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31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 link</a:t>
            </a:r>
          </a:p>
          <a:p>
            <a:pPr lvl="1"/>
            <a:r>
              <a:rPr lang="en-US" sz="2400" dirty="0" smtClean="0"/>
              <a:t>Sets another directory entry to contain the file number for the file</a:t>
            </a:r>
          </a:p>
          <a:p>
            <a:pPr lvl="1"/>
            <a:r>
              <a:rPr lang="en-US" sz="2400" dirty="0" smtClean="0"/>
              <a:t>Creates another name (path) for the file</a:t>
            </a:r>
          </a:p>
          <a:p>
            <a:pPr lvl="1"/>
            <a:r>
              <a:rPr lang="en-US" sz="2400" dirty="0" smtClean="0"/>
              <a:t>Each is “first class”</a:t>
            </a:r>
          </a:p>
          <a:p>
            <a:endParaRPr lang="en-US" sz="2800" dirty="0" smtClean="0"/>
          </a:p>
          <a:p>
            <a:r>
              <a:rPr lang="en-US" sz="2800" dirty="0" smtClean="0"/>
              <a:t>Soft link or Symbolic Link or Shortcut</a:t>
            </a:r>
          </a:p>
          <a:p>
            <a:pPr lvl="1"/>
            <a:r>
              <a:rPr lang="en-US" sz="2400" dirty="0" smtClean="0"/>
              <a:t>Directory entry contains the path and name of the file</a:t>
            </a:r>
          </a:p>
          <a:p>
            <a:pPr lvl="1"/>
            <a:r>
              <a:rPr lang="en-US" sz="2400" dirty="0" smtClean="0"/>
              <a:t>Map one name to another name</a:t>
            </a:r>
          </a:p>
        </p:txBody>
      </p:sp>
    </p:spTree>
    <p:extLst>
      <p:ext uri="{BB962C8B-B14F-4D97-AF65-F5344CB8AC3E}">
        <p14:creationId xmlns:p14="http://schemas.microsoft.com/office/powerpoint/2010/main" val="1572053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Directories: B-Trees (</a:t>
            </a:r>
            <a:r>
              <a:rPr lang="en-US" dirty="0" err="1" smtClean="0"/>
              <a:t>dirhash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-4896" y="1078082"/>
            <a:ext cx="9178974" cy="5048082"/>
          </a:xfr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407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in FreeBSD, 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NetBSD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OpenBSD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0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638800"/>
          </a:xfrm>
        </p:spPr>
        <p:txBody>
          <a:bodyPr/>
          <a:lstStyle/>
          <a:p>
            <a:r>
              <a:rPr lang="en-US" dirty="0" smtClean="0"/>
              <a:t>New Technology File System (NTFS)</a:t>
            </a:r>
          </a:p>
          <a:p>
            <a:pPr lvl="1"/>
            <a:r>
              <a:rPr lang="en-US" dirty="0" smtClean="0"/>
              <a:t>Default on Microsoft Windows systems</a:t>
            </a:r>
          </a:p>
          <a:p>
            <a:endParaRPr lang="en-US" dirty="0" smtClean="0"/>
          </a:p>
          <a:p>
            <a:r>
              <a:rPr lang="en-US" dirty="0" smtClean="0"/>
              <a:t>Variable length extents</a:t>
            </a:r>
          </a:p>
          <a:p>
            <a:pPr lvl="1"/>
            <a:r>
              <a:rPr lang="en-US" dirty="0" smtClean="0"/>
              <a:t>Rather than fixed blocks</a:t>
            </a:r>
          </a:p>
          <a:p>
            <a:endParaRPr lang="en-US" dirty="0" smtClean="0"/>
          </a:p>
          <a:p>
            <a:r>
              <a:rPr lang="en-US" dirty="0" smtClean="0"/>
              <a:t>Everything (almost) is a sequence of &lt;</a:t>
            </a:r>
            <a:r>
              <a:rPr lang="en-US" dirty="0" err="1" smtClean="0"/>
              <a:t>attribute:value</a:t>
            </a:r>
            <a:r>
              <a:rPr lang="en-US" dirty="0" smtClean="0"/>
              <a:t>&gt; pairs</a:t>
            </a:r>
          </a:p>
          <a:p>
            <a:pPr lvl="1"/>
            <a:r>
              <a:rPr lang="en-US" dirty="0" smtClean="0"/>
              <a:t>Meta-data and data</a:t>
            </a:r>
          </a:p>
          <a:p>
            <a:endParaRPr lang="en-US" dirty="0" smtClean="0"/>
          </a:p>
          <a:p>
            <a:r>
              <a:rPr lang="en-US" dirty="0" smtClean="0"/>
              <a:t>Mix direct and indirect freely</a:t>
            </a:r>
          </a:p>
          <a:p>
            <a:endParaRPr lang="en-US" dirty="0" smtClean="0"/>
          </a:p>
          <a:p>
            <a:r>
              <a:rPr lang="en-US" dirty="0" smtClean="0"/>
              <a:t>Directories organized in B-tree structure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82" y="2590800"/>
            <a:ext cx="5478018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sz="2400" dirty="0" smtClean="0"/>
              <a:t>Database with Flexible 1KB entries for metadata/data</a:t>
            </a:r>
          </a:p>
          <a:p>
            <a:pPr lvl="1"/>
            <a:r>
              <a:rPr lang="en-US" sz="2400" dirty="0" smtClean="0"/>
              <a:t>Variable-sized attribute records (data or metadata)</a:t>
            </a:r>
          </a:p>
          <a:p>
            <a:pPr lvl="1"/>
            <a:r>
              <a:rPr lang="en-US" sz="2400" dirty="0" smtClean="0"/>
              <a:t>Extend with variable depth tree (non-resident)</a:t>
            </a:r>
          </a:p>
          <a:p>
            <a:r>
              <a:rPr lang="en-US" dirty="0" smtClean="0"/>
              <a:t>Extents – variable length </a:t>
            </a:r>
            <a:br>
              <a:rPr lang="en-US" dirty="0" smtClean="0"/>
            </a:br>
            <a:r>
              <a:rPr lang="en-US" dirty="0" smtClean="0"/>
              <a:t>contiguous regions</a:t>
            </a:r>
          </a:p>
          <a:p>
            <a:pPr lvl="1"/>
            <a:r>
              <a:rPr lang="en-US" sz="2400" dirty="0" smtClean="0"/>
              <a:t>Block pointers cover </a:t>
            </a:r>
            <a:br>
              <a:rPr lang="en-US" sz="2400" dirty="0" smtClean="0"/>
            </a:br>
            <a:r>
              <a:rPr lang="en-US" sz="2400" dirty="0" smtClean="0"/>
              <a:t>runs of blocks</a:t>
            </a:r>
          </a:p>
          <a:p>
            <a:pPr lvl="1"/>
            <a:r>
              <a:rPr lang="en-US" sz="2400" dirty="0" smtClean="0"/>
              <a:t>Similar approach in </a:t>
            </a:r>
            <a:br>
              <a:rPr lang="en-US" sz="2400" dirty="0" smtClean="0"/>
            </a:br>
            <a:r>
              <a:rPr lang="en-US" sz="2400" dirty="0" smtClean="0"/>
              <a:t>Linux (ext4)</a:t>
            </a:r>
          </a:p>
          <a:p>
            <a:pPr lvl="1"/>
            <a:r>
              <a:rPr lang="en-US" sz="2400" dirty="0" smtClean="0"/>
              <a:t>File create can provide</a:t>
            </a:r>
            <a:br>
              <a:rPr lang="en-US" sz="2400" dirty="0" smtClean="0"/>
            </a:br>
            <a:r>
              <a:rPr lang="en-US" sz="2400" dirty="0" smtClean="0"/>
              <a:t> hint as to size of file</a:t>
            </a:r>
          </a:p>
          <a:p>
            <a:r>
              <a:rPr lang="en-US" dirty="0" smtClean="0"/>
              <a:t>Journaling for reliability</a:t>
            </a:r>
          </a:p>
          <a:p>
            <a:pPr lvl="1"/>
            <a:r>
              <a:rPr lang="en-US" sz="2400" dirty="0" smtClean="0"/>
              <a:t>Discussed later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0734" y="62484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http://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ntfs.com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ntfs-mft.htm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41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Small File</a:t>
            </a:r>
            <a:endParaRPr lang="en-US" dirty="0"/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27685" y="1818105"/>
            <a:ext cx="5340501" cy="707886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Create time, modify time, access time,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Owner id, security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specifier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, flags (RO, hidden, sys)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68842" y="2464436"/>
            <a:ext cx="521369" cy="1198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3712" y="2807368"/>
            <a:ext cx="1590500" cy="400110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ata attribute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350919" y="3059487"/>
            <a:ext cx="360948" cy="260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6884738" y="3207478"/>
            <a:ext cx="564224" cy="348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5263" y="46438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Attribute list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0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Medium File</a:t>
            </a:r>
            <a:endParaRPr lang="en-US" dirty="0"/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14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NTFS Multiple Indirect Blocks</a:t>
            </a:r>
            <a:endParaRPr lang="en-US" dirty="0"/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7264" r="-27264"/>
          <a:stretch>
            <a:fillRect/>
          </a:stretch>
        </p:blipFill>
        <p:spPr>
          <a:xfrm>
            <a:off x="125246" y="838200"/>
            <a:ext cx="9506246" cy="5228069"/>
          </a:xfrm>
        </p:spPr>
      </p:pic>
    </p:spTree>
    <p:extLst>
      <p:ext uri="{BB962C8B-B14F-4D97-AF65-F5344CB8AC3E}">
        <p14:creationId xmlns:p14="http://schemas.microsoft.com/office/powerpoint/2010/main" val="1475214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sFiles-NTFS-four-hug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9184" r="-99184"/>
          <a:stretch>
            <a:fillRect/>
          </a:stretch>
        </p:blipFill>
        <p:spPr>
          <a:xfrm>
            <a:off x="-1596030" y="-14768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0173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15" name="TextBox 14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“Almost </a:t>
            </a:r>
            <a:r>
              <a:rPr lang="en-US" dirty="0"/>
              <a:t>R</a:t>
            </a:r>
            <a:r>
              <a:rPr lang="en-US" dirty="0" smtClean="0"/>
              <a:t>eal” File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8" y="921566"/>
            <a:ext cx="8229600" cy="765534"/>
          </a:xfrm>
        </p:spPr>
        <p:txBody>
          <a:bodyPr/>
          <a:lstStyle/>
          <a:p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filesys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file.c</a:t>
            </a:r>
            <a:r>
              <a:rPr lang="en-US" dirty="0" smtClean="0"/>
              <a:t>,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inode.c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8" descr="Screen Shot 2014-10-22 at 5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1527628"/>
            <a:ext cx="6629400" cy="1371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1" name="Picture 10" descr="Screen Shot 2014-10-22 at 5.0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1" y="4897623"/>
            <a:ext cx="5994400" cy="1879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4" name="Picture 13" descr="Screen Shot 2014-10-22 at 5.05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946517"/>
            <a:ext cx="7302500" cy="1905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05447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I/O involves explicit transfers between buffers in process address space to/from regions of a file</a:t>
            </a:r>
          </a:p>
          <a:p>
            <a:pPr lvl="1"/>
            <a:r>
              <a:rPr lang="en-US" dirty="0" smtClean="0"/>
              <a:t>This involves multiple copies into caches in memory, plus system calls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we could “map” the file directly into an empty region of our address space</a:t>
            </a:r>
          </a:p>
          <a:p>
            <a:pPr lvl="1"/>
            <a:r>
              <a:rPr lang="en-US" dirty="0" smtClean="0"/>
              <a:t>Implicitly “page it in” when we read it</a:t>
            </a:r>
          </a:p>
          <a:p>
            <a:pPr lvl="1"/>
            <a:r>
              <a:rPr lang="en-US" dirty="0" smtClean="0"/>
              <a:t>Write it and “eventually” page it 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Executable files are treated this way when we </a:t>
            </a:r>
            <a:r>
              <a:rPr lang="en-US" dirty="0" smtClean="0">
                <a:latin typeface="Courier New"/>
                <a:cs typeface="Courier New"/>
              </a:rPr>
              <a:t>exec</a:t>
            </a:r>
            <a:r>
              <a:rPr lang="en-US" dirty="0" smtClean="0"/>
              <a:t> the proces</a:t>
            </a:r>
            <a:r>
              <a:rPr lang="en-US" dirty="0"/>
              <a:t>s</a:t>
            </a:r>
            <a:r>
              <a:rPr lang="en-US" dirty="0" smtClean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30155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 altLang="en-US" dirty="0" smtClean="0"/>
              <a:t>Recall: Who Does </a:t>
            </a:r>
            <a:r>
              <a:rPr lang="en-US" altLang="en-US" dirty="0"/>
              <a:t>W</a:t>
            </a:r>
            <a:r>
              <a:rPr lang="en-US" altLang="en-US" dirty="0" smtClean="0"/>
              <a:t>hat, When?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6324600" y="2024063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7391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828550" y="1981200"/>
            <a:ext cx="1715938" cy="594955"/>
            <a:chOff x="2828550" y="1981200"/>
            <a:chExt cx="1715939" cy="594955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828550" y="1981200"/>
              <a:ext cx="905252" cy="4784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228850"/>
            <a:ext cx="1787150" cy="1751013"/>
            <a:chOff x="1041242" y="2057400"/>
            <a:chExt cx="1787209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454518" cy="1219200"/>
            <a:chOff x="1066800" y="3505200"/>
            <a:chExt cx="2455139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108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484334" cy="1905000"/>
            <a:chOff x="4038600" y="3200400"/>
            <a:chExt cx="3484334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569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146049" y="2181225"/>
            <a:ext cx="3614554" cy="2306638"/>
            <a:chOff x="2215108" y="2133600"/>
            <a:chExt cx="3615377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1728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799"/>
            <a:ext cx="1415042" cy="1376023"/>
            <a:chOff x="381000" y="4876800"/>
            <a:chExt cx="1414795" cy="1376086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0806" y="1962150"/>
            <a:ext cx="1247769" cy="3074988"/>
            <a:chOff x="50836" y="1961444"/>
            <a:chExt cx="1247386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836" y="2132963"/>
              <a:ext cx="815551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600200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4343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4495800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6477000" y="23622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6170613" y="3079924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114740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Using Paging to </a:t>
            </a:r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4743116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130800" y="1295400"/>
            <a:ext cx="7620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 dirty="0" smtClean="0">
                <a:latin typeface="Gill Sans Light"/>
                <a:cs typeface="Gill Sans Light"/>
              </a:rPr>
              <a:t>PT</a:t>
            </a: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b="0" dirty="0">
              <a:latin typeface="Gill Sans Light"/>
              <a:cs typeface="Gill Sans Light"/>
            </a:endParaRPr>
          </a:p>
        </p:txBody>
      </p:sp>
      <p:cxnSp>
        <p:nvCxnSpPr>
          <p:cNvPr id="10249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49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350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7083425" y="882222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6400800" y="194542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14356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801288" cy="594955"/>
            <a:chOff x="2743200" y="1981200"/>
            <a:chExt cx="1801289" cy="594955"/>
          </a:xfrm>
        </p:grpSpPr>
        <p:sp>
          <p:nvSpPr>
            <p:cNvPr id="14389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1439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14387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88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76600" y="57029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58553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81400" y="60077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788" y="572299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512" y="6191250"/>
            <a:ext cx="397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b="0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to region of  VAS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418604"/>
            <a:ext cx="1371600" cy="1987589"/>
          </a:xfrm>
          <a:prstGeom prst="straightConnector1">
            <a:avLst/>
          </a:prstGeom>
          <a:noFill/>
          <a:ln w="19050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80" name="TextBox 79"/>
          <p:cNvSpPr txBox="1">
            <a:spLocks noChangeArrowheads="1"/>
          </p:cNvSpPr>
          <p:nvPr/>
        </p:nvSpPr>
        <p:spPr bwMode="auto">
          <a:xfrm>
            <a:off x="4572000" y="3581400"/>
            <a:ext cx="24394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Create </a:t>
            </a:r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PT 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entries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f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or mapped region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a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s “backed” by file</a:t>
            </a:r>
            <a:endParaRPr lang="en-US" b="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30800" y="2424954"/>
            <a:ext cx="736600" cy="46262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239000" y="441960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14381" name="Straight Arrow Connector 62"/>
          <p:cNvCxnSpPr>
            <a:cxnSpLocks noChangeShapeType="1"/>
          </p:cNvCxnSpPr>
          <p:nvPr/>
        </p:nvCxnSpPr>
        <p:spPr bwMode="auto">
          <a:xfrm flipV="1">
            <a:off x="4037263" y="4610100"/>
            <a:ext cx="3477962" cy="1245230"/>
          </a:xfrm>
          <a:prstGeom prst="straightConnector1">
            <a:avLst/>
          </a:prstGeom>
          <a:noFill/>
          <a:ln w="57150" cmpd="thickThin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7485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flipH="1">
            <a:off x="3429000" y="2424954"/>
            <a:ext cx="1701800" cy="322881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3581400" y="2887579"/>
            <a:ext cx="1549400" cy="319635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113038" y="3345999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293009" y="2438400"/>
            <a:ext cx="1787150" cy="1751013"/>
            <a:chOff x="1041242" y="2057400"/>
            <a:chExt cx="1787209" cy="1921933"/>
          </a:xfrm>
        </p:grpSpPr>
        <p:sp>
          <p:nvSpPr>
            <p:cNvPr id="72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293708" y="3790932"/>
            <a:ext cx="2454518" cy="1219200"/>
            <a:chOff x="1066800" y="3505200"/>
            <a:chExt cx="2455139" cy="1219200"/>
          </a:xfrm>
        </p:grpSpPr>
        <p:sp>
          <p:nvSpPr>
            <p:cNvPr id="77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78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2259702" y="4819632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31708" y="5029199"/>
            <a:ext cx="1415042" cy="1376023"/>
            <a:chOff x="381000" y="4876800"/>
            <a:chExt cx="1414795" cy="1376086"/>
          </a:xfrm>
        </p:grpSpPr>
        <p:sp>
          <p:nvSpPr>
            <p:cNvPr id="81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83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4" name="Freeform 83"/>
          <p:cNvSpPr>
            <a:spLocks/>
          </p:cNvSpPr>
          <p:nvPr/>
        </p:nvSpPr>
        <p:spPr bwMode="auto">
          <a:xfrm>
            <a:off x="996846" y="4773595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52400" y="1981200"/>
            <a:ext cx="1296883" cy="3074988"/>
            <a:chOff x="1738" y="1961444"/>
            <a:chExt cx="1296484" cy="3076223"/>
          </a:xfrm>
        </p:grpSpPr>
        <p:sp>
          <p:nvSpPr>
            <p:cNvPr id="86" name="Freeform 85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38" y="2132963"/>
              <a:ext cx="815550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2472979" y="2502097"/>
            <a:ext cx="2669985" cy="1515035"/>
          </a:xfrm>
          <a:prstGeom prst="wedgeRoundRectCallout">
            <a:avLst>
              <a:gd name="adj1" fmla="val 58059"/>
              <a:gd name="adj2" fmla="val -454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Read File contents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from memory!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4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95" grpId="0" animBg="1"/>
      <p:bldP spid="84" grpId="0" animBg="1"/>
      <p:bldP spid="84" grpId="1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system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991600" cy="204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May map a specific region or let the system find one for you</a:t>
            </a:r>
          </a:p>
          <a:p>
            <a:pPr lvl="1"/>
            <a:r>
              <a:rPr lang="en-US" sz="2400" dirty="0" smtClean="0"/>
              <a:t>Tricky to know where the holes are</a:t>
            </a:r>
          </a:p>
          <a:p>
            <a:r>
              <a:rPr lang="en-US" sz="2800" dirty="0" smtClean="0"/>
              <a:t>Used both for manipulating files and for sharing between processes</a:t>
            </a:r>
            <a:endParaRPr lang="en-US" sz="2800" dirty="0"/>
          </a:p>
        </p:txBody>
      </p:sp>
      <p:pic>
        <p:nvPicPr>
          <p:cNvPr id="7" name="Picture 6" descr="Screen Shot 2014-10-26 at 10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15867"/>
            <a:ext cx="7366000" cy="369639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37410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000" y="723900"/>
            <a:ext cx="8910000" cy="612475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#include &lt;sys/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mman.h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&gt; /* 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also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stdlib.h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string.h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fcntl.h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unistd.h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*/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something = 162;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main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char *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[]) {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char *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("Data 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&amp;something);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("Heap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malloc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(1));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("Stack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/* Open the file */</a:t>
            </a:r>
          </a:p>
          <a:p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= open(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[1], O_RDWR | O_CREAT);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if 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&lt; 0) {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("open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failed!"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;exit(1); }</a:t>
            </a:r>
          </a:p>
          <a:p>
            <a:endParaRPr lang="en-US" sz="1400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/* map the file */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(0, 10000,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PROT_READ|PROT_WRITE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MAP_FILE|MAP_SHARED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0);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if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== MAP_FAILED) {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failed"); exit(1);}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puts(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strcpy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(mfile+20,"Let's write over it")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close(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return 0;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657600" y="914400"/>
            <a:ext cx="5334000" cy="2971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./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test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Data  at:        105d63058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Heap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7f8a33c04b70</a:t>
            </a:r>
          </a:p>
          <a:p>
            <a:r>
              <a:rPr lang="sv-SE" b="0" dirty="0">
                <a:latin typeface="Consolas" charset="0"/>
                <a:ea typeface="Consolas" charset="0"/>
                <a:cs typeface="Consolas" charset="0"/>
              </a:rPr>
              <a:t>Stack at:     7fff59e9db10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   </a:t>
            </a:r>
            <a:r>
              <a:rPr lang="da-DK" b="0" dirty="0" smtClean="0">
                <a:latin typeface="Consolas" charset="0"/>
                <a:ea typeface="Consolas" charset="0"/>
                <a:cs typeface="Consolas" charset="0"/>
              </a:rPr>
              <a:t>105d97000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two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four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0" y="4419600"/>
            <a:ext cx="5334000" cy="1676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$ cat test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Thi</a:t>
            </a:r>
            <a:r>
              <a:rPr 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Let's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write over it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four</a:t>
            </a:r>
          </a:p>
          <a:p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69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(1/2)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6134100"/>
          </a:xfrm>
        </p:spPr>
        <p:txBody>
          <a:bodyPr>
            <a:normAutofit/>
          </a:bodyPr>
          <a:lstStyle/>
          <a:p>
            <a:r>
              <a:rPr lang="en-US" dirty="0" smtClean="0"/>
              <a:t>File System:</a:t>
            </a:r>
          </a:p>
          <a:p>
            <a:pPr lvl="1"/>
            <a:r>
              <a:rPr lang="en-US" sz="2400" dirty="0" smtClean="0"/>
              <a:t>Transforms blocks into Files and Directories</a:t>
            </a:r>
          </a:p>
          <a:p>
            <a:pPr lvl="1"/>
            <a:r>
              <a:rPr lang="en-US" sz="2400" dirty="0" smtClean="0"/>
              <a:t>Optimize for size, access and usage patterns</a:t>
            </a:r>
          </a:p>
          <a:p>
            <a:pPr lvl="1"/>
            <a:r>
              <a:rPr lang="en-US" sz="2400" dirty="0" smtClean="0"/>
              <a:t>Maximize sequential access, allow efficient random access</a:t>
            </a:r>
          </a:p>
          <a:p>
            <a:pPr lvl="1"/>
            <a:r>
              <a:rPr lang="en-US" sz="2400" dirty="0" smtClean="0"/>
              <a:t>Projects the OS protection and security regime (UGO </a:t>
            </a:r>
            <a:r>
              <a:rPr lang="en-US" sz="2400" dirty="0" err="1" smtClean="0"/>
              <a:t>vs</a:t>
            </a:r>
            <a:r>
              <a:rPr lang="en-US" sz="2400" dirty="0" smtClean="0"/>
              <a:t> ACL)</a:t>
            </a:r>
          </a:p>
          <a:p>
            <a:r>
              <a:rPr lang="en-US" dirty="0" smtClean="0"/>
              <a:t>File defined by header, called “</a:t>
            </a:r>
            <a:r>
              <a:rPr lang="en-US" altLang="ja-JP" dirty="0" err="1" smtClean="0"/>
              <a:t>inode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Naming: translating from user-visible names to actual sys resources</a:t>
            </a:r>
          </a:p>
          <a:p>
            <a:pPr lvl="1"/>
            <a:r>
              <a:rPr lang="en-US" sz="2400" dirty="0" smtClean="0"/>
              <a:t>Directories used for naming for local file systems</a:t>
            </a:r>
          </a:p>
          <a:p>
            <a:pPr lvl="1"/>
            <a:r>
              <a:rPr lang="en-US" sz="2400" dirty="0" smtClean="0"/>
              <a:t>Linked or tree structure stored in files</a:t>
            </a:r>
          </a:p>
          <a:p>
            <a:r>
              <a:rPr lang="en-US" dirty="0" smtClean="0"/>
              <a:t>Multilevel Indexed Scheme</a:t>
            </a:r>
          </a:p>
          <a:p>
            <a:pPr lvl="1"/>
            <a:r>
              <a:rPr lang="en-US" sz="2400" dirty="0" err="1" smtClean="0"/>
              <a:t>inode</a:t>
            </a:r>
            <a:r>
              <a:rPr lang="en-US" sz="2400" dirty="0" smtClean="0"/>
              <a:t> contains file info, direct pointers to blocks, indirect blocks, doubly indirect, etc..</a:t>
            </a:r>
          </a:p>
          <a:p>
            <a:pPr lvl="1"/>
            <a:r>
              <a:rPr lang="en-US" sz="2400" dirty="0" smtClean="0"/>
              <a:t>NTFS: variable extents</a:t>
            </a:r>
            <a:r>
              <a:rPr lang="en-US" sz="2400" dirty="0"/>
              <a:t> </a:t>
            </a:r>
            <a:r>
              <a:rPr lang="en-US" sz="2400" dirty="0" smtClean="0"/>
              <a:t>not fixed blocks, tiny files data is in header</a:t>
            </a:r>
          </a:p>
        </p:txBody>
      </p:sp>
    </p:spTree>
    <p:extLst>
      <p:ext uri="{BB962C8B-B14F-4D97-AF65-F5344CB8AC3E}">
        <p14:creationId xmlns:p14="http://schemas.microsoft.com/office/powerpoint/2010/main" val="2951671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(2/2)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4.2 BSD Multilevel index files</a:t>
            </a:r>
          </a:p>
          <a:p>
            <a:pPr lvl="1">
              <a:lnSpc>
                <a:spcPct val="100000"/>
              </a:lnSpc>
            </a:pPr>
            <a:r>
              <a:rPr lang="en-US" sz="2400" dirty="0" err="1"/>
              <a:t>Inode</a:t>
            </a:r>
            <a:r>
              <a:rPr lang="en-US" sz="2400" dirty="0"/>
              <a:t> contains </a:t>
            </a:r>
            <a:r>
              <a:rPr lang="en-US" sz="2400" dirty="0" err="1" smtClean="0"/>
              <a:t>ptrs</a:t>
            </a:r>
            <a:r>
              <a:rPr lang="en-US" sz="2400" dirty="0" smtClean="0"/>
              <a:t> to </a:t>
            </a:r>
            <a:r>
              <a:rPr lang="en-US" sz="2400" dirty="0"/>
              <a:t>actual blocks, indirect blocks, double indirect blocks, etc.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Optimizations for sequential access: start new files in open ranges of free blocks, rotational optimization</a:t>
            </a:r>
          </a:p>
          <a:p>
            <a:pPr lvl="1">
              <a:lnSpc>
                <a:spcPct val="100000"/>
              </a:lnSpc>
            </a:pPr>
            <a:endParaRPr lang="en-US" sz="11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File layout driven by </a:t>
            </a:r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Integrate </a:t>
            </a:r>
            <a:r>
              <a:rPr lang="en-US" sz="2400" dirty="0" err="1" smtClean="0"/>
              <a:t>freespace</a:t>
            </a:r>
            <a:r>
              <a:rPr lang="en-US" sz="2400" dirty="0" smtClean="0"/>
              <a:t>, </a:t>
            </a:r>
            <a:r>
              <a:rPr lang="en-US" sz="2400" dirty="0" err="1" smtClean="0"/>
              <a:t>inode</a:t>
            </a:r>
            <a:r>
              <a:rPr lang="en-US" sz="2400" dirty="0" smtClean="0"/>
              <a:t> table, file blocks and </a:t>
            </a:r>
            <a:r>
              <a:rPr lang="en-US" sz="2400" dirty="0" err="1" smtClean="0"/>
              <a:t>dirs</a:t>
            </a:r>
            <a:r>
              <a:rPr lang="en-US" sz="2400" dirty="0" smtClean="0"/>
              <a:t> into block group</a:t>
            </a:r>
          </a:p>
          <a:p>
            <a:pPr lvl="1">
              <a:lnSpc>
                <a:spcPct val="100000"/>
              </a:lnSpc>
            </a:pPr>
            <a:endParaRPr lang="en-US" sz="105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Deep interactions between </a:t>
            </a:r>
            <a:r>
              <a:rPr lang="en-US" dirty="0" err="1" smtClean="0"/>
              <a:t>mem</a:t>
            </a:r>
            <a:r>
              <a:rPr lang="en-US" dirty="0" smtClean="0"/>
              <a:t> management, file system, sharing</a:t>
            </a:r>
          </a:p>
          <a:p>
            <a:pPr lvl="1">
              <a:lnSpc>
                <a:spcPct val="100000"/>
              </a:lnSpc>
            </a:pP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sz="2400" dirty="0" smtClean="0"/>
              <a:t>: </a:t>
            </a:r>
            <a:r>
              <a:rPr lang="en-US" sz="2400" dirty="0"/>
              <a:t>map </a:t>
            </a:r>
            <a:r>
              <a:rPr lang="en-US" sz="2400" dirty="0" smtClean="0"/>
              <a:t>file or anonymous segment to memory</a:t>
            </a:r>
          </a:p>
        </p:txBody>
      </p:sp>
    </p:spTree>
    <p:extLst>
      <p:ext uri="{BB962C8B-B14F-4D97-AF65-F5344CB8AC3E}">
        <p14:creationId xmlns:p14="http://schemas.microsoft.com/office/powerpoint/2010/main" val="39689330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System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Original </a:t>
            </a:r>
            <a:r>
              <a:rPr lang="en-US" dirty="0" err="1" smtClean="0"/>
              <a:t>inode</a:t>
            </a:r>
            <a:r>
              <a:rPr lang="en-US" dirty="0" smtClean="0"/>
              <a:t> format appeared in BSD 4.1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Berkeley Standard Distribution Unix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Part of your heritage!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Similar structure for Linux Ext2/3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File Number is index into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Multi-level index structure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Great for little and large files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Asymmetric tree with fixed sized blocks</a:t>
            </a:r>
          </a:p>
        </p:txBody>
      </p:sp>
    </p:spTree>
    <p:extLst>
      <p:ext uri="{BB962C8B-B14F-4D97-AF65-F5344CB8AC3E}">
        <p14:creationId xmlns:p14="http://schemas.microsoft.com/office/powerpoint/2010/main" val="2337728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System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Metadata associated with the file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Rather than in the directory that points to it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UNIX Fast File System (FFS) BSD 4.2 Locality Heuristics: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Block group placement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Reserve space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Scalable directory structure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72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metadata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380860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UGO x RWX</a:t>
            </a:r>
          </a:p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etgid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0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Small files: 12 pointers direct to data blocks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0800" y="2895600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Large files: 1,2,3 level indirect pointers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113353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containing only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- 4 kB blocks =&gt; 1024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MB @ level 2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GB @ level 3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TB @ level 4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3810000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9600" y="3239457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2656" y="376118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</a:t>
            </a:r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3952" y="455846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2424" y="5931215"/>
            <a:ext cx="80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UNIX BSD 4.2 (1984) (1/2)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Same as BSD 4.1 (same file header and triply indirect blocks), except incorporated ideas from Cray Operating System: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Uses bitmap allocation in place of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freelist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Attempt to allocate files contiguously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10% reserved disk space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Skip-sector positioning (mentioned later)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endParaRPr lang="en-US" altLang="ko-KR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57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75429</TotalTime>
  <Pages>60</Pages>
  <Words>1823</Words>
  <Application>Microsoft Macintosh PowerPoint</Application>
  <PresentationFormat>On-screen Show (4:3)</PresentationFormat>
  <Paragraphs>344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Comic Sans MS</vt:lpstr>
      <vt:lpstr>Consolas</vt:lpstr>
      <vt:lpstr>Courier New</vt:lpstr>
      <vt:lpstr>Gill Sans</vt:lpstr>
      <vt:lpstr>Gill Sans Light</vt:lpstr>
      <vt:lpstr>MS PGothic</vt:lpstr>
      <vt:lpstr>ＭＳ Ｐゴシック</vt:lpstr>
      <vt:lpstr>Symbol</vt:lpstr>
      <vt:lpstr>굴림</vt:lpstr>
      <vt:lpstr>新細明體</vt:lpstr>
      <vt:lpstr>Office</vt:lpstr>
      <vt:lpstr>CS162 Operating Systems and Systems Programming Lecture 19   File Systems (Con’t), MMAP</vt:lpstr>
      <vt:lpstr>So What About a “Real” File System?</vt:lpstr>
      <vt:lpstr>An “Almost Real” File System</vt:lpstr>
      <vt:lpstr>Unix File System (1/2)</vt:lpstr>
      <vt:lpstr>Unix File System (2/2)</vt:lpstr>
      <vt:lpstr>File Attributes</vt:lpstr>
      <vt:lpstr>Data Storage</vt:lpstr>
      <vt:lpstr>Data Storage</vt:lpstr>
      <vt:lpstr>UNIX BSD 4.2 (1984) (1/2)</vt:lpstr>
      <vt:lpstr>UNIX BSD 4.2 (1984) (2/2)</vt:lpstr>
      <vt:lpstr>Attack of the Rotational Delay</vt:lpstr>
      <vt:lpstr>Attack of the Rotational Delay</vt:lpstr>
      <vt:lpstr>Where are inodes Stored?</vt:lpstr>
      <vt:lpstr>Where are inodes Stored?</vt:lpstr>
      <vt:lpstr>4.2 BSD Locality: Block Groups</vt:lpstr>
      <vt:lpstr>4.2 BSD Locality: Block Groups</vt:lpstr>
      <vt:lpstr>UNIX 4.2 BSD FFS First Fit Block Allocation</vt:lpstr>
      <vt:lpstr>UNIX 4.2 BSD FFS</vt:lpstr>
      <vt:lpstr>break</vt:lpstr>
      <vt:lpstr>Linux Example: Ext2/3 Disk Layout</vt:lpstr>
      <vt:lpstr>A bit more on directories</vt:lpstr>
      <vt:lpstr>Links</vt:lpstr>
      <vt:lpstr>Large Directories: B-Trees (dirhash)</vt:lpstr>
      <vt:lpstr>NTFS</vt:lpstr>
      <vt:lpstr>NTFS</vt:lpstr>
      <vt:lpstr>NTFS Small File</vt:lpstr>
      <vt:lpstr>NTFS Medium File</vt:lpstr>
      <vt:lpstr>NTFS Multiple Indirect Blocks</vt:lpstr>
      <vt:lpstr>PowerPoint Presentation</vt:lpstr>
      <vt:lpstr>Memory Mapped Files</vt:lpstr>
      <vt:lpstr>Recall: Who Does What, When?</vt:lpstr>
      <vt:lpstr>Using Paging to mmap() Files</vt:lpstr>
      <vt:lpstr>mmap() system call</vt:lpstr>
      <vt:lpstr>An mmap() Example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971</cp:revision>
  <cp:lastPrinted>2017-04-05T04:17:33Z</cp:lastPrinted>
  <dcterms:created xsi:type="dcterms:W3CDTF">1995-08-12T11:37:26Z</dcterms:created>
  <dcterms:modified xsi:type="dcterms:W3CDTF">2017-11-01T06:14:33Z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