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13" r:id="rId3"/>
    <p:sldId id="552" r:id="rId4"/>
    <p:sldId id="489" r:id="rId5"/>
    <p:sldId id="555" r:id="rId6"/>
    <p:sldId id="562" r:id="rId7"/>
    <p:sldId id="575" r:id="rId8"/>
    <p:sldId id="574" r:id="rId9"/>
    <p:sldId id="549" r:id="rId10"/>
    <p:sldId id="550" r:id="rId11"/>
    <p:sldId id="450" r:id="rId12"/>
    <p:sldId id="451" r:id="rId13"/>
    <p:sldId id="532" r:id="rId14"/>
    <p:sldId id="554" r:id="rId15"/>
    <p:sldId id="531" r:id="rId16"/>
    <p:sldId id="452" r:id="rId17"/>
    <p:sldId id="579" r:id="rId18"/>
    <p:sldId id="530" r:id="rId19"/>
    <p:sldId id="453" r:id="rId20"/>
    <p:sldId id="522" r:id="rId21"/>
    <p:sldId id="523" r:id="rId22"/>
    <p:sldId id="578" r:id="rId23"/>
    <p:sldId id="577" r:id="rId24"/>
    <p:sldId id="524" r:id="rId25"/>
    <p:sldId id="526" r:id="rId26"/>
    <p:sldId id="564" r:id="rId27"/>
    <p:sldId id="576" r:id="rId28"/>
    <p:sldId id="565" r:id="rId29"/>
    <p:sldId id="566" r:id="rId30"/>
    <p:sldId id="528" r:id="rId31"/>
    <p:sldId id="534" r:id="rId32"/>
    <p:sldId id="498" r:id="rId33"/>
    <p:sldId id="499" r:id="rId34"/>
    <p:sldId id="500" r:id="rId35"/>
    <p:sldId id="501" r:id="rId36"/>
    <p:sldId id="502" r:id="rId37"/>
    <p:sldId id="560" r:id="rId38"/>
    <p:sldId id="557" r:id="rId39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99" autoAdjust="0"/>
    <p:restoredTop sz="94799" autoAdjust="0"/>
  </p:normalViewPr>
  <p:slideViewPr>
    <p:cSldViewPr>
      <p:cViewPr>
        <p:scale>
          <a:sx n="100" d="100"/>
          <a:sy n="100" d="100"/>
        </p:scale>
        <p:origin x="-1256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7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Intel seems to be discarding SMT in Silvermont because of power problems</a:t>
            </a:r>
          </a:p>
        </p:txBody>
      </p:sp>
    </p:spTree>
    <p:extLst>
      <p:ext uri="{BB962C8B-B14F-4D97-AF65-F5344CB8AC3E}">
        <p14:creationId xmlns:p14="http://schemas.microsoft.com/office/powerpoint/2010/main" val="417123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105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splits creating</a:t>
            </a:r>
            <a:r>
              <a:rPr lang="en-US" baseline="0" dirty="0" smtClean="0"/>
              <a:t> a process into two steps, each of them a lot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1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used – typically, fork a process, child and parent are now both running the same program.  One</a:t>
            </a:r>
            <a:r>
              <a:rPr lang="en-US" baseline="0" dirty="0" smtClean="0"/>
              <a:t> sets up the child program, and runs exec – becoming the new program</a:t>
            </a:r>
          </a:p>
          <a:p>
            <a:r>
              <a:rPr lang="en-US" baseline="0" dirty="0" smtClean="0"/>
              <a:t>The parent, usually, waits for the child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61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8" y="8763000"/>
            <a:ext cx="3038475" cy="4095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0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320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3.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4298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8/30/17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506393" y="6550025"/>
            <a:ext cx="192679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CS162 ©UCB Fall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oban@eecs.berkeley.edu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6" Type="http://schemas.openxmlformats.org/officeDocument/2006/relationships/image" Target="../media/image13.jpg"/><Relationship Id="rId7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research/smt/index.html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3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Processes (</a:t>
            </a:r>
            <a:r>
              <a:rPr lang="en-US" altLang="en-US" sz="3000" dirty="0" err="1" smtClean="0"/>
              <a:t>con’t</a:t>
            </a:r>
            <a:r>
              <a:rPr lang="en-US" altLang="en-US" sz="3000" dirty="0" smtClean="0"/>
              <a:t>), Fork, </a:t>
            </a:r>
            <a:br>
              <a:rPr lang="en-US" altLang="en-US" sz="3000" dirty="0" smtClean="0"/>
            </a:br>
            <a:r>
              <a:rPr lang="en-US" altLang="en-US" sz="3000" dirty="0" smtClean="0"/>
              <a:t>Introduction to I/O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August</a:t>
            </a:r>
            <a:r>
              <a:rPr lang="en-US" altLang="en-US" dirty="0"/>
              <a:t> </a:t>
            </a:r>
            <a:r>
              <a:rPr lang="en-US" altLang="en-US" dirty="0" smtClean="0"/>
              <a:t>30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2017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User/Kernel (Privileged)</a:t>
            </a:r>
            <a:r>
              <a:rPr lang="en-US" baseline="0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638800"/>
            <a:ext cx="762000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Block Arc 6"/>
          <p:cNvSpPr/>
          <p:nvPr/>
        </p:nvSpPr>
        <p:spPr bwMode="auto">
          <a:xfrm>
            <a:off x="1295400" y="990600"/>
            <a:ext cx="6324600" cy="5334000"/>
          </a:xfrm>
          <a:prstGeom prst="blockArc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90800" y="2318266"/>
            <a:ext cx="3733800" cy="2101334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1219200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User Mode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3048000"/>
            <a:ext cx="2075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Kernel Mode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66800" y="3657600"/>
            <a:ext cx="6858000" cy="914400"/>
          </a:xfrm>
          <a:prstGeom prst="rect">
            <a:avLst/>
          </a:prstGeom>
          <a:pattFill prst="horzBrick">
            <a:fgClr>
              <a:srgbClr val="FF0000"/>
            </a:fgClr>
            <a:bgClr>
              <a:prstClr val="white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1790700" y="3924300"/>
            <a:ext cx="457200" cy="1752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5105400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Full HW access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4381500" y="3162300"/>
            <a:ext cx="457200" cy="3276600"/>
          </a:xfrm>
          <a:prstGeom prst="rightBrace">
            <a:avLst>
              <a:gd name="adj1" fmla="val 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5105400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Limited HW access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362200" y="2895600"/>
            <a:ext cx="849283" cy="674132"/>
            <a:chOff x="2362200" y="3048000"/>
            <a:chExt cx="849283" cy="674132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2362200" y="3048000"/>
              <a:ext cx="53340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90800" y="33528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exec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362200" y="2133600"/>
            <a:ext cx="914403" cy="838200"/>
            <a:chOff x="6195245" y="3124200"/>
            <a:chExt cx="1130426" cy="4191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6208204" y="3314700"/>
              <a:ext cx="458059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95245" y="3124200"/>
              <a:ext cx="113042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72200" y="2971800"/>
            <a:ext cx="1305876" cy="609600"/>
            <a:chOff x="6019800" y="2971800"/>
            <a:chExt cx="1305876" cy="6096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H="1">
              <a:off x="6019800" y="3200400"/>
              <a:ext cx="76200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781800" y="2971800"/>
              <a:ext cx="5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exit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6603" y="2165866"/>
            <a:ext cx="549212" cy="870466"/>
            <a:chOff x="2590803" y="2927866"/>
            <a:chExt cx="549212" cy="870466"/>
          </a:xfrm>
        </p:grpSpPr>
        <p:cxnSp>
          <p:nvCxnSpPr>
            <p:cNvPr id="30" name="Straight Arrow Connector 29"/>
            <p:cNvCxnSpPr>
              <a:endCxn id="21" idx="1"/>
            </p:cNvCxnSpPr>
            <p:nvPr/>
          </p:nvCxnSpPr>
          <p:spPr bwMode="auto">
            <a:xfrm flipH="1" flipV="1">
              <a:off x="2590803" y="2927866"/>
              <a:ext cx="304797" cy="42493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2667000" y="3429000"/>
              <a:ext cx="473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rtn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3581399" y="1752600"/>
            <a:ext cx="1295400" cy="990600"/>
            <a:chOff x="5535835" y="3064133"/>
            <a:chExt cx="1601432" cy="4953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flipH="1">
              <a:off x="6477853" y="3254633"/>
              <a:ext cx="188404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535835" y="3064133"/>
              <a:ext cx="160143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67201" y="2209803"/>
            <a:ext cx="385042" cy="826533"/>
            <a:chOff x="2971803" y="3200400"/>
            <a:chExt cx="385047" cy="589609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3124205" y="3200400"/>
              <a:ext cx="76201" cy="271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3" y="3526545"/>
              <a:ext cx="385047" cy="263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rfi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flipH="1">
            <a:off x="3886200" y="3505200"/>
            <a:ext cx="304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419600" y="3505200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648200" y="3505200"/>
            <a:ext cx="1524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>
            <a:endCxn id="41" idx="3"/>
          </p:cNvCxnSpPr>
          <p:nvPr/>
        </p:nvCxnSpPr>
        <p:spPr bwMode="auto">
          <a:xfrm flipH="1" flipV="1">
            <a:off x="4652243" y="2851670"/>
            <a:ext cx="376957" cy="12631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 flipH="1">
            <a:off x="5105400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exception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5334000" y="2286000"/>
            <a:ext cx="3810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08084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Safe Kernel Mode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57800"/>
          </a:xfrm>
        </p:spPr>
        <p:txBody>
          <a:bodyPr/>
          <a:lstStyle/>
          <a:p>
            <a:r>
              <a:rPr lang="en-US" dirty="0"/>
              <a:t>Important aspects:</a:t>
            </a:r>
          </a:p>
          <a:p>
            <a:pPr lvl="1"/>
            <a:r>
              <a:rPr lang="en-US" dirty="0"/>
              <a:t>Separate kernel stack</a:t>
            </a:r>
          </a:p>
          <a:p>
            <a:pPr lvl="1"/>
            <a:r>
              <a:rPr lang="en-US" dirty="0"/>
              <a:t>Controlled transfer into </a:t>
            </a:r>
            <a:r>
              <a:rPr lang="en-US" dirty="0" smtClean="0"/>
              <a:t>kernel (e.g</a:t>
            </a:r>
            <a:r>
              <a:rPr lang="en-US" dirty="0" smtClean="0"/>
              <a:t>., </a:t>
            </a:r>
            <a:r>
              <a:rPr lang="en-US" dirty="0" err="1" smtClean="0"/>
              <a:t>syscall</a:t>
            </a:r>
            <a:r>
              <a:rPr lang="en-US" dirty="0" smtClean="0"/>
              <a:t> table)</a:t>
            </a:r>
          </a:p>
          <a:p>
            <a:endParaRPr lang="en-US" dirty="0"/>
          </a:p>
          <a:p>
            <a:r>
              <a:rPr lang="en-US" dirty="0" smtClean="0"/>
              <a:t>Carefully constructed kernel code packs up the user process state and sets it aside</a:t>
            </a:r>
          </a:p>
          <a:p>
            <a:pPr lvl="1"/>
            <a:r>
              <a:rPr lang="en-US" dirty="0" smtClean="0"/>
              <a:t>Details depend on the machine architecture</a:t>
            </a:r>
          </a:p>
          <a:p>
            <a:endParaRPr lang="en-US" dirty="0" smtClean="0"/>
          </a:p>
          <a:p>
            <a:r>
              <a:rPr lang="en-US" dirty="0" smtClean="0"/>
              <a:t>Should be impossible for buggy or malicious user program to cause the kernel to corrupt itself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86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Separate Kernel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needs space to work</a:t>
            </a:r>
          </a:p>
          <a:p>
            <a:r>
              <a:rPr lang="en-US" dirty="0" smtClean="0"/>
              <a:t>Cannot put anything on the user stack (Why?)</a:t>
            </a:r>
          </a:p>
          <a:p>
            <a:r>
              <a:rPr lang="en-US" dirty="0" smtClean="0"/>
              <a:t>Two-stack model</a:t>
            </a:r>
          </a:p>
          <a:p>
            <a:pPr lvl="1"/>
            <a:r>
              <a:rPr lang="en-US" dirty="0" smtClean="0"/>
              <a:t>OS thread has interrupt stack (located in kernel memory) plus User stack (located in user memory)</a:t>
            </a:r>
          </a:p>
          <a:p>
            <a:pPr lvl="1"/>
            <a:r>
              <a:rPr lang="en-US" dirty="0" err="1" smtClean="0"/>
              <a:t>Syscall</a:t>
            </a:r>
            <a:r>
              <a:rPr lang="en-US" dirty="0" smtClean="0"/>
              <a:t> handler copies user </a:t>
            </a:r>
            <a:r>
              <a:rPr lang="en-US" dirty="0" err="1" smtClean="0"/>
              <a:t>args</a:t>
            </a:r>
            <a:r>
              <a:rPr lang="en-US" dirty="0" smtClean="0"/>
              <a:t> to kernel space before invoking specific function (e.g., open)</a:t>
            </a:r>
          </a:p>
          <a:p>
            <a:pPr lvl="1"/>
            <a:r>
              <a:rPr lang="en-US" dirty="0" smtClean="0"/>
              <a:t>Interrupts (???)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3" descr="kernelUserStacks.pdf"/>
          <p:cNvPicPr>
            <a:picLocks noChangeAspect="1"/>
          </p:cNvPicPr>
          <p:nvPr/>
        </p:nvPicPr>
        <p:blipFill>
          <a:blip r:embed="rId2"/>
          <a:srcRect l="-19846" r="-19846"/>
          <a:stretch>
            <a:fillRect/>
          </a:stretch>
        </p:blipFill>
        <p:spPr bwMode="auto">
          <a:xfrm>
            <a:off x="2590800" y="3505200"/>
            <a:ext cx="5703951" cy="313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6851607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pic>
        <p:nvPicPr>
          <p:cNvPr id="4" name="Content Placeholder 3" descr="before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0712" r="-20712"/>
          <a:stretch>
            <a:fillRect/>
          </a:stretch>
        </p:blipFill>
        <p:spPr>
          <a:xfrm>
            <a:off x="304800" y="1066800"/>
            <a:ext cx="8229600" cy="5257800"/>
          </a:xfrm>
        </p:spPr>
      </p:pic>
    </p:spTree>
    <p:extLst>
      <p:ext uri="{BB962C8B-B14F-4D97-AF65-F5344CB8AC3E}">
        <p14:creationId xmlns:p14="http://schemas.microsoft.com/office/powerpoint/2010/main" val="15776779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</a:t>
            </a:r>
            <a:endParaRPr lang="en-US" dirty="0"/>
          </a:p>
        </p:txBody>
      </p:sp>
      <p:pic>
        <p:nvPicPr>
          <p:cNvPr id="4" name="Content Placeholder 3" descr="during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639" r="-27639"/>
          <a:stretch>
            <a:fillRect/>
          </a:stretch>
        </p:blipFill>
        <p:spPr>
          <a:xfrm>
            <a:off x="-76200" y="1066800"/>
            <a:ext cx="9071114" cy="5638800"/>
          </a:xfrm>
        </p:spPr>
      </p:pic>
    </p:spTree>
    <p:extLst>
      <p:ext uri="{BB962C8B-B14F-4D97-AF65-F5344CB8AC3E}">
        <p14:creationId xmlns:p14="http://schemas.microsoft.com/office/powerpoint/2010/main" val="3826452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r>
              <a:rPr lang="en-US" baseline="0" dirty="0" smtClean="0"/>
              <a:t> System Call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Vector through well-defined </a:t>
            </a:r>
            <a:r>
              <a:rPr lang="en-US" dirty="0" err="1" smtClean="0">
                <a:solidFill>
                  <a:srgbClr val="FF0000"/>
                </a:solidFill>
              </a:rPr>
              <a:t>syscall</a:t>
            </a:r>
            <a:r>
              <a:rPr lang="en-US" dirty="0" smtClean="0">
                <a:solidFill>
                  <a:srgbClr val="FF0000"/>
                </a:solidFill>
              </a:rPr>
              <a:t> entry points!</a:t>
            </a:r>
          </a:p>
          <a:p>
            <a:pPr lvl="1"/>
            <a:r>
              <a:rPr lang="en-US" dirty="0" smtClean="0"/>
              <a:t>Table mapping system call number to handler</a:t>
            </a:r>
          </a:p>
          <a:p>
            <a:r>
              <a:rPr lang="en-US" dirty="0" smtClean="0"/>
              <a:t>Locate arguments</a:t>
            </a:r>
          </a:p>
          <a:p>
            <a:pPr lvl="1"/>
            <a:r>
              <a:rPr lang="en-US" dirty="0" smtClean="0"/>
              <a:t>In registers or on </a:t>
            </a:r>
            <a:r>
              <a:rPr lang="en-US" dirty="0" smtClean="0"/>
              <a:t>user (</a:t>
            </a:r>
            <a:r>
              <a:rPr lang="en-US" dirty="0" smtClean="0"/>
              <a:t>!) stack</a:t>
            </a:r>
          </a:p>
          <a:p>
            <a:r>
              <a:rPr lang="en-US" dirty="0" smtClean="0"/>
              <a:t>Copy arguments</a:t>
            </a:r>
          </a:p>
          <a:p>
            <a:pPr lvl="1"/>
            <a:r>
              <a:rPr lang="en-US" dirty="0" smtClean="0"/>
              <a:t>From user memory into kernel memory</a:t>
            </a:r>
          </a:p>
          <a:p>
            <a:pPr lvl="1"/>
            <a:r>
              <a:rPr lang="en-US" dirty="0" smtClean="0"/>
              <a:t>Protect kernel from malicious code evading checks</a:t>
            </a:r>
          </a:p>
          <a:p>
            <a:r>
              <a:rPr lang="en-US" dirty="0" smtClean="0"/>
              <a:t>Validate arguments</a:t>
            </a:r>
          </a:p>
          <a:p>
            <a:pPr lvl="1"/>
            <a:r>
              <a:rPr lang="en-US" dirty="0" smtClean="0"/>
              <a:t>Protect kernel from errors in user code</a:t>
            </a:r>
          </a:p>
          <a:p>
            <a:r>
              <a:rPr lang="en-US" dirty="0" smtClean="0"/>
              <a:t>Copy results back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nto </a:t>
            </a:r>
            <a:r>
              <a:rPr lang="en-US" dirty="0" smtClean="0"/>
              <a:t>user memory</a:t>
            </a:r>
          </a:p>
        </p:txBody>
      </p:sp>
    </p:spTree>
    <p:extLst>
      <p:ext uri="{BB962C8B-B14F-4D97-AF65-F5344CB8AC3E}">
        <p14:creationId xmlns:p14="http://schemas.microsoft.com/office/powerpoint/2010/main" val="3834272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r>
              <a:rPr lang="en-US" baseline="0" dirty="0" smtClean="0"/>
              <a:t> support: Interrupt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458200" cy="5638800"/>
          </a:xfrm>
        </p:spPr>
        <p:txBody>
          <a:bodyPr>
            <a:normAutofit/>
          </a:bodyPr>
          <a:lstStyle/>
          <a:p>
            <a:r>
              <a:rPr lang="en-US" dirty="0"/>
              <a:t>Interrupt processing </a:t>
            </a:r>
            <a:r>
              <a:rPr lang="en-US" dirty="0" smtClean="0"/>
              <a:t>not visible </a:t>
            </a:r>
            <a:r>
              <a:rPr lang="en-US" dirty="0"/>
              <a:t>to the user process:</a:t>
            </a:r>
          </a:p>
          <a:p>
            <a:pPr lvl="1"/>
            <a:r>
              <a:rPr lang="en-US" dirty="0"/>
              <a:t>Occurs between instructions, restarted transparently</a:t>
            </a:r>
          </a:p>
          <a:p>
            <a:pPr lvl="1"/>
            <a:r>
              <a:rPr lang="en-US" dirty="0"/>
              <a:t>No change to process state</a:t>
            </a:r>
          </a:p>
          <a:p>
            <a:pPr lvl="1"/>
            <a:r>
              <a:rPr lang="en-US" dirty="0"/>
              <a:t>What can be observed even with perfect interrupt processing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Interrupt Handler invoked with interrupts ‘disabled’</a:t>
            </a:r>
          </a:p>
          <a:p>
            <a:pPr lvl="1"/>
            <a:r>
              <a:rPr lang="en-US" dirty="0" smtClean="0"/>
              <a:t>Re-enabled upon completion</a:t>
            </a:r>
          </a:p>
          <a:p>
            <a:pPr lvl="1"/>
            <a:r>
              <a:rPr lang="en-US" dirty="0" smtClean="0"/>
              <a:t>Non-blocking (run to completion, no waits)</a:t>
            </a:r>
          </a:p>
          <a:p>
            <a:pPr lvl="1"/>
            <a:r>
              <a:rPr lang="en-US" dirty="0" smtClean="0"/>
              <a:t>Pack up in a queue and pass off to an OS thread for hard work</a:t>
            </a:r>
          </a:p>
          <a:p>
            <a:pPr lvl="2"/>
            <a:r>
              <a:rPr lang="en-US" dirty="0" smtClean="0"/>
              <a:t>wake up an existing OS thread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69111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r>
              <a:rPr lang="en-US" baseline="0" dirty="0" smtClean="0"/>
              <a:t> support: Interrupt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/>
              <a:t>kernel may enable/disable interrupts</a:t>
            </a:r>
          </a:p>
          <a:p>
            <a:pPr lvl="1"/>
            <a:r>
              <a:rPr lang="en-US" dirty="0" smtClean="0"/>
              <a:t>On x86: CLI (disable interrupts), STI (enable)</a:t>
            </a:r>
          </a:p>
          <a:p>
            <a:pPr lvl="1"/>
            <a:r>
              <a:rPr lang="en-US" dirty="0" smtClean="0"/>
              <a:t>Atomic section when select next process/thread to run</a:t>
            </a:r>
          </a:p>
          <a:p>
            <a:pPr lvl="1"/>
            <a:r>
              <a:rPr lang="en-US" dirty="0" smtClean="0"/>
              <a:t>Atomic return from interrupt or </a:t>
            </a:r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HW may have multiple levels of interrupt</a:t>
            </a:r>
          </a:p>
          <a:p>
            <a:pPr lvl="1"/>
            <a:r>
              <a:rPr lang="en-US" dirty="0" smtClean="0"/>
              <a:t>Mask off (disable) certain interrupts, </a:t>
            </a:r>
            <a:r>
              <a:rPr lang="en-US" dirty="0" err="1" smtClean="0"/>
              <a:t>eg</a:t>
            </a:r>
            <a:r>
              <a:rPr lang="en-US" dirty="0" smtClean="0"/>
              <a:t>., lower priority</a:t>
            </a:r>
          </a:p>
          <a:p>
            <a:pPr lvl="1"/>
            <a:r>
              <a:rPr lang="en-US" dirty="0" smtClean="0"/>
              <a:t>Certain Non-</a:t>
            </a:r>
            <a:r>
              <a:rPr lang="en-US" dirty="0" err="1"/>
              <a:t>M</a:t>
            </a:r>
            <a:r>
              <a:rPr lang="en-US" dirty="0" err="1" smtClean="0"/>
              <a:t>askable</a:t>
            </a:r>
            <a:r>
              <a:rPr lang="en-US" dirty="0" smtClean="0"/>
              <a:t>-Interrupts (NMI)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kernel segmentation fault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2345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24000"/>
            <a:ext cx="17494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Interrupt Controller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43338"/>
            <a:ext cx="8839200" cy="29130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Software Interrupt Set/Cleared by Software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Interrupt identity specified with ID line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Non-</a:t>
            </a:r>
            <a:r>
              <a:rPr lang="en-US" altLang="ko-KR" sz="2200" dirty="0" err="1">
                <a:ea typeface="굴림" panose="020B0600000101010101" pitchFamily="34" charset="-127"/>
              </a:rPr>
              <a:t>M</a:t>
            </a:r>
            <a:r>
              <a:rPr lang="en-US" altLang="ko-KR" sz="2200" dirty="0" err="1" smtClean="0">
                <a:ea typeface="굴림" panose="020B0600000101010101" pitchFamily="34" charset="-127"/>
              </a:rPr>
              <a:t>askable</a:t>
            </a:r>
            <a:r>
              <a:rPr lang="en-US" altLang="ko-KR" sz="2200" dirty="0" smtClean="0">
                <a:ea typeface="굴림" panose="020B0600000101010101" pitchFamily="34" charset="-127"/>
              </a:rPr>
              <a:t> </a:t>
            </a:r>
            <a:r>
              <a:rPr lang="en-US" altLang="ko-KR" sz="2200" dirty="0">
                <a:ea typeface="굴림" panose="020B0600000101010101" pitchFamily="34" charset="-127"/>
              </a:rPr>
              <a:t>I</a:t>
            </a:r>
            <a:r>
              <a:rPr lang="en-US" altLang="ko-KR" sz="2200" dirty="0" smtClean="0">
                <a:ea typeface="굴림" panose="020B0600000101010101" pitchFamily="34" charset="-127"/>
              </a:rPr>
              <a:t>nterrupt line (NMI) can’t be disabled</a:t>
            </a:r>
          </a:p>
        </p:txBody>
      </p:sp>
      <p:sp>
        <p:nvSpPr>
          <p:cNvPr id="9221" name="Text Box 55"/>
          <p:cNvSpPr txBox="1">
            <a:spLocks noChangeArrowheads="1"/>
          </p:cNvSpPr>
          <p:nvPr/>
        </p:nvSpPr>
        <p:spPr bwMode="auto">
          <a:xfrm>
            <a:off x="304800" y="3429000"/>
            <a:ext cx="1042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Network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281363" y="1993384"/>
            <a:ext cx="2503487" cy="369332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23" name="Group 60"/>
          <p:cNvGrpSpPr>
            <a:grpSpLocks/>
          </p:cNvGrpSpPr>
          <p:nvPr/>
        </p:nvGrpSpPr>
        <p:grpSpPr bwMode="auto">
          <a:xfrm>
            <a:off x="5678488" y="1465263"/>
            <a:ext cx="1155700" cy="293687"/>
            <a:chOff x="3527" y="1190"/>
            <a:chExt cx="710" cy="17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224" name="Line 13"/>
          <p:cNvSpPr>
            <a:spLocks noChangeShapeType="1"/>
          </p:cNvSpPr>
          <p:nvPr/>
        </p:nvSpPr>
        <p:spPr bwMode="auto">
          <a:xfrm flipH="1">
            <a:off x="6196013" y="13350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5857875" y="1011238"/>
            <a:ext cx="665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IntID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5654675" y="1828800"/>
            <a:ext cx="1033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4803775" y="779463"/>
            <a:ext cx="455613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 Mask</a:t>
            </a:r>
          </a:p>
        </p:txBody>
      </p:sp>
      <p:sp>
        <p:nvSpPr>
          <p:cNvPr id="9228" name="Freeform 36"/>
          <p:cNvSpPr>
            <a:spLocks/>
          </p:cNvSpPr>
          <p:nvPr/>
        </p:nvSpPr>
        <p:spPr bwMode="auto">
          <a:xfrm>
            <a:off x="4497388" y="2303463"/>
            <a:ext cx="306387" cy="714375"/>
          </a:xfrm>
          <a:custGeom>
            <a:avLst/>
            <a:gdLst>
              <a:gd name="T0" fmla="*/ 0 w 240"/>
              <a:gd name="T1" fmla="*/ 714375 h 624"/>
              <a:gd name="T2" fmla="*/ 0 w 240"/>
              <a:gd name="T3" fmla="*/ 0 h 624"/>
              <a:gd name="T4" fmla="*/ 306387 w 240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9" name="AutoShape 41"/>
          <p:cNvSpPr>
            <a:spLocks noChangeArrowheads="1"/>
          </p:cNvSpPr>
          <p:nvPr/>
        </p:nvSpPr>
        <p:spPr bwMode="auto">
          <a:xfrm rot="-8552390">
            <a:off x="5784850" y="2039938"/>
            <a:ext cx="1133475" cy="1011237"/>
          </a:xfrm>
          <a:custGeom>
            <a:avLst/>
            <a:gdLst>
              <a:gd name="T0" fmla="*/ 756122 w 21600"/>
              <a:gd name="T1" fmla="*/ 0 h 21600"/>
              <a:gd name="T2" fmla="*/ 756122 w 21600"/>
              <a:gd name="T3" fmla="*/ 569195 h 21600"/>
              <a:gd name="T4" fmla="*/ 76877 w 21600"/>
              <a:gd name="T5" fmla="*/ 1011237 h 21600"/>
              <a:gd name="T6" fmla="*/ 1133475 w 21600"/>
              <a:gd name="T7" fmla="*/ 2845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0" name="Text Box 42"/>
          <p:cNvSpPr txBox="1">
            <a:spLocks noChangeArrowheads="1"/>
          </p:cNvSpPr>
          <p:nvPr/>
        </p:nvSpPr>
        <p:spPr bwMode="auto">
          <a:xfrm>
            <a:off x="6096000" y="2949575"/>
            <a:ext cx="93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Control</a:t>
            </a:r>
          </a:p>
        </p:txBody>
      </p:sp>
      <p:sp>
        <p:nvSpPr>
          <p:cNvPr id="9231" name="Rectangle 44"/>
          <p:cNvSpPr>
            <a:spLocks noChangeArrowheads="1"/>
          </p:cNvSpPr>
          <p:nvPr/>
        </p:nvSpPr>
        <p:spPr bwMode="auto">
          <a:xfrm>
            <a:off x="4132263" y="3021013"/>
            <a:ext cx="1271587" cy="646112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Software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grpSp>
        <p:nvGrpSpPr>
          <p:cNvPr id="9232" name="Group 61"/>
          <p:cNvGrpSpPr>
            <a:grpSpLocks/>
          </p:cNvGrpSpPr>
          <p:nvPr/>
        </p:nvGrpSpPr>
        <p:grpSpPr bwMode="auto">
          <a:xfrm>
            <a:off x="7369176" y="2670176"/>
            <a:ext cx="602032" cy="950659"/>
            <a:chOff x="4578" y="2034"/>
            <a:chExt cx="413" cy="651"/>
          </a:xfrm>
        </p:grpSpPr>
        <p:sp>
          <p:nvSpPr>
            <p:cNvPr id="9249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0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NMI</a:t>
              </a:r>
            </a:p>
          </p:txBody>
        </p:sp>
      </p:grpSp>
      <p:sp>
        <p:nvSpPr>
          <p:cNvPr id="9233" name="Oval 8"/>
          <p:cNvSpPr>
            <a:spLocks noChangeArrowheads="1"/>
          </p:cNvSpPr>
          <p:nvPr/>
        </p:nvSpPr>
        <p:spPr bwMode="auto">
          <a:xfrm>
            <a:off x="6764338" y="685800"/>
            <a:ext cx="1922462" cy="20367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4" name="Text Box 6"/>
          <p:cNvSpPr txBox="1">
            <a:spLocks noChangeArrowheads="1"/>
          </p:cNvSpPr>
          <p:nvPr/>
        </p:nvSpPr>
        <p:spPr bwMode="auto">
          <a:xfrm>
            <a:off x="7315200" y="1143000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235" name="Line 40"/>
          <p:cNvSpPr>
            <a:spLocks noChangeShapeType="1"/>
          </p:cNvSpPr>
          <p:nvPr/>
        </p:nvSpPr>
        <p:spPr bwMode="auto">
          <a:xfrm>
            <a:off x="3592513" y="19827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6" name="Line 37"/>
          <p:cNvSpPr>
            <a:spLocks noChangeShapeType="1"/>
          </p:cNvSpPr>
          <p:nvPr/>
        </p:nvSpPr>
        <p:spPr bwMode="auto">
          <a:xfrm>
            <a:off x="2971800" y="10128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7" name="Line 38"/>
          <p:cNvSpPr>
            <a:spLocks noChangeShapeType="1"/>
          </p:cNvSpPr>
          <p:nvPr/>
        </p:nvSpPr>
        <p:spPr bwMode="auto">
          <a:xfrm>
            <a:off x="2438400" y="13366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2514600" y="16589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9" name="Line 52"/>
          <p:cNvSpPr>
            <a:spLocks noChangeShapeType="1"/>
          </p:cNvSpPr>
          <p:nvPr/>
        </p:nvSpPr>
        <p:spPr bwMode="auto">
          <a:xfrm>
            <a:off x="838200" y="4572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0" name="Line 53"/>
          <p:cNvSpPr>
            <a:spLocks noChangeShapeType="1"/>
          </p:cNvSpPr>
          <p:nvPr/>
        </p:nvSpPr>
        <p:spPr bwMode="auto">
          <a:xfrm flipV="1">
            <a:off x="838200" y="21129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1" name="Rectangle 59"/>
          <p:cNvSpPr>
            <a:spLocks noChangeArrowheads="1"/>
          </p:cNvSpPr>
          <p:nvPr/>
        </p:nvSpPr>
        <p:spPr bwMode="auto">
          <a:xfrm>
            <a:off x="5224463" y="779463"/>
            <a:ext cx="454025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Priority Encoder</a:t>
            </a:r>
          </a:p>
        </p:txBody>
      </p:sp>
      <p:sp>
        <p:nvSpPr>
          <p:cNvPr id="9242" name="Rectangle 45"/>
          <p:cNvSpPr>
            <a:spLocks noChangeArrowheads="1"/>
          </p:cNvSpPr>
          <p:nvPr/>
        </p:nvSpPr>
        <p:spPr bwMode="auto">
          <a:xfrm rot="5400000">
            <a:off x="3022601" y="2244725"/>
            <a:ext cx="1358900" cy="4540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Timer</a:t>
            </a:r>
          </a:p>
        </p:txBody>
      </p:sp>
      <p:sp>
        <p:nvSpPr>
          <p:cNvPr id="9243" name="cddrive"/>
          <p:cNvSpPr>
            <a:spLocks noEditPoints="1" noChangeArrowheads="1"/>
          </p:cNvSpPr>
          <p:nvPr/>
        </p:nvSpPr>
        <p:spPr bwMode="auto">
          <a:xfrm>
            <a:off x="1447800" y="228600"/>
            <a:ext cx="1295400" cy="647700"/>
          </a:xfrm>
          <a:custGeom>
            <a:avLst/>
            <a:gdLst>
              <a:gd name="T0" fmla="*/ 647700 w 21600"/>
              <a:gd name="T1" fmla="*/ 0 h 21600"/>
              <a:gd name="T2" fmla="*/ 1295400 w 21600"/>
              <a:gd name="T3" fmla="*/ 323850 h 21600"/>
              <a:gd name="T4" fmla="*/ 647700 w 21600"/>
              <a:gd name="T5" fmla="*/ 647700 h 21600"/>
              <a:gd name="T6" fmla="*/ 0 w 21600"/>
              <a:gd name="T7" fmla="*/ 323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244" name="Line 64"/>
          <p:cNvSpPr>
            <a:spLocks noChangeShapeType="1"/>
          </p:cNvSpPr>
          <p:nvPr/>
        </p:nvSpPr>
        <p:spPr bwMode="auto">
          <a:xfrm flipH="1" flipV="1">
            <a:off x="2679700" y="7858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5" name="printer2"/>
          <p:cNvSpPr>
            <a:spLocks noEditPoints="1" noChangeArrowheads="1"/>
          </p:cNvSpPr>
          <p:nvPr/>
        </p:nvSpPr>
        <p:spPr bwMode="auto">
          <a:xfrm>
            <a:off x="1143000" y="990600"/>
            <a:ext cx="1285875" cy="604838"/>
          </a:xfrm>
          <a:custGeom>
            <a:avLst/>
            <a:gdLst>
              <a:gd name="T0" fmla="*/ 635377 w 21600"/>
              <a:gd name="T1" fmla="*/ 0 h 21600"/>
              <a:gd name="T2" fmla="*/ 1142167 w 21600"/>
              <a:gd name="T3" fmla="*/ 0 h 21600"/>
              <a:gd name="T4" fmla="*/ 1285875 w 21600"/>
              <a:gd name="T5" fmla="*/ 131692 h 21600"/>
              <a:gd name="T6" fmla="*/ 1285875 w 21600"/>
              <a:gd name="T7" fmla="*/ 302419 h 21600"/>
              <a:gd name="T8" fmla="*/ 1285875 w 21600"/>
              <a:gd name="T9" fmla="*/ 463373 h 21600"/>
              <a:gd name="T10" fmla="*/ 1074063 w 21600"/>
              <a:gd name="T11" fmla="*/ 604838 h 21600"/>
              <a:gd name="T12" fmla="*/ 635377 w 21600"/>
              <a:gd name="T13" fmla="*/ 604838 h 21600"/>
              <a:gd name="T14" fmla="*/ 189071 w 21600"/>
              <a:gd name="T15" fmla="*/ 604838 h 21600"/>
              <a:gd name="T16" fmla="*/ 0 w 21600"/>
              <a:gd name="T17" fmla="*/ 463373 h 21600"/>
              <a:gd name="T18" fmla="*/ 0 w 21600"/>
              <a:gd name="T19" fmla="*/ 302419 h 21600"/>
              <a:gd name="T20" fmla="*/ 0 w 21600"/>
              <a:gd name="T21" fmla="*/ 131692 h 21600"/>
              <a:gd name="T22" fmla="*/ 143708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46" name="Group 68"/>
          <p:cNvGrpSpPr>
            <a:grpSpLocks/>
          </p:cNvGrpSpPr>
          <p:nvPr/>
        </p:nvGrpSpPr>
        <p:grpSpPr bwMode="auto">
          <a:xfrm>
            <a:off x="6934205" y="1828800"/>
            <a:ext cx="1390651" cy="369888"/>
            <a:chOff x="4377" y="758"/>
            <a:chExt cx="876" cy="233"/>
          </a:xfrm>
        </p:grpSpPr>
        <p:sp>
          <p:nvSpPr>
            <p:cNvPr id="9247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74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1725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take interrupts safely?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vector</a:t>
            </a:r>
          </a:p>
          <a:p>
            <a:pPr lvl="1"/>
            <a:r>
              <a:rPr lang="en-US" dirty="0" smtClean="0"/>
              <a:t>Limited number of entry points into kernel</a:t>
            </a:r>
          </a:p>
          <a:p>
            <a:r>
              <a:rPr lang="en-US" dirty="0" smtClean="0"/>
              <a:t>Kernel interrupt stack</a:t>
            </a:r>
          </a:p>
          <a:p>
            <a:pPr lvl="1"/>
            <a:r>
              <a:rPr lang="en-US" dirty="0" smtClean="0"/>
              <a:t>Handler works regardless of state of user code</a:t>
            </a:r>
          </a:p>
          <a:p>
            <a:r>
              <a:rPr lang="en-US" dirty="0" smtClean="0"/>
              <a:t>Interrupt masking</a:t>
            </a:r>
          </a:p>
          <a:p>
            <a:pPr lvl="1"/>
            <a:r>
              <a:rPr lang="en-US" dirty="0" smtClean="0"/>
              <a:t>Handler is non-blocking</a:t>
            </a:r>
          </a:p>
          <a:p>
            <a:r>
              <a:rPr lang="en-US" dirty="0" smtClean="0"/>
              <a:t>Atomic transfer of control</a:t>
            </a:r>
          </a:p>
          <a:p>
            <a:pPr lvl="1"/>
            <a:r>
              <a:rPr lang="en-US" dirty="0" smtClean="0"/>
              <a:t>“Single instruction”-like to change: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rogram counter</a:t>
            </a:r>
          </a:p>
          <a:p>
            <a:pPr lvl="2"/>
            <a:r>
              <a:rPr lang="en-US" dirty="0" smtClean="0"/>
              <a:t>Stack pointer</a:t>
            </a:r>
          </a:p>
          <a:p>
            <a:pPr lvl="2"/>
            <a:r>
              <a:rPr lang="en-US" dirty="0" smtClean="0"/>
              <a:t>Memory protection</a:t>
            </a:r>
          </a:p>
          <a:p>
            <a:pPr lvl="2"/>
            <a:r>
              <a:rPr lang="en-US" dirty="0" smtClean="0"/>
              <a:t>Kernel/user mode</a:t>
            </a:r>
          </a:p>
          <a:p>
            <a:r>
              <a:rPr lang="en-US" dirty="0" smtClean="0"/>
              <a:t>Transparent </a:t>
            </a:r>
            <a:r>
              <a:rPr lang="en-US" dirty="0" err="1" smtClean="0"/>
              <a:t>restartable</a:t>
            </a:r>
            <a:r>
              <a:rPr lang="en-US" dirty="0" smtClean="0"/>
              <a:t> execution</a:t>
            </a:r>
          </a:p>
          <a:p>
            <a:pPr lvl="1"/>
            <a:r>
              <a:rPr lang="en-US" dirty="0" smtClean="0"/>
              <a:t>User program does not know interrupt occurred</a:t>
            </a:r>
          </a:p>
        </p:txBody>
      </p:sp>
    </p:spTree>
    <p:extLst>
      <p:ext uri="{BB962C8B-B14F-4D97-AF65-F5344CB8AC3E}">
        <p14:creationId xmlns:p14="http://schemas.microsoft.com/office/powerpoint/2010/main" val="781635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696200" cy="736600"/>
          </a:xfrm>
        </p:spPr>
        <p:txBody>
          <a:bodyPr/>
          <a:lstStyle/>
          <a:p>
            <a:r>
              <a:rPr lang="en-US" dirty="0" smtClean="0"/>
              <a:t>Recall: Four fundamental OS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Thread</a:t>
            </a:r>
          </a:p>
          <a:p>
            <a:pPr lvl="1"/>
            <a:r>
              <a:rPr lang="en-US" altLang="en-US" dirty="0" smtClean="0"/>
              <a:t>Single </a:t>
            </a:r>
            <a:r>
              <a:rPr lang="en-US" altLang="en-US" dirty="0"/>
              <a:t>unique execution context</a:t>
            </a:r>
          </a:p>
          <a:p>
            <a:pPr lvl="1"/>
            <a:r>
              <a:rPr lang="en-US" altLang="en-US" dirty="0"/>
              <a:t>Program Counter, Registers, Execution Flags, </a:t>
            </a:r>
            <a:r>
              <a:rPr lang="en-US" altLang="en-US" dirty="0" smtClean="0"/>
              <a:t>Stack</a:t>
            </a:r>
            <a:endParaRPr lang="en-US" dirty="0"/>
          </a:p>
          <a:p>
            <a:r>
              <a:rPr lang="en-US" dirty="0"/>
              <a:t>Address Space </a:t>
            </a:r>
            <a:r>
              <a:rPr lang="en-US" dirty="0" smtClean="0"/>
              <a:t>w</a:t>
            </a:r>
            <a:r>
              <a:rPr lang="en-US" dirty="0"/>
              <a:t>/ </a:t>
            </a:r>
            <a:r>
              <a:rPr lang="en-US" dirty="0" smtClean="0"/>
              <a:t>translation</a:t>
            </a:r>
            <a:endParaRPr lang="en-US" dirty="0"/>
          </a:p>
          <a:p>
            <a:pPr lvl="1"/>
            <a:r>
              <a:rPr lang="en-US" dirty="0"/>
              <a:t>Programs execute in an </a:t>
            </a:r>
            <a:r>
              <a:rPr lang="en-US" i="1" dirty="0"/>
              <a:t>address space </a:t>
            </a:r>
            <a:r>
              <a:rPr lang="en-US" dirty="0"/>
              <a:t>that is distinct from the memory space of the physical machine</a:t>
            </a:r>
          </a:p>
          <a:p>
            <a:r>
              <a:rPr lang="en-US" dirty="0" smtClean="0"/>
              <a:t>Process</a:t>
            </a:r>
            <a:endParaRPr lang="en-US" dirty="0"/>
          </a:p>
          <a:p>
            <a:pPr lvl="1"/>
            <a:r>
              <a:rPr lang="en-US" dirty="0"/>
              <a:t>An instance of an executing program is </a:t>
            </a:r>
            <a:r>
              <a:rPr lang="en-US" i="1" dirty="0"/>
              <a:t>a process consisting of an address space and one or more threads of control</a:t>
            </a:r>
          </a:p>
          <a:p>
            <a:r>
              <a:rPr lang="en-US" dirty="0" smtClean="0"/>
              <a:t>Dual Mode operation/Protection</a:t>
            </a:r>
          </a:p>
          <a:p>
            <a:pPr lvl="1"/>
            <a:r>
              <a:rPr lang="en-US" dirty="0" smtClean="0"/>
              <a:t>Only the “system” has the ability to access certain resources</a:t>
            </a:r>
          </a:p>
          <a:p>
            <a:pPr lvl="1"/>
            <a:r>
              <a:rPr lang="en-US" dirty="0" smtClean="0"/>
              <a:t>The OS and the hardware are protected from user programs and user programs are isolated from one another by </a:t>
            </a:r>
            <a:r>
              <a:rPr lang="en-US" i="1" dirty="0" smtClean="0"/>
              <a:t>controlling the translation </a:t>
            </a:r>
            <a:r>
              <a:rPr lang="en-US" dirty="0" smtClean="0"/>
              <a:t>from program virtual addresses to machine physical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96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process create a process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621" y="914400"/>
            <a:ext cx="875498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Yes! Unique identity of process is the “process ID” (or PID)</a:t>
            </a:r>
          </a:p>
          <a:p>
            <a:r>
              <a:rPr lang="en-US" b="1" dirty="0"/>
              <a:t>f</a:t>
            </a:r>
            <a:r>
              <a:rPr lang="en-US" b="1" dirty="0" smtClean="0"/>
              <a:t>ork</a:t>
            </a:r>
            <a:r>
              <a:rPr lang="en-US" b="1" dirty="0" smtClean="0"/>
              <a:t>()</a:t>
            </a:r>
            <a:r>
              <a:rPr lang="en-US" dirty="0" smtClean="0"/>
              <a:t> system call creates a </a:t>
            </a:r>
            <a:r>
              <a:rPr lang="en-US" i="1" dirty="0" smtClean="0"/>
              <a:t>copy</a:t>
            </a:r>
            <a:r>
              <a:rPr lang="en-US" dirty="0" smtClean="0"/>
              <a:t> of current process with a new PID</a:t>
            </a:r>
          </a:p>
          <a:p>
            <a:r>
              <a:rPr lang="en-US" dirty="0" smtClean="0"/>
              <a:t>Return value from </a:t>
            </a:r>
            <a:r>
              <a:rPr lang="en-US" b="1" dirty="0" smtClean="0"/>
              <a:t>fork</a:t>
            </a:r>
            <a:r>
              <a:rPr lang="en-US" b="1" dirty="0" smtClean="0"/>
              <a:t>()</a:t>
            </a:r>
            <a:r>
              <a:rPr lang="en-US" dirty="0" smtClean="0"/>
              <a:t>: integer</a:t>
            </a:r>
          </a:p>
          <a:p>
            <a:pPr lvl="1"/>
            <a:r>
              <a:rPr lang="en-US" dirty="0" smtClean="0"/>
              <a:t>When &gt; 0: </a:t>
            </a:r>
          </a:p>
          <a:p>
            <a:pPr lvl="2"/>
            <a:r>
              <a:rPr lang="en-US" dirty="0" smtClean="0"/>
              <a:t>Running in (original)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  <a:r>
              <a:rPr lang="en-US" dirty="0" smtClean="0"/>
              <a:t> process</a:t>
            </a:r>
          </a:p>
          <a:p>
            <a:pPr lvl="2"/>
            <a:r>
              <a:rPr lang="en-US" dirty="0" smtClean="0"/>
              <a:t>return value is </a:t>
            </a:r>
            <a:r>
              <a:rPr lang="en-US" dirty="0" err="1" smtClean="0">
                <a:solidFill>
                  <a:srgbClr val="FF0000"/>
                </a:solidFill>
              </a:rPr>
              <a:t>pid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new child</a:t>
            </a:r>
          </a:p>
          <a:p>
            <a:pPr lvl="1"/>
            <a:r>
              <a:rPr lang="en-US" dirty="0" smtClean="0"/>
              <a:t>When = 0: </a:t>
            </a:r>
          </a:p>
          <a:p>
            <a:pPr lvl="2"/>
            <a:r>
              <a:rPr lang="en-US" dirty="0" smtClean="0"/>
              <a:t>Running in new </a:t>
            </a:r>
            <a:r>
              <a:rPr lang="en-US" dirty="0" smtClean="0">
                <a:solidFill>
                  <a:srgbClr val="FF0000"/>
                </a:solidFill>
              </a:rPr>
              <a:t>Child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When &lt; 0:</a:t>
            </a:r>
          </a:p>
          <a:p>
            <a:pPr lvl="2"/>
            <a:r>
              <a:rPr lang="en-US" dirty="0" smtClean="0"/>
              <a:t>Error!  Must handle somehow</a:t>
            </a:r>
          </a:p>
          <a:p>
            <a:pPr lvl="2"/>
            <a:r>
              <a:rPr lang="en-US" dirty="0" smtClean="0"/>
              <a:t>Running in original process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state of original process duplicated in both Parent and Child!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Memory, File Descriptors (next topic), etc…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01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ork1.c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85800"/>
            <a:ext cx="8229600" cy="590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stdlib.h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stdio.h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string.h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unistd.h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&lt;sys/</a:t>
            </a:r>
            <a:r>
              <a:rPr lang="en-US" sz="1400" dirty="0" err="1">
                <a:latin typeface="Courier"/>
                <a:cs typeface="Courier"/>
              </a:rPr>
              <a:t>types.h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#define BUFSIZE 1024</a:t>
            </a:r>
          </a:p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main(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argc</a:t>
            </a:r>
            <a:r>
              <a:rPr lang="en-US" sz="1400" dirty="0">
                <a:latin typeface="Courier"/>
                <a:cs typeface="Courier"/>
              </a:rPr>
              <a:t>, char *</a:t>
            </a:r>
            <a:r>
              <a:rPr lang="en-US" sz="1400" dirty="0" err="1">
                <a:latin typeface="Courier"/>
                <a:cs typeface="Courier"/>
              </a:rPr>
              <a:t>argv</a:t>
            </a:r>
            <a:r>
              <a:rPr lang="en-US" sz="1400" dirty="0">
                <a:latin typeface="Courier"/>
                <a:cs typeface="Courier"/>
              </a:rPr>
              <a:t>[])</a:t>
            </a:r>
          </a:p>
          <a:p>
            <a:r>
              <a:rPr lang="en-US" sz="1400" dirty="0">
                <a:latin typeface="Courier"/>
                <a:cs typeface="Courier"/>
              </a:rPr>
              <a:t>{</a:t>
            </a:r>
          </a:p>
          <a:p>
            <a:r>
              <a:rPr lang="en-US" sz="1400" dirty="0">
                <a:latin typeface="Courier"/>
                <a:cs typeface="Courier"/>
              </a:rPr>
              <a:t>  char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[BUFSIZE];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size_t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readlen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writelen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slen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pid_t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pid_t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         /* get current processes PID */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("Parent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: %d\n",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"/>
                <a:cs typeface="Courier"/>
              </a:rPr>
              <a:t>cpid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 = fork();</a:t>
            </a:r>
            <a:endParaRPr lang="en-US" sz="14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 &gt; 0) {		</a:t>
            </a:r>
            <a:r>
              <a:rPr lang="en-US" sz="1400" dirty="0" smtClean="0">
                <a:latin typeface="Courier"/>
                <a:cs typeface="Courier"/>
              </a:rPr>
              <a:t>          /</a:t>
            </a:r>
            <a:r>
              <a:rPr lang="en-US" sz="1400" dirty="0">
                <a:latin typeface="Courier"/>
                <a:cs typeface="Courier"/>
              </a:rPr>
              <a:t>* Parent Process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("[%d] parent of [%d]\n",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}  else if (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 == 0) {	</a:t>
            </a:r>
            <a:r>
              <a:rPr lang="en-US" sz="1400" dirty="0" smtClean="0">
                <a:latin typeface="Courier"/>
                <a:cs typeface="Courier"/>
              </a:rPr>
              <a:t> /</a:t>
            </a:r>
            <a:r>
              <a:rPr lang="en-US" sz="1400" dirty="0">
                <a:latin typeface="Courier"/>
                <a:cs typeface="Courier"/>
              </a:rPr>
              <a:t>* Child Process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("[%d] child\n",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} else {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perror</a:t>
            </a:r>
            <a:r>
              <a:rPr lang="en-US" sz="1400" dirty="0">
                <a:latin typeface="Courier"/>
                <a:cs typeface="Courier"/>
              </a:rPr>
              <a:t>("Fork failed");</a:t>
            </a:r>
          </a:p>
          <a:p>
            <a:r>
              <a:rPr lang="en-US" sz="1400" dirty="0">
                <a:latin typeface="Courier"/>
                <a:cs typeface="Courier"/>
              </a:rPr>
              <a:t>    exit(1);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exit(0);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17757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ork2.c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54667"/>
            <a:ext cx="8060267" cy="372409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status;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>
                <a:latin typeface="Courier"/>
                <a:cs typeface="Courier"/>
              </a:rPr>
              <a:t>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  /* Parent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urier"/>
                <a:cs typeface="Courier"/>
              </a:rPr>
              <a:t>tcpid</a:t>
            </a:r>
            <a:r>
              <a:rPr lang="en-US" sz="2000" b="1" dirty="0">
                <a:solidFill>
                  <a:srgbClr val="FF0000"/>
                </a:solidFill>
                <a:latin typeface="Courier"/>
                <a:cs typeface="Courier"/>
              </a:rPr>
              <a:t> = wait(&amp;status);</a:t>
            </a:r>
            <a:endParaRPr lang="en-US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bye %</a:t>
            </a:r>
            <a:r>
              <a:rPr lang="en-US" dirty="0" smtClean="0">
                <a:latin typeface="Courier"/>
                <a:cs typeface="Courier"/>
              </a:rPr>
              <a:t>d(%d)\n</a:t>
            </a:r>
            <a:r>
              <a:rPr lang="en-US" dirty="0">
                <a:latin typeface="Courier"/>
                <a:cs typeface="Courier"/>
              </a:rPr>
              <a:t>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tcpid</a:t>
            </a:r>
            <a:r>
              <a:rPr lang="en-US" dirty="0" smtClean="0">
                <a:latin typeface="Courier"/>
                <a:cs typeface="Courier"/>
              </a:rPr>
              <a:t>, status);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/* Child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49356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Races: fork3.c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5639514"/>
            <a:ext cx="7924800" cy="1070675"/>
          </a:xfrm>
        </p:spPr>
        <p:txBody>
          <a:bodyPr/>
          <a:lstStyle/>
          <a:p>
            <a:r>
              <a:rPr lang="en-US" dirty="0" smtClean="0"/>
              <a:t>Question: What does this program print?</a:t>
            </a:r>
          </a:p>
          <a:p>
            <a:r>
              <a:rPr lang="en-US" dirty="0" smtClean="0"/>
              <a:t>Does it change if you add in one of the sleep() statements?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78062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getpid</a:t>
            </a:r>
            <a:r>
              <a:rPr lang="en-US" dirty="0" smtClean="0">
                <a:latin typeface="Courier"/>
                <a:cs typeface="Courier"/>
              </a:rPr>
              <a:t>();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&lt;</a:t>
            </a:r>
            <a:r>
              <a:rPr lang="en-US" dirty="0" smtClean="0">
                <a:latin typeface="Courier"/>
                <a:cs typeface="Courier"/>
              </a:rPr>
              <a:t>10;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</a:t>
            </a:r>
            <a:r>
              <a:rPr lang="en-US" dirty="0" smtClean="0">
                <a:latin typeface="Courier"/>
                <a:cs typeface="Courier"/>
              </a:rPr>
              <a:t>/ sleep</a:t>
            </a:r>
            <a:r>
              <a:rPr lang="en-US" dirty="0">
                <a:latin typeface="Courier"/>
                <a:cs typeface="Courier"/>
              </a:rPr>
              <a:t>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&gt;-</a:t>
            </a:r>
            <a:r>
              <a:rPr lang="en-US" dirty="0" smtClean="0">
                <a:latin typeface="Courier"/>
                <a:cs typeface="Courier"/>
              </a:rPr>
              <a:t>10;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--)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</a:t>
            </a:r>
            <a:r>
              <a:rPr lang="en-US" dirty="0" smtClean="0">
                <a:latin typeface="Courier"/>
                <a:cs typeface="Courier"/>
              </a:rPr>
              <a:t>/ sleep</a:t>
            </a:r>
            <a:r>
              <a:rPr lang="en-US" dirty="0">
                <a:latin typeface="Courier"/>
                <a:cs typeface="Courier"/>
              </a:rPr>
              <a:t>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</a:t>
            </a:r>
          </a:p>
        </p:txBody>
      </p:sp>
    </p:spTree>
    <p:extLst>
      <p:ext uri="{BB962C8B-B14F-4D97-AF65-F5344CB8AC3E}">
        <p14:creationId xmlns:p14="http://schemas.microsoft.com/office/powerpoint/2010/main" val="2746624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 smtClean="0"/>
              <a:t> – system call to create a copy of the current process, and start it running</a:t>
            </a:r>
          </a:p>
          <a:p>
            <a:pPr lvl="1"/>
            <a:r>
              <a:rPr lang="en-US" dirty="0" smtClean="0"/>
              <a:t>No arguments!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 smtClean="0"/>
              <a:t> – system call to </a:t>
            </a:r>
            <a:r>
              <a:rPr lang="en-US" i="1" dirty="0" smtClean="0"/>
              <a:t>change the program </a:t>
            </a:r>
            <a:r>
              <a:rPr lang="en-US" dirty="0" smtClean="0"/>
              <a:t>being run by the current process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 smtClean="0"/>
              <a:t> – system call to wait for a process to finish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dirty="0" smtClean="0"/>
              <a:t> – system call to send a notification to another process</a:t>
            </a:r>
          </a:p>
          <a:p>
            <a:endParaRPr lang="en-US" dirty="0" smtClean="0"/>
          </a:p>
          <a:p>
            <a:r>
              <a:rPr lang="en-US" dirty="0" smtClean="0"/>
              <a:t>UNIX man pages: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 smtClean="0"/>
              <a:t>(2),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 smtClean="0"/>
              <a:t>(3),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 smtClean="0"/>
              <a:t>(2),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dirty="0" smtClean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1928506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pic>
        <p:nvPicPr>
          <p:cNvPr id="4" name="Content Placeholder 3" descr="forkexec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82562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THIS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Friday (9</a:t>
            </a:r>
            <a:r>
              <a:rPr lang="en-US" dirty="0" smtClean="0">
                <a:solidFill>
                  <a:srgbClr val="FF0000"/>
                </a:solidFill>
              </a:rPr>
              <a:t>/1) </a:t>
            </a:r>
            <a:r>
              <a:rPr lang="en-US" dirty="0">
                <a:solidFill>
                  <a:srgbClr val="FF0000"/>
                </a:solidFill>
              </a:rPr>
              <a:t>is early drop day! Very hard to drop afterwards…</a:t>
            </a:r>
          </a:p>
          <a:p>
            <a:endParaRPr lang="en-US" dirty="0" smtClean="0"/>
          </a:p>
          <a:p>
            <a:r>
              <a:rPr lang="en-US" dirty="0" smtClean="0"/>
              <a:t>Work on Homework 0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due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on Monday!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Get familiar with all the cs162 tools</a:t>
            </a:r>
          </a:p>
          <a:p>
            <a:pPr lvl="1"/>
            <a:r>
              <a:rPr lang="en-US" dirty="0" smtClean="0"/>
              <a:t>Submit to </a:t>
            </a:r>
            <a:r>
              <a:rPr lang="en-US" dirty="0" err="1" smtClean="0"/>
              <a:t>autograder</a:t>
            </a:r>
            <a:r>
              <a:rPr lang="en-US" dirty="0" smtClean="0"/>
              <a:t> via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Participation: Attend section! Get to know your TA!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Group sign up via </a:t>
            </a:r>
            <a:r>
              <a:rPr lang="en-US" dirty="0" err="1"/>
              <a:t>autograder</a:t>
            </a:r>
            <a:r>
              <a:rPr lang="en-US" dirty="0"/>
              <a:t> then TA form next week (after EDD)</a:t>
            </a:r>
          </a:p>
          <a:p>
            <a:pPr lvl="1"/>
            <a:r>
              <a:rPr lang="en-US" dirty="0"/>
              <a:t>Get finding groups of 4 people ASAP</a:t>
            </a:r>
          </a:p>
          <a:p>
            <a:pPr lvl="1"/>
            <a:r>
              <a:rPr lang="en-US" dirty="0"/>
              <a:t>Priority for same section; if cannot make this work, keep same TA</a:t>
            </a:r>
          </a:p>
          <a:p>
            <a:pPr lvl="4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43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 for RISE Camp?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RISE </a:t>
            </a:r>
            <a:r>
              <a:rPr lang="en-US" dirty="0"/>
              <a:t>Camp </a:t>
            </a:r>
            <a:r>
              <a:rPr lang="en-US" dirty="0" smtClean="0"/>
              <a:t>2017, </a:t>
            </a:r>
            <a:r>
              <a:rPr lang="en-US" dirty="0">
                <a:solidFill>
                  <a:srgbClr val="FF0000"/>
                </a:solidFill>
              </a:rPr>
              <a:t>September 7-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</a:p>
          <a:p>
            <a:pPr lvl="1"/>
            <a:r>
              <a:rPr lang="en-US" dirty="0" smtClean="0"/>
              <a:t>Between 130-150 attendees</a:t>
            </a:r>
          </a:p>
          <a:p>
            <a:pPr lvl="1"/>
            <a:r>
              <a:rPr lang="en-US" dirty="0" smtClean="0"/>
              <a:t>Talks and training for the latest software developed by RISE Lab (successor if AMP Lab)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You’ll get:</a:t>
            </a:r>
          </a:p>
          <a:p>
            <a:pPr lvl="1"/>
            <a:r>
              <a:rPr lang="en-US" dirty="0" smtClean="0"/>
              <a:t>Amazon </a:t>
            </a:r>
            <a:r>
              <a:rPr lang="en-US" dirty="0"/>
              <a:t>gift certificate for $</a:t>
            </a:r>
            <a:r>
              <a:rPr lang="en-US" dirty="0" smtClean="0"/>
              <a:t>25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event T-Shirt and </a:t>
            </a:r>
            <a:endParaRPr lang="en-US" dirty="0" smtClean="0"/>
          </a:p>
          <a:p>
            <a:pPr lvl="1"/>
            <a:r>
              <a:rPr lang="en-US" dirty="0" smtClean="0"/>
              <a:t>Free food ;-) </a:t>
            </a:r>
          </a:p>
          <a:p>
            <a:pPr lvl="1"/>
            <a:r>
              <a:rPr lang="en-US" dirty="0" smtClean="0"/>
              <a:t>Talk with people involved in the project</a:t>
            </a:r>
          </a:p>
          <a:p>
            <a:endParaRPr lang="en-US" dirty="0"/>
          </a:p>
          <a:p>
            <a:r>
              <a:rPr lang="en-US" dirty="0" smtClean="0"/>
              <a:t>If interested contact </a:t>
            </a:r>
            <a:r>
              <a:rPr lang="en-US" dirty="0" smtClean="0">
                <a:hlinkClick r:id="rId2"/>
              </a:rPr>
              <a:t>boban@eecs.berkeley.edu</a:t>
            </a:r>
            <a:r>
              <a:rPr lang="en-US" dirty="0" smtClean="0"/>
              <a:t> or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32210"/>
      </p:ext>
    </p:extLst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848600" cy="2057400"/>
          </a:xfrm>
        </p:spPr>
        <p:txBody>
          <a:bodyPr/>
          <a:lstStyle/>
          <a:p>
            <a:pPr>
              <a:defRPr/>
            </a:pP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5 min break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00408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 shell is a job control system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Allows programmer to create and manage a set of programs to do some task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Windows, </a:t>
            </a:r>
            <a:r>
              <a:rPr lang="en-US" dirty="0" err="1" smtClean="0"/>
              <a:t>MacOS</a:t>
            </a:r>
            <a:r>
              <a:rPr lang="en-US" dirty="0" smtClean="0"/>
              <a:t>, Linux all have shells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Example: to compile a C program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sourcefile1.c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sourcefile2.c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err="1" smtClean="0"/>
              <a:t>ln</a:t>
            </a:r>
            <a:r>
              <a:rPr lang="en-US" dirty="0" smtClean="0"/>
              <a:t> –o program sourcefile1.o sourcefile2.o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smtClean="0"/>
              <a:t>./program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6620929" y="2895600"/>
            <a:ext cx="2506134" cy="1930401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0" dirty="0" smtClean="0">
                <a:latin typeface="Gill Sans" charset="0"/>
                <a:ea typeface="Gill Sans" charset="0"/>
                <a:cs typeface="Gill Sans" charset="0"/>
              </a:rPr>
              <a:t>HW1</a:t>
            </a:r>
            <a:endParaRPr lang="en-US" sz="32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168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i="1" dirty="0" smtClean="0"/>
              <a:t>Assume single threaded processes for now</a:t>
            </a:r>
            <a:r>
              <a:rPr lang="en-US" dirty="0" smtClean="0"/>
              <a:t>) 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Kernel </a:t>
            </a:r>
            <a:r>
              <a:rPr lang="en-US" dirty="0" smtClean="0"/>
              <a:t>represents each process as a process control block (PCB)</a:t>
            </a:r>
            <a:endParaRPr lang="en-US" dirty="0"/>
          </a:p>
          <a:p>
            <a:pPr lvl="1"/>
            <a:r>
              <a:rPr lang="en-US" dirty="0" smtClean="0"/>
              <a:t>Status (running, ready, blocked, …)</a:t>
            </a:r>
          </a:p>
          <a:p>
            <a:pPr lvl="1"/>
            <a:r>
              <a:rPr lang="en-US" dirty="0" smtClean="0"/>
              <a:t>Registers, SP, </a:t>
            </a:r>
            <a:r>
              <a:rPr lang="mr-IN" dirty="0" smtClean="0"/>
              <a:t>…</a:t>
            </a:r>
            <a:r>
              <a:rPr lang="en-US" dirty="0" smtClean="0"/>
              <a:t> (when not running)</a:t>
            </a:r>
            <a:endParaRPr lang="en-US" dirty="0" smtClean="0"/>
          </a:p>
          <a:p>
            <a:pPr lvl="1"/>
            <a:r>
              <a:rPr lang="en-US" dirty="0" smtClean="0"/>
              <a:t>Process ID (PID), User, Executable, Priority, …</a:t>
            </a:r>
          </a:p>
          <a:p>
            <a:pPr lvl="1"/>
            <a:r>
              <a:rPr lang="en-US" dirty="0" smtClean="0"/>
              <a:t>Execution time, …</a:t>
            </a:r>
          </a:p>
          <a:p>
            <a:pPr lvl="1"/>
            <a:r>
              <a:rPr lang="en-US" dirty="0" smtClean="0"/>
              <a:t>Memory space, </a:t>
            </a:r>
            <a:r>
              <a:rPr lang="en-US" dirty="0" smtClean="0"/>
              <a:t>translation tables, </a:t>
            </a:r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Kernel Scheduler maintains a data structure containing the PCBs</a:t>
            </a:r>
          </a:p>
          <a:p>
            <a:endParaRPr lang="en-US" dirty="0" smtClean="0"/>
          </a:p>
          <a:p>
            <a:r>
              <a:rPr lang="en-US" dirty="0" smtClean="0"/>
              <a:t>Scheduling algorithm selects the next one to run</a:t>
            </a:r>
          </a:p>
        </p:txBody>
      </p:sp>
    </p:spTree>
    <p:extLst>
      <p:ext uri="{BB962C8B-B14F-4D97-AF65-F5344CB8AC3E}">
        <p14:creationId xmlns:p14="http://schemas.microsoft.com/office/powerpoint/2010/main" val="25417055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– </a:t>
            </a:r>
            <a:r>
              <a:rPr lang="en-US" dirty="0" err="1" smtClean="0"/>
              <a:t>infloop.c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2667" y="914400"/>
            <a:ext cx="7874000" cy="507831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stdlib.h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signal.h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("Caught signal %d - phew!\n",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exit(1);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signal(SIGINT,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while (1) {}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 rot="20331185">
            <a:off x="6685524" y="1602545"/>
            <a:ext cx="1669047" cy="58477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Got top?</a:t>
            </a:r>
            <a:endParaRPr lang="en-US" sz="32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1299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Recall: UNIX System Structure</a:t>
            </a:r>
          </a:p>
        </p:txBody>
      </p:sp>
      <p:grpSp>
        <p:nvGrpSpPr>
          <p:cNvPr id="46083" name="Group 12"/>
          <p:cNvGrpSpPr>
            <a:grpSpLocks/>
          </p:cNvGrpSpPr>
          <p:nvPr/>
        </p:nvGrpSpPr>
        <p:grpSpPr bwMode="auto">
          <a:xfrm>
            <a:off x="304800" y="1447800"/>
            <a:ext cx="8491538" cy="3994150"/>
            <a:chOff x="191" y="720"/>
            <a:chExt cx="5349" cy="2516"/>
          </a:xfrm>
        </p:grpSpPr>
        <p:pic>
          <p:nvPicPr>
            <p:cNvPr id="4608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" t="10139" r="380" b="10139"/>
            <a:stretch>
              <a:fillRect/>
            </a:stretch>
          </p:blipFill>
          <p:spPr bwMode="auto">
            <a:xfrm>
              <a:off x="1344" y="720"/>
              <a:ext cx="4176" cy="2516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085" name="Text Box 4"/>
            <p:cNvSpPr txBox="1">
              <a:spLocks noChangeArrowheads="1"/>
            </p:cNvSpPr>
            <p:nvPr/>
          </p:nvSpPr>
          <p:spPr bwMode="auto">
            <a:xfrm>
              <a:off x="260" y="945"/>
              <a:ext cx="8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207" y="1972"/>
              <a:ext cx="9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  <p:sp>
          <p:nvSpPr>
            <p:cNvPr id="46087" name="Line 6"/>
            <p:cNvSpPr>
              <a:spLocks noChangeShapeType="1"/>
            </p:cNvSpPr>
            <p:nvPr/>
          </p:nvSpPr>
          <p:spPr bwMode="auto">
            <a:xfrm flipV="1">
              <a:off x="191" y="1555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8" name="Line 7"/>
            <p:cNvSpPr>
              <a:spLocks noChangeShapeType="1"/>
            </p:cNvSpPr>
            <p:nvPr/>
          </p:nvSpPr>
          <p:spPr bwMode="auto">
            <a:xfrm flipV="1">
              <a:off x="192" y="2784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9" name="Text Box 8"/>
            <p:cNvSpPr txBox="1">
              <a:spLocks noChangeArrowheads="1"/>
            </p:cNvSpPr>
            <p:nvPr/>
          </p:nvSpPr>
          <p:spPr bwMode="auto">
            <a:xfrm>
              <a:off x="301" y="2913"/>
              <a:ext cx="7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Hardware</a:t>
              </a:r>
            </a:p>
          </p:txBody>
        </p:sp>
        <p:sp>
          <p:nvSpPr>
            <p:cNvPr id="46090" name="Text Box 9"/>
            <p:cNvSpPr txBox="1">
              <a:spLocks noChangeArrowheads="1"/>
            </p:cNvSpPr>
            <p:nvPr/>
          </p:nvSpPr>
          <p:spPr bwMode="auto">
            <a:xfrm>
              <a:off x="1776" y="816"/>
              <a:ext cx="8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Applications</a:t>
              </a:r>
            </a:p>
          </p:txBody>
        </p:sp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1776" y="1152"/>
              <a:ext cx="9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Standard Libs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610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Kernel </a:t>
            </a:r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S</a:t>
            </a:r>
            <a:r>
              <a:rPr lang="en-US" dirty="0" smtClean="0"/>
              <a:t>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said that applications request services from the operating system via </a:t>
            </a:r>
            <a:r>
              <a:rPr lang="en-US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r>
              <a:rPr lang="en-US" dirty="0" smtClean="0"/>
              <a:t>, but …</a:t>
            </a:r>
          </a:p>
          <a:p>
            <a:r>
              <a:rPr lang="en-US" dirty="0" smtClean="0"/>
              <a:t>I’ve been writing all sort of useful applications and I never ever saw a “</a:t>
            </a:r>
            <a:r>
              <a:rPr lang="en-US" dirty="0" err="1" smtClean="0"/>
              <a:t>syscall</a:t>
            </a:r>
            <a:r>
              <a:rPr lang="en-US" dirty="0" smtClean="0"/>
              <a:t>” !!!</a:t>
            </a:r>
          </a:p>
          <a:p>
            <a:endParaRPr lang="en-US" dirty="0"/>
          </a:p>
          <a:p>
            <a:r>
              <a:rPr lang="en-US" dirty="0" smtClean="0"/>
              <a:t>That’s right.  </a:t>
            </a:r>
          </a:p>
          <a:p>
            <a:r>
              <a:rPr lang="en-US" dirty="0" smtClean="0"/>
              <a:t>It was buried in the programming language runtime library (e.g., </a:t>
            </a:r>
            <a:r>
              <a:rPr lang="en-US" dirty="0" err="1" smtClean="0"/>
              <a:t>libc.a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 Layering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69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Run-Time </a:t>
            </a:r>
            <a:r>
              <a:rPr lang="en-US" dirty="0"/>
              <a:t>L</a:t>
            </a:r>
            <a:r>
              <a:rPr lang="en-US" dirty="0" smtClean="0"/>
              <a:t>ibrary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7200" y="25908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4478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14478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14600" y="14478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9102" y="182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21483" y="4898606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98003" y="28931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Appln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256642" y="28931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login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870720" y="28931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Window Manager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4762" y="35664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…</a:t>
            </a:r>
            <a:endParaRPr lang="en-US" sz="2800" dirty="0">
              <a:latin typeface="Gill Sans Light"/>
              <a:cs typeface="Gill Sans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8004" y="4207630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6642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70720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296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645015" y="3295424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Kind of Narrow Waist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7383" y="1394328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Compilers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8266" y="2084471"/>
            <a:ext cx="138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Servers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0666" y="1394328"/>
            <a:ext cx="158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Browsers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0736" y="2188396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Databases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1345" y="181818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Email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8850" y="1209662"/>
            <a:ext cx="178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Word Processing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5015" y="2919163"/>
            <a:ext cx="2064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784" y="3295424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System Call </a:t>
            </a:r>
          </a:p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Interface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833" y="3941755"/>
            <a:ext cx="201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Kernel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59916" y="4385235"/>
            <a:ext cx="334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Platform support,  Device Drivers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0286" y="488102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x86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2722" y="488102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ARM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8252" y="4881022"/>
            <a:ext cx="106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PowerPC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5483679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Ethernet (1Gbs/10Gbs)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27585" y="5483679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802.11 a/g/n/ac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49923" y="548367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SCSI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93732" y="5498068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Thunderbolt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54864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Graphics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4299" y="5132353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PCI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250562" y="1240960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 flipH="1">
            <a:off x="5760570" y="1150985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259916" y="2772770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7200" y="4842242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8356" y="4881022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Hardware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356" y="4333116"/>
            <a:ext cx="102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Software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0987" y="3719962"/>
            <a:ext cx="86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System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39779" y="317205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User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683847" y="3700072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4108" y="2918287"/>
            <a:ext cx="48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OS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47996" y="226913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337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Unix I/O 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924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file operations, device I/O, and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through open, read/write, close</a:t>
            </a:r>
          </a:p>
          <a:p>
            <a:pPr lvl="1"/>
            <a:r>
              <a:rPr lang="en-US" dirty="0" smtClean="0"/>
              <a:t>Allows simple composition of programs </a:t>
            </a:r>
          </a:p>
          <a:p>
            <a:pPr lvl="2"/>
            <a:r>
              <a:rPr lang="en-US" dirty="0" smtClean="0"/>
              <a:t>find | </a:t>
            </a:r>
            <a:r>
              <a:rPr lang="en-US" dirty="0" err="1" smtClean="0"/>
              <a:t>grep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Open before use</a:t>
            </a:r>
          </a:p>
          <a:p>
            <a:pPr lvl="1"/>
            <a:r>
              <a:rPr lang="en-US" dirty="0" smtClean="0"/>
              <a:t>Provides opportunity for access control and arbitration</a:t>
            </a:r>
          </a:p>
          <a:p>
            <a:pPr lvl="1"/>
            <a:r>
              <a:rPr lang="en-US" dirty="0" smtClean="0"/>
              <a:t>Sets up the underlying machinery, i.e., data structures</a:t>
            </a:r>
          </a:p>
          <a:p>
            <a:r>
              <a:rPr lang="en-US" dirty="0" smtClean="0"/>
              <a:t>Byte-oriented</a:t>
            </a:r>
          </a:p>
          <a:p>
            <a:pPr lvl="1"/>
            <a:r>
              <a:rPr lang="en-US" dirty="0" smtClean="0"/>
              <a:t>Even if blocks are transferred, addressing is in bytes</a:t>
            </a:r>
          </a:p>
          <a:p>
            <a:r>
              <a:rPr lang="en-US" dirty="0" smtClean="0"/>
              <a:t>Kernel buffered reads</a:t>
            </a:r>
          </a:p>
          <a:p>
            <a:pPr lvl="1"/>
            <a:r>
              <a:rPr lang="en-US" dirty="0" smtClean="0"/>
              <a:t>Streaming and block devices looks the same</a:t>
            </a:r>
          </a:p>
          <a:p>
            <a:pPr lvl="1"/>
            <a:r>
              <a:rPr lang="en-US" dirty="0" smtClean="0"/>
              <a:t>read blocks process, yielding processor to other task</a:t>
            </a:r>
          </a:p>
          <a:p>
            <a:r>
              <a:rPr lang="en-US" dirty="0" smtClean="0"/>
              <a:t>Kernel buffered writes</a:t>
            </a:r>
          </a:p>
          <a:p>
            <a:pPr lvl="1"/>
            <a:r>
              <a:rPr lang="en-US" dirty="0" smtClean="0"/>
              <a:t>Completion of out-going transfer decoupled from the application, allowing it to continue</a:t>
            </a:r>
          </a:p>
          <a:p>
            <a:r>
              <a:rPr lang="en-US" dirty="0" smtClean="0"/>
              <a:t>Explicit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800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&amp; Storage Layers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0798" y="1571792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High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8220" y="1571791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2270" y="1958670"/>
            <a:ext cx="15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Low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2528" y="2036230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9263" y="230497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26296" y="2304970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0191" y="278792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File System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19517" y="2681277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0576" y="3301757"/>
            <a:ext cx="117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I/O Driver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18220" y="3328122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52600" y="1070221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53820" y="1387125"/>
            <a:ext cx="91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53820" y="1851564"/>
            <a:ext cx="88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53820" y="2261152"/>
            <a:ext cx="98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53820" y="2797413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53820" y="3329392"/>
            <a:ext cx="303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Commands and Data Transfers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92334" y="3868455"/>
            <a:ext cx="302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812" y="4375380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76" y="4375380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22" y="4747912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228" y="5042220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99" y="4588889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88571"/>
            <a:ext cx="1265440" cy="9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074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943600"/>
          </a:xfrm>
        </p:spPr>
        <p:txBody>
          <a:bodyPr>
            <a:normAutofit/>
          </a:bodyPr>
          <a:lstStyle/>
          <a:p>
            <a:r>
              <a:rPr lang="en-US" altLang="en-US" dirty="0"/>
              <a:t>Process: e</a:t>
            </a:r>
            <a:r>
              <a:rPr lang="en-US" dirty="0"/>
              <a:t>xecution environment with Restricted Rights</a:t>
            </a:r>
          </a:p>
          <a:p>
            <a:pPr lvl="1"/>
            <a:r>
              <a:rPr lang="en-US" altLang="en-US" dirty="0"/>
              <a:t>Address Space with One or More Threads</a:t>
            </a:r>
          </a:p>
          <a:p>
            <a:pPr lvl="1"/>
            <a:r>
              <a:rPr lang="en-US" altLang="en-US" dirty="0"/>
              <a:t>Owns memory (address space)</a:t>
            </a:r>
          </a:p>
          <a:p>
            <a:pPr lvl="1"/>
            <a:r>
              <a:rPr lang="en-US" altLang="en-US" dirty="0"/>
              <a:t>Owns file descriptors, file system context, …</a:t>
            </a:r>
          </a:p>
          <a:p>
            <a:pPr lvl="1"/>
            <a:r>
              <a:rPr lang="en-US" altLang="en-US" dirty="0"/>
              <a:t>Encapsulate one or more threads sharing process resources</a:t>
            </a:r>
          </a:p>
          <a:p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Hardware mechanism for regaining control from user</a:t>
            </a:r>
          </a:p>
          <a:p>
            <a:pPr lvl="1"/>
            <a:r>
              <a:rPr lang="en-US" dirty="0" smtClean="0"/>
              <a:t>Notification that events have occurred</a:t>
            </a:r>
          </a:p>
          <a:p>
            <a:pPr lvl="1"/>
            <a:r>
              <a:rPr lang="en-US" dirty="0" smtClean="0"/>
              <a:t>User-level equivalent: Signals</a:t>
            </a:r>
          </a:p>
          <a:p>
            <a:r>
              <a:rPr lang="en-US" dirty="0" smtClean="0"/>
              <a:t>Native control of Process</a:t>
            </a:r>
          </a:p>
          <a:p>
            <a:pPr lvl="1"/>
            <a:r>
              <a:rPr lang="en-US" dirty="0" smtClean="0"/>
              <a:t>Fork, Exec, Wait, Signal</a:t>
            </a:r>
          </a:p>
          <a:p>
            <a:r>
              <a:rPr lang="en-US" dirty="0" smtClean="0"/>
              <a:t>Basic Support for I/O</a:t>
            </a:r>
          </a:p>
          <a:p>
            <a:pPr lvl="1"/>
            <a:r>
              <a:rPr lang="en-US" dirty="0" smtClean="0"/>
              <a:t>Standard interface: open, read, write, seek</a:t>
            </a:r>
          </a:p>
          <a:p>
            <a:pPr lvl="1"/>
            <a:r>
              <a:rPr lang="en-US" dirty="0" smtClean="0"/>
              <a:t>Device drivers: customized interface to hardware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504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File </a:t>
            </a:r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A</a:t>
            </a:r>
            <a:r>
              <a:rPr lang="en-US" dirty="0" smtClean="0"/>
              <a:t>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534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High-level idea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Files live in hierarchical namespace of filenames</a:t>
            </a:r>
          </a:p>
          <a:p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Named collection of data in a file system</a:t>
            </a:r>
          </a:p>
          <a:p>
            <a:pPr lvl="1"/>
            <a:r>
              <a:rPr lang="en-US" dirty="0" smtClean="0"/>
              <a:t>File data</a:t>
            </a:r>
          </a:p>
          <a:p>
            <a:pPr lvl="2"/>
            <a:r>
              <a:rPr lang="en-US" dirty="0" smtClean="0"/>
              <a:t>Text, binary, linearized objects</a:t>
            </a:r>
          </a:p>
          <a:p>
            <a:pPr lvl="1"/>
            <a:r>
              <a:rPr lang="en-US" dirty="0" smtClean="0"/>
              <a:t>File Metadata: information about the file</a:t>
            </a:r>
          </a:p>
          <a:p>
            <a:pPr lvl="2"/>
            <a:r>
              <a:rPr lang="en-US" dirty="0" smtClean="0"/>
              <a:t>Size, Modification Time, Owner, Security info</a:t>
            </a:r>
          </a:p>
          <a:p>
            <a:pPr lvl="2"/>
            <a:r>
              <a:rPr lang="en-US" dirty="0" smtClean="0"/>
              <a:t>Basis for access control</a:t>
            </a:r>
          </a:p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“Folder” containing files &amp; Directories</a:t>
            </a:r>
          </a:p>
          <a:p>
            <a:pPr lvl="1"/>
            <a:r>
              <a:rPr lang="en-US" dirty="0" err="1" smtClean="0"/>
              <a:t>Hierachical</a:t>
            </a:r>
            <a:r>
              <a:rPr lang="en-US" dirty="0" smtClean="0"/>
              <a:t> (graphical) naming</a:t>
            </a:r>
          </a:p>
          <a:p>
            <a:pPr lvl="2"/>
            <a:r>
              <a:rPr lang="en-US" dirty="0" smtClean="0"/>
              <a:t>Path through the directory graph</a:t>
            </a:r>
          </a:p>
          <a:p>
            <a:pPr lvl="2"/>
            <a:r>
              <a:rPr lang="en-US" dirty="0" smtClean="0"/>
              <a:t>Uniquely identifies a file or directory</a:t>
            </a:r>
          </a:p>
          <a:p>
            <a:pPr lvl="3"/>
            <a:r>
              <a:rPr lang="en-US" dirty="0" smtClean="0">
                <a:latin typeface="Courier"/>
                <a:cs typeface="Courier"/>
              </a:rPr>
              <a:t>/home/</a:t>
            </a:r>
            <a:r>
              <a:rPr lang="en-US" dirty="0" err="1" smtClean="0">
                <a:latin typeface="Courier"/>
                <a:cs typeface="Courier"/>
              </a:rPr>
              <a:t>ff</a:t>
            </a:r>
            <a:r>
              <a:rPr lang="en-US" dirty="0" smtClean="0">
                <a:latin typeface="Courier"/>
                <a:cs typeface="Courier"/>
              </a:rPr>
              <a:t>/cs162/</a:t>
            </a:r>
            <a:r>
              <a:rPr lang="en-US" dirty="0" err="1" smtClean="0">
                <a:latin typeface="Courier"/>
                <a:cs typeface="Courier"/>
              </a:rPr>
              <a:t>public_html</a:t>
            </a:r>
            <a:r>
              <a:rPr lang="en-US" dirty="0" smtClean="0">
                <a:latin typeface="Courier"/>
                <a:cs typeface="Courier"/>
              </a:rPr>
              <a:t>/fa16/</a:t>
            </a:r>
            <a:r>
              <a:rPr lang="en-US" dirty="0" err="1" smtClean="0">
                <a:latin typeface="Courier"/>
                <a:cs typeface="Courier"/>
              </a:rPr>
              <a:t>index.html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Links and Volumes (later)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78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altLang="en-US" dirty="0" smtClean="0"/>
              <a:t>Recall: give the illusion of multiple processors?</a:t>
            </a:r>
          </a:p>
        </p:txBody>
      </p:sp>
      <p:grpSp>
        <p:nvGrpSpPr>
          <p:cNvPr id="21507" name="Group 42"/>
          <p:cNvGrpSpPr>
            <a:grpSpLocks/>
          </p:cNvGrpSpPr>
          <p:nvPr/>
        </p:nvGrpSpPr>
        <p:grpSpPr bwMode="auto">
          <a:xfrm>
            <a:off x="777875" y="776288"/>
            <a:ext cx="2819400" cy="1722437"/>
            <a:chOff x="490" y="451"/>
            <a:chExt cx="1776" cy="1085"/>
          </a:xfrm>
        </p:grpSpPr>
        <p:sp>
          <p:nvSpPr>
            <p:cNvPr id="21518" name="Oval 4"/>
            <p:cNvSpPr>
              <a:spLocks noChangeArrowheads="1"/>
            </p:cNvSpPr>
            <p:nvPr/>
          </p:nvSpPr>
          <p:spPr bwMode="auto">
            <a:xfrm>
              <a:off x="1720" y="451"/>
              <a:ext cx="546" cy="571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vCPU3</a:t>
              </a:r>
            </a:p>
          </p:txBody>
        </p:sp>
        <p:sp>
          <p:nvSpPr>
            <p:cNvPr id="21519" name="Oval 5"/>
            <p:cNvSpPr>
              <a:spLocks noChangeArrowheads="1"/>
            </p:cNvSpPr>
            <p:nvPr/>
          </p:nvSpPr>
          <p:spPr bwMode="auto">
            <a:xfrm>
              <a:off x="1105" y="451"/>
              <a:ext cx="546" cy="571"/>
            </a:xfrm>
            <a:prstGeom prst="ellipse">
              <a:avLst/>
            </a:prstGeom>
            <a:solidFill>
              <a:srgbClr val="00FFFF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21520" name="Oval 6"/>
            <p:cNvSpPr>
              <a:spLocks noChangeArrowheads="1"/>
            </p:cNvSpPr>
            <p:nvPr/>
          </p:nvSpPr>
          <p:spPr bwMode="auto">
            <a:xfrm>
              <a:off x="490" y="451"/>
              <a:ext cx="546" cy="571"/>
            </a:xfrm>
            <a:prstGeom prst="ellipse">
              <a:avLst/>
            </a:prstGeom>
            <a:solidFill>
              <a:srgbClr val="FF66CC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21521" name="Rectangle 7"/>
            <p:cNvSpPr>
              <a:spLocks noChangeArrowheads="1"/>
            </p:cNvSpPr>
            <p:nvPr/>
          </p:nvSpPr>
          <p:spPr bwMode="auto">
            <a:xfrm rot="10800000">
              <a:off x="490" y="1164"/>
              <a:ext cx="1742" cy="372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400" b="0">
                  <a:latin typeface="Gill Sans" charset="0"/>
                  <a:ea typeface="Gill Sans" charset="0"/>
                  <a:cs typeface="Gill Sans" charset="0"/>
                </a:rPr>
                <a:t>Shared Memory</a:t>
              </a:r>
            </a:p>
          </p:txBody>
        </p:sp>
        <p:sp>
          <p:nvSpPr>
            <p:cNvPr id="21522" name="Line 12"/>
            <p:cNvSpPr>
              <a:spLocks noChangeShapeType="1"/>
            </p:cNvSpPr>
            <p:nvPr/>
          </p:nvSpPr>
          <p:spPr bwMode="auto">
            <a:xfrm>
              <a:off x="934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23" name="Line 13"/>
            <p:cNvSpPr>
              <a:spLocks noChangeShapeType="1"/>
            </p:cNvSpPr>
            <p:nvPr/>
          </p:nvSpPr>
          <p:spPr bwMode="auto">
            <a:xfrm flipH="1">
              <a:off x="1685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24" name="Line 14"/>
            <p:cNvSpPr>
              <a:spLocks noChangeShapeType="1"/>
            </p:cNvSpPr>
            <p:nvPr/>
          </p:nvSpPr>
          <p:spPr bwMode="auto">
            <a:xfrm>
              <a:off x="1378" y="1022"/>
              <a:ext cx="0" cy="14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1540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Assume a single processor.  How do we provide the </a:t>
            </a:r>
            <a:r>
              <a:rPr lang="en-US" altLang="en-US" i="1" dirty="0" smtClean="0"/>
              <a:t>illusion</a:t>
            </a:r>
            <a:r>
              <a:rPr lang="en-US" altLang="en-US" dirty="0" smtClean="0"/>
              <a:t> of multiple processors?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Multiplex in time!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Multiple “virtual CPUs”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Each virtual “CPU” needs a structure to </a:t>
            </a:r>
            <a:r>
              <a:rPr lang="en-US" altLang="en-US" dirty="0" smtClean="0"/>
              <a:t>hold, i.e., </a:t>
            </a:r>
            <a:r>
              <a:rPr lang="en-US" altLang="en-US" dirty="0" smtClean="0">
                <a:solidFill>
                  <a:srgbClr val="FF0000"/>
                </a:solidFill>
              </a:rPr>
              <a:t>PCB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Program Counter (PC), Stack Pointer (SP)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Registers (Integer, Floating point, others…?)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How switch from one virtual CPU to the next?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Save PC, SP, and registers in current </a:t>
            </a:r>
            <a:r>
              <a:rPr lang="en-US" altLang="en-US" dirty="0" smtClean="0">
                <a:solidFill>
                  <a:srgbClr val="FF0000"/>
                </a:solidFill>
              </a:rPr>
              <a:t>PCB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Load PC, SP, and registers from new </a:t>
            </a:r>
            <a:r>
              <a:rPr lang="en-US" altLang="en-US" dirty="0" smtClean="0">
                <a:solidFill>
                  <a:srgbClr val="FF0000"/>
                </a:solidFill>
              </a:rPr>
              <a:t>PCB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What triggers switch?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Timer, voluntary yield, I/O, other things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endParaRPr lang="en-US" altLang="en-US" dirty="0" smtClean="0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114800" y="1371600"/>
            <a:ext cx="4724400" cy="1133475"/>
            <a:chOff x="2400" y="1152"/>
            <a:chExt cx="2976" cy="714"/>
          </a:xfrm>
        </p:grpSpPr>
        <p:grpSp>
          <p:nvGrpSpPr>
            <p:cNvPr id="21510" name="Group 33"/>
            <p:cNvGrpSpPr>
              <a:grpSpLocks/>
            </p:cNvGrpSpPr>
            <p:nvPr/>
          </p:nvGrpSpPr>
          <p:grpSpPr bwMode="auto">
            <a:xfrm>
              <a:off x="2400" y="1152"/>
              <a:ext cx="2976" cy="384"/>
              <a:chOff x="672" y="2352"/>
              <a:chExt cx="4721" cy="528"/>
            </a:xfrm>
          </p:grpSpPr>
          <p:sp>
            <p:nvSpPr>
              <p:cNvPr id="21513" name="Rectangle 28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vCPU1</a:t>
                </a:r>
              </a:p>
            </p:txBody>
          </p:sp>
          <p:sp>
            <p:nvSpPr>
              <p:cNvPr id="21514" name="Rectangle 29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vCPU2</a:t>
                </a:r>
              </a:p>
            </p:txBody>
          </p:sp>
          <p:sp>
            <p:nvSpPr>
              <p:cNvPr id="21515" name="Rectangle 30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vCPU3</a:t>
                </a:r>
              </a:p>
            </p:txBody>
          </p:sp>
          <p:sp>
            <p:nvSpPr>
              <p:cNvPr id="21516" name="Rectangle 31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vCPU1</a:t>
                </a:r>
              </a:p>
            </p:txBody>
          </p:sp>
          <p:sp>
            <p:nvSpPr>
              <p:cNvPr id="21517" name="Rectangle 32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85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vCPU2</a:t>
                </a:r>
              </a:p>
            </p:txBody>
          </p:sp>
        </p:grpSp>
        <p:sp>
          <p:nvSpPr>
            <p:cNvPr id="21511" name="Text Box 34"/>
            <p:cNvSpPr txBox="1">
              <a:spLocks noChangeArrowheads="1"/>
            </p:cNvSpPr>
            <p:nvPr/>
          </p:nvSpPr>
          <p:spPr bwMode="auto">
            <a:xfrm>
              <a:off x="2688" y="1536"/>
              <a:ext cx="64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21512" name="Line 35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9793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en-US" smtClean="0"/>
              <a:t>Simultaneous MultiThreading/Hyperthreading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6096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Hardware technique 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Superscalar processors can</a:t>
            </a:r>
            <a:br>
              <a:rPr lang="en-US" altLang="en-US" dirty="0" smtClean="0"/>
            </a:br>
            <a:r>
              <a:rPr lang="en-US" altLang="en-US" dirty="0" smtClean="0"/>
              <a:t>execute multiple instructions</a:t>
            </a:r>
            <a:br>
              <a:rPr lang="en-US" altLang="en-US" dirty="0" smtClean="0"/>
            </a:br>
            <a:r>
              <a:rPr lang="en-US" altLang="en-US" dirty="0" smtClean="0"/>
              <a:t>that are independent</a:t>
            </a:r>
          </a:p>
          <a:p>
            <a:pPr lvl="1">
              <a:lnSpc>
                <a:spcPct val="100000"/>
              </a:lnSpc>
            </a:pPr>
            <a:r>
              <a:rPr lang="en-US" altLang="en-US" dirty="0" err="1" smtClean="0"/>
              <a:t>Hyperthreading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duplicates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register state</a:t>
            </a:r>
            <a:r>
              <a:rPr lang="en-US" altLang="en-US" dirty="0" smtClean="0"/>
              <a:t> to make a</a:t>
            </a:r>
            <a:br>
              <a:rPr lang="en-US" altLang="en-US" dirty="0" smtClean="0"/>
            </a:br>
            <a:r>
              <a:rPr lang="en-US" altLang="en-US" dirty="0" smtClean="0"/>
              <a:t>second “thread,” allowing </a:t>
            </a:r>
            <a:br>
              <a:rPr lang="en-US" altLang="en-US" dirty="0" smtClean="0"/>
            </a:br>
            <a:r>
              <a:rPr lang="en-US" altLang="en-US" dirty="0" smtClean="0"/>
              <a:t>more instructions to run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Can schedule each thread</a:t>
            </a:r>
            <a:br>
              <a:rPr lang="en-US" altLang="en-US" dirty="0" smtClean="0"/>
            </a:br>
            <a:r>
              <a:rPr lang="en-US" altLang="en-US" dirty="0" smtClean="0"/>
              <a:t>as if were separate CPU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But, sub-linear speedup!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Original technique called “Simultaneous Multithreading”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hlinkClick r:id="rId3"/>
              </a:rPr>
              <a:t>http://www.cs.washington.edu/research/smt/index.html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SPARC, Pentium 4/Xeon (“</a:t>
            </a:r>
            <a:r>
              <a:rPr lang="en-US" altLang="ja-JP" dirty="0" err="1" smtClean="0"/>
              <a:t>Hyperthreading</a:t>
            </a:r>
            <a:r>
              <a:rPr lang="en-US" altLang="en-US" dirty="0" smtClean="0"/>
              <a:t>”</a:t>
            </a:r>
            <a:r>
              <a:rPr lang="en-US" altLang="ja-JP" dirty="0" smtClean="0"/>
              <a:t>), Power 5</a:t>
            </a:r>
          </a:p>
          <a:p>
            <a:pPr>
              <a:lnSpc>
                <a:spcPct val="100000"/>
              </a:lnSpc>
            </a:pPr>
            <a:endParaRPr lang="en-US" alt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648200" y="762000"/>
            <a:ext cx="4114800" cy="4289286"/>
            <a:chOff x="4648200" y="762000"/>
            <a:chExt cx="4114800" cy="4289286"/>
          </a:xfrm>
        </p:grpSpPr>
        <p:sp>
          <p:nvSpPr>
            <p:cNvPr id="23557" name="TextBox 1"/>
            <p:cNvSpPr txBox="1">
              <a:spLocks noChangeArrowheads="1"/>
            </p:cNvSpPr>
            <p:nvPr/>
          </p:nvSpPr>
          <p:spPr bwMode="auto">
            <a:xfrm>
              <a:off x="5334000" y="4343400"/>
              <a:ext cx="2819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 Light"/>
                  <a:cs typeface="Gill Sans Light"/>
                </a:rPr>
                <a:t>Colored blocks show </a:t>
              </a:r>
              <a:endParaRPr lang="en-US" altLang="en-US" sz="2000" b="0" dirty="0" smtClean="0">
                <a:latin typeface="Gill Sans Light"/>
                <a:cs typeface="Gill Sans Light"/>
              </a:endParaRPr>
            </a:p>
            <a:p>
              <a:pPr algn="ctr"/>
              <a:r>
                <a:rPr lang="en-US" altLang="en-US" sz="2000" b="0" dirty="0" smtClean="0">
                  <a:latin typeface="Gill Sans Light"/>
                  <a:cs typeface="Gill Sans Light"/>
                </a:rPr>
                <a:t>instructions </a:t>
              </a:r>
              <a:r>
                <a:rPr lang="en-US" altLang="en-US" sz="2000" b="0" dirty="0" smtClean="0">
                  <a:latin typeface="Gill Sans Light"/>
                  <a:cs typeface="Gill Sans Light"/>
                </a:rPr>
                <a:t>executed</a:t>
              </a:r>
              <a:endParaRPr lang="en-US" altLang="en-US" sz="2000" b="0" dirty="0">
                <a:latin typeface="Gill Sans Light"/>
                <a:cs typeface="Gill Sans Ligh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648200" y="762000"/>
              <a:ext cx="4114800" cy="3657600"/>
              <a:chOff x="4648200" y="762000"/>
              <a:chExt cx="4114800" cy="3657600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6172200" y="762000"/>
                <a:ext cx="2590800" cy="35052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7772400" y="762000"/>
                <a:ext cx="990600" cy="3505200"/>
              </a:xfrm>
              <a:prstGeom prst="rect">
                <a:avLst/>
              </a:prstGeom>
              <a:solidFill>
                <a:srgbClr val="FFFFFF"/>
              </a:solidFill>
              <a:ln w="5715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8200" y="887899"/>
                <a:ext cx="3848100" cy="353170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40384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343400"/>
            <a:ext cx="88392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Scheduling: Mechanism for deciding which processes/threads receive the CPU</a:t>
            </a:r>
          </a:p>
          <a:p>
            <a:r>
              <a:rPr lang="en-US" dirty="0" smtClean="0"/>
              <a:t>Lots of different scheduling policies provide …</a:t>
            </a:r>
          </a:p>
          <a:p>
            <a:pPr lvl="1"/>
            <a:r>
              <a:rPr lang="en-US" dirty="0" smtClean="0"/>
              <a:t>Fairness or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guarantees or</a:t>
            </a:r>
          </a:p>
          <a:p>
            <a:pPr lvl="1"/>
            <a:r>
              <a:rPr lang="en-US" dirty="0" smtClean="0"/>
              <a:t>Latency optimization or ..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478360"/>
            <a:ext cx="54864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f ( </a:t>
            </a:r>
            <a:r>
              <a:rPr lang="en-US" b="1" dirty="0" err="1" smtClean="0">
                <a:latin typeface="Courier New"/>
                <a:cs typeface="Courier New"/>
              </a:rPr>
              <a:t>readyProcesses</a:t>
            </a:r>
            <a:r>
              <a:rPr lang="en-US" b="1" dirty="0" smtClean="0">
                <a:latin typeface="Courier New"/>
                <a:cs typeface="Courier New"/>
              </a:rPr>
              <a:t>(PCBs) )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selectProcess</a:t>
            </a:r>
            <a:r>
              <a:rPr lang="en-US" b="1" dirty="0" smtClean="0">
                <a:latin typeface="Courier New"/>
                <a:cs typeface="Courier New"/>
              </a:rPr>
              <a:t>(PCBs);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run( 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else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run_idle_process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12" name="Freeform 11"/>
          <p:cNvSpPr/>
          <p:nvPr/>
        </p:nvSpPr>
        <p:spPr>
          <a:xfrm>
            <a:off x="1282675" y="1028038"/>
            <a:ext cx="1143025" cy="2693287"/>
          </a:xfrm>
          <a:custGeom>
            <a:avLst/>
            <a:gdLst>
              <a:gd name="connsiteX0" fmla="*/ 1117625 w 1143025"/>
              <a:gd name="connsiteY0" fmla="*/ 2210462 h 2693287"/>
              <a:gd name="connsiteX1" fmla="*/ 965225 w 1143025"/>
              <a:gd name="connsiteY1" fmla="*/ 2489862 h 2693287"/>
              <a:gd name="connsiteX2" fmla="*/ 596925 w 1143025"/>
              <a:gd name="connsiteY2" fmla="*/ 2693062 h 2693287"/>
              <a:gd name="connsiteX3" fmla="*/ 228625 w 1143025"/>
              <a:gd name="connsiteY3" fmla="*/ 2451762 h 2693287"/>
              <a:gd name="connsiteX4" fmla="*/ 25 w 1143025"/>
              <a:gd name="connsiteY4" fmla="*/ 1270662 h 2693287"/>
              <a:gd name="connsiteX5" fmla="*/ 241325 w 1143025"/>
              <a:gd name="connsiteY5" fmla="*/ 191162 h 2693287"/>
              <a:gd name="connsiteX6" fmla="*/ 546125 w 1143025"/>
              <a:gd name="connsiteY6" fmla="*/ 662 h 2693287"/>
              <a:gd name="connsiteX7" fmla="*/ 952525 w 1143025"/>
              <a:gd name="connsiteY7" fmla="*/ 140362 h 2693287"/>
              <a:gd name="connsiteX8" fmla="*/ 1143025 w 1143025"/>
              <a:gd name="connsiteY8" fmla="*/ 445162 h 269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25" h="2693287">
                <a:moveTo>
                  <a:pt x="1117625" y="2210462"/>
                </a:moveTo>
                <a:cubicBezTo>
                  <a:pt x="1084816" y="2309945"/>
                  <a:pt x="1052008" y="2409429"/>
                  <a:pt x="965225" y="2489862"/>
                </a:cubicBezTo>
                <a:cubicBezTo>
                  <a:pt x="878442" y="2570295"/>
                  <a:pt x="719692" y="2699412"/>
                  <a:pt x="596925" y="2693062"/>
                </a:cubicBezTo>
                <a:cubicBezTo>
                  <a:pt x="474158" y="2686712"/>
                  <a:pt x="328108" y="2688829"/>
                  <a:pt x="228625" y="2451762"/>
                </a:cubicBezTo>
                <a:cubicBezTo>
                  <a:pt x="129142" y="2214695"/>
                  <a:pt x="-2092" y="1647429"/>
                  <a:pt x="25" y="1270662"/>
                </a:cubicBezTo>
                <a:cubicBezTo>
                  <a:pt x="2142" y="893895"/>
                  <a:pt x="150308" y="402829"/>
                  <a:pt x="241325" y="191162"/>
                </a:cubicBezTo>
                <a:cubicBezTo>
                  <a:pt x="332342" y="-20505"/>
                  <a:pt x="427592" y="9129"/>
                  <a:pt x="546125" y="662"/>
                </a:cubicBezTo>
                <a:cubicBezTo>
                  <a:pt x="664658" y="-7805"/>
                  <a:pt x="853042" y="66279"/>
                  <a:pt x="952525" y="140362"/>
                </a:cubicBezTo>
                <a:cubicBezTo>
                  <a:pt x="1052008" y="214445"/>
                  <a:pt x="1143025" y="445162"/>
                  <a:pt x="1143025" y="445162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633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28600"/>
            <a:ext cx="7924800" cy="594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057400" y="1371600"/>
            <a:ext cx="5334000" cy="762000"/>
          </a:xfrm>
          <a:prstGeom prst="rect">
            <a:avLst/>
          </a:prstGeom>
          <a:solidFill>
            <a:srgbClr val="FF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6096000" y="2362200"/>
            <a:ext cx="2286000" cy="3276600"/>
          </a:xfrm>
          <a:prstGeom prst="roundRect">
            <a:avLst/>
          </a:prstGeom>
          <a:noFill/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581400" y="2362200"/>
            <a:ext cx="2286000" cy="762000"/>
          </a:xfrm>
          <a:prstGeom prst="rect">
            <a:avLst/>
          </a:prstGeom>
          <a:solidFill>
            <a:srgbClr val="FF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3429000" y="4572000"/>
            <a:ext cx="2514600" cy="990600"/>
          </a:xfrm>
          <a:prstGeom prst="rect">
            <a:avLst/>
          </a:prstGeom>
          <a:solidFill>
            <a:srgbClr val="FF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38600" y="2743200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/>
                <a:cs typeface="Gill Sans"/>
              </a:rPr>
              <a:t>Request</a:t>
            </a:r>
            <a:endParaRPr lang="en-US" sz="2400" b="0" dirty="0">
              <a:latin typeface="Gill Sans"/>
              <a:cs typeface="Gill San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84359" y="4491335"/>
            <a:ext cx="2306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latin typeface="Gill Sans"/>
                <a:cs typeface="Gill Sans"/>
              </a:rPr>
              <a:t>Reply</a:t>
            </a:r>
          </a:p>
          <a:p>
            <a:pPr algn="ctr"/>
            <a:r>
              <a:rPr lang="en-US" sz="1600" b="0" dirty="0" smtClean="0">
                <a:latin typeface="Gill Sans"/>
                <a:cs typeface="Gill Sans"/>
              </a:rPr>
              <a:t>(retrieved by web server)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14400" y="5105400"/>
            <a:ext cx="825867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latin typeface="Gill Sans"/>
                <a:cs typeface="Gill Sans"/>
              </a:rPr>
              <a:t>Client</a:t>
            </a:r>
            <a:endParaRPr lang="en-US" sz="2000" b="0" dirty="0">
              <a:latin typeface="Gill Sans"/>
              <a:cs typeface="Gill San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77000" y="5105400"/>
            <a:ext cx="1432378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latin typeface="Gill Sans"/>
                <a:cs typeface="Gill Sans"/>
              </a:rPr>
              <a:t>Web Server</a:t>
            </a:r>
            <a:endParaRPr lang="en-US" sz="20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792983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auto">
          <a:xfrm>
            <a:off x="637720" y="1219200"/>
            <a:ext cx="7591880" cy="1676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7720" y="2895600"/>
            <a:ext cx="7591880" cy="1981200"/>
          </a:xfrm>
          <a:prstGeom prst="rect">
            <a:avLst/>
          </a:prstGeom>
          <a:solidFill>
            <a:srgbClr val="FF0000">
              <a:alpha val="25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7720" y="4876800"/>
            <a:ext cx="7591880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37720" y="28956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37720" y="48768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93933" y="1371600"/>
            <a:ext cx="729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Server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308" y="2895600"/>
            <a:ext cx="73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Kernel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720" y="4953000"/>
            <a:ext cx="1015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Hardware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2901" y="1610380"/>
            <a:ext cx="736099" cy="5232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Gill Sans"/>
                <a:cs typeface="Gill Sans"/>
              </a:rPr>
              <a:t>r</a:t>
            </a:r>
            <a:r>
              <a:rPr lang="en-US" sz="1400" b="0" dirty="0" smtClean="0">
                <a:latin typeface="Gill Sans"/>
                <a:cs typeface="Gill Sans"/>
              </a:rPr>
              <a:t>equest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1610380"/>
            <a:ext cx="609311" cy="523220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Gill Sans"/>
                <a:cs typeface="Gill Sans"/>
              </a:rPr>
              <a:t>reply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9016" y="2971800"/>
            <a:ext cx="1955984" cy="691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0" dirty="0" smtClean="0">
                <a:latin typeface="Gill Sans"/>
                <a:cs typeface="Gill Sans"/>
              </a:rPr>
              <a:t>11. kernel copy 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from user buffer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to network buffer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7693" y="5181600"/>
            <a:ext cx="954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Network </a:t>
            </a:r>
          </a:p>
          <a:p>
            <a:r>
              <a:rPr lang="en-US" sz="1600" b="0" dirty="0" smtClean="0">
                <a:latin typeface="Gill Sans"/>
                <a:cs typeface="Gill Sans"/>
              </a:rPr>
              <a:t>interface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5520" y="5410200"/>
            <a:ext cx="1340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Disk interface</a:t>
            </a:r>
            <a:endParaRPr lang="en-US" sz="1600" b="0" dirty="0">
              <a:latin typeface="Gill Sans"/>
              <a:cs typeface="Gill San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00200" y="3581400"/>
            <a:ext cx="1905000" cy="457200"/>
            <a:chOff x="6781800" y="1066800"/>
            <a:chExt cx="914400" cy="4572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62600" y="3581400"/>
            <a:ext cx="1905000" cy="457200"/>
            <a:chOff x="6781800" y="1066800"/>
            <a:chExt cx="914400" cy="4572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256083" y="4114800"/>
            <a:ext cx="1877437" cy="2057400"/>
            <a:chOff x="3256083" y="4114800"/>
            <a:chExt cx="1877437" cy="2057400"/>
          </a:xfrm>
        </p:grpSpPr>
        <p:sp>
          <p:nvSpPr>
            <p:cNvPr id="18" name="TextBox 17"/>
            <p:cNvSpPr txBox="1"/>
            <p:nvPr/>
          </p:nvSpPr>
          <p:spPr>
            <a:xfrm>
              <a:off x="3256083" y="4191000"/>
              <a:ext cx="1877437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12. format outgoing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packet and DMA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3327400" y="4114800"/>
              <a:ext cx="12700" cy="2057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oup 88"/>
          <p:cNvGrpSpPr/>
          <p:nvPr/>
        </p:nvGrpSpPr>
        <p:grpSpPr>
          <a:xfrm>
            <a:off x="5971720" y="4114800"/>
            <a:ext cx="990600" cy="1371600"/>
            <a:chOff x="5971720" y="4114800"/>
            <a:chExt cx="990600" cy="1371600"/>
          </a:xfrm>
        </p:grpSpPr>
        <p:sp>
          <p:nvSpPr>
            <p:cNvPr id="20" name="TextBox 19"/>
            <p:cNvSpPr txBox="1"/>
            <p:nvPr/>
          </p:nvSpPr>
          <p:spPr>
            <a:xfrm>
              <a:off x="5980461" y="4260965"/>
              <a:ext cx="981859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6</a:t>
              </a:r>
              <a:r>
                <a:rPr lang="en-US" sz="1600" b="0" dirty="0" smtClean="0">
                  <a:latin typeface="Gill Sans"/>
                  <a:cs typeface="Gill Sans"/>
                </a:rPr>
                <a:t>. disk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request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59717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3" name="Group 92"/>
          <p:cNvGrpSpPr/>
          <p:nvPr/>
        </p:nvGrpSpPr>
        <p:grpSpPr>
          <a:xfrm>
            <a:off x="3505200" y="2133600"/>
            <a:ext cx="2127460" cy="1295400"/>
            <a:chOff x="3505200" y="2133600"/>
            <a:chExt cx="2127460" cy="1295400"/>
          </a:xfrm>
        </p:grpSpPr>
        <p:sp>
          <p:nvSpPr>
            <p:cNvPr id="19" name="TextBox 18"/>
            <p:cNvSpPr txBox="1"/>
            <p:nvPr/>
          </p:nvSpPr>
          <p:spPr>
            <a:xfrm>
              <a:off x="4447720" y="2133600"/>
              <a:ext cx="1184940" cy="761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10. network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socket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write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>
              <a:off x="3505200" y="2133600"/>
              <a:ext cx="942520" cy="1295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oup 79"/>
          <p:cNvGrpSpPr/>
          <p:nvPr/>
        </p:nvGrpSpPr>
        <p:grpSpPr>
          <a:xfrm>
            <a:off x="1905000" y="2133600"/>
            <a:ext cx="1082348" cy="1219200"/>
            <a:chOff x="1905000" y="2133600"/>
            <a:chExt cx="1082348" cy="1219200"/>
          </a:xfrm>
        </p:grpSpPr>
        <p:sp>
          <p:nvSpPr>
            <p:cNvPr id="15" name="TextBox 14"/>
            <p:cNvSpPr txBox="1"/>
            <p:nvPr/>
          </p:nvSpPr>
          <p:spPr>
            <a:xfrm>
              <a:off x="1905000" y="2209800"/>
              <a:ext cx="1082348" cy="691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82880">
                <a:lnSpc>
                  <a:spcPct val="80000"/>
                </a:lnSpc>
                <a:buAutoNum type="arabicPeriod"/>
              </a:pPr>
              <a:r>
                <a:rPr lang="en-US" sz="1600" b="0" dirty="0">
                  <a:latin typeface="Gill Sans"/>
                  <a:cs typeface="Gill Sans"/>
                </a:rPr>
                <a:t>n</a:t>
              </a:r>
              <a:r>
                <a:rPr lang="en-US" sz="1600" b="0" dirty="0" smtClean="0">
                  <a:latin typeface="Gill Sans"/>
                  <a:cs typeface="Gill Sans"/>
                </a:rPr>
                <a:t>etwork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socket 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read</a:t>
              </a:r>
              <a:endParaRPr lang="en-US" sz="1600" b="0" dirty="0">
                <a:latin typeface="Gill Sans"/>
                <a:cs typeface="Gill Sans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198120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oup 80"/>
          <p:cNvGrpSpPr/>
          <p:nvPr/>
        </p:nvGrpSpPr>
        <p:grpSpPr>
          <a:xfrm>
            <a:off x="1778000" y="4114800"/>
            <a:ext cx="1549400" cy="2082800"/>
            <a:chOff x="1778000" y="4114800"/>
            <a:chExt cx="1549400" cy="2082800"/>
          </a:xfrm>
        </p:grpSpPr>
        <p:sp>
          <p:nvSpPr>
            <p:cNvPr id="14" name="TextBox 13"/>
            <p:cNvSpPr txBox="1"/>
            <p:nvPr/>
          </p:nvSpPr>
          <p:spPr>
            <a:xfrm>
              <a:off x="1792304" y="4191000"/>
              <a:ext cx="15350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2. </a:t>
              </a:r>
              <a:r>
                <a:rPr lang="en-US" sz="1600" b="0" dirty="0">
                  <a:latin typeface="Gill Sans"/>
                  <a:cs typeface="Gill Sans"/>
                </a:rPr>
                <a:t>c</a:t>
              </a:r>
              <a:r>
                <a:rPr lang="en-US" sz="1600" b="0" dirty="0" smtClean="0">
                  <a:latin typeface="Gill Sans"/>
                  <a:cs typeface="Gill Sans"/>
                </a:rPr>
                <a:t>opy arriving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packet (DMA) 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1778000" y="4114800"/>
              <a:ext cx="2720" cy="20828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/>
          <p:cNvGrpSpPr/>
          <p:nvPr/>
        </p:nvGrpSpPr>
        <p:grpSpPr>
          <a:xfrm>
            <a:off x="1253850" y="2514600"/>
            <a:ext cx="798892" cy="457200"/>
            <a:chOff x="1334708" y="2743200"/>
            <a:chExt cx="798892" cy="457200"/>
          </a:xfrm>
        </p:grpSpPr>
        <p:sp>
          <p:nvSpPr>
            <p:cNvPr id="60" name="TextBox 59"/>
            <p:cNvSpPr txBox="1"/>
            <p:nvPr/>
          </p:nvSpPr>
          <p:spPr>
            <a:xfrm>
              <a:off x="1334708" y="274320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27331" y="2971800"/>
            <a:ext cx="727349" cy="338554"/>
            <a:chOff x="1406251" y="2959100"/>
            <a:chExt cx="727349" cy="338554"/>
          </a:xfrm>
        </p:grpSpPr>
        <p:sp>
          <p:nvSpPr>
            <p:cNvPr id="63" name="TextBox 62"/>
            <p:cNvSpPr txBox="1"/>
            <p:nvPr/>
          </p:nvSpPr>
          <p:spPr>
            <a:xfrm>
              <a:off x="1406251" y="29591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chemeClr val="accent1">
                      <a:lumMod val="7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wait</a:t>
              </a:r>
              <a:endParaRPr lang="en-US" sz="16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62000" y="4024411"/>
            <a:ext cx="1092200" cy="381000"/>
            <a:chOff x="1041400" y="2819400"/>
            <a:chExt cx="1092200" cy="381000"/>
          </a:xfrm>
        </p:grpSpPr>
        <p:sp>
          <p:nvSpPr>
            <p:cNvPr id="66" name="TextBox 65"/>
            <p:cNvSpPr txBox="1"/>
            <p:nvPr/>
          </p:nvSpPr>
          <p:spPr>
            <a:xfrm>
              <a:off x="1041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sz="1600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997200" y="2133600"/>
            <a:ext cx="993320" cy="1219200"/>
            <a:chOff x="2997200" y="2133600"/>
            <a:chExt cx="993320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3104240" y="2209800"/>
              <a:ext cx="886280" cy="494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3. kernel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copy 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V="1">
              <a:off x="30761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8" name="Group 67"/>
            <p:cNvGrpSpPr/>
            <p:nvPr/>
          </p:nvGrpSpPr>
          <p:grpSpPr>
            <a:xfrm>
              <a:off x="2997200" y="2792511"/>
              <a:ext cx="709464" cy="414754"/>
              <a:chOff x="1981200" y="3048000"/>
              <a:chExt cx="709464" cy="414754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5334000" y="2133600"/>
            <a:ext cx="1360995" cy="1219200"/>
            <a:chOff x="5334000" y="2133600"/>
            <a:chExt cx="1360995" cy="1219200"/>
          </a:xfrm>
        </p:grpSpPr>
        <p:sp>
          <p:nvSpPr>
            <p:cNvPr id="23" name="TextBox 22"/>
            <p:cNvSpPr txBox="1"/>
            <p:nvPr/>
          </p:nvSpPr>
          <p:spPr>
            <a:xfrm>
              <a:off x="5971720" y="2286000"/>
              <a:ext cx="723275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5. file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read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59717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" name="Group 70"/>
            <p:cNvGrpSpPr/>
            <p:nvPr/>
          </p:nvGrpSpPr>
          <p:grpSpPr>
            <a:xfrm>
              <a:off x="5334000" y="2500411"/>
              <a:ext cx="715076" cy="457200"/>
              <a:chOff x="1418524" y="2743200"/>
              <a:chExt cx="715076" cy="4572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418524" y="2743200"/>
                <a:ext cx="699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err="1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syscall</a:t>
                </a:r>
                <a:endPara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959600" y="2133600"/>
            <a:ext cx="965200" cy="1219200"/>
            <a:chOff x="6959600" y="2133600"/>
            <a:chExt cx="965200" cy="1219200"/>
          </a:xfrm>
        </p:grpSpPr>
        <p:sp>
          <p:nvSpPr>
            <p:cNvPr id="22" name="TextBox 21"/>
            <p:cNvSpPr txBox="1"/>
            <p:nvPr/>
          </p:nvSpPr>
          <p:spPr>
            <a:xfrm>
              <a:off x="7038520" y="2286000"/>
              <a:ext cx="886280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8</a:t>
              </a:r>
              <a:r>
                <a:rPr lang="en-US" sz="1600" b="0" dirty="0" smtClean="0">
                  <a:latin typeface="Gill Sans"/>
                  <a:cs typeface="Gill Sans"/>
                </a:rPr>
                <a:t>. kernel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copy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V="1">
              <a:off x="70385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4" name="Group 73"/>
            <p:cNvGrpSpPr/>
            <p:nvPr/>
          </p:nvGrpSpPr>
          <p:grpSpPr>
            <a:xfrm>
              <a:off x="6959600" y="2805211"/>
              <a:ext cx="709464" cy="414754"/>
              <a:chOff x="1981200" y="3048000"/>
              <a:chExt cx="709464" cy="414754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6959600" y="4011711"/>
            <a:ext cx="1193800" cy="1474689"/>
            <a:chOff x="6959600" y="4011711"/>
            <a:chExt cx="1193800" cy="1474689"/>
          </a:xfrm>
        </p:grpSpPr>
        <p:sp>
          <p:nvSpPr>
            <p:cNvPr id="21" name="TextBox 20"/>
            <p:cNvSpPr txBox="1"/>
            <p:nvPr/>
          </p:nvSpPr>
          <p:spPr>
            <a:xfrm>
              <a:off x="7045404" y="4267200"/>
              <a:ext cx="11079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7. </a:t>
              </a:r>
              <a:r>
                <a:rPr lang="en-US" sz="1600" b="0" dirty="0">
                  <a:latin typeface="Gill Sans"/>
                  <a:cs typeface="Gill Sans"/>
                </a:rPr>
                <a:t>d</a:t>
              </a:r>
              <a:r>
                <a:rPr lang="en-US" sz="1600" b="0" dirty="0" smtClean="0">
                  <a:latin typeface="Gill Sans"/>
                  <a:cs typeface="Gill Sans"/>
                </a:rPr>
                <a:t>isk data 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(DMA)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70385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7" name="Group 76"/>
            <p:cNvGrpSpPr/>
            <p:nvPr/>
          </p:nvGrpSpPr>
          <p:grpSpPr>
            <a:xfrm>
              <a:off x="6959600" y="4011711"/>
              <a:ext cx="1165976" cy="381000"/>
              <a:chOff x="1981200" y="2819400"/>
              <a:chExt cx="1165976" cy="381000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2209800" y="2819400"/>
                <a:ext cx="9373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3048000" y="883772"/>
            <a:ext cx="2921000" cy="1326028"/>
            <a:chOff x="3048000" y="883772"/>
            <a:chExt cx="2921000" cy="1326028"/>
          </a:xfrm>
        </p:grpSpPr>
        <p:grpSp>
          <p:nvGrpSpPr>
            <p:cNvPr id="88" name="Group 87"/>
            <p:cNvGrpSpPr/>
            <p:nvPr/>
          </p:nvGrpSpPr>
          <p:grpSpPr>
            <a:xfrm>
              <a:off x="3060700" y="1295400"/>
              <a:ext cx="1511300" cy="825500"/>
              <a:chOff x="3060700" y="1295400"/>
              <a:chExt cx="1511300" cy="8255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071469" y="1295400"/>
                <a:ext cx="1500531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 dirty="0">
                    <a:latin typeface="Gill Sans"/>
                    <a:cs typeface="Gill Sans"/>
                  </a:rPr>
                  <a:t>4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. </a:t>
                </a:r>
                <a:r>
                  <a:rPr lang="en-US" sz="1600" b="0" dirty="0">
                    <a:latin typeface="Gill Sans"/>
                    <a:cs typeface="Gill Sans"/>
                  </a:rPr>
                  <a:t>p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arse request </a:t>
                </a: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060700" y="1384300"/>
                <a:ext cx="482600" cy="736600"/>
              </a:xfrm>
              <a:custGeom>
                <a:avLst/>
                <a:gdLst>
                  <a:gd name="connsiteX0" fmla="*/ 0 w 482600"/>
                  <a:gd name="connsiteY0" fmla="*/ 736600 h 736600"/>
                  <a:gd name="connsiteX1" fmla="*/ 482600 w 482600"/>
                  <a:gd name="connsiteY1" fmla="*/ 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2600" h="736600">
                    <a:moveTo>
                      <a:pt x="0" y="736600"/>
                    </a:moveTo>
                    <a:cubicBezTo>
                      <a:pt x="168275" y="675216"/>
                      <a:pt x="336550" y="613833"/>
                      <a:pt x="482600" y="0"/>
                    </a:cubicBezTo>
                  </a:path>
                </a:pathLst>
              </a:custGeom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95" name="Freeform 94"/>
            <p:cNvSpPr/>
            <p:nvPr/>
          </p:nvSpPr>
          <p:spPr>
            <a:xfrm>
              <a:off x="3048000" y="883772"/>
              <a:ext cx="2921000" cy="1326028"/>
            </a:xfrm>
            <a:custGeom>
              <a:avLst/>
              <a:gdLst>
                <a:gd name="connsiteX0" fmla="*/ 0 w 2921000"/>
                <a:gd name="connsiteY0" fmla="*/ 703728 h 1326028"/>
                <a:gd name="connsiteX1" fmla="*/ 114300 w 2921000"/>
                <a:gd name="connsiteY1" fmla="*/ 322728 h 1326028"/>
                <a:gd name="connsiteX2" fmla="*/ 571500 w 2921000"/>
                <a:gd name="connsiteY2" fmla="*/ 17928 h 1326028"/>
                <a:gd name="connsiteX3" fmla="*/ 1384300 w 2921000"/>
                <a:gd name="connsiteY3" fmla="*/ 43328 h 1326028"/>
                <a:gd name="connsiteX4" fmla="*/ 2184400 w 2921000"/>
                <a:gd name="connsiteY4" fmla="*/ 106828 h 1326028"/>
                <a:gd name="connsiteX5" fmla="*/ 2590800 w 2921000"/>
                <a:gd name="connsiteY5" fmla="*/ 424328 h 1326028"/>
                <a:gd name="connsiteX6" fmla="*/ 2768600 w 2921000"/>
                <a:gd name="connsiteY6" fmla="*/ 716428 h 1326028"/>
                <a:gd name="connsiteX7" fmla="*/ 2921000 w 2921000"/>
                <a:gd name="connsiteY7" fmla="*/ 1326028 h 132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21000" h="1326028">
                  <a:moveTo>
                    <a:pt x="0" y="703728"/>
                  </a:moveTo>
                  <a:cubicBezTo>
                    <a:pt x="9525" y="570378"/>
                    <a:pt x="19050" y="437028"/>
                    <a:pt x="114300" y="322728"/>
                  </a:cubicBezTo>
                  <a:cubicBezTo>
                    <a:pt x="209550" y="208428"/>
                    <a:pt x="359833" y="64495"/>
                    <a:pt x="571500" y="17928"/>
                  </a:cubicBezTo>
                  <a:cubicBezTo>
                    <a:pt x="783167" y="-28639"/>
                    <a:pt x="1115483" y="28511"/>
                    <a:pt x="1384300" y="43328"/>
                  </a:cubicBezTo>
                  <a:cubicBezTo>
                    <a:pt x="1653117" y="58145"/>
                    <a:pt x="1983317" y="43328"/>
                    <a:pt x="2184400" y="106828"/>
                  </a:cubicBezTo>
                  <a:cubicBezTo>
                    <a:pt x="2385483" y="170328"/>
                    <a:pt x="2493433" y="322728"/>
                    <a:pt x="2590800" y="424328"/>
                  </a:cubicBezTo>
                  <a:cubicBezTo>
                    <a:pt x="2688167" y="525928"/>
                    <a:pt x="2713567" y="566145"/>
                    <a:pt x="2768600" y="716428"/>
                  </a:cubicBezTo>
                  <a:cubicBezTo>
                    <a:pt x="2823633" y="866711"/>
                    <a:pt x="2921000" y="1326028"/>
                    <a:pt x="2921000" y="1326028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445000" y="1041216"/>
            <a:ext cx="3251200" cy="1105084"/>
            <a:chOff x="4445000" y="1041216"/>
            <a:chExt cx="3251200" cy="1105084"/>
          </a:xfrm>
        </p:grpSpPr>
        <p:sp>
          <p:nvSpPr>
            <p:cNvPr id="24" name="TextBox 23"/>
            <p:cNvSpPr txBox="1"/>
            <p:nvPr/>
          </p:nvSpPr>
          <p:spPr>
            <a:xfrm>
              <a:off x="6172200" y="1295400"/>
              <a:ext cx="1524000" cy="318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9</a:t>
              </a:r>
              <a:r>
                <a:rPr lang="en-US" sz="1600" b="0" dirty="0" smtClean="0">
                  <a:latin typeface="Gill Sans"/>
                  <a:cs typeface="Gill Sans"/>
                </a:rPr>
                <a:t>. format reply</a:t>
              </a:r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45000" y="1041216"/>
              <a:ext cx="2540000" cy="1105084"/>
            </a:xfrm>
            <a:custGeom>
              <a:avLst/>
              <a:gdLst>
                <a:gd name="connsiteX0" fmla="*/ 2540000 w 2540000"/>
                <a:gd name="connsiteY0" fmla="*/ 546284 h 1105084"/>
                <a:gd name="connsiteX1" fmla="*/ 2349500 w 2540000"/>
                <a:gd name="connsiteY1" fmla="*/ 127184 h 1105084"/>
                <a:gd name="connsiteX2" fmla="*/ 1663700 w 2540000"/>
                <a:gd name="connsiteY2" fmla="*/ 184 h 1105084"/>
                <a:gd name="connsiteX3" fmla="*/ 914400 w 2540000"/>
                <a:gd name="connsiteY3" fmla="*/ 114484 h 1105084"/>
                <a:gd name="connsiteX4" fmla="*/ 152400 w 2540000"/>
                <a:gd name="connsiteY4" fmla="*/ 609784 h 1105084"/>
                <a:gd name="connsiteX5" fmla="*/ 0 w 2540000"/>
                <a:gd name="connsiteY5" fmla="*/ 1105084 h 1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000" h="1105084">
                  <a:moveTo>
                    <a:pt x="2540000" y="546284"/>
                  </a:moveTo>
                  <a:cubicBezTo>
                    <a:pt x="2517775" y="382242"/>
                    <a:pt x="2495550" y="218201"/>
                    <a:pt x="2349500" y="127184"/>
                  </a:cubicBezTo>
                  <a:cubicBezTo>
                    <a:pt x="2203450" y="36167"/>
                    <a:pt x="1902883" y="2301"/>
                    <a:pt x="1663700" y="184"/>
                  </a:cubicBezTo>
                  <a:cubicBezTo>
                    <a:pt x="1424517" y="-1933"/>
                    <a:pt x="1166283" y="12884"/>
                    <a:pt x="914400" y="114484"/>
                  </a:cubicBezTo>
                  <a:cubicBezTo>
                    <a:pt x="662517" y="216084"/>
                    <a:pt x="304800" y="444684"/>
                    <a:pt x="152400" y="609784"/>
                  </a:cubicBezTo>
                  <a:cubicBezTo>
                    <a:pt x="0" y="774884"/>
                    <a:pt x="0" y="1105084"/>
                    <a:pt x="0" y="1105084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371600" y="6172200"/>
            <a:ext cx="85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Request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011269" y="6172200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Reply</a:t>
            </a:r>
            <a:endParaRPr lang="en-US" sz="16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969795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3 types of Kernel Mode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26" y="838200"/>
            <a:ext cx="8714874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r>
              <a:rPr lang="en-US" dirty="0" smtClean="0"/>
              <a:t>Process requests a system service, e.g., exit</a:t>
            </a:r>
          </a:p>
          <a:p>
            <a:pPr lvl="1"/>
            <a:r>
              <a:rPr lang="en-US" dirty="0" smtClean="0"/>
              <a:t>Like a function call, but “outside” the process</a:t>
            </a:r>
          </a:p>
          <a:p>
            <a:pPr lvl="1"/>
            <a:r>
              <a:rPr lang="en-US" dirty="0" smtClean="0"/>
              <a:t>Does not have the address of the system function to call</a:t>
            </a:r>
          </a:p>
          <a:p>
            <a:pPr lvl="1"/>
            <a:r>
              <a:rPr lang="en-US" dirty="0" smtClean="0"/>
              <a:t>Like a Remote Procedure </a:t>
            </a:r>
            <a:r>
              <a:rPr lang="en-US" dirty="0"/>
              <a:t>C</a:t>
            </a:r>
            <a:r>
              <a:rPr lang="en-US" dirty="0" smtClean="0"/>
              <a:t>all (RPC) – for later</a:t>
            </a:r>
          </a:p>
          <a:p>
            <a:pPr lvl="1"/>
            <a:r>
              <a:rPr lang="en-US" dirty="0" smtClean="0"/>
              <a:t>Marshall the </a:t>
            </a:r>
            <a:r>
              <a:rPr lang="en-US" dirty="0" err="1" smtClean="0"/>
              <a:t>syscall</a:t>
            </a:r>
            <a:r>
              <a:rPr lang="en-US" dirty="0" smtClean="0"/>
              <a:t> ID and arguments in registers and execute </a:t>
            </a:r>
            <a:r>
              <a:rPr lang="en-US" dirty="0" err="1" smtClean="0"/>
              <a:t>syscall</a:t>
            </a:r>
            <a:endParaRPr lang="en-US" dirty="0" smtClean="0"/>
          </a:p>
          <a:p>
            <a:r>
              <a:rPr lang="en-US" dirty="0" smtClean="0"/>
              <a:t>Interrupt</a:t>
            </a:r>
          </a:p>
          <a:p>
            <a:pPr lvl="1"/>
            <a:r>
              <a:rPr lang="en-US" dirty="0" smtClean="0"/>
              <a:t>External asynchronous event triggers context switch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smtClean="0"/>
              <a:t>Timer, I/O device</a:t>
            </a:r>
          </a:p>
          <a:p>
            <a:pPr lvl="1"/>
            <a:r>
              <a:rPr lang="en-US" dirty="0" smtClean="0"/>
              <a:t>Independent of user process</a:t>
            </a:r>
          </a:p>
          <a:p>
            <a:r>
              <a:rPr lang="en-US" dirty="0" smtClean="0"/>
              <a:t>Trap or Exception</a:t>
            </a:r>
          </a:p>
          <a:p>
            <a:pPr lvl="1"/>
            <a:r>
              <a:rPr lang="en-US" dirty="0" smtClean="0"/>
              <a:t>Internal synchronous event in process triggers context switch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Protection violation (segmentation fault), Divide by zero, …</a:t>
            </a:r>
          </a:p>
        </p:txBody>
      </p:sp>
    </p:spTree>
    <p:extLst>
      <p:ext uri="{BB962C8B-B14F-4D97-AF65-F5344CB8AC3E}">
        <p14:creationId xmlns:p14="http://schemas.microsoft.com/office/powerpoint/2010/main" val="9772722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39295</TotalTime>
  <Pages>60</Pages>
  <Words>2670</Words>
  <Application>Microsoft Macintosh PowerPoint</Application>
  <PresentationFormat>On-screen Show (4:3)</PresentationFormat>
  <Paragraphs>509</Paragraphs>
  <Slides>38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</vt:lpstr>
      <vt:lpstr>CS162 Operating Systems and Systems Programming Lecture 3  Processes (con’t), Fork,  Introduction to I/O</vt:lpstr>
      <vt:lpstr>Recall: Four fundamental OS concepts</vt:lpstr>
      <vt:lpstr>Process Control Block</vt:lpstr>
      <vt:lpstr>Recall: give the illusion of multiple processors?</vt:lpstr>
      <vt:lpstr>Simultaneous MultiThreading/Hyperthreading</vt:lpstr>
      <vt:lpstr>Scheduler</vt:lpstr>
      <vt:lpstr>Putting it together: web server</vt:lpstr>
      <vt:lpstr>Putting it together: web server</vt:lpstr>
      <vt:lpstr>Recall: 3 types of Kernel Mode Transfer</vt:lpstr>
      <vt:lpstr>Recall: User/Kernel (Privileged) Mode</vt:lpstr>
      <vt:lpstr>Implementing Safe Kernel Mode Transfers</vt:lpstr>
      <vt:lpstr>Need for Separate Kernel Stacks</vt:lpstr>
      <vt:lpstr>Before</vt:lpstr>
      <vt:lpstr>During</vt:lpstr>
      <vt:lpstr>Kernel System Call Handler</vt:lpstr>
      <vt:lpstr>Hardware support: Interrupt Control</vt:lpstr>
      <vt:lpstr>Hardware support: Interrupt Control</vt:lpstr>
      <vt:lpstr>Interrupt Controller</vt:lpstr>
      <vt:lpstr>How do we take interrupts safely?</vt:lpstr>
      <vt:lpstr>Can a process create a process ?</vt:lpstr>
      <vt:lpstr>fork1.c</vt:lpstr>
      <vt:lpstr>fork2.c</vt:lpstr>
      <vt:lpstr>Process Races: fork3.c</vt:lpstr>
      <vt:lpstr>UNIX Process Management</vt:lpstr>
      <vt:lpstr>UNIX Process Management</vt:lpstr>
      <vt:lpstr>Administrivia: Getting started</vt:lpstr>
      <vt:lpstr>Volunteers for RISE Camp? </vt:lpstr>
      <vt:lpstr> 5 min break</vt:lpstr>
      <vt:lpstr>Shell</vt:lpstr>
      <vt:lpstr>Signals – infloop.c</vt:lpstr>
      <vt:lpstr>Recall: UNIX System Structure</vt:lpstr>
      <vt:lpstr>How Does the Kernel Provide Services?</vt:lpstr>
      <vt:lpstr>OS Run-Time Library</vt:lpstr>
      <vt:lpstr>A Kind of Narrow Waist</vt:lpstr>
      <vt:lpstr>Key Unix I/O Design Concepts</vt:lpstr>
      <vt:lpstr>I/O &amp; Storage Layers</vt:lpstr>
      <vt:lpstr>Summary</vt:lpstr>
      <vt:lpstr>The File System Abstraction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493</cp:revision>
  <cp:lastPrinted>2017-08-30T13:50:34Z</cp:lastPrinted>
  <dcterms:created xsi:type="dcterms:W3CDTF">1995-08-12T11:37:26Z</dcterms:created>
  <dcterms:modified xsi:type="dcterms:W3CDTF">2017-08-31T01:23:45Z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