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748" r:id="rId3"/>
    <p:sldId id="855" r:id="rId4"/>
    <p:sldId id="857" r:id="rId5"/>
    <p:sldId id="860" r:id="rId6"/>
    <p:sldId id="858" r:id="rId7"/>
    <p:sldId id="859" r:id="rId8"/>
    <p:sldId id="861" r:id="rId9"/>
    <p:sldId id="839" r:id="rId10"/>
    <p:sldId id="831" r:id="rId11"/>
    <p:sldId id="832" r:id="rId12"/>
    <p:sldId id="746" r:id="rId13"/>
    <p:sldId id="833" r:id="rId14"/>
    <p:sldId id="841" r:id="rId15"/>
    <p:sldId id="842" r:id="rId16"/>
    <p:sldId id="835" r:id="rId17"/>
    <p:sldId id="836" r:id="rId18"/>
    <p:sldId id="837" r:id="rId19"/>
    <p:sldId id="838" r:id="rId20"/>
    <p:sldId id="802" r:id="rId21"/>
    <p:sldId id="852" r:id="rId22"/>
    <p:sldId id="804" r:id="rId23"/>
    <p:sldId id="805" r:id="rId24"/>
    <p:sldId id="806" r:id="rId25"/>
    <p:sldId id="843" r:id="rId26"/>
    <p:sldId id="844" r:id="rId27"/>
    <p:sldId id="845" r:id="rId28"/>
    <p:sldId id="817" r:id="rId29"/>
    <p:sldId id="825" r:id="rId30"/>
    <p:sldId id="807" r:id="rId31"/>
    <p:sldId id="808" r:id="rId32"/>
    <p:sldId id="809" r:id="rId33"/>
    <p:sldId id="846" r:id="rId34"/>
    <p:sldId id="811" r:id="rId35"/>
    <p:sldId id="812" r:id="rId36"/>
    <p:sldId id="847" r:id="rId37"/>
    <p:sldId id="848" r:id="rId38"/>
    <p:sldId id="849" r:id="rId39"/>
    <p:sldId id="815" r:id="rId40"/>
    <p:sldId id="816" r:id="rId41"/>
    <p:sldId id="753" r:id="rId42"/>
    <p:sldId id="754" r:id="rId43"/>
    <p:sldId id="755" r:id="rId44"/>
    <p:sldId id="850" r:id="rId45"/>
    <p:sldId id="851" r:id="rId46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0" autoAdjust="0"/>
    <p:restoredTop sz="86261" autoAdjust="0"/>
  </p:normalViewPr>
  <p:slideViewPr>
    <p:cSldViewPr>
      <p:cViewPr varScale="1">
        <p:scale>
          <a:sx n="76" d="100"/>
          <a:sy n="76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01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778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355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9727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401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9394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988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256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536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2330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689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535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228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????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????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55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06456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6859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72041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876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09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1688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56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67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8.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607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9/20/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733800" y="6566278"/>
            <a:ext cx="190306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Fall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8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Locks, Semaphores, Monitors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20, </a:t>
            </a:r>
            <a:r>
              <a:rPr lang="en-US" altLang="en-US" dirty="0" smtClean="0"/>
              <a:t>2017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736600"/>
            <a:ext cx="87106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have some sort of implementation of a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ock.Acquire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ock.Release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altLang="ko-KR" dirty="0" smtClean="0">
                <a:ea typeface="굴림" panose="020B0600000101010101" pitchFamily="34" charset="-127"/>
              </a:rPr>
              <a:t>and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Release()</a:t>
            </a:r>
            <a:r>
              <a:rPr lang="en-US" altLang="ko-KR" dirty="0" smtClean="0">
                <a:ea typeface="굴림" panose="020B0600000101010101" pitchFamily="34" charset="-127"/>
              </a:rPr>
              <a:t> called a “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Skip the test since you always need more ice cream ;-) </a:t>
            </a:r>
          </a:p>
        </p:txBody>
      </p:sp>
    </p:spTree>
    <p:extLst>
      <p:ext uri="{BB962C8B-B14F-4D97-AF65-F5344CB8AC3E}">
        <p14:creationId xmlns:p14="http://schemas.microsoft.com/office/powerpoint/2010/main" val="15819644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228600" y="9906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 smtClean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  <a:endParaRPr lang="en-US" altLang="en-US" sz="2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10600" cy="21336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1752600" y="32766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 smtClean="0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1752600" y="18288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752600" y="9906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770393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ea typeface="굴림" panose="020B0600000101010101" pitchFamily="34" charset="-127"/>
              </a:rPr>
              <a:t>Explore several implementations of locks</a:t>
            </a: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r>
              <a:rPr lang="en-US" altLang="ko-KR" sz="3200" dirty="0" smtClean="0">
                <a:ea typeface="굴림" panose="020B0600000101010101" pitchFamily="34" charset="-127"/>
              </a:rPr>
              <a:t>Continue with Synchronization Abstractions</a:t>
            </a:r>
          </a:p>
          <a:p>
            <a:pPr lvl="1"/>
            <a:r>
              <a:rPr lang="en-US" altLang="ko-KR" sz="2800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r>
              <a:rPr lang="en-US" altLang="ko-KR" sz="3200" dirty="0" smtClean="0">
                <a:ea typeface="굴림" panose="020B0600000101010101" pitchFamily="34" charset="-127"/>
              </a:rPr>
              <a:t>Very Quick Introduction to scheduling</a:t>
            </a:r>
          </a:p>
          <a:p>
            <a:pPr>
              <a:buFontTx/>
              <a:buNone/>
            </a:pPr>
            <a:endParaRPr lang="en-US" altLang="ko-KR" sz="3200" dirty="0" smtClean="0">
              <a:ea typeface="굴림" panose="020B0600000101010101" pitchFamily="34" charset="-127"/>
            </a:endParaRPr>
          </a:p>
          <a:p>
            <a:pPr lvl="1"/>
            <a:endParaRPr lang="en-US" altLang="ko-KR" sz="2800" dirty="0" smtClean="0">
              <a:ea typeface="굴림" panose="020B0600000101010101" pitchFamily="34" charset="-127"/>
            </a:endParaRP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endParaRPr lang="ko-KR" altLang="en-US" sz="32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9177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685800"/>
            <a:ext cx="8756650" cy="57927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800" dirty="0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handle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Done in the Intel 432 – </a:t>
            </a:r>
            <a:r>
              <a:rPr lang="en-US" altLang="ko-KR" dirty="0">
                <a:ea typeface="굴림" panose="020B0600000101010101" pitchFamily="34" charset="-127"/>
              </a:rPr>
              <a:t>e</a:t>
            </a:r>
            <a:r>
              <a:rPr lang="en-US" altLang="ko-KR" dirty="0" smtClean="0">
                <a:ea typeface="굴림" panose="020B0600000101010101" pitchFamily="34" charset="-127"/>
              </a:rPr>
              <a:t>ach feature makes HW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9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How can we build multi-instruction atomic operations?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Recall: dispatcher gets control in two ways.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Internal: Thread does something to relinquish the CPU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External: Interrupts cause dispatcher to take CPU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On a uniprocessor, can avoid context-switching by: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Avoiding internal events (although virtual memory tricky)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Preventing external events by disabling interrupts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Consequently, naïve Implementation of locks: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47223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848600" cy="48768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Can’t let user do this!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Consider following:</a:t>
            </a:r>
          </a:p>
          <a:p>
            <a:pPr lvl="2">
              <a:lnSpc>
                <a:spcPct val="11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While(TRUE) {;}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Real-Time system—no guarantees on timing!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Critical Sections might be arbitrarily long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What happens with I/O or other important events?	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Naïve use of Interrupt Enable/Disable: Problems</a:t>
            </a:r>
          </a:p>
        </p:txBody>
      </p:sp>
    </p:spTree>
    <p:extLst>
      <p:ext uri="{BB962C8B-B14F-4D97-AF65-F5344CB8AC3E}">
        <p14:creationId xmlns:p14="http://schemas.microsoft.com/office/powerpoint/2010/main" val="18629665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sz="3100" dirty="0" smtClean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9498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interrupts taken in time!</a:t>
            </a: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6329365" cy="3308350"/>
            <a:chOff x="1104" y="1056"/>
            <a:chExt cx="3987" cy="2084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interrupts;</a:t>
              </a:r>
              <a:b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if (value == BUSY)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Go to sleep();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// Enable interrupts?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value = BUSY;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enable interrupts;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299" cy="1200"/>
              <a:chOff x="3811" y="2112"/>
              <a:chExt cx="1299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393"/>
                <a:ext cx="886" cy="6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</a:p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11117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Want to put it after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sleep()</a:t>
            </a:r>
            <a:r>
              <a:rPr lang="en-US" altLang="ko-KR" dirty="0" smtClean="0">
                <a:ea typeface="굴림" panose="020B0600000101010101" pitchFamily="34" charset="-127"/>
              </a:rPr>
              <a:t>. But – how?</a:t>
            </a:r>
          </a:p>
          <a:p>
            <a:pPr lvl="1"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428680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428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428481" y="2371725"/>
            <a:ext cx="3335604" cy="460800"/>
            <a:chOff x="1021" y="1344"/>
            <a:chExt cx="1859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376881" y="4156035"/>
            <a:ext cx="8534400" cy="25146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77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  <p:bldP spid="4495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disable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enable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257557"/>
            <a:ext cx="1447800" cy="830264"/>
            <a:chOff x="2160" y="2068"/>
            <a:chExt cx="912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41" y="2068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15" y="3154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733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remove note B;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 smtClean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</a:t>
            </a:r>
            <a:r>
              <a:rPr lang="en-US" altLang="ko-KR" dirty="0" smtClean="0">
                <a:ea typeface="굴림" panose="020B0600000101010101" pitchFamily="34" charset="-127"/>
              </a:rPr>
              <a:t>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673551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900" dirty="0" smtClean="0">
              <a:ea typeface="굴림" panose="020B0600000101010101" pitchFamily="34" charset="-127"/>
            </a:endParaRP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Alternative: </a:t>
            </a:r>
            <a:r>
              <a:rPr lang="en-US" altLang="ko-KR" sz="2800" dirty="0" smtClean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1900055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 err="1">
                <a:latin typeface="Consolas"/>
                <a:ea typeface="굴림" charset="0"/>
                <a:cs typeface="Consolas"/>
              </a:rPr>
              <a:t>test&amp;set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(&amp;address) {	 /* most architectures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result = M[address]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</a:t>
            </a:r>
            <a:r>
              <a:rPr lang="en-US" altLang="ko-KR" sz="1800" dirty="0" smtClean="0">
                <a:solidFill>
                  <a:schemeClr val="accent2">
                    <a:lumMod val="75000"/>
                  </a:schemeClr>
                </a:solidFill>
                <a:latin typeface="Consolas"/>
                <a:ea typeface="굴림" charset="0"/>
                <a:cs typeface="Consolas"/>
              </a:rPr>
              <a:t>/* return result from “address” and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   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M[address] = 1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        </a:t>
            </a:r>
            <a:r>
              <a:rPr lang="en-US" altLang="ko-KR" sz="1800" dirty="0" smtClean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>set value at “address” to 1 */</a:t>
            </a:r>
            <a: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return result;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nsolas"/>
              <a:ea typeface="굴림" charset="0"/>
              <a:cs typeface="Consola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>
                <a:latin typeface="Consolas"/>
                <a:ea typeface="굴림" charset="0"/>
                <a:cs typeface="Consolas"/>
              </a:rPr>
              <a:t>swap (&amp;address, register) { /* x86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	temp = M[address]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  </a:t>
            </a:r>
            <a:r>
              <a:rPr lang="en-US" altLang="ko-KR" sz="1800" dirty="0" smtClean="0">
                <a:solidFill>
                  <a:schemeClr val="accent2">
                    <a:lumMod val="75000"/>
                  </a:schemeClr>
                </a:solidFill>
                <a:latin typeface="Consolas"/>
                <a:ea typeface="굴림" charset="0"/>
                <a:cs typeface="Consolas"/>
              </a:rPr>
              <a:t>/* swap register’s value to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 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M[address] = register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 </a:t>
            </a:r>
            <a:r>
              <a:rPr lang="en-US" altLang="ko-KR" sz="1800" dirty="0" smtClean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>value at “address” */</a:t>
            </a:r>
            <a: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register = temp;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nsolas"/>
              <a:ea typeface="굴림" charset="0"/>
              <a:cs typeface="Consola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 err="1">
                <a:latin typeface="Consolas"/>
                <a:ea typeface="굴림" charset="0"/>
                <a:cs typeface="Consolas"/>
              </a:rPr>
              <a:t>compare&amp;swap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(&amp;address, reg1, reg2) { /* 68000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if (reg1 == M[address]) {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M[address] = reg2;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return success;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} else {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return failure;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}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86009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8674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Acquire()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(value)); // while busy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Release()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value = 0;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free,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0 and sets value=1, so lock is now busy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It returns 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1 and sets value=1 (no change)</a:t>
            </a: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we set value = 0, someone else can get lock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30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3000" dirty="0" smtClean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082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semaphores and monitors,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0910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build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6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7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sz="1900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86238"/>
            <a:chOff x="48" y="1152"/>
            <a:chExt cx="2976" cy="2637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guard = 0;</a:t>
              </a:r>
            </a:p>
            <a:p>
              <a:pPr algn="l"/>
              <a:r>
                <a:rPr lang="en-US" altLang="en-US" sz="1900" b="0" dirty="0" err="1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 value = FREE;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// Short busy-wait time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while (</a:t>
              </a:r>
              <a:r>
                <a:rPr lang="en-US" altLang="en-US" sz="19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(guard));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if (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== BUSY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go to sleep() &amp; 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 BUSY;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3484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Locks using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Interrupts vs. 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test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&amp;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set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58816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Compare to “disable interrupt”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solution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 smtClean="0">
                <a:latin typeface="Gill Sans Light"/>
                <a:ea typeface="굴림" charset="0"/>
                <a:cs typeface="Gill Sans Light"/>
              </a:rPr>
              <a:t>Basically </a:t>
            </a:r>
            <a:r>
              <a:rPr lang="en-US" altLang="ko-KR" sz="2200" dirty="0">
                <a:latin typeface="Gill Sans Light"/>
                <a:ea typeface="굴림" charset="0"/>
                <a:cs typeface="Gill Sans Light"/>
              </a:rPr>
              <a:t>replace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disable interrupts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sym typeface="Wingdings" charset="0"/>
              </a:rPr>
              <a:t>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while (</a:t>
            </a:r>
            <a:r>
              <a:rPr lang="en-US" sz="2000" b="1" dirty="0" err="1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test&amp;set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(guard))</a:t>
            </a:r>
            <a:r>
              <a:rPr lang="en-US" sz="2000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enable interrupts 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  <a:sym typeface="Wingdings" charset="0"/>
              </a:rPr>
              <a:t> guard = 0;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288226"/>
            <a:ext cx="4581525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(value == BUSY)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Enable interrupts?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BUSY;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 smtClean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1364426"/>
            <a:ext cx="46482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Place on ready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95600" y="1219200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1664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362200" y="838200"/>
            <a:ext cx="28956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interrupts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0" y="901700"/>
            <a:ext cx="38100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(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60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go to sleep() //?? 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anyone on wait queue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take thread off wait-queue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Place on ready queue;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600">
                <a:latin typeface="Courier New" charset="0"/>
              </a:rPr>
              <a:t/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438400" y="3962400"/>
            <a:ext cx="274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1905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1981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1905000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2362200" y="4953000"/>
            <a:ext cx="2895600" cy="1371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no other activity (including OS) can run! 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50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057400" y="838200"/>
            <a:ext cx="3200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test &amp; wait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34000" y="685800"/>
            <a:ext cx="38100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rgbClr val="233AE1"/>
                </a:solidFill>
                <a:latin typeface="Courier New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while(test&amp;set(guard));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(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60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go to sleep()&amp;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while (test&amp;set(guard));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anyone on wait queue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take thread off wait-queue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Place on ready queue;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133600" y="1608138"/>
            <a:ext cx="34290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chemeClr val="hlink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Courier New" charset="0"/>
              </a:rPr>
              <a:t>while(test&amp;set(value));</a:t>
            </a:r>
            <a:r>
              <a:rPr lang="en-US" sz="1600">
                <a:latin typeface="Courier New" charset="0"/>
              </a:rPr>
              <a:t/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133600" y="39624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2209800" y="5105400"/>
            <a:ext cx="2895600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1905000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1828800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1676400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3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Midterm Thursday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/28 </a:t>
            </a:r>
            <a:r>
              <a:rPr lang="en-US" dirty="0" smtClean="0">
                <a:solidFill>
                  <a:srgbClr val="FF0000"/>
                </a:solidFill>
              </a:rPr>
              <a:t>6:30-8PM</a:t>
            </a:r>
          </a:p>
          <a:p>
            <a:pPr lvl="5"/>
            <a:endParaRPr lang="en-US" sz="1400" dirty="0"/>
          </a:p>
          <a:p>
            <a:r>
              <a:rPr lang="en-US" dirty="0" smtClean="0">
                <a:solidFill>
                  <a:srgbClr val="FF0000"/>
                </a:solidFill>
              </a:rPr>
              <a:t>Project 1 Design Document </a:t>
            </a:r>
            <a:r>
              <a:rPr lang="en-US" dirty="0" smtClean="0">
                <a:solidFill>
                  <a:srgbClr val="FF0000"/>
                </a:solidFill>
              </a:rPr>
              <a:t>due today</a:t>
            </a:r>
          </a:p>
          <a:p>
            <a:endParaRPr lang="en-US" sz="1400" dirty="0"/>
          </a:p>
          <a:p>
            <a:r>
              <a:rPr lang="en-US" dirty="0" smtClean="0"/>
              <a:t>Project 1 Design reviews upcoming</a:t>
            </a:r>
          </a:p>
          <a:p>
            <a:pPr lvl="1"/>
            <a:r>
              <a:rPr lang="en-US" dirty="0" smtClean="0"/>
              <a:t>High-level discussion of your approach</a:t>
            </a:r>
          </a:p>
          <a:p>
            <a:pPr lvl="2"/>
            <a:r>
              <a:rPr lang="en-US" dirty="0" smtClean="0"/>
              <a:t>What will you modify?</a:t>
            </a:r>
          </a:p>
          <a:p>
            <a:pPr lvl="2"/>
            <a:r>
              <a:rPr lang="en-US" dirty="0" smtClean="0"/>
              <a:t>What algorithm will you use?</a:t>
            </a:r>
          </a:p>
          <a:p>
            <a:pPr lvl="2"/>
            <a:r>
              <a:rPr lang="en-US" dirty="0" smtClean="0"/>
              <a:t>How will things be linked together, etc.</a:t>
            </a:r>
          </a:p>
          <a:p>
            <a:pPr lvl="2"/>
            <a:r>
              <a:rPr lang="en-US" dirty="0" smtClean="0"/>
              <a:t>Do not need final design (complete with all semicolons!)</a:t>
            </a:r>
          </a:p>
          <a:p>
            <a:pPr lvl="1"/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be asked about testing</a:t>
            </a:r>
          </a:p>
          <a:p>
            <a:pPr lvl="2"/>
            <a:r>
              <a:rPr lang="en-US" dirty="0" smtClean="0"/>
              <a:t>Understand testing framework</a:t>
            </a:r>
          </a:p>
          <a:p>
            <a:pPr lvl="2"/>
            <a:r>
              <a:rPr lang="en-US" dirty="0" smtClean="0"/>
              <a:t>Are there things you are doing that are not tested by tests we give you?</a:t>
            </a:r>
          </a:p>
          <a:p>
            <a:pPr lvl="5"/>
            <a:endParaRPr lang="en-US" sz="1400" dirty="0" smtClean="0"/>
          </a:p>
          <a:p>
            <a:r>
              <a:rPr lang="en-US" i="1" dirty="0" smtClean="0">
                <a:solidFill>
                  <a:srgbClr val="2A40E2"/>
                </a:solidFill>
              </a:rPr>
              <a:t>Do your own work!</a:t>
            </a:r>
          </a:p>
          <a:p>
            <a:pPr lvl="1"/>
            <a:r>
              <a:rPr lang="en-US" dirty="0" smtClean="0"/>
              <a:t>Please do not try to find solutions from previous terms</a:t>
            </a:r>
          </a:p>
          <a:p>
            <a:pPr lvl="1"/>
            <a:r>
              <a:rPr lang="en-US" dirty="0" smtClean="0"/>
              <a:t>We will be on the look out for anyone doing this</a:t>
            </a:r>
            <a:r>
              <a:rPr lang="en-US" dirty="0" smtClean="0"/>
              <a:t>…today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130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17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914400" y="1565871"/>
            <a:ext cx="2743200" cy="3391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557741">
            <a:off x="3812939" y="1568226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9426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90678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Want as high a level primitive as possible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2256700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066800"/>
            <a:ext cx="8610600" cy="54244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 smtClean="0">
                <a:ea typeface="굴림" panose="020B0600000101010101" pitchFamily="34" charset="-127"/>
              </a:rPr>
              <a:t>Dijkstra</a:t>
            </a:r>
            <a:r>
              <a:rPr lang="en-US" altLang="ko-KR" dirty="0" smtClean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 that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dirty="0" smtClean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 smtClean="0">
                <a:ea typeface="굴림" panose="020B0600000101010101" pitchFamily="34" charset="-127"/>
              </a:rPr>
              <a:t>proberen</a:t>
            </a:r>
            <a:r>
              <a:rPr lang="en-US" altLang="ko-KR" i="1" dirty="0" smtClean="0">
                <a:ea typeface="굴림" panose="020B0600000101010101" pitchFamily="34" charset="-127"/>
              </a:rPr>
              <a:t>” </a:t>
            </a:r>
            <a:r>
              <a:rPr lang="en-US" altLang="ko-KR" dirty="0" smtClean="0">
                <a:ea typeface="굴림" panose="020B0600000101010101" pitchFamily="34" charset="-127"/>
              </a:rPr>
              <a:t>(to test) and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dirty="0" smtClean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 smtClean="0">
                <a:ea typeface="굴림" panose="020B0600000101010101" pitchFamily="34" charset="-127"/>
              </a:rPr>
              <a:t>verhogen</a:t>
            </a:r>
            <a:r>
              <a:rPr lang="en-US" altLang="ko-KR" i="1" dirty="0" smtClean="0">
                <a:ea typeface="굴림" panose="020B0600000101010101" pitchFamily="34" charset="-127"/>
              </a:rPr>
              <a:t>”</a:t>
            </a:r>
            <a:r>
              <a:rPr lang="en-US" altLang="ko-KR" dirty="0" smtClean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1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762000"/>
            <a:ext cx="8763000" cy="53467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10668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3105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405982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40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6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52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6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63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73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Mutual Exclusion (initial value = 1)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Also called “Binary Semaphore”.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// Critical section goes here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Scheduling Constraints (initial value = 0)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Allow thread 1 to wait for a signal from thread 2, i.e., thread 2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event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occurs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which must wait for thread to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terminate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ThreadJoin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  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ThreadFinish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  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876800" y="49530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745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Producer-Consumer with a Bounded </a:t>
            </a:r>
            <a:r>
              <a:rPr lang="en-US" altLang="ko-KR" dirty="0">
                <a:ea typeface="굴림" panose="020B0600000101010101" pitchFamily="34" charset="-127"/>
              </a:rPr>
              <a:t>B</a:t>
            </a:r>
            <a:r>
              <a:rPr lang="en-US" altLang="ko-KR" dirty="0" smtClean="0">
                <a:ea typeface="굴림" panose="020B0600000101010101" pitchFamily="34" charset="-127"/>
              </a:rPr>
              <a:t>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800600" cy="838200"/>
            <a:chOff x="1392" y="624"/>
            <a:chExt cx="3024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91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2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General rule of thumb: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768773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Full Solution to Bounded Buffer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Semaphore fullSlots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Semaphore emptySlots = bufSize;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emptySlots.P();	// Wait until space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mutex.P();	// Wait until machine free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Enqueue(item);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fullSlots.V();	// Tell consumers there is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fullSlots.P();	// Check if there’s a coke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mutex.P();	// Wait until machine free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item = Dequeue();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emptySlots.V();	// tell producer need more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3276600" y="36576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228600" y="25146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25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Why asymmetry?</a:t>
            </a:r>
          </a:p>
          <a:p>
            <a:pPr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Producer does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(),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Consumer does: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(),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</a:t>
            </a:r>
          </a:p>
          <a:p>
            <a:pPr marL="0" indent="0">
              <a:buFontTx/>
              <a:buNone/>
              <a:defRPr/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609600" y="3733800"/>
            <a:ext cx="80772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6868" name="Rectangular Callout 5"/>
          <p:cNvSpPr>
            <a:spLocks noChangeArrowheads="1"/>
          </p:cNvSpPr>
          <p:nvPr/>
        </p:nvSpPr>
        <p:spPr bwMode="auto">
          <a:xfrm>
            <a:off x="3657600" y="9906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Decrease # of empty slots</a:t>
            </a:r>
          </a:p>
        </p:txBody>
      </p:sp>
      <p:sp>
        <p:nvSpPr>
          <p:cNvPr id="36869" name="Rectangular Callout 6"/>
          <p:cNvSpPr>
            <a:spLocks noChangeArrowheads="1"/>
          </p:cNvSpPr>
          <p:nvPr/>
        </p:nvSpPr>
        <p:spPr bwMode="auto">
          <a:xfrm>
            <a:off x="6248400" y="9906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Increase # of occupied slots</a:t>
            </a:r>
          </a:p>
        </p:txBody>
      </p:sp>
      <p:sp>
        <p:nvSpPr>
          <p:cNvPr id="36870" name="Rectangular Callout 7"/>
          <p:cNvSpPr>
            <a:spLocks noChangeArrowheads="1"/>
          </p:cNvSpPr>
          <p:nvPr/>
        </p:nvSpPr>
        <p:spPr bwMode="auto">
          <a:xfrm>
            <a:off x="6400800" y="2590800"/>
            <a:ext cx="1752600" cy="685800"/>
          </a:xfrm>
          <a:prstGeom prst="wedgeRectCallout">
            <a:avLst>
              <a:gd name="adj1" fmla="val -9741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Increase # of empty slots</a:t>
            </a:r>
          </a:p>
        </p:txBody>
      </p:sp>
      <p:sp>
        <p:nvSpPr>
          <p:cNvPr id="36871" name="Rectangular Callout 8"/>
          <p:cNvSpPr>
            <a:spLocks noChangeArrowheads="1"/>
          </p:cNvSpPr>
          <p:nvPr/>
        </p:nvSpPr>
        <p:spPr bwMode="auto">
          <a:xfrm>
            <a:off x="4419600" y="2590800"/>
            <a:ext cx="1752600" cy="685800"/>
          </a:xfrm>
          <a:prstGeom prst="wedgeRectCallout">
            <a:avLst>
              <a:gd name="adj1" fmla="val -37838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Decrease # of occupied slots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about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402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5486400" cy="5105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Is order of P’s important?</a:t>
            </a:r>
          </a:p>
          <a:p>
            <a:pPr lvl="1"/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Yes!  Can cause deadlock</a:t>
            </a:r>
          </a:p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Is order of V’s important?</a:t>
            </a:r>
          </a:p>
          <a:p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No, except that it might affect scheduling efficiency</a:t>
            </a:r>
          </a:p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What if we have 2 producers or 2 consumers?</a:t>
            </a:r>
          </a:p>
          <a:p>
            <a:pPr lvl="1"/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Do we need to change anything?</a:t>
            </a:r>
          </a:p>
          <a:p>
            <a:pPr lvl="1"/>
            <a:endParaRPr lang="ko-KR" altLang="en-US" dirty="0">
              <a:latin typeface="Gill Sans Light"/>
              <a:ea typeface="굴림" charset="0"/>
              <a:cs typeface="Gill Sans Light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381000" y="1371600"/>
            <a:ext cx="52578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609600" y="3733800"/>
            <a:ext cx="4572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5486400" y="7620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 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	item = 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endParaRPr lang="en-US" altLang="ko-KR" sz="2000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2209800"/>
            <a:ext cx="533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about Solution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1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  <p:bldP spid="465924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91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dirty="0" smtClean="0">
                <a:ea typeface="굴림" panose="020B0600000101010101" pitchFamily="34" charset="-127"/>
              </a:rPr>
              <a:t>locks</a:t>
            </a:r>
            <a:r>
              <a:rPr lang="en-US" altLang="ko-KR" dirty="0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 smtClean="0"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scheduling constraints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Definition: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 smtClean="0">
                <a:ea typeface="굴림" panose="020B0600000101010101" pitchFamily="34" charset="-127"/>
              </a:rPr>
              <a:t>: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 and zero or more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9081226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1600" y="1565870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914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3812939" y="1568226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9852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3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();// Get next item or null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return(item);	// Might return null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5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 smtClean="0">
                <a:ea typeface="굴림" panose="020B0600000101010101" pitchFamily="34" charset="-127"/>
              </a:rPr>
              <a:t>RemoveFromQueue</a:t>
            </a:r>
            <a:r>
              <a:rPr lang="en-US" altLang="ko-KR" dirty="0" smtClean="0">
                <a:ea typeface="굴림" panose="020B0600000101010101" pitchFamily="34" charset="-127"/>
              </a:rPr>
              <a:t>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3597339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dataready.signal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next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Important concept: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dirty="0" err="1" smtClean="0">
                <a:ea typeface="굴림" panose="020B0600000101010101" pitchFamily="34" charset="-127"/>
              </a:rPr>
              <a:t>compare&amp;swap</a:t>
            </a:r>
            <a:r>
              <a:rPr lang="en-US" altLang="ko-KR" dirty="0" smtClean="0">
                <a:ea typeface="굴림" panose="020B0600000101010101" pitchFamily="34" charset="-127"/>
              </a:rPr>
              <a:t>, conditional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</p:txBody>
      </p:sp>
    </p:spTree>
    <p:extLst>
      <p:ext uri="{BB962C8B-B14F-4D97-AF65-F5344CB8AC3E}">
        <p14:creationId xmlns:p14="http://schemas.microsoft.com/office/powerpoint/2010/main" val="2004028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(2/2)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914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91668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3886200"/>
            <a:ext cx="2743200" cy="1447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1600" y="1565870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3429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209800" y="2971800"/>
            <a:ext cx="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209800" y="2968744"/>
            <a:ext cx="1371600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latin typeface="Gill Sans Light"/>
                <a:cs typeface="Gill Sans Light"/>
              </a:rPr>
              <a:t>Wait for note B to be remove</a:t>
            </a:r>
            <a:endParaRPr lang="en-US" sz="2000" b="0" dirty="0">
              <a:latin typeface="Gill Sans Light"/>
              <a:cs typeface="Gill Sans Ligh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3812939" y="1568226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 bwMode="auto">
          <a:xfrm flipH="1">
            <a:off x="3657600" y="3581400"/>
            <a:ext cx="16002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10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651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571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286000" y="3609314"/>
            <a:ext cx="0" cy="609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286000" y="3578344"/>
            <a:ext cx="1371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b="0" dirty="0" smtClean="0">
                <a:latin typeface="Gill Sans Light"/>
                <a:cs typeface="Gill Sans Light"/>
              </a:rPr>
              <a:t>Wait for note B to be remove</a:t>
            </a:r>
            <a:endParaRPr lang="en-US" sz="2000" b="0" dirty="0">
              <a:latin typeface="Gill Sans Light"/>
              <a:cs typeface="Gill Sans Light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657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4729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Review: Solution 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4" y="736600"/>
            <a:ext cx="9191625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 {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 		   buy milk;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	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There’s a better way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Have hardware provide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higher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-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level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primitives than atomic load &amp;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store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Build even higher-level programming abstractions on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this hardware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724346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51655</TotalTime>
  <Pages>60</Pages>
  <Words>2675</Words>
  <Application>Microsoft Macintosh PowerPoint</Application>
  <PresentationFormat>On-screen Show (4:3)</PresentationFormat>
  <Paragraphs>566</Paragraphs>
  <Slides>45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</vt:lpstr>
      <vt:lpstr>CS162 Operating Systems and Systems Programming Lecture 8   Locks, Semaphores, Monitors </vt:lpstr>
      <vt:lpstr>Review: Too Much Milk Solution #3</vt:lpstr>
      <vt:lpstr>Case 1</vt:lpstr>
      <vt:lpstr>Case 1</vt:lpstr>
      <vt:lpstr>Case 1</vt:lpstr>
      <vt:lpstr>Case 2</vt:lpstr>
      <vt:lpstr>Case 2</vt:lpstr>
      <vt:lpstr>Case 2</vt:lpstr>
      <vt:lpstr>Review: Solution #3 discussion</vt:lpstr>
      <vt:lpstr>Too Much Milk: Solution #4</vt:lpstr>
      <vt:lpstr>Where are we going with synchronization?</vt:lpstr>
      <vt:lpstr>Goals for Today</vt:lpstr>
      <vt:lpstr>How to Implement Locks?</vt:lpstr>
      <vt:lpstr>Naïve use of Interrupt Enable/Disable</vt:lpstr>
      <vt:lpstr>Naïve use of Interrupt Enable/Disable: Problems</vt:lpstr>
      <vt:lpstr>Better Implementation of Locks by Disabling Interrupts</vt:lpstr>
      <vt:lpstr>New Lock Implementation: Discussion</vt:lpstr>
      <vt:lpstr>Interrupt Re-enable in Going to Sleep</vt:lpstr>
      <vt:lpstr>How to Re-enable After Sleep()?</vt:lpstr>
      <vt:lpstr>Atomic Read-Modify-Write Instructions</vt:lpstr>
      <vt:lpstr>Examples of Read-Modify-Write </vt:lpstr>
      <vt:lpstr>Implementing Locks with test&amp;set</vt:lpstr>
      <vt:lpstr>Problem: Busy-Waiting for Lock</vt:lpstr>
      <vt:lpstr>Better Locks using test&amp;set</vt:lpstr>
      <vt:lpstr>Locks using Interrupts vs. test&amp;set</vt:lpstr>
      <vt:lpstr>Recap: Locks using interrupts</vt:lpstr>
      <vt:lpstr>Recap: Locks using test &amp; wait</vt:lpstr>
      <vt:lpstr>Administrivia</vt:lpstr>
      <vt:lpstr>BREAK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Discussion about Solution (cont’d)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condition variable)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615</cp:revision>
  <cp:lastPrinted>2016-02-17T05:04:43Z</cp:lastPrinted>
  <dcterms:created xsi:type="dcterms:W3CDTF">1995-08-12T11:37:26Z</dcterms:created>
  <dcterms:modified xsi:type="dcterms:W3CDTF">2017-09-20T20:24:00Z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