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68"/>
  </p:notesMasterIdLst>
  <p:handoutMasterIdLst>
    <p:handoutMasterId r:id="rId69"/>
  </p:handoutMasterIdLst>
  <p:sldIdLst>
    <p:sldId id="256" r:id="rId2"/>
    <p:sldId id="261" r:id="rId3"/>
    <p:sldId id="262" r:id="rId4"/>
    <p:sldId id="260" r:id="rId5"/>
    <p:sldId id="257" r:id="rId6"/>
    <p:sldId id="308" r:id="rId7"/>
    <p:sldId id="259" r:id="rId8"/>
    <p:sldId id="264" r:id="rId9"/>
    <p:sldId id="307" r:id="rId10"/>
    <p:sldId id="263" r:id="rId11"/>
    <p:sldId id="266" r:id="rId12"/>
    <p:sldId id="584" r:id="rId13"/>
    <p:sldId id="576" r:id="rId14"/>
    <p:sldId id="270" r:id="rId15"/>
    <p:sldId id="578" r:id="rId16"/>
    <p:sldId id="579" r:id="rId17"/>
    <p:sldId id="577" r:id="rId18"/>
    <p:sldId id="583" r:id="rId19"/>
    <p:sldId id="580" r:id="rId20"/>
    <p:sldId id="272" r:id="rId21"/>
    <p:sldId id="273" r:id="rId22"/>
    <p:sldId id="581" r:id="rId23"/>
    <p:sldId id="274" r:id="rId24"/>
    <p:sldId id="582" r:id="rId25"/>
    <p:sldId id="275" r:id="rId26"/>
    <p:sldId id="298" r:id="rId27"/>
    <p:sldId id="575" r:id="rId28"/>
    <p:sldId id="520" r:id="rId29"/>
    <p:sldId id="290" r:id="rId30"/>
    <p:sldId id="291" r:id="rId31"/>
    <p:sldId id="608" r:id="rId32"/>
    <p:sldId id="607" r:id="rId33"/>
    <p:sldId id="292" r:id="rId34"/>
    <p:sldId id="642" r:id="rId35"/>
    <p:sldId id="296" r:id="rId36"/>
    <p:sldId id="294" r:id="rId37"/>
    <p:sldId id="295" r:id="rId38"/>
    <p:sldId id="635" r:id="rId39"/>
    <p:sldId id="636" r:id="rId40"/>
    <p:sldId id="643" r:id="rId41"/>
    <p:sldId id="306" r:id="rId42"/>
    <p:sldId id="615" r:id="rId43"/>
    <p:sldId id="616" r:id="rId44"/>
    <p:sldId id="297" r:id="rId45"/>
    <p:sldId id="276" r:id="rId46"/>
    <p:sldId id="279" r:id="rId47"/>
    <p:sldId id="533" r:id="rId48"/>
    <p:sldId id="637" r:id="rId49"/>
    <p:sldId id="280" r:id="rId50"/>
    <p:sldId id="281" r:id="rId51"/>
    <p:sldId id="283" r:id="rId52"/>
    <p:sldId id="284" r:id="rId53"/>
    <p:sldId id="598" r:id="rId54"/>
    <p:sldId id="288" r:id="rId55"/>
    <p:sldId id="299" r:id="rId56"/>
    <p:sldId id="300" r:id="rId57"/>
    <p:sldId id="301" r:id="rId58"/>
    <p:sldId id="638" r:id="rId59"/>
    <p:sldId id="639" r:id="rId60"/>
    <p:sldId id="627" r:id="rId61"/>
    <p:sldId id="640" r:id="rId62"/>
    <p:sldId id="304" r:id="rId63"/>
    <p:sldId id="641" r:id="rId64"/>
    <p:sldId id="632" r:id="rId65"/>
    <p:sldId id="633" r:id="rId66"/>
    <p:sldId id="634" r:id="rId67"/>
  </p:sldIdLst>
  <p:sldSz cx="9144000" cy="6858000" type="letter"/>
  <p:notesSz cx="6997700" cy="9194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6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E683"/>
    <a:srgbClr val="BCB667"/>
    <a:srgbClr val="55FC02"/>
    <a:srgbClr val="FBBA03"/>
    <a:srgbClr val="0332B7"/>
    <a:srgbClr val="000000"/>
    <a:srgbClr val="FF6666"/>
    <a:srgbClr val="CC3333"/>
    <a:srgbClr val="CC996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88"/>
    <p:restoredTop sz="86803" autoAdjust="0"/>
  </p:normalViewPr>
  <p:slideViewPr>
    <p:cSldViewPr>
      <p:cViewPr varScale="1">
        <p:scale>
          <a:sx n="111" d="100"/>
          <a:sy n="111" d="100"/>
        </p:scale>
        <p:origin x="3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1722" y="-210"/>
      </p:cViewPr>
      <p:guideLst>
        <p:guide orient="horz" pos="2896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2225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3038" y="22225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algn="r"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3813" y="8763000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3038" y="8763000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900" i="1"/>
            </a:lvl1pPr>
          </a:lstStyle>
          <a:p>
            <a:pPr>
              <a:defRPr/>
            </a:pPr>
            <a:fld id="{5D842B50-2395-AF47-9853-6C85347CE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10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2225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3038" y="22225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algn="r"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3813" y="8763000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3038" y="8763000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fld id="{7DAEA246-AA45-9741-BAF0-58C69264C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122613" y="8761413"/>
            <a:ext cx="7524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622" tIns="44310" rIns="88622" bIns="44310">
            <a:spAutoFit/>
          </a:bodyPr>
          <a:lstStyle/>
          <a:p>
            <a:pPr algn="ctr" defTabSz="876300">
              <a:lnSpc>
                <a:spcPct val="90000"/>
              </a:lnSpc>
            </a:pPr>
            <a:r>
              <a:rPr lang="en-US" sz="1200"/>
              <a:t>Page </a:t>
            </a:r>
            <a:fld id="{C7046C59-8902-C545-AA0A-0F8828FEF2D6}" type="slidenum">
              <a:rPr lang="en-US" sz="1200"/>
              <a:pPr algn="ctr" defTabSz="876300">
                <a:lnSpc>
                  <a:spcPct val="90000"/>
                </a:lnSpc>
              </a:pPr>
              <a:t>‹#›</a:t>
            </a:fld>
            <a:endParaRPr lang="en-US" sz="1200"/>
          </a:p>
        </p:txBody>
      </p:sp>
      <p:sp>
        <p:nvSpPr>
          <p:cNvPr id="16391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57325" y="882650"/>
            <a:ext cx="4083050" cy="3062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367213"/>
            <a:ext cx="51308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5740" rIns="92910" bIns="45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6659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DF7928-D1E0-C947-A399-519A47F33460}" type="slidenum">
              <a:rPr lang="en-US" sz="900">
                <a:latin typeface="Times New Roman" charset="0"/>
              </a:rPr>
              <a:pPr/>
              <a:t>1</a:t>
            </a:fld>
            <a:endParaRPr lang="en-US" sz="9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AEA246-AA45-9741-BAF0-58C69264CAE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29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697C0-5B50-7944-9EB6-688F19C305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8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697C0-5B50-7944-9EB6-688F19C305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93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0563"/>
            <a:ext cx="4597400" cy="344805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564" y="4367930"/>
            <a:ext cx="5132572" cy="4136462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AEA246-AA45-9741-BAF0-58C69264CAE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6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0563"/>
            <a:ext cx="4597400" cy="344805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02" y="4367930"/>
            <a:ext cx="5597697" cy="4136462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xfrm>
            <a:off x="934878" y="4367930"/>
            <a:ext cx="5127944" cy="413845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670" tIns="46996" rIns="95670" bIns="46996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In this course we are not focusing on a single node system but on the end-to-end system. The reason is very simple: today the majority of applications we use does not run on our system. Social networks, e-mail, google docs, online gamming, etc.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697C0-5B50-7944-9EB6-688F19C305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3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AEA246-AA45-9741-BAF0-58C69264CA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9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AEA246-AA45-9741-BAF0-58C69264CAE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4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697C0-5B50-7944-9EB6-688F19C305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26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697C0-5B50-7944-9EB6-688F19C305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2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290" y="4367930"/>
            <a:ext cx="6031583" cy="4136462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661" tIns="46992" rIns="95661" bIns="46992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588963"/>
            <a:ext cx="4579938" cy="3435350"/>
          </a:xfrm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EA246-AA45-9741-BAF0-58C69264CAE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4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93738" y="1219200"/>
            <a:ext cx="7651750" cy="0"/>
          </a:xfrm>
          <a:prstGeom prst="line">
            <a:avLst/>
          </a:prstGeom>
          <a:noFill/>
          <a:ln w="47625" cmpd="thinThick">
            <a:solidFill>
              <a:srgbClr val="FBBA0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8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>
            <a:fillRect/>
          </a:stretch>
        </p:blipFill>
        <p:spPr bwMode="auto">
          <a:xfrm>
            <a:off x="8153400" y="0"/>
            <a:ext cx="9906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56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1295400" cy="476250"/>
          </a:xfr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9D76EE3-5D16-1144-B3ED-C50E11109232}" type="datetime1">
              <a:rPr lang="en-US" smtClean="0"/>
              <a:t>8/29/19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81750"/>
            <a:ext cx="2895600" cy="47625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381750"/>
            <a:ext cx="1066800" cy="476250"/>
          </a:xfrm>
        </p:spPr>
        <p:txBody>
          <a:bodyPr/>
          <a:lstStyle>
            <a:lvl1pPr>
              <a:defRPr>
                <a:solidFill>
                  <a:srgbClr val="FBBA03"/>
                </a:solidFill>
              </a:defRPr>
            </a:lvl1pPr>
          </a:lstStyle>
          <a:p>
            <a:pPr>
              <a:defRPr/>
            </a:pPr>
            <a:fld id="{05CF57E6-57DB-4E49-BFE1-65C6AAA70004}" type="slidenum">
              <a:rPr lang="en-US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4938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9DED4-1FB9-DD4D-B29D-BD17C3D52BED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5FE72-0B9D-1A4F-A842-F00C4E8F7C72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95450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4121-BA6C-AD43-82C2-DF1F24FE5D9C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555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3733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BCEFA-F876-4F4F-86A2-753D86978C86}" type="datetime1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3FF5-B387-3C46-9528-A4DAEFDDAA2C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7213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38600" cy="4465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4465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E92B9-1167-E441-A3C5-5027580B2536}" type="datetime1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DE28-9F3A-8740-A959-B54BC5F7733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00279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0F9E-ED83-3441-887A-B8718D784170}" type="datetime1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F822-60CA-A14C-842C-369E58A037BB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7083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7524F-A179-CB44-B03A-D84CBCDB8A62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1FA0-C480-6843-BD2D-6F0C14B57B4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95036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28600"/>
            <a:ext cx="19240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19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259D-AF66-614F-B79D-CE17BC65F583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5171-0207-EE4C-95BF-097AF0A57BE6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1346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36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66800"/>
            <a:ext cx="37338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771900"/>
            <a:ext cx="37338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48E46-3D4C-D14A-BF48-907B279F968A}" type="datetime1">
              <a:rPr lang="en-US" smtClean="0"/>
              <a:t>8/29/19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32EAA-4308-6D4B-B317-3B7A4B81A0EA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916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142999"/>
            <a:ext cx="7391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B713F-6772-944B-9EFC-3622C1E289E8}" type="datetime1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5C81-C980-EF45-BF17-2B49AE30DF4D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368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rgbClr val="FF99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C847F1F-5355-D243-86B1-CA7A935491AF}" type="datetime1">
              <a:rPr lang="en-US" smtClean="0"/>
              <a:t>8/29/19</a:t>
            </a:fld>
            <a:endParaRPr lang="en-US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114FFB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UCB CS162 Fa19 L1</a:t>
            </a:r>
            <a:endParaRPr lang="en-US" dirty="0"/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99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D5790EB-F35A-0640-B4F7-A0244B6CFC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6962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620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93738" y="914400"/>
            <a:ext cx="7651750" cy="0"/>
          </a:xfrm>
          <a:prstGeom prst="line">
            <a:avLst/>
          </a:prstGeom>
          <a:noFill/>
          <a:ln w="47625" cmpd="thinThick">
            <a:solidFill>
              <a:srgbClr val="FBBA0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 descr="fro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>
            <a:fillRect/>
          </a:stretch>
        </p:blipFill>
        <p:spPr bwMode="auto">
          <a:xfrm>
            <a:off x="8229600" y="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2" r:id="rId3"/>
    <p:sldLayoutId id="2147483993" r:id="rId4"/>
    <p:sldLayoutId id="2147483994" r:id="rId5"/>
    <p:sldLayoutId id="2147483995" r:id="rId6"/>
    <p:sldLayoutId id="2147483999" r:id="rId7"/>
    <p:sldLayoutId id="2147484000" r:id="rId8"/>
    <p:sldLayoutId id="2147483997" r:id="rId9"/>
    <p:sldLayoutId id="2147483998" r:id="rId10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www.cs.berkeley.edu/~culler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static.howstuffworks.com/gif/cell-phone-nokia.jpg&amp;imgrefurl=http://electronics.howstuffworks.com/cell-phone.htm&amp;h=200&amp;w=200&amp;sz=22&amp;tbnid=ftqjm3_El-gJ:&amp;tbnh=99&amp;tbnw=99&amp;start=7&amp;prev=/images?q=cell+phone&amp;hl=en&amp;lr=&amp;ie=UTF-8" TargetMode="External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3.jpeg"/><Relationship Id="rId21" Type="http://schemas.openxmlformats.org/officeDocument/2006/relationships/image" Target="../media/image60.tiff"/><Relationship Id="rId7" Type="http://schemas.openxmlformats.org/officeDocument/2006/relationships/image" Target="../media/image47.pn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20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jpe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19" Type="http://schemas.openxmlformats.org/officeDocument/2006/relationships/image" Target="../media/image58.tiff"/><Relationship Id="rId4" Type="http://schemas.openxmlformats.org/officeDocument/2006/relationships/image" Target="../media/image44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Relationship Id="rId22" Type="http://schemas.openxmlformats.org/officeDocument/2006/relationships/image" Target="../media/image6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pages.cs.wisc.edu/~remzi/OSTE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berkeley/spring2019/cs162" TargetMode="External"/><Relationship Id="rId2" Type="http://schemas.openxmlformats.org/officeDocument/2006/relationships/hyperlink" Target="https://cs162.eecs.berkeley.edu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s162-xx@cory.eecs.berkeley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.eecs.berkeley.edu/webacc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s162.eecs.berkeley.edu/ladde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pmag.com/issue/article/Time-Is-Not-Always-On-Our-Side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3.org/Protocols/HTTP/AsImplemented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sz="4400" dirty="0">
                <a:latin typeface="Arial" charset="0"/>
                <a:ea typeface="ＭＳ Ｐゴシック" charset="0"/>
                <a:cs typeface="ＭＳ Ｐゴシック" charset="0"/>
              </a:rPr>
              <a:t>Welcome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to CS162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841625"/>
            <a:ext cx="8610600" cy="1752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David E. Culler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CS162 – Operating Systems and Systems Programming</a:t>
            </a:r>
          </a:p>
          <a:p>
            <a:r>
              <a:rPr lang="hu-HU" b="0" dirty="0">
                <a:latin typeface="Arial" charset="0"/>
                <a:ea typeface="ＭＳ Ｐゴシック" charset="0"/>
                <a:cs typeface="ＭＳ Ｐゴシック" charset="0"/>
              </a:rPr>
              <a:t>http://cs162.eecs.berkeley.edu/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Lecture 1</a:t>
            </a:r>
          </a:p>
          <a:p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August 29,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53200" y="5638800"/>
            <a:ext cx="2362200" cy="646331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Read A&amp;D Ch1</a:t>
            </a:r>
          </a:p>
          <a:p>
            <a:r>
              <a:rPr lang="en-US" dirty="0"/>
              <a:t>HW0 out, due 9/6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ABD36-00B0-F04D-AE4F-65301A4073D8}"/>
              </a:ext>
            </a:extLst>
          </p:cNvPr>
          <p:cNvSpPr txBox="1"/>
          <p:nvPr/>
        </p:nvSpPr>
        <p:spPr>
          <a:xfrm rot="775364">
            <a:off x="345929" y="5438745"/>
            <a:ext cx="524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Overflow Lecture 8/30 @ 2:00 in 306 Soda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operating system?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066800"/>
            <a:ext cx="7620000" cy="2514600"/>
          </a:xfrm>
        </p:spPr>
        <p:txBody>
          <a:bodyPr/>
          <a:lstStyle/>
          <a:p>
            <a:r>
              <a:rPr lang="en-US" dirty="0"/>
              <a:t>Special layer of software that provides application software access to hardware resources</a:t>
            </a:r>
          </a:p>
          <a:p>
            <a:pPr lvl="1"/>
            <a:r>
              <a:rPr lang="en-US" dirty="0"/>
              <a:t>Convenient abstraction of complex hardware devices</a:t>
            </a:r>
          </a:p>
          <a:p>
            <a:pPr lvl="1"/>
            <a:r>
              <a:rPr lang="en-US" dirty="0"/>
              <a:t>Protected access to Shared resources</a:t>
            </a:r>
          </a:p>
          <a:p>
            <a:pPr lvl="1"/>
            <a:r>
              <a:rPr lang="en-US" dirty="0"/>
              <a:t>Security and Authentication</a:t>
            </a:r>
          </a:p>
          <a:p>
            <a:pPr lvl="1"/>
            <a:r>
              <a:rPr lang="en-US" dirty="0"/>
              <a:t>Communication amongst logical entities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3A906-06F7-554F-8176-861012BE60B2}" type="datetime1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3FF5-B387-3C46-9528-A4DAEFDDAA2C}" type="slidenum">
              <a:rPr lang="en-US" smtClean="0"/>
              <a:pPr>
                <a:defRPr/>
              </a:pPr>
              <a:t>10</a:t>
            </a:fld>
            <a:endParaRPr lang="en-US" b="0"/>
          </a:p>
        </p:txBody>
      </p:sp>
      <p:sp>
        <p:nvSpPr>
          <p:cNvPr id="10" name="Rectangle 9"/>
          <p:cNvSpPr/>
          <p:nvPr/>
        </p:nvSpPr>
        <p:spPr bwMode="auto">
          <a:xfrm>
            <a:off x="3048000" y="5029200"/>
            <a:ext cx="2362200" cy="914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Hardware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048000" y="4038600"/>
            <a:ext cx="914400" cy="6858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appln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505200" y="3886200"/>
            <a:ext cx="914400" cy="6858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appln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86200" y="3733800"/>
            <a:ext cx="914400" cy="6858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appln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57600" y="4800600"/>
            <a:ext cx="2057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953000" y="4343400"/>
            <a:ext cx="762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cxnSp>
        <p:nvCxnSpPr>
          <p:cNvPr id="18" name="Straight Arrow Connector 17"/>
          <p:cNvCxnSpPr>
            <a:stCxn id="10" idx="3"/>
          </p:cNvCxnSpPr>
          <p:nvPr/>
        </p:nvCxnSpPr>
        <p:spPr bwMode="auto">
          <a:xfrm>
            <a:off x="5410200" y="5486400"/>
            <a:ext cx="1524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3497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14539E-76E5-7B4B-AEBD-7A80522A1B5C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11</a:t>
            </a:fld>
            <a:endParaRPr lang="en-US" b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3886200" cy="2921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267200"/>
            <a:ext cx="242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Switchboard Operator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895600"/>
            <a:ext cx="4089400" cy="3067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200" y="6019800"/>
            <a:ext cx="228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Operators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219200"/>
            <a:ext cx="2527819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1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4F9F-642E-944D-8F8C-C14B83C0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 something a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2F549-3C39-474D-AE0E-E0A9E2949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26" y="1448253"/>
            <a:ext cx="7886700" cy="4351338"/>
          </a:xfrm>
        </p:spPr>
        <p:txBody>
          <a:bodyPr/>
          <a:lstStyle/>
          <a:p>
            <a:r>
              <a:rPr lang="en-US" dirty="0"/>
              <a:t>Multiple interrelated parts</a:t>
            </a:r>
          </a:p>
          <a:p>
            <a:pPr lvl="1"/>
            <a:r>
              <a:rPr lang="en-US" dirty="0"/>
              <a:t>Each potentially interacts with the others, …</a:t>
            </a:r>
          </a:p>
          <a:p>
            <a:r>
              <a:rPr lang="en-US" dirty="0"/>
              <a:t>Frame of mind: </a:t>
            </a:r>
          </a:p>
          <a:p>
            <a:pPr lvl="1"/>
            <a:r>
              <a:rPr lang="en-US" dirty="0"/>
              <a:t>meticulous error handling, anticipating all possible failure cases, defending against malicious/careless users, …</a:t>
            </a:r>
          </a:p>
          <a:p>
            <a:r>
              <a:rPr lang="en-US" dirty="0"/>
              <a:t>An important part of this class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362200"/>
            <a:ext cx="6705600" cy="4343400"/>
          </a:xfrm>
          <a:prstGeom prst="rect">
            <a:avLst/>
          </a:prstGeom>
          <a:pattFill prst="horzBrick">
            <a:fgClr>
              <a:schemeClr val="bg2">
                <a:lumMod val="40000"/>
                <a:lumOff val="60000"/>
              </a:schemeClr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15362" y="4848562"/>
            <a:ext cx="1056937" cy="1056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CS61C – Machine Structures (and 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AE59D-F0E5-BA4B-8476-661310D8FF9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13</a:t>
            </a:fld>
            <a:endParaRPr lang="en-US" b="0"/>
          </a:p>
        </p:txBody>
      </p:sp>
      <p:cxnSp>
        <p:nvCxnSpPr>
          <p:cNvPr id="10" name="Straight Arrow Connector 9"/>
          <p:cNvCxnSpPr>
            <a:cxnSpLocks/>
            <a:stCxn id="7" idx="3"/>
          </p:cNvCxnSpPr>
          <p:nvPr/>
        </p:nvCxnSpPr>
        <p:spPr bwMode="auto">
          <a:xfrm flipV="1">
            <a:off x="3810000" y="3581400"/>
            <a:ext cx="2057400" cy="38100"/>
          </a:xfrm>
          <a:prstGeom prst="straightConnector1">
            <a:avLst/>
          </a:prstGeom>
          <a:solidFill>
            <a:schemeClr val="accent1"/>
          </a:solidFill>
          <a:ln w="57150" cap="flat" cmpd="thinThick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3581400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Can 38"/>
          <p:cNvSpPr/>
          <p:nvPr/>
        </p:nvSpPr>
        <p:spPr bwMode="auto">
          <a:xfrm>
            <a:off x="2362200" y="45720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8" y="5620590"/>
            <a:ext cx="939801" cy="6392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318" y="5693112"/>
            <a:ext cx="730629" cy="51718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2209800" y="3200400"/>
            <a:ext cx="16002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362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867400" y="2438400"/>
            <a:ext cx="1752600" cy="1676400"/>
          </a:xfrm>
          <a:prstGeom prst="rect">
            <a:avLst/>
          </a:prstGeom>
          <a:solidFill>
            <a:srgbClr val="C0D2F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4648200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400" y="6172200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57800" y="6324600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05100" y="2123333"/>
            <a:ext cx="491490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ISA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24200" y="3657600"/>
            <a:ext cx="533400" cy="304800"/>
            <a:chOff x="3124200" y="3657600"/>
            <a:chExt cx="533400" cy="30480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5943600" y="2895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019800" y="3733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934200" y="2895600"/>
            <a:ext cx="609600" cy="381000"/>
          </a:xfrm>
          <a:prstGeom prst="rect">
            <a:avLst/>
          </a:prstGeom>
          <a:solidFill>
            <a:srgbClr val="FBBA0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6858000" y="3124200"/>
            <a:ext cx="609600" cy="381000"/>
          </a:xfrm>
          <a:prstGeom prst="rect">
            <a:avLst/>
          </a:prstGeom>
          <a:solidFill>
            <a:srgbClr val="CC33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Curved Connector 54"/>
          <p:cNvCxnSpPr>
            <a:cxnSpLocks/>
          </p:cNvCxnSpPr>
          <p:nvPr/>
        </p:nvCxnSpPr>
        <p:spPr bwMode="auto">
          <a:xfrm flipV="1">
            <a:off x="3479801" y="3467017"/>
            <a:ext cx="3073399" cy="381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 w="sm" len="sm"/>
            <a:tailEnd type="triangle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3505200" y="4267200"/>
            <a:ext cx="1371600" cy="2286000"/>
            <a:chOff x="3505200" y="4267200"/>
            <a:chExt cx="1371600" cy="2286000"/>
          </a:xfrm>
        </p:grpSpPr>
        <p:sp>
          <p:nvSpPr>
            <p:cNvPr id="62" name="Rectangle 61"/>
            <p:cNvSpPr/>
            <p:nvPr/>
          </p:nvSpPr>
          <p:spPr bwMode="auto">
            <a:xfrm>
              <a:off x="3810000" y="4267200"/>
              <a:ext cx="685800" cy="533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Ctrlr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4191000" y="4800600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4191000" y="50292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4191000" y="53340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3505200" y="51054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8" name="Rectangle 67"/>
            <p:cNvSpPr/>
            <p:nvPr/>
          </p:nvSpPr>
          <p:spPr bwMode="auto">
            <a:xfrm>
              <a:off x="3886200" y="5562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>
              <a:off x="4191000" y="58674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4191000" y="60960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4191000" y="62484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960264-DA11-7F48-A28C-7DB5D33BFDE4}"/>
              </a:ext>
            </a:extLst>
          </p:cNvPr>
          <p:cNvGrpSpPr/>
          <p:nvPr/>
        </p:nvGrpSpPr>
        <p:grpSpPr>
          <a:xfrm>
            <a:off x="4851846" y="3124200"/>
            <a:ext cx="702436" cy="762000"/>
            <a:chOff x="4851846" y="3124200"/>
            <a:chExt cx="702436" cy="762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CCE711-185E-0A45-ADD1-FC92AF3FBF3F}"/>
                </a:ext>
              </a:extLst>
            </p:cNvPr>
            <p:cNvSpPr/>
            <p:nvPr/>
          </p:nvSpPr>
          <p:spPr bwMode="auto">
            <a:xfrm>
              <a:off x="4876800" y="3124200"/>
              <a:ext cx="609598" cy="7620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5C6B36-4053-114A-AD53-81017D8BB790}"/>
                </a:ext>
              </a:extLst>
            </p:cNvPr>
            <p:cNvSpPr txBox="1"/>
            <p:nvPr/>
          </p:nvSpPr>
          <p:spPr>
            <a:xfrm>
              <a:off x="4851846" y="3187321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Cache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331D33-32C5-6647-973E-0C6084223AD1}"/>
              </a:ext>
            </a:extLst>
          </p:cNvPr>
          <p:cNvGrpSpPr/>
          <p:nvPr/>
        </p:nvGrpSpPr>
        <p:grpSpPr>
          <a:xfrm>
            <a:off x="3810000" y="2654300"/>
            <a:ext cx="1334724" cy="828477"/>
            <a:chOff x="3810000" y="2654300"/>
            <a:chExt cx="1334724" cy="82847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4EFDDFA-2AB1-1749-A435-66689C2B5A9D}"/>
                </a:ext>
              </a:extLst>
            </p:cNvPr>
            <p:cNvSpPr/>
            <p:nvPr/>
          </p:nvSpPr>
          <p:spPr bwMode="auto">
            <a:xfrm>
              <a:off x="4178300" y="2720777"/>
              <a:ext cx="609598" cy="762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09E7B2-779D-4C43-A8F6-6B31D104EA2F}"/>
                </a:ext>
              </a:extLst>
            </p:cNvPr>
            <p:cNvSpPr txBox="1"/>
            <p:nvPr/>
          </p:nvSpPr>
          <p:spPr>
            <a:xfrm>
              <a:off x="3810000" y="2654300"/>
              <a:ext cx="1334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Page Table</a:t>
              </a:r>
            </a:p>
            <a:p>
              <a:pPr algn="ctr"/>
              <a:r>
                <a:rPr lang="en-US" dirty="0"/>
                <a:t>(TLB)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8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985124"/>
            <a:ext cx="6705600" cy="3720475"/>
          </a:xfrm>
          <a:prstGeom prst="rect">
            <a:avLst/>
          </a:prstGeom>
          <a:pattFill prst="horzBrick">
            <a:fgClr>
              <a:schemeClr val="bg2"/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814" y="5166314"/>
            <a:ext cx="967786" cy="967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OS Basics: “Virtualizing the Machine”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B8BFB-67DF-0741-A0A8-D10EBA794959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14</a:t>
            </a:fld>
            <a:endParaRPr lang="en-US" b="0"/>
          </a:p>
        </p:txBody>
      </p:sp>
      <p:sp>
        <p:nvSpPr>
          <p:cNvPr id="39" name="Can 38"/>
          <p:cNvSpPr/>
          <p:nvPr/>
        </p:nvSpPr>
        <p:spPr bwMode="auto">
          <a:xfrm>
            <a:off x="2362200" y="50292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14" y="5419298"/>
            <a:ext cx="1237948" cy="876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45" name="Punched Tape 44"/>
          <p:cNvSpPr/>
          <p:nvPr/>
        </p:nvSpPr>
        <p:spPr bwMode="auto">
          <a:xfrm rot="5400000">
            <a:off x="2400300" y="19431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0" y="2590800"/>
            <a:ext cx="4572000" cy="457200"/>
            <a:chOff x="3048000" y="1905000"/>
            <a:chExt cx="4572000" cy="457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048000" y="2209800"/>
              <a:ext cx="4572000" cy="1524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1905000"/>
              <a:ext cx="312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 Hardware “Virtualization”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24000" y="3124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26670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9800" y="3200400"/>
            <a:ext cx="4267200" cy="1676400"/>
            <a:chOff x="2209800" y="2438400"/>
            <a:chExt cx="4267200" cy="1676400"/>
          </a:xfrm>
        </p:grpSpPr>
        <p:cxnSp>
          <p:nvCxnSpPr>
            <p:cNvPr id="10" name="Straight Arrow Connector 9"/>
            <p:cNvCxnSpPr>
              <a:stCxn id="7" idx="3"/>
            </p:cNvCxnSpPr>
            <p:nvPr/>
          </p:nvCxnSpPr>
          <p:spPr bwMode="auto">
            <a:xfrm flipV="1">
              <a:off x="3810000" y="3608349"/>
              <a:ext cx="914400" cy="11151"/>
            </a:xfrm>
            <a:prstGeom prst="straightConnector1">
              <a:avLst/>
            </a:prstGeom>
            <a:solidFill>
              <a:schemeClr val="accent1"/>
            </a:solidFill>
            <a:ln w="57150" cap="flat" cmpd="thinThick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7" name="Rounded Rectangle 6"/>
            <p:cNvSpPr/>
            <p:nvPr/>
          </p:nvSpPr>
          <p:spPr bwMode="auto">
            <a:xfrm>
              <a:off x="2209800" y="3200400"/>
              <a:ext cx="1600200" cy="838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Processor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724400" y="2438400"/>
              <a:ext cx="1752600" cy="1676400"/>
            </a:xfrm>
            <a:prstGeom prst="rect">
              <a:avLst/>
            </a:prstGeom>
            <a:solidFill>
              <a:srgbClr val="C0D2F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Memory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79318" y="500704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98269" y="4981648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66378" y="618386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5653" y="2135149"/>
            <a:ext cx="1470161" cy="369332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0414" y="1639074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5579" y="2106117"/>
            <a:ext cx="60725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3124200"/>
            <a:ext cx="956715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84930" y="2084373"/>
            <a:ext cx="9549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59914" y="1387902"/>
            <a:ext cx="866824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Sockets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472840" y="1294686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C0C685-9F30-C64B-B11F-376E00D5327A}"/>
              </a:ext>
            </a:extLst>
          </p:cNvPr>
          <p:cNvSpPr txBox="1"/>
          <p:nvPr/>
        </p:nvSpPr>
        <p:spPr>
          <a:xfrm>
            <a:off x="7516030" y="1634769"/>
            <a:ext cx="136127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 err="1"/>
              <a:t>Keys&amp;Pointers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89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2" grpId="0"/>
      <p:bldP spid="42" grpId="0"/>
      <p:bldP spid="47" grpId="0"/>
      <p:bldP spid="1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Operating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066800"/>
            <a:ext cx="6858000" cy="5257800"/>
          </a:xfrm>
        </p:spPr>
        <p:txBody>
          <a:bodyPr/>
          <a:lstStyle/>
          <a:p>
            <a:r>
              <a:rPr lang="en-US" dirty="0"/>
              <a:t>Illusionist</a:t>
            </a:r>
          </a:p>
          <a:p>
            <a:pPr lvl="1"/>
            <a:r>
              <a:rPr lang="en-US" dirty="0"/>
              <a:t>Provide clean, easy to use abstractions of physical resources</a:t>
            </a:r>
          </a:p>
          <a:p>
            <a:pPr lvl="2"/>
            <a:r>
              <a:rPr lang="en-US" dirty="0"/>
              <a:t>Infinite memory, dedicated machine</a:t>
            </a:r>
          </a:p>
          <a:p>
            <a:pPr lvl="2"/>
            <a:r>
              <a:rPr lang="en-US" dirty="0"/>
              <a:t>Higher level objects: files, users, messages</a:t>
            </a:r>
          </a:p>
          <a:p>
            <a:pPr lvl="2"/>
            <a:r>
              <a:rPr lang="en-US" dirty="0"/>
              <a:t>Masking limitations, virtualization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FD069-8477-FF42-833D-9AA59CF5255C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15</a:t>
            </a:fld>
            <a:endParaRPr lang="en-US" b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5" y="1714500"/>
            <a:ext cx="129166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985124"/>
            <a:ext cx="6705600" cy="3720475"/>
          </a:xfrm>
          <a:prstGeom prst="rect">
            <a:avLst/>
          </a:prstGeom>
          <a:pattFill prst="horzBrick">
            <a:fgClr>
              <a:schemeClr val="bg2"/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814" y="5166314"/>
            <a:ext cx="967786" cy="967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OS Basics: Program =&gt;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B8BFB-67DF-0741-A0A8-D10EBA794959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16</a:t>
            </a:fld>
            <a:endParaRPr lang="en-US" b="0"/>
          </a:p>
        </p:txBody>
      </p:sp>
      <p:sp>
        <p:nvSpPr>
          <p:cNvPr id="39" name="Can 38"/>
          <p:cNvSpPr/>
          <p:nvPr/>
        </p:nvSpPr>
        <p:spPr bwMode="auto">
          <a:xfrm>
            <a:off x="2362200" y="50292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14" y="5419298"/>
            <a:ext cx="1237948" cy="876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45" name="Punched Tape 44"/>
          <p:cNvSpPr/>
          <p:nvPr/>
        </p:nvSpPr>
        <p:spPr bwMode="auto">
          <a:xfrm rot="5400000">
            <a:off x="2400300" y="19431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0" y="2590800"/>
            <a:ext cx="4572000" cy="457200"/>
            <a:chOff x="3048000" y="1905000"/>
            <a:chExt cx="4572000" cy="457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048000" y="2209800"/>
              <a:ext cx="4572000" cy="1524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1905000"/>
              <a:ext cx="312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 Hardware “Virtualization”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24000" y="3124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26670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9800" y="3200400"/>
            <a:ext cx="4267200" cy="1676400"/>
            <a:chOff x="2209800" y="2438400"/>
            <a:chExt cx="4267200" cy="1676400"/>
          </a:xfrm>
        </p:grpSpPr>
        <p:cxnSp>
          <p:nvCxnSpPr>
            <p:cNvPr id="10" name="Straight Arrow Connector 9"/>
            <p:cNvCxnSpPr>
              <a:stCxn id="7" idx="3"/>
            </p:cNvCxnSpPr>
            <p:nvPr/>
          </p:nvCxnSpPr>
          <p:spPr bwMode="auto">
            <a:xfrm flipV="1">
              <a:off x="3810000" y="3608349"/>
              <a:ext cx="914400" cy="11151"/>
            </a:xfrm>
            <a:prstGeom prst="straightConnector1">
              <a:avLst/>
            </a:prstGeom>
            <a:solidFill>
              <a:schemeClr val="accent1"/>
            </a:solidFill>
            <a:ln w="57150" cap="flat" cmpd="thinThick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7" name="Rounded Rectangle 6"/>
            <p:cNvSpPr/>
            <p:nvPr/>
          </p:nvSpPr>
          <p:spPr bwMode="auto">
            <a:xfrm>
              <a:off x="2209800" y="3200400"/>
              <a:ext cx="1600200" cy="838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Processor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724400" y="2438400"/>
              <a:ext cx="1752600" cy="1676400"/>
            </a:xfrm>
            <a:prstGeom prst="rect">
              <a:avLst/>
            </a:prstGeom>
            <a:solidFill>
              <a:srgbClr val="C0D2F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Memory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79318" y="500704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98269" y="4981648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66378" y="618386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5653" y="2135149"/>
            <a:ext cx="1470161" cy="369332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0414" y="1639074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5579" y="2106117"/>
            <a:ext cx="562975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3124200"/>
            <a:ext cx="956715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84930" y="2084373"/>
            <a:ext cx="91082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59914" y="1387902"/>
            <a:ext cx="82266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Sockets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472840" y="1294686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C0C685-9F30-C64B-B11F-376E00D5327A}"/>
              </a:ext>
            </a:extLst>
          </p:cNvPr>
          <p:cNvSpPr txBox="1"/>
          <p:nvPr/>
        </p:nvSpPr>
        <p:spPr>
          <a:xfrm>
            <a:off x="7516030" y="1634769"/>
            <a:ext cx="136127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2"/>
                </a:solidFill>
              </a:rPr>
              <a:t>Keys&amp;Pointers</a:t>
            </a:r>
            <a:endParaRPr lang="en-US" sz="1400" i="1" dirty="0">
              <a:solidFill>
                <a:schemeClr val="bg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AC35AF-0B1E-F146-8335-505E6C1E61A4}"/>
              </a:ext>
            </a:extLst>
          </p:cNvPr>
          <p:cNvGrpSpPr/>
          <p:nvPr/>
        </p:nvGrpSpPr>
        <p:grpSpPr>
          <a:xfrm>
            <a:off x="3124200" y="4419600"/>
            <a:ext cx="533400" cy="304800"/>
            <a:chOff x="3124200" y="3657600"/>
            <a:chExt cx="533400" cy="3048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044C46-BDD5-654D-84E3-745EA11DCBDA}"/>
                </a:ext>
              </a:extLst>
            </p:cNvPr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5B2958-81AD-5E46-B148-1F674B5E5A18}"/>
                </a:ext>
              </a:extLst>
            </p:cNvPr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C8AF28-B667-CF41-B160-C148F9D0FD73}"/>
              </a:ext>
            </a:extLst>
          </p:cNvPr>
          <p:cNvSpPr/>
          <p:nvPr/>
        </p:nvSpPr>
        <p:spPr bwMode="auto">
          <a:xfrm>
            <a:off x="4800600" y="3657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6CB15C-A742-2042-B7D0-E9932CFAC201}"/>
              </a:ext>
            </a:extLst>
          </p:cNvPr>
          <p:cNvSpPr/>
          <p:nvPr/>
        </p:nvSpPr>
        <p:spPr bwMode="auto">
          <a:xfrm>
            <a:off x="4876800" y="4495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D7EE25D1-9D04-E245-AE15-AF4FBAE026F3}"/>
              </a:ext>
            </a:extLst>
          </p:cNvPr>
          <p:cNvCxnSpPr>
            <a:stCxn id="34" idx="0"/>
          </p:cNvCxnSpPr>
          <p:nvPr/>
        </p:nvCxnSpPr>
        <p:spPr bwMode="auto">
          <a:xfrm rot="5400000" flipH="1" flipV="1">
            <a:off x="3905250" y="3371850"/>
            <a:ext cx="609600" cy="16383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C292A9-87A5-7B41-8E60-EDD9074A7497}"/>
              </a:ext>
            </a:extLst>
          </p:cNvPr>
          <p:cNvCxnSpPr/>
          <p:nvPr/>
        </p:nvCxnSpPr>
        <p:spPr bwMode="auto">
          <a:xfrm>
            <a:off x="3352800" y="2667000"/>
            <a:ext cx="1524000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318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6DED-6225-7E4A-A3AC-C973FFAC6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Defn</a:t>
            </a:r>
            <a:r>
              <a:rPr lang="en-US" dirty="0"/>
              <a:t>: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43B96-6A08-194F-86DC-C0945082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Space</a:t>
            </a:r>
          </a:p>
          <a:p>
            <a:r>
              <a:rPr lang="en-US" dirty="0"/>
              <a:t>One or more </a:t>
            </a:r>
            <a:r>
              <a:rPr lang="en-US" i="1" dirty="0"/>
              <a:t>threads</a:t>
            </a:r>
            <a:r>
              <a:rPr lang="en-US" dirty="0"/>
              <a:t> of control</a:t>
            </a:r>
          </a:p>
          <a:p>
            <a:r>
              <a:rPr lang="en-US" dirty="0"/>
              <a:t>Additional system state associated with it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Thread: </a:t>
            </a:r>
          </a:p>
          <a:p>
            <a:pPr lvl="1"/>
            <a:r>
              <a:rPr lang="en-US" dirty="0"/>
              <a:t>locus of control (PC)</a:t>
            </a:r>
          </a:p>
          <a:p>
            <a:pPr lvl="1"/>
            <a:r>
              <a:rPr lang="en-US" dirty="0"/>
              <a:t>Its registers (processor state when running)</a:t>
            </a:r>
          </a:p>
          <a:p>
            <a:pPr lvl="1"/>
            <a:r>
              <a:rPr lang="en-US" dirty="0"/>
              <a:t>And its “stack” (SP)</a:t>
            </a:r>
          </a:p>
          <a:p>
            <a:pPr lvl="2"/>
            <a:r>
              <a:rPr lang="en-US" dirty="0"/>
              <a:t>As required by programming language runtime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B83F1-A2A5-0A41-B66F-6239B4BA4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E5264-55C7-F140-B630-3192998D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ED62D-BA6F-1347-A87A-28D21832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17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21399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41EC-9450-1449-B60B-B1A382A0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849A1-8108-F344-B03A-00DB17E7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0123F-AB7D-0A4C-8087-4CDE9989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CC32-959A-C944-9C36-B822807E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18</a:t>
            </a:fld>
            <a:endParaRPr lang="en-US" b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EBEFE-D215-D94E-B5E6-84F5A634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80088"/>
            <a:ext cx="5047883" cy="55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8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985124"/>
            <a:ext cx="6705600" cy="3720475"/>
          </a:xfrm>
          <a:prstGeom prst="rect">
            <a:avLst/>
          </a:prstGeom>
          <a:pattFill prst="horzBrick">
            <a:fgClr>
              <a:schemeClr val="bg2"/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814" y="5166314"/>
            <a:ext cx="967786" cy="967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OS Basics: Program =&gt;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B8BFB-67DF-0741-A0A8-D10EBA794959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19</a:t>
            </a:fld>
            <a:endParaRPr lang="en-US" b="0"/>
          </a:p>
        </p:txBody>
      </p:sp>
      <p:sp>
        <p:nvSpPr>
          <p:cNvPr id="39" name="Can 38"/>
          <p:cNvSpPr/>
          <p:nvPr/>
        </p:nvSpPr>
        <p:spPr bwMode="auto">
          <a:xfrm>
            <a:off x="2362200" y="50292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14" y="5419298"/>
            <a:ext cx="1237948" cy="876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45" name="Punched Tape 44"/>
          <p:cNvSpPr/>
          <p:nvPr/>
        </p:nvSpPr>
        <p:spPr bwMode="auto">
          <a:xfrm rot="5400000">
            <a:off x="2400300" y="19431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0" y="2590800"/>
            <a:ext cx="4572000" cy="457200"/>
            <a:chOff x="3048000" y="1905000"/>
            <a:chExt cx="4572000" cy="457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048000" y="2209800"/>
              <a:ext cx="4572000" cy="1524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1905000"/>
              <a:ext cx="312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 Hardware “Virtualization”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24000" y="3124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26670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9800" y="3200400"/>
            <a:ext cx="4267200" cy="1676400"/>
            <a:chOff x="2209800" y="2438400"/>
            <a:chExt cx="4267200" cy="1676400"/>
          </a:xfrm>
        </p:grpSpPr>
        <p:cxnSp>
          <p:nvCxnSpPr>
            <p:cNvPr id="10" name="Straight Arrow Connector 9"/>
            <p:cNvCxnSpPr>
              <a:stCxn id="7" idx="3"/>
            </p:cNvCxnSpPr>
            <p:nvPr/>
          </p:nvCxnSpPr>
          <p:spPr bwMode="auto">
            <a:xfrm flipV="1">
              <a:off x="3810000" y="3608349"/>
              <a:ext cx="914400" cy="11151"/>
            </a:xfrm>
            <a:prstGeom prst="straightConnector1">
              <a:avLst/>
            </a:prstGeom>
            <a:solidFill>
              <a:schemeClr val="accent1"/>
            </a:solidFill>
            <a:ln w="57150" cap="flat" cmpd="thinThick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7" name="Rounded Rectangle 6"/>
            <p:cNvSpPr/>
            <p:nvPr/>
          </p:nvSpPr>
          <p:spPr bwMode="auto">
            <a:xfrm>
              <a:off x="2209800" y="3200400"/>
              <a:ext cx="1600200" cy="838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Processor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724400" y="2438400"/>
              <a:ext cx="1752600" cy="1676400"/>
            </a:xfrm>
            <a:prstGeom prst="rect">
              <a:avLst/>
            </a:prstGeom>
            <a:solidFill>
              <a:srgbClr val="C0D2F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Memory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79318" y="500704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98269" y="4981648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66378" y="618386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5653" y="2135149"/>
            <a:ext cx="1470161" cy="369332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0414" y="1639074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5579" y="2106117"/>
            <a:ext cx="591829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/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3124200"/>
            <a:ext cx="956715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84930" y="2084373"/>
            <a:ext cx="968535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/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59914" y="1387902"/>
            <a:ext cx="87075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/>
              <a:t>Sockets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472840" y="1294686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C0C685-9F30-C64B-B11F-376E00D5327A}"/>
              </a:ext>
            </a:extLst>
          </p:cNvPr>
          <p:cNvSpPr txBox="1"/>
          <p:nvPr/>
        </p:nvSpPr>
        <p:spPr>
          <a:xfrm>
            <a:off x="7516030" y="1634769"/>
            <a:ext cx="1459054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err="1"/>
              <a:t>Keys&amp;Pointers</a:t>
            </a:r>
            <a:endParaRPr lang="en-US" sz="1400" b="1" i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AC35AF-0B1E-F146-8335-505E6C1E61A4}"/>
              </a:ext>
            </a:extLst>
          </p:cNvPr>
          <p:cNvGrpSpPr/>
          <p:nvPr/>
        </p:nvGrpSpPr>
        <p:grpSpPr>
          <a:xfrm>
            <a:off x="3124200" y="4419600"/>
            <a:ext cx="533400" cy="304800"/>
            <a:chOff x="3124200" y="3657600"/>
            <a:chExt cx="533400" cy="3048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044C46-BDD5-654D-84E3-745EA11DCBDA}"/>
                </a:ext>
              </a:extLst>
            </p:cNvPr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5B2958-81AD-5E46-B148-1F674B5E5A18}"/>
                </a:ext>
              </a:extLst>
            </p:cNvPr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C8AF28-B667-CF41-B160-C148F9D0FD73}"/>
              </a:ext>
            </a:extLst>
          </p:cNvPr>
          <p:cNvSpPr/>
          <p:nvPr/>
        </p:nvSpPr>
        <p:spPr bwMode="auto">
          <a:xfrm>
            <a:off x="4800600" y="3657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6CB15C-A742-2042-B7D0-E9932CFAC201}"/>
              </a:ext>
            </a:extLst>
          </p:cNvPr>
          <p:cNvSpPr/>
          <p:nvPr/>
        </p:nvSpPr>
        <p:spPr bwMode="auto">
          <a:xfrm>
            <a:off x="4876800" y="4495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D7EE25D1-9D04-E245-AE15-AF4FBAE026F3}"/>
              </a:ext>
            </a:extLst>
          </p:cNvPr>
          <p:cNvCxnSpPr>
            <a:stCxn id="34" idx="0"/>
          </p:cNvCxnSpPr>
          <p:nvPr/>
        </p:nvCxnSpPr>
        <p:spPr bwMode="auto">
          <a:xfrm rot="5400000" flipH="1" flipV="1">
            <a:off x="3905250" y="3371850"/>
            <a:ext cx="609600" cy="16383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C292A9-87A5-7B41-8E60-EDD9074A7497}"/>
              </a:ext>
            </a:extLst>
          </p:cNvPr>
          <p:cNvCxnSpPr/>
          <p:nvPr/>
        </p:nvCxnSpPr>
        <p:spPr bwMode="auto">
          <a:xfrm>
            <a:off x="3352800" y="2667000"/>
            <a:ext cx="1524000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518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V0963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1142" y="2170606"/>
            <a:ext cx="33528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CS162 Team -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916589"/>
            <a:ext cx="7620000" cy="5257800"/>
          </a:xfrm>
        </p:spPr>
        <p:txBody>
          <a:bodyPr/>
          <a:lstStyle/>
          <a:p>
            <a:r>
              <a:rPr lang="en-US" dirty="0"/>
              <a:t>David Culler (</a:t>
            </a:r>
            <a:r>
              <a:rPr lang="en-US" dirty="0" err="1"/>
              <a:t>culler@berkeley.edu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783 Soda Hall </a:t>
            </a:r>
          </a:p>
          <a:p>
            <a:pPr lvl="1"/>
            <a:r>
              <a:rPr lang="en-US" dirty="0">
                <a:hlinkClick r:id="rId5"/>
              </a:rPr>
              <a:t>http://www.cs.berkeley.edu/~culler</a:t>
            </a:r>
            <a:endParaRPr lang="en-US" dirty="0"/>
          </a:p>
          <a:p>
            <a:pPr lvl="1"/>
            <a:r>
              <a:rPr lang="en-US" dirty="0"/>
              <a:t>Office hours: M 2-3, Tu 3:30-5, W 1-2</a:t>
            </a:r>
          </a:p>
          <a:p>
            <a:pPr lvl="1"/>
            <a:r>
              <a:rPr lang="en-US" dirty="0"/>
              <a:t>Before/after class</a:t>
            </a:r>
          </a:p>
          <a:p>
            <a:r>
              <a:rPr lang="en-US" dirty="0"/>
              <a:t> Extreme Systems</a:t>
            </a:r>
          </a:p>
          <a:p>
            <a:pPr lvl="1"/>
            <a:r>
              <a:rPr lang="en-US" dirty="0"/>
              <a:t>Cray Time Sharing System</a:t>
            </a:r>
          </a:p>
          <a:p>
            <a:pPr lvl="1"/>
            <a:r>
              <a:rPr lang="en-US" dirty="0"/>
              <a:t>OS386, OS286</a:t>
            </a:r>
          </a:p>
          <a:p>
            <a:pPr lvl="1"/>
            <a:r>
              <a:rPr lang="en-US" dirty="0"/>
              <a:t>Active Messages</a:t>
            </a:r>
          </a:p>
          <a:p>
            <a:pPr lvl="1"/>
            <a:r>
              <a:rPr lang="en-US" dirty="0"/>
              <a:t>Massive Clusters for Internet Services</a:t>
            </a:r>
          </a:p>
          <a:p>
            <a:pPr lvl="1"/>
            <a:r>
              <a:rPr lang="en-US" dirty="0" err="1"/>
              <a:t>TinyOS</a:t>
            </a:r>
            <a:r>
              <a:rPr lang="en-US" dirty="0"/>
              <a:t> / Berkeley Motes (IoT)</a:t>
            </a:r>
          </a:p>
          <a:p>
            <a:pPr lvl="1"/>
            <a:r>
              <a:rPr lang="en-US" dirty="0"/>
              <a:t>BOSS – OS for the Built Environment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508B90-7E96-CF43-A98B-F4BACDBEAD8B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</a:t>
            </a:fld>
            <a:endParaRPr lang="en-US" b="0"/>
          </a:p>
        </p:txBody>
      </p:sp>
      <p:pic>
        <p:nvPicPr>
          <p:cNvPr id="7" name="Picture 6" descr="qrcode.243044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-24075"/>
            <a:ext cx="14478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514600"/>
            <a:ext cx="2732650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5638800"/>
            <a:ext cx="1173480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88" y="5105400"/>
            <a:ext cx="2575931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164015"/>
            <a:ext cx="1659118" cy="167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200" y="5257800"/>
            <a:ext cx="756745" cy="685800"/>
          </a:xfrm>
          <a:prstGeom prst="rect">
            <a:avLst/>
          </a:prstGeom>
        </p:spPr>
      </p:pic>
      <p:pic>
        <p:nvPicPr>
          <p:cNvPr id="14" name="Picture 13" descr="sdh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"/>
          <a:stretch/>
        </p:blipFill>
        <p:spPr>
          <a:xfrm>
            <a:off x="6972846" y="5029200"/>
            <a:ext cx="2133600" cy="15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362200"/>
            <a:ext cx="6705600" cy="4343400"/>
          </a:xfrm>
          <a:prstGeom prst="rect">
            <a:avLst/>
          </a:prstGeom>
          <a:pattFill prst="horzBrick">
            <a:fgClr>
              <a:schemeClr val="bg2">
                <a:lumMod val="40000"/>
                <a:lumOff val="60000"/>
              </a:schemeClr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00600" y="3733800"/>
            <a:ext cx="21717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OS Basics: Context Switch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8B77AF-BF43-8A4C-AAF4-C266ED1EA23A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20</a:t>
            </a:fld>
            <a:endParaRPr lang="en-US" b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 bwMode="auto">
          <a:xfrm flipV="1">
            <a:off x="3810000" y="3608349"/>
            <a:ext cx="914400" cy="11151"/>
          </a:xfrm>
          <a:prstGeom prst="straightConnector1">
            <a:avLst/>
          </a:prstGeom>
          <a:solidFill>
            <a:schemeClr val="accent1"/>
          </a:solidFill>
          <a:ln w="57150" cap="flat" cmpd="thinThick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3581400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Can 38"/>
          <p:cNvSpPr/>
          <p:nvPr/>
        </p:nvSpPr>
        <p:spPr bwMode="auto">
          <a:xfrm>
            <a:off x="2362200" y="45720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257800"/>
            <a:ext cx="1473200" cy="10019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334000"/>
            <a:ext cx="1237948" cy="876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45" name="Punched Tape 44"/>
          <p:cNvSpPr/>
          <p:nvPr/>
        </p:nvSpPr>
        <p:spPr bwMode="auto">
          <a:xfrm rot="5400000">
            <a:off x="2400300" y="12573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3200400"/>
            <a:ext cx="16002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Processor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0" y="2209800"/>
            <a:ext cx="4572000" cy="152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905000"/>
            <a:ext cx="296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 Hardware Virtualization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362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19812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724400" y="2438400"/>
            <a:ext cx="1752600" cy="1676400"/>
          </a:xfrm>
          <a:prstGeom prst="rect">
            <a:avLst/>
          </a:prstGeom>
          <a:solidFill>
            <a:srgbClr val="C0D2F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4648200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400" y="6172200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57800" y="6324600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1600200"/>
            <a:ext cx="106634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43400" y="1371600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41150" y="1600200"/>
            <a:ext cx="60725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2362200"/>
            <a:ext cx="51090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2200" y="1371600"/>
            <a:ext cx="9549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69874" y="1600200"/>
            <a:ext cx="866824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Sockets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24200" y="3657600"/>
            <a:ext cx="533400" cy="304800"/>
            <a:chOff x="3124200" y="3657600"/>
            <a:chExt cx="533400" cy="30480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4800600" y="2895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3733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cxnSp>
        <p:nvCxnSpPr>
          <p:cNvPr id="55" name="Curved Connector 54"/>
          <p:cNvCxnSpPr/>
          <p:nvPr/>
        </p:nvCxnSpPr>
        <p:spPr bwMode="auto">
          <a:xfrm rot="5400000" flipH="1" flipV="1">
            <a:off x="3867150" y="2686050"/>
            <a:ext cx="609600" cy="16383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810000" y="1143000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124200" y="3657600"/>
            <a:ext cx="533400" cy="304800"/>
            <a:chOff x="3124200" y="3657600"/>
            <a:chExt cx="533400" cy="304800"/>
          </a:xfrm>
          <a:solidFill>
            <a:schemeClr val="bg2"/>
          </a:solidFill>
        </p:grpSpPr>
        <p:sp>
          <p:nvSpPr>
            <p:cNvPr id="54" name="Rectangle 53"/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3" name="Curved Connector 62"/>
          <p:cNvCxnSpPr/>
          <p:nvPr/>
        </p:nvCxnSpPr>
        <p:spPr bwMode="auto">
          <a:xfrm flipV="1">
            <a:off x="2743200" y="3048000"/>
            <a:ext cx="2209800" cy="838200"/>
          </a:xfrm>
          <a:prstGeom prst="curvedConnector3">
            <a:avLst>
              <a:gd name="adj1" fmla="val 2207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5" name="Curved Connector 64"/>
          <p:cNvCxnSpPr/>
          <p:nvPr/>
        </p:nvCxnSpPr>
        <p:spPr bwMode="auto">
          <a:xfrm>
            <a:off x="3429000" y="3810000"/>
            <a:ext cx="1600200" cy="1524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Striped Right Arrow 18"/>
          <p:cNvSpPr/>
          <p:nvPr/>
        </p:nvSpPr>
        <p:spPr bwMode="auto">
          <a:xfrm rot="14973063">
            <a:off x="3435806" y="4195448"/>
            <a:ext cx="762000" cy="381000"/>
          </a:xfrm>
          <a:prstGeom prst="stripedRightArrow">
            <a:avLst>
              <a:gd name="adj1" fmla="val 54026"/>
              <a:gd name="adj2" fmla="val 50000"/>
            </a:avLst>
          </a:prstGeom>
          <a:solidFill>
            <a:srgbClr val="FBBA0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8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56E-7 3.01551E-6 L -0.07503 3.0155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362200"/>
            <a:ext cx="6705600" cy="4343400"/>
          </a:xfrm>
          <a:prstGeom prst="rect">
            <a:avLst/>
          </a:prstGeom>
          <a:pattFill prst="horzBrick">
            <a:fgClr>
              <a:schemeClr val="bg2">
                <a:lumMod val="40000"/>
                <a:lumOff val="60000"/>
              </a:schemeClr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OS Basics: Scheduling, Protection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F4122-E6D6-B043-B3A7-9BD99702C428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21</a:t>
            </a:fld>
            <a:endParaRPr lang="en-US" b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 bwMode="auto">
          <a:xfrm flipV="1">
            <a:off x="3810000" y="3608349"/>
            <a:ext cx="914400" cy="11151"/>
          </a:xfrm>
          <a:prstGeom prst="straightConnector1">
            <a:avLst/>
          </a:prstGeom>
          <a:solidFill>
            <a:schemeClr val="accent1"/>
          </a:solidFill>
          <a:ln w="57150" cap="flat" cmpd="thinThick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3581400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Can 38"/>
          <p:cNvSpPr/>
          <p:nvPr/>
        </p:nvSpPr>
        <p:spPr bwMode="auto">
          <a:xfrm>
            <a:off x="2362200" y="45720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Punched Tape 44"/>
          <p:cNvSpPr/>
          <p:nvPr/>
        </p:nvSpPr>
        <p:spPr bwMode="auto">
          <a:xfrm rot="5400000">
            <a:off x="2400300" y="12573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3200400"/>
            <a:ext cx="16002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Processor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0" y="2209800"/>
            <a:ext cx="4572000" cy="152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905000"/>
            <a:ext cx="296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 Hardware Virtualization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362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19812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724400" y="2438400"/>
            <a:ext cx="1752600" cy="1676400"/>
          </a:xfrm>
          <a:prstGeom prst="rect">
            <a:avLst/>
          </a:prstGeom>
          <a:solidFill>
            <a:srgbClr val="C0D2F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1600200"/>
            <a:ext cx="106634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43400" y="1371600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41150" y="1600200"/>
            <a:ext cx="60725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2362200"/>
            <a:ext cx="51090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2200" y="1371600"/>
            <a:ext cx="9549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69874" y="1600200"/>
            <a:ext cx="866824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Sockets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24200" y="3657600"/>
            <a:ext cx="533400" cy="304800"/>
            <a:chOff x="3124200" y="3657600"/>
            <a:chExt cx="533400" cy="30480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4800600" y="2895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3733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791200" y="2895600"/>
            <a:ext cx="609600" cy="381000"/>
          </a:xfrm>
          <a:prstGeom prst="rect">
            <a:avLst/>
          </a:prstGeom>
          <a:solidFill>
            <a:srgbClr val="FBBA0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5715000" y="3124200"/>
            <a:ext cx="609600" cy="381000"/>
          </a:xfrm>
          <a:prstGeom prst="rect">
            <a:avLst/>
          </a:prstGeom>
          <a:solidFill>
            <a:srgbClr val="CC33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Curved Connector 54"/>
          <p:cNvCxnSpPr/>
          <p:nvPr/>
        </p:nvCxnSpPr>
        <p:spPr bwMode="auto">
          <a:xfrm rot="5400000" flipH="1" flipV="1">
            <a:off x="3867150" y="2686050"/>
            <a:ext cx="609600" cy="16383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810000" y="1143000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07395" y="3276600"/>
            <a:ext cx="6293605" cy="1418553"/>
            <a:chOff x="1707395" y="3276600"/>
            <a:chExt cx="6293605" cy="1418553"/>
          </a:xfrm>
        </p:grpSpPr>
        <p:sp>
          <p:nvSpPr>
            <p:cNvPr id="14" name="Arc 13"/>
            <p:cNvSpPr/>
            <p:nvPr/>
          </p:nvSpPr>
          <p:spPr bwMode="auto">
            <a:xfrm rot="21036509">
              <a:off x="1707395" y="3819625"/>
              <a:ext cx="6034009" cy="875528"/>
            </a:xfrm>
            <a:prstGeom prst="arc">
              <a:avLst>
                <a:gd name="adj1" fmla="val 10911104"/>
                <a:gd name="adj2" fmla="val 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0" y="32766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Protection Boundary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E9F21EF-0432-C841-9C08-D4190F5B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814" y="5166314"/>
            <a:ext cx="967786" cy="9677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753D089-0B8B-F34B-92BF-C67D0D975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14" y="5419298"/>
            <a:ext cx="1237948" cy="8763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97E23D7-A2D8-3C47-8228-A99707F5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F6968D1-4C98-3348-BDFB-AE11A15686CF}"/>
              </a:ext>
            </a:extLst>
          </p:cNvPr>
          <p:cNvSpPr txBox="1"/>
          <p:nvPr/>
        </p:nvSpPr>
        <p:spPr>
          <a:xfrm>
            <a:off x="5379318" y="500704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D4EEBB-9F08-D344-A559-C66008C9B1CC}"/>
              </a:ext>
            </a:extLst>
          </p:cNvPr>
          <p:cNvSpPr txBox="1"/>
          <p:nvPr/>
        </p:nvSpPr>
        <p:spPr>
          <a:xfrm>
            <a:off x="6698269" y="4981648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E77C15-F63D-7449-8106-78878A9674B0}"/>
              </a:ext>
            </a:extLst>
          </p:cNvPr>
          <p:cNvSpPr txBox="1"/>
          <p:nvPr/>
        </p:nvSpPr>
        <p:spPr>
          <a:xfrm>
            <a:off x="5866378" y="618386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14258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Operating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066800"/>
            <a:ext cx="6858000" cy="5257800"/>
          </a:xfrm>
        </p:spPr>
        <p:txBody>
          <a:bodyPr/>
          <a:lstStyle/>
          <a:p>
            <a:r>
              <a:rPr lang="en-US" dirty="0"/>
              <a:t>Referee</a:t>
            </a:r>
          </a:p>
          <a:p>
            <a:pPr lvl="1"/>
            <a:r>
              <a:rPr lang="en-US" dirty="0"/>
              <a:t>Manage sharing of resources, Protection, Isolation</a:t>
            </a:r>
          </a:p>
          <a:p>
            <a:pPr lvl="2"/>
            <a:r>
              <a:rPr lang="en-US" dirty="0"/>
              <a:t>Resource allocation, isolation, communication</a:t>
            </a:r>
          </a:p>
          <a:p>
            <a:r>
              <a:rPr lang="en-US" dirty="0"/>
              <a:t>Illusionist</a:t>
            </a:r>
          </a:p>
          <a:p>
            <a:pPr lvl="1"/>
            <a:r>
              <a:rPr lang="en-US" dirty="0"/>
              <a:t>Provide clean, easy to use abstractions of physical resources</a:t>
            </a:r>
          </a:p>
          <a:p>
            <a:pPr lvl="2"/>
            <a:r>
              <a:rPr lang="en-US" dirty="0"/>
              <a:t>Infinite memory, dedicated machine</a:t>
            </a:r>
          </a:p>
          <a:p>
            <a:pPr lvl="2"/>
            <a:r>
              <a:rPr lang="en-US" dirty="0"/>
              <a:t>Higher level objects: files, users, messages</a:t>
            </a:r>
          </a:p>
          <a:p>
            <a:pPr lvl="2"/>
            <a:r>
              <a:rPr lang="en-US" dirty="0"/>
              <a:t>Masking limitations, virtualization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FD069-8477-FF42-833D-9AA59CF5255C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22</a:t>
            </a:fld>
            <a:endParaRPr lang="en-US" b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1411469" cy="113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43200"/>
            <a:ext cx="129166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362200"/>
            <a:ext cx="6705600" cy="4343400"/>
          </a:xfrm>
          <a:prstGeom prst="rect">
            <a:avLst/>
          </a:prstGeom>
          <a:pattFill prst="horzBrick">
            <a:fgClr>
              <a:schemeClr val="bg2">
                <a:lumMod val="40000"/>
                <a:lumOff val="60000"/>
              </a:schemeClr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OS Basics: I/O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4CB278-864B-AE4C-BED1-74F0C366E96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23</a:t>
            </a:fld>
            <a:endParaRPr lang="en-US" b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 bwMode="auto">
          <a:xfrm flipV="1">
            <a:off x="3810000" y="3608349"/>
            <a:ext cx="914400" cy="11151"/>
          </a:xfrm>
          <a:prstGeom prst="straightConnector1">
            <a:avLst/>
          </a:prstGeom>
          <a:solidFill>
            <a:schemeClr val="accent1"/>
          </a:solidFill>
          <a:ln w="57150" cap="flat" cmpd="thinThick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3581400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Can 38"/>
          <p:cNvSpPr/>
          <p:nvPr/>
        </p:nvSpPr>
        <p:spPr bwMode="auto">
          <a:xfrm>
            <a:off x="2362200" y="45720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Punched Tape 44"/>
          <p:cNvSpPr/>
          <p:nvPr/>
        </p:nvSpPr>
        <p:spPr bwMode="auto">
          <a:xfrm rot="5400000">
            <a:off x="2400300" y="12573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3200400"/>
            <a:ext cx="16002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Processor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0" y="2209800"/>
            <a:ext cx="4572000" cy="152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905000"/>
            <a:ext cx="296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 Hardware Virtualization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362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19812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724400" y="2438400"/>
            <a:ext cx="1752600" cy="1676400"/>
          </a:xfrm>
          <a:prstGeom prst="rect">
            <a:avLst/>
          </a:prstGeom>
          <a:solidFill>
            <a:srgbClr val="C0D2F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1600200"/>
            <a:ext cx="106634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43400" y="1371600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41150" y="1600200"/>
            <a:ext cx="60725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2362200"/>
            <a:ext cx="51090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2200" y="1371600"/>
            <a:ext cx="9549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69874" y="1600200"/>
            <a:ext cx="866824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Sockets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24200" y="3657600"/>
            <a:ext cx="533400" cy="304800"/>
            <a:chOff x="3124200" y="3657600"/>
            <a:chExt cx="533400" cy="30480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4800600" y="2895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3733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791200" y="2895600"/>
            <a:ext cx="609600" cy="381000"/>
          </a:xfrm>
          <a:prstGeom prst="rect">
            <a:avLst/>
          </a:prstGeom>
          <a:solidFill>
            <a:srgbClr val="FBBA0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5715000" y="3124200"/>
            <a:ext cx="609600" cy="381000"/>
          </a:xfrm>
          <a:prstGeom prst="rect">
            <a:avLst/>
          </a:prstGeom>
          <a:solidFill>
            <a:srgbClr val="CC33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Curved Connector 54"/>
          <p:cNvCxnSpPr/>
          <p:nvPr/>
        </p:nvCxnSpPr>
        <p:spPr bwMode="auto">
          <a:xfrm rot="5400000" flipH="1" flipV="1">
            <a:off x="3867150" y="2686050"/>
            <a:ext cx="609600" cy="16383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810000" y="1143000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07395" y="3276600"/>
            <a:ext cx="6293605" cy="1418553"/>
            <a:chOff x="1707395" y="3276600"/>
            <a:chExt cx="6293605" cy="1418553"/>
          </a:xfrm>
        </p:grpSpPr>
        <p:sp>
          <p:nvSpPr>
            <p:cNvPr id="14" name="Arc 13"/>
            <p:cNvSpPr/>
            <p:nvPr/>
          </p:nvSpPr>
          <p:spPr bwMode="auto">
            <a:xfrm rot="21036509">
              <a:off x="1707395" y="3819625"/>
              <a:ext cx="6034009" cy="875528"/>
            </a:xfrm>
            <a:prstGeom prst="arc">
              <a:avLst>
                <a:gd name="adj1" fmla="val 10911104"/>
                <a:gd name="adj2" fmla="val 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0" y="32766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Protection Boundary</a:t>
              </a:r>
            </a:p>
          </p:txBody>
        </p:sp>
      </p:grpSp>
      <p:cxnSp>
        <p:nvCxnSpPr>
          <p:cNvPr id="48" name="Curved Connector 47"/>
          <p:cNvCxnSpPr/>
          <p:nvPr/>
        </p:nvCxnSpPr>
        <p:spPr bwMode="auto">
          <a:xfrm rot="10800000" flipV="1">
            <a:off x="2971800" y="3276600"/>
            <a:ext cx="1981200" cy="1752600"/>
          </a:xfrm>
          <a:prstGeom prst="curvedConnector3">
            <a:avLst/>
          </a:prstGeom>
          <a:solidFill>
            <a:schemeClr val="accent1"/>
          </a:solidFill>
          <a:ln w="31750" cap="flat" cmpd="sng" algn="ctr">
            <a:solidFill>
              <a:srgbClr val="CC9966"/>
            </a:solidFill>
            <a:prstDash val="sysDash"/>
            <a:round/>
            <a:headEnd type="triangle" w="lg" len="sm"/>
            <a:tailEnd type="triangle"/>
          </a:ln>
          <a:effectLst/>
        </p:spPr>
      </p:cxnSp>
      <p:sp>
        <p:nvSpPr>
          <p:cNvPr id="54" name="Freeform 53"/>
          <p:cNvSpPr/>
          <p:nvPr/>
        </p:nvSpPr>
        <p:spPr>
          <a:xfrm>
            <a:off x="4343400" y="3352799"/>
            <a:ext cx="1622677" cy="2209797"/>
          </a:xfrm>
          <a:custGeom>
            <a:avLst/>
            <a:gdLst>
              <a:gd name="connsiteX0" fmla="*/ 617212 w 1622677"/>
              <a:gd name="connsiteY0" fmla="*/ 0 h 1379014"/>
              <a:gd name="connsiteX1" fmla="*/ 52741 w 1622677"/>
              <a:gd name="connsiteY1" fmla="*/ 211660 h 1379014"/>
              <a:gd name="connsiteX2" fmla="*/ 26281 w 1622677"/>
              <a:gd name="connsiteY2" fmla="*/ 626160 h 1379014"/>
              <a:gd name="connsiteX3" fmla="*/ 70380 w 1622677"/>
              <a:gd name="connsiteY3" fmla="*/ 1208225 h 1379014"/>
              <a:gd name="connsiteX4" fmla="*/ 405535 w 1622677"/>
              <a:gd name="connsiteY4" fmla="*/ 1375789 h 1379014"/>
              <a:gd name="connsiteX5" fmla="*/ 1622677 w 1622677"/>
              <a:gd name="connsiteY5" fmla="*/ 1322874 h 137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2677" h="1379014">
                <a:moveTo>
                  <a:pt x="617212" y="0"/>
                </a:moveTo>
                <a:cubicBezTo>
                  <a:pt x="384220" y="53650"/>
                  <a:pt x="151229" y="107300"/>
                  <a:pt x="52741" y="211660"/>
                </a:cubicBezTo>
                <a:cubicBezTo>
                  <a:pt x="-45747" y="316020"/>
                  <a:pt x="23341" y="460066"/>
                  <a:pt x="26281" y="626160"/>
                </a:cubicBezTo>
                <a:cubicBezTo>
                  <a:pt x="29221" y="792254"/>
                  <a:pt x="7171" y="1083287"/>
                  <a:pt x="70380" y="1208225"/>
                </a:cubicBezTo>
                <a:cubicBezTo>
                  <a:pt x="133589" y="1333163"/>
                  <a:pt x="146819" y="1356681"/>
                  <a:pt x="405535" y="1375789"/>
                </a:cubicBezTo>
                <a:cubicBezTo>
                  <a:pt x="664251" y="1394897"/>
                  <a:pt x="1622677" y="1322874"/>
                  <a:pt x="1622677" y="1322874"/>
                </a:cubicBezTo>
              </a:path>
            </a:pathLst>
          </a:custGeom>
          <a:ln w="38100" cmpd="sng">
            <a:solidFill>
              <a:srgbClr val="CC9966"/>
            </a:solidFill>
            <a:prstDash val="dash"/>
            <a:headEnd type="triangl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05200" y="4267200"/>
            <a:ext cx="1371600" cy="2286000"/>
            <a:chOff x="3505200" y="4267200"/>
            <a:chExt cx="1371600" cy="2286000"/>
          </a:xfrm>
        </p:grpSpPr>
        <p:sp>
          <p:nvSpPr>
            <p:cNvPr id="62" name="Rectangle 61"/>
            <p:cNvSpPr/>
            <p:nvPr/>
          </p:nvSpPr>
          <p:spPr bwMode="auto">
            <a:xfrm>
              <a:off x="3810000" y="4267200"/>
              <a:ext cx="685800" cy="533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4191000" y="4800600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4191000" y="50292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4191000" y="53340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3505200" y="51054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8" name="Rectangle 67"/>
            <p:cNvSpPr/>
            <p:nvPr/>
          </p:nvSpPr>
          <p:spPr bwMode="auto">
            <a:xfrm>
              <a:off x="3886200" y="5562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>
              <a:off x="4191000" y="58674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4191000" y="60960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4191000" y="62484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0B21F88D-8085-FE4B-908A-1EB744A5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814" y="5166314"/>
            <a:ext cx="967786" cy="96778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A4CD7F8-9AB6-244A-82AD-E4D54C204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14" y="5419298"/>
            <a:ext cx="1237948" cy="8763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A461094-9702-9C4B-AE37-0A2526E5F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8337CA6-5E18-734D-91BC-689B29C31398}"/>
              </a:ext>
            </a:extLst>
          </p:cNvPr>
          <p:cNvSpPr txBox="1"/>
          <p:nvPr/>
        </p:nvSpPr>
        <p:spPr>
          <a:xfrm>
            <a:off x="5379318" y="500704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E49349-984D-3642-8DDA-BB19590F1FEA}"/>
              </a:ext>
            </a:extLst>
          </p:cNvPr>
          <p:cNvSpPr txBox="1"/>
          <p:nvPr/>
        </p:nvSpPr>
        <p:spPr>
          <a:xfrm>
            <a:off x="6698269" y="4981648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A80A142-1ABF-AA47-8ED9-27CD19DB0435}"/>
              </a:ext>
            </a:extLst>
          </p:cNvPr>
          <p:cNvSpPr txBox="1"/>
          <p:nvPr/>
        </p:nvSpPr>
        <p:spPr>
          <a:xfrm>
            <a:off x="5866378" y="618386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35635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Operating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066800"/>
            <a:ext cx="6858000" cy="5257800"/>
          </a:xfrm>
        </p:spPr>
        <p:txBody>
          <a:bodyPr/>
          <a:lstStyle/>
          <a:p>
            <a:r>
              <a:rPr lang="en-US" dirty="0"/>
              <a:t>Referee</a:t>
            </a:r>
          </a:p>
          <a:p>
            <a:pPr lvl="1"/>
            <a:r>
              <a:rPr lang="en-US" dirty="0"/>
              <a:t>Manage sharing of resources, Protection, Isolation</a:t>
            </a:r>
          </a:p>
          <a:p>
            <a:pPr lvl="2"/>
            <a:r>
              <a:rPr lang="en-US" dirty="0"/>
              <a:t>Resource allocation, isolation, communication</a:t>
            </a:r>
          </a:p>
          <a:p>
            <a:r>
              <a:rPr lang="en-US" dirty="0"/>
              <a:t>Illusionist</a:t>
            </a:r>
          </a:p>
          <a:p>
            <a:pPr lvl="1"/>
            <a:r>
              <a:rPr lang="en-US" dirty="0"/>
              <a:t>Provide clean, easy to use abstractions of physical resources</a:t>
            </a:r>
          </a:p>
          <a:p>
            <a:pPr lvl="2"/>
            <a:r>
              <a:rPr lang="en-US" dirty="0"/>
              <a:t>Infinite memory, dedicated machine</a:t>
            </a:r>
          </a:p>
          <a:p>
            <a:pPr lvl="2"/>
            <a:r>
              <a:rPr lang="en-US" dirty="0"/>
              <a:t>Higher level objects: files, users, messages</a:t>
            </a:r>
          </a:p>
          <a:p>
            <a:pPr lvl="2"/>
            <a:r>
              <a:rPr lang="en-US" dirty="0"/>
              <a:t>Masking limitations, virtualization</a:t>
            </a:r>
          </a:p>
          <a:p>
            <a:r>
              <a:rPr lang="en-US" dirty="0"/>
              <a:t>Glue</a:t>
            </a:r>
          </a:p>
          <a:p>
            <a:pPr lvl="1"/>
            <a:r>
              <a:rPr lang="en-US" dirty="0"/>
              <a:t>Common services</a:t>
            </a:r>
          </a:p>
          <a:p>
            <a:pPr lvl="2"/>
            <a:r>
              <a:rPr lang="en-US" dirty="0"/>
              <a:t>Storage, Window system, Networking</a:t>
            </a:r>
          </a:p>
          <a:p>
            <a:pPr lvl="2"/>
            <a:r>
              <a:rPr lang="en-US" dirty="0"/>
              <a:t>Sharing, Authorization</a:t>
            </a:r>
          </a:p>
          <a:p>
            <a:pPr lvl="2"/>
            <a:r>
              <a:rPr lang="en-US" dirty="0"/>
              <a:t>Look and feel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FD069-8477-FF42-833D-9AA59CF5255C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24</a:t>
            </a:fld>
            <a:endParaRPr lang="en-US" b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1411469" cy="113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43200"/>
            <a:ext cx="129166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495800"/>
            <a:ext cx="1664252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0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524000" y="2362200"/>
            <a:ext cx="6705600" cy="4343400"/>
          </a:xfrm>
          <a:prstGeom prst="rect">
            <a:avLst/>
          </a:prstGeom>
          <a:pattFill prst="horzBrick">
            <a:fgClr>
              <a:schemeClr val="bg2">
                <a:lumMod val="40000"/>
                <a:lumOff val="60000"/>
              </a:schemeClr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736600"/>
          </a:xfrm>
        </p:spPr>
        <p:txBody>
          <a:bodyPr/>
          <a:lstStyle/>
          <a:p>
            <a:r>
              <a:rPr lang="en-US" dirty="0"/>
              <a:t>Creating Process &amp; Loading a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AE59D-F0E5-BA4B-8476-661310D8FF9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25</a:t>
            </a:fld>
            <a:endParaRPr lang="en-US" b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 bwMode="auto">
          <a:xfrm flipV="1">
            <a:off x="3810000" y="3608349"/>
            <a:ext cx="914400" cy="11151"/>
          </a:xfrm>
          <a:prstGeom prst="straightConnector1">
            <a:avLst/>
          </a:prstGeom>
          <a:solidFill>
            <a:schemeClr val="accent1"/>
          </a:solidFill>
          <a:ln w="57150" cap="flat" cmpd="thinThick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3581400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Can 38"/>
          <p:cNvSpPr/>
          <p:nvPr/>
        </p:nvSpPr>
        <p:spPr bwMode="auto">
          <a:xfrm>
            <a:off x="2362200" y="4572000"/>
            <a:ext cx="1143000" cy="1295400"/>
          </a:xfrm>
          <a:prstGeom prst="ca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storage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Punched Tape 44"/>
          <p:cNvSpPr/>
          <p:nvPr/>
        </p:nvSpPr>
        <p:spPr bwMode="auto">
          <a:xfrm rot="5400000">
            <a:off x="2400300" y="1257300"/>
            <a:ext cx="1219200" cy="838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3200400"/>
            <a:ext cx="16002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Processor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0" y="2209800"/>
            <a:ext cx="4572000" cy="152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905000"/>
            <a:ext cx="296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 Hardware Virtualization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362200"/>
            <a:ext cx="1185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0" y="1981200"/>
            <a:ext cx="109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Software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724400" y="2438400"/>
            <a:ext cx="1752600" cy="1676400"/>
          </a:xfrm>
          <a:prstGeom prst="rect">
            <a:avLst/>
          </a:prstGeom>
          <a:solidFill>
            <a:srgbClr val="C0D2F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1600200"/>
            <a:ext cx="106634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Processes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43400" y="1371600"/>
            <a:ext cx="15355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Address Spaces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41150" y="1600200"/>
            <a:ext cx="607250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Files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2362200"/>
            <a:ext cx="510907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ISA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2200" y="1371600"/>
            <a:ext cx="954926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Windows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69874" y="1600200"/>
            <a:ext cx="866824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Sockets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24200" y="3657600"/>
            <a:ext cx="533400" cy="304800"/>
            <a:chOff x="3124200" y="3657600"/>
            <a:chExt cx="533400" cy="30480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3124200" y="3657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124200" y="3733800"/>
              <a:ext cx="533400" cy="152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4800600" y="2895600"/>
            <a:ext cx="838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3733800"/>
            <a:ext cx="15240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791200" y="2895600"/>
            <a:ext cx="609600" cy="381000"/>
          </a:xfrm>
          <a:prstGeom prst="rect">
            <a:avLst/>
          </a:prstGeom>
          <a:solidFill>
            <a:srgbClr val="FBBA0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5715000" y="3124200"/>
            <a:ext cx="609600" cy="381000"/>
          </a:xfrm>
          <a:prstGeom prst="rect">
            <a:avLst/>
          </a:prstGeom>
          <a:solidFill>
            <a:srgbClr val="CC33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Curved Connector 54"/>
          <p:cNvCxnSpPr/>
          <p:nvPr/>
        </p:nvCxnSpPr>
        <p:spPr bwMode="auto">
          <a:xfrm rot="5400000" flipH="1" flipV="1">
            <a:off x="3867150" y="2686050"/>
            <a:ext cx="609600" cy="16383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810000" y="1143000"/>
            <a:ext cx="886811" cy="307777"/>
          </a:xfrm>
          <a:prstGeom prst="rect">
            <a:avLst/>
          </a:prstGeom>
          <a:solidFill>
            <a:srgbClr val="EFE68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Threads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07395" y="3276600"/>
            <a:ext cx="6293605" cy="1418553"/>
            <a:chOff x="1707395" y="3276600"/>
            <a:chExt cx="6293605" cy="1418553"/>
          </a:xfrm>
        </p:grpSpPr>
        <p:sp>
          <p:nvSpPr>
            <p:cNvPr id="14" name="Arc 13"/>
            <p:cNvSpPr/>
            <p:nvPr/>
          </p:nvSpPr>
          <p:spPr bwMode="auto">
            <a:xfrm rot="21036509">
              <a:off x="1707395" y="3819625"/>
              <a:ext cx="6034009" cy="875528"/>
            </a:xfrm>
            <a:prstGeom prst="arc">
              <a:avLst>
                <a:gd name="adj1" fmla="val 10911104"/>
                <a:gd name="adj2" fmla="val 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0" y="32766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Protection Boundary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05200" y="4267200"/>
            <a:ext cx="1371600" cy="2286000"/>
            <a:chOff x="3505200" y="4267200"/>
            <a:chExt cx="1371600" cy="2286000"/>
          </a:xfrm>
        </p:grpSpPr>
        <p:sp>
          <p:nvSpPr>
            <p:cNvPr id="62" name="Rectangle 61"/>
            <p:cNvSpPr/>
            <p:nvPr/>
          </p:nvSpPr>
          <p:spPr bwMode="auto">
            <a:xfrm>
              <a:off x="3810000" y="4267200"/>
              <a:ext cx="685800" cy="533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4191000" y="4800600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4191000" y="50292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4191000" y="53340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3505200" y="51054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8" name="Rectangle 67"/>
            <p:cNvSpPr/>
            <p:nvPr/>
          </p:nvSpPr>
          <p:spPr bwMode="auto">
            <a:xfrm>
              <a:off x="3886200" y="5562600"/>
              <a:ext cx="533400" cy="304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>
              <a:off x="4191000" y="58674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4191000" y="60960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4191000" y="62484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72" name="Punched Tape 71"/>
          <p:cNvSpPr/>
          <p:nvPr/>
        </p:nvSpPr>
        <p:spPr bwMode="auto">
          <a:xfrm rot="5400000">
            <a:off x="2705100" y="5295900"/>
            <a:ext cx="533400" cy="457200"/>
          </a:xfrm>
          <a:prstGeom prst="flowChartPunchedTape">
            <a:avLst/>
          </a:prstGeom>
          <a:solidFill>
            <a:srgbClr val="79FF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Curved Connector 72"/>
          <p:cNvCxnSpPr/>
          <p:nvPr/>
        </p:nvCxnSpPr>
        <p:spPr bwMode="auto">
          <a:xfrm rot="5400000">
            <a:off x="2933700" y="3390900"/>
            <a:ext cx="2133600" cy="1905000"/>
          </a:xfrm>
          <a:prstGeom prst="curvedConnector3">
            <a:avLst/>
          </a:prstGeom>
          <a:solidFill>
            <a:schemeClr val="accent1"/>
          </a:solidFill>
          <a:ln w="34925" cap="flat" cmpd="sng" algn="ctr">
            <a:solidFill>
              <a:srgbClr val="CC9966"/>
            </a:solidFill>
            <a:prstDash val="sysDash"/>
            <a:round/>
            <a:headEnd type="triangle" w="lg" len="sm"/>
            <a:tailEnd type="none"/>
          </a:ln>
          <a:effectLst/>
        </p:spPr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0B48BCF-4E3F-EF4B-99D7-4D6CF7B4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814" y="5166314"/>
            <a:ext cx="967786" cy="9677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D6B48C9-A820-8D45-AFE5-97FC64902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14" y="5419298"/>
            <a:ext cx="1237948" cy="8763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960BFE-4A90-614A-94DB-4475DC419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172200"/>
            <a:ext cx="723900" cy="45531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AF191CC-0473-F04A-B811-839B045D88F5}"/>
              </a:ext>
            </a:extLst>
          </p:cNvPr>
          <p:cNvSpPr txBox="1"/>
          <p:nvPr/>
        </p:nvSpPr>
        <p:spPr>
          <a:xfrm>
            <a:off x="5379318" y="500704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15AAC2B-A6CF-0145-A7BE-232B4DD62B9A}"/>
              </a:ext>
            </a:extLst>
          </p:cNvPr>
          <p:cNvSpPr txBox="1"/>
          <p:nvPr/>
        </p:nvSpPr>
        <p:spPr>
          <a:xfrm>
            <a:off x="6698269" y="4981648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5D1C07D-63FB-154B-AB25-DBC101F6BB9C}"/>
              </a:ext>
            </a:extLst>
          </p:cNvPr>
          <p:cNvSpPr txBox="1"/>
          <p:nvPr/>
        </p:nvSpPr>
        <p:spPr>
          <a:xfrm>
            <a:off x="5866378" y="618386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9EB450B-27EF-7943-81E1-D290EA48A9F8}"/>
              </a:ext>
            </a:extLst>
          </p:cNvPr>
          <p:cNvSpPr/>
          <p:nvPr/>
        </p:nvSpPr>
        <p:spPr bwMode="auto">
          <a:xfrm>
            <a:off x="4533900" y="4241940"/>
            <a:ext cx="4207371" cy="10043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pPr algn="ctr"/>
            <a:r>
              <a:rPr lang="en-US" dirty="0"/>
              <a:t>Project 1: PINTOS </a:t>
            </a:r>
            <a:r>
              <a:rPr lang="en-US" dirty="0" err="1"/>
              <a:t>UserProg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2" grpId="0" animBg="1"/>
      <p:bldP spid="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12100" cy="901700"/>
          </a:xfrm>
        </p:spPr>
        <p:txBody>
          <a:bodyPr/>
          <a:lstStyle/>
          <a:p>
            <a:r>
              <a:rPr lang="en-US" dirty="0"/>
              <a:t>Across incredibly diversity</a:t>
            </a:r>
            <a:endParaRPr lang="en-US" sz="4000" dirty="0"/>
          </a:p>
        </p:txBody>
      </p:sp>
      <p:grpSp>
        <p:nvGrpSpPr>
          <p:cNvPr id="3" name="Group 37"/>
          <p:cNvGrpSpPr/>
          <p:nvPr/>
        </p:nvGrpSpPr>
        <p:grpSpPr>
          <a:xfrm>
            <a:off x="76200" y="1143000"/>
            <a:ext cx="7010952" cy="4851689"/>
            <a:chOff x="0" y="1141413"/>
            <a:chExt cx="5651500" cy="3722687"/>
          </a:xfrm>
          <a:noFill/>
        </p:grpSpPr>
        <p:sp>
          <p:nvSpPr>
            <p:cNvPr id="36" name="Rectangle 35"/>
            <p:cNvSpPr/>
            <p:nvPr/>
          </p:nvSpPr>
          <p:spPr bwMode="auto">
            <a:xfrm>
              <a:off x="0" y="1168400"/>
              <a:ext cx="5651500" cy="36957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68158" y="1141413"/>
              <a:ext cx="4521341" cy="3569177"/>
              <a:chOff x="2898" y="1503"/>
              <a:chExt cx="2579" cy="2085"/>
            </a:xfrm>
            <a:grpFill/>
          </p:grpSpPr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4126" y="3436"/>
                <a:ext cx="466" cy="152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latin typeface="Verdana" charset="0"/>
                  </a:rPr>
                  <a:t>years</a:t>
                </a: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2898" y="1503"/>
                <a:ext cx="792" cy="2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/>
                  <a:t>Computers</a:t>
                </a:r>
              </a:p>
              <a:p>
                <a:pPr eaLnBrk="0" hangingPunct="0"/>
                <a:r>
                  <a:rPr lang="en-US" sz="1600" b="1"/>
                  <a:t>Per Person</a:t>
                </a: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3043" y="3155"/>
                <a:ext cx="421" cy="1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/>
                  <a:t>10</a:t>
                </a:r>
                <a:r>
                  <a:rPr lang="en-US" sz="1600" b="1" baseline="30000"/>
                  <a:t>3</a:t>
                </a:r>
                <a:r>
                  <a:rPr lang="en-US" sz="1600" b="1"/>
                  <a:t>:1</a:t>
                </a:r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3043" y="1824"/>
                <a:ext cx="421" cy="1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/>
                  <a:t>1:10</a:t>
                </a:r>
                <a:r>
                  <a:rPr lang="en-US" sz="1600" b="1" baseline="30000"/>
                  <a:t>6</a:t>
                </a: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4800" y="2640"/>
                <a:ext cx="677" cy="138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latin typeface="Verdana" charset="0"/>
                  </a:rPr>
                  <a:t>Laptop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4958" y="2814"/>
                <a:ext cx="394" cy="138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latin typeface="Verdana" charset="0"/>
                  </a:rPr>
                  <a:t>PDA</a:t>
                </a:r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3458" y="3385"/>
                <a:ext cx="1978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V="1">
                <a:off x="3462" y="1715"/>
                <a:ext cx="0" cy="1661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" name="Picture 19" descr="whirlwind-comput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486" y="1777"/>
                <a:ext cx="486" cy="348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 descr="360-6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736" y="2070"/>
                <a:ext cx="442" cy="327"/>
              </a:xfrm>
              <a:prstGeom prst="rect">
                <a:avLst/>
              </a:prstGeom>
              <a:grpFill/>
            </p:spPr>
          </p:pic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4154" y="1968"/>
                <a:ext cx="862" cy="138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dirty="0">
                    <a:latin typeface="Verdana" charset="0"/>
                  </a:rPr>
                  <a:t>Mainframe</a:t>
                </a:r>
              </a:p>
            </p:txBody>
          </p:sp>
          <p:pic>
            <p:nvPicPr>
              <p:cNvPr id="23" name="Picture 22" descr="vax11-78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108" y="2307"/>
                <a:ext cx="272" cy="296"/>
              </a:xfrm>
              <a:prstGeom prst="rect">
                <a:avLst/>
              </a:prstGeom>
              <a:grpFill/>
            </p:spPr>
          </p:pic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>
                <a:off x="4386" y="2216"/>
                <a:ext cx="468" cy="138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latin typeface="Verdana" charset="0"/>
                  </a:rPr>
                  <a:t>Mini</a:t>
                </a:r>
              </a:p>
            </p:txBody>
          </p:sp>
          <p:pic>
            <p:nvPicPr>
              <p:cNvPr id="25" name="Picture 24" descr="sun3+3d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84" y="2488"/>
                <a:ext cx="303" cy="259"/>
              </a:xfrm>
              <a:prstGeom prst="rect">
                <a:avLst/>
              </a:prstGeom>
              <a:grpFill/>
            </p:spPr>
          </p:pic>
          <p:sp>
            <p:nvSpPr>
              <p:cNvPr id="26" name="Text Box 25"/>
              <p:cNvSpPr txBox="1">
                <a:spLocks noChangeArrowheads="1"/>
              </p:cNvSpPr>
              <p:nvPr/>
            </p:nvSpPr>
            <p:spPr bwMode="auto">
              <a:xfrm>
                <a:off x="4547" y="2397"/>
                <a:ext cx="829" cy="138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dirty="0">
                    <a:latin typeface="Verdana" charset="0"/>
                  </a:rPr>
                  <a:t>Workstation</a:t>
                </a:r>
              </a:p>
            </p:txBody>
          </p:sp>
          <p:sp>
            <p:nvSpPr>
              <p:cNvPr id="27" name="Text Box 26"/>
              <p:cNvSpPr txBox="1">
                <a:spLocks noChangeArrowheads="1"/>
              </p:cNvSpPr>
              <p:nvPr/>
            </p:nvSpPr>
            <p:spPr bwMode="auto">
              <a:xfrm>
                <a:off x="4704" y="2544"/>
                <a:ext cx="309" cy="138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latin typeface="Verdana" charset="0"/>
                  </a:rPr>
                  <a:t>PC</a:t>
                </a:r>
              </a:p>
            </p:txBody>
          </p:sp>
          <p:pic>
            <p:nvPicPr>
              <p:cNvPr id="28" name="Picture 27" descr="IBM_ThinkPad@ThinkPad_A_Series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635" y="2760"/>
                <a:ext cx="233" cy="227"/>
              </a:xfrm>
              <a:prstGeom prst="rect">
                <a:avLst/>
              </a:prstGeom>
              <a:grpFill/>
            </p:spPr>
          </p:pic>
          <p:pic>
            <p:nvPicPr>
              <p:cNvPr id="30" name="Picture 28" descr="cell-phone-nokia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031" y="3078"/>
                <a:ext cx="175" cy="133"/>
              </a:xfrm>
              <a:prstGeom prst="rect">
                <a:avLst/>
              </a:prstGeom>
              <a:grpFill/>
            </p:spPr>
          </p:pic>
          <p:pic>
            <p:nvPicPr>
              <p:cNvPr id="31" name="Picture 29" descr="pcsm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503" y="2624"/>
                <a:ext cx="157" cy="221"/>
              </a:xfrm>
              <a:prstGeom prst="rect">
                <a:avLst/>
              </a:prstGeom>
              <a:grpFill/>
            </p:spPr>
          </p:pic>
          <p:pic>
            <p:nvPicPr>
              <p:cNvPr id="32" name="Picture 30" descr="palm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803" y="2984"/>
                <a:ext cx="126" cy="18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5064" y="2934"/>
                <a:ext cx="322" cy="1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Verdana" charset="0"/>
                  </a:rPr>
                  <a:t>Cell</a:t>
                </a:r>
              </a:p>
            </p:txBody>
          </p:sp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3163" y="2712"/>
                <a:ext cx="301" cy="1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/>
                  <a:t>1:1</a:t>
                </a:r>
              </a:p>
            </p:txBody>
          </p:sp>
          <p:sp>
            <p:nvSpPr>
              <p:cNvPr id="35" name="Text Box 33"/>
              <p:cNvSpPr txBox="1">
                <a:spLocks noChangeArrowheads="1"/>
              </p:cNvSpPr>
              <p:nvPr/>
            </p:nvSpPr>
            <p:spPr bwMode="auto">
              <a:xfrm>
                <a:off x="3043" y="2304"/>
                <a:ext cx="421" cy="1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/>
                  <a:t>1:10</a:t>
                </a:r>
                <a:r>
                  <a:rPr lang="en-US" sz="1600" b="1" baseline="30000"/>
                  <a:t>3</a:t>
                </a:r>
              </a:p>
            </p:txBody>
          </p:sp>
        </p:grp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329682" y="4909653"/>
            <a:ext cx="781050" cy="755650"/>
            <a:chOff x="4992" y="3124"/>
            <a:chExt cx="492" cy="476"/>
          </a:xfrm>
        </p:grpSpPr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4992" y="3408"/>
              <a:ext cx="492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 i="1" dirty="0">
                  <a:latin typeface="Verdana" charset="0"/>
                </a:rPr>
                <a:t>Mote!</a:t>
              </a:r>
            </a:p>
          </p:txBody>
        </p:sp>
        <p:pic>
          <p:nvPicPr>
            <p:cNvPr id="41" name="Picture 9" descr="dots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206" y="3124"/>
              <a:ext cx="211" cy="260"/>
            </a:xfrm>
            <a:prstGeom prst="rect">
              <a:avLst/>
            </a:prstGeom>
            <a:noFill/>
          </p:spPr>
        </p:pic>
      </p:grpSp>
      <p:pic>
        <p:nvPicPr>
          <p:cNvPr id="4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78449" y="1218596"/>
            <a:ext cx="1252243" cy="76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8661" y="4167213"/>
            <a:ext cx="467971" cy="4936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3700" y="1686979"/>
            <a:ext cx="1333500" cy="952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5646" y="2567388"/>
            <a:ext cx="864217" cy="8228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4099" y="3393909"/>
            <a:ext cx="583453" cy="5757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81287" y="3763803"/>
            <a:ext cx="540718" cy="48596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3612688" y="2045567"/>
            <a:ext cx="1419411" cy="29883"/>
          </a:xfrm>
          <a:prstGeom prst="line">
            <a:avLst/>
          </a:prstGeom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914500" y="2705967"/>
            <a:ext cx="1419411" cy="29883"/>
          </a:xfrm>
          <a:prstGeom prst="line">
            <a:avLst/>
          </a:prstGeom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918546" y="3554626"/>
            <a:ext cx="696259" cy="5977"/>
          </a:xfrm>
          <a:prstGeom prst="line">
            <a:avLst/>
          </a:prstGeom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loud 56"/>
          <p:cNvSpPr/>
          <p:nvPr/>
        </p:nvSpPr>
        <p:spPr>
          <a:xfrm>
            <a:off x="5526390" y="936184"/>
            <a:ext cx="1722481" cy="1677147"/>
          </a:xfrm>
          <a:prstGeom prst="cloud">
            <a:avLst/>
          </a:prstGeom>
          <a:solidFill>
            <a:schemeClr val="tx1">
              <a:lumMod val="85000"/>
              <a:alpha val="16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39336" y="6004213"/>
            <a:ext cx="6690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Bell’s Law: new computer class per 10 years</a:t>
            </a:r>
          </a:p>
        </p:txBody>
      </p:sp>
      <p:sp>
        <p:nvSpPr>
          <p:cNvPr id="53" name="Rounded Rectangular Callout 52"/>
          <p:cNvSpPr/>
          <p:nvPr/>
        </p:nvSpPr>
        <p:spPr bwMode="auto">
          <a:xfrm>
            <a:off x="6172200" y="5715000"/>
            <a:ext cx="1905000" cy="838200"/>
          </a:xfrm>
          <a:prstGeom prst="wedgeRoundRectCallout">
            <a:avLst>
              <a:gd name="adj1" fmla="val -55278"/>
              <a:gd name="adj2" fmla="val -109144"/>
              <a:gd name="adj3" fmla="val 16667"/>
            </a:avLst>
          </a:prstGeom>
          <a:solidFill>
            <a:schemeClr val="accent3">
              <a:lumMod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0" dirty="0">
                <a:latin typeface="Helvetica"/>
                <a:cs typeface="Helvetica"/>
              </a:rPr>
              <a:t>The Internet of Things!</a:t>
            </a:r>
          </a:p>
        </p:txBody>
      </p:sp>
      <p:sp>
        <p:nvSpPr>
          <p:cNvPr id="6" name="Right Brace 5"/>
          <p:cNvSpPr/>
          <p:nvPr/>
        </p:nvSpPr>
        <p:spPr bwMode="auto">
          <a:xfrm>
            <a:off x="7239000" y="1524000"/>
            <a:ext cx="304800" cy="1447800"/>
          </a:xfrm>
          <a:prstGeom prst="rightBrac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ight Brace 53"/>
          <p:cNvSpPr/>
          <p:nvPr/>
        </p:nvSpPr>
        <p:spPr bwMode="auto">
          <a:xfrm>
            <a:off x="7467600" y="2895600"/>
            <a:ext cx="304800" cy="1447800"/>
          </a:xfrm>
          <a:prstGeom prst="rightBrac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ight Brace 54"/>
          <p:cNvSpPr/>
          <p:nvPr/>
        </p:nvSpPr>
        <p:spPr bwMode="auto">
          <a:xfrm>
            <a:off x="7239000" y="4343400"/>
            <a:ext cx="304800" cy="990600"/>
          </a:xfrm>
          <a:prstGeom prst="rightBrac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1371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Number crunching, Data Storage, Massive </a:t>
            </a:r>
            <a:r>
              <a:rPr lang="en-US" sz="1600" dirty="0" err="1"/>
              <a:t>Inet</a:t>
            </a:r>
            <a:r>
              <a:rPr lang="en-US" sz="1600" dirty="0"/>
              <a:t> Services,</a:t>
            </a:r>
          </a:p>
          <a:p>
            <a:r>
              <a:rPr lang="en-US" sz="1600" dirty="0"/>
              <a:t>ML, …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72400" y="3276600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Productivity,</a:t>
            </a:r>
          </a:p>
          <a:p>
            <a:r>
              <a:rPr lang="en-US" sz="1600" dirty="0"/>
              <a:t>Interactive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07300" y="4419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Streaming from/to the physical world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B4001C-23C4-B242-B334-8FCC2413AE5C}" type="datetime1">
              <a:rPr lang="en-US" smtClean="0"/>
              <a:t>8/29/19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26</a:t>
            </a:fld>
            <a:endParaRPr lang="en-US" b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CF598D-99D7-3E46-9F0C-2E8DD4E7AC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7015" y="4691127"/>
            <a:ext cx="540718" cy="4565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DADA7A-ABD0-4E43-B882-FA94571CB3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4570" y="5072058"/>
            <a:ext cx="328530" cy="3285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CD20A3-930D-FF43-B997-0763F8943A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58706" y="4835098"/>
            <a:ext cx="351694" cy="3516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0D5A9B-4751-2D46-9AA3-4F67A358B7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68416" y="4508300"/>
            <a:ext cx="463487" cy="4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27AD-0532-3A43-AF86-FC91F5D1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7" y="-152400"/>
            <a:ext cx="8153400" cy="1325563"/>
          </a:xfrm>
        </p:spPr>
        <p:txBody>
          <a:bodyPr/>
          <a:lstStyle/>
          <a:p>
            <a:r>
              <a:rPr lang="en-US" dirty="0"/>
              <a:t>And Range of Timescales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75406A-063A-DD49-9223-3D18ACE2A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760" y="2133600"/>
            <a:ext cx="6152460" cy="35512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F6B4A-630F-7946-AB17-801995C425E0}"/>
              </a:ext>
            </a:extLst>
          </p:cNvPr>
          <p:cNvSpPr txBox="1"/>
          <p:nvPr/>
        </p:nvSpPr>
        <p:spPr>
          <a:xfrm>
            <a:off x="513660" y="1344116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Jeff Dean: "Numbers Everyone Should Know"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070809E6-2327-3E49-9748-73DC81239F43}"/>
              </a:ext>
            </a:extLst>
          </p:cNvPr>
          <p:cNvSpPr/>
          <p:nvPr/>
        </p:nvSpPr>
        <p:spPr bwMode="auto">
          <a:xfrm>
            <a:off x="6323220" y="5085665"/>
            <a:ext cx="762000" cy="381000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064C7-B7FC-0740-89E4-8F3CBB172FCB}"/>
              </a:ext>
            </a:extLst>
          </p:cNvPr>
          <p:cNvSpPr txBox="1"/>
          <p:nvPr/>
        </p:nvSpPr>
        <p:spPr>
          <a:xfrm>
            <a:off x="7138323" y="4952999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Stroke / Click</a:t>
            </a:r>
          </a:p>
          <a:p>
            <a:r>
              <a:rPr lang="en-US" dirty="0"/>
              <a:t>100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99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E8066A-DB6A-DB4E-9DD1-C879CDC8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4" y="232397"/>
            <a:ext cx="8640990" cy="758203"/>
          </a:xfrm>
        </p:spPr>
        <p:txBody>
          <a:bodyPr>
            <a:normAutofit/>
          </a:bodyPr>
          <a:lstStyle/>
          <a:p>
            <a:r>
              <a:rPr lang="en-US" sz="3600" dirty="0"/>
              <a:t>Operating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58" y="1016000"/>
            <a:ext cx="8447542" cy="51111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Provide consistent abstractions to apps, even on diverse hardware</a:t>
            </a:r>
          </a:p>
          <a:p>
            <a:pPr lvl="1">
              <a:defRPr/>
            </a:pPr>
            <a:r>
              <a:rPr lang="en-US" sz="1800" dirty="0"/>
              <a:t>File systems, Window Systems, Communications, …</a:t>
            </a:r>
          </a:p>
          <a:p>
            <a:pPr lvl="1">
              <a:defRPr/>
            </a:pPr>
            <a:r>
              <a:rPr lang="en-US" sz="1800" dirty="0"/>
              <a:t>Processes, threads </a:t>
            </a:r>
          </a:p>
          <a:p>
            <a:pPr lvl="1">
              <a:defRPr/>
            </a:pPr>
            <a:r>
              <a:rPr lang="en-US" sz="1800" dirty="0"/>
              <a:t>VMs, containers</a:t>
            </a:r>
          </a:p>
          <a:p>
            <a:pPr lvl="1">
              <a:defRPr/>
            </a:pPr>
            <a:r>
              <a:rPr lang="en-US" sz="1800" dirty="0"/>
              <a:t>Naming systems</a:t>
            </a:r>
          </a:p>
          <a:p>
            <a:pPr>
              <a:defRPr/>
            </a:pPr>
            <a:r>
              <a:rPr lang="en-US" sz="2400" dirty="0"/>
              <a:t>Manage resources shared among multiple applications:</a:t>
            </a:r>
          </a:p>
          <a:p>
            <a:pPr lvl="1">
              <a:defRPr/>
            </a:pPr>
            <a:r>
              <a:rPr lang="en-US" sz="1800" dirty="0"/>
              <a:t>Memory, CPU, storage, </a:t>
            </a:r>
            <a:r>
              <a:rPr lang="is-IS" sz="1800" dirty="0"/>
              <a:t>…</a:t>
            </a:r>
            <a:endParaRPr lang="en-US" sz="1800" dirty="0"/>
          </a:p>
          <a:p>
            <a:pPr>
              <a:defRPr/>
            </a:pPr>
            <a:r>
              <a:rPr lang="en-US" sz="2400" dirty="0"/>
              <a:t>Achieved by specific algorithms and techniques:</a:t>
            </a:r>
          </a:p>
          <a:p>
            <a:pPr lvl="1">
              <a:defRPr/>
            </a:pPr>
            <a:r>
              <a:rPr lang="en-US" sz="1800" dirty="0"/>
              <a:t>Scheduling</a:t>
            </a:r>
          </a:p>
          <a:p>
            <a:pPr lvl="1">
              <a:defRPr/>
            </a:pPr>
            <a:r>
              <a:rPr lang="en-US" sz="1800" dirty="0"/>
              <a:t>Concurrency</a:t>
            </a:r>
          </a:p>
          <a:p>
            <a:pPr lvl="1">
              <a:defRPr/>
            </a:pPr>
            <a:r>
              <a:rPr lang="en-US" sz="1800" dirty="0"/>
              <a:t>Transactions</a:t>
            </a:r>
          </a:p>
          <a:p>
            <a:pPr lvl="1">
              <a:defRPr/>
            </a:pPr>
            <a:r>
              <a:rPr lang="en-US" sz="1800" dirty="0"/>
              <a:t>Security</a:t>
            </a:r>
          </a:p>
          <a:p>
            <a:pPr>
              <a:defRPr/>
            </a:pPr>
            <a:r>
              <a:rPr lang="en-US" dirty="0"/>
              <a:t>Across immense scale – from 1’s to Billions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57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Structure: Spiral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8EF38-EBD8-5646-A9F1-29E4DFB2A06E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29</a:t>
            </a:fld>
            <a:endParaRPr lang="en-US" b="0"/>
          </a:p>
        </p:txBody>
      </p:sp>
      <p:sp>
        <p:nvSpPr>
          <p:cNvPr id="7" name="TextBox 6"/>
          <p:cNvSpPr txBox="1"/>
          <p:nvPr/>
        </p:nvSpPr>
        <p:spPr>
          <a:xfrm>
            <a:off x="4724400" y="3810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intro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4698229" y="3150374"/>
            <a:ext cx="838200" cy="12430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 Concepts (3)</a:t>
            </a:r>
          </a:p>
        </p:txBody>
      </p:sp>
      <p:sp>
        <p:nvSpPr>
          <p:cNvPr id="11" name="Rectangle 10"/>
          <p:cNvSpPr/>
          <p:nvPr/>
        </p:nvSpPr>
        <p:spPr>
          <a:xfrm rot="4976989">
            <a:off x="3359672" y="2556094"/>
            <a:ext cx="2137928" cy="2671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Concurrency (6)</a:t>
            </a:r>
          </a:p>
        </p:txBody>
      </p:sp>
      <p:sp>
        <p:nvSpPr>
          <p:cNvPr id="12" name="Rectangle 11"/>
          <p:cNvSpPr/>
          <p:nvPr/>
        </p:nvSpPr>
        <p:spPr>
          <a:xfrm rot="12045830">
            <a:off x="3223510" y="2273408"/>
            <a:ext cx="2137928" cy="2671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Address Space (4)</a:t>
            </a:r>
          </a:p>
        </p:txBody>
      </p:sp>
      <p:sp>
        <p:nvSpPr>
          <p:cNvPr id="13" name="Rectangle 12"/>
          <p:cNvSpPr/>
          <p:nvPr/>
        </p:nvSpPr>
        <p:spPr>
          <a:xfrm rot="17076965">
            <a:off x="4330121" y="1820967"/>
            <a:ext cx="1932160" cy="2725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File Systems</a:t>
            </a:r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(8)</a:t>
            </a:r>
          </a:p>
        </p:txBody>
      </p:sp>
      <p:sp>
        <p:nvSpPr>
          <p:cNvPr id="14" name="Rectangle 13"/>
          <p:cNvSpPr/>
          <p:nvPr/>
        </p:nvSpPr>
        <p:spPr>
          <a:xfrm rot="1563930">
            <a:off x="5181561" y="2931283"/>
            <a:ext cx="1498302" cy="2774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3333"/>
                </a:solidFill>
              </a:rPr>
              <a:t>Distributed Systems (8)</a:t>
            </a:r>
          </a:p>
        </p:txBody>
      </p:sp>
      <p:sp>
        <p:nvSpPr>
          <p:cNvPr id="15" name="Rectangle 14"/>
          <p:cNvSpPr/>
          <p:nvPr/>
        </p:nvSpPr>
        <p:spPr>
          <a:xfrm rot="6913033">
            <a:off x="2636482" y="2830783"/>
            <a:ext cx="1498302" cy="39152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Reliability, Security, Cloud</a:t>
            </a:r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(8)</a:t>
            </a:r>
          </a:p>
        </p:txBody>
      </p:sp>
    </p:spTree>
    <p:extLst>
      <p:ext uri="{BB962C8B-B14F-4D97-AF65-F5344CB8AC3E}">
        <p14:creationId xmlns:p14="http://schemas.microsoft.com/office/powerpoint/2010/main" val="221753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96200" cy="736600"/>
          </a:xfrm>
        </p:spPr>
        <p:txBody>
          <a:bodyPr/>
          <a:lstStyle/>
          <a:p>
            <a:r>
              <a:rPr lang="en-US" dirty="0"/>
              <a:t>Your TAs / Mentors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F2535-50DC-C842-8AAD-26814FEDBDB4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</a:t>
            </a:fld>
            <a:endParaRPr lang="en-US" b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4AE71-6A30-0040-8DE7-0594A6325549}"/>
              </a:ext>
            </a:extLst>
          </p:cNvPr>
          <p:cNvSpPr/>
          <p:nvPr/>
        </p:nvSpPr>
        <p:spPr>
          <a:xfrm>
            <a:off x="359903" y="2058369"/>
            <a:ext cx="251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Jack Kolb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jkolb@cs.berkeley.edu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1573D-7EED-8949-9541-A952F2E75714}"/>
              </a:ext>
            </a:extLst>
          </p:cNvPr>
          <p:cNvSpPr/>
          <p:nvPr/>
        </p:nvSpPr>
        <p:spPr>
          <a:xfrm>
            <a:off x="2768402" y="2058369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Sam Kumar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samkumar@cs.berkeley.edu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285B4A-19C6-1E42-B29F-08078BC7390E}"/>
              </a:ext>
            </a:extLst>
          </p:cNvPr>
          <p:cNvSpPr/>
          <p:nvPr/>
        </p:nvSpPr>
        <p:spPr>
          <a:xfrm>
            <a:off x="6091301" y="2058369"/>
            <a:ext cx="251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Varsha Ramakrishnan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vio@berkeley.edu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5647D-0EF8-7548-A02B-DADBD1EEE974}"/>
              </a:ext>
            </a:extLst>
          </p:cNvPr>
          <p:cNvSpPr/>
          <p:nvPr/>
        </p:nvSpPr>
        <p:spPr>
          <a:xfrm>
            <a:off x="-245597" y="3901519"/>
            <a:ext cx="317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Nicholas </a:t>
            </a:r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Riasanovsky</a:t>
            </a:r>
            <a:endParaRPr lang="en-US" sz="1600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njriasanovsky@berkeley.edu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54F5D-A755-C44E-9856-D4C86C9AD788}"/>
              </a:ext>
            </a:extLst>
          </p:cNvPr>
          <p:cNvSpPr/>
          <p:nvPr/>
        </p:nvSpPr>
        <p:spPr>
          <a:xfrm>
            <a:off x="2464487" y="3839963"/>
            <a:ext cx="2708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Annie Ro</a:t>
            </a:r>
          </a:p>
          <a:p>
            <a:pPr algn="ctr"/>
            <a:r>
              <a:rPr lang="en-US" dirty="0" err="1">
                <a:solidFill>
                  <a:srgbClr val="333333"/>
                </a:solidFill>
                <a:latin typeface="Helvetica Neue" panose="02000503000000020004" pitchFamily="2" charset="0"/>
              </a:rPr>
              <a:t>anniero@berkeley.edu</a:t>
            </a:r>
            <a:endParaRPr lang="en-US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025D53-8364-1041-8C8E-32F4437B9E49}"/>
              </a:ext>
            </a:extLst>
          </p:cNvPr>
          <p:cNvSpPr/>
          <p:nvPr/>
        </p:nvSpPr>
        <p:spPr>
          <a:xfrm>
            <a:off x="4648200" y="3901519"/>
            <a:ext cx="2708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Alan Ton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alanton@berkeley.edu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8771DE-A5AC-494A-B640-FF3198E2F861}"/>
              </a:ext>
            </a:extLst>
          </p:cNvPr>
          <p:cNvSpPr/>
          <p:nvPr/>
        </p:nvSpPr>
        <p:spPr>
          <a:xfrm>
            <a:off x="6957232" y="3972580"/>
            <a:ext cx="2186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William Walker</a:t>
            </a:r>
          </a:p>
          <a:p>
            <a:pPr algn="ctr"/>
            <a:r>
              <a:rPr lang="en-US" sz="14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wewalker@berkeley.edu</a:t>
            </a:r>
            <a:endParaRPr lang="en-US" sz="14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FDBB6B-D207-4F45-8CDD-35E147C26282}"/>
              </a:ext>
            </a:extLst>
          </p:cNvPr>
          <p:cNvSpPr/>
          <p:nvPr/>
        </p:nvSpPr>
        <p:spPr>
          <a:xfrm>
            <a:off x="-124428" y="5810179"/>
            <a:ext cx="2531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Sharie Wang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sharie@berkeley.edu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FC6AC6-3FF2-7C41-82DC-08A592EA92D6}"/>
              </a:ext>
            </a:extLst>
          </p:cNvPr>
          <p:cNvSpPr/>
          <p:nvPr/>
        </p:nvSpPr>
        <p:spPr>
          <a:xfrm>
            <a:off x="1986145" y="5810179"/>
            <a:ext cx="2918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William Wang</a:t>
            </a:r>
          </a:p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hwang97@berkeley.edu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561ADA-6B6A-544C-8299-E298DD6B42B0}"/>
              </a:ext>
            </a:extLst>
          </p:cNvPr>
          <p:cNvSpPr/>
          <p:nvPr/>
        </p:nvSpPr>
        <p:spPr>
          <a:xfrm>
            <a:off x="4482902" y="5810179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Alexander Wu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alexanderwu@berkeley.edu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345AF6-B514-D94F-8A53-F2D4FDD48852}"/>
              </a:ext>
            </a:extLst>
          </p:cNvPr>
          <p:cNvSpPr/>
          <p:nvPr/>
        </p:nvSpPr>
        <p:spPr>
          <a:xfrm>
            <a:off x="6957232" y="5810179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Yi Zhao</a:t>
            </a:r>
          </a:p>
          <a:p>
            <a:pPr algn="ctr"/>
            <a:r>
              <a:rPr lang="en-US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yi@berkeley.edu</a:t>
            </a:r>
            <a:endParaRPr lang="en-US" sz="16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FC29D8-1775-E24E-BE5C-7EEDB393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59" y="1061060"/>
            <a:ext cx="599685" cy="10401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B60507-A1C4-094F-A888-847C5DD85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15714" r="18440" b="40524"/>
          <a:stretch/>
        </p:blipFill>
        <p:spPr>
          <a:xfrm>
            <a:off x="2874503" y="4602952"/>
            <a:ext cx="1210804" cy="1167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CD4558-2055-A94D-A57E-57D0E01B4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99" r="26000" b="41554"/>
          <a:stretch/>
        </p:blipFill>
        <p:spPr>
          <a:xfrm>
            <a:off x="3390900" y="2714468"/>
            <a:ext cx="876300" cy="1195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3415DA-9E7B-E543-B708-1647E36B5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00" t="10001" r="18441" b="41553"/>
          <a:stretch/>
        </p:blipFill>
        <p:spPr>
          <a:xfrm>
            <a:off x="5372925" y="2674962"/>
            <a:ext cx="1115554" cy="12920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792C6F-7716-7E4D-900A-D15A31EBAF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70" r="18601" b="27143"/>
          <a:stretch/>
        </p:blipFill>
        <p:spPr>
          <a:xfrm>
            <a:off x="7614055" y="2714467"/>
            <a:ext cx="822473" cy="1213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26AA0-6993-BC49-93E5-E0BADBCAEB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78" t="8386" r="17369" b="34591"/>
          <a:stretch/>
        </p:blipFill>
        <p:spPr>
          <a:xfrm>
            <a:off x="677403" y="4602952"/>
            <a:ext cx="915957" cy="1167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247B2-C209-DD4D-8C8C-FB6FB4AC7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00" y="1138591"/>
            <a:ext cx="6350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295259-671C-A540-8431-3AA808227C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7805" y="1050662"/>
            <a:ext cx="710795" cy="995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4B8B28-1B01-7649-8AC0-6E55B9DEA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843" y="2757407"/>
            <a:ext cx="820657" cy="1148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5DA2A-8786-7C41-8A72-A8FD5D669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055" y="4598830"/>
            <a:ext cx="833656" cy="11671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5BB878-5E3F-0344-BFF1-90755D8B57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33" t="21111" r="22000" b="26667"/>
          <a:stretch/>
        </p:blipFill>
        <p:spPr>
          <a:xfrm>
            <a:off x="5455375" y="4531031"/>
            <a:ext cx="833656" cy="124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2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– in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r>
              <a:rPr lang="en-US" dirty="0"/>
              <a:t>OS Concepts </a:t>
            </a:r>
          </a:p>
          <a:p>
            <a:pPr lvl="1"/>
            <a:r>
              <a:rPr lang="en-US" dirty="0"/>
              <a:t>Process, I/O, Networks and VM</a:t>
            </a:r>
          </a:p>
          <a:p>
            <a:r>
              <a:rPr lang="en-US" dirty="0"/>
              <a:t>Concurrency </a:t>
            </a:r>
          </a:p>
          <a:p>
            <a:pPr lvl="1"/>
            <a:r>
              <a:rPr lang="en-US" dirty="0"/>
              <a:t>Threads, scheduling, locks, deadlock, scalability, fairness</a:t>
            </a:r>
          </a:p>
          <a:p>
            <a:r>
              <a:rPr lang="en-US" dirty="0"/>
              <a:t>Address Space </a:t>
            </a:r>
          </a:p>
          <a:p>
            <a:pPr lvl="1"/>
            <a:r>
              <a:rPr lang="en-US" dirty="0"/>
              <a:t>Virtual memory, address translation, protection, sharing</a:t>
            </a:r>
          </a:p>
          <a:p>
            <a:r>
              <a:rPr lang="en-US" dirty="0"/>
              <a:t>File Systems</a:t>
            </a:r>
          </a:p>
          <a:p>
            <a:pPr lvl="1"/>
            <a:r>
              <a:rPr lang="en-US" dirty="0"/>
              <a:t>i/o devices, file objects, storage, naming, caching, performance, paging, transactions, databases</a:t>
            </a:r>
          </a:p>
          <a:p>
            <a:r>
              <a:rPr lang="en-US" dirty="0"/>
              <a:t>Distributed Systems </a:t>
            </a:r>
          </a:p>
          <a:p>
            <a:pPr lvl="1"/>
            <a:r>
              <a:rPr lang="en-US" dirty="0"/>
              <a:t>Protocols, Tiers, RPC, NFS, DHTs, Consistency, Scalability, multicast</a:t>
            </a:r>
          </a:p>
          <a:p>
            <a:r>
              <a:rPr lang="en-US" dirty="0"/>
              <a:t>Reliability &amp; Security</a:t>
            </a:r>
          </a:p>
          <a:p>
            <a:pPr lvl="1"/>
            <a:r>
              <a:rPr lang="en-US" dirty="0"/>
              <a:t>Fault tolerance, protection, security</a:t>
            </a:r>
          </a:p>
          <a:p>
            <a:r>
              <a:rPr lang="en-US" dirty="0"/>
              <a:t>Cloud Infrastructure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53568-FF6C-5A46-A3BD-16A876BF71A9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30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576298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3DFA-A0EF-FE4D-865F-3BBF94A2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B448-A4C7-9C4A-9997-50B6ED537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" y="1291771"/>
            <a:ext cx="7886700" cy="509415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Course text: </a:t>
            </a:r>
            <a:r>
              <a:rPr lang="en-US" i="1" dirty="0"/>
              <a:t>Operating Systems, Principles and Practice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ed., by Anderson and Dahlin</a:t>
            </a:r>
          </a:p>
          <a:p>
            <a:pPr>
              <a:spcAft>
                <a:spcPts val="900"/>
              </a:spcAft>
            </a:pPr>
            <a:r>
              <a:rPr lang="en-US" dirty="0"/>
              <a:t>Recommended Supplementary Material:</a:t>
            </a:r>
          </a:p>
          <a:p>
            <a:pPr lvl="1">
              <a:spcAft>
                <a:spcPts val="900"/>
              </a:spcAft>
            </a:pPr>
            <a:r>
              <a:rPr lang="en-US" i="1" dirty="0"/>
              <a:t>Operating Systems: Three Easy Pieces</a:t>
            </a:r>
            <a:r>
              <a:rPr lang="en-US" dirty="0"/>
              <a:t>, by </a:t>
            </a:r>
            <a:r>
              <a:rPr lang="en-US" dirty="0" err="1"/>
              <a:t>Remzi</a:t>
            </a:r>
            <a:r>
              <a:rPr lang="en-US" dirty="0"/>
              <a:t> and Andrea </a:t>
            </a:r>
            <a:r>
              <a:rPr lang="en-US" dirty="0" err="1"/>
              <a:t>Arpaci-Dusseau</a:t>
            </a:r>
            <a:r>
              <a:rPr lang="en-US" dirty="0"/>
              <a:t>, available for free online at: </a:t>
            </a:r>
            <a:r>
              <a:rPr lang="en-US" dirty="0">
                <a:hlinkClick r:id="rId2"/>
              </a:rPr>
              <a:t>http://pages.cs.wisc.edu/~remzi/OSTEP</a:t>
            </a:r>
            <a:endParaRPr lang="en-US" dirty="0"/>
          </a:p>
          <a:p>
            <a:pPr lvl="1">
              <a:spcAft>
                <a:spcPts val="900"/>
              </a:spcAft>
            </a:pPr>
            <a:r>
              <a:rPr lang="en-US" i="1" dirty="0"/>
              <a:t>Linux Kernel Development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ed., by Robert Love</a:t>
            </a:r>
          </a:p>
          <a:p>
            <a:pPr>
              <a:spcAft>
                <a:spcPts val="900"/>
              </a:spcAft>
            </a:pPr>
            <a:r>
              <a:rPr lang="en-US" dirty="0"/>
              <a:t>Additional materials on course website "Readings"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5F713-5EEA-5644-BFBD-1F86B718D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80" y="607184"/>
            <a:ext cx="1218796" cy="1617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C3FB7-D601-9C4C-8EC4-E319AEB8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932" y="2449372"/>
            <a:ext cx="985838" cy="1543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C41B4E-D3DD-7549-A76D-7680766C2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195" y="4460281"/>
            <a:ext cx="1042562" cy="13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67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42CE90-BDE2-2C4E-BE2C-0A7D951C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977D7F-C1B9-664D-9013-6C23DC79A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6287"/>
            <a:ext cx="7886700" cy="4731656"/>
          </a:xfrm>
        </p:spPr>
        <p:txBody>
          <a:bodyPr>
            <a:noAutofit/>
          </a:bodyPr>
          <a:lstStyle/>
          <a:p>
            <a:pPr>
              <a:spcAft>
                <a:spcPts val="900"/>
              </a:spcAft>
            </a:pPr>
            <a:r>
              <a:rPr lang="en-US" sz="3200" dirty="0"/>
              <a:t>Course Website: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https://cs162.eecs.berkeley.edu</a:t>
            </a:r>
            <a:endParaRPr lang="en-US" sz="3200" dirty="0"/>
          </a:p>
          <a:p>
            <a:pPr>
              <a:spcAft>
                <a:spcPts val="900"/>
              </a:spcAft>
            </a:pPr>
            <a:r>
              <a:rPr lang="en-US" sz="3200" dirty="0"/>
              <a:t>Piazza for Q&amp;A:</a:t>
            </a:r>
            <a:br>
              <a:rPr lang="en-US" sz="3200" dirty="0">
                <a:highlight>
                  <a:srgbClr val="FFFF00"/>
                </a:highlight>
              </a:rPr>
            </a:br>
            <a:r>
              <a:rPr lang="en-US" dirty="0">
                <a:hlinkClick r:id="rId3"/>
              </a:rPr>
              <a:t>https://piazza.com/berkeley/spring2019/cs162</a:t>
            </a:r>
            <a:endParaRPr lang="en-US" dirty="0"/>
          </a:p>
          <a:p>
            <a:pPr>
              <a:spcAft>
                <a:spcPts val="900"/>
              </a:spcAft>
            </a:pPr>
            <a:r>
              <a:rPr lang="en-US" sz="3200" dirty="0"/>
              <a:t>Anonymous Feedback Form:</a:t>
            </a:r>
          </a:p>
          <a:p>
            <a:pPr lvl="1">
              <a:spcAft>
                <a:spcPts val="900"/>
              </a:spcAft>
            </a:pPr>
            <a:r>
              <a:rPr lang="en-US" sz="2600" dirty="0"/>
              <a:t>http://</a:t>
            </a:r>
            <a:r>
              <a:rPr lang="en-US" sz="2600" dirty="0" err="1"/>
              <a:t>bit.ly</a:t>
            </a:r>
            <a:r>
              <a:rPr lang="en-US" sz="2600" dirty="0"/>
              <a:t>/cs162fa19anon</a:t>
            </a:r>
            <a:endParaRPr lang="en-US" sz="2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19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30300"/>
            <a:ext cx="7620000" cy="5257800"/>
          </a:xfrm>
        </p:spPr>
        <p:txBody>
          <a:bodyPr/>
          <a:lstStyle/>
          <a:p>
            <a:r>
              <a:rPr lang="en-US" dirty="0"/>
              <a:t>Three Group Projects (4 weeks, Pintos in C)</a:t>
            </a:r>
          </a:p>
          <a:p>
            <a:pPr lvl="1"/>
            <a:r>
              <a:rPr lang="en-US" dirty="0"/>
              <a:t>1. User-programs (exec &amp; </a:t>
            </a:r>
            <a:r>
              <a:rPr lang="en-US" dirty="0" err="1"/>
              <a:t>syscall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1. Threads &amp; Scheduling</a:t>
            </a:r>
          </a:p>
          <a:p>
            <a:pPr lvl="1"/>
            <a:r>
              <a:rPr lang="en-US" dirty="0"/>
              <a:t>3. File Systems</a:t>
            </a:r>
          </a:p>
          <a:p>
            <a:r>
              <a:rPr lang="en-US" dirty="0"/>
              <a:t>Individual </a:t>
            </a:r>
            <a:r>
              <a:rPr lang="en-US" dirty="0" err="1"/>
              <a:t>Homeworks</a:t>
            </a:r>
            <a:r>
              <a:rPr lang="en-US" dirty="0"/>
              <a:t> (2 weeks) - preliminary</a:t>
            </a:r>
          </a:p>
          <a:p>
            <a:pPr lvl="1"/>
            <a:r>
              <a:rPr lang="en-US" dirty="0"/>
              <a:t>0. Tools &amp; Environment, </a:t>
            </a:r>
            <a:r>
              <a:rPr lang="en-US" dirty="0" err="1"/>
              <a:t>Autograding</a:t>
            </a:r>
            <a:r>
              <a:rPr lang="en-US" dirty="0"/>
              <a:t>, recall C, executable</a:t>
            </a:r>
          </a:p>
          <a:p>
            <a:pPr lvl="1"/>
            <a:r>
              <a:rPr lang="en-US" dirty="0"/>
              <a:t>1. Getting to Pintos-scale C, Basic Threads</a:t>
            </a:r>
          </a:p>
          <a:p>
            <a:pPr lvl="1"/>
            <a:r>
              <a:rPr lang="en-US" dirty="0"/>
              <a:t>2. BYOS – build your own shell</a:t>
            </a:r>
          </a:p>
          <a:p>
            <a:pPr lvl="1"/>
            <a:r>
              <a:rPr lang="en-US" dirty="0"/>
              <a:t>3. Threads and Synchronization</a:t>
            </a:r>
          </a:p>
          <a:p>
            <a:pPr lvl="1"/>
            <a:r>
              <a:rPr lang="en-US" dirty="0"/>
              <a:t>4. Sockets &amp; Threads in HTTP server</a:t>
            </a:r>
          </a:p>
          <a:p>
            <a:pPr lvl="1"/>
            <a:r>
              <a:rPr lang="en-US" dirty="0"/>
              <a:t>5. Memory mapping and management</a:t>
            </a:r>
          </a:p>
          <a:p>
            <a:pPr lvl="1"/>
            <a:r>
              <a:rPr lang="en-US" dirty="0"/>
              <a:t>6. Distributed Computing – KV store in Kubernetes</a:t>
            </a:r>
          </a:p>
          <a:p>
            <a:pPr lvl="1"/>
            <a:r>
              <a:rPr lang="en-US" dirty="0"/>
              <a:t>7. Cloud APIs, GRPC</a:t>
            </a:r>
          </a:p>
          <a:p>
            <a:r>
              <a:rPr lang="en-US" dirty="0"/>
              <a:t>Weekly quick surveys</a:t>
            </a:r>
          </a:p>
          <a:p>
            <a:pPr lvl="1"/>
            <a:r>
              <a:rPr lang="en-US" dirty="0"/>
              <a:t>Ungraded, reinforce material, instructional diagnostic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E9A7E5-66F5-324B-BF8E-F27503DD324B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33</a:t>
            </a:fld>
            <a:endParaRPr lang="en-US" b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736A430-BA24-4A43-9F10-3F4F89590528}"/>
              </a:ext>
            </a:extLst>
          </p:cNvPr>
          <p:cNvSpPr/>
          <p:nvPr/>
        </p:nvSpPr>
        <p:spPr bwMode="auto">
          <a:xfrm>
            <a:off x="5486400" y="1600200"/>
            <a:ext cx="381000" cy="8382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50AE-68A1-C145-B33B-E06299FE6D9F}"/>
              </a:ext>
            </a:extLst>
          </p:cNvPr>
          <p:cNvSpPr txBox="1"/>
          <p:nvPr/>
        </p:nvSpPr>
        <p:spPr>
          <a:xfrm>
            <a:off x="5943600" y="183463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streamlined</a:t>
            </a:r>
          </a:p>
        </p:txBody>
      </p:sp>
    </p:spTree>
    <p:extLst>
      <p:ext uri="{BB962C8B-B14F-4D97-AF65-F5344CB8AC3E}">
        <p14:creationId xmlns:p14="http://schemas.microsoft.com/office/powerpoint/2010/main" val="2405002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76B9-3A09-9247-B713-2B619C3C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Steeping in GO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7AA64-B6EF-9C48-8D1E-FBD8B4EE8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one or two </a:t>
            </a:r>
            <a:r>
              <a:rPr lang="en-US" dirty="0" err="1"/>
              <a:t>homeworks</a:t>
            </a:r>
            <a:r>
              <a:rPr lang="en-US" dirty="0"/>
              <a:t> in Go</a:t>
            </a:r>
          </a:p>
          <a:p>
            <a:r>
              <a:rPr lang="en-US" dirty="0"/>
              <a:t>Nudges to learn Go at your own pace along the way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805EC-69E3-304B-B93A-2DB88CF9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2AB01-B849-E345-BAD1-B429C8EB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88AD-4D18-FD4F-B26A-500D3AD3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721635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694944" y="313058"/>
            <a:ext cx="7159625" cy="496925"/>
          </a:xfrm>
          <a:noFill/>
        </p:spPr>
        <p:txBody>
          <a:bodyPr lIns="63493" tIns="25397" rIns="63493" bIns="25397" anchor="t">
            <a:sp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Group Projects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36650"/>
            <a:ext cx="8915400" cy="5038681"/>
          </a:xfrm>
          <a:noFill/>
        </p:spPr>
        <p:txBody>
          <a:bodyPr lIns="63493" tIns="25397" rIns="63493" bIns="25397">
            <a:sp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Project teams have 4 members 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never 5, 3 req’s serious justification) 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Must work in groups in “the real world”</a:t>
            </a:r>
          </a:p>
          <a:p>
            <a:pPr lvl="1"/>
            <a:r>
              <a:rPr lang="en-US" altLang="ja-JP" dirty="0">
                <a:latin typeface="Helvetica" charset="0"/>
                <a:ea typeface="ＭＳ Ｐゴシック" charset="0"/>
              </a:rPr>
              <a:t>Same section (at least same TA)</a:t>
            </a:r>
          </a:p>
          <a:p>
            <a:r>
              <a:rPr lang="en-US" dirty="0"/>
              <a:t>Communication and cooperation will be essential</a:t>
            </a:r>
          </a:p>
          <a:p>
            <a:pPr lvl="1"/>
            <a:r>
              <a:rPr lang="en-US" dirty="0"/>
              <a:t>Design Documents</a:t>
            </a:r>
          </a:p>
          <a:p>
            <a:pPr lvl="1"/>
            <a:r>
              <a:rPr lang="en-US" dirty="0"/>
              <a:t>Slack/Messenger/whatever doesn’t replace face-to-face</a:t>
            </a:r>
          </a:p>
          <a:p>
            <a:r>
              <a:rPr lang="en-US" dirty="0"/>
              <a:t>Everyone should do work and have clear responsibilities</a:t>
            </a:r>
          </a:p>
          <a:p>
            <a:pPr lvl="1"/>
            <a:r>
              <a:rPr lang="en-US" dirty="0"/>
              <a:t>You will evaluate your teammates at the end of each project</a:t>
            </a:r>
          </a:p>
          <a:p>
            <a:pPr lvl="1"/>
            <a:r>
              <a:rPr lang="en-US" dirty="0"/>
              <a:t>Dividing up by Task is the worst approach.  Work as a team.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Communicate with supervisor (TAs)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What is the team’s plan?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What is each member’</a:t>
            </a:r>
            <a:r>
              <a:rPr lang="en-US" altLang="ja-JP" dirty="0">
                <a:latin typeface="Helvetica" charset="0"/>
                <a:ea typeface="ＭＳ Ｐゴシック" charset="0"/>
              </a:rPr>
              <a:t>s responsibility?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Short progress reports are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24E84D-982D-E843-A3B8-974D83FA2A55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35</a:t>
            </a:fld>
            <a:endParaRPr lang="en-US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2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5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5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5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5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5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5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5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5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5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5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5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5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36% exams </a:t>
            </a:r>
          </a:p>
          <a:p>
            <a:r>
              <a:rPr lang="en-US" dirty="0"/>
              <a:t>36% projects</a:t>
            </a:r>
          </a:p>
          <a:p>
            <a:r>
              <a:rPr lang="en-US" dirty="0"/>
              <a:t>22% homework</a:t>
            </a:r>
          </a:p>
          <a:p>
            <a:r>
              <a:rPr lang="en-US" dirty="0"/>
              <a:t>6% participation</a:t>
            </a:r>
          </a:p>
          <a:p>
            <a:r>
              <a:rPr lang="en-US" dirty="0"/>
              <a:t>Project grading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</a:rPr>
              <a:t>Initial design document, Design review, Code, Final design</a:t>
            </a:r>
          </a:p>
          <a:p>
            <a:r>
              <a:rPr lang="en-US" dirty="0"/>
              <a:t>Submission via </a:t>
            </a:r>
            <a:r>
              <a:rPr lang="en-US" i="1" dirty="0"/>
              <a:t>git push </a:t>
            </a:r>
            <a:r>
              <a:rPr lang="en-US" dirty="0"/>
              <a:t>to release branch</a:t>
            </a:r>
          </a:p>
          <a:p>
            <a:pPr lvl="1"/>
            <a:r>
              <a:rPr lang="en-US" dirty="0"/>
              <a:t>Triggers </a:t>
            </a:r>
            <a:r>
              <a:rPr lang="en-US" dirty="0" err="1"/>
              <a:t>autograder</a:t>
            </a:r>
            <a:endParaRPr lang="en-US" dirty="0"/>
          </a:p>
          <a:p>
            <a:r>
              <a:rPr lang="en-US" dirty="0"/>
              <a:t>Regular </a:t>
            </a:r>
            <a:r>
              <a:rPr lang="en-US" i="1" dirty="0" err="1"/>
              <a:t>git</a:t>
            </a:r>
            <a:r>
              <a:rPr lang="en-US" i="1" dirty="0"/>
              <a:t> push </a:t>
            </a:r>
            <a:r>
              <a:rPr lang="en-US" dirty="0"/>
              <a:t>so TA sees your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DC76A-199A-2F49-AD3F-015D16FF21D0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579054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77200" cy="5257800"/>
          </a:xfrm>
        </p:spPr>
        <p:txBody>
          <a:bodyPr/>
          <a:lstStyle/>
          <a:p>
            <a:r>
              <a:rPr lang="en-US" dirty="0"/>
              <a:t>Start homework 0 immediately</a:t>
            </a:r>
          </a:p>
          <a:p>
            <a:pPr lvl="1"/>
            <a:r>
              <a:rPr lang="en-US" dirty="0"/>
              <a:t>Get </a:t>
            </a:r>
            <a:r>
              <a:rPr lang="en-US" dirty="0">
                <a:hlinkClick r:id="rId3"/>
              </a:rPr>
              <a:t>cs162-xx</a:t>
            </a:r>
            <a:r>
              <a:rPr lang="en-US" dirty="0"/>
              <a:t>  account via </a:t>
            </a:r>
            <a:r>
              <a:rPr lang="en-US" b="0" dirty="0"/>
              <a:t>  </a:t>
            </a:r>
            <a:r>
              <a:rPr lang="en-US" b="0" dirty="0">
                <a:hlinkClick r:id="rId4"/>
              </a:rPr>
              <a:t>https://inst.eecs.berkeley.edu/webacct</a:t>
            </a:r>
            <a:endParaRPr lang="en-US" dirty="0"/>
          </a:p>
          <a:p>
            <a:pPr lvl="1"/>
            <a:r>
              <a:rPr lang="en-US" dirty="0" err="1"/>
              <a:t>Github</a:t>
            </a:r>
            <a:r>
              <a:rPr lang="en-US" dirty="0"/>
              <a:t> account</a:t>
            </a:r>
          </a:p>
          <a:p>
            <a:pPr lvl="1"/>
            <a:r>
              <a:rPr lang="en-US" dirty="0"/>
              <a:t>Registration survey</a:t>
            </a:r>
          </a:p>
          <a:p>
            <a:pPr lvl="1"/>
            <a:r>
              <a:rPr lang="en-US" dirty="0"/>
              <a:t>Vagrant </a:t>
            </a:r>
            <a:r>
              <a:rPr lang="en-US" dirty="0" err="1"/>
              <a:t>virtualbox</a:t>
            </a:r>
            <a:r>
              <a:rPr lang="en-US" dirty="0"/>
              <a:t> – VM environment for the course</a:t>
            </a:r>
          </a:p>
          <a:p>
            <a:pPr lvl="2"/>
            <a:r>
              <a:rPr lang="en-US" dirty="0"/>
              <a:t>Consistent, managed environment on your machine</a:t>
            </a:r>
          </a:p>
          <a:p>
            <a:pPr lvl="1"/>
            <a:r>
              <a:rPr lang="en-US" dirty="0"/>
              <a:t>Get familiar with all the cs162 tools</a:t>
            </a:r>
          </a:p>
          <a:p>
            <a:pPr lvl="1"/>
            <a:r>
              <a:rPr lang="en-US" dirty="0"/>
              <a:t>Submit to </a:t>
            </a:r>
            <a:r>
              <a:rPr lang="en-US" dirty="0" err="1"/>
              <a:t>autograder</a:t>
            </a:r>
            <a:r>
              <a:rPr lang="en-US" dirty="0"/>
              <a:t> via </a:t>
            </a:r>
            <a:r>
              <a:rPr lang="en-US" dirty="0" err="1"/>
              <a:t>git</a:t>
            </a:r>
            <a:endParaRPr lang="en-US" dirty="0"/>
          </a:p>
          <a:p>
            <a:r>
              <a:rPr lang="en-US" dirty="0"/>
              <a:t>Go to </a:t>
            </a:r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section this week</a:t>
            </a:r>
          </a:p>
          <a:p>
            <a:r>
              <a:rPr lang="en-US" dirty="0"/>
              <a:t>Waitlist</a:t>
            </a:r>
          </a:p>
          <a:p>
            <a:pPr lvl="1"/>
            <a:r>
              <a:rPr lang="en-US" dirty="0"/>
              <a:t>Pull hw0, get </a:t>
            </a:r>
            <a:r>
              <a:rPr lang="en-US" dirty="0" err="1"/>
              <a:t>inst</a:t>
            </a:r>
            <a:r>
              <a:rPr lang="en-US" dirty="0"/>
              <a:t> acct, go to a section</a:t>
            </a:r>
          </a:p>
          <a:p>
            <a:pPr lvl="1"/>
            <a:r>
              <a:rPr lang="en-US" dirty="0"/>
              <a:t>Only enrolled students will form project groups</a:t>
            </a:r>
          </a:p>
          <a:p>
            <a:pPr lvl="1"/>
            <a:r>
              <a:rPr lang="en-US" dirty="0"/>
              <a:t>If cs162 is not for you now, please allow others to take it</a:t>
            </a:r>
          </a:p>
          <a:p>
            <a:pPr lvl="1"/>
            <a:r>
              <a:rPr lang="en-US" dirty="0"/>
              <a:t>We are going to try to grow more to enroll majors from current waitlist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44C178-F123-6A42-9EB8-38B8339D0F11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37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5728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B3A5-D742-FD4C-8629-863E2E40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Yourself for this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55AB3-183D-B341-A349-29846D7B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4343"/>
            <a:ext cx="7886700" cy="4899706"/>
          </a:xfrm>
        </p:spPr>
        <p:txBody>
          <a:bodyPr>
            <a:normAutofit/>
          </a:bodyPr>
          <a:lstStyle/>
          <a:p>
            <a:r>
              <a:rPr lang="en-US" dirty="0"/>
              <a:t>The projects will require you to be </a:t>
            </a:r>
            <a:r>
              <a:rPr lang="en-US" b="1" dirty="0"/>
              <a:t>very</a:t>
            </a:r>
            <a:r>
              <a:rPr lang="en-US" dirty="0"/>
              <a:t> comfortable with programming and debugging C</a:t>
            </a:r>
          </a:p>
          <a:p>
            <a:pPr lvl="1"/>
            <a:r>
              <a:rPr lang="en-US" dirty="0"/>
              <a:t>Pointers (including function pointers,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void*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Memory Management 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free</a:t>
            </a:r>
            <a:r>
              <a:rPr lang="en-US" dirty="0"/>
              <a:t>, stack vs heap)</a:t>
            </a:r>
          </a:p>
          <a:p>
            <a:pPr lvl="1"/>
            <a:r>
              <a:rPr lang="en-US" dirty="0"/>
              <a:t>Debugging with GDB</a:t>
            </a:r>
          </a:p>
          <a:p>
            <a:pPr lvl="1"/>
            <a:endParaRPr lang="en-US" dirty="0"/>
          </a:p>
          <a:p>
            <a:r>
              <a:rPr lang="en-US" dirty="0"/>
              <a:t>You will be working on a larger, more sophisticated code base than anything you've likely seen in 61C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 / 61C review session Tuesday 9/3 7-8pm @ 310 Jacobs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B3A5-D742-FD4C-8629-863E2E40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Yourself for this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55AB3-183D-B341-A349-29846D7B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4343"/>
            <a:ext cx="7886700" cy="4899706"/>
          </a:xfrm>
        </p:spPr>
        <p:txBody>
          <a:bodyPr>
            <a:normAutofit/>
          </a:bodyPr>
          <a:lstStyle/>
          <a:p>
            <a:r>
              <a:rPr lang="en-US" sz="3200" dirty="0"/>
              <a:t>"Resources" page on course website</a:t>
            </a:r>
          </a:p>
          <a:p>
            <a:r>
              <a:rPr lang="en-US" sz="3200" dirty="0"/>
              <a:t>C programming reference </a:t>
            </a:r>
            <a:r>
              <a:rPr lang="en-US" sz="2800" dirty="0"/>
              <a:t>(still in beta)</a:t>
            </a:r>
            <a:r>
              <a:rPr lang="en-US" sz="3200" dirty="0"/>
              <a:t>:</a:t>
            </a:r>
          </a:p>
          <a:p>
            <a:pPr lvl="1"/>
            <a:r>
              <a:rPr lang="en-US" sz="2800" dirty="0">
                <a:hlinkClick r:id="rId3"/>
              </a:rPr>
              <a:t>https://cs162.eecs.berkeley.edu/ladder/</a:t>
            </a:r>
            <a:endParaRPr lang="en-US" sz="2800" dirty="0"/>
          </a:p>
          <a:p>
            <a:r>
              <a:rPr lang="en-US" sz="3200" dirty="0"/>
              <a:t>This week’s section dedicated to programming and debugging review</a:t>
            </a:r>
          </a:p>
          <a:p>
            <a:pPr lvl="1"/>
            <a:r>
              <a:rPr lang="en-US" sz="2600" dirty="0"/>
              <a:t>Attend ANY section this week</a:t>
            </a:r>
          </a:p>
          <a:p>
            <a:r>
              <a:rPr lang="en-US" sz="3200" b="1" dirty="0"/>
              <a:t>Review session Tuesday evening</a:t>
            </a:r>
          </a:p>
          <a:p>
            <a:pPr lvl="1"/>
            <a:r>
              <a:rPr lang="en-US" sz="2600" dirty="0"/>
              <a:t>306 Soda</a:t>
            </a:r>
          </a:p>
        </p:txBody>
      </p:sp>
    </p:spTree>
    <p:extLst>
      <p:ext uri="{BB962C8B-B14F-4D97-AF65-F5344CB8AC3E}">
        <p14:creationId xmlns:p14="http://schemas.microsoft.com/office/powerpoint/2010/main" val="296376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you to Operating Systems &amp; Their Design</a:t>
            </a:r>
          </a:p>
          <a:p>
            <a:r>
              <a:rPr lang="en-US" dirty="0"/>
              <a:t>Introduce the CS162 instructional team &amp; Plan</a:t>
            </a:r>
          </a:p>
          <a:p>
            <a:r>
              <a:rPr lang="en-US" dirty="0"/>
              <a:t>Establish expectations and logistics</a:t>
            </a:r>
          </a:p>
          <a:p>
            <a:r>
              <a:rPr lang="en-US" dirty="0"/>
              <a:t>Maybe get a little excited about how OS is so essential in creating and advancing this “connected world”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DD5399-CAD0-2544-9AC9-E644449185D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57725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19AC-E32C-B643-AEBB-54E294EA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Growth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0746C-F6DF-6445-9BD1-D27117CDC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800600"/>
            <a:ext cx="7620000" cy="1524000"/>
          </a:xfrm>
        </p:spPr>
        <p:txBody>
          <a:bodyPr/>
          <a:lstStyle/>
          <a:p>
            <a:r>
              <a:rPr lang="en-US" dirty="0" err="1"/>
              <a:t>Homeworks</a:t>
            </a:r>
            <a:r>
              <a:rPr lang="en-US" dirty="0"/>
              <a:t> will try to offer optional “warm up” and “stretch” problems so you can tailor your learning to your situation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FE471-F919-3D4F-BE95-98D196C0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D23C-6555-1D4C-B286-DEC975D5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E528F-4ACE-8846-94D4-B8FD442F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40</a:t>
            </a:fld>
            <a:endParaRPr lang="en-US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17784F-CDB1-9D41-BA9C-48EDDF15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355244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1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696200" cy="736600"/>
          </a:xfrm>
        </p:spPr>
        <p:txBody>
          <a:bodyPr/>
          <a:lstStyle/>
          <a:p>
            <a:r>
              <a:rPr lang="en-US" dirty="0"/>
              <a:t>Personal Integrity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7620000" cy="2209800"/>
          </a:xfrm>
        </p:spPr>
        <p:txBody>
          <a:bodyPr/>
          <a:lstStyle/>
          <a:p>
            <a:r>
              <a:rPr lang="en-US" dirty="0"/>
              <a:t>UCB Academic Honor Code: "As a member of the UC Berkeley community, I act with honesty, integrity, and respect for others."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6E38B-A54A-8645-9038-6CD4C6DEE019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41</a:t>
            </a:fld>
            <a:endParaRPr lang="en-US" b="0"/>
          </a:p>
        </p:txBody>
      </p:sp>
      <p:sp>
        <p:nvSpPr>
          <p:cNvPr id="7" name="Rectangle 6"/>
          <p:cNvSpPr/>
          <p:nvPr/>
        </p:nvSpPr>
        <p:spPr>
          <a:xfrm>
            <a:off x="838200" y="5486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" action="ppaction://noaction"/>
              </a:rPr>
              <a:t>http://</a:t>
            </a:r>
            <a:r>
              <a:rPr lang="en-US" dirty="0" err="1">
                <a:hlinkClick r:id="" action="ppaction://noaction"/>
              </a:rPr>
              <a:t>asuc.org</a:t>
            </a:r>
            <a:r>
              <a:rPr lang="en-US" dirty="0">
                <a:hlinkClick r:id="" action="ppaction://noaction"/>
              </a:rPr>
              <a:t>/</a:t>
            </a:r>
            <a:r>
              <a:rPr lang="en-US" dirty="0" err="1">
                <a:hlinkClick r:id="" action="ppaction://noaction"/>
              </a:rPr>
              <a:t>honorcode</a:t>
            </a:r>
            <a:r>
              <a:rPr lang="en-US" dirty="0">
                <a:hlinkClick r:id="" action="ppaction://noaction"/>
              </a:rPr>
              <a:t>/resources/HC%20Guide%20for%20Syllabi.pdf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CB9A-7843-A749-8830-2A5E416A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8F5C0-7C0D-8642-8474-006ECD6E53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b="1" dirty="0">
                <a:ea typeface="ＭＳ Ｐゴシック" charset="0"/>
              </a:rPr>
              <a:t>OK:</a:t>
            </a:r>
          </a:p>
          <a:p>
            <a:pPr marL="0" indent="0">
              <a:buNone/>
              <a:defRPr/>
            </a:pPr>
            <a:r>
              <a:rPr lang="en-US" dirty="0">
                <a:ea typeface="ＭＳ Ｐゴシック" charset="0"/>
              </a:rPr>
              <a:t>Explaining a concept to someone in another group</a:t>
            </a:r>
          </a:p>
          <a:p>
            <a:pPr marL="0" indent="0">
              <a:buNone/>
              <a:defRPr/>
            </a:pPr>
            <a:r>
              <a:rPr lang="en-US" dirty="0">
                <a:ea typeface="ＭＳ Ｐゴシック" charset="0"/>
              </a:rPr>
              <a:t>Discussing algorithms/testing strategies with other groups</a:t>
            </a:r>
          </a:p>
          <a:p>
            <a:pPr marL="0" indent="0">
              <a:buNone/>
              <a:defRPr/>
            </a:pPr>
            <a:r>
              <a:rPr lang="en-US" dirty="0">
                <a:ea typeface="ＭＳ Ｐゴシック" charset="0"/>
              </a:rPr>
              <a:t>Helping debug someone else’s code (in another group)</a:t>
            </a:r>
          </a:p>
          <a:p>
            <a:pPr marL="0" indent="0">
              <a:buNone/>
              <a:defRPr/>
            </a:pPr>
            <a:r>
              <a:rPr lang="en-US" dirty="0">
                <a:ea typeface="ＭＳ Ｐゴシック" charset="0"/>
              </a:rPr>
              <a:t>Searching online for generic algorithms (e.g., hash table) </a:t>
            </a:r>
          </a:p>
          <a:p>
            <a:pPr marL="0" indent="0">
              <a:buNone/>
              <a:defRPr/>
            </a:pPr>
            <a:endParaRPr lang="en-US" sz="1500" dirty="0"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CBBDC-DAA1-D346-AB33-3794EA65D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b="1" dirty="0">
                <a:ea typeface="ＭＳ Ｐゴシック" charset="0"/>
              </a:rPr>
              <a:t>Not OK: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Sharing code or test cases with another group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Copying OR reading another group’s code or test cases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Copying OR reading online code or test cases from prior years</a:t>
            </a:r>
            <a:r>
              <a:rPr lang="en-US" dirty="0"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557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C972-6AE2-334B-9D48-5C962946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94E987-837F-FC4B-864B-BF6E84EB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1771"/>
            <a:ext cx="7886700" cy="488519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Deadlines are at 9:00 PM Pacific Time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4 slip days to use for </a:t>
            </a:r>
            <a:r>
              <a:rPr lang="en-US" sz="3000" dirty="0" err="1"/>
              <a:t>homeworks</a:t>
            </a:r>
            <a:r>
              <a:rPr lang="en-US" sz="3000" dirty="0"/>
              <a:t>, no more than 1 per assignment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4 slip days to use (as a group) for projects code, no more than 2 per project (no slip on report)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No credit for late work beyond these</a:t>
            </a:r>
          </a:p>
        </p:txBody>
      </p:sp>
    </p:spTree>
    <p:extLst>
      <p:ext uri="{BB962C8B-B14F-4D97-AF65-F5344CB8AC3E}">
        <p14:creationId xmlns:p14="http://schemas.microsoft.com/office/powerpoint/2010/main" val="289746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AC2288-E597-3B43-8ECE-EB5CFE13326F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46319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524000"/>
            <a:ext cx="7696200" cy="736600"/>
          </a:xfrm>
        </p:spPr>
        <p:txBody>
          <a:bodyPr/>
          <a:lstStyle/>
          <a:p>
            <a:r>
              <a:rPr lang="en-US" dirty="0"/>
              <a:t>What make Operating Systems So Exciting and Challenging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AF74B-9FD5-E046-B195-F0EEC3722D2C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45</a:t>
            </a:fld>
            <a:endParaRPr lang="en-US" b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3E780-6A1E-BC4B-9557-4621A9B11F06}"/>
              </a:ext>
            </a:extLst>
          </p:cNvPr>
          <p:cNvSpPr txBox="1"/>
          <p:nvPr/>
        </p:nvSpPr>
        <p:spPr>
          <a:xfrm>
            <a:off x="4495800" y="4597401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Managing complexity</a:t>
            </a:r>
          </a:p>
        </p:txBody>
      </p:sp>
    </p:spTree>
    <p:extLst>
      <p:ext uri="{BB962C8B-B14F-4D97-AF65-F5344CB8AC3E}">
        <p14:creationId xmlns:p14="http://schemas.microsoft.com/office/powerpoint/2010/main" val="1171014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41300"/>
            <a:ext cx="8229600" cy="368300"/>
          </a:xfrm>
          <a:noFill/>
        </p:spPr>
        <p:txBody>
          <a:bodyPr lIns="90487" tIns="44450" rIns="90487" bIns="44450"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Technology Trends: Moore’s Law</a:t>
            </a:r>
          </a:p>
        </p:txBody>
      </p:sp>
      <p:grpSp>
        <p:nvGrpSpPr>
          <p:cNvPr id="21506" name="Group 3"/>
          <p:cNvGrpSpPr>
            <a:grpSpLocks/>
          </p:cNvGrpSpPr>
          <p:nvPr/>
        </p:nvGrpSpPr>
        <p:grpSpPr bwMode="auto">
          <a:xfrm>
            <a:off x="4724400" y="1676400"/>
            <a:ext cx="4419600" cy="4629150"/>
            <a:chOff x="0" y="1008"/>
            <a:chExt cx="2784" cy="2916"/>
          </a:xfrm>
        </p:grpSpPr>
        <p:sp>
          <p:nvSpPr>
            <p:cNvPr id="21511" name="Rectangle 4"/>
            <p:cNvSpPr>
              <a:spLocks noChangeArrowheads="1"/>
            </p:cNvSpPr>
            <p:nvPr/>
          </p:nvSpPr>
          <p:spPr bwMode="auto">
            <a:xfrm>
              <a:off x="144" y="2544"/>
              <a:ext cx="2640" cy="1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b="0">
                  <a:latin typeface="Arial" charset="0"/>
                </a:rPr>
                <a:t>2X transistors/Chip Every 1.5 years</a:t>
              </a:r>
            </a:p>
            <a:p>
              <a:r>
                <a:rPr lang="en-US" sz="2400" b="0">
                  <a:latin typeface="Arial" charset="0"/>
                </a:rPr>
                <a:t>Called “</a:t>
              </a:r>
              <a:r>
                <a:rPr lang="en-US" altLang="ja-JP" sz="2400" b="0" u="sng">
                  <a:solidFill>
                    <a:schemeClr val="hlink"/>
                  </a:solidFill>
                  <a:latin typeface="Arial" charset="0"/>
                </a:rPr>
                <a:t>Moore</a:t>
              </a:r>
              <a:r>
                <a:rPr lang="ja-JP" altLang="en-US" sz="2400" b="0" u="sng">
                  <a:solidFill>
                    <a:schemeClr val="hlink"/>
                  </a:solidFill>
                  <a:latin typeface="Arial" charset="0"/>
                </a:rPr>
                <a:t>’</a:t>
              </a:r>
              <a:r>
                <a:rPr lang="en-US" altLang="ja-JP" sz="2400" b="0" u="sng">
                  <a:solidFill>
                    <a:schemeClr val="hlink"/>
                  </a:solidFill>
                  <a:latin typeface="Arial" charset="0"/>
                </a:rPr>
                <a:t>s Law</a:t>
              </a:r>
              <a:r>
                <a:rPr lang="en-US" sz="2400" b="0" u="sng">
                  <a:solidFill>
                    <a:schemeClr val="hlink"/>
                  </a:solidFill>
                  <a:latin typeface="Arial" charset="0"/>
                </a:rPr>
                <a:t>”</a:t>
              </a:r>
              <a:endParaRPr lang="en-US" altLang="ja-JP" sz="2400" b="0">
                <a:latin typeface="Arial" charset="0"/>
              </a:endParaRPr>
            </a:p>
            <a:p>
              <a:endParaRPr kumimoji="1" lang="en-US" sz="2000" b="0">
                <a:latin typeface="Arial" charset="0"/>
              </a:endParaRPr>
            </a:p>
            <a:p>
              <a:endParaRPr lang="en-US" b="0">
                <a:latin typeface="Arial" charset="0"/>
              </a:endParaRPr>
            </a:p>
            <a:p>
              <a:endParaRPr lang="en-US" sz="2400" b="0">
                <a:latin typeface="Arial" charset="0"/>
              </a:endParaRPr>
            </a:p>
            <a:p>
              <a:r>
                <a:rPr lang="en-US" sz="2400" b="0">
                  <a:latin typeface="Arial" charset="0"/>
                </a:rPr>
                <a:t> </a:t>
              </a:r>
            </a:p>
          </p:txBody>
        </p:sp>
        <p:sp>
          <p:nvSpPr>
            <p:cNvPr id="21512" name="Rectangle 5"/>
            <p:cNvSpPr>
              <a:spLocks noChangeArrowheads="1"/>
            </p:cNvSpPr>
            <p:nvPr/>
          </p:nvSpPr>
          <p:spPr bwMode="auto">
            <a:xfrm>
              <a:off x="1491" y="1690"/>
              <a:ext cx="98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>
                  <a:latin typeface="Arial" charset="0"/>
                </a:rPr>
                <a:t>Moore</a:t>
              </a:r>
              <a:r>
                <a:rPr lang="ja-JP" altLang="en-US">
                  <a:latin typeface="Arial" charset="0"/>
                </a:rPr>
                <a:t>’</a:t>
              </a:r>
              <a:r>
                <a:rPr lang="en-US" altLang="ja-JP">
                  <a:latin typeface="Arial" charset="0"/>
                </a:rPr>
                <a:t>s Law</a:t>
              </a:r>
              <a:endParaRPr lang="en-US">
                <a:latin typeface="Arial" charset="0"/>
              </a:endParaRPr>
            </a:p>
          </p:txBody>
        </p:sp>
        <p:pic>
          <p:nvPicPr>
            <p:cNvPr id="21513" name="Picture 6" descr="moores-la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68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Rectangle 7"/>
            <p:cNvSpPr>
              <a:spLocks noChangeArrowheads="1"/>
            </p:cNvSpPr>
            <p:nvPr/>
          </p:nvSpPr>
          <p:spPr bwMode="auto">
            <a:xfrm>
              <a:off x="288" y="3168"/>
              <a:ext cx="240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400" b="0">
                  <a:latin typeface="Arial" charset="0"/>
                </a:rPr>
                <a:t>Microprocessors have become smaller, denser, and more powerful.</a:t>
              </a:r>
            </a:p>
          </p:txBody>
        </p:sp>
      </p:grpSp>
      <p:grpSp>
        <p:nvGrpSpPr>
          <p:cNvPr id="21507" name="Group 8"/>
          <p:cNvGrpSpPr>
            <a:grpSpLocks/>
          </p:cNvGrpSpPr>
          <p:nvPr/>
        </p:nvGrpSpPr>
        <p:grpSpPr bwMode="auto">
          <a:xfrm>
            <a:off x="123825" y="809625"/>
            <a:ext cx="4724400" cy="5133975"/>
            <a:chOff x="2784" y="528"/>
            <a:chExt cx="2976" cy="3234"/>
          </a:xfrm>
        </p:grpSpPr>
        <p:sp>
          <p:nvSpPr>
            <p:cNvPr id="21508" name="Rectangle 9"/>
            <p:cNvSpPr>
              <a:spLocks noChangeArrowheads="1"/>
            </p:cNvSpPr>
            <p:nvPr/>
          </p:nvSpPr>
          <p:spPr bwMode="auto">
            <a:xfrm>
              <a:off x="2946" y="2928"/>
              <a:ext cx="281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kumimoji="1" lang="en-US" sz="2000" b="0">
                  <a:latin typeface="Arial" charset="0"/>
                </a:rPr>
                <a:t>Gordon Moore (co-founder of Intel) predicted in 1965 that the transistor density of semiconductor chips would double roughly every 18 months. </a:t>
              </a:r>
            </a:p>
          </p:txBody>
        </p:sp>
        <p:pic>
          <p:nvPicPr>
            <p:cNvPr id="21509" name="Picture 10" descr="mo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1200" cy="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11" descr="moo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528"/>
              <a:ext cx="1920" cy="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97313-4AB0-F943-8D9F-236C75E17AF3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040933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But then Moore’s Law Ended…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93" y="3278187"/>
            <a:ext cx="8610600" cy="29718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Moore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dirty="0">
                <a:ea typeface="ＭＳ Ｐゴシック" charset="0"/>
              </a:rPr>
              <a:t>s Law has (officially) ended -- Feb 2016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</a:rPr>
              <a:t>No longer getting 2 x transistors/chip every 18 months…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</a:rPr>
              <a:t>or even every 24 months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May have only 2-3 smallest geometry fabrication plants left: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</a:rPr>
              <a:t> Intel and Samsung and/or TSMC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Vendors moving to 3D stacked chips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</a:rPr>
              <a:t>More layers in old geometries</a:t>
            </a:r>
          </a:p>
        </p:txBody>
      </p:sp>
      <p:pic>
        <p:nvPicPr>
          <p:cNvPr id="3584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9787"/>
            <a:ext cx="81534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FE5B-71BD-9142-B0A2-B9269F21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Society connected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5C658-1418-C543-998C-E7628650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1C2BF-061B-064F-968B-710F29AD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365CC-E97B-0A47-80CD-28B0B2CD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48</a:t>
            </a:fld>
            <a:endParaRPr lang="en-US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548FF-221B-6645-8B6C-B7295952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7" y="1219200"/>
            <a:ext cx="4779264" cy="2676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DDAB9-F437-1F49-AC19-D96608BC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983" y="3656340"/>
            <a:ext cx="4084393" cy="22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47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6350" y="850900"/>
          <a:ext cx="9145588" cy="496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6" name="Chart" r:id="rId4" imgW="8369300" imgH="4546600" progId="Excel.Chart.8">
                  <p:embed/>
                </p:oleObj>
              </mc:Choice>
              <mc:Fallback>
                <p:oleObj name="Chart" r:id="rId4" imgW="8369300" imgH="45466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850900"/>
                        <a:ext cx="9145588" cy="496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533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New Challenge: Slowdown in Joy’s law</a:t>
            </a:r>
            <a:br>
              <a:rPr lang="en-US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 of Performance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52400" y="5546725"/>
            <a:ext cx="4876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b="0">
                <a:latin typeface="Arial" charset="0"/>
                <a:cs typeface="Arial" charset="0"/>
              </a:rPr>
              <a:t> VAX	        : 25%/year 1978 to 1986</a:t>
            </a:r>
          </a:p>
          <a:p>
            <a:pPr eaLnBrk="1" hangingPunct="1">
              <a:buFontTx/>
              <a:buChar char="•"/>
            </a:pPr>
            <a:r>
              <a:rPr lang="en-US" sz="2000" b="0">
                <a:latin typeface="Arial" charset="0"/>
                <a:cs typeface="Arial" charset="0"/>
              </a:rPr>
              <a:t> RISC + x86: 52%/year 1986 to 2002</a:t>
            </a:r>
          </a:p>
          <a:p>
            <a:pPr eaLnBrk="1" hangingPunct="1">
              <a:buFontTx/>
              <a:buChar char="•"/>
            </a:pPr>
            <a:r>
              <a:rPr lang="en-US" sz="2000" b="0">
                <a:latin typeface="Arial" charset="0"/>
                <a:cs typeface="Arial" charset="0"/>
              </a:rPr>
              <a:t> RISC + x86: ??%/year 2002 to present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143000" y="1143000"/>
            <a:ext cx="49799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Times" charset="0"/>
              </a:rPr>
              <a:t>From Hennessy and Patterson, </a:t>
            </a:r>
            <a:r>
              <a:rPr lang="en-US" sz="1600" b="0" i="1">
                <a:latin typeface="Times" charset="0"/>
              </a:rPr>
              <a:t>Computer Architecture: A Quantitative Approach</a:t>
            </a:r>
            <a:r>
              <a:rPr lang="en-US" sz="1600" b="0">
                <a:latin typeface="Times" charset="0"/>
              </a:rPr>
              <a:t>, 4th edition, Sept. 15, 2006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4572000" y="37338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" charset="0"/>
                <a:sym typeface="Symbol" charset="0"/>
              </a:rPr>
              <a:t>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Sea change in chip design: multiple “cores” or processors per chip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8686800" y="898525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3X</a:t>
            </a: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8763000" y="8509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1371600" y="1828800"/>
            <a:ext cx="407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  <a:cs typeface="Helvetica" charset="0"/>
              </a:rPr>
              <a:t>Joy’s Law: Perf ≈ 2</a:t>
            </a:r>
            <a:r>
              <a:rPr lang="en-US" sz="2000" b="0" baseline="30000">
                <a:latin typeface="Helvetica" charset="0"/>
                <a:cs typeface="Helvetica" charset="0"/>
              </a:rPr>
              <a:t>(Year-1984) </a:t>
            </a:r>
            <a:r>
              <a:rPr lang="en-US" sz="2000" b="0">
                <a:latin typeface="Helvetica" charset="0"/>
                <a:cs typeface="Helvetica" charset="0"/>
              </a:rPr>
              <a:t>MIPS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D4EC9-4668-4D42-9A88-CC223FFA7A2D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49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055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Most Transformative Artifact of Human Civilization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F2444-BF38-8949-9749-46C5E8B5C88C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</a:t>
            </a:fld>
            <a:endParaRPr lang="en-US" b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6773714" cy="54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5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504113" cy="5842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ManyCore Chips: The future is here</a:t>
            </a:r>
          </a:p>
        </p:txBody>
      </p:sp>
      <p:sp>
        <p:nvSpPr>
          <p:cNvPr id="296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191000"/>
            <a:ext cx="8915400" cy="23622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200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200">
                <a:latin typeface="Helvetica" charset="0"/>
                <a:ea typeface="ＭＳ Ｐゴシック" charset="0"/>
                <a:cs typeface="ＭＳ Ｐゴシック" charset="0"/>
              </a:rPr>
              <a:t>ManyCore</a:t>
            </a:r>
            <a:r>
              <a:rPr lang="en-US" sz="220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200">
                <a:latin typeface="Helvetica" charset="0"/>
                <a:ea typeface="ＭＳ Ｐゴシック" charset="0"/>
                <a:cs typeface="ＭＳ Ｐゴシック" charset="0"/>
              </a:rPr>
              <a:t> refers to many processors/chip</a:t>
            </a:r>
          </a:p>
          <a:p>
            <a:pPr lvl="1">
              <a:lnSpc>
                <a:spcPct val="70000"/>
              </a:lnSpc>
            </a:pPr>
            <a:r>
              <a:rPr lang="en-US" sz="2000">
                <a:latin typeface="Helvetica" charset="0"/>
                <a:ea typeface="ＭＳ Ｐゴシック" charset="0"/>
              </a:rPr>
              <a:t>64?  128?  Hard to say exact boundary</a:t>
            </a:r>
          </a:p>
          <a:p>
            <a:pPr>
              <a:lnSpc>
                <a:spcPct val="70000"/>
              </a:lnSpc>
            </a:pPr>
            <a:r>
              <a:rPr lang="en-US" sz="2200">
                <a:latin typeface="Helvetica" charset="0"/>
                <a:ea typeface="ＭＳ Ｐゴシック" charset="0"/>
                <a:cs typeface="ＭＳ Ｐゴシック" charset="0"/>
              </a:rPr>
              <a:t>How to program these?</a:t>
            </a:r>
          </a:p>
          <a:p>
            <a:pPr lvl="1">
              <a:lnSpc>
                <a:spcPct val="70000"/>
              </a:lnSpc>
            </a:pPr>
            <a:r>
              <a:rPr lang="en-US" sz="2000">
                <a:latin typeface="Helvetica" charset="0"/>
                <a:ea typeface="ＭＳ Ｐゴシック" charset="0"/>
              </a:rPr>
              <a:t>Use 2 CPUs for video/audio</a:t>
            </a:r>
          </a:p>
          <a:p>
            <a:pPr lvl="1">
              <a:lnSpc>
                <a:spcPct val="70000"/>
              </a:lnSpc>
            </a:pPr>
            <a:r>
              <a:rPr lang="en-US" sz="2000">
                <a:latin typeface="Helvetica" charset="0"/>
                <a:ea typeface="ＭＳ Ｐゴシック" charset="0"/>
              </a:rPr>
              <a:t>Use 1 for word processor, 1 for browser</a:t>
            </a:r>
          </a:p>
          <a:p>
            <a:pPr lvl="1">
              <a:lnSpc>
                <a:spcPct val="70000"/>
              </a:lnSpc>
            </a:pPr>
            <a:r>
              <a:rPr lang="en-US" sz="2000">
                <a:latin typeface="Helvetica" charset="0"/>
                <a:ea typeface="ＭＳ Ｐゴシック" charset="0"/>
              </a:rPr>
              <a:t>76 for virus checking???</a:t>
            </a:r>
          </a:p>
          <a:p>
            <a:pPr>
              <a:lnSpc>
                <a:spcPct val="70000"/>
              </a:lnSpc>
            </a:pPr>
            <a:r>
              <a:rPr lang="en-US" sz="2200">
                <a:solidFill>
                  <a:schemeClr val="hlink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Parallelism must be exploited at all levels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828800" y="685800"/>
            <a:ext cx="6248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57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•"/>
            </a:pPr>
            <a:r>
              <a:rPr lang="en-US" b="0">
                <a:latin typeface="Helvetica" charset="0"/>
                <a:cs typeface="Helvetica" charset="0"/>
              </a:rPr>
              <a:t>Intel 80-core multicore chip (Feb 2007)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80 simple cores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Two FP-engines / core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Mesh-like network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100 million transistors</a:t>
            </a:r>
          </a:p>
          <a:p>
            <a:pPr lvl="2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•"/>
            </a:pPr>
            <a:endParaRPr lang="en-US" sz="2200" b="0">
              <a:latin typeface="Helvetica" charset="0"/>
              <a:cs typeface="Helvetica" charset="0"/>
            </a:endParaRPr>
          </a:p>
          <a:p>
            <a:pPr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•"/>
            </a:pPr>
            <a:r>
              <a:rPr lang="en-US" sz="2200" b="0">
                <a:latin typeface="Helvetica" charset="0"/>
                <a:cs typeface="Helvetica" charset="0"/>
              </a:rPr>
              <a:t>Intel Single-Chip Cloud </a:t>
            </a:r>
            <a:br>
              <a:rPr lang="en-US" sz="2200" b="0">
                <a:latin typeface="Helvetica" charset="0"/>
                <a:cs typeface="Helvetica" charset="0"/>
              </a:rPr>
            </a:br>
            <a:r>
              <a:rPr lang="en-US" sz="2200" b="0">
                <a:latin typeface="Helvetica" charset="0"/>
                <a:cs typeface="Helvetica" charset="0"/>
              </a:rPr>
              <a:t>Computer  (August 2010)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24 </a:t>
            </a:r>
            <a:r>
              <a:rPr lang="ja-JP" altLang="en-US" sz="1800" b="0">
                <a:latin typeface="Helvetica" charset="0"/>
                <a:cs typeface="Helvetica" charset="0"/>
              </a:rPr>
              <a:t>“</a:t>
            </a:r>
            <a:r>
              <a:rPr lang="en-US" altLang="ja-JP" sz="1800" b="0">
                <a:latin typeface="Helvetica" charset="0"/>
                <a:cs typeface="Helvetica" charset="0"/>
              </a:rPr>
              <a:t>tiles</a:t>
            </a:r>
            <a:r>
              <a:rPr lang="ja-JP" altLang="en-US" sz="1800" b="0">
                <a:latin typeface="Helvetica" charset="0"/>
                <a:cs typeface="Helvetica" charset="0"/>
              </a:rPr>
              <a:t>”</a:t>
            </a:r>
            <a:r>
              <a:rPr lang="en-US" altLang="ja-JP" sz="1800" b="0">
                <a:latin typeface="Helvetica" charset="0"/>
                <a:cs typeface="Helvetica" charset="0"/>
              </a:rPr>
              <a:t> with two cores/tile 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24-router mesh network 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4 DDR3 memory controllers</a:t>
            </a: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r>
              <a:rPr lang="en-US" sz="1800" b="0">
                <a:latin typeface="Helvetica" charset="0"/>
                <a:cs typeface="Helvetica" charset="0"/>
              </a:rPr>
              <a:t>Hardware support for message-passing </a:t>
            </a:r>
          </a:p>
          <a:p>
            <a:pPr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•"/>
            </a:pPr>
            <a:endParaRPr lang="en-US" b="0">
              <a:latin typeface="Helvetica" charset="0"/>
              <a:cs typeface="Helvetica" charset="0"/>
            </a:endParaRPr>
          </a:p>
          <a:p>
            <a:pPr lvl="1">
              <a:lnSpc>
                <a:spcPct val="85000"/>
              </a:lnSpc>
              <a:spcBef>
                <a:spcPts val="300"/>
              </a:spcBef>
              <a:buSzPct val="100000"/>
              <a:buFontTx/>
              <a:buChar char="–"/>
            </a:pPr>
            <a:endParaRPr lang="en-US" sz="1800" b="0">
              <a:latin typeface="Helvetica" charset="0"/>
              <a:cs typeface="Helvetica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31763" y="1273175"/>
            <a:ext cx="1979612" cy="2492375"/>
            <a:chOff x="132522" y="1146930"/>
            <a:chExt cx="1979302" cy="2491620"/>
          </a:xfrm>
        </p:grpSpPr>
        <p:pic>
          <p:nvPicPr>
            <p:cNvPr id="2458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22" y="1600200"/>
              <a:ext cx="1772478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Left Arrow 16"/>
            <p:cNvSpPr>
              <a:spLocks noChangeArrowheads="1"/>
            </p:cNvSpPr>
            <p:nvPr/>
          </p:nvSpPr>
          <p:spPr bwMode="auto">
            <a:xfrm rot="-2552662">
              <a:off x="1197424" y="1146930"/>
              <a:ext cx="914400" cy="51697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 b="0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021263" y="1066800"/>
            <a:ext cx="4122737" cy="2605088"/>
            <a:chOff x="5020666" y="975827"/>
            <a:chExt cx="4123334" cy="2605573"/>
          </a:xfrm>
        </p:grpSpPr>
        <p:pic>
          <p:nvPicPr>
            <p:cNvPr id="24582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975827"/>
              <a:ext cx="3505200" cy="260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Left Arrow 17"/>
            <p:cNvSpPr>
              <a:spLocks noChangeArrowheads="1"/>
            </p:cNvSpPr>
            <p:nvPr/>
          </p:nvSpPr>
          <p:spPr bwMode="auto">
            <a:xfrm rot="8906187">
              <a:off x="5020666" y="1725078"/>
              <a:ext cx="914400" cy="51697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 b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6EB6-B0AB-AF4C-ABF3-1C4F06D2B23D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50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04550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6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6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6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6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6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6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6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6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6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6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6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6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6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0387" grpId="0" build="p"/>
      <p:bldP spid="1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983546-B662-3741-B553-A56C2CB4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60" y="1386157"/>
            <a:ext cx="4378960" cy="2788811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Storage Capacity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96426-40D4-B146-B1E5-3BD1166B9048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51</a:t>
            </a:fld>
            <a:endParaRPr lang="en-US" b="0"/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533"/>
            <a:ext cx="4749800" cy="316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84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Network Capacity</a:t>
            </a:r>
          </a:p>
        </p:txBody>
      </p:sp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934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838200" y="6096000"/>
            <a:ext cx="792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0">
                <a:latin typeface="Helvetica" charset="0"/>
                <a:cs typeface="Helvetica" charset="0"/>
              </a:rPr>
              <a:t>(source: </a:t>
            </a:r>
            <a:r>
              <a:rPr lang="en-US" sz="1600" b="0">
                <a:latin typeface="Helvetica" charset="0"/>
                <a:cs typeface="Helvetica" charset="0"/>
                <a:hlinkClick r:id="rId3"/>
              </a:rPr>
              <a:t>http://www.ospmag.com/issue/article/Time-Is-Not-Always-On-Our-Side</a:t>
            </a:r>
            <a:r>
              <a:rPr lang="en-US" sz="1600" b="0">
                <a:latin typeface="Helvetica" charset="0"/>
                <a:cs typeface="Helvetica" charset="0"/>
              </a:rPr>
              <a:t> 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BF7BF6-D95B-0D42-A525-D1219B97D0D2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52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66972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ea typeface="ＭＳ Ｐゴシック" charset="0"/>
              </a:rPr>
              <a:t>In 2011, smartphone shipments exceeded PC shipments!</a:t>
            </a:r>
          </a:p>
          <a:p>
            <a:pPr>
              <a:defRPr/>
            </a:pPr>
            <a:r>
              <a:rPr lang="en-US" sz="2800" dirty="0">
                <a:ea typeface="ＭＳ Ｐゴシック" charset="0"/>
              </a:rPr>
              <a:t>2011 shipments:</a:t>
            </a:r>
          </a:p>
          <a:p>
            <a:pPr lvl="1">
              <a:defRPr/>
            </a:pPr>
            <a:r>
              <a:rPr lang="en-US" sz="2400" dirty="0">
                <a:ea typeface="ＭＳ Ｐゴシック" charset="0"/>
              </a:rPr>
              <a:t>487M smartphones</a:t>
            </a:r>
          </a:p>
          <a:p>
            <a:pPr lvl="1">
              <a:defRPr/>
            </a:pPr>
            <a:r>
              <a:rPr lang="en-US" sz="2400" dirty="0">
                <a:ea typeface="ＭＳ Ｐゴシック" charset="0"/>
              </a:rPr>
              <a:t>414M PC clients</a:t>
            </a:r>
          </a:p>
          <a:p>
            <a:pPr lvl="2">
              <a:defRPr/>
            </a:pPr>
            <a:r>
              <a:rPr lang="en-US" sz="2200" dirty="0">
                <a:ea typeface="ＭＳ Ｐゴシック" charset="0"/>
              </a:rPr>
              <a:t>210M notebooks</a:t>
            </a:r>
          </a:p>
          <a:p>
            <a:pPr lvl="2">
              <a:defRPr/>
            </a:pPr>
            <a:r>
              <a:rPr lang="en-US" sz="2200" dirty="0">
                <a:ea typeface="ＭＳ Ｐゴシック" charset="0"/>
              </a:rPr>
              <a:t>112M desktops</a:t>
            </a:r>
          </a:p>
          <a:p>
            <a:pPr lvl="2">
              <a:defRPr/>
            </a:pPr>
            <a:r>
              <a:rPr lang="en-US" sz="2200" dirty="0">
                <a:ea typeface="ＭＳ Ｐゴシック" charset="0"/>
              </a:rPr>
              <a:t>63M tablet</a:t>
            </a:r>
            <a:r>
              <a:rPr lang="en-US" dirty="0">
                <a:ea typeface="ＭＳ Ｐゴシック" charset="0"/>
              </a:rPr>
              <a:t>s</a:t>
            </a:r>
          </a:p>
          <a:p>
            <a:pPr lvl="1">
              <a:defRPr/>
            </a:pPr>
            <a:r>
              <a:rPr lang="en-US" sz="2400" dirty="0">
                <a:ea typeface="ＭＳ Ｐゴシック" charset="0"/>
              </a:rPr>
              <a:t>25M smart TVs</a:t>
            </a:r>
          </a:p>
          <a:p>
            <a:pPr lvl="1">
              <a:buFontTx/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sz="2800" dirty="0">
                <a:ea typeface="ＭＳ Ｐゴシック" charset="0"/>
              </a:rPr>
              <a:t>4 billion phones in the world </a:t>
            </a:r>
            <a:r>
              <a:rPr lang="en-US" sz="2800" dirty="0">
                <a:ea typeface="ＭＳ Ｐゴシック" charset="0"/>
                <a:sym typeface="Wingdings" charset="0"/>
              </a:rPr>
              <a:t> smartphones over next few years</a:t>
            </a:r>
            <a:endParaRPr lang="en-US" sz="2800" dirty="0">
              <a:ea typeface="ＭＳ Ｐゴシック" charset="0"/>
            </a:endParaRPr>
          </a:p>
          <a:p>
            <a:pPr>
              <a:defRPr/>
            </a:pPr>
            <a:r>
              <a:rPr lang="en-US" sz="2800" dirty="0">
                <a:ea typeface="ＭＳ Ｐゴシック" charset="0"/>
              </a:rPr>
              <a:t>Then…</a:t>
            </a:r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00025"/>
            <a:ext cx="7924800" cy="533400"/>
          </a:xfrm>
          <a:noFill/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Gill Sans Light" charset="0"/>
                <a:ea typeface="ＭＳ Ｐゴシック" charset="-128"/>
                <a:cs typeface="Gill Sans Light" charset="0"/>
              </a:rPr>
              <a:t>Not Only PCs connected to the Internet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733800" cy="2333625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505200" y="1524000"/>
            <a:ext cx="3352800" cy="609600"/>
          </a:xfrm>
          <a:prstGeom prst="wedgeRoundRectCallout">
            <a:avLst>
              <a:gd name="adj1" fmla="val -93929"/>
              <a:gd name="adj2" fmla="val 102767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defRPr/>
            </a:pPr>
            <a:r>
              <a:rPr lang="en-US" altLang="en-US" sz="2400" b="0" dirty="0">
                <a:solidFill>
                  <a:schemeClr val="accent2">
                    <a:lumMod val="75000"/>
                  </a:schemeClr>
                </a:solidFill>
                <a:latin typeface="Gill Sans Light"/>
                <a:ea typeface="Gill Sans" charset="0"/>
                <a:cs typeface="Gill Sans Light"/>
              </a:rPr>
              <a:t>1.53B</a:t>
            </a:r>
            <a:r>
              <a:rPr lang="en-US" altLang="en-US" sz="2400" b="0" dirty="0">
                <a:latin typeface="Gill Sans Light"/>
                <a:ea typeface="Gill Sans" charset="0"/>
                <a:cs typeface="Gill Sans Light"/>
              </a:rPr>
              <a:t> in 2017</a:t>
            </a:r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5486400" y="2438400"/>
            <a:ext cx="2362200" cy="533400"/>
          </a:xfrm>
          <a:prstGeom prst="wedgeRoundRectCallout">
            <a:avLst>
              <a:gd name="adj1" fmla="val -157876"/>
              <a:gd name="adj2" fmla="val 63221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defRPr/>
            </a:pPr>
            <a:r>
              <a:rPr lang="en-US" altLang="en-US" sz="2400" b="0" dirty="0">
                <a:solidFill>
                  <a:srgbClr val="FF0000"/>
                </a:solidFill>
                <a:latin typeface="Gill Sans Light"/>
                <a:ea typeface="Gill Sans" charset="0"/>
                <a:cs typeface="Gill Sans Light"/>
              </a:rPr>
              <a:t>262.5M</a:t>
            </a:r>
            <a:r>
              <a:rPr lang="en-US" altLang="en-US" sz="2400" b="0" dirty="0">
                <a:latin typeface="Gill Sans Light"/>
                <a:ea typeface="Gill Sans" charset="0"/>
                <a:cs typeface="Gill Sans Light"/>
              </a:rPr>
              <a:t> in 2017</a:t>
            </a: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5257800" y="3657600"/>
            <a:ext cx="2209800" cy="533400"/>
          </a:xfrm>
          <a:prstGeom prst="wedgeRoundRectCallout">
            <a:avLst>
              <a:gd name="adj1" fmla="val -152919"/>
              <a:gd name="adj2" fmla="val 47760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defRPr/>
            </a:pPr>
            <a:r>
              <a:rPr lang="en-US" altLang="en-US" sz="2400" b="0" dirty="0">
                <a:solidFill>
                  <a:schemeClr val="accent2">
                    <a:lumMod val="75000"/>
                  </a:schemeClr>
                </a:solidFill>
                <a:latin typeface="Gill Sans Light"/>
                <a:ea typeface="Gill Sans" charset="0"/>
                <a:cs typeface="Gill Sans Light"/>
              </a:rPr>
              <a:t>164M</a:t>
            </a:r>
            <a:r>
              <a:rPr lang="en-US" altLang="en-US" sz="2400" b="0" dirty="0">
                <a:latin typeface="Gill Sans Light"/>
                <a:ea typeface="Gill Sans" charset="0"/>
                <a:cs typeface="Gill Sans Light"/>
              </a:rPr>
              <a:t> in 2017</a:t>
            </a: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5334000" y="4572000"/>
            <a:ext cx="2209800" cy="504825"/>
          </a:xfrm>
          <a:prstGeom prst="wedgeRoundRectCallout">
            <a:avLst>
              <a:gd name="adj1" fmla="val -160756"/>
              <a:gd name="adj2" fmla="val -37420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defRPr/>
            </a:pPr>
            <a:r>
              <a:rPr lang="en-US" altLang="en-US" sz="2400" b="0" dirty="0">
                <a:solidFill>
                  <a:schemeClr val="accent2">
                    <a:lumMod val="75000"/>
                  </a:schemeClr>
                </a:solidFill>
                <a:latin typeface="Gill Sans Light"/>
                <a:ea typeface="Gill Sans" charset="0"/>
                <a:cs typeface="Gill Sans Light"/>
              </a:rPr>
              <a:t>39.5M</a:t>
            </a:r>
            <a:r>
              <a:rPr lang="en-US" altLang="en-US" sz="2400" b="0" dirty="0">
                <a:latin typeface="Gill Sans Light"/>
                <a:ea typeface="Gill Sans" charset="0"/>
                <a:cs typeface="Gill Sans Light"/>
              </a:rPr>
              <a:t> in 2017</a:t>
            </a:r>
          </a:p>
        </p:txBody>
      </p:sp>
    </p:spTree>
    <p:extLst>
      <p:ext uri="{BB962C8B-B14F-4D97-AF65-F5344CB8AC3E}">
        <p14:creationId xmlns:p14="http://schemas.microsoft.com/office/powerpoint/2010/main" val="36763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 animBg="1"/>
      <p:bldP spid="1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70400"/>
            <a:ext cx="1066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18970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12192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162800" cy="533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Societal Scale Information Systems</a:t>
            </a:r>
          </a:p>
        </p:txBody>
      </p:sp>
      <p:pic>
        <p:nvPicPr>
          <p:cNvPr id="31749" name="Picture 8" descr="bug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59375"/>
            <a:ext cx="8604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6934200" y="2667000"/>
            <a:ext cx="2328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</a:rPr>
              <a:t>Scalable, Reliable,</a:t>
            </a:r>
          </a:p>
          <a:p>
            <a:r>
              <a:rPr lang="en-US" sz="2000" b="0">
                <a:latin typeface="Helvetica" charset="0"/>
              </a:rPr>
              <a:t>Secure Services</a:t>
            </a:r>
          </a:p>
        </p:txBody>
      </p:sp>
      <p:sp>
        <p:nvSpPr>
          <p:cNvPr id="31751" name="Text Box 13"/>
          <p:cNvSpPr txBox="1">
            <a:spLocks noChangeArrowheads="1"/>
          </p:cNvSpPr>
          <p:nvPr/>
        </p:nvSpPr>
        <p:spPr bwMode="auto">
          <a:xfrm>
            <a:off x="-36513" y="5845175"/>
            <a:ext cx="1595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b="0">
                <a:latin typeface="Helvetica" charset="0"/>
              </a:rPr>
              <a:t>MEMS for </a:t>
            </a:r>
          </a:p>
          <a:p>
            <a:pPr algn="ctr"/>
            <a:r>
              <a:rPr lang="en-US" sz="2000" b="0">
                <a:latin typeface="Helvetica" charset="0"/>
              </a:rPr>
              <a:t>Sensor Nets</a:t>
            </a:r>
          </a:p>
        </p:txBody>
      </p:sp>
      <p:sp>
        <p:nvSpPr>
          <p:cNvPr id="31752" name="Text Box 14"/>
          <p:cNvSpPr txBox="1">
            <a:spLocks noChangeArrowheads="1"/>
          </p:cNvSpPr>
          <p:nvPr/>
        </p:nvSpPr>
        <p:spPr bwMode="auto">
          <a:xfrm>
            <a:off x="685800" y="2727325"/>
            <a:ext cx="164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</a:rPr>
              <a:t>Internet</a:t>
            </a:r>
            <a:br>
              <a:rPr lang="en-US" sz="2000" b="0">
                <a:latin typeface="Helvetica" charset="0"/>
              </a:rPr>
            </a:br>
            <a:r>
              <a:rPr lang="en-US" sz="2000" b="0">
                <a:latin typeface="Helvetica" charset="0"/>
              </a:rPr>
              <a:t>Connectivity</a:t>
            </a:r>
          </a:p>
        </p:txBody>
      </p:sp>
      <p:sp>
        <p:nvSpPr>
          <p:cNvPr id="31753" name="Text Box 480"/>
          <p:cNvSpPr txBox="1">
            <a:spLocks noChangeArrowheads="1"/>
          </p:cNvSpPr>
          <p:nvPr/>
        </p:nvSpPr>
        <p:spPr bwMode="auto">
          <a:xfrm>
            <a:off x="6477000" y="3657600"/>
            <a:ext cx="26654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</a:rPr>
              <a:t>Databases</a:t>
            </a:r>
          </a:p>
          <a:p>
            <a:r>
              <a:rPr lang="en-US" sz="2000" b="0">
                <a:latin typeface="Helvetica" charset="0"/>
              </a:rPr>
              <a:t>Information Collection</a:t>
            </a:r>
          </a:p>
          <a:p>
            <a:r>
              <a:rPr lang="en-US" sz="2000" b="0">
                <a:latin typeface="Helvetica" charset="0"/>
              </a:rPr>
              <a:t>Remote Storage</a:t>
            </a:r>
          </a:p>
          <a:p>
            <a:r>
              <a:rPr lang="en-US" sz="2000" b="0">
                <a:latin typeface="Helvetica" charset="0"/>
              </a:rPr>
              <a:t>Online Games</a:t>
            </a:r>
          </a:p>
          <a:p>
            <a:r>
              <a:rPr lang="en-US" sz="2000" b="0">
                <a:latin typeface="Helvetica" charset="0"/>
              </a:rPr>
              <a:t>Commerce</a:t>
            </a:r>
          </a:p>
          <a:p>
            <a:r>
              <a:rPr lang="en-US" sz="2000" b="0">
                <a:latin typeface="Helvetica" charset="0"/>
              </a:rPr>
              <a:t>	…</a:t>
            </a:r>
          </a:p>
          <a:p>
            <a:endParaRPr lang="en-US" sz="2000" b="0">
              <a:latin typeface="Helvetica" charset="0"/>
            </a:endParaRPr>
          </a:p>
        </p:txBody>
      </p:sp>
      <p:sp>
        <p:nvSpPr>
          <p:cNvPr id="31754" name="Rectangle 481"/>
          <p:cNvSpPr>
            <a:spLocks noGrp="1" noChangeArrowheads="1"/>
          </p:cNvSpPr>
          <p:nvPr>
            <p:ph type="body" idx="1"/>
          </p:nvPr>
        </p:nvSpPr>
        <p:spPr>
          <a:xfrm>
            <a:off x="-144490" y="1097756"/>
            <a:ext cx="4648200" cy="27352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world is a large distributed system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latin typeface="Helvetica" charset="0"/>
                <a:ea typeface="ＭＳ Ｐゴシック" charset="0"/>
              </a:rPr>
              <a:t>Microprocessors in everything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latin typeface="Helvetica" charset="0"/>
                <a:ea typeface="ＭＳ Ｐゴシック" charset="0"/>
              </a:rPr>
              <a:t>Vast infrastructure behind them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44975"/>
            <a:ext cx="152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124200"/>
            <a:ext cx="8763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89200"/>
            <a:ext cx="12985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838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153828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30769" r="3391" b="12088"/>
          <a:stretch>
            <a:fillRect/>
          </a:stretch>
        </p:blipFill>
        <p:spPr bwMode="auto">
          <a:xfrm>
            <a:off x="1371600" y="4930775"/>
            <a:ext cx="205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47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762375"/>
            <a:ext cx="1419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2" name="Line 4"/>
          <p:cNvSpPr>
            <a:spLocks noChangeShapeType="1"/>
          </p:cNvSpPr>
          <p:nvPr/>
        </p:nvSpPr>
        <p:spPr bwMode="auto">
          <a:xfrm flipV="1">
            <a:off x="990600" y="609600"/>
            <a:ext cx="8153400" cy="54102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63" name="Group 15"/>
          <p:cNvGrpSpPr>
            <a:grpSpLocks/>
          </p:cNvGrpSpPr>
          <p:nvPr/>
        </p:nvGrpSpPr>
        <p:grpSpPr bwMode="auto">
          <a:xfrm>
            <a:off x="6129338" y="0"/>
            <a:ext cx="3014662" cy="2589213"/>
            <a:chOff x="3676" y="264"/>
            <a:chExt cx="1899" cy="1631"/>
          </a:xfrm>
        </p:grpSpPr>
        <p:graphicFrame>
          <p:nvGraphicFramePr>
            <p:cNvPr id="3222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4735547"/>
                </p:ext>
              </p:extLst>
            </p:nvPr>
          </p:nvGraphicFramePr>
          <p:xfrm>
            <a:off x="5044" y="264"/>
            <a:ext cx="531" cy="5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3" name="Image" r:id="rId15" imgW="2007766" imgH="2134839" progId="Photoshop.Image.5">
                    <p:embed/>
                  </p:oleObj>
                </mc:Choice>
                <mc:Fallback>
                  <p:oleObj name="Image" r:id="rId15" imgW="2007766" imgH="2134839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4" y="264"/>
                          <a:ext cx="531" cy="5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227" name="Group 17"/>
            <p:cNvGrpSpPr>
              <a:grpSpLocks/>
            </p:cNvGrpSpPr>
            <p:nvPr/>
          </p:nvGrpSpPr>
          <p:grpSpPr bwMode="auto">
            <a:xfrm>
              <a:off x="3676" y="1121"/>
              <a:ext cx="1876" cy="774"/>
              <a:chOff x="2796" y="854"/>
              <a:chExt cx="2716" cy="1121"/>
            </a:xfrm>
          </p:grpSpPr>
          <p:grpSp>
            <p:nvGrpSpPr>
              <p:cNvPr id="32228" name="Group 18"/>
              <p:cNvGrpSpPr>
                <a:grpSpLocks/>
              </p:cNvGrpSpPr>
              <p:nvPr/>
            </p:nvGrpSpPr>
            <p:grpSpPr bwMode="auto">
              <a:xfrm>
                <a:off x="3227" y="1844"/>
                <a:ext cx="513" cy="131"/>
                <a:chOff x="2201" y="2688"/>
                <a:chExt cx="1946" cy="577"/>
              </a:xfrm>
            </p:grpSpPr>
            <p:sp>
              <p:nvSpPr>
                <p:cNvPr id="32676" name="AutoShape 19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8" name="AutoShape 21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9" name="AutoShape 22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0" name="AutoShape 23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1" name="AutoShape 24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2" name="AutoShape 25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3" name="AutoShape 26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4" name="AutoShape 27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5" name="AutoShape 28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6" name="AutoShape 29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7" name="AutoShape 30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88" name="AutoShape 31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29" name="Group 32"/>
              <p:cNvGrpSpPr>
                <a:grpSpLocks/>
              </p:cNvGrpSpPr>
              <p:nvPr/>
            </p:nvGrpSpPr>
            <p:grpSpPr bwMode="auto">
              <a:xfrm>
                <a:off x="3899" y="1843"/>
                <a:ext cx="513" cy="131"/>
                <a:chOff x="2201" y="2688"/>
                <a:chExt cx="1946" cy="577"/>
              </a:xfrm>
            </p:grpSpPr>
            <p:sp>
              <p:nvSpPr>
                <p:cNvPr id="32663" name="AutoShape 33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4" name="AutoShape 34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5" name="AutoShape 35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6" name="AutoShape 36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7" name="AutoShape 37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8" name="AutoShape 38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9" name="AutoShape 39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0" name="AutoShape 40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1" name="AutoShape 41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2" name="AutoShape 42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3" name="AutoShape 43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4" name="AutoShape 44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75" name="AutoShape 45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30" name="Group 46"/>
              <p:cNvGrpSpPr>
                <a:grpSpLocks/>
              </p:cNvGrpSpPr>
              <p:nvPr/>
            </p:nvGrpSpPr>
            <p:grpSpPr bwMode="auto">
              <a:xfrm>
                <a:off x="4503" y="1773"/>
                <a:ext cx="513" cy="132"/>
                <a:chOff x="2201" y="2688"/>
                <a:chExt cx="1946" cy="577"/>
              </a:xfrm>
            </p:grpSpPr>
            <p:sp>
              <p:nvSpPr>
                <p:cNvPr id="32650" name="AutoShape 47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1" name="AutoShape 48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2" name="AutoShape 49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3" name="AutoShape 50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4" name="AutoShape 51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5" name="AutoShape 52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6" name="AutoShape 53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7" name="AutoShape 54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8" name="AutoShape 55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59" name="AutoShape 56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0" name="AutoShape 57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1" name="AutoShape 58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62" name="AutoShape 59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31" name="Line 60"/>
              <p:cNvSpPr>
                <a:spLocks noChangeShapeType="1"/>
              </p:cNvSpPr>
              <p:nvPr/>
            </p:nvSpPr>
            <p:spPr bwMode="auto">
              <a:xfrm flipH="1">
                <a:off x="3290" y="1425"/>
                <a:ext cx="831" cy="4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32" name="Line 61"/>
              <p:cNvSpPr>
                <a:spLocks noChangeShapeType="1"/>
              </p:cNvSpPr>
              <p:nvPr/>
            </p:nvSpPr>
            <p:spPr bwMode="auto">
              <a:xfrm flipH="1">
                <a:off x="3659" y="1431"/>
                <a:ext cx="460" cy="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33" name="Line 62"/>
              <p:cNvSpPr>
                <a:spLocks noChangeShapeType="1"/>
              </p:cNvSpPr>
              <p:nvPr/>
            </p:nvSpPr>
            <p:spPr bwMode="auto">
              <a:xfrm flipH="1">
                <a:off x="3921" y="1545"/>
                <a:ext cx="277" cy="3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34" name="Line 63"/>
              <p:cNvSpPr>
                <a:spLocks noChangeShapeType="1"/>
              </p:cNvSpPr>
              <p:nvPr/>
            </p:nvSpPr>
            <p:spPr bwMode="auto">
              <a:xfrm>
                <a:off x="4195" y="1551"/>
                <a:ext cx="147" cy="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235" name="Group 64"/>
              <p:cNvGrpSpPr>
                <a:grpSpLocks/>
              </p:cNvGrpSpPr>
              <p:nvPr/>
            </p:nvGrpSpPr>
            <p:grpSpPr bwMode="auto">
              <a:xfrm>
                <a:off x="2796" y="1732"/>
                <a:ext cx="513" cy="132"/>
                <a:chOff x="2201" y="2688"/>
                <a:chExt cx="1946" cy="577"/>
              </a:xfrm>
            </p:grpSpPr>
            <p:sp>
              <p:nvSpPr>
                <p:cNvPr id="32637" name="AutoShape 65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38" name="AutoShape 66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39" name="AutoShape 67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0" name="AutoShape 68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1" name="AutoShape 69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2" name="AutoShape 70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3" name="AutoShape 71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4" name="AutoShape 72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5" name="AutoShape 73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6" name="AutoShape 74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7" name="AutoShape 75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8" name="AutoShape 76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49" name="AutoShape 77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36" name="Line 78"/>
              <p:cNvSpPr>
                <a:spLocks noChangeShapeType="1"/>
              </p:cNvSpPr>
              <p:nvPr/>
            </p:nvSpPr>
            <p:spPr bwMode="auto">
              <a:xfrm flipH="1">
                <a:off x="2896" y="1427"/>
                <a:ext cx="543" cy="3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237" name="Group 79"/>
              <p:cNvGrpSpPr>
                <a:grpSpLocks/>
              </p:cNvGrpSpPr>
              <p:nvPr/>
            </p:nvGrpSpPr>
            <p:grpSpPr bwMode="auto">
              <a:xfrm>
                <a:off x="4878" y="1324"/>
                <a:ext cx="184" cy="73"/>
                <a:chOff x="1024" y="3264"/>
                <a:chExt cx="320" cy="296"/>
              </a:xfrm>
            </p:grpSpPr>
            <p:sp>
              <p:nvSpPr>
                <p:cNvPr id="32633" name="Rectangle 80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34" name="Rectangle 81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35" name="Rectangle 82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636" name="Rectangle 83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38" name="Group 84"/>
              <p:cNvGrpSpPr>
                <a:grpSpLocks/>
              </p:cNvGrpSpPr>
              <p:nvPr/>
            </p:nvGrpSpPr>
            <p:grpSpPr bwMode="auto">
              <a:xfrm>
                <a:off x="3658" y="909"/>
                <a:ext cx="990" cy="315"/>
                <a:chOff x="1832" y="1576"/>
                <a:chExt cx="1720" cy="1272"/>
              </a:xfrm>
            </p:grpSpPr>
            <p:grpSp>
              <p:nvGrpSpPr>
                <p:cNvPr id="32485" name="Group 85"/>
                <p:cNvGrpSpPr>
                  <a:grpSpLocks/>
                </p:cNvGrpSpPr>
                <p:nvPr/>
              </p:nvGrpSpPr>
              <p:grpSpPr bwMode="auto">
                <a:xfrm>
                  <a:off x="1832" y="1992"/>
                  <a:ext cx="888" cy="648"/>
                  <a:chOff x="1752" y="2224"/>
                  <a:chExt cx="888" cy="648"/>
                </a:xfrm>
              </p:grpSpPr>
              <p:grpSp>
                <p:nvGrpSpPr>
                  <p:cNvPr id="32597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752" y="222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625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6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7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8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9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30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31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32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98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896" y="2256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617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8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9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0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1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2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3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24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99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000" y="231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609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0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1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2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3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4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5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16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60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144" y="234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601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2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3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4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5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6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7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608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</p:grpSp>
            <p:grpSp>
              <p:nvGrpSpPr>
                <p:cNvPr id="32486" name="Group 122"/>
                <p:cNvGrpSpPr>
                  <a:grpSpLocks/>
                </p:cNvGrpSpPr>
                <p:nvPr/>
              </p:nvGrpSpPr>
              <p:grpSpPr bwMode="auto">
                <a:xfrm>
                  <a:off x="2208" y="1576"/>
                  <a:ext cx="888" cy="648"/>
                  <a:chOff x="1800" y="1552"/>
                  <a:chExt cx="888" cy="648"/>
                </a:xfrm>
              </p:grpSpPr>
              <p:grpSp>
                <p:nvGrpSpPr>
                  <p:cNvPr id="32561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800" y="155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89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0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1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2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3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4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5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96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62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944" y="158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81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2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3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4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5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6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7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8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63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2048" y="1640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73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4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5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6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7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8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9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80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64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2192" y="167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65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66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67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68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69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0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1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72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</p:grpSp>
            <p:grpSp>
              <p:nvGrpSpPr>
                <p:cNvPr id="32487" name="Group 159"/>
                <p:cNvGrpSpPr>
                  <a:grpSpLocks/>
                </p:cNvGrpSpPr>
                <p:nvPr/>
              </p:nvGrpSpPr>
              <p:grpSpPr bwMode="auto">
                <a:xfrm>
                  <a:off x="2288" y="2200"/>
                  <a:ext cx="888" cy="648"/>
                  <a:chOff x="2560" y="2264"/>
                  <a:chExt cx="888" cy="648"/>
                </a:xfrm>
              </p:grpSpPr>
              <p:grpSp>
                <p:nvGrpSpPr>
                  <p:cNvPr id="32525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2560" y="226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53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4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5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6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7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8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9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60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26" name="Group 169"/>
                  <p:cNvGrpSpPr>
                    <a:grpSpLocks/>
                  </p:cNvGrpSpPr>
                  <p:nvPr/>
                </p:nvGrpSpPr>
                <p:grpSpPr bwMode="auto">
                  <a:xfrm>
                    <a:off x="2704" y="2296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45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6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7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8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9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0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1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52" name="Rectangle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27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2808" y="235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37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8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9" name="Rectangle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0" name="Rectangl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1" name="Rectangl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2" name="Rectangl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3" name="Rectangle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44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528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2952" y="238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29" name="Rectangle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0" name="Rectangle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1" name="Rectangle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2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3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4" name="Rectangle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5" name="Rectangle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36" name="Rectangl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</p:grpSp>
            <p:grpSp>
              <p:nvGrpSpPr>
                <p:cNvPr id="32488" name="Group 196"/>
                <p:cNvGrpSpPr>
                  <a:grpSpLocks/>
                </p:cNvGrpSpPr>
                <p:nvPr/>
              </p:nvGrpSpPr>
              <p:grpSpPr bwMode="auto">
                <a:xfrm>
                  <a:off x="2664" y="1736"/>
                  <a:ext cx="888" cy="648"/>
                  <a:chOff x="2608" y="1592"/>
                  <a:chExt cx="888" cy="648"/>
                </a:xfrm>
              </p:grpSpPr>
              <p:grpSp>
                <p:nvGrpSpPr>
                  <p:cNvPr id="32489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2608" y="159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17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8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9" name="Rectangle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20" name="Rectangle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21" name="Rectangle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22" name="Rectangle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23" name="Rectangle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24" name="Rectangle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490" name="Group 206"/>
                  <p:cNvGrpSpPr>
                    <a:grpSpLocks/>
                  </p:cNvGrpSpPr>
                  <p:nvPr/>
                </p:nvGrpSpPr>
                <p:grpSpPr bwMode="auto">
                  <a:xfrm>
                    <a:off x="2752" y="162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09" name="Rectangle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0" name="Rectangle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1" name="Rectangle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2" name="Rectangle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3" name="Rectangle 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4" name="Rectangle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5" name="Rectangle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16" name="Rectangle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491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2840" y="166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501" name="Rectangl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2" name="Rectangle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3" name="Rectangle 2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4" name="Rectangl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5" name="Rectangle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6" name="Rectangle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7" name="Rectangle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8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  <p:grpSp>
                <p:nvGrpSpPr>
                  <p:cNvPr id="32492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3000" y="171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32493" name="Rectangle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494" name="Rectangle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495" name="Rectangle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496" name="Rectangle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497" name="Rectangle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498" name="Rectangle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499" name="Rectangle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32500" name="Rectangle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 sz="1200"/>
                    </a:p>
                  </p:txBody>
                </p:sp>
              </p:grpSp>
            </p:grpSp>
          </p:grpSp>
          <p:grpSp>
            <p:nvGrpSpPr>
              <p:cNvPr id="32239" name="Group 233"/>
              <p:cNvGrpSpPr>
                <a:grpSpLocks/>
              </p:cNvGrpSpPr>
              <p:nvPr/>
            </p:nvGrpSpPr>
            <p:grpSpPr bwMode="auto">
              <a:xfrm>
                <a:off x="3703" y="1382"/>
                <a:ext cx="185" cy="74"/>
                <a:chOff x="1024" y="3264"/>
                <a:chExt cx="320" cy="296"/>
              </a:xfrm>
            </p:grpSpPr>
            <p:sp>
              <p:nvSpPr>
                <p:cNvPr id="32481" name="Rectangle 234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82" name="Rectangle 235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83" name="Rectangle 236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84" name="Rectangle 237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0" name="Group 238"/>
              <p:cNvGrpSpPr>
                <a:grpSpLocks/>
              </p:cNvGrpSpPr>
              <p:nvPr/>
            </p:nvGrpSpPr>
            <p:grpSpPr bwMode="auto">
              <a:xfrm>
                <a:off x="4152" y="1376"/>
                <a:ext cx="184" cy="73"/>
                <a:chOff x="1024" y="3264"/>
                <a:chExt cx="320" cy="296"/>
              </a:xfrm>
            </p:grpSpPr>
            <p:sp>
              <p:nvSpPr>
                <p:cNvPr id="32477" name="Rectangle 239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8" name="Rectangle 240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9" name="Rectangle 241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80" name="Rectangle 242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1" name="Group 243"/>
              <p:cNvGrpSpPr>
                <a:grpSpLocks/>
              </p:cNvGrpSpPr>
              <p:nvPr/>
            </p:nvGrpSpPr>
            <p:grpSpPr bwMode="auto">
              <a:xfrm>
                <a:off x="5005" y="1169"/>
                <a:ext cx="183" cy="73"/>
                <a:chOff x="1024" y="3264"/>
                <a:chExt cx="320" cy="296"/>
              </a:xfrm>
            </p:grpSpPr>
            <p:sp>
              <p:nvSpPr>
                <p:cNvPr id="32473" name="Rectangle 244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4" name="Rectangle 245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5" name="Rectangle 246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6" name="Rectangle 247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2" name="Group 248"/>
              <p:cNvGrpSpPr>
                <a:grpSpLocks/>
              </p:cNvGrpSpPr>
              <p:nvPr/>
            </p:nvGrpSpPr>
            <p:grpSpPr bwMode="auto">
              <a:xfrm>
                <a:off x="4528" y="1367"/>
                <a:ext cx="184" cy="73"/>
                <a:chOff x="1024" y="3264"/>
                <a:chExt cx="320" cy="296"/>
              </a:xfrm>
            </p:grpSpPr>
            <p:sp>
              <p:nvSpPr>
                <p:cNvPr id="32469" name="Rectangle 249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0" name="Rectangle 250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1" name="Rectangle 251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72" name="Rectangle 252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3" name="Group 253"/>
              <p:cNvGrpSpPr>
                <a:grpSpLocks/>
              </p:cNvGrpSpPr>
              <p:nvPr/>
            </p:nvGrpSpPr>
            <p:grpSpPr bwMode="auto">
              <a:xfrm>
                <a:off x="3176" y="1260"/>
                <a:ext cx="185" cy="73"/>
                <a:chOff x="1024" y="3264"/>
                <a:chExt cx="320" cy="296"/>
              </a:xfrm>
            </p:grpSpPr>
            <p:sp>
              <p:nvSpPr>
                <p:cNvPr id="32465" name="Rectangle 254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6" name="Rectangle 255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7" name="Rectangle 256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8" name="Rectangle 257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4" name="Group 258"/>
              <p:cNvGrpSpPr>
                <a:grpSpLocks/>
              </p:cNvGrpSpPr>
              <p:nvPr/>
            </p:nvGrpSpPr>
            <p:grpSpPr bwMode="auto">
              <a:xfrm>
                <a:off x="3158" y="1191"/>
                <a:ext cx="184" cy="73"/>
                <a:chOff x="1024" y="3264"/>
                <a:chExt cx="320" cy="296"/>
              </a:xfrm>
            </p:grpSpPr>
            <p:sp>
              <p:nvSpPr>
                <p:cNvPr id="32461" name="Rectangle 259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2" name="Rectangle 260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3" name="Rectangle 261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4" name="Rectangle 262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5" name="Group 263"/>
              <p:cNvGrpSpPr>
                <a:grpSpLocks/>
              </p:cNvGrpSpPr>
              <p:nvPr/>
            </p:nvGrpSpPr>
            <p:grpSpPr bwMode="auto">
              <a:xfrm>
                <a:off x="3323" y="1395"/>
                <a:ext cx="184" cy="73"/>
                <a:chOff x="1024" y="3264"/>
                <a:chExt cx="320" cy="296"/>
              </a:xfrm>
            </p:grpSpPr>
            <p:sp>
              <p:nvSpPr>
                <p:cNvPr id="32457" name="Rectangle 264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8" name="Rectangle 265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9" name="Rectangle 266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60" name="Rectangle 267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6" name="Group 268"/>
              <p:cNvGrpSpPr>
                <a:grpSpLocks/>
              </p:cNvGrpSpPr>
              <p:nvPr/>
            </p:nvGrpSpPr>
            <p:grpSpPr bwMode="auto">
              <a:xfrm>
                <a:off x="2799" y="1168"/>
                <a:ext cx="154" cy="61"/>
                <a:chOff x="428" y="2146"/>
                <a:chExt cx="268" cy="244"/>
              </a:xfrm>
            </p:grpSpPr>
            <p:sp>
              <p:nvSpPr>
                <p:cNvPr id="32448" name="Rectangle 269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9" name="Rectangle 270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0" name="Rectangle 271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1" name="Rectangle 272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2" name="Rectangle 273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3" name="Rectangle 274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4" name="Rectangle 275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5" name="Rectangle 276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56" name="Rectangle 277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47" name="Group 278"/>
              <p:cNvGrpSpPr>
                <a:grpSpLocks/>
              </p:cNvGrpSpPr>
              <p:nvPr/>
            </p:nvGrpSpPr>
            <p:grpSpPr bwMode="auto">
              <a:xfrm>
                <a:off x="2801" y="1232"/>
                <a:ext cx="154" cy="61"/>
                <a:chOff x="428" y="2146"/>
                <a:chExt cx="268" cy="244"/>
              </a:xfrm>
            </p:grpSpPr>
            <p:sp>
              <p:nvSpPr>
                <p:cNvPr id="32439" name="Rectangle 279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0" name="Rectangle 280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1" name="Rectangle 281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2" name="Rectangle 282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3" name="Rectangle 283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4" name="Rectangle 284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5" name="Rectangle 285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6" name="Rectangle 286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47" name="Rectangle 287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48" name="Rectangle 288"/>
              <p:cNvSpPr>
                <a:spLocks noChangeArrowheads="1"/>
              </p:cNvSpPr>
              <p:nvPr/>
            </p:nvSpPr>
            <p:spPr bwMode="auto">
              <a:xfrm>
                <a:off x="3017" y="1167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sp>
            <p:nvSpPr>
              <p:cNvPr id="32249" name="Rectangle 289"/>
              <p:cNvSpPr>
                <a:spLocks noChangeArrowheads="1"/>
              </p:cNvSpPr>
              <p:nvPr/>
            </p:nvSpPr>
            <p:spPr bwMode="auto">
              <a:xfrm>
                <a:off x="3020" y="1229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50" name="Group 290"/>
              <p:cNvGrpSpPr>
                <a:grpSpLocks/>
              </p:cNvGrpSpPr>
              <p:nvPr/>
            </p:nvGrpSpPr>
            <p:grpSpPr bwMode="auto">
              <a:xfrm>
                <a:off x="2932" y="1390"/>
                <a:ext cx="154" cy="61"/>
                <a:chOff x="428" y="2146"/>
                <a:chExt cx="268" cy="244"/>
              </a:xfrm>
            </p:grpSpPr>
            <p:sp>
              <p:nvSpPr>
                <p:cNvPr id="32430" name="Rectangle 291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1" name="Rectangle 292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2" name="Rectangle 293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3" name="Rectangle 294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4" name="Rectangle 295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5" name="Rectangle 296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6" name="Rectangle 297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7" name="Rectangle 298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38" name="Rectangle 299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51" name="Group 300"/>
              <p:cNvGrpSpPr>
                <a:grpSpLocks/>
              </p:cNvGrpSpPr>
              <p:nvPr/>
            </p:nvGrpSpPr>
            <p:grpSpPr bwMode="auto">
              <a:xfrm>
                <a:off x="2945" y="1465"/>
                <a:ext cx="155" cy="60"/>
                <a:chOff x="428" y="2146"/>
                <a:chExt cx="268" cy="244"/>
              </a:xfrm>
            </p:grpSpPr>
            <p:sp>
              <p:nvSpPr>
                <p:cNvPr id="32421" name="Rectangle 301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2" name="Rectangle 302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3" name="Rectangle 303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4" name="Rectangle 304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5" name="Rectangle 305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6" name="Rectangle 306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7" name="Rectangle 307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8" name="Rectangle 308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9" name="Rectangle 309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52" name="Rectangle 310"/>
              <p:cNvSpPr>
                <a:spLocks noChangeArrowheads="1"/>
              </p:cNvSpPr>
              <p:nvPr/>
            </p:nvSpPr>
            <p:spPr bwMode="auto">
              <a:xfrm>
                <a:off x="3127" y="1431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53" name="Group 311"/>
              <p:cNvGrpSpPr>
                <a:grpSpLocks/>
              </p:cNvGrpSpPr>
              <p:nvPr/>
            </p:nvGrpSpPr>
            <p:grpSpPr bwMode="auto">
              <a:xfrm>
                <a:off x="3466" y="1524"/>
                <a:ext cx="155" cy="60"/>
                <a:chOff x="428" y="2146"/>
                <a:chExt cx="268" cy="244"/>
              </a:xfrm>
            </p:grpSpPr>
            <p:sp>
              <p:nvSpPr>
                <p:cNvPr id="32412" name="Rectangle 312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3" name="Rectangle 313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4" name="Rectangle 314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5" name="Rectangle 315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6" name="Rectangle 316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7" name="Rectangle 317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8" name="Rectangle 318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9" name="Rectangle 319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20" name="Rectangle 320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54" name="Rectangle 321"/>
              <p:cNvSpPr>
                <a:spLocks noChangeArrowheads="1"/>
              </p:cNvSpPr>
              <p:nvPr/>
            </p:nvSpPr>
            <p:spPr bwMode="auto">
              <a:xfrm>
                <a:off x="3680" y="1471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55" name="Group 322"/>
              <p:cNvGrpSpPr>
                <a:grpSpLocks/>
              </p:cNvGrpSpPr>
              <p:nvPr/>
            </p:nvGrpSpPr>
            <p:grpSpPr bwMode="auto">
              <a:xfrm>
                <a:off x="4133" y="1520"/>
                <a:ext cx="153" cy="41"/>
                <a:chOff x="2378" y="3784"/>
                <a:chExt cx="268" cy="166"/>
              </a:xfrm>
            </p:grpSpPr>
            <p:sp>
              <p:nvSpPr>
                <p:cNvPr id="32406" name="Rectangle 323"/>
                <p:cNvSpPr>
                  <a:spLocks noChangeArrowheads="1"/>
                </p:cNvSpPr>
                <p:nvPr/>
              </p:nvSpPr>
              <p:spPr bwMode="auto">
                <a:xfrm>
                  <a:off x="2582" y="379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7" name="Rectangle 324"/>
                <p:cNvSpPr>
                  <a:spLocks noChangeArrowheads="1"/>
                </p:cNvSpPr>
                <p:nvPr/>
              </p:nvSpPr>
              <p:spPr bwMode="auto">
                <a:xfrm>
                  <a:off x="2486" y="378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8" name="Rectangle 325"/>
                <p:cNvSpPr>
                  <a:spLocks noChangeArrowheads="1"/>
                </p:cNvSpPr>
                <p:nvPr/>
              </p:nvSpPr>
              <p:spPr bwMode="auto">
                <a:xfrm>
                  <a:off x="2576" y="387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9" name="Rectangle 326"/>
                <p:cNvSpPr>
                  <a:spLocks noChangeArrowheads="1"/>
                </p:cNvSpPr>
                <p:nvPr/>
              </p:nvSpPr>
              <p:spPr bwMode="auto">
                <a:xfrm>
                  <a:off x="2480" y="386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0" name="Rectangle 327"/>
                <p:cNvSpPr>
                  <a:spLocks noChangeArrowheads="1"/>
                </p:cNvSpPr>
                <p:nvPr/>
              </p:nvSpPr>
              <p:spPr bwMode="auto">
                <a:xfrm>
                  <a:off x="2384" y="380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11" name="Rectangle 328"/>
                <p:cNvSpPr>
                  <a:spLocks noChangeArrowheads="1"/>
                </p:cNvSpPr>
                <p:nvPr/>
              </p:nvSpPr>
              <p:spPr bwMode="auto">
                <a:xfrm>
                  <a:off x="2378" y="388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56" name="Rectangle 329"/>
              <p:cNvSpPr>
                <a:spLocks noChangeArrowheads="1"/>
              </p:cNvSpPr>
              <p:nvPr/>
            </p:nvSpPr>
            <p:spPr bwMode="auto">
              <a:xfrm>
                <a:off x="4173" y="1470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57" name="Group 330"/>
              <p:cNvGrpSpPr>
                <a:grpSpLocks/>
              </p:cNvGrpSpPr>
              <p:nvPr/>
            </p:nvGrpSpPr>
            <p:grpSpPr bwMode="auto">
              <a:xfrm>
                <a:off x="4502" y="1510"/>
                <a:ext cx="154" cy="60"/>
                <a:chOff x="428" y="2146"/>
                <a:chExt cx="268" cy="244"/>
              </a:xfrm>
            </p:grpSpPr>
            <p:sp>
              <p:nvSpPr>
                <p:cNvPr id="32397" name="Rectangle 331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8" name="Rectangle 332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9" name="Rectangle 333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0" name="Rectangle 334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1" name="Rectangle 335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2" name="Rectangle 336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3" name="Rectangle 337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4" name="Rectangle 338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405" name="Rectangle 339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58" name="Group 340"/>
              <p:cNvGrpSpPr>
                <a:grpSpLocks/>
              </p:cNvGrpSpPr>
              <p:nvPr/>
            </p:nvGrpSpPr>
            <p:grpSpPr bwMode="auto">
              <a:xfrm>
                <a:off x="4689" y="1540"/>
                <a:ext cx="155" cy="61"/>
                <a:chOff x="428" y="2146"/>
                <a:chExt cx="268" cy="244"/>
              </a:xfrm>
            </p:grpSpPr>
            <p:sp>
              <p:nvSpPr>
                <p:cNvPr id="32388" name="Rectangle 341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9" name="Rectangle 342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0" name="Rectangle 343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1" name="Rectangle 344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2" name="Rectangle 345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3" name="Rectangle 346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4" name="Rectangle 347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5" name="Rectangle 348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96" name="Rectangle 349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59" name="Rectangle 350"/>
              <p:cNvSpPr>
                <a:spLocks noChangeArrowheads="1"/>
              </p:cNvSpPr>
              <p:nvPr/>
            </p:nvSpPr>
            <p:spPr bwMode="auto">
              <a:xfrm>
                <a:off x="4625" y="1455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sp>
            <p:nvSpPr>
              <p:cNvPr id="32260" name="Rectangle 351"/>
              <p:cNvSpPr>
                <a:spLocks noChangeArrowheads="1"/>
              </p:cNvSpPr>
              <p:nvPr/>
            </p:nvSpPr>
            <p:spPr bwMode="auto">
              <a:xfrm>
                <a:off x="5229" y="1187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61" name="Group 352"/>
              <p:cNvGrpSpPr>
                <a:grpSpLocks/>
              </p:cNvGrpSpPr>
              <p:nvPr/>
            </p:nvGrpSpPr>
            <p:grpSpPr bwMode="auto">
              <a:xfrm>
                <a:off x="5250" y="1298"/>
                <a:ext cx="155" cy="60"/>
                <a:chOff x="428" y="2146"/>
                <a:chExt cx="268" cy="244"/>
              </a:xfrm>
            </p:grpSpPr>
            <p:sp>
              <p:nvSpPr>
                <p:cNvPr id="32379" name="Rectangle 353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0" name="Rectangle 354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1" name="Rectangle 355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2" name="Rectangle 356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3" name="Rectangle 357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4" name="Rectangle 358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5" name="Rectangle 359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6" name="Rectangle 360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87" name="Rectangle 361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62" name="Group 362"/>
              <p:cNvGrpSpPr>
                <a:grpSpLocks/>
              </p:cNvGrpSpPr>
              <p:nvPr/>
            </p:nvGrpSpPr>
            <p:grpSpPr bwMode="auto">
              <a:xfrm>
                <a:off x="5230" y="1408"/>
                <a:ext cx="154" cy="61"/>
                <a:chOff x="428" y="2146"/>
                <a:chExt cx="268" cy="244"/>
              </a:xfrm>
            </p:grpSpPr>
            <p:sp>
              <p:nvSpPr>
                <p:cNvPr id="32370" name="Rectangle 363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1" name="Rectangle 364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2" name="Rectangle 365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3" name="Rectangle 366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4" name="Rectangle 367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5" name="Rectangle 368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6" name="Rectangle 369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7" name="Rectangle 370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78" name="Rectangle 371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63" name="Rectangle 372"/>
              <p:cNvSpPr>
                <a:spLocks noChangeArrowheads="1"/>
              </p:cNvSpPr>
              <p:nvPr/>
            </p:nvSpPr>
            <p:spPr bwMode="auto">
              <a:xfrm>
                <a:off x="5115" y="1344"/>
                <a:ext cx="93" cy="4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sp>
            <p:nvSpPr>
              <p:cNvPr id="32264" name="Rectangle 373"/>
              <p:cNvSpPr>
                <a:spLocks noChangeArrowheads="1"/>
              </p:cNvSpPr>
              <p:nvPr/>
            </p:nvSpPr>
            <p:spPr bwMode="auto">
              <a:xfrm>
                <a:off x="5094" y="1401"/>
                <a:ext cx="94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65" name="Group 374"/>
              <p:cNvGrpSpPr>
                <a:grpSpLocks/>
              </p:cNvGrpSpPr>
              <p:nvPr/>
            </p:nvGrpSpPr>
            <p:grpSpPr bwMode="auto">
              <a:xfrm>
                <a:off x="5171" y="1035"/>
                <a:ext cx="155" cy="60"/>
                <a:chOff x="428" y="2146"/>
                <a:chExt cx="268" cy="244"/>
              </a:xfrm>
            </p:grpSpPr>
            <p:sp>
              <p:nvSpPr>
                <p:cNvPr id="32361" name="Rectangle 375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2" name="Rectangle 376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3" name="Rectangle 377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4" name="Rectangle 378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5" name="Rectangle 379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6" name="Rectangle 380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7" name="Rectangle 381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8" name="Rectangle 382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9" name="Rectangle 383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66" name="Rectangle 384"/>
              <p:cNvSpPr>
                <a:spLocks noChangeArrowheads="1"/>
              </p:cNvSpPr>
              <p:nvPr/>
            </p:nvSpPr>
            <p:spPr bwMode="auto">
              <a:xfrm>
                <a:off x="5025" y="1071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67" name="Group 385"/>
              <p:cNvGrpSpPr>
                <a:grpSpLocks/>
              </p:cNvGrpSpPr>
              <p:nvPr/>
            </p:nvGrpSpPr>
            <p:grpSpPr bwMode="auto">
              <a:xfrm>
                <a:off x="5030" y="933"/>
                <a:ext cx="154" cy="61"/>
                <a:chOff x="428" y="2146"/>
                <a:chExt cx="268" cy="244"/>
              </a:xfrm>
            </p:grpSpPr>
            <p:sp>
              <p:nvSpPr>
                <p:cNvPr id="32352" name="Rectangle 386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3" name="Rectangle 387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4" name="Rectangle 388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5" name="Rectangle 389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6" name="Rectangle 390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7" name="Rectangle 391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8" name="Rectangle 392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9" name="Rectangle 393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60" name="Rectangle 394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68" name="Group 395"/>
              <p:cNvGrpSpPr>
                <a:grpSpLocks/>
              </p:cNvGrpSpPr>
              <p:nvPr/>
            </p:nvGrpSpPr>
            <p:grpSpPr bwMode="auto">
              <a:xfrm>
                <a:off x="3328" y="911"/>
                <a:ext cx="155" cy="61"/>
                <a:chOff x="428" y="2146"/>
                <a:chExt cx="268" cy="244"/>
              </a:xfrm>
            </p:grpSpPr>
            <p:sp>
              <p:nvSpPr>
                <p:cNvPr id="32343" name="Rectangle 396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4" name="Rectangle 397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5" name="Rectangle 398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6" name="Rectangle 399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7" name="Rectangle 400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8" name="Rectangle 401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9" name="Rectangle 402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0" name="Rectangle 403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51" name="Rectangle 404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69" name="Group 405"/>
              <p:cNvGrpSpPr>
                <a:grpSpLocks/>
              </p:cNvGrpSpPr>
              <p:nvPr/>
            </p:nvGrpSpPr>
            <p:grpSpPr bwMode="auto">
              <a:xfrm>
                <a:off x="3087" y="996"/>
                <a:ext cx="154" cy="60"/>
                <a:chOff x="428" y="2146"/>
                <a:chExt cx="268" cy="244"/>
              </a:xfrm>
            </p:grpSpPr>
            <p:sp>
              <p:nvSpPr>
                <p:cNvPr id="32334" name="Rectangle 406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5" name="Rectangle 407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6" name="Rectangle 408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7" name="Rectangle 409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8" name="Rectangle 410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9" name="Rectangle 411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0" name="Rectangle 412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1" name="Rectangle 413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42" name="Rectangle 414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70" name="Group 415"/>
              <p:cNvGrpSpPr>
                <a:grpSpLocks/>
              </p:cNvGrpSpPr>
              <p:nvPr/>
            </p:nvGrpSpPr>
            <p:grpSpPr bwMode="auto">
              <a:xfrm>
                <a:off x="3136" y="1499"/>
                <a:ext cx="153" cy="61"/>
                <a:chOff x="428" y="2146"/>
                <a:chExt cx="268" cy="244"/>
              </a:xfrm>
            </p:grpSpPr>
            <p:sp>
              <p:nvSpPr>
                <p:cNvPr id="32325" name="Rectangle 416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6" name="Rectangle 417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7" name="Rectangle 418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8" name="Rectangle 419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9" name="Rectangle 420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0" name="Rectangle 421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1" name="Rectangle 422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2" name="Rectangle 423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33" name="Rectangle 424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71" name="Rectangle 425"/>
              <p:cNvSpPr>
                <a:spLocks noChangeArrowheads="1"/>
              </p:cNvSpPr>
              <p:nvPr/>
            </p:nvSpPr>
            <p:spPr bwMode="auto">
              <a:xfrm>
                <a:off x="4915" y="995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sp>
            <p:nvSpPr>
              <p:cNvPr id="32272" name="Rectangle 426"/>
              <p:cNvSpPr>
                <a:spLocks noChangeArrowheads="1"/>
              </p:cNvSpPr>
              <p:nvPr/>
            </p:nvSpPr>
            <p:spPr bwMode="auto">
              <a:xfrm>
                <a:off x="3258" y="1038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1200">
                  <a:solidFill>
                    <a:srgbClr val="FFFF00"/>
                  </a:solidFill>
                  <a:latin typeface="Arial Narrow" charset="0"/>
                </a:endParaRPr>
              </a:p>
            </p:txBody>
          </p:sp>
          <p:grpSp>
            <p:nvGrpSpPr>
              <p:cNvPr id="32273" name="Group 427"/>
              <p:cNvGrpSpPr>
                <a:grpSpLocks/>
              </p:cNvGrpSpPr>
              <p:nvPr/>
            </p:nvGrpSpPr>
            <p:grpSpPr bwMode="auto">
              <a:xfrm>
                <a:off x="5227" y="1473"/>
                <a:ext cx="153" cy="60"/>
                <a:chOff x="428" y="2146"/>
                <a:chExt cx="268" cy="244"/>
              </a:xfrm>
            </p:grpSpPr>
            <p:sp>
              <p:nvSpPr>
                <p:cNvPr id="32316" name="Rectangle 428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7" name="Rectangle 429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8" name="Rectangle 430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9" name="Rectangle 431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0" name="Rectangle 432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1" name="Rectangle 433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2" name="Rectangle 434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3" name="Rectangle 435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24" name="Rectangle 436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2274" name="Group 437"/>
              <p:cNvGrpSpPr>
                <a:grpSpLocks/>
              </p:cNvGrpSpPr>
              <p:nvPr/>
            </p:nvGrpSpPr>
            <p:grpSpPr bwMode="auto">
              <a:xfrm>
                <a:off x="5357" y="1179"/>
                <a:ext cx="155" cy="60"/>
                <a:chOff x="428" y="2146"/>
                <a:chExt cx="268" cy="244"/>
              </a:xfrm>
            </p:grpSpPr>
            <p:sp>
              <p:nvSpPr>
                <p:cNvPr id="32307" name="Rectangle 438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08" name="Rectangle 439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09" name="Rectangle 440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0" name="Rectangle 441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1" name="Rectangle 442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2" name="Rectangle 443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3" name="Rectangle 444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4" name="Rectangle 445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315" name="Rectangle 446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2275" name="Text Box 447"/>
              <p:cNvSpPr txBox="1">
                <a:spLocks noChangeArrowheads="1"/>
              </p:cNvSpPr>
              <p:nvPr/>
            </p:nvSpPr>
            <p:spPr bwMode="auto">
              <a:xfrm>
                <a:off x="4601" y="1105"/>
                <a:ext cx="629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solidFill>
                      <a:schemeClr val="hlink"/>
                    </a:solidFill>
                    <a:latin typeface="Arial Narrow" charset="0"/>
                  </a:rPr>
                  <a:t>Clusters</a:t>
                </a:r>
              </a:p>
            </p:txBody>
          </p:sp>
          <p:sp>
            <p:nvSpPr>
              <p:cNvPr id="32276" name="Text Box 448"/>
              <p:cNvSpPr txBox="1">
                <a:spLocks noChangeArrowheads="1"/>
              </p:cNvSpPr>
              <p:nvPr/>
            </p:nvSpPr>
            <p:spPr bwMode="auto">
              <a:xfrm>
                <a:off x="4380" y="854"/>
                <a:ext cx="1046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solidFill>
                      <a:schemeClr val="hlink"/>
                    </a:solidFill>
                    <a:latin typeface="Arial Narrow" charset="0"/>
                  </a:rPr>
                  <a:t>Massive Cluster</a:t>
                </a:r>
              </a:p>
            </p:txBody>
          </p:sp>
          <p:grpSp>
            <p:nvGrpSpPr>
              <p:cNvPr id="32277" name="Group 449"/>
              <p:cNvGrpSpPr>
                <a:grpSpLocks/>
              </p:cNvGrpSpPr>
              <p:nvPr/>
            </p:nvGrpSpPr>
            <p:grpSpPr bwMode="auto">
              <a:xfrm>
                <a:off x="3324" y="987"/>
                <a:ext cx="1708" cy="431"/>
                <a:chOff x="1450" y="1101"/>
                <a:chExt cx="2970" cy="997"/>
              </a:xfrm>
            </p:grpSpPr>
            <p:sp>
              <p:nvSpPr>
                <p:cNvPr id="32278" name="Oval 450"/>
                <p:cNvSpPr>
                  <a:spLocks noChangeArrowheads="1"/>
                </p:cNvSpPr>
                <p:nvPr/>
              </p:nvSpPr>
              <p:spPr bwMode="auto">
                <a:xfrm>
                  <a:off x="1984" y="1682"/>
                  <a:ext cx="1760" cy="119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200">
                      <a:solidFill>
                        <a:schemeClr val="hlink"/>
                      </a:solidFill>
                      <a:latin typeface="Arial Narrow" charset="0"/>
                    </a:rPr>
                    <a:t>Gigabit Ethernet</a:t>
                  </a:r>
                  <a:endParaRPr lang="en-US" sz="1200">
                    <a:latin typeface="Arial Narrow" charset="0"/>
                  </a:endParaRPr>
                </a:p>
              </p:txBody>
            </p:sp>
            <p:sp>
              <p:nvSpPr>
                <p:cNvPr id="32279" name="Line 451"/>
                <p:cNvSpPr>
                  <a:spLocks noChangeShapeType="1"/>
                </p:cNvSpPr>
                <p:nvPr/>
              </p:nvSpPr>
              <p:spPr bwMode="auto">
                <a:xfrm>
                  <a:off x="2104" y="1471"/>
                  <a:ext cx="0" cy="238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0" name="Line 452"/>
                <p:cNvSpPr>
                  <a:spLocks noChangeShapeType="1"/>
                </p:cNvSpPr>
                <p:nvPr/>
              </p:nvSpPr>
              <p:spPr bwMode="auto">
                <a:xfrm>
                  <a:off x="2232" y="1485"/>
                  <a:ext cx="0" cy="229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1" name="Line 453"/>
                <p:cNvSpPr>
                  <a:spLocks noChangeShapeType="1"/>
                </p:cNvSpPr>
                <p:nvPr/>
              </p:nvSpPr>
              <p:spPr bwMode="auto">
                <a:xfrm flipH="1">
                  <a:off x="2360" y="1512"/>
                  <a:ext cx="0" cy="17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2" name="Line 454"/>
                <p:cNvSpPr>
                  <a:spLocks noChangeShapeType="1"/>
                </p:cNvSpPr>
                <p:nvPr/>
              </p:nvSpPr>
              <p:spPr bwMode="auto">
                <a:xfrm>
                  <a:off x="2472" y="1531"/>
                  <a:ext cx="0" cy="15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3" name="Line 455"/>
                <p:cNvSpPr>
                  <a:spLocks noChangeShapeType="1"/>
                </p:cNvSpPr>
                <p:nvPr/>
              </p:nvSpPr>
              <p:spPr bwMode="auto">
                <a:xfrm>
                  <a:off x="2560" y="1590"/>
                  <a:ext cx="0" cy="10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4" name="Line 456"/>
                <p:cNvSpPr>
                  <a:spLocks noChangeShapeType="1"/>
                </p:cNvSpPr>
                <p:nvPr/>
              </p:nvSpPr>
              <p:spPr bwMode="auto">
                <a:xfrm>
                  <a:off x="2680" y="1599"/>
                  <a:ext cx="0" cy="88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5" name="Line 457"/>
                <p:cNvSpPr>
                  <a:spLocks noChangeShapeType="1"/>
                </p:cNvSpPr>
                <p:nvPr/>
              </p:nvSpPr>
              <p:spPr bwMode="auto">
                <a:xfrm>
                  <a:off x="2808" y="1636"/>
                  <a:ext cx="0" cy="55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6" name="Line 458"/>
                <p:cNvSpPr>
                  <a:spLocks noChangeShapeType="1"/>
                </p:cNvSpPr>
                <p:nvPr/>
              </p:nvSpPr>
              <p:spPr bwMode="auto">
                <a:xfrm>
                  <a:off x="2944" y="1650"/>
                  <a:ext cx="0" cy="37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7" name="Line 459"/>
                <p:cNvSpPr>
                  <a:spLocks noChangeShapeType="1"/>
                </p:cNvSpPr>
                <p:nvPr/>
              </p:nvSpPr>
              <p:spPr bwMode="auto">
                <a:xfrm>
                  <a:off x="3168" y="1567"/>
                  <a:ext cx="0" cy="115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8" name="Line 460"/>
                <p:cNvSpPr>
                  <a:spLocks noChangeShapeType="1"/>
                </p:cNvSpPr>
                <p:nvPr/>
              </p:nvSpPr>
              <p:spPr bwMode="auto">
                <a:xfrm>
                  <a:off x="3312" y="1480"/>
                  <a:ext cx="0" cy="21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89" name="Line 461"/>
                <p:cNvSpPr>
                  <a:spLocks noChangeShapeType="1"/>
                </p:cNvSpPr>
                <p:nvPr/>
              </p:nvSpPr>
              <p:spPr bwMode="auto">
                <a:xfrm>
                  <a:off x="3448" y="1352"/>
                  <a:ext cx="0" cy="344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90" name="Line 462"/>
                <p:cNvSpPr>
                  <a:spLocks noChangeShapeType="1"/>
                </p:cNvSpPr>
                <p:nvPr/>
              </p:nvSpPr>
              <p:spPr bwMode="auto">
                <a:xfrm>
                  <a:off x="3640" y="1237"/>
                  <a:ext cx="0" cy="482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91" name="Oval 463"/>
                <p:cNvSpPr>
                  <a:spLocks noChangeArrowheads="1"/>
                </p:cNvSpPr>
                <p:nvPr/>
              </p:nvSpPr>
              <p:spPr bwMode="auto">
                <a:xfrm rot="2527473">
                  <a:off x="1450" y="1533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2" name="Oval 464"/>
                <p:cNvSpPr>
                  <a:spLocks noChangeArrowheads="1"/>
                </p:cNvSpPr>
                <p:nvPr/>
              </p:nvSpPr>
              <p:spPr bwMode="auto">
                <a:xfrm rot="2527473">
                  <a:off x="1450" y="2006"/>
                  <a:ext cx="71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3" name="Oval 465"/>
                <p:cNvSpPr>
                  <a:spLocks noChangeArrowheads="1"/>
                </p:cNvSpPr>
                <p:nvPr/>
              </p:nvSpPr>
              <p:spPr bwMode="auto">
                <a:xfrm rot="2527473">
                  <a:off x="2114" y="1991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4" name="Oval 466"/>
                <p:cNvSpPr>
                  <a:spLocks noChangeArrowheads="1"/>
                </p:cNvSpPr>
                <p:nvPr/>
              </p:nvSpPr>
              <p:spPr bwMode="auto">
                <a:xfrm rot="2527473">
                  <a:off x="2884" y="1973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5" name="Oval 467"/>
                <p:cNvSpPr>
                  <a:spLocks noChangeArrowheads="1"/>
                </p:cNvSpPr>
                <p:nvPr/>
              </p:nvSpPr>
              <p:spPr bwMode="auto">
                <a:xfrm rot="2527473">
                  <a:off x="1500" y="1829"/>
                  <a:ext cx="64" cy="91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6" name="Oval 468"/>
                <p:cNvSpPr>
                  <a:spLocks noChangeArrowheads="1"/>
                </p:cNvSpPr>
                <p:nvPr/>
              </p:nvSpPr>
              <p:spPr bwMode="auto">
                <a:xfrm rot="2527473">
                  <a:off x="3560" y="1951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7" name="Oval 469"/>
                <p:cNvSpPr>
                  <a:spLocks noChangeArrowheads="1"/>
                </p:cNvSpPr>
                <p:nvPr/>
              </p:nvSpPr>
              <p:spPr bwMode="auto">
                <a:xfrm rot="2527473">
                  <a:off x="4152" y="1834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8" name="Oval 470"/>
                <p:cNvSpPr>
                  <a:spLocks noChangeArrowheads="1"/>
                </p:cNvSpPr>
                <p:nvPr/>
              </p:nvSpPr>
              <p:spPr bwMode="auto">
                <a:xfrm rot="2527473">
                  <a:off x="4356" y="1485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32299" name="Line 471"/>
                <p:cNvSpPr>
                  <a:spLocks noChangeShapeType="1"/>
                </p:cNvSpPr>
                <p:nvPr/>
              </p:nvSpPr>
              <p:spPr bwMode="auto">
                <a:xfrm>
                  <a:off x="1522" y="1578"/>
                  <a:ext cx="510" cy="141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0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1546" y="1781"/>
                  <a:ext cx="654" cy="25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1" name="Line 473"/>
                <p:cNvSpPr>
                  <a:spLocks noChangeShapeType="1"/>
                </p:cNvSpPr>
                <p:nvPr/>
              </p:nvSpPr>
              <p:spPr bwMode="auto">
                <a:xfrm flipV="1">
                  <a:off x="2188" y="1791"/>
                  <a:ext cx="228" cy="21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2" name="Line 474"/>
                <p:cNvSpPr>
                  <a:spLocks noChangeShapeType="1"/>
                </p:cNvSpPr>
                <p:nvPr/>
              </p:nvSpPr>
              <p:spPr bwMode="auto">
                <a:xfrm flipH="1" flipV="1">
                  <a:off x="2818" y="1798"/>
                  <a:ext cx="108" cy="203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3" name="Line 475"/>
                <p:cNvSpPr>
                  <a:spLocks noChangeShapeType="1"/>
                </p:cNvSpPr>
                <p:nvPr/>
              </p:nvSpPr>
              <p:spPr bwMode="auto">
                <a:xfrm flipH="1" flipV="1">
                  <a:off x="3388" y="1784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4" name="Line 476"/>
                <p:cNvSpPr>
                  <a:spLocks noChangeShapeType="1"/>
                </p:cNvSpPr>
                <p:nvPr/>
              </p:nvSpPr>
              <p:spPr bwMode="auto">
                <a:xfrm flipH="1" flipV="1">
                  <a:off x="3706" y="1743"/>
                  <a:ext cx="462" cy="12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5" name="Line 477"/>
                <p:cNvSpPr>
                  <a:spLocks noChangeShapeType="1"/>
                </p:cNvSpPr>
                <p:nvPr/>
              </p:nvSpPr>
              <p:spPr bwMode="auto">
                <a:xfrm flipH="1">
                  <a:off x="3694" y="1540"/>
                  <a:ext cx="648" cy="179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06" name="Line 478"/>
                <p:cNvSpPr>
                  <a:spLocks noChangeShapeType="1"/>
                </p:cNvSpPr>
                <p:nvPr/>
              </p:nvSpPr>
              <p:spPr bwMode="auto">
                <a:xfrm>
                  <a:off x="1500" y="1101"/>
                  <a:ext cx="582" cy="625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764" name="Group 17"/>
          <p:cNvGrpSpPr>
            <a:grpSpLocks/>
          </p:cNvGrpSpPr>
          <p:nvPr/>
        </p:nvGrpSpPr>
        <p:grpSpPr bwMode="auto">
          <a:xfrm>
            <a:off x="6096000" y="457200"/>
            <a:ext cx="2978150" cy="1428750"/>
            <a:chOff x="2796" y="671"/>
            <a:chExt cx="2716" cy="1304"/>
          </a:xfrm>
        </p:grpSpPr>
        <p:grpSp>
          <p:nvGrpSpPr>
            <p:cNvPr id="31765" name="Group 18"/>
            <p:cNvGrpSpPr>
              <a:grpSpLocks/>
            </p:cNvGrpSpPr>
            <p:nvPr/>
          </p:nvGrpSpPr>
          <p:grpSpPr bwMode="auto">
            <a:xfrm>
              <a:off x="3227" y="1844"/>
              <a:ext cx="513" cy="131"/>
              <a:chOff x="2201" y="2688"/>
              <a:chExt cx="1946" cy="577"/>
            </a:xfrm>
          </p:grpSpPr>
          <p:sp>
            <p:nvSpPr>
              <p:cNvPr id="32213" name="AutoShape 19"/>
              <p:cNvSpPr>
                <a:spLocks noChangeArrowheads="1"/>
              </p:cNvSpPr>
              <p:nvPr/>
            </p:nvSpPr>
            <p:spPr bwMode="auto">
              <a:xfrm>
                <a:off x="2934" y="302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4" name="AutoShape 20"/>
              <p:cNvSpPr>
                <a:spLocks noChangeArrowheads="1"/>
              </p:cNvSpPr>
              <p:nvPr/>
            </p:nvSpPr>
            <p:spPr bwMode="auto">
              <a:xfrm>
                <a:off x="3030" y="31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5" name="AutoShape 21"/>
              <p:cNvSpPr>
                <a:spLocks noChangeArrowheads="1"/>
              </p:cNvSpPr>
              <p:nvPr/>
            </p:nvSpPr>
            <p:spPr bwMode="auto">
              <a:xfrm>
                <a:off x="3329" y="28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6" name="AutoShape 22"/>
              <p:cNvSpPr>
                <a:spLocks noChangeArrowheads="1"/>
              </p:cNvSpPr>
              <p:nvPr/>
            </p:nvSpPr>
            <p:spPr bwMode="auto">
              <a:xfrm>
                <a:off x="3425" y="301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7" name="AutoShape 23"/>
              <p:cNvSpPr>
                <a:spLocks noChangeArrowheads="1"/>
              </p:cNvSpPr>
              <p:nvPr/>
            </p:nvSpPr>
            <p:spPr bwMode="auto">
              <a:xfrm>
                <a:off x="3570" y="2688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8" name="AutoShape 24"/>
              <p:cNvSpPr>
                <a:spLocks noChangeArrowheads="1"/>
              </p:cNvSpPr>
              <p:nvPr/>
            </p:nvSpPr>
            <p:spPr bwMode="auto">
              <a:xfrm>
                <a:off x="3666" y="2884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9" name="AutoShape 25"/>
              <p:cNvSpPr>
                <a:spLocks noChangeArrowheads="1"/>
              </p:cNvSpPr>
              <p:nvPr/>
            </p:nvSpPr>
            <p:spPr bwMode="auto">
              <a:xfrm>
                <a:off x="3026" y="278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20" name="AutoShape 26"/>
              <p:cNvSpPr>
                <a:spLocks noChangeArrowheads="1"/>
              </p:cNvSpPr>
              <p:nvPr/>
            </p:nvSpPr>
            <p:spPr bwMode="auto">
              <a:xfrm>
                <a:off x="2201" y="296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21" name="AutoShape 27"/>
              <p:cNvSpPr>
                <a:spLocks noChangeArrowheads="1"/>
              </p:cNvSpPr>
              <p:nvPr/>
            </p:nvSpPr>
            <p:spPr bwMode="auto">
              <a:xfrm>
                <a:off x="2297" y="30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22" name="AutoShape 28"/>
              <p:cNvSpPr>
                <a:spLocks noChangeArrowheads="1"/>
              </p:cNvSpPr>
              <p:nvPr/>
            </p:nvSpPr>
            <p:spPr bwMode="auto">
              <a:xfrm>
                <a:off x="2596" y="27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23" name="AutoShape 29"/>
              <p:cNvSpPr>
                <a:spLocks noChangeArrowheads="1"/>
              </p:cNvSpPr>
              <p:nvPr/>
            </p:nvSpPr>
            <p:spPr bwMode="auto">
              <a:xfrm>
                <a:off x="2692" y="295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24" name="AutoShape 30"/>
              <p:cNvSpPr>
                <a:spLocks noChangeArrowheads="1"/>
              </p:cNvSpPr>
              <p:nvPr/>
            </p:nvSpPr>
            <p:spPr bwMode="auto">
              <a:xfrm>
                <a:off x="3870" y="2941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25" name="AutoShape 31"/>
              <p:cNvSpPr>
                <a:spLocks noChangeArrowheads="1"/>
              </p:cNvSpPr>
              <p:nvPr/>
            </p:nvSpPr>
            <p:spPr bwMode="auto">
              <a:xfrm>
                <a:off x="3966" y="3037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66" name="Group 32"/>
            <p:cNvGrpSpPr>
              <a:grpSpLocks/>
            </p:cNvGrpSpPr>
            <p:nvPr/>
          </p:nvGrpSpPr>
          <p:grpSpPr bwMode="auto">
            <a:xfrm>
              <a:off x="3899" y="1843"/>
              <a:ext cx="513" cy="131"/>
              <a:chOff x="2201" y="2688"/>
              <a:chExt cx="1946" cy="577"/>
            </a:xfrm>
          </p:grpSpPr>
          <p:sp>
            <p:nvSpPr>
              <p:cNvPr id="32200" name="AutoShape 33"/>
              <p:cNvSpPr>
                <a:spLocks noChangeArrowheads="1"/>
              </p:cNvSpPr>
              <p:nvPr/>
            </p:nvSpPr>
            <p:spPr bwMode="auto">
              <a:xfrm>
                <a:off x="2934" y="302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1" name="AutoShape 34"/>
              <p:cNvSpPr>
                <a:spLocks noChangeArrowheads="1"/>
              </p:cNvSpPr>
              <p:nvPr/>
            </p:nvSpPr>
            <p:spPr bwMode="auto">
              <a:xfrm>
                <a:off x="3030" y="31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2" name="AutoShape 35"/>
              <p:cNvSpPr>
                <a:spLocks noChangeArrowheads="1"/>
              </p:cNvSpPr>
              <p:nvPr/>
            </p:nvSpPr>
            <p:spPr bwMode="auto">
              <a:xfrm>
                <a:off x="3329" y="28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3" name="AutoShape 36"/>
              <p:cNvSpPr>
                <a:spLocks noChangeArrowheads="1"/>
              </p:cNvSpPr>
              <p:nvPr/>
            </p:nvSpPr>
            <p:spPr bwMode="auto">
              <a:xfrm>
                <a:off x="3425" y="301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4" name="AutoShape 37"/>
              <p:cNvSpPr>
                <a:spLocks noChangeArrowheads="1"/>
              </p:cNvSpPr>
              <p:nvPr/>
            </p:nvSpPr>
            <p:spPr bwMode="auto">
              <a:xfrm>
                <a:off x="3570" y="2688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5" name="AutoShape 38"/>
              <p:cNvSpPr>
                <a:spLocks noChangeArrowheads="1"/>
              </p:cNvSpPr>
              <p:nvPr/>
            </p:nvSpPr>
            <p:spPr bwMode="auto">
              <a:xfrm>
                <a:off x="3666" y="2884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6" name="AutoShape 39"/>
              <p:cNvSpPr>
                <a:spLocks noChangeArrowheads="1"/>
              </p:cNvSpPr>
              <p:nvPr/>
            </p:nvSpPr>
            <p:spPr bwMode="auto">
              <a:xfrm>
                <a:off x="3026" y="278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7" name="AutoShape 40"/>
              <p:cNvSpPr>
                <a:spLocks noChangeArrowheads="1"/>
              </p:cNvSpPr>
              <p:nvPr/>
            </p:nvSpPr>
            <p:spPr bwMode="auto">
              <a:xfrm>
                <a:off x="2201" y="296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8" name="AutoShape 41"/>
              <p:cNvSpPr>
                <a:spLocks noChangeArrowheads="1"/>
              </p:cNvSpPr>
              <p:nvPr/>
            </p:nvSpPr>
            <p:spPr bwMode="auto">
              <a:xfrm>
                <a:off x="2297" y="30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09" name="AutoShape 42"/>
              <p:cNvSpPr>
                <a:spLocks noChangeArrowheads="1"/>
              </p:cNvSpPr>
              <p:nvPr/>
            </p:nvSpPr>
            <p:spPr bwMode="auto">
              <a:xfrm>
                <a:off x="2596" y="27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0" name="AutoShape 43"/>
              <p:cNvSpPr>
                <a:spLocks noChangeArrowheads="1"/>
              </p:cNvSpPr>
              <p:nvPr/>
            </p:nvSpPr>
            <p:spPr bwMode="auto">
              <a:xfrm>
                <a:off x="2692" y="295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1" name="AutoShape 44"/>
              <p:cNvSpPr>
                <a:spLocks noChangeArrowheads="1"/>
              </p:cNvSpPr>
              <p:nvPr/>
            </p:nvSpPr>
            <p:spPr bwMode="auto">
              <a:xfrm>
                <a:off x="3870" y="2941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212" name="AutoShape 45"/>
              <p:cNvSpPr>
                <a:spLocks noChangeArrowheads="1"/>
              </p:cNvSpPr>
              <p:nvPr/>
            </p:nvSpPr>
            <p:spPr bwMode="auto">
              <a:xfrm>
                <a:off x="3966" y="3037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67" name="Group 46"/>
            <p:cNvGrpSpPr>
              <a:grpSpLocks/>
            </p:cNvGrpSpPr>
            <p:nvPr/>
          </p:nvGrpSpPr>
          <p:grpSpPr bwMode="auto">
            <a:xfrm>
              <a:off x="4503" y="1773"/>
              <a:ext cx="513" cy="132"/>
              <a:chOff x="2201" y="2688"/>
              <a:chExt cx="1946" cy="577"/>
            </a:xfrm>
          </p:grpSpPr>
          <p:sp>
            <p:nvSpPr>
              <p:cNvPr id="32187" name="AutoShape 47"/>
              <p:cNvSpPr>
                <a:spLocks noChangeArrowheads="1"/>
              </p:cNvSpPr>
              <p:nvPr/>
            </p:nvSpPr>
            <p:spPr bwMode="auto">
              <a:xfrm>
                <a:off x="2934" y="302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8" name="AutoShape 48"/>
              <p:cNvSpPr>
                <a:spLocks noChangeArrowheads="1"/>
              </p:cNvSpPr>
              <p:nvPr/>
            </p:nvSpPr>
            <p:spPr bwMode="auto">
              <a:xfrm>
                <a:off x="3030" y="31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9" name="AutoShape 49"/>
              <p:cNvSpPr>
                <a:spLocks noChangeArrowheads="1"/>
              </p:cNvSpPr>
              <p:nvPr/>
            </p:nvSpPr>
            <p:spPr bwMode="auto">
              <a:xfrm>
                <a:off x="3329" y="28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0" name="AutoShape 50"/>
              <p:cNvSpPr>
                <a:spLocks noChangeArrowheads="1"/>
              </p:cNvSpPr>
              <p:nvPr/>
            </p:nvSpPr>
            <p:spPr bwMode="auto">
              <a:xfrm>
                <a:off x="3425" y="301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1" name="AutoShape 51"/>
              <p:cNvSpPr>
                <a:spLocks noChangeArrowheads="1"/>
              </p:cNvSpPr>
              <p:nvPr/>
            </p:nvSpPr>
            <p:spPr bwMode="auto">
              <a:xfrm>
                <a:off x="3570" y="2688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2" name="AutoShape 52"/>
              <p:cNvSpPr>
                <a:spLocks noChangeArrowheads="1"/>
              </p:cNvSpPr>
              <p:nvPr/>
            </p:nvSpPr>
            <p:spPr bwMode="auto">
              <a:xfrm>
                <a:off x="3666" y="2884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3" name="AutoShape 53"/>
              <p:cNvSpPr>
                <a:spLocks noChangeArrowheads="1"/>
              </p:cNvSpPr>
              <p:nvPr/>
            </p:nvSpPr>
            <p:spPr bwMode="auto">
              <a:xfrm>
                <a:off x="3026" y="278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4" name="AutoShape 54"/>
              <p:cNvSpPr>
                <a:spLocks noChangeArrowheads="1"/>
              </p:cNvSpPr>
              <p:nvPr/>
            </p:nvSpPr>
            <p:spPr bwMode="auto">
              <a:xfrm>
                <a:off x="2201" y="296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5" name="AutoShape 55"/>
              <p:cNvSpPr>
                <a:spLocks noChangeArrowheads="1"/>
              </p:cNvSpPr>
              <p:nvPr/>
            </p:nvSpPr>
            <p:spPr bwMode="auto">
              <a:xfrm>
                <a:off x="2297" y="30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6" name="AutoShape 56"/>
              <p:cNvSpPr>
                <a:spLocks noChangeArrowheads="1"/>
              </p:cNvSpPr>
              <p:nvPr/>
            </p:nvSpPr>
            <p:spPr bwMode="auto">
              <a:xfrm>
                <a:off x="2596" y="27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7" name="AutoShape 57"/>
              <p:cNvSpPr>
                <a:spLocks noChangeArrowheads="1"/>
              </p:cNvSpPr>
              <p:nvPr/>
            </p:nvSpPr>
            <p:spPr bwMode="auto">
              <a:xfrm>
                <a:off x="2692" y="295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8" name="AutoShape 58"/>
              <p:cNvSpPr>
                <a:spLocks noChangeArrowheads="1"/>
              </p:cNvSpPr>
              <p:nvPr/>
            </p:nvSpPr>
            <p:spPr bwMode="auto">
              <a:xfrm>
                <a:off x="3870" y="2941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99" name="AutoShape 59"/>
              <p:cNvSpPr>
                <a:spLocks noChangeArrowheads="1"/>
              </p:cNvSpPr>
              <p:nvPr/>
            </p:nvSpPr>
            <p:spPr bwMode="auto">
              <a:xfrm>
                <a:off x="3966" y="3037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68" name="Line 60"/>
            <p:cNvSpPr>
              <a:spLocks noChangeShapeType="1"/>
            </p:cNvSpPr>
            <p:nvPr/>
          </p:nvSpPr>
          <p:spPr bwMode="auto">
            <a:xfrm flipH="1">
              <a:off x="3290" y="1425"/>
              <a:ext cx="831" cy="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Line 61"/>
            <p:cNvSpPr>
              <a:spLocks noChangeShapeType="1"/>
            </p:cNvSpPr>
            <p:nvPr/>
          </p:nvSpPr>
          <p:spPr bwMode="auto">
            <a:xfrm flipH="1">
              <a:off x="3659" y="1431"/>
              <a:ext cx="460" cy="4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Line 62"/>
            <p:cNvSpPr>
              <a:spLocks noChangeShapeType="1"/>
            </p:cNvSpPr>
            <p:nvPr/>
          </p:nvSpPr>
          <p:spPr bwMode="auto">
            <a:xfrm flipH="1">
              <a:off x="3921" y="1545"/>
              <a:ext cx="277" cy="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Line 63"/>
            <p:cNvSpPr>
              <a:spLocks noChangeShapeType="1"/>
            </p:cNvSpPr>
            <p:nvPr/>
          </p:nvSpPr>
          <p:spPr bwMode="auto">
            <a:xfrm>
              <a:off x="4195" y="1551"/>
              <a:ext cx="147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772" name="Group 64"/>
            <p:cNvGrpSpPr>
              <a:grpSpLocks/>
            </p:cNvGrpSpPr>
            <p:nvPr/>
          </p:nvGrpSpPr>
          <p:grpSpPr bwMode="auto">
            <a:xfrm>
              <a:off x="2796" y="1732"/>
              <a:ext cx="513" cy="132"/>
              <a:chOff x="2201" y="2688"/>
              <a:chExt cx="1946" cy="577"/>
            </a:xfrm>
          </p:grpSpPr>
          <p:sp>
            <p:nvSpPr>
              <p:cNvPr id="32174" name="AutoShape 65"/>
              <p:cNvSpPr>
                <a:spLocks noChangeArrowheads="1"/>
              </p:cNvSpPr>
              <p:nvPr/>
            </p:nvSpPr>
            <p:spPr bwMode="auto">
              <a:xfrm>
                <a:off x="2934" y="302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5" name="AutoShape 66"/>
              <p:cNvSpPr>
                <a:spLocks noChangeArrowheads="1"/>
              </p:cNvSpPr>
              <p:nvPr/>
            </p:nvSpPr>
            <p:spPr bwMode="auto">
              <a:xfrm>
                <a:off x="3030" y="31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6" name="AutoShape 67"/>
              <p:cNvSpPr>
                <a:spLocks noChangeArrowheads="1"/>
              </p:cNvSpPr>
              <p:nvPr/>
            </p:nvSpPr>
            <p:spPr bwMode="auto">
              <a:xfrm>
                <a:off x="3329" y="281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7" name="AutoShape 68"/>
              <p:cNvSpPr>
                <a:spLocks noChangeArrowheads="1"/>
              </p:cNvSpPr>
              <p:nvPr/>
            </p:nvSpPr>
            <p:spPr bwMode="auto">
              <a:xfrm>
                <a:off x="3425" y="301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8" name="AutoShape 69"/>
              <p:cNvSpPr>
                <a:spLocks noChangeArrowheads="1"/>
              </p:cNvSpPr>
              <p:nvPr/>
            </p:nvSpPr>
            <p:spPr bwMode="auto">
              <a:xfrm>
                <a:off x="3570" y="2688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9" name="AutoShape 70"/>
              <p:cNvSpPr>
                <a:spLocks noChangeArrowheads="1"/>
              </p:cNvSpPr>
              <p:nvPr/>
            </p:nvSpPr>
            <p:spPr bwMode="auto">
              <a:xfrm>
                <a:off x="3666" y="2884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0" name="AutoShape 71"/>
              <p:cNvSpPr>
                <a:spLocks noChangeArrowheads="1"/>
              </p:cNvSpPr>
              <p:nvPr/>
            </p:nvSpPr>
            <p:spPr bwMode="auto">
              <a:xfrm>
                <a:off x="3026" y="278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1" name="AutoShape 72"/>
              <p:cNvSpPr>
                <a:spLocks noChangeArrowheads="1"/>
              </p:cNvSpPr>
              <p:nvPr/>
            </p:nvSpPr>
            <p:spPr bwMode="auto">
              <a:xfrm>
                <a:off x="2201" y="2963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2" name="AutoShape 73"/>
              <p:cNvSpPr>
                <a:spLocks noChangeArrowheads="1"/>
              </p:cNvSpPr>
              <p:nvPr/>
            </p:nvSpPr>
            <p:spPr bwMode="auto">
              <a:xfrm>
                <a:off x="2297" y="30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3" name="AutoShape 74"/>
              <p:cNvSpPr>
                <a:spLocks noChangeArrowheads="1"/>
              </p:cNvSpPr>
              <p:nvPr/>
            </p:nvSpPr>
            <p:spPr bwMode="auto">
              <a:xfrm>
                <a:off x="2596" y="2759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4" name="AutoShape 75"/>
              <p:cNvSpPr>
                <a:spLocks noChangeArrowheads="1"/>
              </p:cNvSpPr>
              <p:nvPr/>
            </p:nvSpPr>
            <p:spPr bwMode="auto">
              <a:xfrm>
                <a:off x="2692" y="2955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5" name="AutoShape 76"/>
              <p:cNvSpPr>
                <a:spLocks noChangeArrowheads="1"/>
              </p:cNvSpPr>
              <p:nvPr/>
            </p:nvSpPr>
            <p:spPr bwMode="auto">
              <a:xfrm>
                <a:off x="3870" y="2941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86" name="AutoShape 77"/>
              <p:cNvSpPr>
                <a:spLocks noChangeArrowheads="1"/>
              </p:cNvSpPr>
              <p:nvPr/>
            </p:nvSpPr>
            <p:spPr bwMode="auto">
              <a:xfrm>
                <a:off x="3966" y="3037"/>
                <a:ext cx="181" cy="146"/>
              </a:xfrm>
              <a:prstGeom prst="parallelogram">
                <a:avLst>
                  <a:gd name="adj" fmla="val 30993"/>
                </a:avLst>
              </a:prstGeom>
              <a:solidFill>
                <a:srgbClr val="114FFB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73" name="Line 78"/>
            <p:cNvSpPr>
              <a:spLocks noChangeShapeType="1"/>
            </p:cNvSpPr>
            <p:nvPr/>
          </p:nvSpPr>
          <p:spPr bwMode="auto">
            <a:xfrm flipH="1">
              <a:off x="2896" y="1427"/>
              <a:ext cx="543" cy="3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774" name="Group 79"/>
            <p:cNvGrpSpPr>
              <a:grpSpLocks/>
            </p:cNvGrpSpPr>
            <p:nvPr/>
          </p:nvGrpSpPr>
          <p:grpSpPr bwMode="auto">
            <a:xfrm>
              <a:off x="4878" y="1324"/>
              <a:ext cx="184" cy="73"/>
              <a:chOff x="1024" y="3264"/>
              <a:chExt cx="320" cy="296"/>
            </a:xfrm>
          </p:grpSpPr>
          <p:sp>
            <p:nvSpPr>
              <p:cNvPr id="32170" name="Rectangle 80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1" name="Rectangle 81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2" name="Rectangle 82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173" name="Rectangle 83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75" name="Group 84"/>
            <p:cNvGrpSpPr>
              <a:grpSpLocks/>
            </p:cNvGrpSpPr>
            <p:nvPr/>
          </p:nvGrpSpPr>
          <p:grpSpPr bwMode="auto">
            <a:xfrm>
              <a:off x="3658" y="909"/>
              <a:ext cx="990" cy="315"/>
              <a:chOff x="1832" y="1576"/>
              <a:chExt cx="1720" cy="1272"/>
            </a:xfrm>
          </p:grpSpPr>
          <p:grpSp>
            <p:nvGrpSpPr>
              <p:cNvPr id="32022" name="Group 85"/>
              <p:cNvGrpSpPr>
                <a:grpSpLocks/>
              </p:cNvGrpSpPr>
              <p:nvPr/>
            </p:nvGrpSpPr>
            <p:grpSpPr bwMode="auto">
              <a:xfrm>
                <a:off x="1832" y="1992"/>
                <a:ext cx="888" cy="648"/>
                <a:chOff x="1752" y="2224"/>
                <a:chExt cx="888" cy="648"/>
              </a:xfrm>
            </p:grpSpPr>
            <p:grpSp>
              <p:nvGrpSpPr>
                <p:cNvPr id="32134" name="Group 86"/>
                <p:cNvGrpSpPr>
                  <a:grpSpLocks/>
                </p:cNvGrpSpPr>
                <p:nvPr/>
              </p:nvGrpSpPr>
              <p:grpSpPr bwMode="auto">
                <a:xfrm>
                  <a:off x="1752" y="2224"/>
                  <a:ext cx="496" cy="528"/>
                  <a:chOff x="2016" y="2000"/>
                  <a:chExt cx="496" cy="528"/>
                </a:xfrm>
              </p:grpSpPr>
              <p:sp>
                <p:nvSpPr>
                  <p:cNvPr id="32162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4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5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6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7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9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135" name="Group 95"/>
                <p:cNvGrpSpPr>
                  <a:grpSpLocks/>
                </p:cNvGrpSpPr>
                <p:nvPr/>
              </p:nvGrpSpPr>
              <p:grpSpPr bwMode="auto">
                <a:xfrm>
                  <a:off x="1896" y="2256"/>
                  <a:ext cx="496" cy="528"/>
                  <a:chOff x="2016" y="2000"/>
                  <a:chExt cx="496" cy="528"/>
                </a:xfrm>
              </p:grpSpPr>
              <p:sp>
                <p:nvSpPr>
                  <p:cNvPr id="32154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6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7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9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0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61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136" name="Group 104"/>
                <p:cNvGrpSpPr>
                  <a:grpSpLocks/>
                </p:cNvGrpSpPr>
                <p:nvPr/>
              </p:nvGrpSpPr>
              <p:grpSpPr bwMode="auto">
                <a:xfrm>
                  <a:off x="2000" y="2312"/>
                  <a:ext cx="496" cy="528"/>
                  <a:chOff x="2016" y="2000"/>
                  <a:chExt cx="496" cy="528"/>
                </a:xfrm>
              </p:grpSpPr>
              <p:sp>
                <p:nvSpPr>
                  <p:cNvPr id="32146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7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8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9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0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1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2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53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137" name="Group 113"/>
                <p:cNvGrpSpPr>
                  <a:grpSpLocks/>
                </p:cNvGrpSpPr>
                <p:nvPr/>
              </p:nvGrpSpPr>
              <p:grpSpPr bwMode="auto">
                <a:xfrm>
                  <a:off x="2144" y="2344"/>
                  <a:ext cx="496" cy="528"/>
                  <a:chOff x="2016" y="2000"/>
                  <a:chExt cx="496" cy="528"/>
                </a:xfrm>
              </p:grpSpPr>
              <p:sp>
                <p:nvSpPr>
                  <p:cNvPr id="32138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39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0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1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2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3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4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45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</p:grpSp>
          <p:grpSp>
            <p:nvGrpSpPr>
              <p:cNvPr id="32023" name="Group 122"/>
              <p:cNvGrpSpPr>
                <a:grpSpLocks/>
              </p:cNvGrpSpPr>
              <p:nvPr/>
            </p:nvGrpSpPr>
            <p:grpSpPr bwMode="auto">
              <a:xfrm>
                <a:off x="2208" y="1576"/>
                <a:ext cx="888" cy="648"/>
                <a:chOff x="1800" y="1552"/>
                <a:chExt cx="888" cy="648"/>
              </a:xfrm>
            </p:grpSpPr>
            <p:grpSp>
              <p:nvGrpSpPr>
                <p:cNvPr id="32098" name="Group 123"/>
                <p:cNvGrpSpPr>
                  <a:grpSpLocks/>
                </p:cNvGrpSpPr>
                <p:nvPr/>
              </p:nvGrpSpPr>
              <p:grpSpPr bwMode="auto">
                <a:xfrm>
                  <a:off x="1800" y="1552"/>
                  <a:ext cx="496" cy="528"/>
                  <a:chOff x="2016" y="2000"/>
                  <a:chExt cx="496" cy="528"/>
                </a:xfrm>
              </p:grpSpPr>
              <p:sp>
                <p:nvSpPr>
                  <p:cNvPr id="3212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8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9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30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31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32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33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99" name="Group 132"/>
                <p:cNvGrpSpPr>
                  <a:grpSpLocks/>
                </p:cNvGrpSpPr>
                <p:nvPr/>
              </p:nvGrpSpPr>
              <p:grpSpPr bwMode="auto">
                <a:xfrm>
                  <a:off x="1944" y="1584"/>
                  <a:ext cx="496" cy="528"/>
                  <a:chOff x="2016" y="2000"/>
                  <a:chExt cx="496" cy="528"/>
                </a:xfrm>
              </p:grpSpPr>
              <p:sp>
                <p:nvSpPr>
                  <p:cNvPr id="32118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9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0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1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2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3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4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25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100" name="Group 141"/>
                <p:cNvGrpSpPr>
                  <a:grpSpLocks/>
                </p:cNvGrpSpPr>
                <p:nvPr/>
              </p:nvGrpSpPr>
              <p:grpSpPr bwMode="auto">
                <a:xfrm>
                  <a:off x="2048" y="1640"/>
                  <a:ext cx="496" cy="528"/>
                  <a:chOff x="2016" y="2000"/>
                  <a:chExt cx="496" cy="528"/>
                </a:xfrm>
              </p:grpSpPr>
              <p:sp>
                <p:nvSpPr>
                  <p:cNvPr id="32110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1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2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3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4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5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6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17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101" name="Group 150"/>
                <p:cNvGrpSpPr>
                  <a:grpSpLocks/>
                </p:cNvGrpSpPr>
                <p:nvPr/>
              </p:nvGrpSpPr>
              <p:grpSpPr bwMode="auto">
                <a:xfrm>
                  <a:off x="2192" y="1672"/>
                  <a:ext cx="496" cy="528"/>
                  <a:chOff x="2016" y="2000"/>
                  <a:chExt cx="496" cy="528"/>
                </a:xfrm>
              </p:grpSpPr>
              <p:sp>
                <p:nvSpPr>
                  <p:cNvPr id="32102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3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4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5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6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7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8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109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</p:grpSp>
          <p:grpSp>
            <p:nvGrpSpPr>
              <p:cNvPr id="32024" name="Group 159"/>
              <p:cNvGrpSpPr>
                <a:grpSpLocks/>
              </p:cNvGrpSpPr>
              <p:nvPr/>
            </p:nvGrpSpPr>
            <p:grpSpPr bwMode="auto">
              <a:xfrm>
                <a:off x="2288" y="2200"/>
                <a:ext cx="888" cy="648"/>
                <a:chOff x="2560" y="2264"/>
                <a:chExt cx="888" cy="648"/>
              </a:xfrm>
            </p:grpSpPr>
            <p:grpSp>
              <p:nvGrpSpPr>
                <p:cNvPr id="32062" name="Group 160"/>
                <p:cNvGrpSpPr>
                  <a:grpSpLocks/>
                </p:cNvGrpSpPr>
                <p:nvPr/>
              </p:nvGrpSpPr>
              <p:grpSpPr bwMode="auto">
                <a:xfrm>
                  <a:off x="2560" y="2264"/>
                  <a:ext cx="496" cy="528"/>
                  <a:chOff x="2016" y="2000"/>
                  <a:chExt cx="496" cy="528"/>
                </a:xfrm>
              </p:grpSpPr>
              <p:sp>
                <p:nvSpPr>
                  <p:cNvPr id="32090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1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2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3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4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5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6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97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63" name="Group 169"/>
                <p:cNvGrpSpPr>
                  <a:grpSpLocks/>
                </p:cNvGrpSpPr>
                <p:nvPr/>
              </p:nvGrpSpPr>
              <p:grpSpPr bwMode="auto">
                <a:xfrm>
                  <a:off x="2704" y="2296"/>
                  <a:ext cx="496" cy="528"/>
                  <a:chOff x="2016" y="2000"/>
                  <a:chExt cx="496" cy="528"/>
                </a:xfrm>
              </p:grpSpPr>
              <p:sp>
                <p:nvSpPr>
                  <p:cNvPr id="32082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3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4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5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6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7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8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9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64" name="Group 178"/>
                <p:cNvGrpSpPr>
                  <a:grpSpLocks/>
                </p:cNvGrpSpPr>
                <p:nvPr/>
              </p:nvGrpSpPr>
              <p:grpSpPr bwMode="auto">
                <a:xfrm>
                  <a:off x="2808" y="2352"/>
                  <a:ext cx="496" cy="528"/>
                  <a:chOff x="2016" y="2000"/>
                  <a:chExt cx="496" cy="528"/>
                </a:xfrm>
              </p:grpSpPr>
              <p:sp>
                <p:nvSpPr>
                  <p:cNvPr id="32074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5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6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7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8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9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0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81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65" name="Group 187"/>
                <p:cNvGrpSpPr>
                  <a:grpSpLocks/>
                </p:cNvGrpSpPr>
                <p:nvPr/>
              </p:nvGrpSpPr>
              <p:grpSpPr bwMode="auto">
                <a:xfrm>
                  <a:off x="2952" y="2384"/>
                  <a:ext cx="496" cy="528"/>
                  <a:chOff x="2016" y="2000"/>
                  <a:chExt cx="496" cy="528"/>
                </a:xfrm>
              </p:grpSpPr>
              <p:sp>
                <p:nvSpPr>
                  <p:cNvPr id="32066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67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68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69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0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1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2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73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</p:grpSp>
          <p:grpSp>
            <p:nvGrpSpPr>
              <p:cNvPr id="32025" name="Group 196"/>
              <p:cNvGrpSpPr>
                <a:grpSpLocks/>
              </p:cNvGrpSpPr>
              <p:nvPr/>
            </p:nvGrpSpPr>
            <p:grpSpPr bwMode="auto">
              <a:xfrm>
                <a:off x="2664" y="1736"/>
                <a:ext cx="888" cy="648"/>
                <a:chOff x="2608" y="1592"/>
                <a:chExt cx="888" cy="648"/>
              </a:xfrm>
            </p:grpSpPr>
            <p:grpSp>
              <p:nvGrpSpPr>
                <p:cNvPr id="32026" name="Group 197"/>
                <p:cNvGrpSpPr>
                  <a:grpSpLocks/>
                </p:cNvGrpSpPr>
                <p:nvPr/>
              </p:nvGrpSpPr>
              <p:grpSpPr bwMode="auto">
                <a:xfrm>
                  <a:off x="2608" y="1592"/>
                  <a:ext cx="496" cy="528"/>
                  <a:chOff x="2016" y="2000"/>
                  <a:chExt cx="496" cy="528"/>
                </a:xfrm>
              </p:grpSpPr>
              <p:sp>
                <p:nvSpPr>
                  <p:cNvPr id="32054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5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6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7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8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9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6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6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27" name="Group 206"/>
                <p:cNvGrpSpPr>
                  <a:grpSpLocks/>
                </p:cNvGrpSpPr>
                <p:nvPr/>
              </p:nvGrpSpPr>
              <p:grpSpPr bwMode="auto">
                <a:xfrm>
                  <a:off x="2752" y="1624"/>
                  <a:ext cx="496" cy="528"/>
                  <a:chOff x="2016" y="2000"/>
                  <a:chExt cx="496" cy="528"/>
                </a:xfrm>
              </p:grpSpPr>
              <p:sp>
                <p:nvSpPr>
                  <p:cNvPr id="32046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7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8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9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0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1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2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53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28" name="Group 215"/>
                <p:cNvGrpSpPr>
                  <a:grpSpLocks/>
                </p:cNvGrpSpPr>
                <p:nvPr/>
              </p:nvGrpSpPr>
              <p:grpSpPr bwMode="auto">
                <a:xfrm>
                  <a:off x="2840" y="1664"/>
                  <a:ext cx="496" cy="528"/>
                  <a:chOff x="2016" y="2000"/>
                  <a:chExt cx="496" cy="528"/>
                </a:xfrm>
              </p:grpSpPr>
              <p:sp>
                <p:nvSpPr>
                  <p:cNvPr id="32038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9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0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1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2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3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4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45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114FFB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32029" name="Group 224"/>
                <p:cNvGrpSpPr>
                  <a:grpSpLocks/>
                </p:cNvGrpSpPr>
                <p:nvPr/>
              </p:nvGrpSpPr>
              <p:grpSpPr bwMode="auto">
                <a:xfrm>
                  <a:off x="3000" y="1712"/>
                  <a:ext cx="496" cy="528"/>
                  <a:chOff x="2016" y="2000"/>
                  <a:chExt cx="496" cy="528"/>
                </a:xfrm>
              </p:grpSpPr>
              <p:sp>
                <p:nvSpPr>
                  <p:cNvPr id="32030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36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1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312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2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26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3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08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4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16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5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2104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6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2296" y="2056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32037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2000"/>
                    <a:ext cx="168" cy="160"/>
                  </a:xfrm>
                  <a:prstGeom prst="rect">
                    <a:avLst/>
                  </a:prstGeom>
                  <a:solidFill>
                    <a:srgbClr val="FBBA03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</p:grpSp>
        </p:grpSp>
        <p:grpSp>
          <p:nvGrpSpPr>
            <p:cNvPr id="31776" name="Group 233"/>
            <p:cNvGrpSpPr>
              <a:grpSpLocks/>
            </p:cNvGrpSpPr>
            <p:nvPr/>
          </p:nvGrpSpPr>
          <p:grpSpPr bwMode="auto">
            <a:xfrm>
              <a:off x="3703" y="1382"/>
              <a:ext cx="185" cy="74"/>
              <a:chOff x="1024" y="3264"/>
              <a:chExt cx="320" cy="296"/>
            </a:xfrm>
          </p:grpSpPr>
          <p:sp>
            <p:nvSpPr>
              <p:cNvPr id="32018" name="Rectangle 234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9" name="Rectangle 235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20" name="Rectangle 236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21" name="Rectangle 23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77" name="Group 238"/>
            <p:cNvGrpSpPr>
              <a:grpSpLocks/>
            </p:cNvGrpSpPr>
            <p:nvPr/>
          </p:nvGrpSpPr>
          <p:grpSpPr bwMode="auto">
            <a:xfrm>
              <a:off x="4152" y="1376"/>
              <a:ext cx="184" cy="73"/>
              <a:chOff x="1024" y="3264"/>
              <a:chExt cx="320" cy="296"/>
            </a:xfrm>
          </p:grpSpPr>
          <p:sp>
            <p:nvSpPr>
              <p:cNvPr id="32014" name="Rectangle 239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5" name="Rectangle 240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6" name="Rectangle 241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7" name="Rectangle 242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78" name="Group 243"/>
            <p:cNvGrpSpPr>
              <a:grpSpLocks/>
            </p:cNvGrpSpPr>
            <p:nvPr/>
          </p:nvGrpSpPr>
          <p:grpSpPr bwMode="auto">
            <a:xfrm>
              <a:off x="5005" y="1169"/>
              <a:ext cx="183" cy="73"/>
              <a:chOff x="1024" y="3264"/>
              <a:chExt cx="320" cy="296"/>
            </a:xfrm>
          </p:grpSpPr>
          <p:sp>
            <p:nvSpPr>
              <p:cNvPr id="32010" name="Rectangle 244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1" name="Rectangle 245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2" name="Rectangle 246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13" name="Rectangle 24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79" name="Group 248"/>
            <p:cNvGrpSpPr>
              <a:grpSpLocks/>
            </p:cNvGrpSpPr>
            <p:nvPr/>
          </p:nvGrpSpPr>
          <p:grpSpPr bwMode="auto">
            <a:xfrm>
              <a:off x="4528" y="1367"/>
              <a:ext cx="184" cy="73"/>
              <a:chOff x="1024" y="3264"/>
              <a:chExt cx="320" cy="296"/>
            </a:xfrm>
          </p:grpSpPr>
          <p:sp>
            <p:nvSpPr>
              <p:cNvPr id="32006" name="Rectangle 249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7" name="Rectangle 250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8" name="Rectangle 251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9" name="Rectangle 252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80" name="Group 253"/>
            <p:cNvGrpSpPr>
              <a:grpSpLocks/>
            </p:cNvGrpSpPr>
            <p:nvPr/>
          </p:nvGrpSpPr>
          <p:grpSpPr bwMode="auto">
            <a:xfrm>
              <a:off x="3176" y="1260"/>
              <a:ext cx="185" cy="73"/>
              <a:chOff x="1024" y="3264"/>
              <a:chExt cx="320" cy="296"/>
            </a:xfrm>
          </p:grpSpPr>
          <p:sp>
            <p:nvSpPr>
              <p:cNvPr id="32002" name="Rectangle 254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3" name="Rectangle 255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4" name="Rectangle 256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5" name="Rectangle 25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81" name="Group 258"/>
            <p:cNvGrpSpPr>
              <a:grpSpLocks/>
            </p:cNvGrpSpPr>
            <p:nvPr/>
          </p:nvGrpSpPr>
          <p:grpSpPr bwMode="auto">
            <a:xfrm>
              <a:off x="3158" y="1191"/>
              <a:ext cx="184" cy="73"/>
              <a:chOff x="1024" y="3264"/>
              <a:chExt cx="320" cy="296"/>
            </a:xfrm>
          </p:grpSpPr>
          <p:sp>
            <p:nvSpPr>
              <p:cNvPr id="31998" name="Rectangle 259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9" name="Rectangle 260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0" name="Rectangle 261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2001" name="Rectangle 262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82" name="Group 263"/>
            <p:cNvGrpSpPr>
              <a:grpSpLocks/>
            </p:cNvGrpSpPr>
            <p:nvPr/>
          </p:nvGrpSpPr>
          <p:grpSpPr bwMode="auto">
            <a:xfrm>
              <a:off x="3323" y="1395"/>
              <a:ext cx="184" cy="73"/>
              <a:chOff x="1024" y="3264"/>
              <a:chExt cx="320" cy="296"/>
            </a:xfrm>
          </p:grpSpPr>
          <p:sp>
            <p:nvSpPr>
              <p:cNvPr id="31994" name="Rectangle 264"/>
              <p:cNvSpPr>
                <a:spLocks noChangeArrowheads="1"/>
              </p:cNvSpPr>
              <p:nvPr/>
            </p:nvSpPr>
            <p:spPr bwMode="auto">
              <a:xfrm>
                <a:off x="1024" y="337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5" name="Rectangle 265"/>
              <p:cNvSpPr>
                <a:spLocks noChangeArrowheads="1"/>
              </p:cNvSpPr>
              <p:nvPr/>
            </p:nvSpPr>
            <p:spPr bwMode="auto">
              <a:xfrm>
                <a:off x="1072" y="333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6" name="Rectangle 266"/>
              <p:cNvSpPr>
                <a:spLocks noChangeArrowheads="1"/>
              </p:cNvSpPr>
              <p:nvPr/>
            </p:nvSpPr>
            <p:spPr bwMode="auto">
              <a:xfrm>
                <a:off x="1112" y="3296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7" name="Rectangle 26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92" cy="18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83" name="Group 268"/>
            <p:cNvGrpSpPr>
              <a:grpSpLocks/>
            </p:cNvGrpSpPr>
            <p:nvPr/>
          </p:nvGrpSpPr>
          <p:grpSpPr bwMode="auto">
            <a:xfrm>
              <a:off x="2799" y="1168"/>
              <a:ext cx="154" cy="61"/>
              <a:chOff x="428" y="2146"/>
              <a:chExt cx="268" cy="244"/>
            </a:xfrm>
          </p:grpSpPr>
          <p:sp>
            <p:nvSpPr>
              <p:cNvPr id="31985" name="Rectangle 269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6" name="Rectangle 270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7" name="Rectangle 271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8" name="Rectangle 272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9" name="Rectangle 273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0" name="Rectangle 274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1" name="Rectangle 275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2" name="Rectangle 276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93" name="Rectangle 277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84" name="Group 278"/>
            <p:cNvGrpSpPr>
              <a:grpSpLocks/>
            </p:cNvGrpSpPr>
            <p:nvPr/>
          </p:nvGrpSpPr>
          <p:grpSpPr bwMode="auto">
            <a:xfrm>
              <a:off x="2801" y="1232"/>
              <a:ext cx="154" cy="61"/>
              <a:chOff x="428" y="2146"/>
              <a:chExt cx="268" cy="244"/>
            </a:xfrm>
          </p:grpSpPr>
          <p:sp>
            <p:nvSpPr>
              <p:cNvPr id="31976" name="Rectangle 279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7" name="Rectangle 280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8" name="Rectangle 281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9" name="Rectangle 282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0" name="Rectangle 283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1" name="Rectangle 284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2" name="Rectangle 285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3" name="Rectangle 286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84" name="Rectangle 287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85" name="Rectangle 288"/>
            <p:cNvSpPr>
              <a:spLocks noChangeArrowheads="1"/>
            </p:cNvSpPr>
            <p:nvPr/>
          </p:nvSpPr>
          <p:spPr bwMode="auto">
            <a:xfrm>
              <a:off x="3017" y="1167"/>
              <a:ext cx="93" cy="3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sp>
          <p:nvSpPr>
            <p:cNvPr id="31786" name="Rectangle 289"/>
            <p:cNvSpPr>
              <a:spLocks noChangeArrowheads="1"/>
            </p:cNvSpPr>
            <p:nvPr/>
          </p:nvSpPr>
          <p:spPr bwMode="auto">
            <a:xfrm>
              <a:off x="3020" y="1229"/>
              <a:ext cx="93" cy="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787" name="Group 290"/>
            <p:cNvGrpSpPr>
              <a:grpSpLocks/>
            </p:cNvGrpSpPr>
            <p:nvPr/>
          </p:nvGrpSpPr>
          <p:grpSpPr bwMode="auto">
            <a:xfrm>
              <a:off x="2932" y="1390"/>
              <a:ext cx="154" cy="61"/>
              <a:chOff x="428" y="2146"/>
              <a:chExt cx="268" cy="244"/>
            </a:xfrm>
          </p:grpSpPr>
          <p:sp>
            <p:nvSpPr>
              <p:cNvPr id="31967" name="Rectangle 291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8" name="Rectangle 292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9" name="Rectangle 293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0" name="Rectangle 294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1" name="Rectangle 295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2" name="Rectangle 296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3" name="Rectangle 297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4" name="Rectangle 298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75" name="Rectangle 299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88" name="Group 300"/>
            <p:cNvGrpSpPr>
              <a:grpSpLocks/>
            </p:cNvGrpSpPr>
            <p:nvPr/>
          </p:nvGrpSpPr>
          <p:grpSpPr bwMode="auto">
            <a:xfrm>
              <a:off x="2945" y="1465"/>
              <a:ext cx="155" cy="60"/>
              <a:chOff x="428" y="2146"/>
              <a:chExt cx="268" cy="244"/>
            </a:xfrm>
          </p:grpSpPr>
          <p:sp>
            <p:nvSpPr>
              <p:cNvPr id="31958" name="Rectangle 301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9" name="Rectangle 302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0" name="Rectangle 303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1" name="Rectangle 304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2" name="Rectangle 305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3" name="Rectangle 306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4" name="Rectangle 307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5" name="Rectangle 308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66" name="Rectangle 309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89" name="Rectangle 310"/>
            <p:cNvSpPr>
              <a:spLocks noChangeArrowheads="1"/>
            </p:cNvSpPr>
            <p:nvPr/>
          </p:nvSpPr>
          <p:spPr bwMode="auto">
            <a:xfrm>
              <a:off x="3127" y="1431"/>
              <a:ext cx="93" cy="3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790" name="Group 311"/>
            <p:cNvGrpSpPr>
              <a:grpSpLocks/>
            </p:cNvGrpSpPr>
            <p:nvPr/>
          </p:nvGrpSpPr>
          <p:grpSpPr bwMode="auto">
            <a:xfrm>
              <a:off x="3466" y="1524"/>
              <a:ext cx="155" cy="60"/>
              <a:chOff x="428" y="2146"/>
              <a:chExt cx="268" cy="244"/>
            </a:xfrm>
          </p:grpSpPr>
          <p:sp>
            <p:nvSpPr>
              <p:cNvPr id="31949" name="Rectangle 312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0" name="Rectangle 313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1" name="Rectangle 314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2" name="Rectangle 315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3" name="Rectangle 316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4" name="Rectangle 317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5" name="Rectangle 318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6" name="Rectangle 319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57" name="Rectangle 320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91" name="Rectangle 321"/>
            <p:cNvSpPr>
              <a:spLocks noChangeArrowheads="1"/>
            </p:cNvSpPr>
            <p:nvPr/>
          </p:nvSpPr>
          <p:spPr bwMode="auto">
            <a:xfrm>
              <a:off x="3680" y="1471"/>
              <a:ext cx="93" cy="3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792" name="Group 322"/>
            <p:cNvGrpSpPr>
              <a:grpSpLocks/>
            </p:cNvGrpSpPr>
            <p:nvPr/>
          </p:nvGrpSpPr>
          <p:grpSpPr bwMode="auto">
            <a:xfrm>
              <a:off x="4133" y="1520"/>
              <a:ext cx="153" cy="41"/>
              <a:chOff x="2378" y="3784"/>
              <a:chExt cx="268" cy="166"/>
            </a:xfrm>
          </p:grpSpPr>
          <p:sp>
            <p:nvSpPr>
              <p:cNvPr id="31943" name="Rectangle 323"/>
              <p:cNvSpPr>
                <a:spLocks noChangeArrowheads="1"/>
              </p:cNvSpPr>
              <p:nvPr/>
            </p:nvSpPr>
            <p:spPr bwMode="auto">
              <a:xfrm>
                <a:off x="2582" y="379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4" name="Rectangle 324"/>
              <p:cNvSpPr>
                <a:spLocks noChangeArrowheads="1"/>
              </p:cNvSpPr>
              <p:nvPr/>
            </p:nvSpPr>
            <p:spPr bwMode="auto">
              <a:xfrm>
                <a:off x="2486" y="378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5" name="Rectangle 325"/>
              <p:cNvSpPr>
                <a:spLocks noChangeArrowheads="1"/>
              </p:cNvSpPr>
              <p:nvPr/>
            </p:nvSpPr>
            <p:spPr bwMode="auto">
              <a:xfrm>
                <a:off x="2576" y="387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6" name="Rectangle 326"/>
              <p:cNvSpPr>
                <a:spLocks noChangeArrowheads="1"/>
              </p:cNvSpPr>
              <p:nvPr/>
            </p:nvSpPr>
            <p:spPr bwMode="auto">
              <a:xfrm>
                <a:off x="2480" y="386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7" name="Rectangle 327"/>
              <p:cNvSpPr>
                <a:spLocks noChangeArrowheads="1"/>
              </p:cNvSpPr>
              <p:nvPr/>
            </p:nvSpPr>
            <p:spPr bwMode="auto">
              <a:xfrm>
                <a:off x="2384" y="380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8" name="Rectangle 328"/>
              <p:cNvSpPr>
                <a:spLocks noChangeArrowheads="1"/>
              </p:cNvSpPr>
              <p:nvPr/>
            </p:nvSpPr>
            <p:spPr bwMode="auto">
              <a:xfrm>
                <a:off x="2378" y="388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93" name="Rectangle 329"/>
            <p:cNvSpPr>
              <a:spLocks noChangeArrowheads="1"/>
            </p:cNvSpPr>
            <p:nvPr/>
          </p:nvSpPr>
          <p:spPr bwMode="auto">
            <a:xfrm>
              <a:off x="4173" y="1470"/>
              <a:ext cx="93" cy="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794" name="Group 330"/>
            <p:cNvGrpSpPr>
              <a:grpSpLocks/>
            </p:cNvGrpSpPr>
            <p:nvPr/>
          </p:nvGrpSpPr>
          <p:grpSpPr bwMode="auto">
            <a:xfrm>
              <a:off x="4502" y="1510"/>
              <a:ext cx="154" cy="60"/>
              <a:chOff x="428" y="2146"/>
              <a:chExt cx="268" cy="244"/>
            </a:xfrm>
          </p:grpSpPr>
          <p:sp>
            <p:nvSpPr>
              <p:cNvPr id="31934" name="Rectangle 331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5" name="Rectangle 332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6" name="Rectangle 333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7" name="Rectangle 334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8" name="Rectangle 335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9" name="Rectangle 336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0" name="Rectangle 337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1" name="Rectangle 338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42" name="Rectangle 339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95" name="Group 340"/>
            <p:cNvGrpSpPr>
              <a:grpSpLocks/>
            </p:cNvGrpSpPr>
            <p:nvPr/>
          </p:nvGrpSpPr>
          <p:grpSpPr bwMode="auto">
            <a:xfrm>
              <a:off x="4689" y="1540"/>
              <a:ext cx="155" cy="61"/>
              <a:chOff x="428" y="2146"/>
              <a:chExt cx="268" cy="244"/>
            </a:xfrm>
          </p:grpSpPr>
          <p:sp>
            <p:nvSpPr>
              <p:cNvPr id="31925" name="Rectangle 341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6" name="Rectangle 342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7" name="Rectangle 343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8" name="Rectangle 344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9" name="Rectangle 345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0" name="Rectangle 346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1" name="Rectangle 347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2" name="Rectangle 348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33" name="Rectangle 349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796" name="Rectangle 350"/>
            <p:cNvSpPr>
              <a:spLocks noChangeArrowheads="1"/>
            </p:cNvSpPr>
            <p:nvPr/>
          </p:nvSpPr>
          <p:spPr bwMode="auto">
            <a:xfrm>
              <a:off x="4625" y="1455"/>
              <a:ext cx="93" cy="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sp>
          <p:nvSpPr>
            <p:cNvPr id="31797" name="Rectangle 351"/>
            <p:cNvSpPr>
              <a:spLocks noChangeArrowheads="1"/>
            </p:cNvSpPr>
            <p:nvPr/>
          </p:nvSpPr>
          <p:spPr bwMode="auto">
            <a:xfrm>
              <a:off x="5229" y="1187"/>
              <a:ext cx="93" cy="3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798" name="Group 352"/>
            <p:cNvGrpSpPr>
              <a:grpSpLocks/>
            </p:cNvGrpSpPr>
            <p:nvPr/>
          </p:nvGrpSpPr>
          <p:grpSpPr bwMode="auto">
            <a:xfrm>
              <a:off x="5250" y="1298"/>
              <a:ext cx="155" cy="60"/>
              <a:chOff x="428" y="2146"/>
              <a:chExt cx="268" cy="244"/>
            </a:xfrm>
          </p:grpSpPr>
          <p:sp>
            <p:nvSpPr>
              <p:cNvPr id="31916" name="Rectangle 353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7" name="Rectangle 354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8" name="Rectangle 355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9" name="Rectangle 356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0" name="Rectangle 357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1" name="Rectangle 358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2" name="Rectangle 359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3" name="Rectangle 360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24" name="Rectangle 361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799" name="Group 362"/>
            <p:cNvGrpSpPr>
              <a:grpSpLocks/>
            </p:cNvGrpSpPr>
            <p:nvPr/>
          </p:nvGrpSpPr>
          <p:grpSpPr bwMode="auto">
            <a:xfrm>
              <a:off x="5230" y="1408"/>
              <a:ext cx="154" cy="61"/>
              <a:chOff x="428" y="2146"/>
              <a:chExt cx="268" cy="244"/>
            </a:xfrm>
          </p:grpSpPr>
          <p:sp>
            <p:nvSpPr>
              <p:cNvPr id="31907" name="Rectangle 363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8" name="Rectangle 364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9" name="Rectangle 365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0" name="Rectangle 366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1" name="Rectangle 367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2" name="Rectangle 368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3" name="Rectangle 369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4" name="Rectangle 370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15" name="Rectangle 371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800" name="Rectangle 372"/>
            <p:cNvSpPr>
              <a:spLocks noChangeArrowheads="1"/>
            </p:cNvSpPr>
            <p:nvPr/>
          </p:nvSpPr>
          <p:spPr bwMode="auto">
            <a:xfrm>
              <a:off x="5115" y="1344"/>
              <a:ext cx="93" cy="4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sp>
          <p:nvSpPr>
            <p:cNvPr id="31801" name="Rectangle 373"/>
            <p:cNvSpPr>
              <a:spLocks noChangeArrowheads="1"/>
            </p:cNvSpPr>
            <p:nvPr/>
          </p:nvSpPr>
          <p:spPr bwMode="auto">
            <a:xfrm>
              <a:off x="5094" y="1401"/>
              <a:ext cx="94" cy="3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802" name="Group 374"/>
            <p:cNvGrpSpPr>
              <a:grpSpLocks/>
            </p:cNvGrpSpPr>
            <p:nvPr/>
          </p:nvGrpSpPr>
          <p:grpSpPr bwMode="auto">
            <a:xfrm>
              <a:off x="5171" y="1035"/>
              <a:ext cx="155" cy="60"/>
              <a:chOff x="428" y="2146"/>
              <a:chExt cx="268" cy="244"/>
            </a:xfrm>
          </p:grpSpPr>
          <p:sp>
            <p:nvSpPr>
              <p:cNvPr id="31898" name="Rectangle 375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9" name="Rectangle 376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0" name="Rectangle 377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1" name="Rectangle 378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2" name="Rectangle 379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3" name="Rectangle 380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4" name="Rectangle 381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5" name="Rectangle 382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906" name="Rectangle 383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803" name="Rectangle 384"/>
            <p:cNvSpPr>
              <a:spLocks noChangeArrowheads="1"/>
            </p:cNvSpPr>
            <p:nvPr/>
          </p:nvSpPr>
          <p:spPr bwMode="auto">
            <a:xfrm>
              <a:off x="5025" y="1071"/>
              <a:ext cx="93" cy="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804" name="Group 385"/>
            <p:cNvGrpSpPr>
              <a:grpSpLocks/>
            </p:cNvGrpSpPr>
            <p:nvPr/>
          </p:nvGrpSpPr>
          <p:grpSpPr bwMode="auto">
            <a:xfrm>
              <a:off x="5030" y="933"/>
              <a:ext cx="154" cy="61"/>
              <a:chOff x="428" y="2146"/>
              <a:chExt cx="268" cy="244"/>
            </a:xfrm>
          </p:grpSpPr>
          <p:sp>
            <p:nvSpPr>
              <p:cNvPr id="31889" name="Rectangle 386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0" name="Rectangle 387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1" name="Rectangle 388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2" name="Rectangle 389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3" name="Rectangle 390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4" name="Rectangle 391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5" name="Rectangle 392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6" name="Rectangle 393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97" name="Rectangle 394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805" name="Group 395"/>
            <p:cNvGrpSpPr>
              <a:grpSpLocks/>
            </p:cNvGrpSpPr>
            <p:nvPr/>
          </p:nvGrpSpPr>
          <p:grpSpPr bwMode="auto">
            <a:xfrm>
              <a:off x="3328" y="911"/>
              <a:ext cx="155" cy="61"/>
              <a:chOff x="428" y="2146"/>
              <a:chExt cx="268" cy="244"/>
            </a:xfrm>
          </p:grpSpPr>
          <p:sp>
            <p:nvSpPr>
              <p:cNvPr id="31880" name="Rectangle 396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1" name="Rectangle 397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2" name="Rectangle 398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3" name="Rectangle 399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4" name="Rectangle 400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5" name="Rectangle 401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6" name="Rectangle 402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7" name="Rectangle 403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88" name="Rectangle 404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806" name="Group 405"/>
            <p:cNvGrpSpPr>
              <a:grpSpLocks/>
            </p:cNvGrpSpPr>
            <p:nvPr/>
          </p:nvGrpSpPr>
          <p:grpSpPr bwMode="auto">
            <a:xfrm>
              <a:off x="3087" y="996"/>
              <a:ext cx="154" cy="60"/>
              <a:chOff x="428" y="2146"/>
              <a:chExt cx="268" cy="244"/>
            </a:xfrm>
          </p:grpSpPr>
          <p:sp>
            <p:nvSpPr>
              <p:cNvPr id="31871" name="Rectangle 406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2" name="Rectangle 407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3" name="Rectangle 408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4" name="Rectangle 409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5" name="Rectangle 410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6" name="Rectangle 411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7" name="Rectangle 412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8" name="Rectangle 413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9" name="Rectangle 414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807" name="Group 415"/>
            <p:cNvGrpSpPr>
              <a:grpSpLocks/>
            </p:cNvGrpSpPr>
            <p:nvPr/>
          </p:nvGrpSpPr>
          <p:grpSpPr bwMode="auto">
            <a:xfrm>
              <a:off x="3136" y="1499"/>
              <a:ext cx="153" cy="61"/>
              <a:chOff x="428" y="2146"/>
              <a:chExt cx="268" cy="244"/>
            </a:xfrm>
          </p:grpSpPr>
          <p:sp>
            <p:nvSpPr>
              <p:cNvPr id="31862" name="Rectangle 416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3" name="Rectangle 417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4" name="Rectangle 418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5" name="Rectangle 419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6" name="Rectangle 420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7" name="Rectangle 421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8" name="Rectangle 422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9" name="Rectangle 423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70" name="Rectangle 424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808" name="Rectangle 425"/>
            <p:cNvSpPr>
              <a:spLocks noChangeArrowheads="1"/>
            </p:cNvSpPr>
            <p:nvPr/>
          </p:nvSpPr>
          <p:spPr bwMode="auto">
            <a:xfrm>
              <a:off x="4915" y="995"/>
              <a:ext cx="93" cy="3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sp>
          <p:nvSpPr>
            <p:cNvPr id="31809" name="Rectangle 426"/>
            <p:cNvSpPr>
              <a:spLocks noChangeArrowheads="1"/>
            </p:cNvSpPr>
            <p:nvPr/>
          </p:nvSpPr>
          <p:spPr bwMode="auto">
            <a:xfrm>
              <a:off x="3258" y="1038"/>
              <a:ext cx="93" cy="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FFFF00"/>
                </a:solidFill>
                <a:latin typeface="Arial Narrow" charset="0"/>
              </a:endParaRPr>
            </a:p>
          </p:txBody>
        </p:sp>
        <p:grpSp>
          <p:nvGrpSpPr>
            <p:cNvPr id="31810" name="Group 427"/>
            <p:cNvGrpSpPr>
              <a:grpSpLocks/>
            </p:cNvGrpSpPr>
            <p:nvPr/>
          </p:nvGrpSpPr>
          <p:grpSpPr bwMode="auto">
            <a:xfrm>
              <a:off x="5227" y="1473"/>
              <a:ext cx="153" cy="60"/>
              <a:chOff x="428" y="2146"/>
              <a:chExt cx="268" cy="244"/>
            </a:xfrm>
          </p:grpSpPr>
          <p:sp>
            <p:nvSpPr>
              <p:cNvPr id="31853" name="Rectangle 428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4" name="Rectangle 429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5" name="Rectangle 430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6" name="Rectangle 431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7" name="Rectangle 432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8" name="Rectangle 433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9" name="Rectangle 434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0" name="Rectangle 435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61" name="Rectangle 436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31811" name="Group 437"/>
            <p:cNvGrpSpPr>
              <a:grpSpLocks/>
            </p:cNvGrpSpPr>
            <p:nvPr/>
          </p:nvGrpSpPr>
          <p:grpSpPr bwMode="auto">
            <a:xfrm>
              <a:off x="5357" y="1179"/>
              <a:ext cx="155" cy="60"/>
              <a:chOff x="428" y="2146"/>
              <a:chExt cx="268" cy="244"/>
            </a:xfrm>
          </p:grpSpPr>
          <p:sp>
            <p:nvSpPr>
              <p:cNvPr id="31844" name="Rectangle 438"/>
              <p:cNvSpPr>
                <a:spLocks noChangeArrowheads="1"/>
              </p:cNvSpPr>
              <p:nvPr/>
            </p:nvSpPr>
            <p:spPr bwMode="auto">
              <a:xfrm>
                <a:off x="632" y="2152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45" name="Rectangle 439"/>
              <p:cNvSpPr>
                <a:spLocks noChangeArrowheads="1"/>
              </p:cNvSpPr>
              <p:nvPr/>
            </p:nvSpPr>
            <p:spPr bwMode="auto">
              <a:xfrm>
                <a:off x="536" y="214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46" name="Rectangle 440"/>
              <p:cNvSpPr>
                <a:spLocks noChangeArrowheads="1"/>
              </p:cNvSpPr>
              <p:nvPr/>
            </p:nvSpPr>
            <p:spPr bwMode="auto">
              <a:xfrm>
                <a:off x="626" y="223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47" name="Rectangle 441"/>
              <p:cNvSpPr>
                <a:spLocks noChangeArrowheads="1"/>
              </p:cNvSpPr>
              <p:nvPr/>
            </p:nvSpPr>
            <p:spPr bwMode="auto">
              <a:xfrm>
                <a:off x="530" y="2230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48" name="Rectangle 442"/>
              <p:cNvSpPr>
                <a:spLocks noChangeArrowheads="1"/>
              </p:cNvSpPr>
              <p:nvPr/>
            </p:nvSpPr>
            <p:spPr bwMode="auto">
              <a:xfrm>
                <a:off x="434" y="216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49" name="Rectangle 443"/>
              <p:cNvSpPr>
                <a:spLocks noChangeArrowheads="1"/>
              </p:cNvSpPr>
              <p:nvPr/>
            </p:nvSpPr>
            <p:spPr bwMode="auto">
              <a:xfrm>
                <a:off x="428" y="224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0" name="Rectangle 444"/>
              <p:cNvSpPr>
                <a:spLocks noChangeArrowheads="1"/>
              </p:cNvSpPr>
              <p:nvPr/>
            </p:nvSpPr>
            <p:spPr bwMode="auto">
              <a:xfrm>
                <a:off x="626" y="2314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1" name="Rectangle 445"/>
              <p:cNvSpPr>
                <a:spLocks noChangeArrowheads="1"/>
              </p:cNvSpPr>
              <p:nvPr/>
            </p:nvSpPr>
            <p:spPr bwMode="auto">
              <a:xfrm>
                <a:off x="530" y="2308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52" name="Rectangle 446"/>
              <p:cNvSpPr>
                <a:spLocks noChangeArrowheads="1"/>
              </p:cNvSpPr>
              <p:nvPr/>
            </p:nvSpPr>
            <p:spPr bwMode="auto">
              <a:xfrm>
                <a:off x="428" y="2326"/>
                <a:ext cx="64" cy="64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31812" name="Text Box 447"/>
            <p:cNvSpPr txBox="1">
              <a:spLocks noChangeArrowheads="1"/>
            </p:cNvSpPr>
            <p:nvPr/>
          </p:nvSpPr>
          <p:spPr bwMode="auto">
            <a:xfrm>
              <a:off x="4675" y="1341"/>
              <a:ext cx="629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chemeClr val="hlink"/>
                  </a:solidFill>
                  <a:latin typeface="Arial Narrow" charset="0"/>
                </a:rPr>
                <a:t>Clusters</a:t>
              </a:r>
            </a:p>
          </p:txBody>
        </p:sp>
        <p:sp>
          <p:nvSpPr>
            <p:cNvPr id="31813" name="Text Box 448"/>
            <p:cNvSpPr txBox="1">
              <a:spLocks noChangeArrowheads="1"/>
            </p:cNvSpPr>
            <p:nvPr/>
          </p:nvSpPr>
          <p:spPr bwMode="auto">
            <a:xfrm>
              <a:off x="3914" y="671"/>
              <a:ext cx="1046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chemeClr val="hlink"/>
                  </a:solidFill>
                  <a:latin typeface="Arial Narrow" charset="0"/>
                </a:rPr>
                <a:t>Massive Cluster</a:t>
              </a:r>
            </a:p>
          </p:txBody>
        </p:sp>
        <p:grpSp>
          <p:nvGrpSpPr>
            <p:cNvPr id="31814" name="Group 449"/>
            <p:cNvGrpSpPr>
              <a:grpSpLocks/>
            </p:cNvGrpSpPr>
            <p:nvPr/>
          </p:nvGrpSpPr>
          <p:grpSpPr bwMode="auto">
            <a:xfrm>
              <a:off x="3324" y="987"/>
              <a:ext cx="1708" cy="431"/>
              <a:chOff x="1450" y="1101"/>
              <a:chExt cx="2970" cy="997"/>
            </a:xfrm>
          </p:grpSpPr>
          <p:sp>
            <p:nvSpPr>
              <p:cNvPr id="31815" name="Oval 450"/>
              <p:cNvSpPr>
                <a:spLocks noChangeArrowheads="1"/>
              </p:cNvSpPr>
              <p:nvPr/>
            </p:nvSpPr>
            <p:spPr bwMode="auto">
              <a:xfrm>
                <a:off x="1984" y="1682"/>
                <a:ext cx="1760" cy="119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200">
                    <a:solidFill>
                      <a:schemeClr val="hlink"/>
                    </a:solidFill>
                    <a:latin typeface="Arial Narrow" charset="0"/>
                  </a:rPr>
                  <a:t>Gigabit Ethernet</a:t>
                </a:r>
                <a:endParaRPr lang="en-US" sz="1200">
                  <a:latin typeface="Arial Narrow" charset="0"/>
                </a:endParaRPr>
              </a:p>
            </p:txBody>
          </p:sp>
          <p:sp>
            <p:nvSpPr>
              <p:cNvPr id="31816" name="Line 451"/>
              <p:cNvSpPr>
                <a:spLocks noChangeShapeType="1"/>
              </p:cNvSpPr>
              <p:nvPr/>
            </p:nvSpPr>
            <p:spPr bwMode="auto">
              <a:xfrm>
                <a:off x="2104" y="1471"/>
                <a:ext cx="0" cy="23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7" name="Line 452"/>
              <p:cNvSpPr>
                <a:spLocks noChangeShapeType="1"/>
              </p:cNvSpPr>
              <p:nvPr/>
            </p:nvSpPr>
            <p:spPr bwMode="auto">
              <a:xfrm>
                <a:off x="2232" y="1485"/>
                <a:ext cx="0" cy="22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8" name="Line 453"/>
              <p:cNvSpPr>
                <a:spLocks noChangeShapeType="1"/>
              </p:cNvSpPr>
              <p:nvPr/>
            </p:nvSpPr>
            <p:spPr bwMode="auto">
              <a:xfrm flipH="1">
                <a:off x="2360" y="1512"/>
                <a:ext cx="0" cy="17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9" name="Line 454"/>
              <p:cNvSpPr>
                <a:spLocks noChangeShapeType="1"/>
              </p:cNvSpPr>
              <p:nvPr/>
            </p:nvSpPr>
            <p:spPr bwMode="auto">
              <a:xfrm>
                <a:off x="2472" y="1531"/>
                <a:ext cx="0" cy="15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0" name="Line 455"/>
              <p:cNvSpPr>
                <a:spLocks noChangeShapeType="1"/>
              </p:cNvSpPr>
              <p:nvPr/>
            </p:nvSpPr>
            <p:spPr bwMode="auto">
              <a:xfrm>
                <a:off x="2560" y="1590"/>
                <a:ext cx="0" cy="10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1" name="Line 456"/>
              <p:cNvSpPr>
                <a:spLocks noChangeShapeType="1"/>
              </p:cNvSpPr>
              <p:nvPr/>
            </p:nvSpPr>
            <p:spPr bwMode="auto">
              <a:xfrm>
                <a:off x="2680" y="1599"/>
                <a:ext cx="0" cy="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2" name="Line 457"/>
              <p:cNvSpPr>
                <a:spLocks noChangeShapeType="1"/>
              </p:cNvSpPr>
              <p:nvPr/>
            </p:nvSpPr>
            <p:spPr bwMode="auto">
              <a:xfrm>
                <a:off x="2808" y="1636"/>
                <a:ext cx="0" cy="55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3" name="Line 458"/>
              <p:cNvSpPr>
                <a:spLocks noChangeShapeType="1"/>
              </p:cNvSpPr>
              <p:nvPr/>
            </p:nvSpPr>
            <p:spPr bwMode="auto">
              <a:xfrm>
                <a:off x="2944" y="1650"/>
                <a:ext cx="0" cy="3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4" name="Line 459"/>
              <p:cNvSpPr>
                <a:spLocks noChangeShapeType="1"/>
              </p:cNvSpPr>
              <p:nvPr/>
            </p:nvSpPr>
            <p:spPr bwMode="auto">
              <a:xfrm>
                <a:off x="3168" y="1567"/>
                <a:ext cx="0" cy="115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5" name="Line 460"/>
              <p:cNvSpPr>
                <a:spLocks noChangeShapeType="1"/>
              </p:cNvSpPr>
              <p:nvPr/>
            </p:nvSpPr>
            <p:spPr bwMode="auto">
              <a:xfrm>
                <a:off x="3312" y="1480"/>
                <a:ext cx="0" cy="21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6" name="Line 461"/>
              <p:cNvSpPr>
                <a:spLocks noChangeShapeType="1"/>
              </p:cNvSpPr>
              <p:nvPr/>
            </p:nvSpPr>
            <p:spPr bwMode="auto">
              <a:xfrm>
                <a:off x="3448" y="1352"/>
                <a:ext cx="0" cy="344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7" name="Line 462"/>
              <p:cNvSpPr>
                <a:spLocks noChangeShapeType="1"/>
              </p:cNvSpPr>
              <p:nvPr/>
            </p:nvSpPr>
            <p:spPr bwMode="auto">
              <a:xfrm>
                <a:off x="3640" y="1237"/>
                <a:ext cx="0" cy="48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8" name="Oval 463"/>
              <p:cNvSpPr>
                <a:spLocks noChangeArrowheads="1"/>
              </p:cNvSpPr>
              <p:nvPr/>
            </p:nvSpPr>
            <p:spPr bwMode="auto">
              <a:xfrm rot="2527473">
                <a:off x="1450" y="1533"/>
                <a:ext cx="64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29" name="Oval 464"/>
              <p:cNvSpPr>
                <a:spLocks noChangeArrowheads="1"/>
              </p:cNvSpPr>
              <p:nvPr/>
            </p:nvSpPr>
            <p:spPr bwMode="auto">
              <a:xfrm rot="2527473">
                <a:off x="1450" y="2006"/>
                <a:ext cx="71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0" name="Oval 465"/>
              <p:cNvSpPr>
                <a:spLocks noChangeArrowheads="1"/>
              </p:cNvSpPr>
              <p:nvPr/>
            </p:nvSpPr>
            <p:spPr bwMode="auto">
              <a:xfrm rot="2527473">
                <a:off x="2114" y="1991"/>
                <a:ext cx="64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1" name="Oval 466"/>
              <p:cNvSpPr>
                <a:spLocks noChangeArrowheads="1"/>
              </p:cNvSpPr>
              <p:nvPr/>
            </p:nvSpPr>
            <p:spPr bwMode="auto">
              <a:xfrm rot="2527473">
                <a:off x="2884" y="1973"/>
                <a:ext cx="64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2" name="Oval 467"/>
              <p:cNvSpPr>
                <a:spLocks noChangeArrowheads="1"/>
              </p:cNvSpPr>
              <p:nvPr/>
            </p:nvSpPr>
            <p:spPr bwMode="auto">
              <a:xfrm rot="2527473">
                <a:off x="1500" y="1829"/>
                <a:ext cx="64" cy="91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3" name="Oval 468"/>
              <p:cNvSpPr>
                <a:spLocks noChangeArrowheads="1"/>
              </p:cNvSpPr>
              <p:nvPr/>
            </p:nvSpPr>
            <p:spPr bwMode="auto">
              <a:xfrm rot="2527473">
                <a:off x="3560" y="1951"/>
                <a:ext cx="64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4" name="Oval 469"/>
              <p:cNvSpPr>
                <a:spLocks noChangeArrowheads="1"/>
              </p:cNvSpPr>
              <p:nvPr/>
            </p:nvSpPr>
            <p:spPr bwMode="auto">
              <a:xfrm rot="2527473">
                <a:off x="4152" y="1834"/>
                <a:ext cx="64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5" name="Oval 470"/>
              <p:cNvSpPr>
                <a:spLocks noChangeArrowheads="1"/>
              </p:cNvSpPr>
              <p:nvPr/>
            </p:nvSpPr>
            <p:spPr bwMode="auto">
              <a:xfrm rot="2527473">
                <a:off x="4356" y="1485"/>
                <a:ext cx="64" cy="92"/>
              </a:xfrm>
              <a:prstGeom prst="ellipse">
                <a:avLst/>
              </a:prstGeom>
              <a:solidFill>
                <a:srgbClr val="03FBEF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31836" name="Line 471"/>
              <p:cNvSpPr>
                <a:spLocks noChangeShapeType="1"/>
              </p:cNvSpPr>
              <p:nvPr/>
            </p:nvSpPr>
            <p:spPr bwMode="auto">
              <a:xfrm>
                <a:off x="1522" y="1578"/>
                <a:ext cx="510" cy="14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7" name="Line 472"/>
              <p:cNvSpPr>
                <a:spLocks noChangeShapeType="1"/>
              </p:cNvSpPr>
              <p:nvPr/>
            </p:nvSpPr>
            <p:spPr bwMode="auto">
              <a:xfrm flipV="1">
                <a:off x="1546" y="1781"/>
                <a:ext cx="654" cy="25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8" name="Line 473"/>
              <p:cNvSpPr>
                <a:spLocks noChangeShapeType="1"/>
              </p:cNvSpPr>
              <p:nvPr/>
            </p:nvSpPr>
            <p:spPr bwMode="auto">
              <a:xfrm flipV="1">
                <a:off x="2188" y="1791"/>
                <a:ext cx="228" cy="21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9" name="Line 474"/>
              <p:cNvSpPr>
                <a:spLocks noChangeShapeType="1"/>
              </p:cNvSpPr>
              <p:nvPr/>
            </p:nvSpPr>
            <p:spPr bwMode="auto">
              <a:xfrm flipH="1" flipV="1">
                <a:off x="2818" y="1798"/>
                <a:ext cx="108" cy="20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40" name="Line 475"/>
              <p:cNvSpPr>
                <a:spLocks noChangeShapeType="1"/>
              </p:cNvSpPr>
              <p:nvPr/>
            </p:nvSpPr>
            <p:spPr bwMode="auto">
              <a:xfrm flipH="1" flipV="1">
                <a:off x="3388" y="1784"/>
                <a:ext cx="192" cy="19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41" name="Line 476"/>
              <p:cNvSpPr>
                <a:spLocks noChangeShapeType="1"/>
              </p:cNvSpPr>
              <p:nvPr/>
            </p:nvSpPr>
            <p:spPr bwMode="auto">
              <a:xfrm flipH="1" flipV="1">
                <a:off x="3706" y="1743"/>
                <a:ext cx="462" cy="12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42" name="Line 477"/>
              <p:cNvSpPr>
                <a:spLocks noChangeShapeType="1"/>
              </p:cNvSpPr>
              <p:nvPr/>
            </p:nvSpPr>
            <p:spPr bwMode="auto">
              <a:xfrm flipH="1">
                <a:off x="3694" y="1540"/>
                <a:ext cx="648" cy="17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43" name="Line 478"/>
              <p:cNvSpPr>
                <a:spLocks noChangeShapeType="1"/>
              </p:cNvSpPr>
              <p:nvPr/>
            </p:nvSpPr>
            <p:spPr bwMode="auto">
              <a:xfrm>
                <a:off x="1500" y="1101"/>
                <a:ext cx="582" cy="625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F3621D-A6D4-294E-B2CE-4282350712A1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46617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Challenge: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6500"/>
            <a:ext cx="8153400" cy="5105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Applications consisting of…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… a variety of software modules that …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… run on a variety of devices (machines) that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… implement different hardware architectures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… run competing applications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… fail in unexpected ways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… can be under a variety of attacks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Not feasible to test software for all possible environments and combinations of components and devices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The question is not whether there are bugs but how well are they managed. 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0F61F2-D0BB-AE44-A190-CC4FC40621D7}" type="datetime1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55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21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6" descr="SW complexity - MIT.png"/>
          <p:cNvPicPr>
            <a:picLocks noGrp="1" noChangeAspect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25856" r="18655" b="27786"/>
          <a:stretch>
            <a:fillRect/>
          </a:stretch>
        </p:blipFill>
        <p:spPr>
          <a:xfrm>
            <a:off x="-76200" y="762000"/>
            <a:ext cx="8909050" cy="4648200"/>
          </a:xfrm>
          <a:noFill/>
        </p:spPr>
      </p:pic>
      <p:sp>
        <p:nvSpPr>
          <p:cNvPr id="54274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Increasing Software Complexity</a:t>
            </a:r>
          </a:p>
        </p:txBody>
      </p:sp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5715000" y="58674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cs typeface="Helvetica" charset="0"/>
              </a:rPr>
              <a:t>From MIT’</a:t>
            </a:r>
            <a:r>
              <a:rPr lang="en-US" altLang="ja-JP" sz="1800">
                <a:latin typeface="Helvetica" charset="0"/>
                <a:cs typeface="Helvetica" charset="0"/>
              </a:rPr>
              <a:t>s 6.033 course</a:t>
            </a:r>
            <a:endParaRPr lang="en-US" sz="1800">
              <a:latin typeface="Helvetica" charset="0"/>
              <a:cs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D098A3-708B-6248-BB99-8E07D56C0067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41FA0-C480-6843-BD2D-6F0C14B57B49}" type="slidenum">
              <a:rPr lang="en-US" smtClean="0"/>
              <a:pPr>
                <a:defRPr/>
              </a:pPr>
              <a:t>56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20351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How do We Tame Complexity?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Every piece of computer hardware different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Different CPU</a:t>
            </a:r>
          </a:p>
          <a:p>
            <a:pPr lvl="2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Pentium, ARM, PowerPC, </a:t>
            </a:r>
            <a:r>
              <a:rPr lang="en-US" dirty="0" err="1">
                <a:latin typeface="Helvetica" charset="0"/>
                <a:ea typeface="ＭＳ Ｐゴシック" charset="0"/>
              </a:rPr>
              <a:t>ColdFire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Different amounts of memory, disk, …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Different types of devices</a:t>
            </a:r>
          </a:p>
          <a:p>
            <a:pPr lvl="2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Mice, keyboards, sensors, cameras, fingerprint readers, touch screen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Different networking environment</a:t>
            </a:r>
          </a:p>
          <a:p>
            <a:pPr lvl="2"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0"/>
              </a:rPr>
              <a:t>Cable, DSL, Wireless, …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hlink"/>
                </a:solidFill>
                <a:latin typeface="Helvetica" charset="0"/>
                <a:ea typeface="ＭＳ Ｐゴシック" charset="0"/>
                <a:cs typeface="ＭＳ Ｐゴシック" charset="0"/>
              </a:rPr>
              <a:t>Questions: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hlink"/>
                </a:solidFill>
                <a:latin typeface="Helvetica" charset="0"/>
                <a:ea typeface="ＭＳ Ｐゴシック" charset="0"/>
              </a:rPr>
              <a:t>Does the programmer need to write a single program that performs many independent activities?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hlink"/>
                </a:solidFill>
                <a:latin typeface="Helvetica" charset="0"/>
                <a:ea typeface="ＭＳ Ｐゴシック" charset="0"/>
              </a:rPr>
              <a:t>Does every program have to be altered for every piece of hardware?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hlink"/>
                </a:solidFill>
                <a:latin typeface="Helvetica" charset="0"/>
                <a:ea typeface="ＭＳ Ｐゴシック" charset="0"/>
              </a:rPr>
              <a:t>Does a faulty program crash everything?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B8AE5-ECEB-B245-80C5-84DBF3694829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57</a:t>
            </a:fld>
            <a:endParaRPr lang="en-US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4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3B4F-9195-AC48-A731-9D87E9B5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 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6C73A-5F6C-264D-AA1C-CECABBBE0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1C534-5ECD-2549-AEC1-1FB3EC4B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EE133-12BB-DB4F-842A-02536228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87004-7AEB-4B42-98AA-0541B7CD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58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666323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F705-D15F-1F40-ABCB-ED6D801A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965200"/>
          </a:xfrm>
        </p:spPr>
        <p:txBody>
          <a:bodyPr/>
          <a:lstStyle/>
          <a:p>
            <a:r>
              <a:rPr lang="en-US" dirty="0"/>
              <a:t>OS </a:t>
            </a:r>
            <a:r>
              <a:rPr lang="en-US" i="1" dirty="0"/>
              <a:t>Abstracts</a:t>
            </a:r>
            <a:r>
              <a:rPr lang="en-US" dirty="0"/>
              <a:t> underlying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166B9-8E12-724E-84EA-5C1376C2C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6350"/>
            <a:ext cx="4343400" cy="2457450"/>
          </a:xfrm>
        </p:spPr>
        <p:txBody>
          <a:bodyPr/>
          <a:lstStyle/>
          <a:p>
            <a:r>
              <a:rPr lang="en-US" sz="1800" dirty="0"/>
              <a:t>Processor =&gt; Thread</a:t>
            </a:r>
          </a:p>
          <a:p>
            <a:r>
              <a:rPr lang="en-US" sz="1800" dirty="0"/>
              <a:t>Memory =&gt; Address Space</a:t>
            </a:r>
          </a:p>
          <a:p>
            <a:r>
              <a:rPr lang="en-US" sz="1800" dirty="0"/>
              <a:t>Disks, SSDs, … =&gt; Files</a:t>
            </a:r>
          </a:p>
          <a:p>
            <a:r>
              <a:rPr lang="en-US" sz="1800" dirty="0"/>
              <a:t>Networks =&gt; Sockets</a:t>
            </a:r>
          </a:p>
          <a:p>
            <a:r>
              <a:rPr lang="en-US" sz="1800" dirty="0"/>
              <a:t>Machines =&gt; Processes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93317-B267-EE42-91D5-24E4DE65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0791-BC58-304D-8A5B-EFE849F1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63563-8D2C-4246-A672-378B02AF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59</a:t>
            </a:fld>
            <a:endParaRPr lang="en-US" b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FE9728-AA67-8A46-B00A-D7DA99B94B3A}"/>
              </a:ext>
            </a:extLst>
          </p:cNvPr>
          <p:cNvGrpSpPr/>
          <p:nvPr/>
        </p:nvGrpSpPr>
        <p:grpSpPr>
          <a:xfrm>
            <a:off x="4171521" y="1330731"/>
            <a:ext cx="4439079" cy="1300348"/>
            <a:chOff x="1314450" y="1212976"/>
            <a:chExt cx="6292107" cy="1775665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D3CFCFCD-DFAD-BF4D-9722-451BEBAA2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450" y="1212976"/>
              <a:ext cx="3486150" cy="1775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2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r>
                <a:rPr lang="en-US" altLang="en-US" sz="2000" b="0" dirty="0">
                  <a:solidFill>
                    <a:srgbClr val="00B050"/>
                  </a:solidFill>
                  <a:latin typeface="Gill Sans" charset="0"/>
                  <a:ea typeface="Gill Sans" charset="0"/>
                  <a:cs typeface="Gill Sans" charset="0"/>
                </a:rPr>
                <a:t>Application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r>
                <a:rPr lang="en-US" altLang="en-US" sz="2000" b="0" dirty="0">
                  <a:solidFill>
                    <a:srgbClr val="00B050"/>
                  </a:solidFill>
                  <a:latin typeface="Gill Sans" charset="0"/>
                  <a:ea typeface="Gill Sans" charset="0"/>
                  <a:cs typeface="Gill Sans" charset="0"/>
                </a:rPr>
                <a:t>Operating System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r>
                <a:rPr lang="en-US" altLang="en-US" sz="2000" b="0" dirty="0">
                  <a:solidFill>
                    <a:srgbClr val="00B050"/>
                  </a:solidFill>
                  <a:latin typeface="Gill Sans" charset="0"/>
                  <a:ea typeface="Gill Sans" charset="0"/>
                  <a:cs typeface="Gill Sans" charset="0"/>
                </a:rPr>
                <a:t>Hardware</a:t>
              </a: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AA7AB780-5A94-9B4A-BA4E-C5FF0931B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3050" y="2432057"/>
              <a:ext cx="3028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10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465CEF7F-5F32-E34E-A6B7-6A2AC3715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3050" y="1746257"/>
              <a:ext cx="3028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10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AC2BF58C-97C2-1E40-AB6B-9951AB5D6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150" y="2241677"/>
              <a:ext cx="2884431" cy="388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2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  <a:defRPr/>
              </a:pPr>
              <a:r>
                <a:rPr lang="en-US" altLang="en-US" sz="1400" b="0" dirty="0">
                  <a:latin typeface="Gill Sans" charset="0"/>
                  <a:ea typeface="Gill Sans" charset="0"/>
                  <a:cs typeface="Gill Sans" charset="0"/>
                </a:rPr>
                <a:t>Physical Machine Interface</a:t>
              </a: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C4B8C07D-B43A-3647-9471-7D42A1125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151" y="1555876"/>
              <a:ext cx="2977406" cy="388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2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  <a:defRPr/>
              </a:pPr>
              <a:r>
                <a:rPr lang="en-US" altLang="en-US" sz="1400" b="0" dirty="0">
                  <a:latin typeface="Gill Sans" charset="0"/>
                  <a:ea typeface="Gill Sans" charset="0"/>
                  <a:cs typeface="Gill Sans" charset="0"/>
                </a:rPr>
                <a:t>Abstract Machine Interface</a:t>
              </a: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6DBE80F1-0A40-8E46-B1F2-29142B60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1" y="3429000"/>
            <a:ext cx="8119382" cy="327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kern="0">
                <a:ea typeface="ＭＳ Ｐゴシック" charset="0"/>
              </a:rPr>
              <a:t>OS Goals:</a:t>
            </a:r>
          </a:p>
          <a:p>
            <a:pPr lvl="1">
              <a:lnSpc>
                <a:spcPct val="80000"/>
              </a:lnSpc>
              <a:defRPr/>
            </a:pPr>
            <a:r>
              <a:rPr lang="en-US" kern="0">
                <a:ea typeface="ＭＳ Ｐゴシック" charset="0"/>
              </a:rPr>
              <a:t>Remove software/hardware quirks (</a:t>
            </a:r>
            <a:r>
              <a:rPr lang="en-US" i="1" kern="0">
                <a:ea typeface="ＭＳ Ｐゴシック" charset="0"/>
              </a:rPr>
              <a:t>fight complexity)</a:t>
            </a:r>
            <a:endParaRPr lang="en-US" kern="0">
              <a:ea typeface="ＭＳ Ｐゴシック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kern="0">
                <a:ea typeface="ＭＳ Ｐゴシック" charset="0"/>
              </a:rPr>
              <a:t>Optimize for convenience, utilization, reliability, … </a:t>
            </a:r>
            <a:r>
              <a:rPr lang="en-US" i="1" kern="0">
                <a:ea typeface="ＭＳ Ｐゴシック" charset="0"/>
              </a:rPr>
              <a:t>(help the programmer)</a:t>
            </a:r>
            <a:endParaRPr lang="en-US" kern="0">
              <a:ea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kern="0">
                <a:ea typeface="ＭＳ Ｐゴシック" charset="0"/>
              </a:rPr>
              <a:t>For any OS area (e.g. file systems, virtual memory, networking, scheduling):</a:t>
            </a:r>
          </a:p>
          <a:p>
            <a:pPr lvl="1">
              <a:lnSpc>
                <a:spcPct val="80000"/>
              </a:lnSpc>
              <a:defRPr/>
            </a:pPr>
            <a:r>
              <a:rPr lang="en-US" kern="0">
                <a:ea typeface="ＭＳ Ｐゴシック" charset="0"/>
              </a:rPr>
              <a:t>What hardware interface to handle? (physical reality)</a:t>
            </a:r>
          </a:p>
          <a:p>
            <a:pPr lvl="1">
              <a:lnSpc>
                <a:spcPct val="80000"/>
              </a:lnSpc>
              <a:defRPr/>
            </a:pPr>
            <a:r>
              <a:rPr lang="en-US" kern="0">
                <a:ea typeface="ＭＳ Ｐゴシック" charset="0"/>
              </a:rPr>
              <a:t>What’s software interface to provide? (nicer abstraction)</a:t>
            </a:r>
            <a:endParaRPr lang="en-US" kern="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1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BAD6-6ABB-C340-B044-3B20B290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4755C-8EA0-114C-8954-9F3752B9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8A2785-3522-E44A-8C75-D719860BC44B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11B9B-6701-9A4B-A1E3-66C0662D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0B998-E43F-8B45-96E6-97D5C0CD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6</a:t>
            </a:fld>
            <a:endParaRPr lang="en-US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78931-2960-E541-A78A-08A610B3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" y="1338868"/>
            <a:ext cx="7924800" cy="484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058B43-1760-4341-A488-A922C99B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103" y="995968"/>
            <a:ext cx="857250" cy="685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540421-0D19-B243-BEF9-26FEE50C27C7}"/>
              </a:ext>
            </a:extLst>
          </p:cNvPr>
          <p:cNvCxnSpPr>
            <a:cxnSpLocks/>
          </p:cNvCxnSpPr>
          <p:nvPr/>
        </p:nvCxnSpPr>
        <p:spPr>
          <a:xfrm flipH="1" flipV="1">
            <a:off x="1480582" y="1699362"/>
            <a:ext cx="12064" cy="3746696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D7EBA5-54E0-DD45-86B8-4B4106B22D6F}"/>
              </a:ext>
            </a:extLst>
          </p:cNvPr>
          <p:cNvSpPr txBox="1"/>
          <p:nvPr/>
        </p:nvSpPr>
        <p:spPr>
          <a:xfrm>
            <a:off x="1172085" y="6019800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1969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08B47-310C-0D43-8DB3-19801BCBD939}"/>
              </a:ext>
            </a:extLst>
          </p:cNvPr>
          <p:cNvSpPr txBox="1"/>
          <p:nvPr/>
        </p:nvSpPr>
        <p:spPr>
          <a:xfrm>
            <a:off x="1757850" y="6038569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1974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7DA225-9B11-7844-A046-90AECCCBB777}"/>
              </a:ext>
            </a:extLst>
          </p:cNvPr>
          <p:cNvCxnSpPr>
            <a:cxnSpLocks/>
          </p:cNvCxnSpPr>
          <p:nvPr/>
        </p:nvCxnSpPr>
        <p:spPr>
          <a:xfrm flipH="1" flipV="1">
            <a:off x="2096335" y="1757384"/>
            <a:ext cx="1" cy="3688675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36EC19-28AE-BE42-A238-40D76380141E}"/>
              </a:ext>
            </a:extLst>
          </p:cNvPr>
          <p:cNvCxnSpPr>
            <a:cxnSpLocks/>
          </p:cNvCxnSpPr>
          <p:nvPr/>
        </p:nvCxnSpPr>
        <p:spPr>
          <a:xfrm flipH="1" flipV="1">
            <a:off x="3949408" y="1802646"/>
            <a:ext cx="1" cy="3591361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6609863-05F9-ED4C-ACDF-D60BC400BC6B}"/>
              </a:ext>
            </a:extLst>
          </p:cNvPr>
          <p:cNvSpPr/>
          <p:nvPr/>
        </p:nvSpPr>
        <p:spPr>
          <a:xfrm rot="16200000">
            <a:off x="1026343" y="3128836"/>
            <a:ext cx="2104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/>
              <a:t>RFC 675 TCP/IP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EDD2D-7407-524E-B28E-3E38104A9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57" y="4646777"/>
            <a:ext cx="722649" cy="657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B7284-C18E-374A-9B02-6D3C6E391094}"/>
              </a:ext>
            </a:extLst>
          </p:cNvPr>
          <p:cNvSpPr txBox="1"/>
          <p:nvPr/>
        </p:nvSpPr>
        <p:spPr>
          <a:xfrm>
            <a:off x="4701477" y="1790185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A1B674-4610-B445-A75B-4668C1EEF53E}"/>
              </a:ext>
            </a:extLst>
          </p:cNvPr>
          <p:cNvSpPr txBox="1"/>
          <p:nvPr/>
        </p:nvSpPr>
        <p:spPr>
          <a:xfrm rot="16200000">
            <a:off x="1119291" y="182207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ARPANet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4D4535-4357-F245-9511-B30134B510AB}"/>
              </a:ext>
            </a:extLst>
          </p:cNvPr>
          <p:cNvSpPr txBox="1"/>
          <p:nvPr/>
        </p:nvSpPr>
        <p:spPr>
          <a:xfrm>
            <a:off x="2810754" y="1757384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27370C-FB1E-1B44-9708-3CF3B43E4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898" y="4224623"/>
            <a:ext cx="1051033" cy="761999"/>
          </a:xfrm>
          <a:prstGeom prst="rect">
            <a:avLst/>
          </a:prstGeom>
        </p:spPr>
      </p:pic>
      <p:sp>
        <p:nvSpPr>
          <p:cNvPr id="20" name="Up Arrow 19">
            <a:extLst>
              <a:ext uri="{FF2B5EF4-FFF2-40B4-BE49-F238E27FC236}">
                <a16:creationId xmlns:a16="http://schemas.microsoft.com/office/drawing/2014/main" id="{5FFC2164-47D1-0349-AFBB-106854BDC97B}"/>
              </a:ext>
            </a:extLst>
          </p:cNvPr>
          <p:cNvSpPr/>
          <p:nvPr/>
        </p:nvSpPr>
        <p:spPr>
          <a:xfrm rot="18596646">
            <a:off x="1833862" y="4868671"/>
            <a:ext cx="365825" cy="471247"/>
          </a:xfrm>
          <a:prstGeom prst="upArrow">
            <a:avLst>
              <a:gd name="adj1" fmla="val 50000"/>
              <a:gd name="adj2" fmla="val 926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C7CE2A-1853-FE44-B6CA-B677E9D44326}"/>
              </a:ext>
            </a:extLst>
          </p:cNvPr>
          <p:cNvSpPr/>
          <p:nvPr/>
        </p:nvSpPr>
        <p:spPr>
          <a:xfrm rot="16200000">
            <a:off x="3211371" y="3257713"/>
            <a:ext cx="1496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0.9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444BE6-97BF-C746-A872-EA64B01F87BF}"/>
              </a:ext>
            </a:extLst>
          </p:cNvPr>
          <p:cNvSpPr txBox="1"/>
          <p:nvPr/>
        </p:nvSpPr>
        <p:spPr>
          <a:xfrm>
            <a:off x="3576889" y="5997165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1990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594D28-11FE-D74B-9C98-B04DFD4D478A}"/>
              </a:ext>
            </a:extLst>
          </p:cNvPr>
          <p:cNvSpPr txBox="1"/>
          <p:nvPr/>
        </p:nvSpPr>
        <p:spPr>
          <a:xfrm>
            <a:off x="4869896" y="368384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2.0 B 1/26/11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09727C2-8B1C-794D-9D67-42A6BFCDD60C}"/>
              </a:ext>
            </a:extLst>
          </p:cNvPr>
          <p:cNvCxnSpPr>
            <a:cxnSpLocks/>
          </p:cNvCxnSpPr>
          <p:nvPr/>
        </p:nvCxnSpPr>
        <p:spPr>
          <a:xfrm flipV="1">
            <a:off x="7136531" y="2787909"/>
            <a:ext cx="1" cy="2658149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3518-3316-5A43-94C9-8A7DE207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50" y="100952"/>
            <a:ext cx="8412480" cy="994172"/>
          </a:xfrm>
        </p:spPr>
        <p:txBody>
          <a:bodyPr>
            <a:normAutofit/>
          </a:bodyPr>
          <a:lstStyle/>
          <a:p>
            <a:r>
              <a:rPr lang="en-US" sz="2800" dirty="0"/>
              <a:t>OS Goal: Protecting Processes &amp; The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59C8-D4C8-904A-AE0B-646BF3EC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70" y="1095124"/>
            <a:ext cx="8785459" cy="2028822"/>
          </a:xfrm>
        </p:spPr>
        <p:txBody>
          <a:bodyPr/>
          <a:lstStyle/>
          <a:p>
            <a:r>
              <a:rPr lang="en-US" dirty="0"/>
              <a:t>Run multiple applications and:</a:t>
            </a:r>
          </a:p>
          <a:p>
            <a:pPr lvl="1"/>
            <a:r>
              <a:rPr lang="en-US" dirty="0"/>
              <a:t>Keep them from interfering with or crashing the operating system</a:t>
            </a:r>
          </a:p>
          <a:p>
            <a:pPr lvl="1"/>
            <a:r>
              <a:rPr lang="en-US" dirty="0"/>
              <a:t>Keep them from interfering with or crashing each other</a:t>
            </a:r>
          </a:p>
        </p:txBody>
      </p:sp>
      <p:pic>
        <p:nvPicPr>
          <p:cNvPr id="2050" name="Picture 2" descr="https://i2.kym-cdn.com/photos/images/newsfeed/000/176/261/Windows_9X_BSOD.png">
            <a:extLst>
              <a:ext uri="{FF2B5EF4-FFF2-40B4-BE49-F238E27FC236}">
                <a16:creationId xmlns:a16="http://schemas.microsoft.com/office/drawing/2014/main" id="{721DF9BA-65E9-2B43-BE4E-BD2B155B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0"/>
            <a:ext cx="5173524" cy="3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1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E582-8B58-2046-A074-578C1800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0D0E-267B-3346-8FAD-93958C95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Virtualize every detail of a hardware configuration so perfectly that you can run an operating system (and many applications) on top of it.</a:t>
            </a:r>
          </a:p>
          <a:p>
            <a:pPr lvl="1"/>
            <a:r>
              <a:rPr lang="en-US" dirty="0">
                <a:ea typeface="ＭＳ Ｐゴシック" charset="0"/>
              </a:rPr>
              <a:t>VMWare Fusion, Virtual box, Parallels Desktop, Xen, Vagrant</a:t>
            </a:r>
            <a:endParaRPr lang="en-US" dirty="0"/>
          </a:p>
          <a:p>
            <a:r>
              <a:rPr lang="en-US" dirty="0"/>
              <a:t>Provides isolation</a:t>
            </a:r>
          </a:p>
          <a:p>
            <a:r>
              <a:rPr lang="en-US" dirty="0"/>
              <a:t>Complete insulation from change</a:t>
            </a:r>
          </a:p>
          <a:p>
            <a:r>
              <a:rPr lang="en-US" dirty="0"/>
              <a:t>The norm in the Cloud (server consolidation)</a:t>
            </a:r>
          </a:p>
          <a:p>
            <a:r>
              <a:rPr lang="en-US" dirty="0"/>
              <a:t>Long history (60’s in IBM OS development)</a:t>
            </a:r>
          </a:p>
          <a:p>
            <a:r>
              <a:rPr lang="en-US" dirty="0">
                <a:solidFill>
                  <a:srgbClr val="FF0000"/>
                </a:solidFill>
              </a:rPr>
              <a:t>All our work will take place INSIDE a VM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Vagrant (new image just for you)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2160E-F628-B543-AA02-98A3D5BE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05007-E560-9E4A-89D4-F4434925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35392-0C0B-6F42-8B3C-7D3B720E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61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417324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33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System Virtual Machines: Layers of OSs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7924800" cy="4724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Useful for OS development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When OS crashes, restricted to one VM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Can aid testing programs on other OSs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3047" r="381" b="4318"/>
          <a:stretch>
            <a:fillRect/>
          </a:stretch>
        </p:blipFill>
        <p:spPr bwMode="auto">
          <a:xfrm>
            <a:off x="1720850" y="2438801"/>
            <a:ext cx="5549900" cy="3885799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9E466-7D75-8D47-933B-712EAB2C8C4B}" type="datetime1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62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50773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6851-FFC1-864E-93E5-5D6CDAC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Containers </a:t>
            </a:r>
            <a:r>
              <a:rPr lang="en-US" i="1" dirty="0"/>
              <a:t>virtualize the OS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3D8916-1325-ED4C-A534-0B4ADF8B4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4784090"/>
            <a:ext cx="8534400" cy="1676400"/>
          </a:xfrm>
        </p:spPr>
        <p:txBody>
          <a:bodyPr/>
          <a:lstStyle/>
          <a:p>
            <a:r>
              <a:rPr lang="en-US" dirty="0"/>
              <a:t>Roots in OS developments to provide protected systems abstraction, not just application abstraction</a:t>
            </a:r>
          </a:p>
          <a:p>
            <a:pPr lvl="1"/>
            <a:r>
              <a:rPr lang="en-US" dirty="0"/>
              <a:t>User-level file system (route </a:t>
            </a:r>
            <a:r>
              <a:rPr lang="en-US" dirty="0" err="1"/>
              <a:t>syscalls</a:t>
            </a:r>
            <a:r>
              <a:rPr lang="en-US" dirty="0"/>
              <a:t> to user process)</a:t>
            </a:r>
          </a:p>
          <a:p>
            <a:pPr lvl="1"/>
            <a:r>
              <a:rPr lang="en-US" dirty="0" err="1"/>
              <a:t>Cgroups</a:t>
            </a:r>
            <a:r>
              <a:rPr lang="en-US" dirty="0"/>
              <a:t> – predictable, bounded resources (CPU, Mem, BW)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67A45-41B5-C34F-9654-9F8AD3E1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3F856-2D1E-434F-B37F-2AD43481DBB6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5D313-E932-9D47-B1A1-6C5454216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7A88-5E49-7246-A22A-549513EA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63</a:t>
            </a:fld>
            <a:endParaRPr lang="en-US" b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27B73-5C9B-134D-BC6F-70799450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03300"/>
            <a:ext cx="2514600" cy="2006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19028-8B33-1A41-8E75-BB21C7D5B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37" y="1305350"/>
            <a:ext cx="3616325" cy="2885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4113B-DBA9-BF4D-9E66-12068F520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0" y="2802467"/>
            <a:ext cx="3048000" cy="18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0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24AC-D868-E14E-A92C-DCAD1CC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tool: Dual Mode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5C3E-1A0D-3D42-8F8F-3211B7DD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70" y="984250"/>
            <a:ext cx="8785459" cy="3306079"/>
          </a:xfrm>
        </p:spPr>
        <p:txBody>
          <a:bodyPr>
            <a:normAutofit/>
          </a:bodyPr>
          <a:lstStyle/>
          <a:p>
            <a:r>
              <a:rPr lang="en-US" dirty="0"/>
              <a:t>Hardware provides at least two modes: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Kernel Mode (or "supervisor" / "protected" mode)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User Mode</a:t>
            </a:r>
          </a:p>
          <a:p>
            <a:r>
              <a:rPr lang="en-US" dirty="0"/>
              <a:t>Certain operations are </a:t>
            </a:r>
            <a:r>
              <a:rPr lang="en-US" b="1" dirty="0"/>
              <a:t>prohibited</a:t>
            </a:r>
            <a:r>
              <a:rPr lang="en-US" dirty="0"/>
              <a:t> when running in user mode</a:t>
            </a:r>
          </a:p>
          <a:p>
            <a:pPr lvl="1"/>
            <a:r>
              <a:rPr lang="en-US" dirty="0"/>
              <a:t>Changing the page table pointer</a:t>
            </a:r>
          </a:p>
          <a:p>
            <a:r>
              <a:rPr lang="en-US" dirty="0"/>
              <a:t>Carefully controlled transitions between user mode and kernel mode</a:t>
            </a:r>
          </a:p>
          <a:p>
            <a:pPr lvl="1"/>
            <a:r>
              <a:rPr lang="en-US" dirty="0"/>
              <a:t>System calls, interrupts, exceptions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A061F-A468-D04F-BD40-B32E2F83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309379"/>
            <a:ext cx="64008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01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4C74-F36E-BB42-81B5-761B03A2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 OS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6CC7A-2B20-FE4B-A2FB-38D35E1F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02" y="1569011"/>
            <a:ext cx="7912595" cy="46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164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A07C-749D-9449-B35D-CB9D49BC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Operating Systems…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9A54-AE1E-7344-BC84-381C7C61B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86" y="1190171"/>
            <a:ext cx="7886700" cy="513443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Provide a machine </a:t>
            </a:r>
            <a:r>
              <a:rPr lang="en-US" b="1" dirty="0"/>
              <a:t>abstraction </a:t>
            </a:r>
            <a:r>
              <a:rPr lang="en-US" dirty="0"/>
              <a:t>to handle diverse hardware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Convenience, protection, reliability obtain in creating the illusion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Coordinate</a:t>
            </a:r>
            <a:r>
              <a:rPr lang="en-US" dirty="0"/>
              <a:t> </a:t>
            </a:r>
            <a:r>
              <a:rPr lang="en-US" b="1" dirty="0"/>
              <a:t>resources</a:t>
            </a:r>
            <a:r>
              <a:rPr lang="en-US" dirty="0"/>
              <a:t> and protect users from each other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Utilizing a few critical hardware mechanisms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Simplify application development </a:t>
            </a:r>
            <a:r>
              <a:rPr lang="en-US" dirty="0"/>
              <a:t>by providing standard services</a:t>
            </a:r>
          </a:p>
          <a:p>
            <a:pPr>
              <a:lnSpc>
                <a:spcPct val="150000"/>
              </a:lnSpc>
            </a:pPr>
            <a:r>
              <a:rPr lang="en-US" dirty="0"/>
              <a:t>Provide fault </a:t>
            </a:r>
            <a:r>
              <a:rPr lang="en-US" b="1" dirty="0"/>
              <a:t>containment</a:t>
            </a:r>
            <a:r>
              <a:rPr lang="en-US" dirty="0"/>
              <a:t>, fault </a:t>
            </a:r>
            <a:r>
              <a:rPr lang="en-US" b="1" dirty="0"/>
              <a:t>tolerance</a:t>
            </a:r>
            <a:r>
              <a:rPr lang="en-US" dirty="0"/>
              <a:t>, and fault </a:t>
            </a:r>
            <a:r>
              <a:rPr lang="en-US" b="1" dirty="0"/>
              <a:t>recovery</a:t>
            </a:r>
          </a:p>
          <a:p>
            <a:pPr>
              <a:lnSpc>
                <a:spcPct val="150000"/>
              </a:lnSpc>
            </a:pPr>
            <a:r>
              <a:rPr lang="en-US" b="1" dirty="0"/>
              <a:t>Key concepts: concurrency, isolation, protected sharing, virtualization</a:t>
            </a:r>
          </a:p>
        </p:txBody>
      </p:sp>
    </p:spTree>
    <p:extLst>
      <p:ext uri="{BB962C8B-B14F-4D97-AF65-F5344CB8AC3E}">
        <p14:creationId xmlns:p14="http://schemas.microsoft.com/office/powerpoint/2010/main" val="351648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Operating Systems at the heart of it all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the incredible advance in the underlying technology available to a rapid evolving body of applications.</a:t>
            </a:r>
          </a:p>
          <a:p>
            <a:pPr lvl="1"/>
            <a:r>
              <a:rPr lang="en-US" dirty="0"/>
              <a:t>Processing, Communications, Storage, Interaction, Protected Sharing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 key building blocks</a:t>
            </a:r>
          </a:p>
          <a:p>
            <a:pPr lvl="1"/>
            <a:r>
              <a:rPr lang="en-US" dirty="0"/>
              <a:t>Processes, Scheduling</a:t>
            </a:r>
          </a:p>
          <a:p>
            <a:pPr lvl="1"/>
            <a:r>
              <a:rPr lang="en-US" dirty="0"/>
              <a:t>Concurrency, Coordination</a:t>
            </a:r>
          </a:p>
          <a:p>
            <a:pPr lvl="1"/>
            <a:r>
              <a:rPr lang="en-US" dirty="0"/>
              <a:t>Address spaces, Translation</a:t>
            </a:r>
          </a:p>
          <a:p>
            <a:pPr lvl="1"/>
            <a:r>
              <a:rPr lang="en-US" dirty="0"/>
              <a:t>Protection, Isolation, Sharing, Security</a:t>
            </a:r>
          </a:p>
          <a:p>
            <a:pPr lvl="1"/>
            <a:r>
              <a:rPr lang="en-US" dirty="0"/>
              <a:t>Communication, Protocols</a:t>
            </a:r>
          </a:p>
          <a:p>
            <a:pPr lvl="1"/>
            <a:r>
              <a:rPr lang="en-US" dirty="0"/>
              <a:t>Persistent storage, transactions, consistency, resilience</a:t>
            </a:r>
          </a:p>
          <a:p>
            <a:pPr lvl="1"/>
            <a:r>
              <a:rPr lang="en-US" dirty="0"/>
              <a:t>Interfaces to all devices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2855A7-CC0E-594A-AF9C-28C8EC08230E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7</a:t>
            </a:fld>
            <a:endParaRPr lang="en-US" b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215" y="2590800"/>
            <a:ext cx="3652421" cy="23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574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Example: What’s in a Search Query?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924800" cy="1066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Complex interaction of multiple components in multiple administrative domains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Systems, services, protocols, …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pic>
        <p:nvPicPr>
          <p:cNvPr id="1536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08313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17913"/>
            <a:ext cx="13255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93913"/>
            <a:ext cx="304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16213"/>
            <a:ext cx="304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32113"/>
            <a:ext cx="304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ounded Rectangle 19"/>
          <p:cNvSpPr>
            <a:spLocks noChangeArrowheads="1"/>
          </p:cNvSpPr>
          <p:nvPr/>
        </p:nvSpPr>
        <p:spPr bwMode="auto">
          <a:xfrm>
            <a:off x="5486400" y="1712913"/>
            <a:ext cx="3200400" cy="327660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7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97013"/>
            <a:ext cx="304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06613"/>
            <a:ext cx="304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82813"/>
            <a:ext cx="304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31"/>
          <p:cNvSpPr txBox="1">
            <a:spLocks noChangeArrowheads="1"/>
          </p:cNvSpPr>
          <p:nvPr/>
        </p:nvSpPr>
        <p:spPr bwMode="auto">
          <a:xfrm>
            <a:off x="5562600" y="1331913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  <a:cs typeface="Helvetica" charset="0"/>
              </a:rPr>
              <a:t>Datacenter</a:t>
            </a:r>
          </a:p>
        </p:txBody>
      </p:sp>
      <p:sp>
        <p:nvSpPr>
          <p:cNvPr id="15374" name="TextBox 40"/>
          <p:cNvSpPr txBox="1">
            <a:spLocks noChangeArrowheads="1"/>
          </p:cNvSpPr>
          <p:nvPr/>
        </p:nvSpPr>
        <p:spPr bwMode="auto">
          <a:xfrm>
            <a:off x="5562600" y="3429000"/>
            <a:ext cx="106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>
                <a:latin typeface="Helvetica" charset="0"/>
                <a:cs typeface="Helvetica" charset="0"/>
              </a:rPr>
              <a:t>Load</a:t>
            </a:r>
          </a:p>
          <a:p>
            <a:r>
              <a:rPr lang="en-US" sz="1800" b="0">
                <a:latin typeface="Helvetica" charset="0"/>
                <a:cs typeface="Helvetica" charset="0"/>
              </a:rPr>
              <a:t>balancer</a:t>
            </a:r>
          </a:p>
        </p:txBody>
      </p:sp>
      <p:sp>
        <p:nvSpPr>
          <p:cNvPr id="15375" name="TextBox 41"/>
          <p:cNvSpPr txBox="1">
            <a:spLocks noChangeArrowheads="1"/>
          </p:cNvSpPr>
          <p:nvPr/>
        </p:nvSpPr>
        <p:spPr bwMode="auto">
          <a:xfrm>
            <a:off x="7315200" y="4532313"/>
            <a:ext cx="121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 dirty="0">
                <a:latin typeface="Helvetica" charset="0"/>
                <a:cs typeface="Helvetica" charset="0"/>
              </a:rPr>
              <a:t>Ad Server</a:t>
            </a:r>
          </a:p>
        </p:txBody>
      </p:sp>
      <p:sp>
        <p:nvSpPr>
          <p:cNvPr id="15376" name="TextBox 42"/>
          <p:cNvSpPr txBox="1">
            <a:spLocks noChangeArrowheads="1"/>
          </p:cNvSpPr>
          <p:nvPr/>
        </p:nvSpPr>
        <p:spPr bwMode="auto">
          <a:xfrm>
            <a:off x="1306513" y="1143000"/>
            <a:ext cx="979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b="0">
                <a:latin typeface="Helvetica" charset="0"/>
                <a:cs typeface="Helvetica" charset="0"/>
              </a:rPr>
              <a:t>DNS </a:t>
            </a:r>
          </a:p>
          <a:p>
            <a:pPr algn="r"/>
            <a:r>
              <a:rPr lang="en-US" sz="1800" b="0">
                <a:latin typeface="Helvetica" charset="0"/>
                <a:cs typeface="Helvetica" charset="0"/>
              </a:rPr>
              <a:t>Servers</a:t>
            </a:r>
          </a:p>
        </p:txBody>
      </p: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flipV="1">
            <a:off x="1066800" y="2551113"/>
            <a:ext cx="533400" cy="381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 flipV="1">
            <a:off x="1828800" y="1789113"/>
            <a:ext cx="5334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48"/>
          <p:cNvCxnSpPr>
            <a:cxnSpLocks noChangeShapeType="1"/>
          </p:cNvCxnSpPr>
          <p:nvPr/>
        </p:nvCxnSpPr>
        <p:spPr bwMode="auto">
          <a:xfrm>
            <a:off x="1828800" y="2366963"/>
            <a:ext cx="533400" cy="762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Arrow Connector 52"/>
          <p:cNvCxnSpPr>
            <a:cxnSpLocks noChangeShapeType="1"/>
          </p:cNvCxnSpPr>
          <p:nvPr/>
        </p:nvCxnSpPr>
        <p:spPr bwMode="auto">
          <a:xfrm rot="10800000" flipV="1">
            <a:off x="1828800" y="1941513"/>
            <a:ext cx="5334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 rot="10800000">
            <a:off x="1828800" y="2474913"/>
            <a:ext cx="533400" cy="762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57"/>
          <p:cNvCxnSpPr>
            <a:cxnSpLocks noChangeShapeType="1"/>
          </p:cNvCxnSpPr>
          <p:nvPr/>
        </p:nvCxnSpPr>
        <p:spPr bwMode="auto">
          <a:xfrm rot="10800000" flipV="1">
            <a:off x="1143000" y="2627313"/>
            <a:ext cx="533400" cy="381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4" name="Freeform 63"/>
          <p:cNvSpPr>
            <a:spLocks noChangeArrowheads="1"/>
          </p:cNvSpPr>
          <p:nvPr/>
        </p:nvSpPr>
        <p:spPr bwMode="auto">
          <a:xfrm>
            <a:off x="1154113" y="3192463"/>
            <a:ext cx="4548187" cy="265112"/>
          </a:xfrm>
          <a:custGeom>
            <a:avLst/>
            <a:gdLst>
              <a:gd name="T0" fmla="*/ 0 w 4548513"/>
              <a:gd name="T1" fmla="*/ 112089 h 265638"/>
              <a:gd name="T2" fmla="*/ 1177560 w 4548513"/>
              <a:gd name="T3" fmla="*/ 236631 h 265638"/>
              <a:gd name="T4" fmla="*/ 4541993 w 4548513"/>
              <a:gd name="T5" fmla="*/ 0 h 265638"/>
              <a:gd name="T6" fmla="*/ 0 60000 65536"/>
              <a:gd name="T7" fmla="*/ 0 60000 65536"/>
              <a:gd name="T8" fmla="*/ 0 60000 65536"/>
              <a:gd name="T9" fmla="*/ 0 w 4548513"/>
              <a:gd name="T10" fmla="*/ 0 h 265638"/>
              <a:gd name="T11" fmla="*/ 4548513 w 4548513"/>
              <a:gd name="T12" fmla="*/ 265638 h 2656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48513" h="265638">
                <a:moveTo>
                  <a:pt x="0" y="116622"/>
                </a:moveTo>
                <a:cubicBezTo>
                  <a:pt x="210579" y="191130"/>
                  <a:pt x="421159" y="265638"/>
                  <a:pt x="1179244" y="246201"/>
                </a:cubicBezTo>
                <a:cubicBezTo>
                  <a:pt x="1937329" y="226764"/>
                  <a:pt x="4548513" y="0"/>
                  <a:pt x="4548513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 flipV="1">
            <a:off x="6553200" y="2976563"/>
            <a:ext cx="381000" cy="107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Arrow Connector 67"/>
          <p:cNvCxnSpPr>
            <a:cxnSpLocks noChangeShapeType="1"/>
          </p:cNvCxnSpPr>
          <p:nvPr/>
        </p:nvCxnSpPr>
        <p:spPr bwMode="auto">
          <a:xfrm rot="5400000" flipH="1" flipV="1">
            <a:off x="7239000" y="2322513"/>
            <a:ext cx="381000" cy="381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Arrow Connector 69"/>
          <p:cNvCxnSpPr>
            <a:cxnSpLocks noChangeShapeType="1"/>
          </p:cNvCxnSpPr>
          <p:nvPr/>
        </p:nvCxnSpPr>
        <p:spPr bwMode="auto">
          <a:xfrm>
            <a:off x="7239000" y="2976563"/>
            <a:ext cx="457200" cy="215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16200000" flipH="1">
            <a:off x="7162800" y="3236913"/>
            <a:ext cx="5334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Arrow Connector 77"/>
          <p:cNvCxnSpPr>
            <a:cxnSpLocks noChangeShapeType="1"/>
          </p:cNvCxnSpPr>
          <p:nvPr/>
        </p:nvCxnSpPr>
        <p:spPr bwMode="auto">
          <a:xfrm rot="16200000" flipH="1">
            <a:off x="7010400" y="3236913"/>
            <a:ext cx="5334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>
            <a:off x="7239000" y="3084513"/>
            <a:ext cx="457200" cy="215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flipV="1">
            <a:off x="7239000" y="2479675"/>
            <a:ext cx="393700" cy="3762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flipV="1">
            <a:off x="6553200" y="3128963"/>
            <a:ext cx="381000" cy="107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5" name="Freeform 84"/>
          <p:cNvSpPr>
            <a:spLocks noChangeArrowheads="1"/>
          </p:cNvSpPr>
          <p:nvPr/>
        </p:nvSpPr>
        <p:spPr bwMode="auto">
          <a:xfrm>
            <a:off x="1066800" y="3344863"/>
            <a:ext cx="4548188" cy="265112"/>
          </a:xfrm>
          <a:custGeom>
            <a:avLst/>
            <a:gdLst>
              <a:gd name="T0" fmla="*/ 0 w 4548513"/>
              <a:gd name="T1" fmla="*/ 112089 h 265638"/>
              <a:gd name="T2" fmla="*/ 1177564 w 4548513"/>
              <a:gd name="T3" fmla="*/ 236631 h 265638"/>
              <a:gd name="T4" fmla="*/ 4542013 w 4548513"/>
              <a:gd name="T5" fmla="*/ 0 h 265638"/>
              <a:gd name="T6" fmla="*/ 0 60000 65536"/>
              <a:gd name="T7" fmla="*/ 0 60000 65536"/>
              <a:gd name="T8" fmla="*/ 0 60000 65536"/>
              <a:gd name="T9" fmla="*/ 0 w 4548513"/>
              <a:gd name="T10" fmla="*/ 0 h 265638"/>
              <a:gd name="T11" fmla="*/ 4548513 w 4548513"/>
              <a:gd name="T12" fmla="*/ 265638 h 2656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48513" h="265638">
                <a:moveTo>
                  <a:pt x="0" y="116622"/>
                </a:moveTo>
                <a:cubicBezTo>
                  <a:pt x="210579" y="191130"/>
                  <a:pt x="421159" y="265638"/>
                  <a:pt x="1179244" y="246201"/>
                </a:cubicBezTo>
                <a:cubicBezTo>
                  <a:pt x="1937329" y="226764"/>
                  <a:pt x="4548513" y="0"/>
                  <a:pt x="4548513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93" name="TextBox 85"/>
          <p:cNvSpPr txBox="1">
            <a:spLocks noChangeArrowheads="1"/>
          </p:cNvSpPr>
          <p:nvPr/>
        </p:nvSpPr>
        <p:spPr bwMode="auto">
          <a:xfrm>
            <a:off x="7848600" y="1981200"/>
            <a:ext cx="91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>
                <a:latin typeface="Helvetica" charset="0"/>
                <a:cs typeface="Helvetica" charset="0"/>
              </a:rPr>
              <a:t>Search</a:t>
            </a:r>
          </a:p>
          <a:p>
            <a:r>
              <a:rPr lang="en-US" sz="1800" b="0">
                <a:latin typeface="Helvetica" charset="0"/>
                <a:cs typeface="Helvetica" charset="0"/>
              </a:rPr>
              <a:t>Index</a:t>
            </a:r>
          </a:p>
        </p:txBody>
      </p:sp>
      <p:sp>
        <p:nvSpPr>
          <p:cNvPr id="87" name="Rectangular Callout 86"/>
          <p:cNvSpPr>
            <a:spLocks noChangeArrowheads="1"/>
          </p:cNvSpPr>
          <p:nvPr/>
        </p:nvSpPr>
        <p:spPr bwMode="auto">
          <a:xfrm>
            <a:off x="152400" y="1865313"/>
            <a:ext cx="1143000" cy="609600"/>
          </a:xfrm>
          <a:prstGeom prst="wedgeRectCallout">
            <a:avLst>
              <a:gd name="adj1" fmla="val 54750"/>
              <a:gd name="adj2" fmla="val 75255"/>
            </a:avLst>
          </a:prstGeom>
          <a:solidFill>
            <a:srgbClr val="FFFFAA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b="0">
                <a:latin typeface="Helvetica" charset="0"/>
                <a:cs typeface="Helvetica" charset="0"/>
              </a:rPr>
              <a:t>DNS</a:t>
            </a:r>
          </a:p>
          <a:p>
            <a:pPr algn="ctr"/>
            <a:r>
              <a:rPr lang="en-US" b="0">
                <a:latin typeface="Helvetica" charset="0"/>
                <a:cs typeface="Helvetica" charset="0"/>
              </a:rPr>
              <a:t>request</a:t>
            </a:r>
          </a:p>
        </p:txBody>
      </p:sp>
      <p:sp>
        <p:nvSpPr>
          <p:cNvPr id="88" name="Rectangular Callout 87"/>
          <p:cNvSpPr>
            <a:spLocks noChangeArrowheads="1"/>
          </p:cNvSpPr>
          <p:nvPr/>
        </p:nvSpPr>
        <p:spPr bwMode="auto">
          <a:xfrm>
            <a:off x="5715000" y="1941513"/>
            <a:ext cx="990600" cy="838200"/>
          </a:xfrm>
          <a:prstGeom prst="wedgeRectCallout">
            <a:avLst>
              <a:gd name="adj1" fmla="val 73065"/>
              <a:gd name="adj2" fmla="val 45880"/>
            </a:avLst>
          </a:prstGeom>
          <a:solidFill>
            <a:srgbClr val="FFFFAA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b="0">
                <a:latin typeface="Helvetica" charset="0"/>
                <a:cs typeface="Helvetica" charset="0"/>
              </a:rPr>
              <a:t>create</a:t>
            </a:r>
          </a:p>
          <a:p>
            <a:pPr algn="ctr"/>
            <a:r>
              <a:rPr lang="en-US" b="0">
                <a:latin typeface="Helvetica" charset="0"/>
                <a:cs typeface="Helvetica" charset="0"/>
              </a:rPr>
              <a:t>result</a:t>
            </a:r>
          </a:p>
          <a:p>
            <a:pPr algn="ctr"/>
            <a:r>
              <a:rPr lang="en-US" b="0">
                <a:latin typeface="Helvetica" charset="0"/>
                <a:cs typeface="Helvetica" charset="0"/>
              </a:rPr>
              <a:t>page</a:t>
            </a:r>
          </a:p>
        </p:txBody>
      </p:sp>
      <p:pic>
        <p:nvPicPr>
          <p:cNvPr id="1539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t="5408" r="32854" b="5586"/>
          <a:stretch>
            <a:fillRect/>
          </a:stretch>
        </p:blipFill>
        <p:spPr bwMode="auto">
          <a:xfrm>
            <a:off x="381000" y="2895600"/>
            <a:ext cx="6413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be 1"/>
          <p:cNvSpPr/>
          <p:nvPr/>
        </p:nvSpPr>
        <p:spPr bwMode="auto">
          <a:xfrm>
            <a:off x="2286000" y="3352800"/>
            <a:ext cx="533400" cy="304800"/>
          </a:xfrm>
          <a:prstGeom prst="cub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Cube 38"/>
          <p:cNvSpPr/>
          <p:nvPr/>
        </p:nvSpPr>
        <p:spPr bwMode="auto">
          <a:xfrm>
            <a:off x="4419600" y="3200400"/>
            <a:ext cx="533400" cy="304800"/>
          </a:xfrm>
          <a:prstGeom prst="cub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41"/>
          <p:cNvSpPr txBox="1">
            <a:spLocks noChangeArrowheads="1"/>
          </p:cNvSpPr>
          <p:nvPr/>
        </p:nvSpPr>
        <p:spPr bwMode="auto">
          <a:xfrm>
            <a:off x="7924800" y="2895600"/>
            <a:ext cx="83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 dirty="0">
                <a:latin typeface="Helvetica" charset="0"/>
                <a:cs typeface="Helvetica" charset="0"/>
              </a:rPr>
              <a:t>Page store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6830-995D-E540-829C-284277D05E4E}" type="datetime1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8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259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85" grpId="0" animBg="1"/>
      <p:bldP spid="87" grpId="0" animBg="1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take CS162?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of you will may design and build operating systems or components of them.</a:t>
            </a:r>
          </a:p>
          <a:p>
            <a:pPr lvl="1"/>
            <a:r>
              <a:rPr lang="en-US" dirty="0"/>
              <a:t>Perhaps more now than ever</a:t>
            </a:r>
          </a:p>
          <a:p>
            <a:r>
              <a:rPr lang="en-US" dirty="0"/>
              <a:t>Many of you will create systems that utilize the core concepts in operating systems.</a:t>
            </a:r>
          </a:p>
          <a:p>
            <a:pPr lvl="1"/>
            <a:r>
              <a:rPr lang="en-US" dirty="0"/>
              <a:t>Whether you build software or hardware</a:t>
            </a:r>
          </a:p>
          <a:p>
            <a:pPr lvl="1"/>
            <a:r>
              <a:rPr lang="en-US" dirty="0"/>
              <a:t>The concepts and design patterns appear at many levels</a:t>
            </a:r>
          </a:p>
          <a:p>
            <a:r>
              <a:rPr lang="en-US" dirty="0"/>
              <a:t>All of you will build applications, etc. that utilize operating systems</a:t>
            </a:r>
          </a:p>
          <a:p>
            <a:pPr lvl="1"/>
            <a:r>
              <a:rPr lang="en-US" dirty="0"/>
              <a:t>The better you understand their design and implementation, the better use you’ll make of them.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3FEF4D-31AC-C046-8685-D55A5D2F693B}" type="datetime1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UCB CS162 Fa19 L1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9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52505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8.1|9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33|17.8|16.7|9.2"/>
</p:tagLst>
</file>

<file path=ppt/theme/theme1.xml><?xml version="1.0" encoding="utf-8"?>
<a:theme xmlns:a="http://schemas.openxmlformats.org/drawingml/2006/main" name="cs162-fa1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ample-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-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-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cs162-fa14.potx</Template>
  <TotalTime>22143</TotalTime>
  <Pages>12</Pages>
  <Words>3304</Words>
  <Application>Microsoft Macintosh PowerPoint</Application>
  <PresentationFormat>Letter Paper (8.5x11 in)</PresentationFormat>
  <Paragraphs>812</Paragraphs>
  <Slides>66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Arial</vt:lpstr>
      <vt:lpstr>Arial Narrow</vt:lpstr>
      <vt:lpstr>Consolas</vt:lpstr>
      <vt:lpstr>Gill Sans</vt:lpstr>
      <vt:lpstr>Gill Sans Light</vt:lpstr>
      <vt:lpstr>Helvetica</vt:lpstr>
      <vt:lpstr>Helvetica Neue</vt:lpstr>
      <vt:lpstr>Times</vt:lpstr>
      <vt:lpstr>Times New Roman</vt:lpstr>
      <vt:lpstr>Verdana</vt:lpstr>
      <vt:lpstr>cs162-fa14</vt:lpstr>
      <vt:lpstr>Chart</vt:lpstr>
      <vt:lpstr>Image</vt:lpstr>
      <vt:lpstr>Welcome to CS162</vt:lpstr>
      <vt:lpstr>Introducing the CS162 Team - me</vt:lpstr>
      <vt:lpstr>Your TAs / Mentors</vt:lpstr>
      <vt:lpstr>Today’s Objectives</vt:lpstr>
      <vt:lpstr>Most Transformative Artifact of Human Civilization …</vt:lpstr>
      <vt:lpstr>PowerPoint Presentation</vt:lpstr>
      <vt:lpstr>Operating Systems at the heart of it all …</vt:lpstr>
      <vt:lpstr>Example: What’s in a Search Query?</vt:lpstr>
      <vt:lpstr>Why take CS162?</vt:lpstr>
      <vt:lpstr>What is an operating system?</vt:lpstr>
      <vt:lpstr>Operator …</vt:lpstr>
      <vt:lpstr>What make something a system?</vt:lpstr>
      <vt:lpstr>CS61C – Machine Structures (and C)</vt:lpstr>
      <vt:lpstr>OS Basics: “Virtualizing the Machine”</vt:lpstr>
      <vt:lpstr>What is an Operating System?</vt:lpstr>
      <vt:lpstr>OS Basics: Program =&gt; Process</vt:lpstr>
      <vt:lpstr>Defn: Process</vt:lpstr>
      <vt:lpstr>For Example …</vt:lpstr>
      <vt:lpstr>OS Basics: Program =&gt; Process</vt:lpstr>
      <vt:lpstr>OS Basics: Context Switch</vt:lpstr>
      <vt:lpstr>OS Basics: Scheduling, Protection</vt:lpstr>
      <vt:lpstr>What is an Operating System?</vt:lpstr>
      <vt:lpstr>OS Basics: I/O</vt:lpstr>
      <vt:lpstr>What is an Operating System?</vt:lpstr>
      <vt:lpstr>Creating Process &amp; Loading a Program</vt:lpstr>
      <vt:lpstr>Across incredibly diversity</vt:lpstr>
      <vt:lpstr>And Range of Timescales</vt:lpstr>
      <vt:lpstr>Operating systems</vt:lpstr>
      <vt:lpstr>Course Structure: Spiral</vt:lpstr>
      <vt:lpstr>Syllabus – in nutshell</vt:lpstr>
      <vt:lpstr>Textbook &amp; Resources</vt:lpstr>
      <vt:lpstr>Infrastructure</vt:lpstr>
      <vt:lpstr>Learning by Doing</vt:lpstr>
      <vt:lpstr>Steeping in GO …</vt:lpstr>
      <vt:lpstr>Group Projects</vt:lpstr>
      <vt:lpstr>Grading </vt:lpstr>
      <vt:lpstr>Getting started</vt:lpstr>
      <vt:lpstr>Preparing Yourself for this Class</vt:lpstr>
      <vt:lpstr>Preparing Yourself for this Class</vt:lpstr>
      <vt:lpstr>Personal Growth …</vt:lpstr>
      <vt:lpstr>Personal Integrity</vt:lpstr>
      <vt:lpstr>Collaboration Policy</vt:lpstr>
      <vt:lpstr>Late Policy</vt:lpstr>
      <vt:lpstr>Questions</vt:lpstr>
      <vt:lpstr>What make Operating Systems So Exciting and Challenging ?</vt:lpstr>
      <vt:lpstr>Technology Trends: Moore’s Law</vt:lpstr>
      <vt:lpstr>But then Moore’s Law Ended…</vt:lpstr>
      <vt:lpstr>Society connected</vt:lpstr>
      <vt:lpstr>New Challenge: Slowdown in Joy’s law  of Performance</vt:lpstr>
      <vt:lpstr>ManyCore Chips: The future is here</vt:lpstr>
      <vt:lpstr>Storage Capacity</vt:lpstr>
      <vt:lpstr>Network Capacity</vt:lpstr>
      <vt:lpstr>Not Only PCs connected to the Internet</vt:lpstr>
      <vt:lpstr>Societal Scale Information Systems</vt:lpstr>
      <vt:lpstr>Challenge: Complexity</vt:lpstr>
      <vt:lpstr>Increasing Software Complexity</vt:lpstr>
      <vt:lpstr>How do We Tame Complexity?</vt:lpstr>
      <vt:lpstr>Virtualization ??</vt:lpstr>
      <vt:lpstr>OS Abstracts underlying hardware</vt:lpstr>
      <vt:lpstr>OS Goal: Protecting Processes &amp; The Kernel</vt:lpstr>
      <vt:lpstr>Virtual Machines</vt:lpstr>
      <vt:lpstr>System Virtual Machines: Layers of OSs</vt:lpstr>
      <vt:lpstr>Containers virtualize the OS</vt:lpstr>
      <vt:lpstr>Basic tool: Dual Mode Operation</vt:lpstr>
      <vt:lpstr>UNIX OS Structure</vt:lpstr>
      <vt:lpstr>Summary: Operating Systems…</vt:lpstr>
    </vt:vector>
  </TitlesOfParts>
  <Company>University of California,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Dust and TinyOS:  Hardware and Software for Network Sensors  - the software part –</dc:title>
  <dc:subject/>
  <dc:creator>David E. Culler</dc:creator>
  <cp:keywords/>
  <dc:description/>
  <cp:lastModifiedBy>David CULLER</cp:lastModifiedBy>
  <cp:revision>480</cp:revision>
  <cp:lastPrinted>2019-08-26T17:53:38Z</cp:lastPrinted>
  <dcterms:created xsi:type="dcterms:W3CDTF">2009-09-09T21:17:00Z</dcterms:created>
  <dcterms:modified xsi:type="dcterms:W3CDTF">2019-08-29T17:08:30Z</dcterms:modified>
</cp:coreProperties>
</file>