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030" r:id="rId2"/>
    <p:sldId id="2200" r:id="rId3"/>
    <p:sldId id="839" r:id="rId4"/>
    <p:sldId id="840" r:id="rId5"/>
    <p:sldId id="1002" r:id="rId6"/>
    <p:sldId id="2195" r:id="rId7"/>
    <p:sldId id="1012" r:id="rId8"/>
    <p:sldId id="1052" r:id="rId9"/>
    <p:sldId id="1054" r:id="rId10"/>
    <p:sldId id="1059" r:id="rId11"/>
    <p:sldId id="2196" r:id="rId12"/>
    <p:sldId id="2197" r:id="rId13"/>
    <p:sldId id="2198" r:id="rId14"/>
    <p:sldId id="2199" r:id="rId15"/>
    <p:sldId id="1037" r:id="rId16"/>
    <p:sldId id="2168" r:id="rId17"/>
    <p:sldId id="1092" r:id="rId18"/>
    <p:sldId id="893" r:id="rId19"/>
    <p:sldId id="1088" r:id="rId20"/>
    <p:sldId id="1033" r:id="rId21"/>
    <p:sldId id="1090" r:id="rId22"/>
    <p:sldId id="1089" r:id="rId23"/>
    <p:sldId id="2184" r:id="rId24"/>
    <p:sldId id="1091" r:id="rId25"/>
    <p:sldId id="2170" r:id="rId26"/>
    <p:sldId id="897" r:id="rId27"/>
    <p:sldId id="898" r:id="rId28"/>
    <p:sldId id="900" r:id="rId29"/>
    <p:sldId id="2169" r:id="rId30"/>
    <p:sldId id="2178" r:id="rId31"/>
    <p:sldId id="2179" r:id="rId32"/>
    <p:sldId id="2180" r:id="rId33"/>
    <p:sldId id="908" r:id="rId34"/>
    <p:sldId id="991" r:id="rId35"/>
    <p:sldId id="2183" r:id="rId36"/>
    <p:sldId id="992" r:id="rId37"/>
    <p:sldId id="909" r:id="rId38"/>
    <p:sldId id="2181" r:id="rId39"/>
    <p:sldId id="896" r:id="rId40"/>
    <p:sldId id="2185" r:id="rId41"/>
    <p:sldId id="2187" r:id="rId42"/>
    <p:sldId id="2188" r:id="rId43"/>
    <p:sldId id="2189" r:id="rId44"/>
    <p:sldId id="2191" r:id="rId45"/>
    <p:sldId id="2186" r:id="rId46"/>
    <p:sldId id="2192" r:id="rId47"/>
    <p:sldId id="2193" r:id="rId48"/>
    <p:sldId id="2194" r:id="rId49"/>
    <p:sldId id="2182" r:id="rId50"/>
    <p:sldId id="901" r:id="rId51"/>
    <p:sldId id="1000" r:id="rId52"/>
    <p:sldId id="1007" r:id="rId53"/>
    <p:sldId id="1035" r:id="rId54"/>
    <p:sldId id="2147" r:id="rId55"/>
    <p:sldId id="2148" r:id="rId56"/>
    <p:sldId id="2150" r:id="rId57"/>
    <p:sldId id="2151" r:id="rId58"/>
    <p:sldId id="1011" r:id="rId59"/>
    <p:sldId id="2152" r:id="rId60"/>
    <p:sldId id="1036" r:id="rId61"/>
    <p:sldId id="2153" r:id="rId62"/>
    <p:sldId id="2154" r:id="rId63"/>
    <p:sldId id="2155" r:id="rId64"/>
    <p:sldId id="2156" r:id="rId65"/>
    <p:sldId id="2157" r:id="rId66"/>
    <p:sldId id="990" r:id="rId67"/>
    <p:sldId id="2201" r:id="rId68"/>
    <p:sldId id="639" r:id="rId69"/>
    <p:sldId id="794" r:id="rId70"/>
    <p:sldId id="2162" r:id="rId71"/>
    <p:sldId id="2163" r:id="rId72"/>
    <p:sldId id="2164" r:id="rId73"/>
    <p:sldId id="2165" r:id="rId74"/>
    <p:sldId id="2166" r:id="rId75"/>
    <p:sldId id="2167" r:id="rId76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 autoAdjust="0"/>
    <p:restoredTop sz="94830" autoAdjust="0"/>
  </p:normalViewPr>
  <p:slideViewPr>
    <p:cSldViewPr>
      <p:cViewPr varScale="1">
        <p:scale>
          <a:sx n="91" d="100"/>
          <a:sy n="91" d="100"/>
        </p:scale>
        <p:origin x="12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0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04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28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60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57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960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87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9028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89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1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4460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6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7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7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13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8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11.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10/3/19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619125" y="6549051"/>
            <a:ext cx="1507122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UCB Fa</a:t>
            </a:r>
            <a:r>
              <a:rPr lang="en-US" sz="1400" b="0" i="0" baseline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19</a:t>
            </a:r>
            <a:endParaRPr 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10AF71-762F-CD4B-94E5-E4C38CAE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02335"/>
            <a:ext cx="7461504" cy="178003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CS 162: Operating Systems and System Programming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A254F1-F1AE-B843-A49D-5103599418B9}"/>
              </a:ext>
            </a:extLst>
          </p:cNvPr>
          <p:cNvSpPr txBox="1">
            <a:spLocks/>
          </p:cNvSpPr>
          <p:nvPr/>
        </p:nvSpPr>
        <p:spPr>
          <a:xfrm>
            <a:off x="512064" y="2164842"/>
            <a:ext cx="8174736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0C0"/>
                </a:solidFill>
              </a:rPr>
              <a:t>Lecture 11: Deadlock, Scheduling, &amp; Synchronization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3513B-F7CE-884E-9DEC-608167BE2E9D}"/>
              </a:ext>
            </a:extLst>
          </p:cNvPr>
          <p:cNvSpPr txBox="1">
            <a:spLocks/>
          </p:cNvSpPr>
          <p:nvPr/>
        </p:nvSpPr>
        <p:spPr>
          <a:xfrm>
            <a:off x="512064" y="3944875"/>
            <a:ext cx="8250936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October 3, 2019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David E. Culler &amp; Sam Kumar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9485A-A2A5-6E4F-AD88-E62FAB32D081}"/>
              </a:ext>
            </a:extLst>
          </p:cNvPr>
          <p:cNvSpPr txBox="1"/>
          <p:nvPr/>
        </p:nvSpPr>
        <p:spPr>
          <a:xfrm>
            <a:off x="4876800" y="5809334"/>
            <a:ext cx="4171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Read: A&amp;D 6.5</a:t>
            </a:r>
          </a:p>
          <a:p>
            <a:r>
              <a:rPr lang="en-US" dirty="0"/>
              <a:t>Project 1 Code due TOMORROW!</a:t>
            </a:r>
          </a:p>
          <a:p>
            <a:r>
              <a:rPr lang="en-US" dirty="0"/>
              <a:t>Midterm Exam next week Thursday</a:t>
            </a:r>
          </a:p>
        </p:txBody>
      </p:sp>
    </p:spTree>
    <p:extLst>
      <p:ext uri="{BB962C8B-B14F-4D97-AF65-F5344CB8AC3E}">
        <p14:creationId xmlns:p14="http://schemas.microsoft.com/office/powerpoint/2010/main" val="4980933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CA4D-C848-E144-A069-8D259FC3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950"/>
            <a:ext cx="7886700" cy="647245"/>
          </a:xfrm>
        </p:spPr>
        <p:txBody>
          <a:bodyPr>
            <a:normAutofit/>
          </a:bodyPr>
          <a:lstStyle/>
          <a:p>
            <a:r>
              <a:rPr lang="en-US" dirty="0"/>
              <a:t>Recall: 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83145-BD88-8947-A5A6-2488B1F926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8315"/>
                <a:ext cx="7886700" cy="51924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as a “pass” counter </a:t>
                </a:r>
              </a:p>
              <a:p>
                <a:r>
                  <a:rPr lang="en-US" dirty="0"/>
                  <a:t>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83145-BD88-8947-A5A6-2488B1F92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8315"/>
                <a:ext cx="7886700" cy="5192485"/>
              </a:xfrm>
              <a:blipFill>
                <a:blip r:embed="rId2"/>
                <a:stretch>
                  <a:fillRect l="-1082" t="-2230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CB1C-4782-9D4F-8966-1C71FFC2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5B18F-0C29-C744-A922-5C198D5D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cs162 Fa19 L10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45D4-0B47-0C42-9E2C-AFEE9CC3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3BFAD8-B6A7-0C40-B32C-45F69647C4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43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0DB3-6241-1541-913F-DCD05463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Linux Completely Fair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5EA2-8EE6-5647-A9F0-CAE99F9B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31" y="1519875"/>
            <a:ext cx="8293961" cy="2103435"/>
          </a:xfrm>
        </p:spPr>
        <p:txBody>
          <a:bodyPr>
            <a:normAutofit/>
          </a:bodyPr>
          <a:lstStyle/>
          <a:p>
            <a:r>
              <a:rPr lang="en-US" sz="3200" dirty="0"/>
              <a:t>Can't do this with real hardware</a:t>
            </a:r>
          </a:p>
          <a:p>
            <a:pPr lvl="1"/>
            <a:r>
              <a:rPr lang="en-US" sz="2800" dirty="0"/>
              <a:t>Still need to give out full CPU in time slices</a:t>
            </a:r>
          </a:p>
          <a:p>
            <a:r>
              <a:rPr lang="en-US" sz="3200" dirty="0"/>
              <a:t>Instead: track CPU time given to a thread so far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0A090D-65A0-6C44-95AE-5A7F32922349}"/>
              </a:ext>
            </a:extLst>
          </p:cNvPr>
          <p:cNvGrpSpPr/>
          <p:nvPr/>
        </p:nvGrpSpPr>
        <p:grpSpPr>
          <a:xfrm>
            <a:off x="3962400" y="3922133"/>
            <a:ext cx="5036623" cy="2256454"/>
            <a:chOff x="3682369" y="4158641"/>
            <a:chExt cx="5036623" cy="225645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9085550-3078-1743-95CC-A344490C730B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AD4590B-11A4-F447-A001-7E7FB1FFB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0D9F18-68BA-B740-B294-8477A2EB6826}"/>
                </a:ext>
              </a:extLst>
            </p:cNvPr>
            <p:cNvSpPr txBox="1"/>
            <p:nvPr/>
          </p:nvSpPr>
          <p:spPr>
            <a:xfrm>
              <a:off x="3682369" y="4566435"/>
              <a:ext cx="10839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CPU</a:t>
              </a:r>
              <a:br>
                <a:rPr lang="en-US" sz="2800" b="1" dirty="0"/>
              </a:br>
              <a:r>
                <a:rPr lang="en-US" sz="2800" b="1" dirty="0"/>
                <a:t>Time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4B8609-7C35-7648-A9B0-3712029AC164}"/>
                </a:ext>
              </a:extLst>
            </p:cNvPr>
            <p:cNvSpPr/>
            <p:nvPr/>
          </p:nvSpPr>
          <p:spPr>
            <a:xfrm>
              <a:off x="4979223" y="4297372"/>
              <a:ext cx="707190" cy="210343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T</a:t>
              </a:r>
              <a:r>
                <a:rPr lang="en-US" sz="3200" b="1" baseline="-25000" dirty="0"/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5BDAF8-4040-464C-B855-99A6C39A5B69}"/>
                </a:ext>
              </a:extLst>
            </p:cNvPr>
            <p:cNvSpPr/>
            <p:nvPr/>
          </p:nvSpPr>
          <p:spPr>
            <a:xfrm>
              <a:off x="5979373" y="5358719"/>
              <a:ext cx="707190" cy="104208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T</a:t>
              </a:r>
              <a:r>
                <a:rPr lang="en-US" sz="3200" b="1" baseline="-25000" dirty="0"/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E98183-061F-8B49-B82C-3C0ED37D75DB}"/>
                </a:ext>
              </a:extLst>
            </p:cNvPr>
            <p:cNvSpPr/>
            <p:nvPr/>
          </p:nvSpPr>
          <p:spPr>
            <a:xfrm>
              <a:off x="6979523" y="4828045"/>
              <a:ext cx="707190" cy="1572761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T</a:t>
              </a:r>
              <a:r>
                <a:rPr lang="en-US" sz="3200" b="1" baseline="-25000" dirty="0"/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E13896-4BD0-A54F-90AD-EBB587B5AC55}"/>
                </a:ext>
              </a:extLst>
            </p:cNvPr>
            <p:cNvSpPr txBox="1"/>
            <p:nvPr/>
          </p:nvSpPr>
          <p:spPr>
            <a:xfrm>
              <a:off x="8085485" y="4566435"/>
              <a:ext cx="6335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/>
                <a:t>t/N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D7AA59F-F958-1040-8692-D3186161F11C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242FE1F-05DB-C84A-9EB4-879AAEABF53F}"/>
              </a:ext>
            </a:extLst>
          </p:cNvPr>
          <p:cNvSpPr txBox="1"/>
          <p:nvPr/>
        </p:nvSpPr>
        <p:spPr>
          <a:xfrm>
            <a:off x="66364" y="3729762"/>
            <a:ext cx="3950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Scheduling Decision: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"Repair" illusion of complete fairness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Choose thread with minimum CPU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5E983-6F2B-4441-BF91-14D46994171E}"/>
              </a:ext>
            </a:extLst>
          </p:cNvPr>
          <p:cNvSpPr/>
          <p:nvPr/>
        </p:nvSpPr>
        <p:spPr>
          <a:xfrm>
            <a:off x="6111958" y="4881953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06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C22E-F35B-E643-B222-AE92B126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Real-Time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8425-43AC-5F43-A2AD-FE8344AD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1" dirty="0"/>
              <a:t>Guaranteed Performance</a:t>
            </a:r>
          </a:p>
          <a:p>
            <a:pPr lvl="1"/>
            <a:r>
              <a:rPr lang="en-US" dirty="0"/>
              <a:t>Meet </a:t>
            </a:r>
            <a:r>
              <a:rPr lang="en-US" b="1" dirty="0"/>
              <a:t>deadlines</a:t>
            </a:r>
            <a:r>
              <a:rPr lang="en-US" dirty="0"/>
              <a:t> even if it means being unfair or slow</a:t>
            </a:r>
          </a:p>
          <a:p>
            <a:pPr lvl="1"/>
            <a:r>
              <a:rPr lang="en-US" dirty="0"/>
              <a:t>Limit how bad the </a:t>
            </a:r>
            <a:r>
              <a:rPr lang="en-US" b="1" dirty="0"/>
              <a:t>worst case</a:t>
            </a:r>
            <a:r>
              <a:rPr lang="en-US" dirty="0"/>
              <a:t> is</a:t>
            </a:r>
          </a:p>
          <a:p>
            <a:endParaRPr lang="en-US" dirty="0"/>
          </a:p>
          <a:p>
            <a:r>
              <a:rPr lang="en-US" dirty="0"/>
              <a:t>Hard real-time:</a:t>
            </a:r>
          </a:p>
          <a:p>
            <a:pPr lvl="1"/>
            <a:r>
              <a:rPr lang="en-US" dirty="0"/>
              <a:t>Meet </a:t>
            </a:r>
            <a:r>
              <a:rPr lang="en-US" b="1" dirty="0"/>
              <a:t>all deadlines</a:t>
            </a:r>
            <a:r>
              <a:rPr lang="en-US" dirty="0"/>
              <a:t> (if possible)</a:t>
            </a:r>
          </a:p>
          <a:p>
            <a:pPr lvl="1"/>
            <a:r>
              <a:rPr lang="en-US" dirty="0"/>
              <a:t>Ideally: determine in advance if this is possible</a:t>
            </a:r>
          </a:p>
        </p:txBody>
      </p:sp>
    </p:spTree>
    <p:extLst>
      <p:ext uri="{BB962C8B-B14F-4D97-AF65-F5344CB8AC3E}">
        <p14:creationId xmlns:p14="http://schemas.microsoft.com/office/powerpoint/2010/main" val="17642093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7B26-779B-1C42-9C9B-4C09DA43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86178"/>
            <a:ext cx="7972425" cy="954080"/>
          </a:xfrm>
        </p:spPr>
        <p:txBody>
          <a:bodyPr/>
          <a:lstStyle/>
          <a:p>
            <a:r>
              <a:rPr lang="en-US" dirty="0"/>
              <a:t>Recall: Earliest Deadline First (EDF)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B538-53AE-E14C-9B97-6F7AEA9ED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423198"/>
            <a:ext cx="7886700" cy="4351338"/>
          </a:xfrm>
        </p:spPr>
        <p:txBody>
          <a:bodyPr/>
          <a:lstStyle/>
          <a:p>
            <a:r>
              <a:rPr lang="en-US" dirty="0"/>
              <a:t>Priority scheduling with preemption</a:t>
            </a:r>
          </a:p>
          <a:p>
            <a:r>
              <a:rPr lang="en-US" dirty="0"/>
              <a:t>Priority proportional to time until deadline</a:t>
            </a:r>
          </a:p>
          <a:p>
            <a:r>
              <a:rPr lang="en-US" dirty="0"/>
              <a:t>Example with </a:t>
            </a:r>
            <a:r>
              <a:rPr lang="en-US" b="1" dirty="0"/>
              <a:t>periodic tasks:</a:t>
            </a:r>
            <a:endParaRPr lang="en-US" dirty="0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A131D6A-2619-2742-9A4E-D039AFDB9BDE}"/>
              </a:ext>
            </a:extLst>
          </p:cNvPr>
          <p:cNvGrpSpPr/>
          <p:nvPr/>
        </p:nvGrpSpPr>
        <p:grpSpPr>
          <a:xfrm>
            <a:off x="533400" y="3426623"/>
            <a:ext cx="8058150" cy="2347913"/>
            <a:chOff x="323850" y="3367087"/>
            <a:chExt cx="8058150" cy="2347913"/>
          </a:xfrm>
        </p:grpSpPr>
        <p:sp>
          <p:nvSpPr>
            <p:cNvPr id="78" name="Rectangle 108">
              <a:extLst>
                <a:ext uri="{FF2B5EF4-FFF2-40B4-BE49-F238E27FC236}">
                  <a16:creationId xmlns:a16="http://schemas.microsoft.com/office/drawing/2014/main" id="{58DC3627-7EAD-6949-B95D-15DFD6F7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89718C32-6899-E64A-819E-B66C7AEA7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04">
              <a:extLst>
                <a:ext uri="{FF2B5EF4-FFF2-40B4-BE49-F238E27FC236}">
                  <a16:creationId xmlns:a16="http://schemas.microsoft.com/office/drawing/2014/main" id="{59170061-BE83-4540-88F2-3939A4C25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3E2DBEB-4D14-3643-A30A-8D68F0F2EC1F}"/>
                </a:ext>
              </a:extLst>
            </p:cNvPr>
            <p:cNvGrpSpPr/>
            <p:nvPr/>
          </p:nvGrpSpPr>
          <p:grpSpPr>
            <a:xfrm>
              <a:off x="323850" y="3371850"/>
              <a:ext cx="8058150" cy="2343150"/>
              <a:chOff x="323850" y="3371850"/>
              <a:chExt cx="8058150" cy="2343150"/>
            </a:xfrm>
          </p:grpSpPr>
          <p:sp>
            <p:nvSpPr>
              <p:cNvPr id="82" name="Line 9">
                <a:extLst>
                  <a:ext uri="{FF2B5EF4-FFF2-40B4-BE49-F238E27FC236}">
                    <a16:creationId xmlns:a16="http://schemas.microsoft.com/office/drawing/2014/main" id="{5ABF3677-DEBD-E54C-AAA2-7AAFF215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">
                <a:extLst>
                  <a:ext uri="{FF2B5EF4-FFF2-40B4-BE49-F238E27FC236}">
                    <a16:creationId xmlns:a16="http://schemas.microsoft.com/office/drawing/2014/main" id="{C342BAA5-8E27-2344-92A8-00CFAE57A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2">
                <a:extLst>
                  <a:ext uri="{FF2B5EF4-FFF2-40B4-BE49-F238E27FC236}">
                    <a16:creationId xmlns:a16="http://schemas.microsoft.com/office/drawing/2014/main" id="{85F0B801-1226-3C40-AA30-A74632596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3">
                <a:extLst>
                  <a:ext uri="{FF2B5EF4-FFF2-40B4-BE49-F238E27FC236}">
                    <a16:creationId xmlns:a16="http://schemas.microsoft.com/office/drawing/2014/main" id="{48D35033-DC8F-D243-A33A-1F1AD14E7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4">
                <a:extLst>
                  <a:ext uri="{FF2B5EF4-FFF2-40B4-BE49-F238E27FC236}">
                    <a16:creationId xmlns:a16="http://schemas.microsoft.com/office/drawing/2014/main" id="{AFEF2BD0-B888-4E46-AD52-5649AEBDA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5">
                <a:extLst>
                  <a:ext uri="{FF2B5EF4-FFF2-40B4-BE49-F238E27FC236}">
                    <a16:creationId xmlns:a16="http://schemas.microsoft.com/office/drawing/2014/main" id="{7842F83C-2A4B-7A4F-BEB7-74E565E6A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">
                <a:extLst>
                  <a:ext uri="{FF2B5EF4-FFF2-40B4-BE49-F238E27FC236}">
                    <a16:creationId xmlns:a16="http://schemas.microsoft.com/office/drawing/2014/main" id="{6FDAECFD-1CA8-3441-ACC2-8CBB1ABC6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7">
                <a:extLst>
                  <a:ext uri="{FF2B5EF4-FFF2-40B4-BE49-F238E27FC236}">
                    <a16:creationId xmlns:a16="http://schemas.microsoft.com/office/drawing/2014/main" id="{1F57BE8A-B2B5-6843-B06D-C4AE883D7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8">
                <a:extLst>
                  <a:ext uri="{FF2B5EF4-FFF2-40B4-BE49-F238E27FC236}">
                    <a16:creationId xmlns:a16="http://schemas.microsoft.com/office/drawing/2014/main" id="{0ABFB9CC-B179-8043-ADAD-B4AD31C04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">
                <a:extLst>
                  <a:ext uri="{FF2B5EF4-FFF2-40B4-BE49-F238E27FC236}">
                    <a16:creationId xmlns:a16="http://schemas.microsoft.com/office/drawing/2014/main" id="{56A95782-4814-6440-9B64-6F710EB0A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0">
                <a:extLst>
                  <a:ext uri="{FF2B5EF4-FFF2-40B4-BE49-F238E27FC236}">
                    <a16:creationId xmlns:a16="http://schemas.microsoft.com/office/drawing/2014/main" id="{086E8F10-6DC9-4242-82E1-F38198CE4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1">
                <a:extLst>
                  <a:ext uri="{FF2B5EF4-FFF2-40B4-BE49-F238E27FC236}">
                    <a16:creationId xmlns:a16="http://schemas.microsoft.com/office/drawing/2014/main" id="{05677D95-0A9A-8345-8064-DE901E703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2">
                <a:extLst>
                  <a:ext uri="{FF2B5EF4-FFF2-40B4-BE49-F238E27FC236}">
                    <a16:creationId xmlns:a16="http://schemas.microsoft.com/office/drawing/2014/main" id="{F043D032-624A-324E-9DBE-64BA1A8F3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3">
                <a:extLst>
                  <a:ext uri="{FF2B5EF4-FFF2-40B4-BE49-F238E27FC236}">
                    <a16:creationId xmlns:a16="http://schemas.microsoft.com/office/drawing/2014/main" id="{A4C75F19-4A17-C242-A693-D1E32117F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4">
                <a:extLst>
                  <a:ext uri="{FF2B5EF4-FFF2-40B4-BE49-F238E27FC236}">
                    <a16:creationId xmlns:a16="http://schemas.microsoft.com/office/drawing/2014/main" id="{8434E23F-E28A-984B-AFC8-B421DF49D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5">
                <a:extLst>
                  <a:ext uri="{FF2B5EF4-FFF2-40B4-BE49-F238E27FC236}">
                    <a16:creationId xmlns:a16="http://schemas.microsoft.com/office/drawing/2014/main" id="{EF5BD5F0-0DE0-B044-BE3D-D2415821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">
                <a:extLst>
                  <a:ext uri="{FF2B5EF4-FFF2-40B4-BE49-F238E27FC236}">
                    <a16:creationId xmlns:a16="http://schemas.microsoft.com/office/drawing/2014/main" id="{75364B1B-E4B3-5E4F-B2D6-82ADF8D8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7">
                <a:extLst>
                  <a:ext uri="{FF2B5EF4-FFF2-40B4-BE49-F238E27FC236}">
                    <a16:creationId xmlns:a16="http://schemas.microsoft.com/office/drawing/2014/main" id="{8B8B90C8-19DB-4347-88A8-2BBE2827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8">
                <a:extLst>
                  <a:ext uri="{FF2B5EF4-FFF2-40B4-BE49-F238E27FC236}">
                    <a16:creationId xmlns:a16="http://schemas.microsoft.com/office/drawing/2014/main" id="{7F280A15-9324-F14D-95FB-24ED8BF21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9">
                <a:extLst>
                  <a:ext uri="{FF2B5EF4-FFF2-40B4-BE49-F238E27FC236}">
                    <a16:creationId xmlns:a16="http://schemas.microsoft.com/office/drawing/2014/main" id="{296CF353-9D9E-0A4D-B1B5-CA3DFD491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0">
                <a:extLst>
                  <a:ext uri="{FF2B5EF4-FFF2-40B4-BE49-F238E27FC236}">
                    <a16:creationId xmlns:a16="http://schemas.microsoft.com/office/drawing/2014/main" id="{C220B029-F4DD-884C-8DDF-629B73D10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1">
                <a:extLst>
                  <a:ext uri="{FF2B5EF4-FFF2-40B4-BE49-F238E27FC236}">
                    <a16:creationId xmlns:a16="http://schemas.microsoft.com/office/drawing/2014/main" id="{6D9FEDFB-F46E-F14E-A278-B45E6DEE0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4" name="Line 33">
                <a:extLst>
                  <a:ext uri="{FF2B5EF4-FFF2-40B4-BE49-F238E27FC236}">
                    <a16:creationId xmlns:a16="http://schemas.microsoft.com/office/drawing/2014/main" id="{BA098C46-A169-8847-B324-37477C21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5" name="Line 34">
                <a:extLst>
                  <a:ext uri="{FF2B5EF4-FFF2-40B4-BE49-F238E27FC236}">
                    <a16:creationId xmlns:a16="http://schemas.microsoft.com/office/drawing/2014/main" id="{B7A55306-6262-894C-A5A6-5255AAD35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6" name="Line 35">
                <a:extLst>
                  <a:ext uri="{FF2B5EF4-FFF2-40B4-BE49-F238E27FC236}">
                    <a16:creationId xmlns:a16="http://schemas.microsoft.com/office/drawing/2014/main" id="{AE65CDD0-F4C0-5E47-B440-A87ECCB07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7" name="Line 36">
                <a:extLst>
                  <a:ext uri="{FF2B5EF4-FFF2-40B4-BE49-F238E27FC236}">
                    <a16:creationId xmlns:a16="http://schemas.microsoft.com/office/drawing/2014/main" id="{90C6C832-A03D-1747-A91B-BD6CE2A04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8" name="Line 37">
                <a:extLst>
                  <a:ext uri="{FF2B5EF4-FFF2-40B4-BE49-F238E27FC236}">
                    <a16:creationId xmlns:a16="http://schemas.microsoft.com/office/drawing/2014/main" id="{A090C106-BB61-FB48-9F72-F29C6E0C7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9" name="Line 38">
                <a:extLst>
                  <a:ext uri="{FF2B5EF4-FFF2-40B4-BE49-F238E27FC236}">
                    <a16:creationId xmlns:a16="http://schemas.microsoft.com/office/drawing/2014/main" id="{8326CAAC-0E2D-4343-B6EA-A51032E3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0" name="Line 39">
                <a:extLst>
                  <a:ext uri="{FF2B5EF4-FFF2-40B4-BE49-F238E27FC236}">
                    <a16:creationId xmlns:a16="http://schemas.microsoft.com/office/drawing/2014/main" id="{4C9DC133-A893-A344-BEE2-A62D0C0C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1" name="Line 40">
                <a:extLst>
                  <a:ext uri="{FF2B5EF4-FFF2-40B4-BE49-F238E27FC236}">
                    <a16:creationId xmlns:a16="http://schemas.microsoft.com/office/drawing/2014/main" id="{6D7E0488-D792-A249-90D7-3123BD5B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2" name="Line 41">
                <a:extLst>
                  <a:ext uri="{FF2B5EF4-FFF2-40B4-BE49-F238E27FC236}">
                    <a16:creationId xmlns:a16="http://schemas.microsoft.com/office/drawing/2014/main" id="{0B16B1CA-B566-564E-9E84-41C912339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3" name="Line 42">
                <a:extLst>
                  <a:ext uri="{FF2B5EF4-FFF2-40B4-BE49-F238E27FC236}">
                    <a16:creationId xmlns:a16="http://schemas.microsoft.com/office/drawing/2014/main" id="{E068A143-7C29-EC45-9140-F606C056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4" name="Line 43">
                <a:extLst>
                  <a:ext uri="{FF2B5EF4-FFF2-40B4-BE49-F238E27FC236}">
                    <a16:creationId xmlns:a16="http://schemas.microsoft.com/office/drawing/2014/main" id="{8C044A96-09CB-DD4E-91CF-F8DBBD711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5" name="Line 44">
                <a:extLst>
                  <a:ext uri="{FF2B5EF4-FFF2-40B4-BE49-F238E27FC236}">
                    <a16:creationId xmlns:a16="http://schemas.microsoft.com/office/drawing/2014/main" id="{EA608C46-5845-8145-B60A-16C0B75DF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6" name="Line 45">
                <a:extLst>
                  <a:ext uri="{FF2B5EF4-FFF2-40B4-BE49-F238E27FC236}">
                    <a16:creationId xmlns:a16="http://schemas.microsoft.com/office/drawing/2014/main" id="{C6B4B120-4909-8343-9AC3-FBAA972D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7" name="Line 46">
                <a:extLst>
                  <a:ext uri="{FF2B5EF4-FFF2-40B4-BE49-F238E27FC236}">
                    <a16:creationId xmlns:a16="http://schemas.microsoft.com/office/drawing/2014/main" id="{F086A736-64D2-1040-874B-52B2105A7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Line 47">
                <a:extLst>
                  <a:ext uri="{FF2B5EF4-FFF2-40B4-BE49-F238E27FC236}">
                    <a16:creationId xmlns:a16="http://schemas.microsoft.com/office/drawing/2014/main" id="{0C16D5C4-A642-894F-BE4A-949406765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Line 48">
                <a:extLst>
                  <a:ext uri="{FF2B5EF4-FFF2-40B4-BE49-F238E27FC236}">
                    <a16:creationId xmlns:a16="http://schemas.microsoft.com/office/drawing/2014/main" id="{EDBFAACE-D1C0-7C43-844F-1FEF36DEC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0" name="Line 49">
                <a:extLst>
                  <a:ext uri="{FF2B5EF4-FFF2-40B4-BE49-F238E27FC236}">
                    <a16:creationId xmlns:a16="http://schemas.microsoft.com/office/drawing/2014/main" id="{4EC6ACD9-0603-874D-ADAD-5CACB427E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1" name="Line 50">
                <a:extLst>
                  <a:ext uri="{FF2B5EF4-FFF2-40B4-BE49-F238E27FC236}">
                    <a16:creationId xmlns:a16="http://schemas.microsoft.com/office/drawing/2014/main" id="{2FA7949F-58DB-A847-B87E-B5B6B16A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Line 51">
                <a:extLst>
                  <a:ext uri="{FF2B5EF4-FFF2-40B4-BE49-F238E27FC236}">
                    <a16:creationId xmlns:a16="http://schemas.microsoft.com/office/drawing/2014/main" id="{52F8CD95-86D6-164D-98A0-CF5548F22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3" name="Line 52">
                <a:extLst>
                  <a:ext uri="{FF2B5EF4-FFF2-40B4-BE49-F238E27FC236}">
                    <a16:creationId xmlns:a16="http://schemas.microsoft.com/office/drawing/2014/main" id="{40E8E34E-87AD-EC42-AB1B-D8B7C302F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Line 53">
                <a:extLst>
                  <a:ext uri="{FF2B5EF4-FFF2-40B4-BE49-F238E27FC236}">
                    <a16:creationId xmlns:a16="http://schemas.microsoft.com/office/drawing/2014/main" id="{DF321895-DF33-1047-B0B9-8083F3C53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5" name="Line 55">
                <a:extLst>
                  <a:ext uri="{FF2B5EF4-FFF2-40B4-BE49-F238E27FC236}">
                    <a16:creationId xmlns:a16="http://schemas.microsoft.com/office/drawing/2014/main" id="{8F0295CB-447F-A44F-A111-811411C8A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6" name="Line 56">
                <a:extLst>
                  <a:ext uri="{FF2B5EF4-FFF2-40B4-BE49-F238E27FC236}">
                    <a16:creationId xmlns:a16="http://schemas.microsoft.com/office/drawing/2014/main" id="{FAEFCAC5-45A9-B240-845C-A780B8198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7" name="Line 57">
                <a:extLst>
                  <a:ext uri="{FF2B5EF4-FFF2-40B4-BE49-F238E27FC236}">
                    <a16:creationId xmlns:a16="http://schemas.microsoft.com/office/drawing/2014/main" id="{29321D16-E55D-A748-BDA9-1B7DFE7A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Line 58">
                <a:extLst>
                  <a:ext uri="{FF2B5EF4-FFF2-40B4-BE49-F238E27FC236}">
                    <a16:creationId xmlns:a16="http://schemas.microsoft.com/office/drawing/2014/main" id="{C0BFD750-321E-6548-8F46-C3623E3C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Line 59">
                <a:extLst>
                  <a:ext uri="{FF2B5EF4-FFF2-40B4-BE49-F238E27FC236}">
                    <a16:creationId xmlns:a16="http://schemas.microsoft.com/office/drawing/2014/main" id="{22194C69-429C-BB48-B6D4-CA4A75B2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0" name="Line 60">
                <a:extLst>
                  <a:ext uri="{FF2B5EF4-FFF2-40B4-BE49-F238E27FC236}">
                    <a16:creationId xmlns:a16="http://schemas.microsoft.com/office/drawing/2014/main" id="{39451D6C-9E1E-FF4E-9E19-DE4E218AA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1" name="Line 61">
                <a:extLst>
                  <a:ext uri="{FF2B5EF4-FFF2-40B4-BE49-F238E27FC236}">
                    <a16:creationId xmlns:a16="http://schemas.microsoft.com/office/drawing/2014/main" id="{0D7D19E2-CF2B-6849-A49B-2607E8071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Line 62">
                <a:extLst>
                  <a:ext uri="{FF2B5EF4-FFF2-40B4-BE49-F238E27FC236}">
                    <a16:creationId xmlns:a16="http://schemas.microsoft.com/office/drawing/2014/main" id="{80421533-AD82-3A49-897D-EA0A024DA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3" name="Line 63">
                <a:extLst>
                  <a:ext uri="{FF2B5EF4-FFF2-40B4-BE49-F238E27FC236}">
                    <a16:creationId xmlns:a16="http://schemas.microsoft.com/office/drawing/2014/main" id="{7C4733C3-B549-8049-85EE-508082E50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4" name="Line 64">
                <a:extLst>
                  <a:ext uri="{FF2B5EF4-FFF2-40B4-BE49-F238E27FC236}">
                    <a16:creationId xmlns:a16="http://schemas.microsoft.com/office/drawing/2014/main" id="{3F0D70FA-4A6C-A446-8620-A4AFA8679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5" name="Line 65">
                <a:extLst>
                  <a:ext uri="{FF2B5EF4-FFF2-40B4-BE49-F238E27FC236}">
                    <a16:creationId xmlns:a16="http://schemas.microsoft.com/office/drawing/2014/main" id="{3AA75476-24F2-B745-8BC2-0C531ACEB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6" name="Line 66">
                <a:extLst>
                  <a:ext uri="{FF2B5EF4-FFF2-40B4-BE49-F238E27FC236}">
                    <a16:creationId xmlns:a16="http://schemas.microsoft.com/office/drawing/2014/main" id="{484417F9-6788-824C-A40E-C2B1EAF38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7" name="Line 67">
                <a:extLst>
                  <a:ext uri="{FF2B5EF4-FFF2-40B4-BE49-F238E27FC236}">
                    <a16:creationId xmlns:a16="http://schemas.microsoft.com/office/drawing/2014/main" id="{1DC69633-3FEB-1646-BF0F-91722FBD6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Line 68">
                <a:extLst>
                  <a:ext uri="{FF2B5EF4-FFF2-40B4-BE49-F238E27FC236}">
                    <a16:creationId xmlns:a16="http://schemas.microsoft.com/office/drawing/2014/main" id="{6A5C206B-2E1F-954D-B5B9-93EBA7489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Line 69">
                <a:extLst>
                  <a:ext uri="{FF2B5EF4-FFF2-40B4-BE49-F238E27FC236}">
                    <a16:creationId xmlns:a16="http://schemas.microsoft.com/office/drawing/2014/main" id="{510BBF5C-E3FC-5B42-99ED-AFE4EC5C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0" name="Line 70">
                <a:extLst>
                  <a:ext uri="{FF2B5EF4-FFF2-40B4-BE49-F238E27FC236}">
                    <a16:creationId xmlns:a16="http://schemas.microsoft.com/office/drawing/2014/main" id="{04F09D67-576B-344C-A509-3CFC927AC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1" name="Line 71">
                <a:extLst>
                  <a:ext uri="{FF2B5EF4-FFF2-40B4-BE49-F238E27FC236}">
                    <a16:creationId xmlns:a16="http://schemas.microsoft.com/office/drawing/2014/main" id="{480A4BC8-A0DD-9D43-9DB8-6214B6231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2" name="Line 72">
                <a:extLst>
                  <a:ext uri="{FF2B5EF4-FFF2-40B4-BE49-F238E27FC236}">
                    <a16:creationId xmlns:a16="http://schemas.microsoft.com/office/drawing/2014/main" id="{8EF16B65-8CF9-8A44-A871-EE2553F4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" name="Line 73">
                <a:extLst>
                  <a:ext uri="{FF2B5EF4-FFF2-40B4-BE49-F238E27FC236}">
                    <a16:creationId xmlns:a16="http://schemas.microsoft.com/office/drawing/2014/main" id="{18030293-DE2F-AA48-878E-BB7416A0C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4" name="Line 74">
                <a:extLst>
                  <a:ext uri="{FF2B5EF4-FFF2-40B4-BE49-F238E27FC236}">
                    <a16:creationId xmlns:a16="http://schemas.microsoft.com/office/drawing/2014/main" id="{C1AC72F8-8E96-C64A-822F-BF450AC67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5" name="Text Box 75">
                <a:extLst>
                  <a:ext uri="{FF2B5EF4-FFF2-40B4-BE49-F238E27FC236}">
                    <a16:creationId xmlns:a16="http://schemas.microsoft.com/office/drawing/2014/main" id="{5BB9C301-08C1-F445-9E43-F08BC466C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146" name="Text Box 76">
                <a:extLst>
                  <a:ext uri="{FF2B5EF4-FFF2-40B4-BE49-F238E27FC236}">
                    <a16:creationId xmlns:a16="http://schemas.microsoft.com/office/drawing/2014/main" id="{160D315F-053A-6B4E-B60B-FF3F665C2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5</a:t>
                </a:r>
              </a:p>
            </p:txBody>
          </p:sp>
          <p:sp>
            <p:nvSpPr>
              <p:cNvPr id="147" name="Text Box 77">
                <a:extLst>
                  <a:ext uri="{FF2B5EF4-FFF2-40B4-BE49-F238E27FC236}">
                    <a16:creationId xmlns:a16="http://schemas.microsoft.com/office/drawing/2014/main" id="{4B8A42D3-32D6-0B41-8A3F-82E2076B2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10</a:t>
                </a:r>
              </a:p>
            </p:txBody>
          </p:sp>
          <p:sp>
            <p:nvSpPr>
              <p:cNvPr id="148" name="Text Box 78">
                <a:extLst>
                  <a:ext uri="{FF2B5EF4-FFF2-40B4-BE49-F238E27FC236}">
                    <a16:creationId xmlns:a16="http://schemas.microsoft.com/office/drawing/2014/main" id="{5258B09F-9238-C14C-A72D-00A96A783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15</a:t>
                </a:r>
              </a:p>
            </p:txBody>
          </p:sp>
          <p:graphicFrame>
            <p:nvGraphicFramePr>
              <p:cNvPr id="149" name="Object 79">
                <a:extLst>
                  <a:ext uri="{FF2B5EF4-FFF2-40B4-BE49-F238E27FC236}">
                    <a16:creationId xmlns:a16="http://schemas.microsoft.com/office/drawing/2014/main" id="{B5D8923F-DD21-CE49-8DE5-4F1C64AC1016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39725" y="3430587"/>
              <a:ext cx="966788" cy="357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0" name="Equation" r:id="rId3" imgW="583920" imgH="215640" progId="Equation.3">
                      <p:embed/>
                    </p:oleObj>
                  </mc:Choice>
                  <mc:Fallback>
                    <p:oleObj name="Equation" r:id="rId3" imgW="583920" imgH="215640" progId="Equation.3">
                      <p:embed/>
                      <p:pic>
                        <p:nvPicPr>
                          <p:cNvPr id="149" name="Object 79">
                            <a:extLst>
                              <a:ext uri="{FF2B5EF4-FFF2-40B4-BE49-F238E27FC236}">
                                <a16:creationId xmlns:a16="http://schemas.microsoft.com/office/drawing/2014/main" id="{B5D8923F-DD21-CE49-8DE5-4F1C64AC101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725" y="3430587"/>
                            <a:ext cx="966788" cy="357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0" name="Object 80">
                <a:extLst>
                  <a:ext uri="{FF2B5EF4-FFF2-40B4-BE49-F238E27FC236}">
                    <a16:creationId xmlns:a16="http://schemas.microsoft.com/office/drawing/2014/main" id="{9692107F-A45C-304E-B638-FAE6330C5B85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3850" y="4221162"/>
              <a:ext cx="1030288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1" name="Equation" r:id="rId5" imgW="622080" imgH="215640" progId="Equation.3">
                      <p:embed/>
                    </p:oleObj>
                  </mc:Choice>
                  <mc:Fallback>
                    <p:oleObj name="Equation" r:id="rId5" imgW="622080" imgH="215640" progId="Equation.3">
                      <p:embed/>
                      <p:pic>
                        <p:nvPicPr>
                          <p:cNvPr id="150" name="Object 80">
                            <a:extLst>
                              <a:ext uri="{FF2B5EF4-FFF2-40B4-BE49-F238E27FC236}">
                                <a16:creationId xmlns:a16="http://schemas.microsoft.com/office/drawing/2014/main" id="{9692107F-A45C-304E-B638-FAE6330C5B8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850" y="4221162"/>
                            <a:ext cx="1030288" cy="358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1" name="Object 81">
                <a:extLst>
                  <a:ext uri="{FF2B5EF4-FFF2-40B4-BE49-F238E27FC236}">
                    <a16:creationId xmlns:a16="http://schemas.microsoft.com/office/drawing/2014/main" id="{964C52F4-AE11-E44B-A72F-FA072BF9771B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52425" y="4924425"/>
              <a:ext cx="1030288" cy="379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2" name="Equation" r:id="rId7" imgW="622080" imgH="228600" progId="Equation.3">
                      <p:embed/>
                    </p:oleObj>
                  </mc:Choice>
                  <mc:Fallback>
                    <p:oleObj name="Equation" r:id="rId7" imgW="622080" imgH="228600" progId="Equation.3">
                      <p:embed/>
                      <p:pic>
                        <p:nvPicPr>
                          <p:cNvPr id="151" name="Object 81">
                            <a:extLst>
                              <a:ext uri="{FF2B5EF4-FFF2-40B4-BE49-F238E27FC236}">
                                <a16:creationId xmlns:a16="http://schemas.microsoft.com/office/drawing/2014/main" id="{964C52F4-AE11-E44B-A72F-FA072BF9771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425" y="4924425"/>
                            <a:ext cx="1030288" cy="3794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2" name="Line 82">
                <a:extLst>
                  <a:ext uri="{FF2B5EF4-FFF2-40B4-BE49-F238E27FC236}">
                    <a16:creationId xmlns:a16="http://schemas.microsoft.com/office/drawing/2014/main" id="{FF098E66-5108-FE4C-A823-AF6C9D88C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83">
                <a:extLst>
                  <a:ext uri="{FF2B5EF4-FFF2-40B4-BE49-F238E27FC236}">
                    <a16:creationId xmlns:a16="http://schemas.microsoft.com/office/drawing/2014/main" id="{6CEED2D2-7189-3A47-BC43-A1D2CFBE3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4" name="Line 84">
                <a:extLst>
                  <a:ext uri="{FF2B5EF4-FFF2-40B4-BE49-F238E27FC236}">
                    <a16:creationId xmlns:a16="http://schemas.microsoft.com/office/drawing/2014/main" id="{66AF2B59-BE9B-914A-BC7A-E03F022A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55" name="Rectangle 110">
              <a:extLst>
                <a:ext uri="{FF2B5EF4-FFF2-40B4-BE49-F238E27FC236}">
                  <a16:creationId xmlns:a16="http://schemas.microsoft.com/office/drawing/2014/main" id="{04F998DC-9E3E-284C-BA95-283CF284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85">
              <a:extLst>
                <a:ext uri="{FF2B5EF4-FFF2-40B4-BE49-F238E27FC236}">
                  <a16:creationId xmlns:a16="http://schemas.microsoft.com/office/drawing/2014/main" id="{A61EB8EC-11C1-0C45-B3F5-01BDBA90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86">
              <a:extLst>
                <a:ext uri="{FF2B5EF4-FFF2-40B4-BE49-F238E27FC236}">
                  <a16:creationId xmlns:a16="http://schemas.microsoft.com/office/drawing/2014/main" id="{6F105A4A-D688-A64B-95AE-47BDDFB84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8" name="Line 87">
              <a:extLst>
                <a:ext uri="{FF2B5EF4-FFF2-40B4-BE49-F238E27FC236}">
                  <a16:creationId xmlns:a16="http://schemas.microsoft.com/office/drawing/2014/main" id="{B1B714A0-632E-F64C-8FD5-2E16B724D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9" name="Line 91">
              <a:extLst>
                <a:ext uri="{FF2B5EF4-FFF2-40B4-BE49-F238E27FC236}">
                  <a16:creationId xmlns:a16="http://schemas.microsoft.com/office/drawing/2014/main" id="{1BBC0B54-A26A-9A4D-8ACB-A21DF06A6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92">
              <a:extLst>
                <a:ext uri="{FF2B5EF4-FFF2-40B4-BE49-F238E27FC236}">
                  <a16:creationId xmlns:a16="http://schemas.microsoft.com/office/drawing/2014/main" id="{8C6AC155-537A-B142-AF71-FA0316653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1" name="Line 97">
              <a:extLst>
                <a:ext uri="{FF2B5EF4-FFF2-40B4-BE49-F238E27FC236}">
                  <a16:creationId xmlns:a16="http://schemas.microsoft.com/office/drawing/2014/main" id="{4C8FC327-A3EA-4E4A-8CB7-29D1A7998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99">
              <a:extLst>
                <a:ext uri="{FF2B5EF4-FFF2-40B4-BE49-F238E27FC236}">
                  <a16:creationId xmlns:a16="http://schemas.microsoft.com/office/drawing/2014/main" id="{0EDB221C-5DEC-CA40-86A3-6187BD3FE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6">
              <a:extLst>
                <a:ext uri="{FF2B5EF4-FFF2-40B4-BE49-F238E27FC236}">
                  <a16:creationId xmlns:a16="http://schemas.microsoft.com/office/drawing/2014/main" id="{D47DCC8E-B913-B540-BDED-38A2C8DA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210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4" name="Rectangle 88">
              <a:extLst>
                <a:ext uri="{FF2B5EF4-FFF2-40B4-BE49-F238E27FC236}">
                  <a16:creationId xmlns:a16="http://schemas.microsoft.com/office/drawing/2014/main" id="{468613D4-DDF4-3248-88C0-E9A5BE9EC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972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5" name="Rectangle 7">
              <a:extLst>
                <a:ext uri="{FF2B5EF4-FFF2-40B4-BE49-F238E27FC236}">
                  <a16:creationId xmlns:a16="http://schemas.microsoft.com/office/drawing/2014/main" id="{9986AD33-1870-F14A-926F-DCF0897FB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100">
              <a:extLst>
                <a:ext uri="{FF2B5EF4-FFF2-40B4-BE49-F238E27FC236}">
                  <a16:creationId xmlns:a16="http://schemas.microsoft.com/office/drawing/2014/main" id="{BA2527A3-5793-A446-B897-98311EA3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7" name="Rectangle 102">
              <a:extLst>
                <a:ext uri="{FF2B5EF4-FFF2-40B4-BE49-F238E27FC236}">
                  <a16:creationId xmlns:a16="http://schemas.microsoft.com/office/drawing/2014/main" id="{EA9594EE-6645-A14B-9168-669BE288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4967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8" name="Rectangle 103">
              <a:extLst>
                <a:ext uri="{FF2B5EF4-FFF2-40B4-BE49-F238E27FC236}">
                  <a16:creationId xmlns:a16="http://schemas.microsoft.com/office/drawing/2014/main" id="{6E98878D-CD12-4D42-8FD8-67ACF658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9" name="Rectangle 109">
              <a:extLst>
                <a:ext uri="{FF2B5EF4-FFF2-40B4-BE49-F238E27FC236}">
                  <a16:creationId xmlns:a16="http://schemas.microsoft.com/office/drawing/2014/main" id="{B824B3FB-42F6-CF43-801B-54093DEF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0" name="Rectangle 107">
              <a:extLst>
                <a:ext uri="{FF2B5EF4-FFF2-40B4-BE49-F238E27FC236}">
                  <a16:creationId xmlns:a16="http://schemas.microsoft.com/office/drawing/2014/main" id="{ED2EEEB1-6426-4F44-BFF2-38052B9E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953001"/>
              <a:ext cx="762000" cy="3190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1" name="Line 98">
              <a:extLst>
                <a:ext uri="{FF2B5EF4-FFF2-40B4-BE49-F238E27FC236}">
                  <a16:creationId xmlns:a16="http://schemas.microsoft.com/office/drawing/2014/main" id="{E9ACBAD3-0C9B-7F40-B714-D786F467E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2" name="Line 93">
              <a:extLst>
                <a:ext uri="{FF2B5EF4-FFF2-40B4-BE49-F238E27FC236}">
                  <a16:creationId xmlns:a16="http://schemas.microsoft.com/office/drawing/2014/main" id="{1C39957B-8584-7F45-A4EF-267192DAC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5782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Choosing 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791584"/>
              </p:ext>
            </p:extLst>
          </p:nvPr>
        </p:nvGraphicFramePr>
        <p:xfrm>
          <a:off x="628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485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73E5-12FA-AD4E-B2A2-45CFA147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0F00-F0E7-B84F-8249-D6DDD172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Schedulers try to schedule jobs efficiently</a:t>
            </a:r>
          </a:p>
          <a:p>
            <a:r>
              <a:rPr lang="en-US" dirty="0"/>
              <a:t>Assume that the threads make progress.</a:t>
            </a:r>
          </a:p>
          <a:p>
            <a:r>
              <a:rPr lang="en-US" dirty="0"/>
              <a:t>If they are all just waiting for each other or spinning in loops, the scheduler cannot help much.</a:t>
            </a:r>
          </a:p>
          <a:p>
            <a:r>
              <a:rPr lang="en-US" dirty="0"/>
              <a:t>Let’s see what sorts of problems we might fall into and how to avoid them</a:t>
            </a:r>
          </a:p>
        </p:txBody>
      </p:sp>
    </p:spTree>
    <p:extLst>
      <p:ext uri="{BB962C8B-B14F-4D97-AF65-F5344CB8AC3E}">
        <p14:creationId xmlns:p14="http://schemas.microsoft.com/office/powerpoint/2010/main" val="16845799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EE85-253E-4A23-AADC-EE2B9160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Scheduling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0107-7EF5-458E-B042-51D94A64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Starvation – thread fails to make progress for an indefinite period of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Deadlock – starvation due to a </a:t>
            </a:r>
            <a:r>
              <a:rPr lang="en-US" i="1" dirty="0"/>
              <a:t>cycle of waiting</a:t>
            </a:r>
            <a:r>
              <a:rPr lang="en-US" dirty="0"/>
              <a:t> among a set of threads</a:t>
            </a:r>
          </a:p>
          <a:p>
            <a:pPr lvl="1"/>
            <a:r>
              <a:rPr lang="en-US" dirty="0"/>
              <a:t>each thread waits for some other thread in the cycle to take some action</a:t>
            </a: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31E508BD-E15D-4F6B-A89C-1D0666226C0F}"/>
              </a:ext>
            </a:extLst>
          </p:cNvPr>
          <p:cNvGrpSpPr>
            <a:grpSpLocks/>
          </p:cNvGrpSpPr>
          <p:nvPr/>
        </p:nvGrpSpPr>
        <p:grpSpPr bwMode="auto">
          <a:xfrm>
            <a:off x="2382925" y="3429000"/>
            <a:ext cx="4378150" cy="2749550"/>
            <a:chOff x="1441" y="1743"/>
            <a:chExt cx="2535" cy="1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C29FE2-7518-4256-ABCF-126DA76D8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716B03-67DD-43AD-993B-E0947B8B6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01626FC7-B2DF-4C4F-B0C4-86560E156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5677EE3-D8A8-49D9-87C8-643551256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445403C3-BB87-4A78-B57A-649737686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F7FB9496-9DBB-4C72-AAA8-8C1546A32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F85EB3B6-253A-410C-9EE2-C8368256FE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AE9394FF-1341-4C85-90B8-6C6191424D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82A82729-FC7C-4819-A13B-5A4310B0B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1BBF9C34-050C-46E7-A603-3370B4840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91DC08A4-D587-432B-BDE1-8F645D58B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" y="2759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EAE6D177-3398-4560-809A-7E307DF4C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1" y="1998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246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92ED-93F6-4847-AFFB-492F3FE4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Single-Lane Bridge Crossing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B4A653-F0C5-4F72-87EE-B525459AB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016073"/>
            <a:ext cx="7924800" cy="49020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4041FE-A6B9-41A8-BAB6-7D52182DC6D6}"/>
              </a:ext>
            </a:extLst>
          </p:cNvPr>
          <p:cNvSpPr txBox="1"/>
          <p:nvPr/>
        </p:nvSpPr>
        <p:spPr>
          <a:xfrm>
            <a:off x="2274828" y="6019800"/>
            <a:ext cx="45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CA 140 to Yosemite National Park</a:t>
            </a:r>
          </a:p>
        </p:txBody>
      </p:sp>
    </p:spTree>
    <p:extLst>
      <p:ext uri="{BB962C8B-B14F-4D97-AF65-F5344CB8AC3E}">
        <p14:creationId xmlns:p14="http://schemas.microsoft.com/office/powerpoint/2010/main" val="1347383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90460"/>
            <a:ext cx="8763000" cy="40865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r>
              <a:rPr lang="en-US" b="1" dirty="0"/>
              <a:t>Deadlock:</a:t>
            </a:r>
            <a:r>
              <a:rPr lang="en-US" dirty="0"/>
              <a:t> Two cars in opposite directions meet in middle</a:t>
            </a:r>
          </a:p>
          <a:p>
            <a:r>
              <a:rPr lang="en-US" dirty="0"/>
              <a:t>Resolving deadlock: “Preempt” road segment, force one car (or several cars) to back up</a:t>
            </a:r>
          </a:p>
          <a:p>
            <a:r>
              <a:rPr lang="en-US" dirty="0"/>
              <a:t>Prevent deadlock: make sure cars facing opposite directions don’t enter the bridge simultaneously</a:t>
            </a:r>
          </a:p>
          <a:p>
            <a:r>
              <a:rPr lang="en-US" b="1" dirty="0"/>
              <a:t>Starvation</a:t>
            </a:r>
            <a:r>
              <a:rPr lang="en-US" dirty="0"/>
              <a:t> (not deadlock): Eastbound traffic doesn’t stop for westbound traffic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1419225" y="635000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628651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4572000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501889" y="3450772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Nondeterministic</a:t>
            </a:r>
            <a:r>
              <a:rPr lang="en-US" sz="2800" dirty="0"/>
              <a:t> Deadlock</a:t>
            </a:r>
            <a:endParaRPr lang="en-US" sz="2800" b="1" dirty="0"/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5F22D0AC-3A6A-4704-9803-14ECE4D591D8}"/>
              </a:ext>
            </a:extLst>
          </p:cNvPr>
          <p:cNvGrpSpPr>
            <a:grpSpLocks/>
          </p:cNvGrpSpPr>
          <p:nvPr/>
        </p:nvGrpSpPr>
        <p:grpSpPr bwMode="auto">
          <a:xfrm>
            <a:off x="2664559" y="4113234"/>
            <a:ext cx="3814881" cy="2135166"/>
            <a:chOff x="1429" y="1743"/>
            <a:chExt cx="2558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DC1B99-4C32-4207-A614-8756D50FC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739A-5E3D-4ACE-8F56-79F48BA7D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4C801B9-60D5-461C-BBBB-829A07C72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8A669645-D593-4045-99DF-05E05722D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BAB2B93B-288F-4F4E-9CEA-88B909CC3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782526E8-CBCC-4E14-ADC8-4195D804B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61C25F39-0CCC-4757-8186-F76B1E559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5F04564F-B311-449C-AFAC-D81BCA105A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B57A5980-D428-4112-806C-40B8E4669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1895"/>
              <a:ext cx="41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0C3ACC35-EC7C-47E8-A289-5E15C6E7F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8" y="2851"/>
              <a:ext cx="41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8F7AE94E-7DEF-4EDD-93F4-421CFE68B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2759"/>
              <a:ext cx="57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0FD71A0C-F403-4A63-96BD-C17A114B5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998"/>
              <a:ext cx="57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9601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A1B9-CFB9-44E4-94D2-AE46C7C0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B141-C7EC-4C14-B911-9989B1451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(Quickly) Recap and Finish Scheduling</a:t>
            </a:r>
          </a:p>
          <a:p>
            <a:endParaRPr lang="en-US" dirty="0"/>
          </a:p>
          <a:p>
            <a:r>
              <a:rPr lang="en-US" dirty="0"/>
              <a:t>Deadlock</a:t>
            </a:r>
          </a:p>
          <a:p>
            <a:endParaRPr lang="en-US" dirty="0"/>
          </a:p>
          <a:p>
            <a:r>
              <a:rPr lang="en-US" dirty="0"/>
              <a:t>Language Support for Concurrency</a:t>
            </a:r>
          </a:p>
        </p:txBody>
      </p:sp>
    </p:spTree>
    <p:extLst>
      <p:ext uri="{BB962C8B-B14F-4D97-AF65-F5344CB8AC3E}">
        <p14:creationId xmlns:p14="http://schemas.microsoft.com/office/powerpoint/2010/main" val="17123899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723D-1E0C-C04D-A06B-DD8DB2FC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101C-9C5E-4F48-B1EC-A3D2637C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63744"/>
            <a:ext cx="7924800" cy="2103655"/>
          </a:xfrm>
        </p:spPr>
        <p:txBody>
          <a:bodyPr/>
          <a:lstStyle/>
          <a:p>
            <a:r>
              <a:rPr lang="en-US" dirty="0"/>
              <a:t>Thread 1 and Thread 2 both need two locks, but grab them in different orders</a:t>
            </a:r>
          </a:p>
          <a:p>
            <a:r>
              <a:rPr lang="en-US" dirty="0"/>
              <a:t>Under what conditions does deadlock occur?</a:t>
            </a:r>
          </a:p>
          <a:p>
            <a:r>
              <a:rPr lang="en-US" dirty="0"/>
              <a:t>Why might this code run many times with no problem?</a:t>
            </a:r>
          </a:p>
          <a:p>
            <a:r>
              <a:rPr lang="en-US" dirty="0"/>
              <a:t>How do you fix it?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953699-96D3-5349-A105-C43D2DB1B4EA}"/>
              </a:ext>
            </a:extLst>
          </p:cNvPr>
          <p:cNvSpPr/>
          <p:nvPr/>
        </p:nvSpPr>
        <p:spPr>
          <a:xfrm>
            <a:off x="1905000" y="1280838"/>
            <a:ext cx="4800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5486400" algn="ctr"/>
              </a:tabLst>
            </a:pPr>
            <a:r>
              <a:rPr lang="en-US" altLang="ko-KR" u="sng" dirty="0">
                <a:latin typeface="Consolas" charset="0"/>
                <a:ea typeface="Consolas" charset="0"/>
                <a:cs typeface="Consolas" charset="0"/>
              </a:rPr>
              <a:t>Thread A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u="sng" dirty="0">
                <a:latin typeface="Consolas" charset="0"/>
                <a:ea typeface="Consolas" charset="0"/>
                <a:cs typeface="Consolas" charset="0"/>
              </a:rPr>
              <a:t>Thread B</a:t>
            </a:r>
          </a:p>
          <a:p>
            <a:pPr>
              <a:spcBef>
                <a:spcPct val="20000"/>
              </a:spcBef>
              <a:buFontTx/>
              <a:buNone/>
              <a:tabLst>
                <a:tab pos="5486400" algn="ctr"/>
              </a:tabLst>
            </a:pPr>
            <a:r>
              <a:rPr lang="en-US" altLang="ko-KR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Mutex1.lock();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dirty="0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Mutex2.lock();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5486400" algn="ctr"/>
              </a:tabLst>
            </a:pPr>
            <a:r>
              <a:rPr lang="en-US" altLang="ko-KR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Mutex2.lock();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Mutex1.lock();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5486400" algn="ctr"/>
              </a:tabLst>
            </a:pPr>
            <a:r>
              <a:rPr lang="en-US" altLang="ko-KR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 . . .	. . .</a:t>
            </a:r>
          </a:p>
          <a:p>
            <a:pPr>
              <a:spcBef>
                <a:spcPct val="20000"/>
              </a:spcBef>
              <a:tabLst>
                <a:tab pos="5486400" algn="ctr"/>
              </a:tabLst>
            </a:pPr>
            <a:r>
              <a:rPr lang="en-US" altLang="ko-KR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Mutex2.unlock();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Mutex1.unlock();</a:t>
            </a:r>
          </a:p>
          <a:p>
            <a:pPr>
              <a:spcBef>
                <a:spcPct val="20000"/>
              </a:spcBef>
              <a:tabLst>
                <a:tab pos="5486400" algn="ctr"/>
              </a:tabLst>
            </a:pPr>
            <a:r>
              <a:rPr lang="en-US" altLang="ko-KR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Mutex1.unlock();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dirty="0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Mutex2.unlock();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414407-04A5-4A39-BE46-BCF7104B505B}"/>
              </a:ext>
            </a:extLst>
          </p:cNvPr>
          <p:cNvCxnSpPr/>
          <p:nvPr/>
        </p:nvCxnSpPr>
        <p:spPr bwMode="auto">
          <a:xfrm>
            <a:off x="1143000" y="1847982"/>
            <a:ext cx="65532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85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Deadlock with Locks: Unlucky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628650" y="1498791"/>
            <a:ext cx="3943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 </a:t>
            </a:r>
            <a:r>
              <a:rPr lang="en-US" sz="2400" b="1" i="1" dirty="0">
                <a:latin typeface="Consolas" panose="020B0609020204030204" pitchFamily="49" charset="0"/>
              </a:rPr>
              <a:t>&lt;stalled&gt;</a:t>
            </a:r>
          </a:p>
          <a:p>
            <a:r>
              <a:rPr lang="en-US" sz="2400" b="1" i="1" dirty="0"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4572000" y="1498791"/>
            <a:ext cx="4131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  <a:r>
              <a:rPr lang="en-US" sz="2400" b="1" i="1" dirty="0">
                <a:latin typeface="Consolas" panose="020B0609020204030204" pitchFamily="49" charset="0"/>
              </a:rPr>
              <a:t> &lt;stalled&gt;</a:t>
            </a:r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i="1" dirty="0"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26926CAA-D6ED-4B2A-987A-47DA1A17CDCD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4611861"/>
            <a:ext cx="3814881" cy="2135166"/>
            <a:chOff x="1429" y="1743"/>
            <a:chExt cx="2558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9A86F3-CD6C-4B82-84D8-6529F1DF5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0D0593-C232-4647-BE07-34C2AA049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A1B314C-1A7E-49E5-BC96-8DB22377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F03B5E66-4C16-44A8-A80A-0FDD3213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6A937D1D-7948-4AEF-B920-F70AA9392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590C839E-E5CF-44BD-9B4D-1D6789FE30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024A5129-0139-4458-8632-A1D4A6925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AA92125E-80EA-42DA-A109-D17B5AA6AA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773933A-0970-4B48-91EB-4709C45E5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1895"/>
              <a:ext cx="41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11A65D3-4CFB-4047-ADA4-76446B847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8" y="2851"/>
              <a:ext cx="41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A6FA2318-E740-4E22-9B81-EAE3F3B8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2759"/>
              <a:ext cx="57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A69AC366-5731-4030-B276-3C65AF462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998"/>
              <a:ext cx="577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133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Deadlock with Locks: “Lucky”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628651" y="1498791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4572000" y="1498791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501889" y="5566171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Sometimes</a:t>
            </a:r>
            <a:r>
              <a:rPr lang="en-US" sz="2800" dirty="0"/>
              <a:t> schedule won’t trigger deadlock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4382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FE0-DEE6-47DC-9370-3BD8DE5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2DF-3D61-4D4A-BB6F-6B667439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often block waiting for resources</a:t>
            </a:r>
          </a:p>
          <a:p>
            <a:pPr lvl="1"/>
            <a:r>
              <a:rPr lang="en-US" dirty="0"/>
              <a:t>Locks</a:t>
            </a:r>
          </a:p>
          <a:p>
            <a:pPr lvl="1"/>
            <a:r>
              <a:rPr lang="en-US" dirty="0"/>
              <a:t>Terminals</a:t>
            </a:r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CD drives</a:t>
            </a:r>
          </a:p>
          <a:p>
            <a:pPr lvl="1"/>
            <a:r>
              <a:rPr lang="en-US" dirty="0"/>
              <a:t>Memory</a:t>
            </a:r>
          </a:p>
          <a:p>
            <a:endParaRPr lang="en-US" dirty="0"/>
          </a:p>
          <a:p>
            <a:r>
              <a:rPr lang="en-US" dirty="0"/>
              <a:t>Threads often block waiting for other threads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Sockets</a:t>
            </a:r>
          </a:p>
          <a:p>
            <a:pPr lvl="1"/>
            <a:endParaRPr lang="en-US" dirty="0"/>
          </a:p>
          <a:p>
            <a:r>
              <a:rPr lang="en-US" dirty="0"/>
              <a:t>You can deadlock on any of these!</a:t>
            </a:r>
          </a:p>
        </p:txBody>
      </p:sp>
    </p:spTree>
    <p:extLst>
      <p:ext uri="{BB962C8B-B14F-4D97-AF65-F5344CB8AC3E}">
        <p14:creationId xmlns:p14="http://schemas.microsoft.com/office/powerpoint/2010/main" val="26931502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501889" y="1498791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A</a:t>
            </a:r>
            <a:endParaRPr lang="en-US" sz="2400" u="sng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326572" y="3901669"/>
            <a:ext cx="7958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only 2 MB of space, we get same deadlock situation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4200741" y="1500126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B</a:t>
            </a:r>
            <a:endParaRPr lang="en-US" sz="2400" u="sng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0250064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8428D3-1DE4-467D-88FC-2B703D9E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deadlock?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F82C7-0076-4760-A91B-F12B9E423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92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6705600" y="60960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8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System Model				</a:t>
            </a:r>
            <a:endParaRPr lang="en-US" altLang="ko-KR" u="sng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 set of Threads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1</a:t>
            </a:r>
            <a:r>
              <a:rPr lang="en-US" altLang="ko-KR" i="1" dirty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i="1" dirty="0">
                <a:ea typeface="굴림" panose="020B0600000101010101" pitchFamily="34" charset="-127"/>
              </a:rPr>
              <a:t>, </a:t>
            </a:r>
            <a:r>
              <a:rPr lang="en-US" altLang="ko-KR" dirty="0">
                <a:ea typeface="굴림" panose="020B0600000101010101" pitchFamily="34" charset="-127"/>
              </a:rPr>
              <a:t>. . .,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Resource types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. . .,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m</a:t>
            </a:r>
            <a:endParaRPr lang="en-US" altLang="ko-KR" baseline="-25000" dirty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has </a:t>
            </a:r>
            <a:r>
              <a:rPr lang="en-US" altLang="ko-KR" i="1" dirty="0">
                <a:ea typeface="굴림" panose="020B0600000101010101" pitchFamily="34" charset="-127"/>
              </a:rPr>
              <a:t>W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m</a:t>
            </a:r>
            <a:r>
              <a:rPr lang="en-US" altLang="ko-KR" dirty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7010400" y="1890713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74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7010400" y="114141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67700" cy="5127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Resource-Allocation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265113" y="1754188"/>
            <a:ext cx="2782887" cy="4637089"/>
            <a:chOff x="144" y="1182"/>
            <a:chExt cx="175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3160713" y="1782763"/>
            <a:ext cx="2782887" cy="4608514"/>
            <a:chOff x="1968" y="1200"/>
            <a:chExt cx="1753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6056313" y="1782763"/>
            <a:ext cx="2782887" cy="4978399"/>
            <a:chOff x="3792" y="1200"/>
            <a:chExt cx="1753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6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46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482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Model: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493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6553200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4" y="2779"/>
                <a:ext cx="257" cy="509"/>
                <a:chOff x="672" y="2112"/>
                <a:chExt cx="384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57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39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382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Only one of each type of resource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>
                <a:ea typeface="굴림" panose="020B0600000101010101" pitchFamily="34" charset="-127"/>
              </a:rPr>
              <a:t>look for loops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More General Deadlock Detection Algorithm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integers (quantities of resources of each type):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>
                <a:ea typeface="굴림" panose="020B0600000101010101" pitchFamily="34" charset="-127"/>
              </a:rPr>
              <a:t>		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Nodes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3557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533400"/>
          </a:xfrm>
        </p:spPr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  <a:p>
            <a:endParaRPr lang="en-US" dirty="0"/>
          </a:p>
          <a:p>
            <a:r>
              <a:rPr lang="en-US" dirty="0"/>
              <a:t>Modern operating systems:</a:t>
            </a:r>
          </a:p>
          <a:p>
            <a:pPr lvl="1"/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1"/>
            <a:r>
              <a:rPr lang="en-US" dirty="0"/>
              <a:t>Ignore deadlock in applications</a:t>
            </a:r>
          </a:p>
          <a:p>
            <a:pPr lvl="2"/>
            <a:r>
              <a:rPr lang="en-US" dirty="0"/>
              <a:t>“Ostrich Algorithm”</a:t>
            </a:r>
          </a:p>
        </p:txBody>
      </p:sp>
    </p:spTree>
    <p:extLst>
      <p:ext uri="{BB962C8B-B14F-4D97-AF65-F5344CB8AC3E}">
        <p14:creationId xmlns:p14="http://schemas.microsoft.com/office/powerpoint/2010/main" val="2460500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F537-AA90-4548-B6EB-705A9B61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26398"/>
            <a:ext cx="7886700" cy="1023937"/>
          </a:xfrm>
        </p:spPr>
        <p:txBody>
          <a:bodyPr/>
          <a:lstStyle/>
          <a:p>
            <a:r>
              <a:rPr lang="en-US" dirty="0"/>
              <a:t>Recall: CPU &amp; I/O Bursts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2BD8A94-BD5B-B348-9E92-91908772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789" r="30032" b="1576"/>
          <a:stretch>
            <a:fillRect/>
          </a:stretch>
        </p:blipFill>
        <p:spPr bwMode="auto">
          <a:xfrm>
            <a:off x="696911" y="923926"/>
            <a:ext cx="2317068" cy="3768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76EF453-71A2-3B49-9738-07A11BE9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23" r="418" b="6123"/>
          <a:stretch>
            <a:fillRect/>
          </a:stretch>
        </p:blipFill>
        <p:spPr bwMode="auto">
          <a:xfrm>
            <a:off x="3810000" y="1524000"/>
            <a:ext cx="4330700" cy="2879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058EE-B922-C44A-A14D-61138A3185EB}"/>
              </a:ext>
            </a:extLst>
          </p:cNvPr>
          <p:cNvSpPr txBox="1"/>
          <p:nvPr/>
        </p:nvSpPr>
        <p:spPr>
          <a:xfrm>
            <a:off x="396874" y="4906963"/>
            <a:ext cx="839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Programs alternate between bursts of CPU, I/O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Scheduler: Which thread (CPU burst) to run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Interactive programs vs Compute Bound vs Streaming</a:t>
            </a:r>
          </a:p>
        </p:txBody>
      </p:sp>
    </p:spTree>
    <p:extLst>
      <p:ext uri="{BB962C8B-B14F-4D97-AF65-F5344CB8AC3E}">
        <p14:creationId xmlns:p14="http://schemas.microsoft.com/office/powerpoint/2010/main" val="424199085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15E89A-C29E-476F-82D3-780763697BB8}"/>
              </a:ext>
            </a:extLst>
          </p:cNvPr>
          <p:cNvSpPr txBox="1"/>
          <p:nvPr/>
        </p:nvSpPr>
        <p:spPr>
          <a:xfrm>
            <a:off x="977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F4A4-B5CA-42DF-8553-527D252DA583}"/>
              </a:ext>
            </a:extLst>
          </p:cNvPr>
          <p:cNvSpPr txBox="1"/>
          <p:nvPr/>
        </p:nvSpPr>
        <p:spPr>
          <a:xfrm>
            <a:off x="4920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deadlock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pPr marL="457200" lvl="1" indent="0" algn="ctr">
              <a:buNone/>
            </a:pPr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THIS DOES NOT WORK!!!!</a:t>
            </a:r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6858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4697059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7543800" y="43434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DA8B1-0E73-4DFE-AD9E-0F671FE6DA9C}"/>
              </a:ext>
            </a:extLst>
          </p:cNvPr>
          <p:cNvSpPr txBox="1"/>
          <p:nvPr/>
        </p:nvSpPr>
        <p:spPr>
          <a:xfrm>
            <a:off x="7034594" y="471273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it’s too 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7B3B6-1732-4078-BC7F-F3152D65A60A}"/>
              </a:ext>
            </a:extLst>
          </p:cNvPr>
          <p:cNvSpPr txBox="1"/>
          <p:nvPr/>
        </p:nvSpPr>
        <p:spPr>
          <a:xfrm>
            <a:off x="0" y="446353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Blocks…</a:t>
            </a:r>
          </a:p>
        </p:txBody>
      </p:sp>
    </p:spTree>
    <p:extLst>
      <p:ext uri="{BB962C8B-B14F-4D97-AF65-F5344CB8AC3E}">
        <p14:creationId xmlns:p14="http://schemas.microsoft.com/office/powerpoint/2010/main" val="1688147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0444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0.0444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445 L 3.33333E-6 0.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 uiExpand="1" build="p"/>
      <p:bldP spid="49" grpId="0"/>
      <p:bldP spid="9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F100-43A1-41EF-B409-838F6C3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Avoidance: Three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98EE-9C4E-4C85-95D6-A792D0EE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state</a:t>
            </a:r>
          </a:p>
          <a:p>
            <a:pPr lvl="1"/>
            <a:r>
              <a:rPr lang="en-US" dirty="0"/>
              <a:t>System can delay resource acquisition to prevent deadlock</a:t>
            </a:r>
          </a:p>
          <a:p>
            <a:pPr marL="857250" lvl="1" indent="-457200"/>
            <a:endParaRPr lang="en-US" dirty="0"/>
          </a:p>
          <a:p>
            <a:r>
              <a:rPr lang="en-US" dirty="0"/>
              <a:t>Unsafe state</a:t>
            </a:r>
          </a:p>
          <a:p>
            <a:pPr lvl="1"/>
            <a:r>
              <a:rPr lang="en-US" dirty="0"/>
              <a:t>No deadlock yet…</a:t>
            </a:r>
          </a:p>
          <a:p>
            <a:pPr lvl="1"/>
            <a:r>
              <a:rPr lang="en-US" dirty="0"/>
              <a:t>But threads can request resources in a pattern that </a:t>
            </a:r>
            <a:r>
              <a:rPr lang="en-US" b="1" i="1" dirty="0"/>
              <a:t>unavoidably</a:t>
            </a:r>
            <a:r>
              <a:rPr lang="en-US" dirty="0"/>
              <a:t> leads to deadlock</a:t>
            </a:r>
          </a:p>
          <a:p>
            <a:pPr lvl="1"/>
            <a:endParaRPr lang="en-US" dirty="0"/>
          </a:p>
          <a:p>
            <a:r>
              <a:rPr lang="en-US" dirty="0"/>
              <a:t>Deadlocked state</a:t>
            </a:r>
          </a:p>
          <a:p>
            <a:pPr lvl="1"/>
            <a:r>
              <a:rPr lang="en-US" dirty="0"/>
              <a:t>There exists a deadlock in the system</a:t>
            </a:r>
          </a:p>
          <a:p>
            <a:pPr lvl="1"/>
            <a:r>
              <a:rPr lang="en-US" dirty="0"/>
              <a:t>Also considered “unsafe”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A29B9-C531-468E-BE7C-BB823EE67A8D}"/>
              </a:ext>
            </a:extLst>
          </p:cNvPr>
          <p:cNvSpPr txBox="1"/>
          <p:nvPr/>
        </p:nvSpPr>
        <p:spPr>
          <a:xfrm>
            <a:off x="4245352" y="1905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A40E2"/>
                </a:solidFill>
              </a:rPr>
              <a:t>Deadlock avoidance: prevent system from reaching an </a:t>
            </a:r>
            <a:r>
              <a:rPr lang="en-US" sz="2400" i="1" dirty="0">
                <a:solidFill>
                  <a:srgbClr val="2A40E2"/>
                </a:solidFill>
              </a:rPr>
              <a:t>unsafe</a:t>
            </a:r>
            <a:r>
              <a:rPr lang="en-US" sz="2400" dirty="0">
                <a:solidFill>
                  <a:srgbClr val="2A40E2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78807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</a:t>
            </a:r>
            <a:r>
              <a:rPr lang="en-US" strike="sngStrike" dirty="0"/>
              <a:t>deadlock</a:t>
            </a:r>
            <a:r>
              <a:rPr lang="en-US" dirty="0"/>
              <a:t> </a:t>
            </a:r>
            <a:r>
              <a:rPr lang="en-US" dirty="0">
                <a:solidFill>
                  <a:srgbClr val="2A40E2"/>
                </a:solidFill>
                <a:latin typeface="+mn-lt"/>
              </a:rPr>
              <a:t>an unsafe state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762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4572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7397885" y="432143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 until Thread A releases the mutex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97A6-EAA9-4BED-8CEF-F8AEA5F5D019}"/>
              </a:ext>
            </a:extLst>
          </p:cNvPr>
          <p:cNvSpPr txBox="1"/>
          <p:nvPr/>
        </p:nvSpPr>
        <p:spPr>
          <a:xfrm>
            <a:off x="977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6942-AC57-460B-A3C6-3169D542C127}"/>
              </a:ext>
            </a:extLst>
          </p:cNvPr>
          <p:cNvSpPr txBox="1"/>
          <p:nvPr/>
        </p:nvSpPr>
        <p:spPr>
          <a:xfrm>
            <a:off x="4920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993434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2.77556E-17 0.0444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791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233181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b="0" dirty="0" err="1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b="0" baseline="-25000" dirty="0" err="1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544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b="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b="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b="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606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state, i.e. there 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893750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9154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Banker’s algorithm with dining philosophers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“Safe” (won’t cause deadlock) if when try to 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Is last chopstick but someone will have two afterwards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What 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>
                <a:ea typeface="굴림" panose="020B0600000101010101" pitchFamily="34" charset="-127"/>
              </a:rPr>
              <a:t>nd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>
                <a:ea typeface="굴림" panose="020B0600000101010101" pitchFamily="34" charset="-127"/>
              </a:rPr>
              <a:t>rd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7620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73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1636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533434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0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6115-FF27-4B9D-A6F0-FD7824B1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0324-CA29-4971-90C2-DACE0311B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code in a way that it isn’t prone to deadlock</a:t>
            </a:r>
          </a:p>
          <a:p>
            <a:endParaRPr lang="en-US" dirty="0"/>
          </a:p>
          <a:p>
            <a:r>
              <a:rPr lang="en-US" dirty="0"/>
              <a:t>First: What must be true about our code for deadlock to happen?</a:t>
            </a:r>
          </a:p>
        </p:txBody>
      </p:sp>
    </p:spTree>
    <p:extLst>
      <p:ext uri="{BB962C8B-B14F-4D97-AF65-F5344CB8AC3E}">
        <p14:creationId xmlns:p14="http://schemas.microsoft.com/office/powerpoint/2010/main" val="137115753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</a:p>
          <a:p>
            <a:pPr lvl="2">
              <a:spcBef>
                <a:spcPct val="20000"/>
              </a:spcBef>
            </a:pPr>
            <a:endParaRPr lang="en-US" altLang="ko-KR" baseline="-25000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To prevent deadlock, make sure at least  one of these conditions does not hold</a:t>
            </a:r>
          </a:p>
        </p:txBody>
      </p:sp>
    </p:spTree>
    <p:extLst>
      <p:ext uri="{BB962C8B-B14F-4D97-AF65-F5344CB8AC3E}">
        <p14:creationId xmlns:p14="http://schemas.microsoft.com/office/powerpoint/2010/main" val="18408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B508-2232-BD47-B5BA-E4C42B44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8526"/>
            <a:ext cx="7886700" cy="821123"/>
          </a:xfrm>
        </p:spPr>
        <p:txBody>
          <a:bodyPr/>
          <a:lstStyle/>
          <a:p>
            <a:r>
              <a:rPr lang="en-US" dirty="0"/>
              <a:t>Recall: Evaluating Schedulers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6B9D-45ED-D343-848F-C6DC6FA3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712"/>
            <a:ext cx="8218788" cy="5110162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Response Time</a:t>
            </a:r>
            <a:r>
              <a:rPr lang="en-US" sz="3200" dirty="0"/>
              <a:t> (ideally </a:t>
            </a:r>
            <a:r>
              <a:rPr lang="en-US" sz="3200" i="1" dirty="0"/>
              <a:t>low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What user sees: from keypress to character on screen</a:t>
            </a:r>
          </a:p>
          <a:p>
            <a:pPr lvl="1"/>
            <a:r>
              <a:rPr lang="en-US" sz="2800" dirty="0"/>
              <a:t>Or completion time for non-interactive</a:t>
            </a:r>
          </a:p>
          <a:p>
            <a:r>
              <a:rPr lang="en-US" sz="3200" b="1" dirty="0"/>
              <a:t>Throughput</a:t>
            </a:r>
            <a:r>
              <a:rPr lang="en-US" sz="3200" dirty="0"/>
              <a:t> (ideally </a:t>
            </a:r>
            <a:r>
              <a:rPr lang="en-US" sz="3200" i="1" dirty="0"/>
              <a:t>high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Total operations (jobs) per second</a:t>
            </a:r>
          </a:p>
          <a:p>
            <a:pPr lvl="1"/>
            <a:r>
              <a:rPr lang="en-US" sz="2800" dirty="0"/>
              <a:t>Overhead (e.g. context switching), artificial blocks</a:t>
            </a:r>
            <a:endParaRPr lang="en-US" sz="3200" dirty="0"/>
          </a:p>
          <a:p>
            <a:r>
              <a:rPr lang="en-US" sz="3200" b="1" dirty="0"/>
              <a:t>Fairness</a:t>
            </a:r>
          </a:p>
          <a:p>
            <a:pPr lvl="1"/>
            <a:r>
              <a:rPr lang="en-US" sz="2800" dirty="0"/>
              <a:t>Fraction of resources provided to each</a:t>
            </a:r>
          </a:p>
          <a:p>
            <a:pPr lvl="1"/>
            <a:r>
              <a:rPr lang="en-US" sz="2800" dirty="0"/>
              <a:t>May conflict with best avg. throughput, resp. time</a:t>
            </a:r>
          </a:p>
        </p:txBody>
      </p:sp>
    </p:spTree>
    <p:extLst>
      <p:ext uri="{BB962C8B-B14F-4D97-AF65-F5344CB8AC3E}">
        <p14:creationId xmlns:p14="http://schemas.microsoft.com/office/powerpoint/2010/main" val="33682697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1AB1-F56F-4B65-AFBB-36A8F72B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778E-E7B2-4BBB-BC5E-266AD6A2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“Mutual Exclusion”</a:t>
            </a:r>
          </a:p>
          <a:p>
            <a:pPr lvl="1"/>
            <a:r>
              <a:rPr lang="en-US" dirty="0"/>
              <a:t>Infinite resources</a:t>
            </a:r>
          </a:p>
          <a:p>
            <a:pPr lvl="2"/>
            <a:r>
              <a:rPr lang="en-US" dirty="0"/>
              <a:t>Example: Virtual Memory</a:t>
            </a:r>
          </a:p>
          <a:p>
            <a:pPr lvl="1"/>
            <a:r>
              <a:rPr lang="en-US" dirty="0"/>
              <a:t>Restructure program to avoid sharing</a:t>
            </a:r>
          </a:p>
        </p:txBody>
      </p:sp>
    </p:spTree>
    <p:extLst>
      <p:ext uri="{BB962C8B-B14F-4D97-AF65-F5344CB8AC3E}">
        <p14:creationId xmlns:p14="http://schemas.microsoft.com/office/powerpoint/2010/main" val="253626852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(Virtually) Infinite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501889" y="1498791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A</a:t>
            </a:r>
            <a:endParaRPr lang="en-US" sz="2400" u="sng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326572" y="3901669"/>
            <a:ext cx="7958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virtual memory we have “infinite” space so everything will just succeed.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4200741" y="1500126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B</a:t>
            </a:r>
            <a:endParaRPr lang="en-US" sz="2400" u="sng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43857018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1AB1-F56F-4B65-AFBB-36A8F72B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778E-E7B2-4BBB-BC5E-266AD6A2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“Mutual Exclusion”</a:t>
            </a:r>
          </a:p>
          <a:p>
            <a:pPr lvl="1"/>
            <a:r>
              <a:rPr lang="en-US" dirty="0"/>
              <a:t>Infinite resources</a:t>
            </a:r>
          </a:p>
          <a:p>
            <a:pPr lvl="2"/>
            <a:r>
              <a:rPr lang="en-US" dirty="0"/>
              <a:t>Example: Virtual Memory</a:t>
            </a:r>
          </a:p>
          <a:p>
            <a:pPr lvl="1"/>
            <a:r>
              <a:rPr lang="en-US" dirty="0"/>
              <a:t>Restructure program to avoid sharing</a:t>
            </a:r>
          </a:p>
          <a:p>
            <a:pPr lvl="1"/>
            <a:endParaRPr lang="en-US" dirty="0"/>
          </a:p>
          <a:p>
            <a:r>
              <a:rPr lang="en-US" dirty="0"/>
              <a:t>Remove “Hold-and-Wait”</a:t>
            </a:r>
          </a:p>
          <a:p>
            <a:pPr lvl="1"/>
            <a:r>
              <a:rPr lang="en-US" dirty="0"/>
              <a:t>Back off and retry</a:t>
            </a:r>
          </a:p>
          <a:p>
            <a:pPr lvl="2"/>
            <a:r>
              <a:rPr lang="en-US" dirty="0"/>
              <a:t>Removes deadlock but could still lead to starvation</a:t>
            </a:r>
          </a:p>
          <a:p>
            <a:pPr lvl="1"/>
            <a:r>
              <a:rPr lang="en-US" dirty="0"/>
              <a:t>Request all resources up front</a:t>
            </a:r>
          </a:p>
          <a:p>
            <a:pPr lvl="2"/>
            <a:r>
              <a:rPr lang="en-US" dirty="0"/>
              <a:t>Reduces concurrency (parallelism?)</a:t>
            </a:r>
          </a:p>
          <a:p>
            <a:pPr lvl="2"/>
            <a:r>
              <a:rPr lang="en-US" dirty="0"/>
              <a:t>Example: Dining philosophers grab both chopsticks atomically</a:t>
            </a:r>
          </a:p>
        </p:txBody>
      </p:sp>
    </p:spTree>
    <p:extLst>
      <p:ext uri="{BB962C8B-B14F-4D97-AF65-F5344CB8AC3E}">
        <p14:creationId xmlns:p14="http://schemas.microsoft.com/office/powerpoint/2010/main" val="349071501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628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4572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501889" y="3513241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628650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(x, y);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4571999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y, x);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497509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628651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4572000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501889" y="892062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Or consider this:</a:t>
            </a:r>
          </a:p>
        </p:txBody>
      </p:sp>
    </p:spTree>
    <p:extLst>
      <p:ext uri="{BB962C8B-B14F-4D97-AF65-F5344CB8AC3E}">
        <p14:creationId xmlns:p14="http://schemas.microsoft.com/office/powerpoint/2010/main" val="56505436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1AB1-F56F-4B65-AFBB-36A8F72B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778E-E7B2-4BBB-BC5E-266AD6A2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“No Preemption”</a:t>
            </a:r>
          </a:p>
          <a:p>
            <a:pPr lvl="1"/>
            <a:r>
              <a:rPr lang="en-US" dirty="0"/>
              <a:t>Allow OS to revoke resources it has granted</a:t>
            </a:r>
          </a:p>
          <a:p>
            <a:pPr lvl="2"/>
            <a:r>
              <a:rPr lang="en-US" dirty="0"/>
              <a:t>Example: Pre-emptive scheduling</a:t>
            </a:r>
          </a:p>
          <a:p>
            <a:pPr lvl="1"/>
            <a:r>
              <a:rPr lang="en-US" dirty="0"/>
              <a:t>Doesn’t always work with resource semantics</a:t>
            </a:r>
          </a:p>
          <a:p>
            <a:pPr lvl="2"/>
            <a:r>
              <a:rPr lang="en-US" dirty="0"/>
              <a:t>Example: Locks</a:t>
            </a:r>
          </a:p>
        </p:txBody>
      </p:sp>
    </p:spTree>
    <p:extLst>
      <p:ext uri="{BB962C8B-B14F-4D97-AF65-F5344CB8AC3E}">
        <p14:creationId xmlns:p14="http://schemas.microsoft.com/office/powerpoint/2010/main" val="75634783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Pre-empting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501889" y="1498791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A</a:t>
            </a:r>
            <a:endParaRPr lang="en-US" sz="2400" u="sng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326572" y="3657600"/>
            <a:ext cx="7958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virtual memory we have “infinite” space so everything will just succeed.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view: we are “pre-empting” memory when paging out to disk, and giving it back when paging back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4200741" y="1500126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B</a:t>
            </a:r>
            <a:endParaRPr lang="en-US" sz="2400" u="sng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AllocateOrWait</a:t>
            </a:r>
            <a:r>
              <a:rPr lang="en-US" sz="2400" b="1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115265655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1AB1-F56F-4B65-AFBB-36A8F72B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778E-E7B2-4BBB-BC5E-266AD6A2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“No Preemption”</a:t>
            </a:r>
          </a:p>
          <a:p>
            <a:pPr lvl="1"/>
            <a:r>
              <a:rPr lang="en-US" dirty="0"/>
              <a:t>Allow OS to revoke resources it has granted</a:t>
            </a:r>
          </a:p>
          <a:p>
            <a:pPr lvl="2"/>
            <a:r>
              <a:rPr lang="en-US" dirty="0"/>
              <a:t>Example: Pre-emptive scheduling</a:t>
            </a:r>
          </a:p>
          <a:p>
            <a:pPr lvl="1"/>
            <a:r>
              <a:rPr lang="en-US" dirty="0"/>
              <a:t>Doesn’t always work with resource semantics</a:t>
            </a:r>
          </a:p>
          <a:p>
            <a:pPr lvl="2"/>
            <a:r>
              <a:rPr lang="en-US" dirty="0"/>
              <a:t>Example: Locks</a:t>
            </a:r>
          </a:p>
          <a:p>
            <a:pPr lvl="1"/>
            <a:endParaRPr lang="en-US" dirty="0"/>
          </a:p>
          <a:p>
            <a:r>
              <a:rPr lang="en-US" dirty="0"/>
              <a:t>Remove “Circular Wait”</a:t>
            </a:r>
          </a:p>
          <a:p>
            <a:pPr lvl="1"/>
            <a:r>
              <a:rPr lang="en-US" dirty="0"/>
              <a:t>Acquire resources in a consistent order</a:t>
            </a:r>
          </a:p>
        </p:txBody>
      </p:sp>
    </p:spTree>
    <p:extLst>
      <p:ext uri="{BB962C8B-B14F-4D97-AF65-F5344CB8AC3E}">
        <p14:creationId xmlns:p14="http://schemas.microsoft.com/office/powerpoint/2010/main" val="252289542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 Resources in Consistent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628651" y="918715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4572000" y="918715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501889" y="3429048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628650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4571999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B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A91D6-5845-4043-9901-D792989B49F9}"/>
              </a:ext>
            </a:extLst>
          </p:cNvPr>
          <p:cNvSpPr txBox="1"/>
          <p:nvPr/>
        </p:nvSpPr>
        <p:spPr>
          <a:xfrm>
            <a:off x="6789906" y="539326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it matter in which order the locks are released?</a:t>
            </a:r>
          </a:p>
        </p:txBody>
      </p:sp>
    </p:spTree>
    <p:extLst>
      <p:ext uri="{BB962C8B-B14F-4D97-AF65-F5344CB8AC3E}">
        <p14:creationId xmlns:p14="http://schemas.microsoft.com/office/powerpoint/2010/main" val="11344416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7F64-17E6-424B-87A2-ADA35A90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1092-31EF-44BB-93B1-FEAB82FE3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deadlock happen, and then figure out how to deal with it</a:t>
            </a:r>
          </a:p>
        </p:txBody>
      </p:sp>
    </p:spTree>
    <p:extLst>
      <p:ext uri="{BB962C8B-B14F-4D97-AF65-F5344CB8AC3E}">
        <p14:creationId xmlns:p14="http://schemas.microsoft.com/office/powerpoint/2010/main" val="20641318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7A31-0F5B-994F-A9FB-3EE4ADB7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04800"/>
            <a:ext cx="7886700" cy="1325563"/>
          </a:xfrm>
        </p:spPr>
        <p:txBody>
          <a:bodyPr/>
          <a:lstStyle/>
          <a:p>
            <a:r>
              <a:rPr lang="en-US" dirty="0"/>
              <a:t>Recall: What if we knew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5A29-7D26-E84E-B57A-048CA33C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1600200"/>
            <a:ext cx="8415336" cy="4076314"/>
          </a:xfrm>
        </p:spPr>
        <p:txBody>
          <a:bodyPr/>
          <a:lstStyle/>
          <a:p>
            <a:r>
              <a:rPr lang="en-US" sz="3200" dirty="0"/>
              <a:t>Key Idea: remove convoy effect</a:t>
            </a:r>
          </a:p>
          <a:p>
            <a:pPr lvl="1"/>
            <a:r>
              <a:rPr lang="en-US" sz="2800" dirty="0"/>
              <a:t>Short jobs always stay ahead of long ones</a:t>
            </a:r>
            <a:br>
              <a:rPr lang="en-US" sz="2800" dirty="0"/>
            </a:br>
            <a:endParaRPr lang="en-US" dirty="0"/>
          </a:p>
          <a:p>
            <a:r>
              <a:rPr lang="en-US" dirty="0"/>
              <a:t>Non-preemptive: </a:t>
            </a:r>
            <a:r>
              <a:rPr lang="en-US" b="1" dirty="0"/>
              <a:t>Shortest Job First</a:t>
            </a:r>
          </a:p>
          <a:p>
            <a:pPr lvl="1"/>
            <a:r>
              <a:rPr lang="en-US" dirty="0"/>
              <a:t>Like FCFS where we always chose the best possible ordering</a:t>
            </a:r>
          </a:p>
          <a:p>
            <a:pPr lvl="1"/>
            <a:endParaRPr lang="en-US" dirty="0"/>
          </a:p>
          <a:p>
            <a:r>
              <a:rPr lang="en-US" dirty="0"/>
              <a:t>Preemptive Version: </a:t>
            </a:r>
            <a:r>
              <a:rPr lang="en-US" b="1" dirty="0"/>
              <a:t>Shortest Remaining Time First</a:t>
            </a:r>
          </a:p>
          <a:p>
            <a:pPr lvl="1"/>
            <a:r>
              <a:rPr lang="en-US" dirty="0"/>
              <a:t>A newly ready process (e.g., just finished an I/O operation) with shorter time replaces the current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1511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What to do when detect deadlock?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Remove a dining lawyer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Hit the rewind button on TiVo, pretend last few minutes never happened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16482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Monitors and Condition Variables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Monitor</a:t>
            </a:r>
            <a:r>
              <a:rPr lang="en-US" altLang="ko-KR" dirty="0">
                <a:ea typeface="굴림" panose="020B0600000101010101" pitchFamily="34" charset="-127"/>
              </a:rPr>
              <a:t>: a lock and zero or more condition variables for managing concurrent access to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of Monitors is a programming paradigm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Some languages like Java provide monitors in the language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Condition Variable</a:t>
            </a:r>
            <a:r>
              <a:rPr lang="en-US" altLang="ko-KR" dirty="0">
                <a:ea typeface="굴림" panose="020B0600000101010101" pitchFamily="34" charset="-127"/>
              </a:rPr>
              <a:t>: a queue of threads waiting for something </a:t>
            </a:r>
            <a:r>
              <a:rPr lang="en-US" altLang="ko-KR" i="1" dirty="0">
                <a:ea typeface="굴림" panose="020B0600000101010101" pitchFamily="34" charset="-127"/>
              </a:rPr>
              <a:t>inside</a:t>
            </a:r>
            <a:r>
              <a:rPr lang="en-US" altLang="ko-KR" dirty="0">
                <a:ea typeface="굴림" panose="020B0600000101010101" pitchFamily="34" charset="-127"/>
              </a:rPr>
              <a:t> a critical section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Key idea: allow sleeping inside critical section by atomically releasing lock at time we go to sleep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Contrast to semaphores: Can’t wait inside critical section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Operations: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Wait(&amp;lock)</a:t>
            </a:r>
            <a:r>
              <a:rPr lang="en-US" altLang="ko-KR" dirty="0">
                <a:ea typeface="굴림" panose="020B0600000101010101" pitchFamily="34" charset="-127"/>
              </a:rPr>
              <a:t>: Atomically release lock and go to sleep. Re-acquire lock later, before returning.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Signal()</a:t>
            </a:r>
            <a:r>
              <a:rPr lang="en-US" altLang="ko-KR" dirty="0">
                <a:ea typeface="굴림" panose="020B0600000101010101" pitchFamily="34" charset="-127"/>
              </a:rPr>
              <a:t>: Wake up one waiter, if any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Broadcast()</a:t>
            </a:r>
            <a:r>
              <a:rPr lang="en-US" altLang="ko-KR" dirty="0">
                <a:ea typeface="굴림" panose="020B0600000101010101" pitchFamily="34" charset="-127"/>
              </a:rPr>
              <a:t>: Wake up all waiters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Rule: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Must hold lock when doing condition variable ops!</a:t>
            </a:r>
          </a:p>
        </p:txBody>
      </p:sp>
    </p:spTree>
    <p:extLst>
      <p:ext uri="{BB962C8B-B14F-4D97-AF65-F5344CB8AC3E}">
        <p14:creationId xmlns:p14="http://schemas.microsoft.com/office/powerpoint/2010/main" val="39073664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(Mesa) Monitor Pattern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Monitors represent the logic of the program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Wait if necessary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Signal when change something so any waiting threads can proceed to recheck their condition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Basic structure of monitor-based program: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while (need to wait)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condvar.wait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condvar.signal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unlock</a:t>
            </a: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4572000" y="2743200"/>
            <a:ext cx="2873375" cy="2851150"/>
            <a:chOff x="2880" y="1728"/>
            <a:chExt cx="1810" cy="1796"/>
          </a:xfrm>
        </p:grpSpPr>
        <p:sp>
          <p:nvSpPr>
            <p:cNvPr id="56325" name="AutoShape 5"/>
            <p:cNvSpPr>
              <a:spLocks/>
            </p:cNvSpPr>
            <p:nvPr/>
          </p:nvSpPr>
          <p:spPr bwMode="auto">
            <a:xfrm>
              <a:off x="2880" y="1776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"/>
              </a:endParaRPr>
            </a:p>
          </p:txBody>
        </p:sp>
        <p:sp>
          <p:nvSpPr>
            <p:cNvPr id="56326" name="AutoShape 6"/>
            <p:cNvSpPr>
              <a:spLocks/>
            </p:cNvSpPr>
            <p:nvPr/>
          </p:nvSpPr>
          <p:spPr bwMode="auto">
            <a:xfrm>
              <a:off x="2880" y="3120"/>
              <a:ext cx="240" cy="384"/>
            </a:xfrm>
            <a:prstGeom prst="righ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3120" y="1728"/>
              <a:ext cx="157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dirty="0">
                  <a:solidFill>
                    <a:schemeClr val="hlink"/>
                  </a:solidFill>
                  <a:latin typeface="Gill Sans"/>
                  <a:ea typeface="굴림" panose="020B0600000101010101" pitchFamily="34" charset="-127"/>
                </a:rPr>
                <a:t>Check and/or update</a:t>
              </a:r>
              <a:br>
                <a:rPr lang="en-US" altLang="ko-KR" dirty="0">
                  <a:solidFill>
                    <a:schemeClr val="hlink"/>
                  </a:solidFill>
                  <a:latin typeface="Gill Sans"/>
                  <a:ea typeface="굴림" panose="020B0600000101010101" pitchFamily="34" charset="-127"/>
                </a:rPr>
              </a:br>
              <a:r>
                <a:rPr lang="en-US" altLang="ko-KR" dirty="0">
                  <a:solidFill>
                    <a:schemeClr val="hlink"/>
                  </a:solidFill>
                  <a:latin typeface="Gill Sans"/>
                  <a:ea typeface="굴림" panose="020B0600000101010101" pitchFamily="34" charset="-127"/>
                </a:rPr>
                <a:t>state variables</a:t>
              </a:r>
            </a:p>
            <a:p>
              <a:r>
                <a:rPr lang="en-US" altLang="ko-KR" dirty="0">
                  <a:solidFill>
                    <a:schemeClr val="hlink"/>
                  </a:solidFill>
                  <a:latin typeface="Gill Sans"/>
                  <a:ea typeface="굴림" panose="020B0600000101010101" pitchFamily="34" charset="-127"/>
                </a:rPr>
                <a:t>Wait if necessary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120" y="3120"/>
              <a:ext cx="15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solidFill>
                    <a:schemeClr val="hlink"/>
                  </a:solidFill>
                  <a:latin typeface="Gill Sans"/>
                  <a:ea typeface="굴림" panose="020B0600000101010101" pitchFamily="34" charset="-127"/>
                </a:rPr>
                <a:t>Check and/or update</a:t>
              </a:r>
            </a:p>
            <a:p>
              <a:r>
                <a:rPr lang="en-US" altLang="ko-KR">
                  <a:solidFill>
                    <a:schemeClr val="hlink"/>
                  </a:solidFill>
                  <a:latin typeface="Gill Sans"/>
                  <a:ea typeface="굴림" panose="020B0600000101010101" pitchFamily="34" charset="-127"/>
                </a:rPr>
                <a:t>state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163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1537-4DE8-3745-852D-79400DAB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762000"/>
          </a:xfrm>
        </p:spPr>
        <p:txBody>
          <a:bodyPr/>
          <a:lstStyle/>
          <a:p>
            <a:r>
              <a:rPr lang="en-US" dirty="0"/>
              <a:t>Programming Language Support for Concurrency and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B72E-951A-334B-B3F4-6CEB8CBA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0800"/>
            <a:ext cx="7924800" cy="3429000"/>
          </a:xfrm>
        </p:spPr>
        <p:txBody>
          <a:bodyPr/>
          <a:lstStyle/>
          <a:p>
            <a:r>
              <a:rPr lang="en-US" dirty="0"/>
              <a:t>Synchronization operations</a:t>
            </a:r>
          </a:p>
          <a:p>
            <a:r>
              <a:rPr lang="en-US" dirty="0"/>
              <a:t>Exceptional conditions</a:t>
            </a:r>
          </a:p>
        </p:txBody>
      </p:sp>
    </p:spTree>
    <p:extLst>
      <p:ext uri="{BB962C8B-B14F-4D97-AF65-F5344CB8AC3E}">
        <p14:creationId xmlns:p14="http://schemas.microsoft.com/office/powerpoint/2010/main" val="358719407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A725-4246-3348-B6DB-42181B20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533400"/>
          </a:xfrm>
        </p:spPr>
        <p:txBody>
          <a:bodyPr/>
          <a:lstStyle/>
          <a:p>
            <a:r>
              <a:rPr lang="en-US" dirty="0"/>
              <a:t>Concurrency and Synchronization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4089-788F-144C-B2E3-4F637555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830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Standard approach: use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pthreads</a:t>
            </a:r>
            <a:r>
              <a:rPr lang="en-US" dirty="0"/>
              <a:t>, protect access to shared data structures</a:t>
            </a:r>
          </a:p>
          <a:p>
            <a:r>
              <a:rPr lang="en-US" dirty="0"/>
              <a:t>One pitfall: consistently unlocking a mutex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int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 </a:t>
            </a: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errCode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  <a:b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return OK;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75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29E5-6B1A-4F03-A880-2C414CB4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and Synchronization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4B61-9017-4A0E-8CC5-F17661024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Harder with more locks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sz="26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lock1.acquire();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  <a:b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lock1.release();</a:t>
            </a:r>
            <a:b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return;</a:t>
            </a:r>
            <a:b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…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lock2.acquire();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lock2.release()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lock1.release();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return;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…  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lock2.release();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lock1.release();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return;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sz="2600" dirty="0"/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F4947-2593-4282-8FC8-02589C45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400" dirty="0" err="1">
                <a:latin typeface="Consolas" panose="020B0609020204030204" pitchFamily="49" charset="0"/>
                <a:cs typeface="Arial" panose="020B0604020202020204" pitchFamily="34" charset="0"/>
              </a:rPr>
              <a:t>goto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a solution???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void </a:t>
            </a:r>
            <a:r>
              <a:rPr lang="en-US" altLang="ko-KR" sz="2600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lock1.acquire();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  <a:b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sz="26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goto</a:t>
            </a: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release_lock1_and_exit;</a:t>
            </a:r>
            <a:b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…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lock2.acquire();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(error) {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sz="2600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goto</a:t>
            </a: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600" dirty="0" err="1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release_both_and_exit</a:t>
            </a: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</a:p>
          <a:p>
            <a:pPr marL="0" indent="0">
              <a:buNone/>
            </a:pPr>
            <a:r>
              <a:rPr lang="en-US" altLang="ko-KR" sz="26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</a:p>
          <a:p>
            <a:pPr marL="0" indent="0">
              <a:buNone/>
            </a:pPr>
            <a:r>
              <a:rPr lang="en-US" altLang="ko-KR" sz="2600" dirty="0" err="1">
                <a:latin typeface="Consolas" panose="020B0609020204030204" pitchFamily="49" charset="0"/>
                <a:ea typeface="굴림" panose="020B0600000101010101" pitchFamily="34" charset="-127"/>
              </a:rPr>
              <a:t>release_both_and_exit</a:t>
            </a: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: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lock2.release();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release_lock1_and_exit:</a:t>
            </a:r>
          </a:p>
          <a:p>
            <a:pPr marL="0" indent="0">
              <a:buNone/>
            </a:pP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lock1.release();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  return;</a:t>
            </a:r>
            <a:b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6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sz="2600" dirty="0"/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24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9C5E-3614-8447-9EA5-3AC5B300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Lock 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1B2DF-B5E2-5445-A17A-F7B75C92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5" y="1825625"/>
            <a:ext cx="873996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&lt;mutex&gt;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global_i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std::mutex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global_mutex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safe_increment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std::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lock_guard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&lt;std::mutex&gt;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global_mutex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global_i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Mutex released when 'lock' goes out of scope</a:t>
            </a:r>
          </a:p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536704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A19F-9A66-014B-AC9C-A8FC28E1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278A-94CD-0B47-BAD4-4522F3FBD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825625"/>
            <a:ext cx="8506046" cy="4714512"/>
          </a:xfrm>
        </p:spPr>
        <p:txBody>
          <a:bodyPr>
            <a:normAutofit/>
          </a:bodyPr>
          <a:lstStyle/>
          <a:p>
            <a:r>
              <a:rPr lang="en-US" dirty="0"/>
              <a:t>More versatile than we'll show here (can be used to close files, database connections,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lock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threading.Lock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with lock: # Automatically calls acquire()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some_var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+= 1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release() called however we leave block</a:t>
            </a:r>
          </a:p>
        </p:txBody>
      </p:sp>
    </p:spTree>
    <p:extLst>
      <p:ext uri="{BB962C8B-B14F-4D97-AF65-F5344CB8AC3E}">
        <p14:creationId xmlns:p14="http://schemas.microsoft.com/office/powerpoint/2010/main" val="116676293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Java Language Support for Synchronization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Every Java object has an associated lock: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Lock is acquired on entry and released on exit from a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synchronized</a:t>
            </a:r>
            <a:r>
              <a:rPr lang="en-US" altLang="ko-KR" i="1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method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Lock is properly released if exception occurs inside a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synchronized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method</a:t>
            </a:r>
          </a:p>
          <a:p>
            <a:pPr lvl="1">
              <a:lnSpc>
                <a:spcPct val="80000"/>
              </a:lnSpc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Mutex execution of synchronized methods (beware deadlock)</a:t>
            </a:r>
          </a:p>
          <a:p>
            <a:pPr marL="0" indent="0">
              <a:lnSpc>
                <a:spcPct val="80000"/>
              </a:lnSpc>
              <a:buNone/>
              <a:tabLst>
                <a:tab pos="1027113" algn="l"/>
                <a:tab pos="1377950" algn="l"/>
                <a:tab pos="1716088" algn="l"/>
                <a:tab pos="2054225" algn="l"/>
              </a:tabLst>
            </a:pP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class Account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private int balance;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// object constructor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Account (int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initialBalance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balance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initialBalance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</a:t>
            </a:r>
            <a:r>
              <a:rPr lang="en-US" altLang="ko-KR" sz="2000" i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synchronized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int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getBalance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return balance;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public </a:t>
            </a:r>
            <a:r>
              <a:rPr lang="en-US" altLang="ko-KR" sz="2000" i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synchronized</a:t>
            </a:r>
            <a:r>
              <a:rPr lang="en-US" altLang="ko-KR" sz="2000" i="1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void deposit(int amount)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387835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8B93-5A7C-884B-AA8F-40EC8BCA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Support for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B729-D5AB-4142-8207-B9E45B4C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4260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Along with a lock, every object has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condition variable associated with it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wait inside a synchronized method:</a:t>
            </a: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void wait();</a:t>
            </a: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void wait(long timeout);</a:t>
            </a:r>
            <a:b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signal while in a synchronized method:</a:t>
            </a: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void notify();</a:t>
            </a:r>
          </a:p>
          <a:p>
            <a:pPr lvl="1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notifyAll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7466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C80E-392D-7B41-9436-7ED044B3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Multi-Level Feedback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8749-0A32-AE4F-9E4B-98932FF3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5625"/>
            <a:ext cx="817245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Intuition: Priority Level proportional to burst length</a:t>
            </a:r>
          </a:p>
          <a:p>
            <a:r>
              <a:rPr lang="en-US" dirty="0"/>
              <a:t>Job Exceeds Quantum: Drop to lower queue</a:t>
            </a:r>
          </a:p>
          <a:p>
            <a:r>
              <a:rPr lang="en-US" dirty="0"/>
              <a:t>Job Doesn't Exceed Quantum: Raise to higher queue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F673B2C-D137-DD4A-BC1B-AE017DEA8460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1628767"/>
            <a:ext cx="3657600" cy="1828800"/>
            <a:chOff x="1872" y="1392"/>
            <a:chExt cx="2016" cy="1233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CB87383C-A026-564A-9FA8-56E4FE903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0DEB1C3-BFC3-4D4B-A920-84FCB359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92E7AE5-0FBD-C347-905D-9DA2D23D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45C4107E-78CA-624C-8C2B-B40F5E14666F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1933567"/>
            <a:ext cx="3308350" cy="914400"/>
            <a:chOff x="3600" y="624"/>
            <a:chExt cx="2084" cy="576"/>
          </a:xfrm>
        </p:grpSpPr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3F0F1044-3365-CB4A-966B-BA098AFE5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5AE25C8E-8705-0846-9CD5-25040460A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6EA1DF4D-F427-5543-AA42-B44417F3E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1622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BFB4-3383-B04A-8089-70B527F8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Language Support for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87A0-9103-C44A-9702-B01A0F49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was designed with concurrent applications in mind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language aspects we’ll talk about today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defer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keyword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Goroutines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language aspects we won’t talk about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select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keyword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</a:p>
        </p:txBody>
      </p:sp>
    </p:spTree>
    <p:extLst>
      <p:ext uri="{BB962C8B-B14F-4D97-AF65-F5344CB8AC3E}">
        <p14:creationId xmlns:p14="http://schemas.microsoft.com/office/powerpoint/2010/main" val="289215562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A725-4246-3348-B6DB-42181B20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defer</a:t>
            </a:r>
            <a:r>
              <a:rPr lang="en-US" dirty="0"/>
              <a:t> keyword in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4089-788F-144C-B2E3-4F6375553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func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lock.Lock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if error {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lock.Unlock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  return</a:t>
            </a:r>
            <a:b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  <a:b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lock.Unlock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return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E53956-C7C6-4250-AB5D-6DABE3AB2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Solution: use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defer</a:t>
            </a:r>
          </a:p>
          <a:p>
            <a:pPr marL="0" indent="0">
              <a:buNone/>
            </a:pP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func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lock.Lock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defer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lock.Unlock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if error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  return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  <a:b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return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02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A725-4246-3348-B6DB-42181B20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defer</a:t>
            </a:r>
            <a:r>
              <a:rPr lang="en-US" dirty="0"/>
              <a:t> keyword in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4089-788F-144C-B2E3-4F637555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queue of “deferred” calls is maintained dynamically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func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Rtn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lock1.Lock()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defer lock1.Lock()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if condition {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  lock2.Lock()</a:t>
            </a:r>
          </a:p>
          <a:p>
            <a:pPr marL="0" indent="0">
              <a:buNone/>
            </a:pP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  defer lock2.Unlock()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}</a:t>
            </a:r>
            <a:b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…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 return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2F5335-C9C9-4E58-BCE3-4D4207CB305D}"/>
              </a:ext>
            </a:extLst>
          </p:cNvPr>
          <p:cNvCxnSpPr>
            <a:cxnSpLocks/>
          </p:cNvCxnSpPr>
          <p:nvPr/>
        </p:nvCxnSpPr>
        <p:spPr bwMode="auto">
          <a:xfrm flipH="1">
            <a:off x="2133600" y="4876800"/>
            <a:ext cx="2906244" cy="304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E279E3-2E97-4BF7-8DC3-7AD196C16F06}"/>
              </a:ext>
            </a:extLst>
          </p:cNvPr>
          <p:cNvSpPr txBox="1"/>
          <p:nvPr/>
        </p:nvSpPr>
        <p:spPr>
          <a:xfrm>
            <a:off x="5105400" y="4572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lock1 is always unlocked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lock2 is unlocked here only if the </a:t>
            </a:r>
            <a:r>
              <a:rPr lang="en-US" dirty="0">
                <a:latin typeface="Consolas" panose="020B0609020204030204" pitchFamily="49" charset="0"/>
              </a:rPr>
              <a:t>condition</a:t>
            </a:r>
            <a:r>
              <a:rPr lang="en-US" dirty="0"/>
              <a:t> was true earlier</a:t>
            </a:r>
          </a:p>
        </p:txBody>
      </p:sp>
    </p:spTree>
    <p:extLst>
      <p:ext uri="{BB962C8B-B14F-4D97-AF65-F5344CB8AC3E}">
        <p14:creationId xmlns:p14="http://schemas.microsoft.com/office/powerpoint/2010/main" val="3111319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341E-9E58-41AD-BE30-CD2101B0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Goroutines in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90C6-61F9-4723-A666-5B1D2F4A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Goroutines are lightweight, user-level threads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Scheduling not preemptive (relies on goroutines to yield)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Yield statements inserted by compiler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Advantages relative to regular threads (e.g.,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pthreads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lightweight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Faster context-switch time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sophisticated scheduling at the user-level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 is not aware of user-level threads</a:t>
            </a:r>
          </a:p>
        </p:txBody>
      </p:sp>
    </p:spTree>
    <p:extLst>
      <p:ext uri="{BB962C8B-B14F-4D97-AF65-F5344CB8AC3E}">
        <p14:creationId xmlns:p14="http://schemas.microsoft.com/office/powerpoint/2010/main" val="125188821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F6FC-92F9-4448-8EB5-260C1A7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in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29ED-C9F7-4E32-A615-9F73A7B6C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channel is a bounded buffer</a:t>
            </a:r>
          </a:p>
          <a:p>
            <a:pPr lvl="1"/>
            <a:r>
              <a:rPr lang="en-US" dirty="0"/>
              <a:t>Writes block if buffer is full</a:t>
            </a:r>
          </a:p>
          <a:p>
            <a:pPr lvl="1"/>
            <a:r>
              <a:rPr lang="en-US" dirty="0"/>
              <a:t>Reads block if buffer is empty</a:t>
            </a:r>
          </a:p>
          <a:p>
            <a:pPr lvl="1"/>
            <a:endParaRPr lang="en-US" dirty="0"/>
          </a:p>
          <a:p>
            <a:r>
              <a:rPr lang="en-US" dirty="0"/>
              <a:t>“Do not communicate by sharing memory; instead, share memory by communicating.”</a:t>
            </a:r>
          </a:p>
          <a:p>
            <a:pPr lvl="1"/>
            <a:r>
              <a:rPr lang="en-US" dirty="0"/>
              <a:t>From </a:t>
            </a:r>
            <a:r>
              <a:rPr lang="en-US" i="1" dirty="0"/>
              <a:t>Effective Go</a:t>
            </a:r>
          </a:p>
          <a:p>
            <a:pPr lvl="1"/>
            <a:endParaRPr lang="en-US" dirty="0"/>
          </a:p>
          <a:p>
            <a:r>
              <a:rPr lang="en-US" dirty="0"/>
              <a:t>Go prefers using channels to synchronize goroutines</a:t>
            </a:r>
          </a:p>
          <a:p>
            <a:pPr lvl="1"/>
            <a:r>
              <a:rPr lang="en-US" dirty="0"/>
              <a:t>not mutexes and condition variables, as in </a:t>
            </a:r>
            <a:r>
              <a:rPr lang="en-US" dirty="0" err="1"/>
              <a:t>pthreads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0751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D4AC-F472-4110-8510-D1FC297E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Channels: Analogy to Homework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C0E-3E0F-4BDF-8517-8E51BD2C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used a mutex to synchronize </a:t>
            </a:r>
            <a:r>
              <a:rPr lang="en-US" dirty="0" err="1">
                <a:latin typeface="Consolas" panose="020B0609020204030204" pitchFamily="49" charset="0"/>
              </a:rPr>
              <a:t>pwords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You used pipes to synchronize </a:t>
            </a:r>
            <a:r>
              <a:rPr lang="en-US" dirty="0" err="1">
                <a:latin typeface="Consolas" panose="020B0609020204030204" pitchFamily="49" charset="0"/>
              </a:rPr>
              <a:t>fwords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A channel is like a pipe between goroutines</a:t>
            </a:r>
          </a:p>
          <a:p>
            <a:r>
              <a:rPr lang="en-US" dirty="0"/>
              <a:t>Like pipes:</a:t>
            </a:r>
          </a:p>
          <a:p>
            <a:pPr lvl="1"/>
            <a:r>
              <a:rPr lang="en-US" dirty="0"/>
              <a:t>Channels are a bounded buffer abstraction</a:t>
            </a:r>
          </a:p>
          <a:p>
            <a:pPr lvl="1"/>
            <a:r>
              <a:rPr lang="en-US" dirty="0"/>
              <a:t>Writer closes channels so the reader knows to stop trying to read</a:t>
            </a:r>
          </a:p>
          <a:p>
            <a:pPr lvl="1"/>
            <a:endParaRPr lang="en-US" dirty="0"/>
          </a:p>
          <a:p>
            <a:r>
              <a:rPr lang="en-US" dirty="0"/>
              <a:t>Unlike pipes:</a:t>
            </a:r>
          </a:p>
          <a:p>
            <a:pPr lvl="1"/>
            <a:r>
              <a:rPr lang="en-US" dirty="0"/>
              <a:t>Channels exist in </a:t>
            </a:r>
            <a:r>
              <a:rPr lang="en-US" dirty="0" err="1"/>
              <a:t>userspace</a:t>
            </a:r>
            <a:r>
              <a:rPr lang="en-US" dirty="0"/>
              <a:t>, so you don’t have to worry about using file descriptors or different address spaces</a:t>
            </a:r>
          </a:p>
          <a:p>
            <a:pPr lvl="1"/>
            <a:r>
              <a:rPr lang="en-US" dirty="0"/>
              <a:t>You can send structured data (e.g., objects), not just bytes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1661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Summary</a:t>
            </a:r>
            <a:endParaRPr lang="en-US" altLang="ko-KR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From Priorities to Proportional Share: Linux CFS Scheduler</a:t>
            </a:r>
          </a:p>
          <a:p>
            <a:pPr lvl="1"/>
            <a:r>
              <a:rPr lang="en-US" altLang="ko-KR" dirty="0"/>
              <a:t>Fair fraction of CPU to threads, modulated by priority</a:t>
            </a:r>
          </a:p>
          <a:p>
            <a:r>
              <a:rPr lang="en-US" altLang="ko-KR" dirty="0"/>
              <a:t>Real-time scheduling - meet deadlines, predictability</a:t>
            </a:r>
          </a:p>
          <a:p>
            <a:pPr lvl="1"/>
            <a:r>
              <a:rPr lang="en-US" altLang="ko-KR" dirty="0"/>
              <a:t>Earliest Deadline First (EDF) and Rate Monotonic (RM) scheduling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 vs.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Detect deadlock and then recover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Ensure that system will </a:t>
            </a:r>
            <a:r>
              <a:rPr lang="en-US" altLang="ko-KR" i="1" dirty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dirty="0">
                <a:ea typeface="굴림" panose="020B0600000101010101" pitchFamily="34" charset="-127"/>
              </a:rPr>
              <a:t> enter a deadlock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Threads and Synchronization integral to modern languages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99069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61DE-2F17-475D-902B-4023DFCE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BDD92-E764-4438-BCEF-96D9A7691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432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9707"/>
            <a:ext cx="7886700" cy="612293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Remember this Slide?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1295400" y="3355408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3429000" y="1450408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5257800" y="3355408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81000" y="1907608"/>
            <a:ext cx="28376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Simple One-to-One</a:t>
            </a:r>
          </a:p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Threading Model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600200" y="6251008"/>
            <a:ext cx="1981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Many-to-One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765800" y="6279583"/>
            <a:ext cx="2153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Many-to-Many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D4078-12CA-AD46-9C56-D772DAC68C12}"/>
              </a:ext>
            </a:extLst>
          </p:cNvPr>
          <p:cNvSpPr/>
          <p:nvPr/>
        </p:nvSpPr>
        <p:spPr>
          <a:xfrm>
            <a:off x="5072063" y="3213238"/>
            <a:ext cx="3871046" cy="34950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42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6363"/>
            <a:ext cx="7886700" cy="655638"/>
          </a:xfrm>
        </p:spPr>
        <p:txBody>
          <a:bodyPr/>
          <a:lstStyle/>
          <a:p>
            <a:r>
              <a:rPr lang="en-US" altLang="ko-KR" dirty="0"/>
              <a:t>User-Mode Threads: Problems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934" y="1725626"/>
            <a:ext cx="8536132" cy="5375564"/>
          </a:xfrm>
        </p:spPr>
        <p:txBody>
          <a:bodyPr>
            <a:normAutofit/>
          </a:bodyPr>
          <a:lstStyle/>
          <a:p>
            <a:r>
              <a:rPr lang="en-US" altLang="ko-KR" dirty="0"/>
              <a:t>One user-level thread blocks on </a:t>
            </a:r>
            <a:r>
              <a:rPr lang="en-US" altLang="ko-KR" dirty="0" err="1"/>
              <a:t>syscall</a:t>
            </a:r>
            <a:r>
              <a:rPr lang="en-US" altLang="ko-KR" dirty="0"/>
              <a:t>: all user-level threads relying on same kernel thread also block</a:t>
            </a:r>
            <a:endParaRPr lang="en-US" altLang="ko-KR" sz="2000" dirty="0"/>
          </a:p>
          <a:p>
            <a:pPr lvl="1"/>
            <a:r>
              <a:rPr lang="en-US" altLang="ko-KR" dirty="0"/>
              <a:t>Kernel cannot intelligently schedule threads it doesn’t know about</a:t>
            </a:r>
          </a:p>
          <a:p>
            <a:r>
              <a:rPr lang="en-US" altLang="ko-KR" dirty="0"/>
              <a:t>Multiple Cores?</a:t>
            </a:r>
          </a:p>
          <a:p>
            <a:r>
              <a:rPr lang="en-US" altLang="ko-KR" dirty="0"/>
              <a:t>No pre-emption: User-level thread must explicitly yield CPU to allow someone else to run</a:t>
            </a:r>
          </a:p>
        </p:txBody>
      </p:sp>
    </p:spTree>
    <p:extLst>
      <p:ext uri="{BB962C8B-B14F-4D97-AF65-F5344CB8AC3E}">
        <p14:creationId xmlns:p14="http://schemas.microsoft.com/office/powerpoint/2010/main" val="2500183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3329-8A2E-B740-B84E-4D9EACC1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Linux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871F-4747-1944-B81F-6CC49123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90023"/>
            <a:ext cx="7056664" cy="3650226"/>
          </a:xfrm>
        </p:spPr>
        <p:txBody>
          <a:bodyPr>
            <a:normAutofit/>
          </a:bodyPr>
          <a:lstStyle/>
          <a:p>
            <a:r>
              <a:rPr lang="en-US" dirty="0"/>
              <a:t>MLFQ-Like Scheduler with 140 Priority Levels</a:t>
            </a:r>
          </a:p>
          <a:p>
            <a:pPr lvl="1"/>
            <a:r>
              <a:rPr lang="en-US" dirty="0"/>
              <a:t>40 for user tasks, 100 "</a:t>
            </a:r>
            <a:r>
              <a:rPr lang="en-US" dirty="0" err="1"/>
              <a:t>realtime</a:t>
            </a:r>
            <a:r>
              <a:rPr lang="en-US" dirty="0"/>
              <a:t>" tasks</a:t>
            </a:r>
          </a:p>
          <a:p>
            <a:pPr lvl="1"/>
            <a:r>
              <a:rPr lang="en-US" dirty="0"/>
              <a:t>All algorithms O(1) complexity – low overhead</a:t>
            </a:r>
          </a:p>
          <a:p>
            <a:r>
              <a:rPr lang="en-US" i="1" dirty="0"/>
              <a:t>Active </a:t>
            </a:r>
            <a:r>
              <a:rPr lang="en-US" dirty="0"/>
              <a:t>and </a:t>
            </a:r>
            <a:r>
              <a:rPr lang="en-US" i="1" dirty="0"/>
              <a:t>expired</a:t>
            </a:r>
            <a:r>
              <a:rPr lang="en-US" dirty="0"/>
              <a:t> queues at each priority</a:t>
            </a:r>
          </a:p>
          <a:p>
            <a:pPr lvl="1"/>
            <a:r>
              <a:rPr lang="en-US" dirty="0"/>
              <a:t>Once active is empty, swap them (pointers)</a:t>
            </a:r>
          </a:p>
          <a:p>
            <a:pPr lvl="1"/>
            <a:r>
              <a:rPr lang="en-US" b="1" dirty="0"/>
              <a:t>Round Robin </a:t>
            </a:r>
            <a:r>
              <a:rPr lang="en-US" dirty="0"/>
              <a:t>within each queue (varying quanta)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C1D20-B90C-EE4B-B434-68F6F8F91512}"/>
              </a:ext>
            </a:extLst>
          </p:cNvPr>
          <p:cNvSpPr/>
          <p:nvPr/>
        </p:nvSpPr>
        <p:spPr bwMode="auto">
          <a:xfrm>
            <a:off x="1619246" y="1471604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Kernel/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Realtim</a:t>
            </a:r>
            <a:r>
              <a:rPr lang="en-US" b="1" dirty="0" err="1"/>
              <a:t>e</a:t>
            </a:r>
            <a:r>
              <a:rPr lang="en-US" b="1" dirty="0"/>
              <a:t> Tasks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D7087-D2B9-E846-8FD4-3C31B816B4B1}"/>
              </a:ext>
            </a:extLst>
          </p:cNvPr>
          <p:cNvSpPr/>
          <p:nvPr/>
        </p:nvSpPr>
        <p:spPr bwMode="auto">
          <a:xfrm>
            <a:off x="5200646" y="1471604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User Tasks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32AF2-D841-044A-A24E-B2FC02517325}"/>
              </a:ext>
            </a:extLst>
          </p:cNvPr>
          <p:cNvSpPr txBox="1"/>
          <p:nvPr/>
        </p:nvSpPr>
        <p:spPr>
          <a:xfrm>
            <a:off x="1466846" y="20812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28952-64AC-1F4D-9E2B-6FD12F27C32C}"/>
              </a:ext>
            </a:extLst>
          </p:cNvPr>
          <p:cNvSpPr txBox="1"/>
          <p:nvPr/>
        </p:nvSpPr>
        <p:spPr>
          <a:xfrm>
            <a:off x="4886252" y="20812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A520E-3633-5C4E-B06F-55B5B3C33AD9}"/>
              </a:ext>
            </a:extLst>
          </p:cNvPr>
          <p:cNvSpPr txBox="1"/>
          <p:nvPr/>
        </p:nvSpPr>
        <p:spPr>
          <a:xfrm>
            <a:off x="6343646" y="20812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200017012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67CA-F55F-6B4D-90A3-0A91681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User-Level Thread Scheduler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628650" y="5129213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0E8FD-E16B-3741-A854-F03CEDA2CF4B}"/>
              </a:ext>
            </a:extLst>
          </p:cNvPr>
          <p:cNvSpPr/>
          <p:nvPr/>
        </p:nvSpPr>
        <p:spPr>
          <a:xfrm>
            <a:off x="2928937" y="5129211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A0F21-C69C-EA4A-B81A-22E5DBDE14B9}"/>
              </a:ext>
            </a:extLst>
          </p:cNvPr>
          <p:cNvSpPr/>
          <p:nvPr/>
        </p:nvSpPr>
        <p:spPr>
          <a:xfrm>
            <a:off x="6872287" y="5129211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1FF5A-28DF-C343-A8B0-ADDEE2FB9CE6}"/>
              </a:ext>
            </a:extLst>
          </p:cNvPr>
          <p:cNvSpPr txBox="1"/>
          <p:nvPr/>
        </p:nvSpPr>
        <p:spPr>
          <a:xfrm>
            <a:off x="5050631" y="4986337"/>
            <a:ext cx="1343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508993" y="4166317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 </a:t>
            </a:r>
            <a:r>
              <a:rPr lang="en-US" sz="2400" b="1" i="1" dirty="0">
                <a:solidFill>
                  <a:srgbClr val="FFFFFF"/>
                </a:solidFill>
              </a:rPr>
              <a:t>(M)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7A6A8-1DEB-AD41-8203-7FD4F92AD692}"/>
              </a:ext>
            </a:extLst>
          </p:cNvPr>
          <p:cNvSpPr txBox="1"/>
          <p:nvPr/>
        </p:nvSpPr>
        <p:spPr>
          <a:xfrm>
            <a:off x="2809278" y="4166317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 </a:t>
            </a:r>
            <a:r>
              <a:rPr lang="en-US" sz="2400" b="1" i="1" dirty="0">
                <a:solidFill>
                  <a:srgbClr val="FFFFFF"/>
                </a:solidFill>
              </a:rPr>
              <a:t>(M)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FEE10-18DE-5242-8333-8AE5EF813EFC}"/>
              </a:ext>
            </a:extLst>
          </p:cNvPr>
          <p:cNvSpPr txBox="1"/>
          <p:nvPr/>
        </p:nvSpPr>
        <p:spPr>
          <a:xfrm>
            <a:off x="6752628" y="4166317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 </a:t>
            </a:r>
            <a:r>
              <a:rPr lang="en-US" sz="2400" b="1" i="1" dirty="0">
                <a:solidFill>
                  <a:srgbClr val="FFFFFF"/>
                </a:solidFill>
              </a:rPr>
              <a:t>(M)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CD1688-EA3C-0640-8576-8FCC6A8BE9D0}"/>
              </a:ext>
            </a:extLst>
          </p:cNvPr>
          <p:cNvGrpSpPr/>
          <p:nvPr/>
        </p:nvGrpSpPr>
        <p:grpSpPr>
          <a:xfrm>
            <a:off x="392906" y="3258621"/>
            <a:ext cx="2114550" cy="772487"/>
            <a:chOff x="392906" y="3258621"/>
            <a:chExt cx="2114550" cy="7724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B3A2F9-77A1-B44C-9BFC-019214F33DB8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7560C8-88E1-A746-AD6B-D416B15C58EA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E5C691-44EE-D94A-A0C2-6141A298B3C4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DE9F2-26B2-984B-95F9-2427795D9F1F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218FF1-5E30-8E40-B0F2-49941CE01669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Run Queue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D09847-1A2A-304E-9528-29C730CE2543}"/>
              </a:ext>
            </a:extLst>
          </p:cNvPr>
          <p:cNvGrpSpPr/>
          <p:nvPr/>
        </p:nvGrpSpPr>
        <p:grpSpPr>
          <a:xfrm>
            <a:off x="2789376" y="3252738"/>
            <a:ext cx="2114550" cy="772487"/>
            <a:chOff x="392906" y="3258621"/>
            <a:chExt cx="2114550" cy="77248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0C8238-5AC1-EC43-ABFD-A236648A2F5C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9C07703-E9C3-4A46-81F9-7C3F50FCEDD5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81001FE-3CB8-6749-867C-24D001D96A8C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A1B4A1-F05F-1042-8405-907E60AE0470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3A85DB-37F6-4845-9218-3CC1E5B0336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Run Queue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082B85-A7F7-5A45-99C1-86B04B1B82F5}"/>
              </a:ext>
            </a:extLst>
          </p:cNvPr>
          <p:cNvGrpSpPr/>
          <p:nvPr/>
        </p:nvGrpSpPr>
        <p:grpSpPr>
          <a:xfrm>
            <a:off x="6636546" y="3258619"/>
            <a:ext cx="2114550" cy="772487"/>
            <a:chOff x="392906" y="3258621"/>
            <a:chExt cx="2114550" cy="77248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ECE717-8079-AF43-902A-DCBEAFD491C6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C9838D-2A14-9448-9AD2-E9B74A36958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46C397A-2321-3145-BF04-96C7EE1FA96A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2764DC-ED49-0649-A0E7-F2DB17A3DE64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CF1570-FE3A-C44A-99E0-18B4988C2EF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Run Queue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E89F8C-2B9B-434B-BFA7-CCAE3822B703}"/>
              </a:ext>
            </a:extLst>
          </p:cNvPr>
          <p:cNvGrpSpPr/>
          <p:nvPr/>
        </p:nvGrpSpPr>
        <p:grpSpPr>
          <a:xfrm>
            <a:off x="3487136" y="1438234"/>
            <a:ext cx="2303163" cy="751861"/>
            <a:chOff x="298599" y="3279247"/>
            <a:chExt cx="2303163" cy="75186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006772-1727-824D-BB15-819D86E4921F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C92525F-8886-1347-908F-40629C0B412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1D349C-0226-094C-AFC6-F58E03F118C5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E5B1BD-414F-4042-AE73-BCF1B30A6066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6EAF5A-95E1-F94E-8C59-FE0E21171812}"/>
                </a:ext>
              </a:extLst>
            </p:cNvPr>
            <p:cNvSpPr txBox="1"/>
            <p:nvPr/>
          </p:nvSpPr>
          <p:spPr>
            <a:xfrm>
              <a:off x="298599" y="3279247"/>
              <a:ext cx="2303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Global Run Queue</a:t>
              </a: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54F05A9-5EEF-0E4F-A505-74A02A43E76D}"/>
              </a:ext>
            </a:extLst>
          </p:cNvPr>
          <p:cNvCxnSpPr>
            <a:endCxn id="48" idx="3"/>
          </p:cNvCxnSpPr>
          <p:nvPr/>
        </p:nvCxnSpPr>
        <p:spPr>
          <a:xfrm flipH="1">
            <a:off x="5447743" y="1977043"/>
            <a:ext cx="142454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8146077-04C9-424B-AF12-E6ED3FA88FBB}"/>
              </a:ext>
            </a:extLst>
          </p:cNvPr>
          <p:cNvSpPr txBox="1"/>
          <p:nvPr/>
        </p:nvSpPr>
        <p:spPr>
          <a:xfrm>
            <a:off x="6976769" y="1622900"/>
            <a:ext cx="179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Newly created goroutines</a:t>
            </a:r>
          </a:p>
        </p:txBody>
      </p:sp>
    </p:spTree>
    <p:extLst>
      <p:ext uri="{BB962C8B-B14F-4D97-AF65-F5344CB8AC3E}">
        <p14:creationId xmlns:p14="http://schemas.microsoft.com/office/powerpoint/2010/main" val="2480815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11" grpId="0" animBg="1"/>
      <p:bldP spid="12" grpId="0" animBg="1"/>
      <p:bldP spid="5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10B0-A6D0-5C47-8018-119A999D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User-Level Thread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999F-3A67-454A-8E6A-4C2FB95DF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Why this approach?</a:t>
            </a:r>
          </a:p>
          <a:p>
            <a:r>
              <a:rPr lang="en-US" sz="3200" dirty="0"/>
              <a:t>1 OS (kernel-supported) thread per CPU core: allows go program to achieve </a:t>
            </a:r>
            <a:r>
              <a:rPr lang="en-US" sz="3200" i="1" dirty="0"/>
              <a:t>parallelism</a:t>
            </a:r>
            <a:r>
              <a:rPr lang="en-US" sz="3200" dirty="0"/>
              <a:t> not just </a:t>
            </a:r>
            <a:r>
              <a:rPr lang="en-US" sz="3200" i="1" dirty="0"/>
              <a:t>concurrency</a:t>
            </a:r>
          </a:p>
          <a:p>
            <a:pPr lvl="1"/>
            <a:r>
              <a:rPr lang="en-US" sz="2800" dirty="0"/>
              <a:t>Fewer OS threads? Not utilizing all CPUs</a:t>
            </a:r>
          </a:p>
          <a:p>
            <a:pPr lvl="1"/>
            <a:r>
              <a:rPr lang="en-US" sz="2800" dirty="0"/>
              <a:t>More OS threads? No additional benefit</a:t>
            </a:r>
          </a:p>
          <a:p>
            <a:pPr lvl="2"/>
            <a:r>
              <a:rPr lang="en-US" sz="2400" dirty="0"/>
              <a:t>We’ll see one exception to this involving </a:t>
            </a:r>
            <a:r>
              <a:rPr lang="en-US" sz="2400" dirty="0" err="1"/>
              <a:t>syscalls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Keep goroutine on same OS thread: </a:t>
            </a:r>
            <a:r>
              <a:rPr lang="en-US" sz="3200" i="1" dirty="0"/>
              <a:t>affinity</a:t>
            </a:r>
            <a:r>
              <a:rPr lang="en-US" sz="3200" dirty="0"/>
              <a:t>, nice for caching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15388370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F196-D382-434C-BF95-4FC7D148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2AA53-8C4E-664D-9F94-14A700A5E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pre-emption =&gt; goroutines must yield to allow another thread to run</a:t>
            </a:r>
          </a:p>
          <a:p>
            <a:r>
              <a:rPr lang="en-US" dirty="0"/>
              <a:t>Programmer does </a:t>
            </a:r>
            <a:r>
              <a:rPr lang="en-US" b="1" dirty="0"/>
              <a:t>not</a:t>
            </a:r>
            <a:r>
              <a:rPr lang="en-US" dirty="0"/>
              <a:t> need to do this explicitly</a:t>
            </a:r>
          </a:p>
          <a:p>
            <a:r>
              <a:rPr lang="en-US" dirty="0"/>
              <a:t>Go runtime injects yields at safe points in execution</a:t>
            </a:r>
          </a:p>
          <a:p>
            <a:pPr lvl="1"/>
            <a:r>
              <a:rPr lang="en-US" dirty="0"/>
              <a:t>Sending/receiving with a channel</a:t>
            </a:r>
          </a:p>
          <a:p>
            <a:pPr lvl="1"/>
            <a:r>
              <a:rPr lang="en-US" dirty="0"/>
              <a:t>Acquiring a mutex</a:t>
            </a:r>
          </a:p>
          <a:p>
            <a:pPr lvl="1"/>
            <a:r>
              <a:rPr lang="en-US" dirty="0"/>
              <a:t>Making a function call</a:t>
            </a:r>
          </a:p>
          <a:p>
            <a:r>
              <a:rPr lang="en-US" dirty="0"/>
              <a:t>But your code can still tie up the scheduler in "tight loops" (Go's developers are working on this…)</a:t>
            </a:r>
          </a:p>
        </p:txBody>
      </p:sp>
    </p:spTree>
    <p:extLst>
      <p:ext uri="{BB962C8B-B14F-4D97-AF65-F5344CB8AC3E}">
        <p14:creationId xmlns:p14="http://schemas.microsoft.com/office/powerpoint/2010/main" val="215516596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67CA-F55F-6B4D-90A3-0A91681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265435-4FE9-F64F-AEAB-CE8B78786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62362"/>
            <a:ext cx="3886200" cy="2215433"/>
          </a:xfrm>
        </p:spPr>
        <p:txBody>
          <a:bodyPr>
            <a:normAutofit/>
          </a:bodyPr>
          <a:lstStyle/>
          <a:p>
            <a:r>
              <a:rPr lang="en-US" sz="3200" dirty="0"/>
              <a:t>What if a goroutine wants to make a blocking </a:t>
            </a:r>
            <a:r>
              <a:rPr lang="en-US" sz="3200" dirty="0" err="1"/>
              <a:t>syscall</a:t>
            </a:r>
            <a:r>
              <a:rPr lang="en-US" sz="3200" dirty="0"/>
              <a:t>?</a:t>
            </a:r>
          </a:p>
          <a:p>
            <a:r>
              <a:rPr lang="en-US" sz="3200" dirty="0"/>
              <a:t>Example: File I/O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144844" y="4495032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025187" y="3532136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 </a:t>
            </a:r>
            <a:r>
              <a:rPr lang="en-US" sz="2400" b="1" i="1" dirty="0">
                <a:solidFill>
                  <a:srgbClr val="FFFFFF"/>
                </a:solidFill>
              </a:rPr>
              <a:t>(M1)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915639" y="2939922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Running </a:t>
            </a:r>
            <a:r>
              <a:rPr lang="en-US" b="1" dirty="0" err="1"/>
              <a:t>Grtn</a:t>
            </a:r>
            <a:r>
              <a:rPr lang="en-US" b="1" dirty="0"/>
              <a:t>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025187" y="1902159"/>
            <a:ext cx="2114550" cy="772487"/>
            <a:chOff x="392906" y="3258621"/>
            <a:chExt cx="2114550" cy="77248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Run Queue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12469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67CA-F55F-6B4D-90A3-0A91681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265435-4FE9-F64F-AEAB-CE8B78786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38" y="1353877"/>
            <a:ext cx="3886200" cy="328415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While </a:t>
            </a:r>
            <a:r>
              <a:rPr lang="en-US" sz="3200" dirty="0" err="1"/>
              <a:t>syscall</a:t>
            </a:r>
            <a:r>
              <a:rPr lang="en-US" sz="3200" dirty="0"/>
              <a:t> is blocking, allocate new OS thread (M2)</a:t>
            </a:r>
          </a:p>
          <a:p>
            <a:r>
              <a:rPr lang="en-US" sz="3200" dirty="0"/>
              <a:t>M1 is blocked by kernel, M2 lets us continue using CPU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144844" y="4495032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025187" y="3532136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</a:t>
            </a:r>
          </a:p>
          <a:p>
            <a:pPr algn="ctr"/>
            <a:r>
              <a:rPr lang="en-US" sz="2400" b="1" i="1" dirty="0">
                <a:solidFill>
                  <a:srgbClr val="FFFFFF"/>
                </a:solidFill>
              </a:rPr>
              <a:t>(M2)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3139737" y="4638035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Blocking </a:t>
            </a:r>
            <a:r>
              <a:rPr lang="en-US" b="1" dirty="0" err="1"/>
              <a:t>Grtn</a:t>
            </a:r>
            <a:r>
              <a:rPr lang="en-US" b="1" dirty="0"/>
              <a:t>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025187" y="1902159"/>
            <a:ext cx="2114550" cy="772487"/>
            <a:chOff x="392906" y="3258621"/>
            <a:chExt cx="2114550" cy="77248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Run Queue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3249284" y="5252269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i="1" dirty="0">
                <a:solidFill>
                  <a:srgbClr val="FFFFFF"/>
                </a:solidFill>
              </a:rPr>
              <a:t>(M1)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36217B-714A-6F4B-94CC-C404EA8BDC40}"/>
              </a:ext>
            </a:extLst>
          </p:cNvPr>
          <p:cNvCxnSpPr>
            <a:stCxn id="54" idx="2"/>
          </p:cNvCxnSpPr>
          <p:nvPr/>
        </p:nvCxnSpPr>
        <p:spPr>
          <a:xfrm flipH="1">
            <a:off x="1356852" y="2674646"/>
            <a:ext cx="8559" cy="7543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43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67CA-F55F-6B4D-90A3-0A91681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265435-4FE9-F64F-AEAB-CE8B78786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414" y="1347990"/>
            <a:ext cx="3886200" cy="4735276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Syscall</a:t>
            </a:r>
            <a:r>
              <a:rPr lang="en-US" sz="3200" dirty="0"/>
              <a:t> completes: Put invoking goroutine back on queue</a:t>
            </a:r>
          </a:p>
          <a:p>
            <a:r>
              <a:rPr lang="en-US" sz="3200" dirty="0"/>
              <a:t>Keep </a:t>
            </a:r>
            <a:r>
              <a:rPr lang="en-US" sz="3200" i="1" dirty="0"/>
              <a:t>M1</a:t>
            </a:r>
            <a:r>
              <a:rPr lang="en-US" sz="3200" dirty="0"/>
              <a:t> around in a spare pool</a:t>
            </a:r>
          </a:p>
          <a:p>
            <a:r>
              <a:rPr lang="en-US" sz="3200" dirty="0"/>
              <a:t>Swap it with </a:t>
            </a:r>
            <a:r>
              <a:rPr lang="en-US" sz="3200" i="1" dirty="0"/>
              <a:t>M2</a:t>
            </a:r>
            <a:r>
              <a:rPr lang="en-US" sz="3200" dirty="0"/>
              <a:t> upon next </a:t>
            </a:r>
            <a:r>
              <a:rPr lang="en-US" sz="3200" dirty="0" err="1"/>
              <a:t>syscall</a:t>
            </a:r>
            <a:r>
              <a:rPr lang="en-US" sz="3200" dirty="0"/>
              <a:t>, no need to pay thread creation cost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144844" y="4495032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CPU 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025187" y="3532136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</a:t>
            </a:r>
          </a:p>
          <a:p>
            <a:pPr algn="ctr"/>
            <a:r>
              <a:rPr lang="en-US" sz="2400" b="1" i="1" dirty="0">
                <a:solidFill>
                  <a:srgbClr val="FFFFFF"/>
                </a:solidFill>
              </a:rPr>
              <a:t>(M2)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3078352" y="4281944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Blocking </a:t>
            </a:r>
            <a:r>
              <a:rPr lang="en-US" b="1" dirty="0" err="1"/>
              <a:t>Grtn</a:t>
            </a:r>
            <a:r>
              <a:rPr lang="en-US" b="1" dirty="0"/>
              <a:t>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025187" y="1902159"/>
            <a:ext cx="2114550" cy="1526841"/>
            <a:chOff x="392906" y="3258621"/>
            <a:chExt cx="2114550" cy="152684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479841" y="4371125"/>
              <a:ext cx="1762722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Running </a:t>
              </a:r>
              <a:r>
                <a:rPr lang="en-US" b="1" dirty="0" err="1"/>
                <a:t>Grtn</a:t>
              </a:r>
              <a:r>
                <a:rPr lang="en-US" b="1" dirty="0"/>
                <a:t>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Run Queue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3249284" y="5252269"/>
            <a:ext cx="188237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OS Thread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i="1" dirty="0">
                <a:solidFill>
                  <a:srgbClr val="FFFFFF"/>
                </a:solidFill>
              </a:rPr>
              <a:t>(M1)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6CECDC-78C6-8447-980F-275DC8A70549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730987" y="2482961"/>
            <a:ext cx="1398101" cy="17989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081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CD57-3CD8-8148-9967-E37C7500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832303"/>
          </a:xfrm>
        </p:spPr>
        <p:txBody>
          <a:bodyPr/>
          <a:lstStyle/>
          <a:p>
            <a:r>
              <a:rPr lang="en-US" dirty="0"/>
              <a:t>Recall: 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6BB3A-EC04-0F40-9CCD-FDF16811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10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  <a:br>
              <a:rPr lang="en-US" dirty="0"/>
            </a:br>
            <a:endParaRPr lang="en-US" dirty="0"/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1645846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DAFA-0112-634A-8739-6297516C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81651"/>
            <a:ext cx="7886700" cy="875845"/>
          </a:xfrm>
        </p:spPr>
        <p:txBody>
          <a:bodyPr>
            <a:normAutofit/>
          </a:bodyPr>
          <a:lstStyle/>
          <a:p>
            <a:r>
              <a:rPr lang="en-US" dirty="0"/>
              <a:t>Recall: Lottery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88452-041F-A341-8424-4B5271A0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29743"/>
            <a:ext cx="7886700" cy="22472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a set of jobs (the mix), provide each with a proportional share of a resource</a:t>
            </a:r>
          </a:p>
          <a:p>
            <a:pPr lvl="1"/>
            <a:r>
              <a:rPr lang="en-US" dirty="0"/>
              <a:t>e.g., 50% of the CPU for </a:t>
            </a:r>
            <a:r>
              <a:rPr lang="en-US" dirty="0">
                <a:solidFill>
                  <a:srgbClr val="FF0000"/>
                </a:solidFill>
              </a:rPr>
              <a:t>Job A</a:t>
            </a:r>
            <a:r>
              <a:rPr lang="en-US" dirty="0"/>
              <a:t>, 30% for </a:t>
            </a:r>
            <a:r>
              <a:rPr lang="en-US" b="1" dirty="0">
                <a:solidFill>
                  <a:schemeClr val="accent1"/>
                </a:solidFill>
              </a:rPr>
              <a:t>Job B</a:t>
            </a:r>
            <a:r>
              <a:rPr lang="en-US" dirty="0"/>
              <a:t>, and 20% for </a:t>
            </a:r>
            <a:r>
              <a:rPr lang="en-US" dirty="0">
                <a:highlight>
                  <a:srgbClr val="FFFF00"/>
                </a:highlight>
              </a:rPr>
              <a:t>Job C</a:t>
            </a:r>
          </a:p>
          <a:p>
            <a:r>
              <a:rPr lang="en-US" dirty="0"/>
              <a:t>Idea: Give out tickets according to the portion each should receive, </a:t>
            </a:r>
          </a:p>
          <a:p>
            <a:r>
              <a:rPr lang="en-US" dirty="0"/>
              <a:t>Every quanta (tick) draw one at random, schedule that job (thread) to run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FB2612-29EF-554A-9C66-26F8141850F2}"/>
              </a:ext>
            </a:extLst>
          </p:cNvPr>
          <p:cNvCxnSpPr>
            <a:cxnSpLocks/>
          </p:cNvCxnSpPr>
          <p:nvPr/>
        </p:nvCxnSpPr>
        <p:spPr>
          <a:xfrm flipV="1">
            <a:off x="1524000" y="3429001"/>
            <a:ext cx="61939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D79EFB-EB0B-8543-9B9B-BED57067E2A4}"/>
              </a:ext>
            </a:extLst>
          </p:cNvPr>
          <p:cNvSpPr txBox="1"/>
          <p:nvPr/>
        </p:nvSpPr>
        <p:spPr>
          <a:xfrm>
            <a:off x="7913903" y="324433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DCE20-678F-AA4D-9B83-3F64812D9BB9}"/>
              </a:ext>
            </a:extLst>
          </p:cNvPr>
          <p:cNvSpPr/>
          <p:nvPr/>
        </p:nvSpPr>
        <p:spPr>
          <a:xfrm>
            <a:off x="1730829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97E85-1D14-9444-9023-8212EDA65EB7}"/>
              </a:ext>
            </a:extLst>
          </p:cNvPr>
          <p:cNvSpPr/>
          <p:nvPr/>
        </p:nvSpPr>
        <p:spPr>
          <a:xfrm>
            <a:off x="2198914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A141B-6070-2D4F-86E5-7C7AFD7000D4}"/>
              </a:ext>
            </a:extLst>
          </p:cNvPr>
          <p:cNvSpPr/>
          <p:nvPr/>
        </p:nvSpPr>
        <p:spPr>
          <a:xfrm>
            <a:off x="2666999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E9C2E-208B-0A4F-B5EC-882BEBB257F4}"/>
              </a:ext>
            </a:extLst>
          </p:cNvPr>
          <p:cNvSpPr/>
          <p:nvPr/>
        </p:nvSpPr>
        <p:spPr>
          <a:xfrm>
            <a:off x="3135084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D8C53-7FC8-E847-A5C3-5101C65F6DC1}"/>
              </a:ext>
            </a:extLst>
          </p:cNvPr>
          <p:cNvSpPr/>
          <p:nvPr/>
        </p:nvSpPr>
        <p:spPr>
          <a:xfrm>
            <a:off x="3603169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2A6C4-0638-774C-B6D8-E7DDBC0F9940}"/>
              </a:ext>
            </a:extLst>
          </p:cNvPr>
          <p:cNvSpPr/>
          <p:nvPr/>
        </p:nvSpPr>
        <p:spPr>
          <a:xfrm>
            <a:off x="4071254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25E0B4-3548-5647-B99F-73684135892B}"/>
              </a:ext>
            </a:extLst>
          </p:cNvPr>
          <p:cNvSpPr/>
          <p:nvPr/>
        </p:nvSpPr>
        <p:spPr>
          <a:xfrm>
            <a:off x="4539339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974181-E11E-1249-99DE-E468B40A971B}"/>
              </a:ext>
            </a:extLst>
          </p:cNvPr>
          <p:cNvSpPr/>
          <p:nvPr/>
        </p:nvSpPr>
        <p:spPr>
          <a:xfrm>
            <a:off x="5007424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9DE802-7531-F04A-B1D1-083A058299A7}"/>
              </a:ext>
            </a:extLst>
          </p:cNvPr>
          <p:cNvSpPr/>
          <p:nvPr/>
        </p:nvSpPr>
        <p:spPr>
          <a:xfrm>
            <a:off x="5475509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9C296-BEDF-7443-8F1A-A203A7E1E7E7}"/>
              </a:ext>
            </a:extLst>
          </p:cNvPr>
          <p:cNvSpPr/>
          <p:nvPr/>
        </p:nvSpPr>
        <p:spPr>
          <a:xfrm>
            <a:off x="5943594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A6042B-400F-C54B-8D23-B16A30942086}"/>
              </a:ext>
            </a:extLst>
          </p:cNvPr>
          <p:cNvSpPr/>
          <p:nvPr/>
        </p:nvSpPr>
        <p:spPr>
          <a:xfrm>
            <a:off x="6411679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96FD17-948A-3C4B-BF24-3B57810CC49A}"/>
              </a:ext>
            </a:extLst>
          </p:cNvPr>
          <p:cNvSpPr/>
          <p:nvPr/>
        </p:nvSpPr>
        <p:spPr>
          <a:xfrm>
            <a:off x="6879764" y="3167743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119FA5C-B9C0-054F-A029-247F3E23EFD7}"/>
              </a:ext>
            </a:extLst>
          </p:cNvPr>
          <p:cNvSpPr/>
          <p:nvPr/>
        </p:nvSpPr>
        <p:spPr>
          <a:xfrm>
            <a:off x="1613808" y="3521527"/>
            <a:ext cx="234042" cy="315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81E16-6242-1D42-99F4-57F1F7A1D3C3}"/>
              </a:ext>
            </a:extLst>
          </p:cNvPr>
          <p:cNvSpPr txBox="1"/>
          <p:nvPr/>
        </p:nvSpPr>
        <p:spPr>
          <a:xfrm>
            <a:off x="1728978" y="3113705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1AC14-D0D2-E048-89DF-CB8DCD4F0C28}"/>
              </a:ext>
            </a:extLst>
          </p:cNvPr>
          <p:cNvSpPr txBox="1"/>
          <p:nvPr/>
        </p:nvSpPr>
        <p:spPr>
          <a:xfrm>
            <a:off x="2122147" y="311953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</a:t>
            </a:r>
            <a:r>
              <a:rPr lang="en-US" baseline="-25000" dirty="0"/>
              <a:t>i+1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73EFAC-460D-EE4B-A890-A9727AFC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84" y="1041409"/>
            <a:ext cx="2033809" cy="203380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C9F333C-4969-3249-B1B9-F60EE041CE85}"/>
              </a:ext>
            </a:extLst>
          </p:cNvPr>
          <p:cNvSpPr/>
          <p:nvPr/>
        </p:nvSpPr>
        <p:spPr>
          <a:xfrm>
            <a:off x="2293981" y="154655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44C219-217C-D340-8E73-C6179C6756D6}"/>
              </a:ext>
            </a:extLst>
          </p:cNvPr>
          <p:cNvSpPr/>
          <p:nvPr/>
        </p:nvSpPr>
        <p:spPr>
          <a:xfrm>
            <a:off x="2446381" y="169895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BF094-E597-5E49-A01B-11754C28B435}"/>
              </a:ext>
            </a:extLst>
          </p:cNvPr>
          <p:cNvSpPr/>
          <p:nvPr/>
        </p:nvSpPr>
        <p:spPr>
          <a:xfrm>
            <a:off x="2598781" y="185135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76E5E-97C6-314E-9A80-A45DFD8EE869}"/>
              </a:ext>
            </a:extLst>
          </p:cNvPr>
          <p:cNvSpPr/>
          <p:nvPr/>
        </p:nvSpPr>
        <p:spPr>
          <a:xfrm>
            <a:off x="2751181" y="200375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F8C213-40CD-9F45-99F0-7EAB0592ABD4}"/>
              </a:ext>
            </a:extLst>
          </p:cNvPr>
          <p:cNvSpPr/>
          <p:nvPr/>
        </p:nvSpPr>
        <p:spPr>
          <a:xfrm>
            <a:off x="2903581" y="215615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4B999C-2D3E-DE4E-94AA-81FFCF36A5DC}"/>
              </a:ext>
            </a:extLst>
          </p:cNvPr>
          <p:cNvSpPr/>
          <p:nvPr/>
        </p:nvSpPr>
        <p:spPr>
          <a:xfrm>
            <a:off x="3046908" y="1546552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7C2CF4-902B-9047-BC5B-BCD77EFA1686}"/>
              </a:ext>
            </a:extLst>
          </p:cNvPr>
          <p:cNvSpPr/>
          <p:nvPr/>
        </p:nvSpPr>
        <p:spPr>
          <a:xfrm>
            <a:off x="3199308" y="1698952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96EAD6-BDDD-D44D-A2DD-1A09221D8616}"/>
              </a:ext>
            </a:extLst>
          </p:cNvPr>
          <p:cNvSpPr/>
          <p:nvPr/>
        </p:nvSpPr>
        <p:spPr>
          <a:xfrm>
            <a:off x="3351708" y="1851352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7505C7-7BB1-4349-AA3C-367C241C4B22}"/>
              </a:ext>
            </a:extLst>
          </p:cNvPr>
          <p:cNvSpPr/>
          <p:nvPr/>
        </p:nvSpPr>
        <p:spPr>
          <a:xfrm>
            <a:off x="1709597" y="1557048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E4FF1-9F17-1B4B-A8FF-05A814957E14}"/>
              </a:ext>
            </a:extLst>
          </p:cNvPr>
          <p:cNvSpPr/>
          <p:nvPr/>
        </p:nvSpPr>
        <p:spPr>
          <a:xfrm>
            <a:off x="1861997" y="1709448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23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61792</TotalTime>
  <Pages>60</Pages>
  <Words>3812</Words>
  <Application>Microsoft Office PowerPoint</Application>
  <PresentationFormat>On-screen Show (4:3)</PresentationFormat>
  <Paragraphs>863</Paragraphs>
  <Slides>75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Arial</vt:lpstr>
      <vt:lpstr>Arial Black</vt:lpstr>
      <vt:lpstr>Cambria Math</vt:lpstr>
      <vt:lpstr>Comic Sans MS</vt:lpstr>
      <vt:lpstr>Consolas</vt:lpstr>
      <vt:lpstr>Courier New</vt:lpstr>
      <vt:lpstr>Gill Sans</vt:lpstr>
      <vt:lpstr>Gill Sans Light</vt:lpstr>
      <vt:lpstr>Office</vt:lpstr>
      <vt:lpstr>Equation</vt:lpstr>
      <vt:lpstr>CS 162: Operating Systems and System Programming</vt:lpstr>
      <vt:lpstr>Outline for Today</vt:lpstr>
      <vt:lpstr>Recall: CPU &amp; I/O Bursts</vt:lpstr>
      <vt:lpstr>Recall: Evaluating Schedulers</vt:lpstr>
      <vt:lpstr>Recall: What if we knew the future?</vt:lpstr>
      <vt:lpstr>Recall: Multi-Level Feedback Scheduling</vt:lpstr>
      <vt:lpstr>Recall: Linux O(1) Scheduler</vt:lpstr>
      <vt:lpstr>Recall: Changing landscape of scheduling</vt:lpstr>
      <vt:lpstr>Recall: Lottery Scheduling</vt:lpstr>
      <vt:lpstr>Recall: Stride Scheduling</vt:lpstr>
      <vt:lpstr>Recall: Linux Completely Fair Scheduler</vt:lpstr>
      <vt:lpstr>Recall: Real-Time Scheduling</vt:lpstr>
      <vt:lpstr>Recall: Earliest Deadline First (EDF)</vt:lpstr>
      <vt:lpstr>Recall: Choosing the Right Scheduler</vt:lpstr>
      <vt:lpstr>Ensuring Progress</vt:lpstr>
      <vt:lpstr>Types of Scheduling Problems</vt:lpstr>
      <vt:lpstr>Example: Single-Lane Bridge Crossing</vt:lpstr>
      <vt:lpstr>Bridge Crossing Example</vt:lpstr>
      <vt:lpstr>Deadlock with Locks</vt:lpstr>
      <vt:lpstr>Deadlock with Locks</vt:lpstr>
      <vt:lpstr>Deadlock with Locks: Unlucky Case</vt:lpstr>
      <vt:lpstr>Deadlock with Locks: “Lucky” Case</vt:lpstr>
      <vt:lpstr>Other Types of Deadlock</vt:lpstr>
      <vt:lpstr>Deadlock with Space</vt:lpstr>
      <vt:lpstr>How to detect deadlock?</vt:lpstr>
      <vt:lpstr>Resource-Allocation Graph</vt:lpstr>
      <vt:lpstr>Resource-Allocation Graph Examples</vt:lpstr>
      <vt:lpstr>Deadlock Detection Algorithm</vt:lpstr>
      <vt:lpstr>How should a system deal with deadlock?</vt:lpstr>
      <vt:lpstr>Deadlock Avoidance</vt:lpstr>
      <vt:lpstr>Deadlock Avoidance: Three States</vt:lpstr>
      <vt:lpstr>Deadlock Avoidance</vt:lpstr>
      <vt:lpstr>Banker’s Algorithm for Preventing Deadlock</vt:lpstr>
      <vt:lpstr>Banker’s Algorithm for Preventing Deadlock</vt:lpstr>
      <vt:lpstr>Banker’s Algorithm for Preventing Deadlock</vt:lpstr>
      <vt:lpstr>Banker’s Algorithm for Preventing Deadlock</vt:lpstr>
      <vt:lpstr>Banker’s Algorithm Example</vt:lpstr>
      <vt:lpstr>Deadlock Prevention</vt:lpstr>
      <vt:lpstr>Four requirements for Deadlock</vt:lpstr>
      <vt:lpstr>Deadlock Prevention (1/2)</vt:lpstr>
      <vt:lpstr>(Virtually) Infinite Resources</vt:lpstr>
      <vt:lpstr>Deadlock Prevention (1/2)</vt:lpstr>
      <vt:lpstr>Request Resources Atomically (1)</vt:lpstr>
      <vt:lpstr>Request Resources Atomically (2)</vt:lpstr>
      <vt:lpstr>Deadlock Prevention (2/2)</vt:lpstr>
      <vt:lpstr>Pre-empting Resources</vt:lpstr>
      <vt:lpstr>Deadlock Prevention (2/2)</vt:lpstr>
      <vt:lpstr>Acquire Resources in Consistent Order</vt:lpstr>
      <vt:lpstr>Deadlock Recovery</vt:lpstr>
      <vt:lpstr>What to do when detect deadlock?</vt:lpstr>
      <vt:lpstr>Recall: Monitors and Condition Variables</vt:lpstr>
      <vt:lpstr>Recall: (Mesa) Monitor Pattern</vt:lpstr>
      <vt:lpstr>Programming Language Support for Concurrency and Synchronization</vt:lpstr>
      <vt:lpstr>Concurrency and Synchronization in C</vt:lpstr>
      <vt:lpstr>Concurrency and Synchronization in C</vt:lpstr>
      <vt:lpstr>C++ Lock Guards</vt:lpstr>
      <vt:lpstr>Python with Keyword</vt:lpstr>
      <vt:lpstr>Java Language Support for Synchronization</vt:lpstr>
      <vt:lpstr>Java Support for Synchronization</vt:lpstr>
      <vt:lpstr>Go Language Support for Concurrency</vt:lpstr>
      <vt:lpstr>The defer keyword in Go</vt:lpstr>
      <vt:lpstr>The defer keyword in Go</vt:lpstr>
      <vt:lpstr>Goroutines in Go</vt:lpstr>
      <vt:lpstr>Channels in Go</vt:lpstr>
      <vt:lpstr>Channels: Analogy to Homework 1</vt:lpstr>
      <vt:lpstr>Summary</vt:lpstr>
      <vt:lpstr>Bonus Slides</vt:lpstr>
      <vt:lpstr>Remember this Slide?</vt:lpstr>
      <vt:lpstr>User-Mode Threads: Problems</vt:lpstr>
      <vt:lpstr>Go User-Level Thread Scheduler</vt:lpstr>
      <vt:lpstr>Go User-Level Thread Scheduler</vt:lpstr>
      <vt:lpstr>Cooperative Scheduling</vt:lpstr>
      <vt:lpstr>Dealing with Syscalls</vt:lpstr>
      <vt:lpstr>Dealing with Syscalls</vt:lpstr>
      <vt:lpstr>Dealing with Syscalls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Sam Kumar</cp:lastModifiedBy>
  <cp:revision>868</cp:revision>
  <cp:lastPrinted>2018-02-26T21:10:19Z</cp:lastPrinted>
  <dcterms:created xsi:type="dcterms:W3CDTF">1995-08-12T11:37:26Z</dcterms:created>
  <dcterms:modified xsi:type="dcterms:W3CDTF">2019-10-04T04:32:50Z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