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1115" r:id="rId3"/>
    <p:sldId id="896" r:id="rId4"/>
    <p:sldId id="2169" r:id="rId5"/>
    <p:sldId id="1108" r:id="rId6"/>
    <p:sldId id="1109" r:id="rId7"/>
    <p:sldId id="1129" r:id="rId8"/>
    <p:sldId id="1098" r:id="rId9"/>
    <p:sldId id="413" r:id="rId10"/>
    <p:sldId id="2170" r:id="rId11"/>
    <p:sldId id="477" r:id="rId12"/>
    <p:sldId id="420" r:id="rId13"/>
    <p:sldId id="1099" r:id="rId14"/>
    <p:sldId id="1097" r:id="rId15"/>
    <p:sldId id="264" r:id="rId16"/>
    <p:sldId id="1100" r:id="rId17"/>
    <p:sldId id="1117" r:id="rId18"/>
    <p:sldId id="1101" r:id="rId19"/>
    <p:sldId id="1102" r:id="rId20"/>
    <p:sldId id="1103" r:id="rId21"/>
    <p:sldId id="1104" r:id="rId22"/>
    <p:sldId id="1105" r:id="rId23"/>
    <p:sldId id="1060" r:id="rId24"/>
    <p:sldId id="1062" r:id="rId25"/>
    <p:sldId id="1063" r:id="rId26"/>
    <p:sldId id="1064" r:id="rId27"/>
    <p:sldId id="1065" r:id="rId28"/>
    <p:sldId id="1066" r:id="rId29"/>
    <p:sldId id="1067" r:id="rId30"/>
    <p:sldId id="1027" r:id="rId31"/>
    <p:sldId id="1028" r:id="rId32"/>
    <p:sldId id="1029" r:id="rId33"/>
    <p:sldId id="1075" r:id="rId34"/>
    <p:sldId id="1030" r:id="rId35"/>
    <p:sldId id="1073" r:id="rId36"/>
    <p:sldId id="1072" r:id="rId37"/>
    <p:sldId id="1035" r:id="rId38"/>
    <p:sldId id="1078" r:id="rId39"/>
    <p:sldId id="1079" r:id="rId40"/>
    <p:sldId id="1080" r:id="rId41"/>
    <p:sldId id="1036" r:id="rId42"/>
    <p:sldId id="1110" r:id="rId43"/>
    <p:sldId id="1031" r:id="rId44"/>
    <p:sldId id="1013" r:id="rId45"/>
    <p:sldId id="1014" r:id="rId46"/>
    <p:sldId id="1015" r:id="rId47"/>
    <p:sldId id="1016" r:id="rId48"/>
    <p:sldId id="1112" r:id="rId49"/>
    <p:sldId id="1019" r:id="rId50"/>
    <p:sldId id="1020" r:id="rId51"/>
    <p:sldId id="1113" r:id="rId52"/>
    <p:sldId id="1126" r:id="rId53"/>
    <p:sldId id="1022" r:id="rId54"/>
    <p:sldId id="1125" r:id="rId55"/>
    <p:sldId id="1017" r:id="rId56"/>
    <p:sldId id="1118" r:id="rId57"/>
    <p:sldId id="1119" r:id="rId58"/>
    <p:sldId id="970" r:id="rId59"/>
    <p:sldId id="1009" r:id="rId60"/>
    <p:sldId id="1010" r:id="rId61"/>
    <p:sldId id="1120" r:id="rId62"/>
    <p:sldId id="1127" r:id="rId63"/>
    <p:sldId id="1128" r:id="rId64"/>
    <p:sldId id="1122" r:id="rId65"/>
    <p:sldId id="971" r:id="rId66"/>
    <p:sldId id="1124" r:id="rId67"/>
    <p:sldId id="1071" r:id="rId68"/>
    <p:sldId id="1123" r:id="rId69"/>
    <p:sldId id="968" r:id="rId70"/>
    <p:sldId id="969" r:id="rId7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31CA"/>
    <a:srgbClr val="02E3EE"/>
    <a:srgbClr val="2A40E2"/>
    <a:srgbClr val="233AE1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8" autoAdjust="0"/>
    <p:restoredTop sz="94799" autoAdjust="0"/>
  </p:normalViewPr>
  <p:slideViewPr>
    <p:cSldViewPr>
      <p:cViewPr varScale="1">
        <p:scale>
          <a:sx n="130" d="100"/>
          <a:sy n="130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9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65" tIns="46994" rIns="95665" bIns="46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35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0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91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40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541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93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7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35805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8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388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786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0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347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83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6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254005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1086959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2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823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62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77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62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87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1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37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149099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48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8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797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840" y="115886"/>
            <a:ext cx="790956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10/7/19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 flipV="1">
            <a:off x="609600" y="762000"/>
            <a:ext cx="7924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59535" y="6557221"/>
            <a:ext cx="164017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 Fa</a:t>
            </a:r>
            <a:r>
              <a:rPr lang="en-US" sz="1400" b="0" i="0" baseline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</a:t>
            </a:r>
            <a:endParaRPr 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12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/>
              <a:t>October 7</a:t>
            </a:r>
            <a:r>
              <a:rPr lang="en-US" altLang="en-US" baseline="30000" dirty="0"/>
              <a:t>th</a:t>
            </a:r>
            <a:r>
              <a:rPr lang="en-US" altLang="en-US" dirty="0"/>
              <a:t>, 2019</a:t>
            </a:r>
          </a:p>
          <a:p>
            <a:pPr marL="285750" indent="-285750"/>
            <a:r>
              <a:rPr lang="en-US" altLang="en-US" dirty="0"/>
              <a:t>Prof. David E. Culler</a:t>
            </a:r>
          </a:p>
          <a:p>
            <a:pPr marL="285750" indent="-285750"/>
            <a:r>
              <a:rPr lang="en-US" altLang="en-US" dirty="0"/>
              <a:t>http://cs162.eecs.Berkeley.edu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0EFCE-98E7-1B4E-BAA1-69C4974DA968}"/>
              </a:ext>
            </a:extLst>
          </p:cNvPr>
          <p:cNvSpPr txBox="1"/>
          <p:nvPr/>
        </p:nvSpPr>
        <p:spPr>
          <a:xfrm>
            <a:off x="6781800" y="5791200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A&amp;D Ch 8</a:t>
            </a:r>
          </a:p>
          <a:p>
            <a:r>
              <a:rPr lang="en-US" dirty="0" err="1"/>
              <a:t>MidTerm</a:t>
            </a:r>
            <a:r>
              <a:rPr lang="en-US" dirty="0"/>
              <a:t>: Thurs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7B0-252A-4F4A-892D-BB2CBE37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AB96-0553-8948-93FE-29F2AD4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70" y="4648201"/>
            <a:ext cx="7924800" cy="1399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2</a:t>
            </a:r>
            <a:r>
              <a:rPr lang="en-US" baseline="30000" dirty="0"/>
              <a:t>10</a:t>
            </a:r>
            <a:r>
              <a:rPr lang="en-US" dirty="0"/>
              <a:t> ?</a:t>
            </a:r>
          </a:p>
          <a:p>
            <a:r>
              <a:rPr lang="en-US" dirty="0"/>
              <a:t>How many bits to address each byte of 4kb page?</a:t>
            </a:r>
          </a:p>
          <a:p>
            <a:r>
              <a:rPr lang="en-US" dirty="0"/>
              <a:t>How much memory can be addressed with 20 bits? 32 bits? </a:t>
            </a:r>
          </a:p>
          <a:p>
            <a:r>
              <a:rPr lang="en-US" dirty="0"/>
              <a:t>48 bits?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4F3DC-A5AF-F94E-AE57-A86068B61E07}"/>
              </a:ext>
            </a:extLst>
          </p:cNvPr>
          <p:cNvSpPr/>
          <p:nvPr/>
        </p:nvSpPr>
        <p:spPr bwMode="auto">
          <a:xfrm>
            <a:off x="1371600" y="3352800"/>
            <a:ext cx="2133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94AC-6BBD-F344-8F74-566638354BC3}"/>
              </a:ext>
            </a:extLst>
          </p:cNvPr>
          <p:cNvSpPr txBox="1"/>
          <p:nvPr/>
        </p:nvSpPr>
        <p:spPr>
          <a:xfrm>
            <a:off x="2023061" y="412315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54FF0-96CB-0D45-A63C-4B9320679C80}"/>
              </a:ext>
            </a:extLst>
          </p:cNvPr>
          <p:cNvSpPr txBox="1"/>
          <p:nvPr/>
        </p:nvSpPr>
        <p:spPr>
          <a:xfrm>
            <a:off x="627888" y="296344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A3D5-0041-9845-A742-316837AC1AED}"/>
              </a:ext>
            </a:extLst>
          </p:cNvPr>
          <p:cNvSpPr txBox="1"/>
          <p:nvPr/>
        </p:nvSpPr>
        <p:spPr>
          <a:xfrm>
            <a:off x="4419600" y="998589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Space: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C4CA7-390B-A747-975D-CAB1E1197769}"/>
              </a:ext>
            </a:extLst>
          </p:cNvPr>
          <p:cNvSpPr/>
          <p:nvPr/>
        </p:nvSpPr>
        <p:spPr bwMode="auto">
          <a:xfrm>
            <a:off x="4859632" y="1440443"/>
            <a:ext cx="1558339" cy="3207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1F89F1-F6FA-C246-A7F0-95CAAF3B29D2}"/>
              </a:ext>
            </a:extLst>
          </p:cNvPr>
          <p:cNvSpPr/>
          <p:nvPr/>
        </p:nvSpPr>
        <p:spPr bwMode="auto">
          <a:xfrm rot="5400000">
            <a:off x="2307323" y="2925284"/>
            <a:ext cx="276902" cy="2118852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8671-757F-504E-9B7D-BC7BD26A533B}"/>
              </a:ext>
            </a:extLst>
          </p:cNvPr>
          <p:cNvSpPr txBox="1"/>
          <p:nvPr/>
        </p:nvSpPr>
        <p:spPr>
          <a:xfrm>
            <a:off x="6781800" y="2806729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“things”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2FA9E1-AA89-A144-B789-C3D32F3EBD1B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400" y="2354326"/>
            <a:ext cx="2421232" cy="121503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C31C4C-C9D6-0942-9CF2-ECD9114CB781}"/>
              </a:ext>
            </a:extLst>
          </p:cNvPr>
          <p:cNvSpPr/>
          <p:nvPr/>
        </p:nvSpPr>
        <p:spPr bwMode="auto">
          <a:xfrm>
            <a:off x="4953000" y="2286000"/>
            <a:ext cx="1416173" cy="1524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4F7F01B-2E84-524F-B541-6AB9313AB179}"/>
              </a:ext>
            </a:extLst>
          </p:cNvPr>
          <p:cNvSpPr/>
          <p:nvPr/>
        </p:nvSpPr>
        <p:spPr bwMode="auto">
          <a:xfrm>
            <a:off x="6477000" y="1450505"/>
            <a:ext cx="276902" cy="3207757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9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533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Address Space, </a:t>
            </a:r>
            <a:r>
              <a:rPr lang="en-US" altLang="en-US" dirty="0"/>
              <a:t>Process Virtual Address Space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037413" y="1103151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1823" y="1035401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6213" y="377186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6856" y="990600"/>
            <a:ext cx="5867400" cy="5486400"/>
          </a:xfrm>
        </p:spPr>
        <p:txBody>
          <a:bodyPr>
            <a:normAutofit/>
          </a:bodyPr>
          <a:lstStyle/>
          <a:p>
            <a:r>
              <a:rPr lang="en-US" altLang="en-US" dirty="0"/>
              <a:t>Definition: </a:t>
            </a:r>
            <a:r>
              <a:rPr lang="en-US" altLang="en-US" b="1" dirty="0"/>
              <a:t>Set of accessible addresses and the state associated with them</a:t>
            </a:r>
          </a:p>
          <a:p>
            <a:pPr lvl="1"/>
            <a:r>
              <a:rPr lang="en-US" altLang="en-US" dirty="0"/>
              <a:t>2</a:t>
            </a:r>
            <a:r>
              <a:rPr lang="en-US" altLang="en-US" baseline="30000" dirty="0"/>
              <a:t>32</a:t>
            </a:r>
            <a:r>
              <a:rPr lang="en-US" altLang="en-US" dirty="0"/>
              <a:t> = ~4 billion on a 32-bit machine</a:t>
            </a:r>
          </a:p>
          <a:p>
            <a:r>
              <a:rPr lang="en-US" altLang="en-US" dirty="0"/>
              <a:t>What happens when processor reads or writes to an address?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Causes program to abort (</a:t>
            </a:r>
            <a:r>
              <a:rPr lang="en-US" altLang="en-US" dirty="0" err="1"/>
              <a:t>segfault</a:t>
            </a:r>
            <a:r>
              <a:rPr lang="en-US" altLang="en-US" dirty="0"/>
              <a:t>)?</a:t>
            </a:r>
          </a:p>
          <a:p>
            <a:pPr lvl="1"/>
            <a:r>
              <a:rPr lang="en-US" altLang="en-US" dirty="0"/>
              <a:t>Communicate with another program</a:t>
            </a:r>
          </a:p>
          <a:p>
            <a:pPr lvl="1"/>
            <a:r>
              <a:rPr lang="en-US" altLang="en-US" dirty="0"/>
              <a:t>…</a:t>
            </a:r>
          </a:p>
          <a:p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0442-1EEE-3B45-98F4-AB0D8CB5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9/3/19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F318C-9ADB-354B-9154-1A519608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UCB CS162 Fa19 L2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180B-FA2E-9B45-B65F-9E438A82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3BFAD8-B6A7-0C40-B32C-45F69647C48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2E7A8E-CDB1-114C-8762-E365D6A4C68F}"/>
              </a:ext>
            </a:extLst>
          </p:cNvPr>
          <p:cNvGrpSpPr/>
          <p:nvPr/>
        </p:nvGrpSpPr>
        <p:grpSpPr>
          <a:xfrm>
            <a:off x="6114331" y="1339731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2495C-9762-3B45-BAE3-CE4A25202146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502C7-984C-6D47-B610-BC46A3D29707}"/>
                </a:ext>
              </a:extLst>
            </p:cNvPr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A25004-0380-6D4D-9671-311CACF0B990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9F0421-4E2B-014A-8099-439CFDB3314B}"/>
                </a:ext>
              </a:extLst>
            </p:cNvPr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A601E2-9034-A647-A814-E3C90B5BD42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D70DC3-4182-074D-8FD4-D95E95FA9B80}"/>
                </a:ext>
              </a:extLst>
            </p:cNvPr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7BEA4-5CC9-5348-899C-FE470131B544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5A9EB-A0CE-CD40-B54F-1B3C840A9576}"/>
                </a:ext>
              </a:extLst>
            </p:cNvPr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1FA5840-A7CE-4A40-9089-34B6E9C82CA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341A40-B292-AC41-9D0B-105EF01D42F9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951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115886"/>
            <a:ext cx="8138160" cy="646113"/>
          </a:xfrm>
        </p:spPr>
        <p:txBody>
          <a:bodyPr/>
          <a:lstStyle/>
          <a:p>
            <a:r>
              <a:rPr lang="en-US" dirty="0"/>
              <a:t>Recall: Process Address Space: typical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212180" y="2362806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6605" y="3429606"/>
            <a:ext cx="112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212180" y="259140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673" y="228660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212180" y="297240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980" y="259140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F4DE5-E822-8F4A-BDF7-7686FD15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9/3/19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ACBCE-3B59-834A-8E91-215369C2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UCB CS162 Fa19 L2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20012-1B0E-4F43-B8D1-ED5DC0F3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3BFAD8-B6A7-0C40-B32C-45F69647C4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9B5569-F97B-964E-A54C-7236761155C8}"/>
              </a:ext>
            </a:extLst>
          </p:cNvPr>
          <p:cNvSpPr/>
          <p:nvPr/>
        </p:nvSpPr>
        <p:spPr bwMode="auto">
          <a:xfrm>
            <a:off x="5305195" y="1753206"/>
            <a:ext cx="1828800" cy="358207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00C6E-756A-D643-8977-394E972BA2D8}"/>
              </a:ext>
            </a:extLst>
          </p:cNvPr>
          <p:cNvSpPr txBox="1"/>
          <p:nvPr/>
        </p:nvSpPr>
        <p:spPr>
          <a:xfrm>
            <a:off x="7119605" y="1685456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4800B1-356A-AE46-978B-3ABD44A51ED6}"/>
              </a:ext>
            </a:extLst>
          </p:cNvPr>
          <p:cNvSpPr txBox="1"/>
          <p:nvPr/>
        </p:nvSpPr>
        <p:spPr>
          <a:xfrm>
            <a:off x="7133995" y="507895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45BAE-8565-5B4C-9976-3A5B34730F21}"/>
              </a:ext>
            </a:extLst>
          </p:cNvPr>
          <p:cNvGrpSpPr/>
          <p:nvPr/>
        </p:nvGrpSpPr>
        <p:grpSpPr>
          <a:xfrm>
            <a:off x="5382113" y="1989786"/>
            <a:ext cx="1678006" cy="3336842"/>
            <a:chOff x="3200400" y="1638300"/>
            <a:chExt cx="1628564" cy="3306338"/>
          </a:xfrm>
          <a:solidFill>
            <a:srgbClr val="FFFF0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24763A-E727-2A45-A6E6-DE973A5E7FE5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AAFC12-7F1C-0B44-9863-2E7009928F90}"/>
                </a:ext>
              </a:extLst>
            </p:cNvPr>
            <p:cNvSpPr txBox="1"/>
            <p:nvPr/>
          </p:nvSpPr>
          <p:spPr>
            <a:xfrm>
              <a:off x="3372272" y="1638300"/>
              <a:ext cx="1220036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Code Segment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2863E6-B152-B94C-8776-F849763400F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C42CA7-DDF8-E043-A8CF-2414AFB4E431}"/>
                </a:ext>
              </a:extLst>
            </p:cNvPr>
            <p:cNvSpPr txBox="1"/>
            <p:nvPr/>
          </p:nvSpPr>
          <p:spPr>
            <a:xfrm>
              <a:off x="3352800" y="2133601"/>
              <a:ext cx="949332" cy="3049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C7EF40-C378-354B-9E07-0CD7EC49972E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3A06BB-FE68-4642-A1D2-F3ED27298138}"/>
                </a:ext>
              </a:extLst>
            </p:cNvPr>
            <p:cNvSpPr txBox="1"/>
            <p:nvPr/>
          </p:nvSpPr>
          <p:spPr>
            <a:xfrm>
              <a:off x="3391634" y="2762757"/>
              <a:ext cx="878200" cy="30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62BE49-3B51-2F4C-BFF0-6E7B19EEE833}"/>
                </a:ext>
              </a:extLst>
            </p:cNvPr>
            <p:cNvSpPr/>
            <p:nvPr/>
          </p:nvSpPr>
          <p:spPr bwMode="auto">
            <a:xfrm>
              <a:off x="3200400" y="441123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9AA2F3-72A2-4F43-9F85-0BAA2159855F}"/>
                </a:ext>
              </a:extLst>
            </p:cNvPr>
            <p:cNvSpPr txBox="1"/>
            <p:nvPr/>
          </p:nvSpPr>
          <p:spPr>
            <a:xfrm>
              <a:off x="3429000" y="4487435"/>
              <a:ext cx="1199811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 Segment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74397B-179D-754B-A6FA-E6B2930760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24400" y="4171741"/>
              <a:ext cx="0" cy="772895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6FB3282-0611-F845-9B2D-2C318E1227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2590800"/>
              <a:ext cx="0" cy="79436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 flipV="1">
            <a:off x="2857500" y="2218425"/>
            <a:ext cx="2701703" cy="27052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02B7281-164A-C440-882A-090C00EDBB09}"/>
              </a:ext>
            </a:extLst>
          </p:cNvPr>
          <p:cNvSpPr/>
          <p:nvPr/>
        </p:nvSpPr>
        <p:spPr bwMode="auto">
          <a:xfrm>
            <a:off x="2880897" y="2681913"/>
            <a:ext cx="2584365" cy="239310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D9664-B651-4949-8DBC-78CC42593CC7}"/>
              </a:ext>
            </a:extLst>
          </p:cNvPr>
          <p:cNvSpPr txBox="1"/>
          <p:nvPr/>
        </p:nvSpPr>
        <p:spPr>
          <a:xfrm>
            <a:off x="7096033" y="350537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sbrk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syscall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1999"/>
            <a:ext cx="8382000" cy="218743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“Passive” component of a process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957262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7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5638800" y="838201"/>
            <a:ext cx="3124200" cy="1371600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71" y="1957990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to even have access to each other’s memory if in different processes (protection)</a:t>
            </a:r>
          </a:p>
        </p:txBody>
      </p:sp>
    </p:spTree>
    <p:extLst>
      <p:ext uri="{BB962C8B-B14F-4D97-AF65-F5344CB8AC3E}">
        <p14:creationId xmlns:p14="http://schemas.microsoft.com/office/powerpoint/2010/main" val="9980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857500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933700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Key OS Concept: Address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0"/>
            <a:ext cx="7620000" cy="1219200"/>
          </a:xfrm>
        </p:spPr>
        <p:txBody>
          <a:bodyPr>
            <a:normAutofit/>
          </a:bodyPr>
          <a:lstStyle/>
          <a:p>
            <a:r>
              <a:rPr lang="en-US" dirty="0"/>
              <a:t>Program operates in an address space that is distinct from the physical memory space of the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9/3/19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UCB CS162 Fa19 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3BFAD8-B6A7-0C40-B32C-45F69647C48F}" type="slidenum">
              <a:rPr lang="en-US" smtClean="0"/>
              <a:pPr>
                <a:defRPr/>
              </a:pPr>
              <a:t>15</a:t>
            </a:fld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1219200" y="3390900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3909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26289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730" y="55245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</a:t>
            </a:r>
          </a:p>
        </p:txBody>
      </p:sp>
      <p:sp>
        <p:nvSpPr>
          <p:cNvPr id="14" name="Alternate Process 13"/>
          <p:cNvSpPr/>
          <p:nvPr/>
        </p:nvSpPr>
        <p:spPr bwMode="auto">
          <a:xfrm>
            <a:off x="3352800" y="3390900"/>
            <a:ext cx="135117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cxnSpLocks/>
            <a:stCxn id="9" idx="3"/>
            <a:endCxn id="14" idx="1"/>
          </p:cNvCxnSpPr>
          <p:nvPr/>
        </p:nvCxnSpPr>
        <p:spPr bwMode="auto">
          <a:xfrm>
            <a:off x="2667000" y="39624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48200" y="40005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49996" y="2825980"/>
            <a:ext cx="18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“virtual address”</a:t>
            </a: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16724" y="2749781"/>
            <a:ext cx="205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“physical address”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B3BBD0-655D-E642-83DE-B455548AFD75}"/>
              </a:ext>
            </a:extLst>
          </p:cNvPr>
          <p:cNvGrpSpPr/>
          <p:nvPr/>
        </p:nvGrpSpPr>
        <p:grpSpPr>
          <a:xfrm>
            <a:off x="1278483" y="3915879"/>
            <a:ext cx="1154278" cy="788729"/>
            <a:chOff x="2362200" y="3352800"/>
            <a:chExt cx="1828800" cy="1066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BE4D6B-FC7D-624D-96CE-AADC757D5032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6F3880-CEB5-FE4E-9BA4-D4B1BFC3D529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FBF2AE-7F0D-1A46-BBB9-257D0D7BE3F9}"/>
                </a:ext>
              </a:extLst>
            </p:cNvPr>
            <p:cNvSpPr txBox="1"/>
            <p:nvPr/>
          </p:nvSpPr>
          <p:spPr>
            <a:xfrm>
              <a:off x="2667001" y="3505201"/>
              <a:ext cx="1196728" cy="374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0005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 (isolation, protection)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are cases where overlap may be desired 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Read-Only data, Execute-Only shared libraries,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Inter-process communication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04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9A7D-54DA-0440-A397-B993A97A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D74C-336C-AA48-A49F-611F48D5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start simple and physical</a:t>
            </a:r>
          </a:p>
          <a:p>
            <a:r>
              <a:rPr lang="en-US" dirty="0"/>
              <a:t>Work our way up to typical (page-based) virtual 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5692852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sz="3600" dirty="0"/>
              <a:t>Recall: Load </a:t>
            </a:r>
            <a:r>
              <a:rPr lang="en-US" sz="3600" dirty="0" err="1"/>
              <a:t>Pgm</a:t>
            </a:r>
            <a:r>
              <a:rPr lang="en-US" sz="3600" dirty="0"/>
              <a:t> in Mem, Create Proc.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5729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43851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061398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832711"/>
            <a:ext cx="3733800" cy="1343727"/>
          </a:xfrm>
          <a:prstGeom prst="wedgeRectCallout">
            <a:avLst>
              <a:gd name="adj1" fmla="val -24363"/>
              <a:gd name="adj2" fmla="val 146988"/>
            </a:avLst>
          </a:prstGeom>
          <a:solidFill>
            <a:srgbClr val="FFFFAA">
              <a:alpha val="63000"/>
            </a:srgbClr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With 4-byte word</a:t>
            </a:r>
          </a:p>
          <a:p>
            <a:pPr eaLnBrk="1" hangingPunct="1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0x0C0 = 0000…0000 1100 0000</a:t>
            </a:r>
          </a:p>
          <a:p>
            <a:pPr eaLnBrk="1" hangingPunct="1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0x300 = 0000…0011 0000 00</a:t>
            </a:r>
            <a:r>
              <a:rPr lang="en-US" altLang="en-US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742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>
                <a:ea typeface="굴림" panose="020B0600000101010101" pitchFamily="34" charset="-127"/>
              </a:rPr>
              <a:t>Recall: Starvation and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2" y="821346"/>
            <a:ext cx="8259763" cy="6183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057400" y="2895600"/>
            <a:ext cx="4475075" cy="2514600"/>
            <a:chOff x="1441" y="1743"/>
            <a:chExt cx="2535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0673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about a 2nd instance of this program ?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6764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30480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606425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22860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600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8179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90857" y="9906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32004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3622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19800"/>
            <a:ext cx="42903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331008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262187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4191000" y="2262187"/>
            <a:ext cx="20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6002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9718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68754" y="615661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22098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5240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919163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2860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4114800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334000"/>
            <a:ext cx="582550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about a 2nd instance of this program ?</a:t>
            </a:r>
            <a:endParaRPr lang="en-US" dirty="0"/>
          </a:p>
        </p:txBody>
      </p:sp>
      <p:sp>
        <p:nvSpPr>
          <p:cNvPr id="26" name="Text Box 85">
            <a:extLst>
              <a:ext uri="{FF2B5EF4-FFF2-40B4-BE49-F238E27FC236}">
                <a16:creationId xmlns:a16="http://schemas.microsoft.com/office/drawing/2014/main" id="{69C379A8-CCD7-884F-A0B3-193D65D1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726" y="3742308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Consolas" charset="0"/>
                <a:ea typeface="Consolas" charset="0"/>
                <a:cs typeface="Consolas" charset="0"/>
              </a:rPr>
              <a:t>0x1000</a:t>
            </a:r>
          </a:p>
        </p:txBody>
      </p:sp>
    </p:spTree>
    <p:extLst>
      <p:ext uri="{BB962C8B-B14F-4D97-AF65-F5344CB8AC3E}">
        <p14:creationId xmlns:p14="http://schemas.microsoft.com/office/powerpoint/2010/main" val="267801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5810250" y="6858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Multi-step Processing of a Program for Execution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692" y="990600"/>
            <a:ext cx="6019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/>
              <a:t>gcc</a:t>
            </a:r>
            <a:r>
              <a:rPr lang="en-US" altLang="ko-KR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/>
              <a:t>ld</a:t>
            </a:r>
            <a:r>
              <a:rPr lang="en-US" altLang="ko-KR" dirty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Small piece of code (i.e. the </a:t>
            </a:r>
            <a:r>
              <a:rPr lang="en-US" altLang="ko-KR" i="1" dirty="0">
                <a:ea typeface="굴림" panose="020B0600000101010101" pitchFamily="34" charset="-127"/>
              </a:rPr>
              <a:t>stub)</a:t>
            </a:r>
            <a:r>
              <a:rPr lang="en-US" altLang="ko-KR" dirty="0">
                <a:ea typeface="굴림" panose="020B0600000101010101" pitchFamily="34" charset="-127"/>
              </a:rPr>
              <a:t>, locates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</p:spTree>
    <p:extLst>
      <p:ext uri="{BB962C8B-B14F-4D97-AF65-F5344CB8AC3E}">
        <p14:creationId xmlns:p14="http://schemas.microsoft.com/office/powerpoint/2010/main" val="401600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924800" cy="533400"/>
          </a:xfrm>
        </p:spPr>
        <p:txBody>
          <a:bodyPr/>
          <a:lstStyle/>
          <a:p>
            <a:pPr algn="l"/>
            <a:r>
              <a:rPr lang="en-US" altLang="ko-KR" dirty="0" err="1">
                <a:ea typeface="굴림" panose="020B0600000101010101" pitchFamily="34" charset="-127"/>
              </a:rPr>
              <a:t>Uniprogramming</a:t>
            </a:r>
            <a:r>
              <a:rPr lang="en-US" altLang="ko-KR" dirty="0">
                <a:ea typeface="굴림" panose="020B0600000101010101" pitchFamily="34" charset="-127"/>
              </a:rPr>
              <a:t> – one process at a time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no Translation or Protection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2514600"/>
            <a:ext cx="3248025" cy="2728913"/>
            <a:chOff x="1728" y="2112"/>
            <a:chExt cx="2046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1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123" y="2733"/>
              <a:ext cx="78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0" y="2565175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05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Multiprogramming (primitive stage)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869156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Everything adjusted to memory location where OS put program 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protection: bugs in any program can cause others to crash or even the OS (and lots of hacks, e.g., TSR)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598612"/>
            <a:ext cx="3248025" cy="2654300"/>
            <a:chOff x="1680" y="2303"/>
            <a:chExt cx="2046" cy="1672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79" y="2303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2166"/>
            <a:ext cx="1981200" cy="23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6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906" y="228601"/>
            <a:ext cx="8686800" cy="533400"/>
          </a:xfrm>
        </p:spPr>
        <p:txBody>
          <a:bodyPr/>
          <a:lstStyle/>
          <a:p>
            <a:pPr algn="l"/>
            <a:r>
              <a:rPr lang="en-US" altLang="ko-KR" dirty="0">
                <a:ea typeface="굴림" panose="020B0600000101010101" pitchFamily="34" charset="-127"/>
              </a:rPr>
              <a:t>Multiprogramming - with Protection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906" y="1051640"/>
            <a:ext cx="8488166" cy="548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Can we protect programs from each other without translation?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Yes: use two special registers </a:t>
            </a:r>
            <a:r>
              <a:rPr lang="en-US" altLang="ko-KR" sz="2400" i="1" dirty="0" err="1">
                <a:ea typeface="굴림" panose="020B0600000101010101" pitchFamily="34" charset="-127"/>
              </a:rPr>
              <a:t>BaseAddr</a:t>
            </a:r>
            <a:r>
              <a:rPr lang="en-US" altLang="ko-KR" sz="2400" dirty="0">
                <a:ea typeface="굴림" panose="020B0600000101010101" pitchFamily="34" charset="-127"/>
              </a:rPr>
              <a:t> and </a:t>
            </a:r>
            <a:r>
              <a:rPr lang="en-US" altLang="ko-KR" sz="2400" i="1" dirty="0" err="1">
                <a:ea typeface="굴림" panose="020B0600000101010101" pitchFamily="34" charset="-127"/>
              </a:rPr>
              <a:t>LimitAddr</a:t>
            </a:r>
            <a:r>
              <a:rPr lang="en-US" altLang="ko-KR" sz="2400" dirty="0">
                <a:ea typeface="굴림" panose="020B0600000101010101" pitchFamily="34" charset="-127"/>
              </a:rPr>
              <a:t> to prevent user from straying outside designated area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Cause error if user tries to access an illegal address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During switch, kernel loads new base/limit from PCB (Process Control Block)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User not allowed to change base/limit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1828800"/>
            <a:ext cx="7150100" cy="2514600"/>
            <a:chOff x="872" y="894"/>
            <a:chExt cx="4504" cy="1719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2076" y="238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2076" y="903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31750" name="Rectangle 9"/>
            <p:cNvSpPr>
              <a:spLocks noChangeArrowheads="1"/>
            </p:cNvSpPr>
            <p:nvPr/>
          </p:nvSpPr>
          <p:spPr bwMode="auto">
            <a:xfrm>
              <a:off x="872" y="894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899" y="223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988" y="1038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1753" name="Text Box 12"/>
            <p:cNvSpPr txBox="1">
              <a:spLocks noChangeArrowheads="1"/>
            </p:cNvSpPr>
            <p:nvPr/>
          </p:nvSpPr>
          <p:spPr bwMode="auto">
            <a:xfrm>
              <a:off x="919" y="175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2072" y="174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3752" y="1668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BaseAddr=0x20000</a:t>
              </a:r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3080" y="180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3752" y="1326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LimitAddr=0x10000</a:t>
              </a: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 flipH="1">
              <a:off x="3080" y="147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21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General Address translation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49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Recall: Address Space: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the addresses and state a process can touch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process and kernel has different address space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Consequently, two views of memory: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View from the CPU (what program sees, virtual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View from memory (physical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Translation box (MMU) converts between the two views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ea typeface="굴림" panose="020B0600000101010101" pitchFamily="34" charset="-127"/>
              </a:rPr>
              <a:t>Translation </a:t>
            </a:r>
            <a:r>
              <a:rPr lang="en-US" altLang="ko-KR" sz="28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 much </a:t>
            </a:r>
            <a:r>
              <a:rPr lang="en-US" altLang="ko-KR" sz="2800" dirty="0">
                <a:solidFill>
                  <a:srgbClr val="FF0000"/>
                </a:solidFill>
                <a:ea typeface="굴림" panose="020B0600000101010101" pitchFamily="34" charset="-127"/>
              </a:rPr>
              <a:t>easier to implement protection!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task A cannot gain access to task B’s data, no way for A to adversely affect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With translation, every program can be linked/loaded into same region of </a:t>
            </a:r>
            <a:r>
              <a:rPr lang="en-US" altLang="ko-KR" sz="2800" i="1" dirty="0">
                <a:ea typeface="굴림" panose="020B0600000101010101" pitchFamily="34" charset="-127"/>
              </a:rPr>
              <a:t>user </a:t>
            </a:r>
            <a:r>
              <a:rPr lang="en-US" altLang="ko-KR" sz="2800" dirty="0">
                <a:ea typeface="굴림" panose="020B0600000101010101" pitchFamily="34" charset="-127"/>
              </a:rPr>
              <a:t>address space (no adjustments)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667000" y="740595"/>
            <a:ext cx="6245225" cy="1586238"/>
            <a:chOff x="698" y="409"/>
            <a:chExt cx="4263" cy="1155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9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  <p:sp>
        <p:nvSpPr>
          <p:cNvPr id="3" name="Line Callout 1 2">
            <a:extLst>
              <a:ext uri="{FF2B5EF4-FFF2-40B4-BE49-F238E27FC236}">
                <a16:creationId xmlns:a16="http://schemas.microsoft.com/office/drawing/2014/main" id="{258306EE-3DF7-0547-844D-6EB5A0207A09}"/>
              </a:ext>
            </a:extLst>
          </p:cNvPr>
          <p:cNvSpPr/>
          <p:nvPr/>
        </p:nvSpPr>
        <p:spPr bwMode="auto">
          <a:xfrm>
            <a:off x="7310523" y="2590799"/>
            <a:ext cx="1632939" cy="996843"/>
          </a:xfrm>
          <a:prstGeom prst="borderCallout1">
            <a:avLst>
              <a:gd name="adj1" fmla="val 81848"/>
              <a:gd name="adj2" fmla="val 2363"/>
              <a:gd name="adj3" fmla="val 196104"/>
              <a:gd name="adj4" fmla="val -21774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psst</a:t>
            </a:r>
            <a:r>
              <a:rPr lang="en-US" dirty="0"/>
              <a:t>. MMU accesses Page Table</a:t>
            </a:r>
          </a:p>
        </p:txBody>
      </p:sp>
    </p:spTree>
    <p:extLst>
      <p:ext uri="{BB962C8B-B14F-4D97-AF65-F5344CB8AC3E}">
        <p14:creationId xmlns:p14="http://schemas.microsoft.com/office/powerpoint/2010/main" val="348864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Base and Bounds (e.g., CRAY-1)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062" y="3219226"/>
            <a:ext cx="8872537" cy="34863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/>
              <a:t>Could use base/bounds for </a:t>
            </a:r>
            <a:r>
              <a:rPr lang="en-US" altLang="ko-KR" sz="2800" dirty="0">
                <a:solidFill>
                  <a:schemeClr val="hlink"/>
                </a:solidFill>
              </a:rPr>
              <a:t>dynamic address translation</a:t>
            </a:r>
            <a:r>
              <a:rPr lang="en-US" altLang="ko-KR" sz="2800" dirty="0"/>
              <a:t> – translation happens at execution: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/>
              <a:t>Alter address of every load/store by adding “base”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/>
              <a:t>Generate error if address bigger than limit</a:t>
            </a:r>
          </a:p>
          <a:p>
            <a:pPr>
              <a:spcBef>
                <a:spcPct val="25000"/>
              </a:spcBef>
            </a:pPr>
            <a:r>
              <a:rPr lang="en-US" altLang="ko-KR" sz="2800" dirty="0"/>
              <a:t>Gives program the illusion that it is running on its own dedicated machine, with memory starting at 0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/>
              <a:t>Program gets continuous region of memory</a:t>
            </a:r>
          </a:p>
          <a:p>
            <a:pPr lvl="1">
              <a:spcBef>
                <a:spcPct val="25000"/>
              </a:spcBef>
            </a:pPr>
            <a:r>
              <a:rPr lang="en-US" altLang="ko-KR" sz="2400" dirty="0"/>
              <a:t>Addresses within program do not have to be relocated when program placed in different region of DRAM</a:t>
            </a:r>
          </a:p>
        </p:txBody>
      </p:sp>
      <p:grpSp>
        <p:nvGrpSpPr>
          <p:cNvPr id="33795" name="Group 34"/>
          <p:cNvGrpSpPr>
            <a:grpSpLocks/>
          </p:cNvGrpSpPr>
          <p:nvPr/>
        </p:nvGrpSpPr>
        <p:grpSpPr bwMode="auto">
          <a:xfrm>
            <a:off x="228600" y="608013"/>
            <a:ext cx="6705600" cy="2516188"/>
            <a:chOff x="720" y="409"/>
            <a:chExt cx="4224" cy="1585"/>
          </a:xfrm>
        </p:grpSpPr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4268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DRAM</a:t>
              </a:r>
            </a:p>
          </p:txBody>
        </p:sp>
        <p:sp>
          <p:nvSpPr>
            <p:cNvPr id="33798" name="Line 12"/>
            <p:cNvSpPr>
              <a:spLocks noChangeShapeType="1"/>
            </p:cNvSpPr>
            <p:nvPr/>
          </p:nvSpPr>
          <p:spPr bwMode="auto">
            <a:xfrm>
              <a:off x="1396" y="1104"/>
              <a:ext cx="16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799" name="Oval 9"/>
            <p:cNvSpPr>
              <a:spLocks noChangeArrowheads="1"/>
            </p:cNvSpPr>
            <p:nvPr/>
          </p:nvSpPr>
          <p:spPr bwMode="auto">
            <a:xfrm>
              <a:off x="2296" y="1310"/>
              <a:ext cx="385" cy="408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solidFill>
                  <a:srgbClr val="00FF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2276" y="1274"/>
              <a:ext cx="38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4000" b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?</a:t>
              </a:r>
              <a:endParaRPr lang="en-US" altLang="ko-KR" sz="4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3001" y="842"/>
              <a:ext cx="386" cy="458"/>
              <a:chOff x="2304" y="992"/>
              <a:chExt cx="528" cy="592"/>
            </a:xfrm>
          </p:grpSpPr>
          <p:sp>
            <p:nvSpPr>
              <p:cNvPr id="33813" name="Oval 14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528" cy="528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ko-KR" altLang="en-US" sz="1800" b="0">
                  <a:solidFill>
                    <a:srgbClr val="00FFFF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814" name="Text Box 15"/>
              <p:cNvSpPr txBox="1">
                <a:spLocks noChangeArrowheads="1"/>
              </p:cNvSpPr>
              <p:nvPr/>
            </p:nvSpPr>
            <p:spPr bwMode="auto">
              <a:xfrm>
                <a:off x="2380" y="992"/>
                <a:ext cx="41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4000" b="0">
                    <a:latin typeface="Gill Sans" charset="0"/>
                    <a:ea typeface="Gill Sans" charset="0"/>
                    <a:cs typeface="Gill Sans" charset="0"/>
                  </a:rPr>
                  <a:t>+</a:t>
                </a:r>
              </a:p>
            </p:txBody>
          </p:sp>
        </p:grpSp>
        <p:sp>
          <p:nvSpPr>
            <p:cNvPr id="33802" name="Line 19"/>
            <p:cNvSpPr>
              <a:spLocks noChangeShapeType="1"/>
            </p:cNvSpPr>
            <p:nvPr/>
          </p:nvSpPr>
          <p:spPr bwMode="auto">
            <a:xfrm>
              <a:off x="3212" y="669"/>
              <a:ext cx="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3" name="Text Box 20"/>
            <p:cNvSpPr txBox="1">
              <a:spLocks noChangeArrowheads="1"/>
            </p:cNvSpPr>
            <p:nvPr/>
          </p:nvSpPr>
          <p:spPr bwMode="auto">
            <a:xfrm>
              <a:off x="2938" y="409"/>
              <a:ext cx="47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1239" y="1274"/>
              <a:ext cx="63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(Limit)</a:t>
              </a:r>
            </a:p>
          </p:txBody>
        </p:sp>
        <p:sp>
          <p:nvSpPr>
            <p:cNvPr id="33805" name="Line 22"/>
            <p:cNvSpPr>
              <a:spLocks noChangeShapeType="1"/>
            </p:cNvSpPr>
            <p:nvPr/>
          </p:nvSpPr>
          <p:spPr bwMode="auto">
            <a:xfrm>
              <a:off x="1945" y="1520"/>
              <a:ext cx="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6" name="Line 23"/>
            <p:cNvSpPr>
              <a:spLocks noChangeShapeType="1"/>
            </p:cNvSpPr>
            <p:nvPr/>
          </p:nvSpPr>
          <p:spPr bwMode="auto">
            <a:xfrm>
              <a:off x="2494" y="1099"/>
              <a:ext cx="0" cy="21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>
              <a:off x="3381" y="1099"/>
              <a:ext cx="8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808" name="Rectangle 25"/>
            <p:cNvSpPr>
              <a:spLocks noChangeArrowheads="1"/>
            </p:cNvSpPr>
            <p:nvPr/>
          </p:nvSpPr>
          <p:spPr bwMode="auto">
            <a:xfrm>
              <a:off x="720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33809" name="Text Box 26"/>
            <p:cNvSpPr txBox="1">
              <a:spLocks noChangeArrowheads="1"/>
            </p:cNvSpPr>
            <p:nvPr/>
          </p:nvSpPr>
          <p:spPr bwMode="auto">
            <a:xfrm>
              <a:off x="1387" y="554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3414" y="1176"/>
              <a:ext cx="7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33811" name="Text Box 31"/>
            <p:cNvSpPr txBox="1">
              <a:spLocks noChangeArrowheads="1"/>
            </p:cNvSpPr>
            <p:nvPr/>
          </p:nvSpPr>
          <p:spPr bwMode="auto">
            <a:xfrm>
              <a:off x="2904" y="1705"/>
              <a:ext cx="9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No: Error!</a:t>
              </a:r>
            </a:p>
          </p:txBody>
        </p:sp>
        <p:sp>
          <p:nvSpPr>
            <p:cNvPr id="33812" name="Freeform 32"/>
            <p:cNvSpPr>
              <a:spLocks/>
            </p:cNvSpPr>
            <p:nvPr/>
          </p:nvSpPr>
          <p:spPr bwMode="auto">
            <a:xfrm>
              <a:off x="2491" y="1730"/>
              <a:ext cx="409" cy="136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26 h 144"/>
                <a:gd name="T4" fmla="*/ 83 w 432"/>
                <a:gd name="T5" fmla="*/ 26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0" y="144"/>
                  </a:lnTo>
                  <a:lnTo>
                    <a:pt x="432" y="144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8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6868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</a:rPr>
              <a:t>memory becomes fragmented over time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Would like to have multiple chunks/program (Code, Data, Stack, Heap,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295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95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295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295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346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295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295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3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</a:p>
          <a:p>
            <a:pPr lvl="2">
              <a:spcBef>
                <a:spcPct val="20000"/>
              </a:spcBef>
            </a:pPr>
            <a:endParaRPr lang="en-US" altLang="ko-KR" baseline="-25000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To prevent deadlock, make sure at least  one of these conditions does not hold</a:t>
            </a:r>
          </a:p>
        </p:txBody>
      </p:sp>
    </p:spTree>
    <p:extLst>
      <p:ext uri="{BB962C8B-B14F-4D97-AF65-F5344CB8AC3E}">
        <p14:creationId xmlns:p14="http://schemas.microsoft.com/office/powerpoint/2010/main" val="41119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762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14800" y="68580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89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153400" cy="533400"/>
          </a:xfrm>
        </p:spPr>
        <p:txBody>
          <a:bodyPr/>
          <a:lstStyle/>
          <a:p>
            <a:r>
              <a:rPr lang="en-US" altLang="ko-KR" dirty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458200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x86 Example: </a:t>
            </a:r>
            <a:r>
              <a:rPr lang="en-US" altLang="ko-KR" dirty="0" err="1"/>
              <a:t>mov</a:t>
            </a:r>
            <a:r>
              <a:rPr lang="en-US" altLang="ko-KR" dirty="0"/>
              <a:t> [</a:t>
            </a:r>
            <a:r>
              <a:rPr lang="en-US" altLang="ko-KR" dirty="0" err="1">
                <a:solidFill>
                  <a:schemeClr val="hlink"/>
                </a:solidFill>
              </a:rPr>
              <a:t>es</a:t>
            </a:r>
            <a:r>
              <a:rPr lang="en-US" altLang="ko-KR" dirty="0" err="1"/>
              <a:t>:bx</a:t>
            </a:r>
            <a:r>
              <a:rPr lang="en-US" altLang="ko-KR" dirty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1203325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65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1724025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572000" y="685800"/>
            <a:ext cx="7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5638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2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  <p:bldP spid="692274" grpId="0" uiExpand="1" animBg="1"/>
      <p:bldP spid="399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Intel x86 Special Registers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4267200" y="1066800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273313" cy="11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Typical Segment Register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Current Priority is RPL</a:t>
            </a:r>
          </a:p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Of Code Segment (CS)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60925" y="685800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990600" y="6858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761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91744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6465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22682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95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545891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5429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5429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48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14519"/>
              </p:ext>
            </p:extLst>
          </p:nvPr>
        </p:nvGraphicFramePr>
        <p:xfrm>
          <a:off x="4495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1" y="2590800"/>
            <a:ext cx="2290763" cy="3905251"/>
            <a:chOff x="2640" y="672"/>
            <a:chExt cx="1443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59389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5" y="2514600"/>
            <a:ext cx="2214563" cy="3981451"/>
            <a:chOff x="4176" y="624"/>
            <a:chExt cx="1395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0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342939"/>
            <a:ext cx="140421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238289"/>
            <a:ext cx="1411906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124200"/>
            <a:ext cx="119229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28490926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4020588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81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387609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850063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24587565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9916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7278741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9528691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33400"/>
          </a:xfrm>
        </p:spPr>
        <p:txBody>
          <a:bodyPr/>
          <a:lstStyle/>
          <a:p>
            <a:r>
              <a:rPr lang="en-US" dirty="0"/>
              <a:t>Recall: 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  <a:p>
            <a:pPr lvl="2"/>
            <a:r>
              <a:rPr lang="en-US" dirty="0"/>
              <a:t>“Ostrich Algorithm”</a:t>
            </a:r>
          </a:p>
        </p:txBody>
      </p:sp>
    </p:spTree>
    <p:extLst>
      <p:ext uri="{BB962C8B-B14F-4D97-AF65-F5344CB8AC3E}">
        <p14:creationId xmlns:p14="http://schemas.microsoft.com/office/powerpoint/2010/main" val="1222314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91440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Translate 0x4050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01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00 0000 0101 0000). Virtual segment #? 1; Offset? 0x50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3209939"/>
              </p:ext>
            </p:extLst>
          </p:nvPr>
        </p:nvGraphicFramePr>
        <p:xfrm>
          <a:off x="5486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69449754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Observations about Segmentation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Translation on </a:t>
            </a:r>
            <a:r>
              <a:rPr lang="en-US" altLang="ko-KR" i="1" dirty="0">
                <a:ea typeface="굴림" panose="020B0600000101010101" pitchFamily="34" charset="-127"/>
              </a:rPr>
              <a:t>every</a:t>
            </a:r>
            <a:r>
              <a:rPr lang="en-US" altLang="ko-KR" dirty="0">
                <a:ea typeface="굴림" panose="020B0600000101010101" pitchFamily="34" charset="-127"/>
              </a:rPr>
              <a:t> instruction fetch, load or store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address space has holes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Segmentation efficient for sparse address spaces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 correct program should never access gaps (except as mentioned in moment)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it does, trap to kernel and dump core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it is OK to address outside valid range?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is how the stack (and heap ?) allowed to grow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instance, stack takes fault, system automatically increases size of stack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protection mode in segment table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example, code segment would be read-only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and stack would be read-write (stores allowed)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Shared segment could be read-only or read-write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table stored in CPU, not in memory (small)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Might store all of processes memory onto disk when 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2314033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if not all segments fit into memory?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7014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2743200" y="7620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382000" cy="3048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Extreme form of Context Switch: 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order 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finer granularity control over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4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Problems with Segmentation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sz="2800" dirty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sz="2400" dirty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sz="2400" dirty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84246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ko-KR" dirty="0"/>
              <a:t>Recall: General Address Translation</a:t>
            </a:r>
            <a:endParaRPr lang="en-US" altLang="en-US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134387" y="2928938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712862" y="2963863"/>
            <a:ext cx="10348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39723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00355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25011202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physical memory in fixed size chunks (“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	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193888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226050" y="9398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to Implement Paging?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11536"/>
            <a:ext cx="8915400" cy="32940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ko-KR" sz="2600" dirty="0">
                <a:sym typeface="Symbol" panose="05050102010706020507" pitchFamily="18" charset="2"/>
              </a:rPr>
              <a:t>Page Table (One per process)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Permissions include: Valid bits, Read, Write, </a:t>
            </a:r>
            <a:r>
              <a:rPr lang="en-US" altLang="ko-KR" sz="2400" dirty="0" err="1">
                <a:sym typeface="Symbol" panose="05050102010706020507" pitchFamily="18" charset="2"/>
              </a:rPr>
              <a:t>etc</a:t>
            </a:r>
            <a:endParaRPr lang="en-US" altLang="ko-KR" sz="24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ko-KR" sz="2600" dirty="0"/>
              <a:t>Virtual address mapping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/>
              <a:t>Offset from Virtual address copied to Physical Address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/>
              <a:t>Example: 10 bit offset </a:t>
            </a:r>
            <a:r>
              <a:rPr lang="en-US" altLang="ko-KR" sz="2400" dirty="0">
                <a:sym typeface="Symbol" panose="05050102010706020507" pitchFamily="18" charset="2"/>
              </a:rPr>
              <a:t> 1024-byte pages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Virtual page # is all remaining bits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>
              <a:spcBef>
                <a:spcPct val="0"/>
              </a:spcBef>
            </a:pPr>
            <a:r>
              <a:rPr lang="en-US" altLang="ko-KR" sz="2400" dirty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65463" y="11684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57200" y="7874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1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62000" y="1852613"/>
            <a:ext cx="3276601" cy="1290637"/>
            <a:chOff x="352" y="1375"/>
            <a:chExt cx="2064" cy="813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62000" y="13700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911600" y="1711325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91200" y="19288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56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5029200" y="14859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92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255588" y="1277938"/>
            <a:ext cx="1566812" cy="3712012"/>
            <a:chOff x="2712" y="480"/>
            <a:chExt cx="1095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869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5838825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5838825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5803900" y="3106738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38825" y="4006850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169025" y="5029200"/>
            <a:ext cx="1243206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52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0338" y="685800"/>
            <a:ext cx="3054150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181350" y="1797050"/>
            <a:ext cx="927722" cy="2040525"/>
            <a:chOff x="3181349" y="1797621"/>
            <a:chExt cx="927723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89" y="1901825"/>
              <a:ext cx="830883" cy="1935713"/>
              <a:chOff x="3752" y="864"/>
              <a:chExt cx="580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0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800" y="1143000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98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529388" y="1343025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47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114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447800" y="2819400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114800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28600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133600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162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228600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133600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352800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162800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69694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8637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8600" y="6096000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en-US" sz="2800" dirty="0"/>
              <a:t>Example: Memory Layout for Linux 32-bit *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918EB-FF06-874E-8B02-932EA57A5BC6}"/>
              </a:ext>
            </a:extLst>
          </p:cNvPr>
          <p:cNvSpPr/>
          <p:nvPr/>
        </p:nvSpPr>
        <p:spPr>
          <a:xfrm>
            <a:off x="6248400" y="5033210"/>
            <a:ext cx="2627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1C31CA"/>
                </a:solidFill>
              </a:rPr>
              <a:t>* Pre-Meltdown patches, more later</a:t>
            </a:r>
            <a:endParaRPr lang="en-US" dirty="0">
              <a:solidFill>
                <a:srgbClr val="1C31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863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3123841" y="64008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88963" y="1036332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676400" y="1188732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676400" y="3169932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55932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676400" y="4236732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2209800" y="2865132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2209800" y="1493532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1676400" y="1188732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166813" y="807732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676400" y="4846332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676400" y="3627132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676400" y="2407932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33400" y="5803595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33400" y="4617732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533400" y="3398532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544513" y="2145995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555625" y="1264932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818356" y="5856776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482600" y="6184595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1162050" y="6184595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1346993" y="6013939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43600" y="850595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6492875" y="1188732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492875" y="3931932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151132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188732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760732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541532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6492875" y="3474732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865132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6492875" y="1493532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950732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7761288" y="5803595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7761288" y="5498795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7772400" y="4236732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7794625" y="3669995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7696200" y="1536395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13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60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08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55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46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98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51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03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36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89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41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93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27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779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31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084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17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169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22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474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07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60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12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65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98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50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03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55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88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41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93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45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627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779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931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4084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236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389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541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693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846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4998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151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303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455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608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760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913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188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341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493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645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798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950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103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255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407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560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712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8651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30175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1699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3223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474732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4187825" y="871537"/>
            <a:ext cx="1168400" cy="6002338"/>
            <a:chOff x="4188007" y="838200"/>
            <a:chExt cx="1168785" cy="6001641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5989332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2971800" y="5836932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2971800" y="5684532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2971800" y="5532132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5334000" y="5227332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5334000" y="5379732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5334000" y="5532132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5334000" y="5684532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2971800" y="4770132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2971800" y="4617732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2971800" y="4465332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2971800" y="4312932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2971800" y="3398532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2971800" y="3550932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2971800" y="3246132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2971800" y="1112532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2971800" y="1264932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465332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5354515" y="4312932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5333440" y="4160532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5339790" y="4008132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5339790" y="3669994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5334000" y="3855732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5356225" y="3502962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112532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5334000" y="1264932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4125951" y="536270"/>
            <a:ext cx="12525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5357813" y="1036332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Helvetica" panose="020B0604020202020204" pitchFamily="34" charset="0"/>
              </a:rPr>
              <a:t>Paged virtual 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60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ea typeface="굴림" panose="020B0600000101010101" pitchFamily="34" charset="-127"/>
              </a:rPr>
              <a:t>x.P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y.P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z.P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and grant request if result is deadlock free (conservative!)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Ways of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72703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209800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87825" y="871537"/>
            <a:ext cx="1168400" cy="6002338"/>
            <a:chOff x="4188007" y="838200"/>
            <a:chExt cx="1168785" cy="6001641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770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819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8963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676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676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676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209800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209800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76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166813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676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76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676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33400" y="5715000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33400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533400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544513" y="2057400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818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482600" y="6096000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162050" y="6096000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346993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87825" y="871537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157663" y="609600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971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971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971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971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971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971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334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334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334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334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334000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334000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761288" y="57150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761288" y="5410200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772400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94625" y="35814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96200" y="1447800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971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971800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5334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344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544513" y="1524000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5943600" y="762000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6492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6492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6492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6492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492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492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6492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6492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6492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6492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492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492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92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492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492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492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492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492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492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492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492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492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492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92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492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492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492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492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492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92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492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492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492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92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492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492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492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492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492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6492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6492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492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492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7010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5943600" y="4267200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2971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2971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2971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5339790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5334000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5356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2971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2971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2971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2971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5334000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5354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5333440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5339790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9107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41EB-1BDF-1148-AF31-C93A3B5C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classic 32-bit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E138-221E-B34F-8F18-AB581022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73686"/>
            <a:ext cx="7924800" cy="6461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CR3 provides physical address of the “Page Directory”, i.e., first level of 2-level translation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000AB-CE81-0F43-81A3-314BBACA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90600"/>
            <a:ext cx="7454900" cy="42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18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7249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provides protection?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Page table pointer and limit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Pros: Simple memory allocation &amp; management, Simple uniform process address space?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>
                <a:ea typeface="굴림" panose="020B0600000101010101" pitchFamily="34" charset="-127"/>
              </a:rPr>
              <a:t>31</a:t>
            </a:r>
            <a:r>
              <a:rPr lang="en-US" altLang="ko-KR" sz="2400" dirty="0"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Could processes constructively share memory?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How big is the page table?  Does it all need to be in memory?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or combining paging and segmentation?</a:t>
            </a:r>
          </a:p>
        </p:txBody>
      </p:sp>
    </p:spTree>
    <p:extLst>
      <p:ext uri="{BB962C8B-B14F-4D97-AF65-F5344CB8AC3E}">
        <p14:creationId xmlns:p14="http://schemas.microsoft.com/office/powerpoint/2010/main" val="381725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DF3E-A2A0-214F-96A4-7EB0357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mechanism – Profound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6BD8-6278-804F-8339-657F33D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990600"/>
            <a:ext cx="7924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Address Space Randomization</a:t>
            </a:r>
          </a:p>
          <a:p>
            <a:pPr lvl="1"/>
            <a:r>
              <a:rPr lang="en-US" dirty="0"/>
              <a:t>Position-Independent Code =&gt; can place user code region anywhere in the address space</a:t>
            </a:r>
          </a:p>
          <a:p>
            <a:pPr lvl="2"/>
            <a:r>
              <a:rPr lang="en-US" dirty="0"/>
              <a:t>Random start address makes much harder for attacker to cause jump to code that it seeks to take over</a:t>
            </a:r>
          </a:p>
          <a:p>
            <a:pPr lvl="1"/>
            <a:r>
              <a:rPr lang="en-US" dirty="0"/>
              <a:t>Stack &amp; Heap can start anywhere, so randomize placement</a:t>
            </a:r>
          </a:p>
          <a:p>
            <a:r>
              <a:rPr lang="en-US" dirty="0"/>
              <a:t>Kernel address space isolation</a:t>
            </a:r>
          </a:p>
          <a:p>
            <a:pPr lvl="1"/>
            <a:r>
              <a:rPr lang="en-US" dirty="0"/>
              <a:t>Don’t map whole kernel space into each process, switch to kernel page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60B-3613-7242-A52B-0BF81A90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25" y="3517472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432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57200" y="3613150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03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460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33400" y="1631950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458787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2917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2917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804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64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5694597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3705225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4746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4746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CD44-FCAF-BC44-A86F-66769A7D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page sharing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4F4F-ED07-3D49-BAA4-B96BDAEA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“kernel region” of every process has the same page table entries</a:t>
            </a:r>
          </a:p>
          <a:p>
            <a:r>
              <a:rPr lang="en-US" dirty="0"/>
              <a:t>The process cannot access it at user level</a:t>
            </a:r>
          </a:p>
          <a:p>
            <a:r>
              <a:rPr lang="en-US" dirty="0"/>
              <a:t>But on U-&gt;K switch, kernel code can access it AS WELL AS the region for THIS user</a:t>
            </a:r>
          </a:p>
          <a:p>
            <a:pPr lvl="1"/>
            <a:r>
              <a:rPr lang="en-US" dirty="0"/>
              <a:t>What does the kernel need to do to access other user processes?</a:t>
            </a:r>
          </a:p>
          <a:p>
            <a:endParaRPr lang="en-US" dirty="0"/>
          </a:p>
          <a:p>
            <a:r>
              <a:rPr lang="en-US" dirty="0"/>
              <a:t>User-level system libraries (execute only)</a:t>
            </a:r>
          </a:p>
        </p:txBody>
      </p:sp>
    </p:spTree>
    <p:extLst>
      <p:ext uri="{BB962C8B-B14F-4D97-AF65-F5344CB8AC3E}">
        <p14:creationId xmlns:p14="http://schemas.microsoft.com/office/powerpoint/2010/main" val="121149668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CF1E-16FB-7E46-9641-C2F14A29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do things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E34-76D6-0749-A35C-B897B932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address space =&gt; 2</a:t>
            </a:r>
            <a:r>
              <a:rPr lang="en-US" baseline="30000" dirty="0"/>
              <a:t>32</a:t>
            </a:r>
            <a:r>
              <a:rPr lang="en-US" dirty="0"/>
              <a:t> bytes (</a:t>
            </a:r>
            <a:r>
              <a:rPr lang="en-US" b="1" dirty="0"/>
              <a:t>4 GB)</a:t>
            </a:r>
          </a:p>
          <a:p>
            <a:r>
              <a:rPr lang="en-US" b="1" dirty="0"/>
              <a:t>Typical page size: 4 kb </a:t>
            </a:r>
          </a:p>
          <a:p>
            <a:pPr lvl="1"/>
            <a:r>
              <a:rPr lang="en-US" b="1" dirty="0"/>
              <a:t>how many bits of the address is that ? (hint 2</a:t>
            </a:r>
            <a:r>
              <a:rPr lang="en-US" b="1" baseline="30000" dirty="0"/>
              <a:t>10</a:t>
            </a:r>
            <a:r>
              <a:rPr lang="en-US" b="1" dirty="0"/>
              <a:t> = 1024)</a:t>
            </a:r>
          </a:p>
          <a:p>
            <a:r>
              <a:rPr lang="en-US" b="1" dirty="0"/>
              <a:t>So how many entries in the page table of </a:t>
            </a:r>
            <a:r>
              <a:rPr lang="en-US" b="1" i="1" dirty="0"/>
              <a:t>each</a:t>
            </a:r>
            <a:r>
              <a:rPr lang="en-US" b="1" dirty="0"/>
              <a:t> process?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20  </a:t>
            </a:r>
            <a:r>
              <a:rPr lang="en-US" dirty="0"/>
              <a:t>(that’s about a million) x 4 bytes each =&gt; 4 MB</a:t>
            </a:r>
          </a:p>
          <a:p>
            <a:pPr lvl="1"/>
            <a:r>
              <a:rPr lang="en-US" dirty="0"/>
              <a:t>When 32-bit machines got started (vax 11/780, intel 80386) 16 mb was a LOT of memory</a:t>
            </a:r>
          </a:p>
          <a:p>
            <a:r>
              <a:rPr lang="en-US" sz="2800" dirty="0">
                <a:latin typeface="Gill Sans MT" panose="020B0502020104020203" pitchFamily="34" charset="77"/>
              </a:rPr>
              <a:t>It has huge holes in it.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C565-485C-5542-8460-03B45FE3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54685"/>
            <a:ext cx="4208780" cy="32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4858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880" name="Group 136"/>
          <p:cNvGrpSpPr>
            <a:grpSpLocks/>
          </p:cNvGrpSpPr>
          <p:nvPr/>
        </p:nvGrpSpPr>
        <p:grpSpPr bwMode="auto">
          <a:xfrm>
            <a:off x="5040313" y="609600"/>
            <a:ext cx="3784600" cy="6015038"/>
            <a:chOff x="3088" y="384"/>
            <a:chExt cx="2384" cy="3789"/>
          </a:xfrm>
        </p:grpSpPr>
        <p:grpSp>
          <p:nvGrpSpPr>
            <p:cNvPr id="23614" name="Group 107"/>
            <p:cNvGrpSpPr>
              <a:grpSpLocks/>
            </p:cNvGrpSpPr>
            <p:nvPr/>
          </p:nvGrpSpPr>
          <p:grpSpPr bwMode="auto">
            <a:xfrm>
              <a:off x="3088" y="384"/>
              <a:ext cx="2384" cy="444"/>
              <a:chOff x="3065" y="452"/>
              <a:chExt cx="2384" cy="444"/>
            </a:xfrm>
          </p:grpSpPr>
          <p:sp>
            <p:nvSpPr>
              <p:cNvPr id="23626" name="Text Box 100"/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27" name="Group 104"/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3628" name="Rectangle 98"/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2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23615" name="Group 131"/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23623" name="Rectangle 27"/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23624" name="Rectangle 28"/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25" name="Rectangle 29"/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23616" name="Rectangle 23"/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17" name="Rectangle 24"/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8" name="Rectangle 53"/>
            <p:cNvSpPr>
              <a:spLocks noChangeArrowheads="1"/>
            </p:cNvSpPr>
            <p:nvPr/>
          </p:nvSpPr>
          <p:spPr bwMode="auto">
            <a:xfrm>
              <a:off x="5113" y="1225"/>
              <a:ext cx="2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23619" name="Rectangle 121"/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0" name="Rectangle 36"/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1" name="Rectangle 25"/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2" name="Rectangle 37"/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50097"/>
            <a:ext cx="8505827" cy="439095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algn="l"/>
            <a:r>
              <a:rPr lang="en-US" altLang="ko-KR" sz="2800" dirty="0"/>
              <a:t>For sparse address space: two-level page table</a:t>
            </a:r>
          </a:p>
        </p:txBody>
      </p:sp>
      <p:grpSp>
        <p:nvGrpSpPr>
          <p:cNvPr id="671871" name="Group 127"/>
          <p:cNvGrpSpPr>
            <a:grpSpLocks/>
          </p:cNvGrpSpPr>
          <p:nvPr/>
        </p:nvGrpSpPr>
        <p:grpSpPr bwMode="auto">
          <a:xfrm>
            <a:off x="4176713" y="1720850"/>
            <a:ext cx="1614487" cy="3071813"/>
            <a:chOff x="2544" y="1084"/>
            <a:chExt cx="1017" cy="1935"/>
          </a:xfrm>
        </p:grpSpPr>
        <p:sp>
          <p:nvSpPr>
            <p:cNvPr id="23611" name="Line 20"/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2" name="Line 21"/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3" name="Line 22"/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71869" name="Group 125"/>
          <p:cNvGrpSpPr>
            <a:grpSpLocks/>
          </p:cNvGrpSpPr>
          <p:nvPr/>
        </p:nvGrpSpPr>
        <p:grpSpPr bwMode="auto">
          <a:xfrm>
            <a:off x="152400" y="862013"/>
            <a:ext cx="4938713" cy="954087"/>
            <a:chOff x="9" y="543"/>
            <a:chExt cx="3111" cy="601"/>
          </a:xfrm>
        </p:grpSpPr>
        <p:sp>
          <p:nvSpPr>
            <p:cNvPr id="23602" name="Rectangle 54"/>
            <p:cNvSpPr>
              <a:spLocks noChangeArrowheads="1"/>
            </p:cNvSpPr>
            <p:nvPr/>
          </p:nvSpPr>
          <p:spPr bwMode="auto">
            <a:xfrm>
              <a:off x="81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3" name="Rectangle 55"/>
            <p:cNvSpPr>
              <a:spLocks noChangeArrowheads="1"/>
            </p:cNvSpPr>
            <p:nvPr/>
          </p:nvSpPr>
          <p:spPr bwMode="auto">
            <a:xfrm>
              <a:off x="1488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4" name="Rectangle 56"/>
            <p:cNvSpPr>
              <a:spLocks noChangeArrowheads="1"/>
            </p:cNvSpPr>
            <p:nvPr/>
          </p:nvSpPr>
          <p:spPr bwMode="auto">
            <a:xfrm>
              <a:off x="225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3605" name="Group 65"/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23606" name="Text Box 66"/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07" name="Group 67"/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236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09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236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671870" name="Group 126"/>
          <p:cNvGrpSpPr>
            <a:grpSpLocks/>
          </p:cNvGrpSpPr>
          <p:nvPr/>
        </p:nvGrpSpPr>
        <p:grpSpPr bwMode="auto">
          <a:xfrm>
            <a:off x="442913" y="2514600"/>
            <a:ext cx="4217987" cy="1754188"/>
            <a:chOff x="192" y="1612"/>
            <a:chExt cx="2657" cy="1105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Rectangle 5" descr="80%"/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4" name="Rectangle 6" descr="75%"/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5" name="Rectangle 7" descr="75%"/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596" name="Group 111"/>
            <p:cNvGrpSpPr>
              <a:grpSpLocks/>
            </p:cNvGrpSpPr>
            <p:nvPr/>
          </p:nvGrpSpPr>
          <p:grpSpPr bwMode="auto">
            <a:xfrm>
              <a:off x="1776" y="2528"/>
              <a:ext cx="1073" cy="189"/>
              <a:chOff x="1872" y="2644"/>
              <a:chExt cx="1073" cy="189"/>
            </a:xfrm>
          </p:grpSpPr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503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23600" name="Line 48"/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3598" name="Line 92"/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37" name="Freeform 93"/>
          <p:cNvSpPr>
            <a:spLocks/>
          </p:cNvSpPr>
          <p:nvPr/>
        </p:nvSpPr>
        <p:spPr bwMode="auto">
          <a:xfrm>
            <a:off x="2043113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1838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0" y="4374051"/>
            <a:ext cx="5562600" cy="2416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Tree of Page Tables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Tables fixed size (1024 entries)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On context-switch: save single </a:t>
            </a:r>
            <a:r>
              <a:rPr lang="en-US" altLang="ko-KR" sz="2000" dirty="0" err="1">
                <a:ea typeface="굴림" panose="020B0600000101010101" pitchFamily="34" charset="-127"/>
              </a:rPr>
              <a:t>PageTablePtr</a:t>
            </a:r>
            <a:r>
              <a:rPr lang="en-US" altLang="ko-KR" sz="2000" dirty="0">
                <a:ea typeface="굴림" panose="020B0600000101010101" pitchFamily="34" charset="-127"/>
              </a:rPr>
              <a:t> register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Valid bits on Page Table Entries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Don’t need every 2</a:t>
            </a:r>
            <a:r>
              <a:rPr lang="en-US" altLang="ko-KR" sz="2000" baseline="30000" dirty="0">
                <a:ea typeface="굴림" panose="020B0600000101010101" pitchFamily="34" charset="-127"/>
              </a:rPr>
              <a:t>nd</a:t>
            </a:r>
            <a:r>
              <a:rPr lang="en-US" altLang="ko-KR" sz="2000" dirty="0">
                <a:ea typeface="굴림" panose="020B0600000101010101" pitchFamily="34" charset="-127"/>
              </a:rPr>
              <a:t>-level table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Even when exist, 2</a:t>
            </a:r>
            <a:r>
              <a:rPr lang="en-US" altLang="ko-KR" sz="2000" baseline="30000" dirty="0">
                <a:solidFill>
                  <a:schemeClr val="hlink"/>
                </a:solidFill>
                <a:ea typeface="굴림" panose="020B0600000101010101" pitchFamily="34" charset="-127"/>
              </a:rPr>
              <a:t>nd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-level tables can reside on disk if not in use</a:t>
            </a:r>
          </a:p>
        </p:txBody>
      </p:sp>
      <p:grpSp>
        <p:nvGrpSpPr>
          <p:cNvPr id="671881" name="Group 137"/>
          <p:cNvGrpSpPr>
            <a:grpSpLocks/>
          </p:cNvGrpSpPr>
          <p:nvPr/>
        </p:nvGrpSpPr>
        <p:grpSpPr bwMode="auto">
          <a:xfrm>
            <a:off x="5292725" y="1695450"/>
            <a:ext cx="1703388" cy="4751388"/>
            <a:chOff x="3247" y="1068"/>
            <a:chExt cx="1073" cy="2993"/>
          </a:xfrm>
        </p:grpSpPr>
        <p:grpSp>
          <p:nvGrpSpPr>
            <p:cNvPr id="23574" name="Group 117"/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23588" name="Rectangle 8"/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9" name="Rectangle 9" descr="50%"/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0" name="Rectangle 10" descr="50%"/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1" name="Rectangle 11" descr="70%"/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5" name="Group 118"/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23584" name="Rectangle 12"/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5" name="Rectangle 13" descr="50%"/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6" name="Rectangle 14" descr="50%"/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7" name="Rectangle 15" descr="50%"/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6" name="Group 119"/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23580" name="Rectangle 16"/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1" name="Rectangle 17" descr="50%"/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Rectangle 18" descr="50%"/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Rectangle 19" descr="50%"/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7" name="Rectangle 113"/>
            <p:cNvSpPr>
              <a:spLocks noChangeArrowheads="1"/>
            </p:cNvSpPr>
            <p:nvPr/>
          </p:nvSpPr>
          <p:spPr bwMode="auto">
            <a:xfrm>
              <a:off x="3487" y="3872"/>
              <a:ext cx="503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23578" name="Line 114"/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9" name="Line 115"/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64" name="Freeform 120"/>
          <p:cNvSpPr>
            <a:spLocks/>
          </p:cNvSpPr>
          <p:nvPr/>
        </p:nvSpPr>
        <p:spPr bwMode="auto">
          <a:xfrm>
            <a:off x="2957513" y="1568450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1874" name="Group 130"/>
          <p:cNvGrpSpPr>
            <a:grpSpLocks/>
          </p:cNvGrpSpPr>
          <p:nvPr/>
        </p:nvGrpSpPr>
        <p:grpSpPr bwMode="auto">
          <a:xfrm>
            <a:off x="6462713" y="1111250"/>
            <a:ext cx="1677987" cy="4648200"/>
            <a:chOff x="3984" y="700"/>
            <a:chExt cx="1057" cy="2928"/>
          </a:xfrm>
        </p:grpSpPr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Line 31"/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Line 32"/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Line 33"/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Line 34"/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Line 35"/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122"/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Line 38"/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Line 39"/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Line 123"/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317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37" grpId="0" animBg="1"/>
      <p:bldP spid="671838" grpId="0" build="p"/>
      <p:bldP spid="67186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/>
              <a:t>Summary: Two-Level Paging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7000" y="9144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</a:t>
            </a:r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1938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1938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938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1938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7896" name="Up Arrow 10"/>
          <p:cNvSpPr>
            <a:spLocks noChangeArrowheads="1"/>
          </p:cNvSpPr>
          <p:nvPr/>
        </p:nvSpPr>
        <p:spPr bwMode="auto">
          <a:xfrm flipH="1">
            <a:off x="17272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7" name="Up Arrow 11"/>
          <p:cNvSpPr>
            <a:spLocks noChangeArrowheads="1"/>
          </p:cNvSpPr>
          <p:nvPr/>
        </p:nvSpPr>
        <p:spPr bwMode="auto">
          <a:xfrm flipH="1" flipV="1">
            <a:off x="17272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1938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11938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11938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11938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0800" y="56816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39688" y="44958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39688" y="32766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50800" y="202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7" name="Left Brace 22"/>
          <p:cNvSpPr>
            <a:spLocks/>
          </p:cNvSpPr>
          <p:nvPr/>
        </p:nvSpPr>
        <p:spPr bwMode="auto">
          <a:xfrm rot="5400000" flipH="1">
            <a:off x="209550" y="5865813"/>
            <a:ext cx="187325" cy="35242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08" name="TextBox 23"/>
          <p:cNvSpPr txBox="1">
            <a:spLocks noChangeArrowheads="1"/>
          </p:cNvSpPr>
          <p:nvPr/>
        </p:nvSpPr>
        <p:spPr bwMode="auto">
          <a:xfrm>
            <a:off x="-50800" y="6062663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page1 #</a:t>
            </a:r>
          </a:p>
        </p:txBody>
      </p:sp>
      <p:sp>
        <p:nvSpPr>
          <p:cNvPr id="37909" name="TextBox 24"/>
          <p:cNvSpPr txBox="1">
            <a:spLocks noChangeArrowheads="1"/>
          </p:cNvSpPr>
          <p:nvPr/>
        </p:nvSpPr>
        <p:spPr bwMode="auto">
          <a:xfrm>
            <a:off x="781050" y="60626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37910" name="Left Brace 25"/>
          <p:cNvSpPr>
            <a:spLocks/>
          </p:cNvSpPr>
          <p:nvPr/>
        </p:nvSpPr>
        <p:spPr bwMode="auto">
          <a:xfrm rot="5400000" flipH="1">
            <a:off x="864393" y="58920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11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20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1938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938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938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938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938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938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1938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1938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1938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1938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1938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938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1938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938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1938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938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1938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938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1938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1938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938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1938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1938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1938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1938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938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1938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938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1938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1938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1938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1938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86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7987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7988" name="TextBox 170"/>
          <p:cNvSpPr txBox="1">
            <a:spLocks noChangeArrowheads="1"/>
          </p:cNvSpPr>
          <p:nvPr/>
        </p:nvSpPr>
        <p:spPr bwMode="auto">
          <a:xfrm>
            <a:off x="7924800" y="41148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37989" name="TextBox 171"/>
          <p:cNvSpPr txBox="1">
            <a:spLocks noChangeArrowheads="1"/>
          </p:cNvSpPr>
          <p:nvPr/>
        </p:nvSpPr>
        <p:spPr bwMode="auto">
          <a:xfrm>
            <a:off x="7947025" y="35480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37990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37991" name="Left Brace 176"/>
          <p:cNvSpPr>
            <a:spLocks/>
          </p:cNvSpPr>
          <p:nvPr/>
        </p:nvSpPr>
        <p:spPr bwMode="auto">
          <a:xfrm rot="5400000">
            <a:off x="571500" y="5600700"/>
            <a:ext cx="1524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92" name="TextBox 178"/>
          <p:cNvSpPr txBox="1">
            <a:spLocks noChangeArrowheads="1"/>
          </p:cNvSpPr>
          <p:nvPr/>
        </p:nvSpPr>
        <p:spPr bwMode="auto">
          <a:xfrm>
            <a:off x="101600" y="525780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8200"/>
                </a:solidFill>
                <a:latin typeface="Helvetica" panose="020B0604020202020204" pitchFamily="34" charset="0"/>
              </a:rPr>
              <a:t>page2 #</a:t>
            </a:r>
          </a:p>
        </p:txBody>
      </p:sp>
      <p:grpSp>
        <p:nvGrpSpPr>
          <p:cNvPr id="37993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8036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8037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7994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7995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6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7997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8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7999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00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8001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38002" name="Straight Arrow Connector 199"/>
          <p:cNvCxnSpPr>
            <a:cxnSpLocks noChangeShapeType="1"/>
          </p:cNvCxnSpPr>
          <p:nvPr/>
        </p:nvCxnSpPr>
        <p:spPr bwMode="auto">
          <a:xfrm>
            <a:off x="5791200" y="14478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3" name="Straight Arrow Connector 202"/>
          <p:cNvCxnSpPr>
            <a:cxnSpLocks noChangeShapeType="1"/>
          </p:cNvCxnSpPr>
          <p:nvPr/>
        </p:nvCxnSpPr>
        <p:spPr bwMode="auto">
          <a:xfrm>
            <a:off x="5791200" y="16002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4" name="Straight Arrow Connector 203"/>
          <p:cNvCxnSpPr>
            <a:cxnSpLocks noChangeShapeType="1"/>
            <a:endCxn id="127" idx="1"/>
          </p:cNvCxnSpPr>
          <p:nvPr/>
        </p:nvCxnSpPr>
        <p:spPr bwMode="auto">
          <a:xfrm>
            <a:off x="5791200" y="18272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5" name="Straight Arrow Connector 205"/>
          <p:cNvCxnSpPr>
            <a:cxnSpLocks noChangeShapeType="1"/>
          </p:cNvCxnSpPr>
          <p:nvPr/>
        </p:nvCxnSpPr>
        <p:spPr bwMode="auto">
          <a:xfrm>
            <a:off x="5791200" y="1979613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6" name="Straight Arrow Connector 208"/>
          <p:cNvCxnSpPr>
            <a:cxnSpLocks noChangeShapeType="1"/>
          </p:cNvCxnSpPr>
          <p:nvPr/>
        </p:nvCxnSpPr>
        <p:spPr bwMode="auto">
          <a:xfrm>
            <a:off x="5791200" y="30480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7" name="Straight Arrow Connector 212"/>
          <p:cNvCxnSpPr>
            <a:cxnSpLocks noChangeShapeType="1"/>
          </p:cNvCxnSpPr>
          <p:nvPr/>
        </p:nvCxnSpPr>
        <p:spPr bwMode="auto">
          <a:xfrm>
            <a:off x="5791200" y="32004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8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9" name="Straight Arrow Connector 214"/>
          <p:cNvCxnSpPr>
            <a:cxnSpLocks noChangeShapeType="1"/>
          </p:cNvCxnSpPr>
          <p:nvPr/>
        </p:nvCxnSpPr>
        <p:spPr bwMode="auto">
          <a:xfrm rot="5400000" flipH="1" flipV="1">
            <a:off x="3619500" y="1409700"/>
            <a:ext cx="1371600" cy="1143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0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14600"/>
            <a:ext cx="1143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1" name="Straight Arrow Connector 220"/>
          <p:cNvCxnSpPr>
            <a:cxnSpLocks noChangeShapeType="1"/>
            <a:stCxn id="38032" idx="5"/>
          </p:cNvCxnSpPr>
          <p:nvPr/>
        </p:nvCxnSpPr>
        <p:spPr bwMode="auto">
          <a:xfrm rot="16200000" flipH="1">
            <a:off x="4217988" y="3151188"/>
            <a:ext cx="163512" cy="1154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2" name="Straight Arrow Connector 222"/>
          <p:cNvCxnSpPr>
            <a:cxnSpLocks noChangeShapeType="1"/>
          </p:cNvCxnSpPr>
          <p:nvPr/>
        </p:nvCxnSpPr>
        <p:spPr bwMode="auto">
          <a:xfrm>
            <a:off x="3733800" y="39624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3" name="Straight Arrow Connector 224"/>
          <p:cNvCxnSpPr>
            <a:cxnSpLocks noChangeShapeType="1"/>
          </p:cNvCxnSpPr>
          <p:nvPr/>
        </p:nvCxnSpPr>
        <p:spPr bwMode="auto">
          <a:xfrm rot="16200000" flipH="1">
            <a:off x="2286000" y="18288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14" name="Right Brace 227"/>
          <p:cNvSpPr>
            <a:spLocks/>
          </p:cNvSpPr>
          <p:nvPr/>
        </p:nvSpPr>
        <p:spPr bwMode="auto">
          <a:xfrm>
            <a:off x="2514600" y="1066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5" name="Right Brace 229"/>
          <p:cNvSpPr>
            <a:spLocks/>
          </p:cNvSpPr>
          <p:nvPr/>
        </p:nvSpPr>
        <p:spPr bwMode="auto">
          <a:xfrm>
            <a:off x="2514600" y="30480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6" name="Right Brace 230"/>
          <p:cNvSpPr>
            <a:spLocks/>
          </p:cNvSpPr>
          <p:nvPr/>
        </p:nvSpPr>
        <p:spPr bwMode="auto">
          <a:xfrm>
            <a:off x="2514600" y="4114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7" name="Right Brace 231"/>
          <p:cNvSpPr>
            <a:spLocks/>
          </p:cNvSpPr>
          <p:nvPr/>
        </p:nvSpPr>
        <p:spPr bwMode="auto">
          <a:xfrm>
            <a:off x="2514600" y="5334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8018" name="Straight Arrow Connector 233"/>
          <p:cNvCxnSpPr>
            <a:cxnSpLocks noChangeShapeType="1"/>
            <a:stCxn id="38015" idx="1"/>
          </p:cNvCxnSpPr>
          <p:nvPr/>
        </p:nvCxnSpPr>
        <p:spPr bwMode="auto">
          <a:xfrm>
            <a:off x="2743200" y="3276600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9" name="Straight Arrow Connector 235"/>
          <p:cNvCxnSpPr>
            <a:cxnSpLocks noChangeShapeType="1"/>
          </p:cNvCxnSpPr>
          <p:nvPr/>
        </p:nvCxnSpPr>
        <p:spPr bwMode="auto">
          <a:xfrm rot="5400000" flipH="1" flipV="1">
            <a:off x="2552700" y="3771900"/>
            <a:ext cx="838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0" name="Straight Arrow Connector 237"/>
          <p:cNvCxnSpPr>
            <a:cxnSpLocks noChangeShapeType="1"/>
          </p:cNvCxnSpPr>
          <p:nvPr/>
        </p:nvCxnSpPr>
        <p:spPr bwMode="auto">
          <a:xfrm rot="5400000" flipH="1" flipV="1">
            <a:off x="2133600" y="4572000"/>
            <a:ext cx="1676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1" name="Straight Arrow Connector 239"/>
          <p:cNvCxnSpPr>
            <a:cxnSpLocks noChangeShapeType="1"/>
            <a:endCxn id="105" idx="1"/>
          </p:cNvCxnSpPr>
          <p:nvPr/>
        </p:nvCxnSpPr>
        <p:spPr bwMode="auto">
          <a:xfrm flipV="1">
            <a:off x="5791200" y="38862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2" name="Straight Arrow Connector 241"/>
          <p:cNvCxnSpPr>
            <a:cxnSpLocks noChangeShapeType="1"/>
          </p:cNvCxnSpPr>
          <p:nvPr/>
        </p:nvCxnSpPr>
        <p:spPr bwMode="auto">
          <a:xfrm flipV="1">
            <a:off x="5791200" y="40386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3" name="Straight Arrow Connector 242"/>
          <p:cNvCxnSpPr>
            <a:cxnSpLocks noChangeShapeType="1"/>
          </p:cNvCxnSpPr>
          <p:nvPr/>
        </p:nvCxnSpPr>
        <p:spPr bwMode="auto">
          <a:xfrm flipV="1">
            <a:off x="5791200" y="41910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4" name="Straight Arrow Connector 243"/>
          <p:cNvCxnSpPr>
            <a:cxnSpLocks noChangeShapeType="1"/>
          </p:cNvCxnSpPr>
          <p:nvPr/>
        </p:nvCxnSpPr>
        <p:spPr bwMode="auto">
          <a:xfrm flipV="1">
            <a:off x="5791200" y="43434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5" name="Straight Arrow Connector 244"/>
          <p:cNvCxnSpPr>
            <a:cxnSpLocks noChangeShapeType="1"/>
            <a:endCxn id="113" idx="1"/>
          </p:cNvCxnSpPr>
          <p:nvPr/>
        </p:nvCxnSpPr>
        <p:spPr bwMode="auto">
          <a:xfrm>
            <a:off x="5791200" y="51054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6" name="Straight Arrow Connector 246"/>
          <p:cNvCxnSpPr>
            <a:cxnSpLocks noChangeShapeType="1"/>
          </p:cNvCxnSpPr>
          <p:nvPr/>
        </p:nvCxnSpPr>
        <p:spPr bwMode="auto">
          <a:xfrm>
            <a:off x="5791200" y="5257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7" name="Straight Arrow Connector 247"/>
          <p:cNvCxnSpPr>
            <a:cxnSpLocks noChangeShapeType="1"/>
            <a:endCxn id="115" idx="1"/>
          </p:cNvCxnSpPr>
          <p:nvPr/>
        </p:nvCxnSpPr>
        <p:spPr bwMode="auto">
          <a:xfrm flipV="1">
            <a:off x="5791200" y="54102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8" name="Straight Arrow Connector 249"/>
          <p:cNvCxnSpPr>
            <a:cxnSpLocks noChangeShapeType="1"/>
          </p:cNvCxnSpPr>
          <p:nvPr/>
        </p:nvCxnSpPr>
        <p:spPr bwMode="auto">
          <a:xfrm flipV="1">
            <a:off x="5791200" y="5562600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29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8030" name="TextBox 253"/>
          <p:cNvSpPr txBox="1">
            <a:spLocks noChangeArrowheads="1"/>
          </p:cNvSpPr>
          <p:nvPr/>
        </p:nvSpPr>
        <p:spPr bwMode="auto">
          <a:xfrm>
            <a:off x="3048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8031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2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3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4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5" name="TextBox 261"/>
          <p:cNvSpPr txBox="1">
            <a:spLocks noChangeArrowheads="1"/>
          </p:cNvSpPr>
          <p:nvPr/>
        </p:nvSpPr>
        <p:spPr bwMode="auto">
          <a:xfrm>
            <a:off x="65088" y="14906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111</a:t>
            </a:r>
            <a:r>
              <a:rPr lang="en-US" altLang="en-US" sz="1600">
                <a:solidFill>
                  <a:srgbClr val="0080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1377825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Can Priority Inversion cause Deadlock?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Technically not – Consider this example:</a:t>
            </a:r>
          </a:p>
          <a:p>
            <a:pPr lvl="1"/>
            <a:r>
              <a:rPr lang="en-US" dirty="0"/>
              <a:t>3 threads, T1, T2, T3 in priority order (T3 highest)</a:t>
            </a:r>
          </a:p>
          <a:p>
            <a:pPr lvl="1"/>
            <a:r>
              <a:rPr lang="en-US" dirty="0"/>
              <a:t>T1 grabs lock, T3 tries to acquire, then sleeps, T2 running</a:t>
            </a:r>
          </a:p>
          <a:p>
            <a:pPr lvl="1"/>
            <a:r>
              <a:rPr lang="en-US" dirty="0"/>
              <a:t>Will this make progress?</a:t>
            </a:r>
          </a:p>
          <a:p>
            <a:pPr lvl="2"/>
            <a:r>
              <a:rPr lang="en-US" dirty="0"/>
              <a:t>No, as long as T2 is running</a:t>
            </a:r>
          </a:p>
          <a:p>
            <a:pPr lvl="2"/>
            <a:r>
              <a:rPr lang="en-US" dirty="0"/>
              <a:t>But T2 could stop at any time and the problem would resolve itself… So, this is </a:t>
            </a:r>
            <a:r>
              <a:rPr lang="en-US" i="1" dirty="0"/>
              <a:t>not </a:t>
            </a:r>
            <a:r>
              <a:rPr lang="en-US" dirty="0"/>
              <a:t>a deadlock (it is a </a:t>
            </a:r>
            <a:r>
              <a:rPr lang="en-US" dirty="0" err="1"/>
              <a:t>livelock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Why is this a priority inversion?</a:t>
            </a:r>
          </a:p>
          <a:p>
            <a:pPr lvl="2"/>
            <a:r>
              <a:rPr lang="en-US" dirty="0"/>
              <a:t>T3 is prevented from running by T2</a:t>
            </a:r>
          </a:p>
          <a:p>
            <a:r>
              <a:rPr lang="en-US" dirty="0"/>
              <a:t>How does </a:t>
            </a:r>
            <a:r>
              <a:rPr lang="en-US" i="1" dirty="0"/>
              <a:t>priority donation</a:t>
            </a:r>
            <a:r>
              <a:rPr lang="en-US" dirty="0"/>
              <a:t> help?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Briefly</a:t>
            </a:r>
            <a:r>
              <a:rPr lang="en-US" dirty="0"/>
              <a:t> raising T1 to the same priority as T3</a:t>
            </a:r>
            <a:r>
              <a:rPr lang="en-US" dirty="0">
                <a:sym typeface="Symbol" panose="05050102010706020507" pitchFamily="18" charset="2"/>
              </a:rPr>
              <a:t>T1 can run and release lock, allowing T3 to run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Does priority donation involve taking lock away from T1?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NO! That would break semantics of the lock and potentially corrupt any information protected by lock!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5"/>
          <p:cNvSpPr>
            <a:spLocks noChangeArrowheads="1"/>
          </p:cNvSpPr>
          <p:nvPr/>
        </p:nvSpPr>
        <p:spPr bwMode="auto">
          <a:xfrm>
            <a:off x="6629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dirty="0"/>
              <a:t>Summary: Two-Level Paging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2192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2192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2192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8919" name="Up Arrow 10"/>
          <p:cNvSpPr>
            <a:spLocks noChangeArrowheads="1"/>
          </p:cNvSpPr>
          <p:nvPr/>
        </p:nvSpPr>
        <p:spPr bwMode="auto">
          <a:xfrm flipH="1">
            <a:off x="1752600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0" name="Up Arrow 11"/>
          <p:cNvSpPr>
            <a:spLocks noChangeArrowheads="1"/>
          </p:cNvSpPr>
          <p:nvPr/>
        </p:nvSpPr>
        <p:spPr bwMode="auto">
          <a:xfrm flipH="1" flipV="1">
            <a:off x="1752600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12192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685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12192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12192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2192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6" name="TextBox 19"/>
          <p:cNvSpPr txBox="1">
            <a:spLocks noChangeArrowheads="1"/>
          </p:cNvSpPr>
          <p:nvPr/>
        </p:nvSpPr>
        <p:spPr bwMode="auto">
          <a:xfrm>
            <a:off x="31750" y="2938463"/>
            <a:ext cx="1173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(0x90)</a:t>
            </a:r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6461125" y="7286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8928" name="Rectangle 28"/>
          <p:cNvSpPr>
            <a:spLocks noChangeArrowheads="1"/>
          </p:cNvSpPr>
          <p:nvPr/>
        </p:nvSpPr>
        <p:spPr bwMode="auto">
          <a:xfrm>
            <a:off x="6629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9" name="Rectangle 29"/>
          <p:cNvSpPr>
            <a:spLocks noChangeArrowheads="1"/>
          </p:cNvSpPr>
          <p:nvPr/>
        </p:nvSpPr>
        <p:spPr bwMode="auto">
          <a:xfrm>
            <a:off x="6629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29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4" name="Rectangle 35"/>
          <p:cNvSpPr>
            <a:spLocks noChangeArrowheads="1"/>
          </p:cNvSpPr>
          <p:nvPr/>
        </p:nvSpPr>
        <p:spPr bwMode="auto">
          <a:xfrm>
            <a:off x="6629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29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6" name="Rectangle 39"/>
          <p:cNvSpPr>
            <a:spLocks noChangeArrowheads="1"/>
          </p:cNvSpPr>
          <p:nvPr/>
        </p:nvSpPr>
        <p:spPr bwMode="auto">
          <a:xfrm>
            <a:off x="6629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29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2192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2192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2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2192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2192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2192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2192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192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2192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2192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2192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2192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192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2192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2192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2192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2192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2192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2192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2192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2192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2192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2192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2192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192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2192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2192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2192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2192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2192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629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29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629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29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29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29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29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629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629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629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629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29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629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9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629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29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9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629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629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629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29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629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629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9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629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629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629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629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29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629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629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9002" name="TextBox 168"/>
          <p:cNvSpPr txBox="1">
            <a:spLocks noChangeArrowheads="1"/>
          </p:cNvSpPr>
          <p:nvPr/>
        </p:nvSpPr>
        <p:spPr bwMode="auto">
          <a:xfrm>
            <a:off x="7913688" y="56816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9003" name="TextBox 169"/>
          <p:cNvSpPr txBox="1">
            <a:spLocks noChangeArrowheads="1"/>
          </p:cNvSpPr>
          <p:nvPr/>
        </p:nvSpPr>
        <p:spPr bwMode="auto">
          <a:xfrm>
            <a:off x="7913688" y="53768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9004" name="TextBox 171"/>
          <p:cNvSpPr txBox="1">
            <a:spLocks noChangeArrowheads="1"/>
          </p:cNvSpPr>
          <p:nvPr/>
        </p:nvSpPr>
        <p:spPr bwMode="auto">
          <a:xfrm>
            <a:off x="7848600" y="3243263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solidFill>
                  <a:srgbClr val="000000"/>
                </a:solidFill>
                <a:latin typeface="Helvetica" panose="020B0604020202020204" pitchFamily="34" charset="0"/>
              </a:rPr>
              <a:t>(0x80)</a:t>
            </a:r>
          </a:p>
        </p:txBody>
      </p:sp>
      <p:sp>
        <p:nvSpPr>
          <p:cNvPr id="39005" name="TextBox 172"/>
          <p:cNvSpPr txBox="1">
            <a:spLocks noChangeArrowheads="1"/>
          </p:cNvSpPr>
          <p:nvPr/>
        </p:nvSpPr>
        <p:spPr bwMode="auto">
          <a:xfrm>
            <a:off x="7848600" y="14144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grpSp>
        <p:nvGrpSpPr>
          <p:cNvPr id="39006" name="Group 141"/>
          <p:cNvGrpSpPr>
            <a:grpSpLocks/>
          </p:cNvGrpSpPr>
          <p:nvPr/>
        </p:nvGrpSpPr>
        <p:grpSpPr bwMode="auto">
          <a:xfrm>
            <a:off x="3124200" y="2544763"/>
            <a:ext cx="990600" cy="1570037"/>
            <a:chOff x="4188007" y="838200"/>
            <a:chExt cx="990600" cy="1569660"/>
          </a:xfrm>
        </p:grpSpPr>
        <p:sp>
          <p:nvSpPr>
            <p:cNvPr id="39029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    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9030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9007" name="TextBox 184"/>
          <p:cNvSpPr txBox="1">
            <a:spLocks noChangeArrowheads="1"/>
          </p:cNvSpPr>
          <p:nvPr/>
        </p:nvSpPr>
        <p:spPr bwMode="auto">
          <a:xfrm>
            <a:off x="4876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9008" name="Rectangle 185"/>
          <p:cNvSpPr>
            <a:spLocks noChangeArrowheads="1"/>
          </p:cNvSpPr>
          <p:nvPr/>
        </p:nvSpPr>
        <p:spPr bwMode="auto">
          <a:xfrm>
            <a:off x="5181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09" name="TextBox 190"/>
          <p:cNvSpPr txBox="1">
            <a:spLocks noChangeArrowheads="1"/>
          </p:cNvSpPr>
          <p:nvPr/>
        </p:nvSpPr>
        <p:spPr bwMode="auto">
          <a:xfrm>
            <a:off x="4876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9010" name="Rectangle 191"/>
          <p:cNvSpPr>
            <a:spLocks noChangeArrowheads="1"/>
          </p:cNvSpPr>
          <p:nvPr/>
        </p:nvSpPr>
        <p:spPr bwMode="auto">
          <a:xfrm>
            <a:off x="5181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1" name="TextBox 193"/>
          <p:cNvSpPr txBox="1">
            <a:spLocks noChangeArrowheads="1"/>
          </p:cNvSpPr>
          <p:nvPr/>
        </p:nvSpPr>
        <p:spPr bwMode="auto">
          <a:xfrm>
            <a:off x="4876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9012" name="Rectangle 194"/>
          <p:cNvSpPr>
            <a:spLocks noChangeArrowheads="1"/>
          </p:cNvSpPr>
          <p:nvPr/>
        </p:nvSpPr>
        <p:spPr bwMode="auto">
          <a:xfrm>
            <a:off x="5181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3" name="TextBox 196"/>
          <p:cNvSpPr txBox="1">
            <a:spLocks noChangeArrowheads="1"/>
          </p:cNvSpPr>
          <p:nvPr/>
        </p:nvSpPr>
        <p:spPr bwMode="auto">
          <a:xfrm>
            <a:off x="4876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9014" name="Rectangle 197"/>
          <p:cNvSpPr>
            <a:spLocks noChangeArrowheads="1"/>
          </p:cNvSpPr>
          <p:nvPr/>
        </p:nvSpPr>
        <p:spPr bwMode="auto">
          <a:xfrm>
            <a:off x="5181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25704" name="Straight Arrow Connector 213"/>
          <p:cNvCxnSpPr>
            <a:cxnSpLocks noChangeShapeType="1"/>
          </p:cNvCxnSpPr>
          <p:nvPr/>
        </p:nvCxnSpPr>
        <p:spPr bwMode="auto">
          <a:xfrm>
            <a:off x="5791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016" name="Straight Arrow Connector 218"/>
          <p:cNvCxnSpPr>
            <a:cxnSpLocks noChangeShapeType="1"/>
          </p:cNvCxnSpPr>
          <p:nvPr/>
        </p:nvCxnSpPr>
        <p:spPr bwMode="auto">
          <a:xfrm flipV="1">
            <a:off x="3733800" y="2590800"/>
            <a:ext cx="12192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706" name="Straight Arrow Connector 233"/>
          <p:cNvCxnSpPr>
            <a:cxnSpLocks noChangeShapeType="1"/>
          </p:cNvCxnSpPr>
          <p:nvPr/>
        </p:nvCxnSpPr>
        <p:spPr bwMode="auto">
          <a:xfrm>
            <a:off x="2514600" y="3124200"/>
            <a:ext cx="685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018" name="TextBox 252"/>
          <p:cNvSpPr txBox="1">
            <a:spLocks noChangeArrowheads="1"/>
          </p:cNvSpPr>
          <p:nvPr/>
        </p:nvSpPr>
        <p:spPr bwMode="auto">
          <a:xfrm>
            <a:off x="4724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9019" name="TextBox 253"/>
          <p:cNvSpPr txBox="1">
            <a:spLocks noChangeArrowheads="1"/>
          </p:cNvSpPr>
          <p:nvPr/>
        </p:nvSpPr>
        <p:spPr bwMode="auto">
          <a:xfrm>
            <a:off x="3048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9020" name="Oval 254"/>
          <p:cNvSpPr>
            <a:spLocks noChangeArrowheads="1"/>
          </p:cNvSpPr>
          <p:nvPr/>
        </p:nvSpPr>
        <p:spPr bwMode="auto">
          <a:xfrm>
            <a:off x="3657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1" name="Oval 25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2" name="Oval 256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3" name="Oval 25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-7543800" y="3733800"/>
            <a:ext cx="66294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In best case, total size of page tables ≈ number of pages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used</a:t>
            </a:r>
            <a:r>
              <a:rPr lang="en-US" altLang="en-US" b="0">
                <a:latin typeface="Helvetica" panose="020B0604020202020204" pitchFamily="34" charset="0"/>
              </a:rPr>
              <a:t> by program </a:t>
            </a:r>
            <a:r>
              <a:rPr lang="en-US" altLang="en-US" b="0">
                <a:solidFill>
                  <a:srgbClr val="FF0000"/>
                </a:solidFill>
                <a:latin typeface="Helvetica" panose="020B0604020202020204" pitchFamily="34" charset="0"/>
              </a:rPr>
              <a:t>virtual memory</a:t>
            </a:r>
            <a:r>
              <a:rPr lang="en-US" altLang="en-US" b="0">
                <a:latin typeface="Helvetica" panose="020B0604020202020204" pitchFamily="34" charset="0"/>
              </a:rPr>
              <a:t>. Requires two additional memory access!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1219200" y="30480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200400" y="3168650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876800" y="2768600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629400" y="33528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970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2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9" grpId="0" animBg="1"/>
      <p:bldP spid="160" grpId="0" animBg="1"/>
      <p:bldP spid="16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70A7-ECA4-CF42-88BA-AB6E570B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with multilevel page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5BC7-48B7-794F-94BD-2A4136D6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08" y="5980112"/>
            <a:ext cx="5155257" cy="614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Entire regions of the address space can be efficiently shared</a:t>
            </a:r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A33897A1-3CF2-9C45-A07B-B6DFD59BB2A7}"/>
              </a:ext>
            </a:extLst>
          </p:cNvPr>
          <p:cNvGrpSpPr>
            <a:grpSpLocks/>
          </p:cNvGrpSpPr>
          <p:nvPr/>
        </p:nvGrpSpPr>
        <p:grpSpPr bwMode="auto">
          <a:xfrm>
            <a:off x="6270627" y="730250"/>
            <a:ext cx="2554288" cy="377825"/>
            <a:chOff x="3840" y="384"/>
            <a:chExt cx="1609" cy="238"/>
          </a:xfrm>
        </p:grpSpPr>
        <p:sp>
          <p:nvSpPr>
            <p:cNvPr id="19" name="Rectangle 98">
              <a:extLst>
                <a:ext uri="{FF2B5EF4-FFF2-40B4-BE49-F238E27FC236}">
                  <a16:creationId xmlns:a16="http://schemas.microsoft.com/office/drawing/2014/main" id="{F2E14081-784A-6A42-9964-5E6BA707E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"/>
              <a:ext cx="985" cy="23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0" name="Rectangle 102">
              <a:extLst>
                <a:ext uri="{FF2B5EF4-FFF2-40B4-BE49-F238E27FC236}">
                  <a16:creationId xmlns:a16="http://schemas.microsoft.com/office/drawing/2014/main" id="{5CB35E29-30C0-9C41-8B5B-9D182159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4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</p:grpSp>
      <p:grpSp>
        <p:nvGrpSpPr>
          <p:cNvPr id="6" name="Group 131">
            <a:extLst>
              <a:ext uri="{FF2B5EF4-FFF2-40B4-BE49-F238E27FC236}">
                <a16:creationId xmlns:a16="http://schemas.microsoft.com/office/drawing/2014/main" id="{21A3E9B5-1CED-1040-808A-C293CB8E5712}"/>
              </a:ext>
            </a:extLst>
          </p:cNvPr>
          <p:cNvGrpSpPr>
            <a:grpSpLocks/>
          </p:cNvGrpSpPr>
          <p:nvPr/>
        </p:nvGrpSpPr>
        <p:grpSpPr bwMode="auto">
          <a:xfrm>
            <a:off x="7764465" y="1200150"/>
            <a:ext cx="1060450" cy="1712913"/>
            <a:chOff x="4804" y="756"/>
            <a:chExt cx="668" cy="1079"/>
          </a:xfrm>
        </p:grpSpPr>
        <p:sp useBgFill="1">
          <p:nvSpPr>
            <p:cNvPr id="14" name="Rectangle 27">
              <a:extLst>
                <a:ext uri="{FF2B5EF4-FFF2-40B4-BE49-F238E27FC236}">
                  <a16:creationId xmlns:a16="http://schemas.microsoft.com/office/drawing/2014/main" id="{9A7F4CAF-05CB-364A-9728-572B0934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75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8">
              <a:extLst>
                <a:ext uri="{FF2B5EF4-FFF2-40B4-BE49-F238E27FC236}">
                  <a16:creationId xmlns:a16="http://schemas.microsoft.com/office/drawing/2014/main" id="{7D0F3A52-9053-1D42-87A3-9BB1D3CC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855"/>
              <a:ext cx="420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9AE9AFA-2CDF-F54D-BEFF-50175F06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954"/>
              <a:ext cx="421" cy="8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 useBgFill="1">
        <p:nvSpPr>
          <p:cNvPr id="7" name="Rectangle 23">
            <a:extLst>
              <a:ext uri="{FF2B5EF4-FFF2-40B4-BE49-F238E27FC236}">
                <a16:creationId xmlns:a16="http://schemas.microsoft.com/office/drawing/2014/main" id="{622CBD00-8AAD-7B47-9C1D-ED62488F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2" y="3081338"/>
            <a:ext cx="669925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8" name="Rectangle 24">
            <a:extLst>
              <a:ext uri="{FF2B5EF4-FFF2-40B4-BE49-F238E27FC236}">
                <a16:creationId xmlns:a16="http://schemas.microsoft.com/office/drawing/2014/main" id="{095017E9-5DFC-1040-87E0-EC3F92AD1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5" y="323850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2BCB58DC-EFB8-7F43-A36D-BBAEBB2A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2" y="1944688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1400" b="0">
                <a:latin typeface="Gill Sans" charset="0"/>
                <a:ea typeface="Gill Sans" charset="0"/>
                <a:cs typeface="Gill Sans" charset="0"/>
              </a:rPr>
              <a:t>4KB</a:t>
            </a:r>
          </a:p>
        </p:txBody>
      </p:sp>
      <p:sp useBgFill="1">
        <p:nvSpPr>
          <p:cNvPr id="10" name="Rectangle 121">
            <a:extLst>
              <a:ext uri="{FF2B5EF4-FFF2-40B4-BE49-F238E27FC236}">
                <a16:creationId xmlns:a16="http://schemas.microsoft.com/office/drawing/2014/main" id="{F0AE4C99-E656-CB4F-BD09-209CC9A0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5" y="492125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1" name="Rectangle 36">
            <a:extLst>
              <a:ext uri="{FF2B5EF4-FFF2-40B4-BE49-F238E27FC236}">
                <a16:creationId xmlns:a16="http://schemas.microsoft.com/office/drawing/2014/main" id="{22137A18-784F-8D46-B687-6B2957C1B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15" y="507365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2" name="Rectangle 25">
            <a:extLst>
              <a:ext uri="{FF2B5EF4-FFF2-40B4-BE49-F238E27FC236}">
                <a16:creationId xmlns:a16="http://schemas.microsoft.com/office/drawing/2014/main" id="{87106B1E-51F1-BF4C-8B22-D0C5DC885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5" y="3397250"/>
            <a:ext cx="666750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3" name="Rectangle 37">
            <a:extLst>
              <a:ext uri="{FF2B5EF4-FFF2-40B4-BE49-F238E27FC236}">
                <a16:creationId xmlns:a16="http://schemas.microsoft.com/office/drawing/2014/main" id="{5688AFC7-EA70-CA42-89A1-CE108893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5" y="5226050"/>
            <a:ext cx="666750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5D79700F-F245-3246-AF27-EE6FD746F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6713" y="1720850"/>
            <a:ext cx="1600200" cy="1143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BC45DD8F-5E48-8245-BEB2-CC96C1D33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6713" y="3009106"/>
            <a:ext cx="1647824" cy="311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BFD40C8-F016-0E43-B7DA-ABB84E655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3467101"/>
            <a:ext cx="1614487" cy="6461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125">
            <a:extLst>
              <a:ext uri="{FF2B5EF4-FFF2-40B4-BE49-F238E27FC236}">
                <a16:creationId xmlns:a16="http://schemas.microsoft.com/office/drawing/2014/main" id="{7C041130-D599-7845-AFA4-213F8637115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62013"/>
            <a:ext cx="4938713" cy="954087"/>
            <a:chOff x="9" y="543"/>
            <a:chExt cx="3111" cy="601"/>
          </a:xfrm>
        </p:grpSpPr>
        <p:sp>
          <p:nvSpPr>
            <p:cNvPr id="26" name="Rectangle 54">
              <a:extLst>
                <a:ext uri="{FF2B5EF4-FFF2-40B4-BE49-F238E27FC236}">
                  <a16:creationId xmlns:a16="http://schemas.microsoft.com/office/drawing/2014/main" id="{C36678A6-DD70-2F45-B8B3-23DBFB011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id="{6903AE60-B593-F44D-B5B8-C841BD5A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BD1096D4-006C-2A46-9206-1A1DB29A5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51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9" name="Group 65">
              <a:extLst>
                <a:ext uri="{FF2B5EF4-FFF2-40B4-BE49-F238E27FC236}">
                  <a16:creationId xmlns:a16="http://schemas.microsoft.com/office/drawing/2014/main" id="{B300AB87-53A3-EB49-8F82-AD7FB360E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30" name="Text Box 66">
                <a:extLst>
                  <a:ext uri="{FF2B5EF4-FFF2-40B4-BE49-F238E27FC236}">
                    <a16:creationId xmlns:a16="http://schemas.microsoft.com/office/drawing/2014/main" id="{3B24C469-0BEA-8C47-903A-EE9228244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8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1" name="Group 67">
                <a:extLst>
                  <a:ext uri="{FF2B5EF4-FFF2-40B4-BE49-F238E27FC236}">
                    <a16:creationId xmlns:a16="http://schemas.microsoft.com/office/drawing/2014/main" id="{6E675099-FDAE-7C4D-888A-30D3565D0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2" name="Rectangle 68">
                  <a:extLst>
                    <a:ext uri="{FF2B5EF4-FFF2-40B4-BE49-F238E27FC236}">
                      <a16:creationId xmlns:a16="http://schemas.microsoft.com/office/drawing/2014/main" id="{C1F23E66-EAEC-8F4F-A6BF-3EBDCB1E0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3" name="Rectangle 69">
                  <a:extLst>
                    <a:ext uri="{FF2B5EF4-FFF2-40B4-BE49-F238E27FC236}">
                      <a16:creationId xmlns:a16="http://schemas.microsoft.com/office/drawing/2014/main" id="{B4AFA31D-4062-924E-8840-44DCF74B9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4" name="Rectangle 70">
                  <a:extLst>
                    <a:ext uri="{FF2B5EF4-FFF2-40B4-BE49-F238E27FC236}">
                      <a16:creationId xmlns:a16="http://schemas.microsoft.com/office/drawing/2014/main" id="{7E75A87D-C455-B24F-8972-0295B9A81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5" name="Group 126">
            <a:extLst>
              <a:ext uri="{FF2B5EF4-FFF2-40B4-BE49-F238E27FC236}">
                <a16:creationId xmlns:a16="http://schemas.microsoft.com/office/drawing/2014/main" id="{CEFE1177-94D5-6A41-93FA-4F1AAC35D4A8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2514599"/>
            <a:ext cx="3717925" cy="1447800"/>
            <a:chOff x="192" y="1612"/>
            <a:chExt cx="2342" cy="912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2EE68348-AF5D-8C41-BA5E-EDBCCB9F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5" descr="80%">
              <a:extLst>
                <a:ext uri="{FF2B5EF4-FFF2-40B4-BE49-F238E27FC236}">
                  <a16:creationId xmlns:a16="http://schemas.microsoft.com/office/drawing/2014/main" id="{EAD1EAA4-DE31-CA4A-BD78-684B4B60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6" descr="75%">
              <a:extLst>
                <a:ext uri="{FF2B5EF4-FFF2-40B4-BE49-F238E27FC236}">
                  <a16:creationId xmlns:a16="http://schemas.microsoft.com/office/drawing/2014/main" id="{2680BB13-AFB1-994A-A769-415592DE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7" descr="75%">
              <a:extLst>
                <a:ext uri="{FF2B5EF4-FFF2-40B4-BE49-F238E27FC236}">
                  <a16:creationId xmlns:a16="http://schemas.microsoft.com/office/drawing/2014/main" id="{31CD98E7-9081-DC47-9E1B-E10D4ED3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76">
              <a:extLst>
                <a:ext uri="{FF2B5EF4-FFF2-40B4-BE49-F238E27FC236}">
                  <a16:creationId xmlns:a16="http://schemas.microsoft.com/office/drawing/2014/main" id="{9D981C1B-D23E-BB45-97A2-BD9083607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Line 92">
              <a:extLst>
                <a:ext uri="{FF2B5EF4-FFF2-40B4-BE49-F238E27FC236}">
                  <a16:creationId xmlns:a16="http://schemas.microsoft.com/office/drawing/2014/main" id="{AA3679C9-462C-4E4A-9F88-AF3140509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6" name="Freeform 93">
            <a:extLst>
              <a:ext uri="{FF2B5EF4-FFF2-40B4-BE49-F238E27FC236}">
                <a16:creationId xmlns:a16="http://schemas.microsoft.com/office/drawing/2014/main" id="{152F56B9-2D25-A04B-A5F0-711A004DC61A}"/>
              </a:ext>
            </a:extLst>
          </p:cNvPr>
          <p:cNvSpPr>
            <a:spLocks/>
          </p:cNvSpPr>
          <p:nvPr/>
        </p:nvSpPr>
        <p:spPr bwMode="auto">
          <a:xfrm>
            <a:off x="2043113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8" name="Group 117">
            <a:extLst>
              <a:ext uri="{FF2B5EF4-FFF2-40B4-BE49-F238E27FC236}">
                <a16:creationId xmlns:a16="http://schemas.microsoft.com/office/drawing/2014/main" id="{712A906C-50F8-BE4B-A1A8-6D5587EBFBF5}"/>
              </a:ext>
            </a:extLst>
          </p:cNvPr>
          <p:cNvGrpSpPr>
            <a:grpSpLocks/>
          </p:cNvGrpSpPr>
          <p:nvPr/>
        </p:nvGrpSpPr>
        <p:grpSpPr bwMode="auto">
          <a:xfrm>
            <a:off x="5808665" y="1695450"/>
            <a:ext cx="654048" cy="1079499"/>
            <a:chOff x="3572" y="971"/>
            <a:chExt cx="421" cy="880"/>
          </a:xfrm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4FD60695-3610-4F41-BCC9-8DAE668FE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9" descr="50%">
              <a:extLst>
                <a:ext uri="{FF2B5EF4-FFF2-40B4-BE49-F238E27FC236}">
                  <a16:creationId xmlns:a16="http://schemas.microsoft.com/office/drawing/2014/main" id="{D798D4C4-B513-2246-ABF5-61409A1A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10" descr="50%">
              <a:extLst>
                <a:ext uri="{FF2B5EF4-FFF2-40B4-BE49-F238E27FC236}">
                  <a16:creationId xmlns:a16="http://schemas.microsoft.com/office/drawing/2014/main" id="{EE308F03-9C1D-B743-AAF5-6790BC89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11" descr="70%">
              <a:extLst>
                <a:ext uri="{FF2B5EF4-FFF2-40B4-BE49-F238E27FC236}">
                  <a16:creationId xmlns:a16="http://schemas.microsoft.com/office/drawing/2014/main" id="{1F7E9FE0-06BE-6940-84D0-645A5CFBF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9" name="Group 118">
            <a:extLst>
              <a:ext uri="{FF2B5EF4-FFF2-40B4-BE49-F238E27FC236}">
                <a16:creationId xmlns:a16="http://schemas.microsoft.com/office/drawing/2014/main" id="{04A48303-4B7A-C34A-8AE9-16227CA15948}"/>
              </a:ext>
            </a:extLst>
          </p:cNvPr>
          <p:cNvGrpSpPr>
            <a:grpSpLocks/>
          </p:cNvGrpSpPr>
          <p:nvPr/>
        </p:nvGrpSpPr>
        <p:grpSpPr bwMode="auto">
          <a:xfrm>
            <a:off x="5811483" y="2949575"/>
            <a:ext cx="668338" cy="1017588"/>
            <a:chOff x="3572" y="2181"/>
            <a:chExt cx="421" cy="641"/>
          </a:xfrm>
        </p:grpSpPr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6162EE67-576F-9F47-A2B6-063DD80B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181"/>
              <a:ext cx="421" cy="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13" descr="50%">
              <a:extLst>
                <a:ext uri="{FF2B5EF4-FFF2-40B4-BE49-F238E27FC236}">
                  <a16:creationId xmlns:a16="http://schemas.microsoft.com/office/drawing/2014/main" id="{3976C370-6364-BD46-9276-6E8D6509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14" descr="50%">
              <a:extLst>
                <a:ext uri="{FF2B5EF4-FFF2-40B4-BE49-F238E27FC236}">
                  <a16:creationId xmlns:a16="http://schemas.microsoft.com/office/drawing/2014/main" id="{2D409EF8-3E55-0249-97D3-0F88568F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15" descr="50%">
              <a:extLst>
                <a:ext uri="{FF2B5EF4-FFF2-40B4-BE49-F238E27FC236}">
                  <a16:creationId xmlns:a16="http://schemas.microsoft.com/office/drawing/2014/main" id="{71CD0ED9-C61E-584F-B78F-6A6289A4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0" name="Group 119">
            <a:extLst>
              <a:ext uri="{FF2B5EF4-FFF2-40B4-BE49-F238E27FC236}">
                <a16:creationId xmlns:a16="http://schemas.microsoft.com/office/drawing/2014/main" id="{2542AEB3-856F-D442-9D5A-57059F5B5DC8}"/>
              </a:ext>
            </a:extLst>
          </p:cNvPr>
          <p:cNvGrpSpPr>
            <a:grpSpLocks/>
          </p:cNvGrpSpPr>
          <p:nvPr/>
        </p:nvGrpSpPr>
        <p:grpSpPr bwMode="auto">
          <a:xfrm>
            <a:off x="5811483" y="4063205"/>
            <a:ext cx="668338" cy="1154113"/>
            <a:chOff x="3572" y="3186"/>
            <a:chExt cx="421" cy="727"/>
          </a:xfrm>
        </p:grpSpPr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0F22E1A9-251A-1A47-9A03-C59D1A0E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186"/>
              <a:ext cx="421" cy="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17" descr="50%">
              <a:extLst>
                <a:ext uri="{FF2B5EF4-FFF2-40B4-BE49-F238E27FC236}">
                  <a16:creationId xmlns:a16="http://schemas.microsoft.com/office/drawing/2014/main" id="{0B72D23B-6794-FC4F-BE24-725FAACB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291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18" descr="50%">
              <a:extLst>
                <a:ext uri="{FF2B5EF4-FFF2-40B4-BE49-F238E27FC236}">
                  <a16:creationId xmlns:a16="http://schemas.microsoft.com/office/drawing/2014/main" id="{05A360F3-2AAB-9041-B33D-BC7457A2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538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19" descr="50%">
              <a:extLst>
                <a:ext uri="{FF2B5EF4-FFF2-40B4-BE49-F238E27FC236}">
                  <a16:creationId xmlns:a16="http://schemas.microsoft.com/office/drawing/2014/main" id="{4ACDF238-051C-5C48-9B1A-B73C53DBF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736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Freeform 120">
            <a:extLst>
              <a:ext uri="{FF2B5EF4-FFF2-40B4-BE49-F238E27FC236}">
                <a16:creationId xmlns:a16="http://schemas.microsoft.com/office/drawing/2014/main" id="{31EB6331-1125-1143-B4DB-208ABA5B472C}"/>
              </a:ext>
            </a:extLst>
          </p:cNvPr>
          <p:cNvSpPr>
            <a:spLocks/>
          </p:cNvSpPr>
          <p:nvPr/>
        </p:nvSpPr>
        <p:spPr bwMode="auto">
          <a:xfrm>
            <a:off x="2957513" y="1568450"/>
            <a:ext cx="2787652" cy="9826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2" name="Group 126">
            <a:extLst>
              <a:ext uri="{FF2B5EF4-FFF2-40B4-BE49-F238E27FC236}">
                <a16:creationId xmlns:a16="http://schemas.microsoft.com/office/drawing/2014/main" id="{FCC18721-A700-4446-A9C1-B88F9A3F3100}"/>
              </a:ext>
            </a:extLst>
          </p:cNvPr>
          <p:cNvGrpSpPr>
            <a:grpSpLocks/>
          </p:cNvGrpSpPr>
          <p:nvPr/>
        </p:nvGrpSpPr>
        <p:grpSpPr bwMode="auto">
          <a:xfrm>
            <a:off x="429857" y="4313239"/>
            <a:ext cx="3717925" cy="1447800"/>
            <a:chOff x="192" y="1612"/>
            <a:chExt cx="2342" cy="912"/>
          </a:xfrm>
        </p:grpSpPr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7FFF6963-3DE7-6D44-840D-39559B429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4" name="Rectangle 5" descr="80%">
              <a:extLst>
                <a:ext uri="{FF2B5EF4-FFF2-40B4-BE49-F238E27FC236}">
                  <a16:creationId xmlns:a16="http://schemas.microsoft.com/office/drawing/2014/main" id="{653EAF2B-BC00-CF43-8B7B-01CC6C387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5" name="Rectangle 6" descr="75%">
              <a:extLst>
                <a:ext uri="{FF2B5EF4-FFF2-40B4-BE49-F238E27FC236}">
                  <a16:creationId xmlns:a16="http://schemas.microsoft.com/office/drawing/2014/main" id="{13F620B6-74AF-794F-99B2-D0647070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6" name="Rectangle 7" descr="75%">
              <a:extLst>
                <a:ext uri="{FF2B5EF4-FFF2-40B4-BE49-F238E27FC236}">
                  <a16:creationId xmlns:a16="http://schemas.microsoft.com/office/drawing/2014/main" id="{191E4090-E41F-8C48-B0E4-69BAC76D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76">
              <a:extLst>
                <a:ext uri="{FF2B5EF4-FFF2-40B4-BE49-F238E27FC236}">
                  <a16:creationId xmlns:a16="http://schemas.microsoft.com/office/drawing/2014/main" id="{0C26D04B-2968-194A-B561-B357B1236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’</a:t>
              </a:r>
            </a:p>
          </p:txBody>
        </p:sp>
        <p:sp>
          <p:nvSpPr>
            <p:cNvPr id="158" name="Line 92">
              <a:extLst>
                <a:ext uri="{FF2B5EF4-FFF2-40B4-BE49-F238E27FC236}">
                  <a16:creationId xmlns:a16="http://schemas.microsoft.com/office/drawing/2014/main" id="{5E00509C-0086-A54F-A3E0-977F3FC95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59" name="Line 22">
            <a:extLst>
              <a:ext uri="{FF2B5EF4-FFF2-40B4-BE49-F238E27FC236}">
                <a16:creationId xmlns:a16="http://schemas.microsoft.com/office/drawing/2014/main" id="{DD2F49E7-F9FB-A54C-989F-13A83DF650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8622" y="4170907"/>
            <a:ext cx="1588291" cy="10551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0" name="Line 22">
            <a:extLst>
              <a:ext uri="{FF2B5EF4-FFF2-40B4-BE49-F238E27FC236}">
                <a16:creationId xmlns:a16="http://schemas.microsoft.com/office/drawing/2014/main" id="{4ED6F4EF-6F1F-ED46-A6B0-F472B8B60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8622" y="3079750"/>
            <a:ext cx="1602578" cy="2003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1" name="Group 117">
            <a:extLst>
              <a:ext uri="{FF2B5EF4-FFF2-40B4-BE49-F238E27FC236}">
                <a16:creationId xmlns:a16="http://schemas.microsoft.com/office/drawing/2014/main" id="{F55B3880-222C-694D-9770-38B81939ED04}"/>
              </a:ext>
            </a:extLst>
          </p:cNvPr>
          <p:cNvGrpSpPr>
            <a:grpSpLocks/>
          </p:cNvGrpSpPr>
          <p:nvPr/>
        </p:nvGrpSpPr>
        <p:grpSpPr bwMode="auto">
          <a:xfrm>
            <a:off x="5828455" y="5284789"/>
            <a:ext cx="654048" cy="1079499"/>
            <a:chOff x="3572" y="971"/>
            <a:chExt cx="421" cy="880"/>
          </a:xfrm>
        </p:grpSpPr>
        <p:sp>
          <p:nvSpPr>
            <p:cNvPr id="162" name="Rectangle 8">
              <a:extLst>
                <a:ext uri="{FF2B5EF4-FFF2-40B4-BE49-F238E27FC236}">
                  <a16:creationId xmlns:a16="http://schemas.microsoft.com/office/drawing/2014/main" id="{3E40E5DF-3D95-1A4C-898D-B5838B5E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3" name="Rectangle 9" descr="50%">
              <a:extLst>
                <a:ext uri="{FF2B5EF4-FFF2-40B4-BE49-F238E27FC236}">
                  <a16:creationId xmlns:a16="http://schemas.microsoft.com/office/drawing/2014/main" id="{47EFDBC2-1BE8-0945-8B76-06F6F09B2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4" name="Rectangle 10" descr="50%">
              <a:extLst>
                <a:ext uri="{FF2B5EF4-FFF2-40B4-BE49-F238E27FC236}">
                  <a16:creationId xmlns:a16="http://schemas.microsoft.com/office/drawing/2014/main" id="{9AAD0D29-E234-3C4C-B3EA-001098857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5" name="Rectangle 11" descr="70%">
              <a:extLst>
                <a:ext uri="{FF2B5EF4-FFF2-40B4-BE49-F238E27FC236}">
                  <a16:creationId xmlns:a16="http://schemas.microsoft.com/office/drawing/2014/main" id="{A5869F86-8E12-B84B-86F3-53EC5E900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6" name="Line 20">
            <a:extLst>
              <a:ext uri="{FF2B5EF4-FFF2-40B4-BE49-F238E27FC236}">
                <a16:creationId xmlns:a16="http://schemas.microsoft.com/office/drawing/2014/main" id="{0BA8E0FC-3F5C-614C-8E56-93D291CA1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1084" y="4634705"/>
            <a:ext cx="1627737" cy="67865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7" name="Line 20">
            <a:extLst>
              <a:ext uri="{FF2B5EF4-FFF2-40B4-BE49-F238E27FC236}">
                <a16:creationId xmlns:a16="http://schemas.microsoft.com/office/drawing/2014/main" id="{9697F4A4-56B1-AA43-8B75-2BC23114B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9821" y="1568450"/>
            <a:ext cx="1656040" cy="99694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8" name="Line 21">
            <a:extLst>
              <a:ext uri="{FF2B5EF4-FFF2-40B4-BE49-F238E27FC236}">
                <a16:creationId xmlns:a16="http://schemas.microsoft.com/office/drawing/2014/main" id="{34A0C63B-553D-9149-9E33-21E082A16F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8608" y="3142745"/>
            <a:ext cx="1080594" cy="111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9" name="Line 21">
            <a:extLst>
              <a:ext uri="{FF2B5EF4-FFF2-40B4-BE49-F238E27FC236}">
                <a16:creationId xmlns:a16="http://schemas.microsoft.com/office/drawing/2014/main" id="{69A62590-3CA1-244B-9125-867234DB4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321" y="4341523"/>
            <a:ext cx="890886" cy="6289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7025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765-AEAE-DF42-BFCA-C7CE6D51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 large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BACA-5FFC-ED49-B939-59B5B0EB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02" y="5638800"/>
            <a:ext cx="7924800" cy="83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current x86 processor support a 64 bit operation</a:t>
            </a:r>
          </a:p>
          <a:p>
            <a:r>
              <a:rPr lang="en-US" dirty="0"/>
              <a:t>64-bit words (so </a:t>
            </a:r>
            <a:r>
              <a:rPr lang="en-US" dirty="0" err="1"/>
              <a:t>ints</a:t>
            </a:r>
            <a:r>
              <a:rPr lang="en-US" dirty="0"/>
              <a:t> are 8 bytes) but 48-bit addresses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F205C-1438-8E42-8FDC-1DA6E7AE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1351"/>
            <a:ext cx="6105973" cy="46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854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765-AEAE-DF42-BFCA-C7CE6D51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 large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BACA-5FFC-ED49-B939-59B5B0EB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03944"/>
            <a:ext cx="7924800" cy="838200"/>
          </a:xfrm>
        </p:spPr>
        <p:txBody>
          <a:bodyPr>
            <a:normAutofit/>
          </a:bodyPr>
          <a:lstStyle/>
          <a:p>
            <a:r>
              <a:rPr lang="en-US" dirty="0"/>
              <a:t>Or larger page sizes, memory is now cheap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BAABF-C0A2-EE47-85E6-FED309FC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1" y="954056"/>
            <a:ext cx="5105400" cy="382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B372B-A60F-8A4F-BFC6-FA04608AB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38729"/>
            <a:ext cx="4552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693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D0D1-B053-4D4E-9700-C02EBF68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MMU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9C15-0534-8C41-9659-A8DE7D39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876800"/>
          </a:xfrm>
        </p:spPr>
        <p:txBody>
          <a:bodyPr/>
          <a:lstStyle/>
          <a:p>
            <a:r>
              <a:rPr lang="en-US" dirty="0"/>
              <a:t>For every memory reference – instruction fetch, load or store:</a:t>
            </a:r>
          </a:p>
          <a:p>
            <a:pPr lvl="1"/>
            <a:r>
              <a:rPr lang="en-US" dirty="0"/>
              <a:t>the virtual address is presented to the MMU</a:t>
            </a:r>
          </a:p>
          <a:p>
            <a:pPr lvl="1"/>
            <a:r>
              <a:rPr lang="en-US" dirty="0"/>
              <a:t>It indexes through as many levels of page table entries as necessary to translate it to a physical address</a:t>
            </a:r>
          </a:p>
          <a:p>
            <a:pPr lvl="1"/>
            <a:r>
              <a:rPr lang="en-US" dirty="0"/>
              <a:t>At any stage, it may encounter a “Fault” if the page (or page table page) is not resident or not accessible</a:t>
            </a:r>
          </a:p>
          <a:p>
            <a:r>
              <a:rPr lang="en-US" dirty="0"/>
              <a:t>Tricky to make this go extremely fast</a:t>
            </a:r>
          </a:p>
          <a:p>
            <a:pPr lvl="1"/>
            <a:r>
              <a:rPr lang="en-US" dirty="0"/>
              <a:t>But that’s all in hardware</a:t>
            </a:r>
          </a:p>
        </p:txBody>
      </p:sp>
    </p:spTree>
    <p:extLst>
      <p:ext uri="{BB962C8B-B14F-4D97-AF65-F5344CB8AC3E}">
        <p14:creationId xmlns:p14="http://schemas.microsoft.com/office/powerpoint/2010/main" val="39533249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Multi-level Translation Analysis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Pros: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(roughly) just page table entries needed for process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Dense regions (code, static, heap, stack) with holes between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memory allocation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Sharing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Share at segment or page level (need additional reference counting)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Minimum unit of page table allocation is a page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1024 entries x 4 KB =&gt; 4 MB region of address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Two (or more) lookups per reference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Seems very expensive!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This is where the MMU gets fancy</a:t>
            </a:r>
          </a:p>
        </p:txBody>
      </p:sp>
    </p:spTree>
    <p:extLst>
      <p:ext uri="{BB962C8B-B14F-4D97-AF65-F5344CB8AC3E}">
        <p14:creationId xmlns:p14="http://schemas.microsoft.com/office/powerpoint/2010/main" val="115120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86B-6DA6-A645-8407-64E99781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needs to be in that PCB?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2C9D-520A-7648-83D4-A8C1A973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to the page table for the process</a:t>
            </a:r>
          </a:p>
          <a:p>
            <a:r>
              <a:rPr lang="en-US" dirty="0"/>
              <a:t>Thread Structures (regs, stacks, scheduling)</a:t>
            </a:r>
          </a:p>
          <a:p>
            <a:r>
              <a:rPr lang="en-US" dirty="0"/>
              <a:t>File descriptors for open files</a:t>
            </a:r>
          </a:p>
          <a:p>
            <a:pPr lvl="1"/>
            <a:r>
              <a:rPr lang="en-US" dirty="0"/>
              <a:t>Buffers?</a:t>
            </a:r>
          </a:p>
          <a:p>
            <a:r>
              <a:rPr lang="en-US" dirty="0"/>
              <a:t>Kernel lock objects</a:t>
            </a:r>
          </a:p>
          <a:p>
            <a:r>
              <a:rPr lang="en-US" dirty="0"/>
              <a:t>Other scheduling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3399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come from fields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(rest of address) adjusted by adding base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Closely approximate by sparse regions of flat virtual address space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Paged Virtual Address Space &amp; 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Address space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Large Address space =&gt; Large page tables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Multi-Level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Permit sparse population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65974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61FB-601B-7D4D-AC7E-D57EA879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6AA4-D0CD-954C-A35D-B70109960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4809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609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a tree of tables?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Lowest level page table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ea typeface="굴림" panose="020B0600000101010101" pitchFamily="34" charset="-127"/>
              </a:rPr>
              <a:t>memory still allocated with bitmap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Higher levels often segmented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Could have any number of levels. Example (top segment):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Pointer to top-level table (page table)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39202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Multi-level Translation: Segments + Pages</a:t>
            </a:r>
          </a:p>
        </p:txBody>
      </p:sp>
      <p:grpSp>
        <p:nvGrpSpPr>
          <p:cNvPr id="704638" name="Group 126"/>
          <p:cNvGrpSpPr>
            <a:grpSpLocks/>
          </p:cNvGrpSpPr>
          <p:nvPr/>
        </p:nvGrpSpPr>
        <p:grpSpPr bwMode="auto">
          <a:xfrm>
            <a:off x="3987800" y="2843212"/>
            <a:ext cx="1858963" cy="1792288"/>
            <a:chOff x="2512" y="1728"/>
            <a:chExt cx="1171" cy="1129"/>
          </a:xfrm>
        </p:grpSpPr>
        <p:sp>
          <p:nvSpPr>
            <p:cNvPr id="21582" name="Rectangle 21"/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21583" name="Rectangle 22"/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21584" name="Rectangle 24"/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21585" name="Rectangle 25"/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1586" name="Rectangle 26"/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21587" name="Rectangle 28"/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21588" name="Rectangle 29"/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21589" name="Group 119"/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21593" name="Rectangle 23"/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1594" name="Rectangle 30"/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21590" name="Rectangle 31"/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21591" name="Rectangle 32"/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21592" name="Rectangle 33"/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4" name="Group 112"/>
          <p:cNvGrpSpPr>
            <a:grpSpLocks/>
          </p:cNvGrpSpPr>
          <p:nvPr/>
        </p:nvGrpSpPr>
        <p:grpSpPr bwMode="auto">
          <a:xfrm>
            <a:off x="5029200" y="2462212"/>
            <a:ext cx="3962400" cy="1489075"/>
            <a:chOff x="3120" y="720"/>
            <a:chExt cx="2496" cy="938"/>
          </a:xfrm>
        </p:grpSpPr>
        <p:sp>
          <p:nvSpPr>
            <p:cNvPr id="21578" name="Rectangle 39"/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79" name="Rectangle 35"/>
            <p:cNvSpPr>
              <a:spLocks noChangeArrowheads="1"/>
            </p:cNvSpPr>
            <p:nvPr/>
          </p:nvSpPr>
          <p:spPr bwMode="auto">
            <a:xfrm>
              <a:off x="4631" y="1156"/>
              <a:ext cx="985" cy="238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1580" name="Freeform 36"/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81" name="Text Box 37"/>
            <p:cNvSpPr txBox="1">
              <a:spLocks noChangeArrowheads="1"/>
            </p:cNvSpPr>
            <p:nvPr/>
          </p:nvSpPr>
          <p:spPr bwMode="auto">
            <a:xfrm>
              <a:off x="4112" y="1408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</p:grpSp>
      <p:grpSp>
        <p:nvGrpSpPr>
          <p:cNvPr id="704630" name="Group 118"/>
          <p:cNvGrpSpPr>
            <a:grpSpLocks/>
          </p:cNvGrpSpPr>
          <p:nvPr/>
        </p:nvGrpSpPr>
        <p:grpSpPr bwMode="auto">
          <a:xfrm>
            <a:off x="76200" y="2157412"/>
            <a:ext cx="4938713" cy="704850"/>
            <a:chOff x="48" y="1440"/>
            <a:chExt cx="3111" cy="444"/>
          </a:xfrm>
        </p:grpSpPr>
        <p:sp>
          <p:nvSpPr>
            <p:cNvPr id="21573" name="Text Box 9"/>
            <p:cNvSpPr txBox="1">
              <a:spLocks noChangeArrowheads="1"/>
            </p:cNvSpPr>
            <p:nvPr/>
          </p:nvSpPr>
          <p:spPr bwMode="auto">
            <a:xfrm>
              <a:off x="48" y="1440"/>
              <a:ext cx="68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21574" name="Group 93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1575" name="Rectangle 7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1576" name="Rectangle 8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1577" name="Rectangle 46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704618" name="Group 106"/>
          <p:cNvGrpSpPr>
            <a:grpSpLocks/>
          </p:cNvGrpSpPr>
          <p:nvPr/>
        </p:nvGrpSpPr>
        <p:grpSpPr bwMode="auto">
          <a:xfrm>
            <a:off x="1295400" y="3224212"/>
            <a:ext cx="1895475" cy="2073275"/>
            <a:chOff x="768" y="1200"/>
            <a:chExt cx="1194" cy="1306"/>
          </a:xfrm>
        </p:grpSpPr>
        <p:grpSp>
          <p:nvGrpSpPr>
            <p:cNvPr id="21540" name="Group 49"/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21571" name="Rectangle 5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21572" name="Rectangle 5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21541" name="Rectangle 52"/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2" name="Group 54"/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21569" name="Rectangle 5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21570" name="Rectangle 5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21543" name="Rectangle 57"/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4" name="Group 99"/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21565" name="Group 59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1567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1568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1566" name="Rectangle 62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1545" name="Group 64"/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21563" name="Rectangle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21564" name="Rectangle 6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21546" name="Rectangle 67"/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47" name="Group 69"/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21561" name="Rectangle 7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21562" name="Rectangle 7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21548" name="Rectangle 72"/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9" name="Group 74"/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21559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21560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21550" name="Rectangle 77"/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1" name="Group 79"/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21557" name="Rectangle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21558" name="Rectangle 8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21552" name="Rectangle 82"/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3" name="Group 84"/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21555" name="Rectangle 8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21556" name="Rectangle 8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21554" name="Rectangle 87"/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6" name="Line 94"/>
          <p:cNvSpPr>
            <a:spLocks noChangeShapeType="1"/>
          </p:cNvSpPr>
          <p:nvPr/>
        </p:nvSpPr>
        <p:spPr bwMode="auto">
          <a:xfrm>
            <a:off x="2895600" y="2614612"/>
            <a:ext cx="10668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4608" name="Freeform 96"/>
          <p:cNvSpPr>
            <a:spLocks/>
          </p:cNvSpPr>
          <p:nvPr/>
        </p:nvSpPr>
        <p:spPr bwMode="auto">
          <a:xfrm>
            <a:off x="685800" y="2614612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12" name="Group 100"/>
          <p:cNvGrpSpPr>
            <a:grpSpLocks/>
          </p:cNvGrpSpPr>
          <p:nvPr/>
        </p:nvGrpSpPr>
        <p:grpSpPr bwMode="auto">
          <a:xfrm>
            <a:off x="1295400" y="3744912"/>
            <a:ext cx="1895475" cy="258763"/>
            <a:chOff x="768" y="1527"/>
            <a:chExt cx="1194" cy="163"/>
          </a:xfrm>
        </p:grpSpPr>
        <p:grpSp>
          <p:nvGrpSpPr>
            <p:cNvPr id="21536" name="Group 101"/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</p:grpSpPr>
          <p:sp>
            <p:nvSpPr>
              <p:cNvPr id="21538" name="Rectangle 10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21539" name="Rectangle 103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21537" name="Rectangle 104"/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1" name="Line 89"/>
          <p:cNvSpPr>
            <a:spLocks noChangeShapeType="1"/>
          </p:cNvSpPr>
          <p:nvPr/>
        </p:nvSpPr>
        <p:spPr bwMode="auto">
          <a:xfrm flipV="1">
            <a:off x="1905000" y="2843212"/>
            <a:ext cx="20574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28" name="Group 116"/>
          <p:cNvGrpSpPr>
            <a:grpSpLocks/>
          </p:cNvGrpSpPr>
          <p:nvPr/>
        </p:nvGrpSpPr>
        <p:grpSpPr bwMode="auto">
          <a:xfrm>
            <a:off x="2667002" y="3300412"/>
            <a:ext cx="2590801" cy="2262188"/>
            <a:chOff x="1632" y="1248"/>
            <a:chExt cx="1632" cy="1425"/>
          </a:xfrm>
        </p:grpSpPr>
        <p:grpSp>
          <p:nvGrpSpPr>
            <p:cNvPr id="21528" name="Group 115"/>
            <p:cNvGrpSpPr>
              <a:grpSpLocks/>
            </p:cNvGrpSpPr>
            <p:nvPr/>
          </p:nvGrpSpPr>
          <p:grpSpPr bwMode="auto">
            <a:xfrm>
              <a:off x="2064" y="2287"/>
              <a:ext cx="1200" cy="386"/>
              <a:chOff x="2064" y="2170"/>
              <a:chExt cx="1200" cy="386"/>
            </a:xfrm>
          </p:grpSpPr>
          <p:sp>
            <p:nvSpPr>
              <p:cNvPr id="21533" name="Text Box 11"/>
              <p:cNvSpPr txBox="1">
                <a:spLocks noChangeArrowheads="1"/>
              </p:cNvSpPr>
              <p:nvPr/>
            </p:nvSpPr>
            <p:spPr bwMode="auto">
              <a:xfrm>
                <a:off x="2628" y="2170"/>
                <a:ext cx="636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Access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21534" name="Oval 12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4000" b="0">
                    <a:latin typeface="Gill Sans" charset="0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21535" name="Line 14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1529" name="Line 95"/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530" name="Group 105"/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532" name="Line 92"/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04635" name="Group 123"/>
          <p:cNvGrpSpPr>
            <a:grpSpLocks/>
          </p:cNvGrpSpPr>
          <p:nvPr/>
        </p:nvGrpSpPr>
        <p:grpSpPr bwMode="auto">
          <a:xfrm>
            <a:off x="3986213" y="3436937"/>
            <a:ext cx="1858962" cy="300038"/>
            <a:chOff x="2512" y="2104"/>
            <a:chExt cx="1171" cy="189"/>
          </a:xfrm>
        </p:grpSpPr>
        <p:sp>
          <p:nvSpPr>
            <p:cNvPr id="21526" name="Rectangle 124"/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21527" name="Rectangle 125"/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2" name="Group 110"/>
          <p:cNvGrpSpPr>
            <a:grpSpLocks/>
          </p:cNvGrpSpPr>
          <p:nvPr/>
        </p:nvGrpSpPr>
        <p:grpSpPr bwMode="auto">
          <a:xfrm>
            <a:off x="5105400" y="3154362"/>
            <a:ext cx="2360613" cy="377825"/>
            <a:chOff x="3168" y="1156"/>
            <a:chExt cx="1487" cy="238"/>
          </a:xfrm>
        </p:grpSpPr>
        <p:sp>
          <p:nvSpPr>
            <p:cNvPr id="21524" name="Rectangle 109"/>
            <p:cNvSpPr>
              <a:spLocks noChangeArrowheads="1"/>
            </p:cNvSpPr>
            <p:nvPr/>
          </p:nvSpPr>
          <p:spPr bwMode="auto">
            <a:xfrm>
              <a:off x="4025" y="1156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4626" name="Group 114"/>
          <p:cNvGrpSpPr>
            <a:grpSpLocks/>
          </p:cNvGrpSpPr>
          <p:nvPr/>
        </p:nvGrpSpPr>
        <p:grpSpPr bwMode="auto">
          <a:xfrm>
            <a:off x="5791200" y="3605212"/>
            <a:ext cx="2895600" cy="1930400"/>
            <a:chOff x="3600" y="1440"/>
            <a:chExt cx="1824" cy="1216"/>
          </a:xfrm>
        </p:grpSpPr>
        <p:sp>
          <p:nvSpPr>
            <p:cNvPr id="21520" name="AutoShape 42"/>
            <p:cNvSpPr>
              <a:spLocks noChangeArrowheads="1"/>
            </p:cNvSpPr>
            <p:nvPr/>
          </p:nvSpPr>
          <p:spPr bwMode="auto">
            <a:xfrm>
              <a:off x="4080" y="1920"/>
              <a:ext cx="1344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Permissions</a:t>
              </a:r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2" name="Text Box 44"/>
            <p:cNvSpPr txBox="1">
              <a:spLocks noChangeArrowheads="1"/>
            </p:cNvSpPr>
            <p:nvPr/>
          </p:nvSpPr>
          <p:spPr bwMode="auto">
            <a:xfrm>
              <a:off x="4151" y="2270"/>
              <a:ext cx="63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21523" name="Line 45"/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0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09" grpId="0" build="p"/>
      <p:bldP spid="704606" grpId="0" animBg="1"/>
      <p:bldP spid="704608" grpId="0" animBg="1"/>
      <p:bldP spid="7046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1977-9F07-BC4D-9D88-CCA33C4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and Such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E9B7-30B4-394F-95DD-C86909CB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completed the first major segment of the course</a:t>
            </a:r>
          </a:p>
          <a:p>
            <a:r>
              <a:rPr lang="en-US" dirty="0"/>
              <a:t>The Midterm will cover through last week</a:t>
            </a:r>
          </a:p>
          <a:p>
            <a:pPr lvl="1"/>
            <a:r>
              <a:rPr lang="en-US" dirty="0"/>
              <a:t>The basics of address translation of </a:t>
            </a:r>
            <a:r>
              <a:rPr lang="en-US" dirty="0" err="1"/>
              <a:t>Lec</a:t>
            </a:r>
            <a:r>
              <a:rPr lang="en-US" dirty="0"/>
              <a:t>. 2, not the new material in this lecture</a:t>
            </a:r>
          </a:p>
          <a:p>
            <a:r>
              <a:rPr lang="en-US" dirty="0" err="1"/>
              <a:t>Homeworks</a:t>
            </a:r>
            <a:r>
              <a:rPr lang="en-US" dirty="0"/>
              <a:t> 3 &amp; 4, Project 2 will continue to exercise and cement what we have covered so far.</a:t>
            </a:r>
          </a:p>
          <a:p>
            <a:r>
              <a:rPr lang="en-US" dirty="0"/>
              <a:t>Building on these foundations, we can now deepen and broaden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561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/>
              <a:t>What about Sharing (Complete Segment)?</a:t>
            </a:r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457200" y="746125"/>
            <a:ext cx="5068888" cy="396875"/>
            <a:chOff x="-34" y="1478"/>
            <a:chExt cx="3193" cy="250"/>
          </a:xfrm>
        </p:grpSpPr>
        <p:sp>
          <p:nvSpPr>
            <p:cNvPr id="22638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Process A:</a:t>
              </a:r>
            </a:p>
          </p:txBody>
        </p:sp>
        <p:grpSp>
          <p:nvGrpSpPr>
            <p:cNvPr id="22639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2640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2641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2642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sp>
        <p:nvSpPr>
          <p:cNvPr id="707653" name="Freeform 69"/>
          <p:cNvSpPr>
            <a:spLocks/>
          </p:cNvSpPr>
          <p:nvPr/>
        </p:nvSpPr>
        <p:spPr bwMode="auto">
          <a:xfrm>
            <a:off x="1196975" y="1143000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5" name="Group 221"/>
          <p:cNvGrpSpPr>
            <a:grpSpLocks/>
          </p:cNvGrpSpPr>
          <p:nvPr/>
        </p:nvGrpSpPr>
        <p:grpSpPr bwMode="auto">
          <a:xfrm>
            <a:off x="1806575" y="1752600"/>
            <a:ext cx="1895475" cy="2073275"/>
            <a:chOff x="768" y="1248"/>
            <a:chExt cx="1194" cy="1306"/>
          </a:xfrm>
        </p:grpSpPr>
        <p:grpSp>
          <p:nvGrpSpPr>
            <p:cNvPr id="22599" name="Group 34"/>
            <p:cNvGrpSpPr>
              <a:grpSpLocks/>
            </p:cNvGrpSpPr>
            <p:nvPr/>
          </p:nvGrpSpPr>
          <p:grpSpPr bwMode="auto">
            <a:xfrm>
              <a:off x="768" y="1248"/>
              <a:ext cx="1194" cy="1306"/>
              <a:chOff x="768" y="1200"/>
              <a:chExt cx="1194" cy="1306"/>
            </a:xfrm>
          </p:grpSpPr>
          <p:grpSp>
            <p:nvGrpSpPr>
              <p:cNvPr id="22605" name="Group 35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6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6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606" name="Rectangle 38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7" name="Group 39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6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63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608" name="Rectangle 42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9" name="Group 43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630" name="Group 44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63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63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631" name="Rectangle 47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610" name="Group 48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628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629" name="Rectangle 5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611" name="Rectangle 51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2" name="Group 52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626" name="Rectangle 5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627" name="Rectangle 5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613" name="Rectangle 55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14" name="Group 56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62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6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615" name="Rectangle 59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6" name="Group 60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622" name="Rectangle 6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623" name="Rectangle 6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617" name="Rectangle 63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8" name="Group 64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620" name="Rectangle 6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621" name="Rectangle 6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619" name="Rectangle 67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600" name="Group 70"/>
            <p:cNvGrpSpPr>
              <a:grpSpLocks/>
            </p:cNvGrpSpPr>
            <p:nvPr/>
          </p:nvGrpSpPr>
          <p:grpSpPr bwMode="auto">
            <a:xfrm>
              <a:off x="768" y="1576"/>
              <a:ext cx="1194" cy="163"/>
              <a:chOff x="768" y="1527"/>
              <a:chExt cx="1194" cy="163"/>
            </a:xfrm>
          </p:grpSpPr>
          <p:grpSp>
            <p:nvGrpSpPr>
              <p:cNvPr id="22601" name="Group 71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60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604" name="Rectangle 73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602" name="Rectangle 74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659" name="Line 75"/>
          <p:cNvSpPr>
            <a:spLocks noChangeShapeType="1"/>
          </p:cNvSpPr>
          <p:nvPr/>
        </p:nvSpPr>
        <p:spPr bwMode="auto">
          <a:xfrm flipV="1">
            <a:off x="2416175" y="914400"/>
            <a:ext cx="41910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9" name="Group 225"/>
          <p:cNvGrpSpPr>
            <a:grpSpLocks/>
          </p:cNvGrpSpPr>
          <p:nvPr/>
        </p:nvGrpSpPr>
        <p:grpSpPr bwMode="auto">
          <a:xfrm>
            <a:off x="6408738" y="914400"/>
            <a:ext cx="2057400" cy="2225675"/>
            <a:chOff x="4037" y="672"/>
            <a:chExt cx="1296" cy="1402"/>
          </a:xfrm>
        </p:grpSpPr>
        <p:grpSp>
          <p:nvGrpSpPr>
            <p:cNvPr id="22584" name="Group 4"/>
            <p:cNvGrpSpPr>
              <a:grpSpLocks/>
            </p:cNvGrpSpPr>
            <p:nvPr/>
          </p:nvGrpSpPr>
          <p:grpSpPr bwMode="auto">
            <a:xfrm>
              <a:off x="4162" y="672"/>
              <a:ext cx="1171" cy="1129"/>
              <a:chOff x="2400" y="1104"/>
              <a:chExt cx="1248" cy="1236"/>
            </a:xfrm>
          </p:grpSpPr>
          <p:sp>
            <p:nvSpPr>
              <p:cNvPr id="22586" name="Rectangle 5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22587" name="Rectangle 6"/>
              <p:cNvSpPr>
                <a:spLocks noChangeArrowheads="1"/>
              </p:cNvSpPr>
              <p:nvPr/>
            </p:nvSpPr>
            <p:spPr bwMode="auto">
              <a:xfrm>
                <a:off x="2400" y="1310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22588" name="Rectangle 7"/>
              <p:cNvSpPr>
                <a:spLocks noChangeArrowheads="1"/>
              </p:cNvSpPr>
              <p:nvPr/>
            </p:nvSpPr>
            <p:spPr bwMode="auto">
              <a:xfrm>
                <a:off x="2400" y="1516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2589" name="Rectangle 8"/>
              <p:cNvSpPr>
                <a:spLocks noChangeArrowheads="1"/>
              </p:cNvSpPr>
              <p:nvPr/>
            </p:nvSpPr>
            <p:spPr bwMode="auto">
              <a:xfrm>
                <a:off x="2400" y="1722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22590" name="Rectangle 9"/>
              <p:cNvSpPr>
                <a:spLocks noChangeArrowheads="1"/>
              </p:cNvSpPr>
              <p:nvPr/>
            </p:nvSpPr>
            <p:spPr bwMode="auto">
              <a:xfrm>
                <a:off x="2400" y="1928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22591" name="Rectangle 10"/>
              <p:cNvSpPr>
                <a:spLocks noChangeArrowheads="1"/>
              </p:cNvSpPr>
              <p:nvPr/>
            </p:nvSpPr>
            <p:spPr bwMode="auto">
              <a:xfrm>
                <a:off x="2400" y="213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grpSp>
            <p:nvGrpSpPr>
              <p:cNvPr id="22592" name="Group 11"/>
              <p:cNvGrpSpPr>
                <a:grpSpLocks/>
              </p:cNvGrpSpPr>
              <p:nvPr/>
            </p:nvGrpSpPr>
            <p:grpSpPr bwMode="auto">
              <a:xfrm>
                <a:off x="3200" y="1104"/>
                <a:ext cx="448" cy="1236"/>
                <a:chOff x="3200" y="1104"/>
                <a:chExt cx="400" cy="1236"/>
              </a:xfrm>
            </p:grpSpPr>
            <p:sp>
              <p:nvSpPr>
                <p:cNvPr id="22593" name="Rectangle 12"/>
                <p:cNvSpPr>
                  <a:spLocks noChangeArrowheads="1"/>
                </p:cNvSpPr>
                <p:nvPr/>
              </p:nvSpPr>
              <p:spPr bwMode="auto">
                <a:xfrm>
                  <a:off x="3200" y="110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4" name="Rectangle 13"/>
                <p:cNvSpPr>
                  <a:spLocks noChangeArrowheads="1"/>
                </p:cNvSpPr>
                <p:nvPr/>
              </p:nvSpPr>
              <p:spPr bwMode="auto">
                <a:xfrm>
                  <a:off x="3200" y="1310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5" name="Rectangle 14"/>
                <p:cNvSpPr>
                  <a:spLocks noChangeArrowheads="1"/>
                </p:cNvSpPr>
                <p:nvPr/>
              </p:nvSpPr>
              <p:spPr bwMode="auto">
                <a:xfrm>
                  <a:off x="3200" y="1516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0" y="1722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" y="1928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N</a:t>
                  </a:r>
                </a:p>
              </p:txBody>
            </p:sp>
            <p:sp>
              <p:nvSpPr>
                <p:cNvPr id="225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00" y="213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</p:grpSp>
        <p:sp>
          <p:nvSpPr>
            <p:cNvPr id="22585" name="Text Box 122"/>
            <p:cNvSpPr txBox="1">
              <a:spLocks noChangeArrowheads="1"/>
            </p:cNvSpPr>
            <p:nvPr/>
          </p:nvSpPr>
          <p:spPr bwMode="auto">
            <a:xfrm>
              <a:off x="4037" y="1824"/>
              <a:ext cx="11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 Segment</a:t>
              </a:r>
            </a:p>
          </p:txBody>
        </p:sp>
      </p:grpSp>
      <p:grpSp>
        <p:nvGrpSpPr>
          <p:cNvPr id="707808" name="Group 224"/>
          <p:cNvGrpSpPr>
            <a:grpSpLocks/>
          </p:cNvGrpSpPr>
          <p:nvPr/>
        </p:nvGrpSpPr>
        <p:grpSpPr bwMode="auto">
          <a:xfrm>
            <a:off x="4665663" y="3200400"/>
            <a:ext cx="1895475" cy="2073275"/>
            <a:chOff x="2939" y="2112"/>
            <a:chExt cx="1194" cy="1306"/>
          </a:xfrm>
        </p:grpSpPr>
        <p:grpSp>
          <p:nvGrpSpPr>
            <p:cNvPr id="22540" name="Group 88"/>
            <p:cNvGrpSpPr>
              <a:grpSpLocks/>
            </p:cNvGrpSpPr>
            <p:nvPr/>
          </p:nvGrpSpPr>
          <p:grpSpPr bwMode="auto">
            <a:xfrm>
              <a:off x="2939" y="2112"/>
              <a:ext cx="1194" cy="1306"/>
              <a:chOff x="768" y="1200"/>
              <a:chExt cx="1194" cy="1306"/>
            </a:xfrm>
          </p:grpSpPr>
          <p:grpSp>
            <p:nvGrpSpPr>
              <p:cNvPr id="22546" name="Group 89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577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578" name="Rectangle 9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547" name="Rectangle 92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48" name="Group 93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5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576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549" name="Rectangle 96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0" name="Group 97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571" name="Group 98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57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57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5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551" name="Group 102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5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5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552" name="Rectangle 105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3" name="Group 106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56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56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554" name="Rectangle 109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5" name="Group 110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56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56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556" name="Rectangle 113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7" name="Group 114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5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5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558" name="Rectangle 117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9" name="Group 118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56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560" name="Rectangle 121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541" name="Group 215"/>
            <p:cNvGrpSpPr>
              <a:grpSpLocks/>
            </p:cNvGrpSpPr>
            <p:nvPr/>
          </p:nvGrpSpPr>
          <p:grpSpPr bwMode="auto">
            <a:xfrm>
              <a:off x="2939" y="2439"/>
              <a:ext cx="1194" cy="163"/>
              <a:chOff x="768" y="1527"/>
              <a:chExt cx="1194" cy="163"/>
            </a:xfrm>
          </p:grpSpPr>
          <p:grpSp>
            <p:nvGrpSpPr>
              <p:cNvPr id="22542" name="Group 216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54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545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543" name="Rectangle 219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806" name="Freeform 222"/>
          <p:cNvSpPr>
            <a:spLocks/>
          </p:cNvSpPr>
          <p:nvPr/>
        </p:nvSpPr>
        <p:spPr bwMode="auto">
          <a:xfrm>
            <a:off x="2492375" y="3810000"/>
            <a:ext cx="2239963" cy="1752600"/>
          </a:xfrm>
          <a:custGeom>
            <a:avLst/>
            <a:gdLst>
              <a:gd name="T0" fmla="*/ 0 w 1536"/>
              <a:gd name="T1" fmla="*/ 1752600 h 1104"/>
              <a:gd name="T2" fmla="*/ 0 w 1536"/>
              <a:gd name="T3" fmla="*/ 1219200 h 1104"/>
              <a:gd name="T4" fmla="*/ 1539975 w 1536"/>
              <a:gd name="T5" fmla="*/ 0 h 1104"/>
              <a:gd name="T6" fmla="*/ 2239963 w 15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1104">
                <a:moveTo>
                  <a:pt x="0" y="1104"/>
                </a:moveTo>
                <a:lnTo>
                  <a:pt x="0" y="768"/>
                </a:lnTo>
                <a:lnTo>
                  <a:pt x="1056" y="0"/>
                </a:lnTo>
                <a:lnTo>
                  <a:pt x="1536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7807" name="Freeform 223"/>
          <p:cNvSpPr>
            <a:spLocks/>
          </p:cNvSpPr>
          <p:nvPr/>
        </p:nvSpPr>
        <p:spPr bwMode="auto">
          <a:xfrm>
            <a:off x="5316538" y="914400"/>
            <a:ext cx="1290637" cy="2895600"/>
          </a:xfrm>
          <a:custGeom>
            <a:avLst/>
            <a:gdLst>
              <a:gd name="T0" fmla="*/ 0 w 624"/>
              <a:gd name="T1" fmla="*/ 2895600 h 1776"/>
              <a:gd name="T2" fmla="*/ 0 w 624"/>
              <a:gd name="T3" fmla="*/ 1017373 h 1776"/>
              <a:gd name="T4" fmla="*/ 1290637 w 624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776">
                <a:moveTo>
                  <a:pt x="0" y="1776"/>
                </a:moveTo>
                <a:lnTo>
                  <a:pt x="0" y="624"/>
                </a:lnTo>
                <a:lnTo>
                  <a:pt x="624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15" name="Group 28"/>
          <p:cNvGrpSpPr>
            <a:grpSpLocks/>
          </p:cNvGrpSpPr>
          <p:nvPr/>
        </p:nvGrpSpPr>
        <p:grpSpPr bwMode="auto">
          <a:xfrm>
            <a:off x="457200" y="5541231"/>
            <a:ext cx="5068888" cy="396875"/>
            <a:chOff x="-34" y="1478"/>
            <a:chExt cx="3193" cy="250"/>
          </a:xfrm>
        </p:grpSpPr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Process B:</a:t>
              </a:r>
            </a:p>
          </p:txBody>
        </p:sp>
        <p:grpSp>
          <p:nvGrpSpPr>
            <p:cNvPr id="117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19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120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56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53" grpId="0" animBg="1"/>
      <p:bldP spid="707659" grpId="0" animBg="1"/>
      <p:bldP spid="707806" grpId="0" animBg="1"/>
      <p:bldP spid="7078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Dive deeper into the concepts and mechanisms of memory sharing and address translation</a:t>
            </a:r>
          </a:p>
          <a:p>
            <a:r>
              <a:rPr lang="en-US" altLang="en-US" dirty="0"/>
              <a:t>Enabler of many key aspects of operating systems</a:t>
            </a:r>
          </a:p>
          <a:p>
            <a:pPr lvl="1"/>
            <a:r>
              <a:rPr lang="en-US" altLang="en-US" dirty="0"/>
              <a:t>Protection</a:t>
            </a:r>
          </a:p>
          <a:p>
            <a:pPr lvl="1"/>
            <a:r>
              <a:rPr lang="en-US" altLang="en-US" dirty="0"/>
              <a:t>Multi-programming</a:t>
            </a:r>
          </a:p>
          <a:p>
            <a:pPr lvl="1"/>
            <a:r>
              <a:rPr lang="en-US" altLang="en-US" dirty="0"/>
              <a:t>Isolation</a:t>
            </a:r>
          </a:p>
          <a:p>
            <a:pPr lvl="1"/>
            <a:r>
              <a:rPr lang="en-US" altLang="en-US" dirty="0"/>
              <a:t>Memory resource management</a:t>
            </a:r>
          </a:p>
          <a:p>
            <a:pPr lvl="1"/>
            <a:r>
              <a:rPr lang="en-US" altLang="en-US" dirty="0"/>
              <a:t>I/O efficiency</a:t>
            </a:r>
          </a:p>
          <a:p>
            <a:pPr lvl="1"/>
            <a:r>
              <a:rPr lang="en-US" altLang="en-US" dirty="0"/>
              <a:t>Sharing</a:t>
            </a:r>
          </a:p>
          <a:p>
            <a:pPr lvl="1"/>
            <a:r>
              <a:rPr lang="en-US" altLang="en-US" dirty="0"/>
              <a:t>Inter-process communication</a:t>
            </a:r>
          </a:p>
          <a:p>
            <a:pPr lvl="1"/>
            <a:r>
              <a:rPr lang="en-US" altLang="en-US" dirty="0"/>
              <a:t>Debugging</a:t>
            </a:r>
          </a:p>
          <a:p>
            <a:pPr lvl="1"/>
            <a:r>
              <a:rPr lang="en-US" altLang="en-US" dirty="0"/>
              <a:t>Demand paging</a:t>
            </a:r>
          </a:p>
          <a:p>
            <a:r>
              <a:rPr lang="en-US" altLang="en-US" dirty="0"/>
              <a:t>Today: Translation</a:t>
            </a:r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0298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18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382000" cy="736600"/>
          </a:xfrm>
        </p:spPr>
        <p:txBody>
          <a:bodyPr>
            <a:normAutofit/>
          </a:bodyPr>
          <a:lstStyle/>
          <a:p>
            <a:r>
              <a:rPr lang="en-US" dirty="0"/>
              <a:t>Recall: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2676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Thread: Execution Context</a:t>
            </a:r>
          </a:p>
          <a:p>
            <a:pPr lvl="1"/>
            <a:r>
              <a:rPr lang="en-US" altLang="en-US" sz="2800" dirty="0"/>
              <a:t>Program Counter, Registers, Execution Flags, Stack</a:t>
            </a:r>
            <a:endParaRPr lang="en-US" sz="2800" dirty="0"/>
          </a:p>
          <a:p>
            <a:r>
              <a:rPr lang="en-US" sz="3200" b="1" dirty="0"/>
              <a:t>Address space </a:t>
            </a:r>
            <a:r>
              <a:rPr lang="en-US" sz="3200" dirty="0"/>
              <a:t>(with </a:t>
            </a:r>
            <a:r>
              <a:rPr lang="en-US" sz="3200" b="1" dirty="0"/>
              <a:t>translation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Program's view of memory is distinct from physical machine</a:t>
            </a:r>
          </a:p>
          <a:p>
            <a:r>
              <a:rPr lang="en-US" sz="3200" b="1" dirty="0"/>
              <a:t>Process: an instance of a running program</a:t>
            </a:r>
          </a:p>
          <a:p>
            <a:pPr lvl="1"/>
            <a:r>
              <a:rPr lang="en-US" sz="2800" dirty="0"/>
              <a:t>Address Space + One or more Threads + …</a:t>
            </a:r>
            <a:endParaRPr lang="en-US" sz="2800" i="1" dirty="0"/>
          </a:p>
          <a:p>
            <a:r>
              <a:rPr lang="en-US" sz="3200" b="1" dirty="0"/>
              <a:t>Dual mode operation / Protection</a:t>
            </a:r>
          </a:p>
          <a:p>
            <a:pPr lvl="1"/>
            <a:r>
              <a:rPr lang="en-US" sz="2800" dirty="0"/>
              <a:t>Only the “system” can access certain resources</a:t>
            </a:r>
          </a:p>
          <a:p>
            <a:pPr lvl="1"/>
            <a:r>
              <a:rPr lang="en-US" sz="2800" dirty="0"/>
              <a:t>Combined with translation, isolates programs from each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CED61-0A55-764C-88F3-3ACDB9D3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9/3/19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53BB-BCE7-A24D-83A3-CBEF5866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UCB CS162 Fa19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5F75-0132-1947-958E-A1D69907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3BFAD8-B6A7-0C40-B32C-45F69647C4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1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61791</TotalTime>
  <Pages>60</Pages>
  <Words>5294</Words>
  <Application>Microsoft Macintosh PowerPoint</Application>
  <PresentationFormat>On-screen Show (4:3)</PresentationFormat>
  <Paragraphs>1625</Paragraphs>
  <Slides>70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Comic Sans MS</vt:lpstr>
      <vt:lpstr>Consolas</vt:lpstr>
      <vt:lpstr>Gill Sans</vt:lpstr>
      <vt:lpstr>Gill Sans Light</vt:lpstr>
      <vt:lpstr>Gill Sans MT</vt:lpstr>
      <vt:lpstr>Helvetica</vt:lpstr>
      <vt:lpstr>Wingdings</vt:lpstr>
      <vt:lpstr>Office</vt:lpstr>
      <vt:lpstr>CS162 Operating Systems and Systems Programming Lecture 12   Address Translation</vt:lpstr>
      <vt:lpstr>Recall: Starvation and Deadlock</vt:lpstr>
      <vt:lpstr>Recall: Four requirements for Deadlock</vt:lpstr>
      <vt:lpstr>Recall: How should a system deal with deadlock?</vt:lpstr>
      <vt:lpstr>Recall: Ways of preventing deadlock</vt:lpstr>
      <vt:lpstr>Can Priority Inversion cause Deadlock?</vt:lpstr>
      <vt:lpstr>Logistics and Such</vt:lpstr>
      <vt:lpstr>Next Objective</vt:lpstr>
      <vt:lpstr>Recall: Four Fundamental OS Concepts</vt:lpstr>
      <vt:lpstr>THE BASICS</vt:lpstr>
      <vt:lpstr>Address Space, Process Virtual Address Space</vt:lpstr>
      <vt:lpstr>Recall: Process Address Space: typical structure</vt:lpstr>
      <vt:lpstr>Recall: Single and Multithreaded Processes</vt:lpstr>
      <vt:lpstr>Virtualizing Resources</vt:lpstr>
      <vt:lpstr>Recall: Key OS Concept: Address Space</vt:lpstr>
      <vt:lpstr>Important Aspects of Memory Multiplexing</vt:lpstr>
      <vt:lpstr>Approach</vt:lpstr>
      <vt:lpstr>Recall: Load Pgm in Mem, Create Proc.</vt:lpstr>
      <vt:lpstr>Binding of Instructions and Data to Memory</vt:lpstr>
      <vt:lpstr>Binding of Instructions and Data to Memory</vt:lpstr>
      <vt:lpstr>What about a 2nd instance of this program ?</vt:lpstr>
      <vt:lpstr>What about a 2nd instance of this program ?</vt:lpstr>
      <vt:lpstr>Multi-step Processing of a Program for Execution</vt:lpstr>
      <vt:lpstr>Uniprogramming – one process at a time</vt:lpstr>
      <vt:lpstr>Multiprogramming (primitive stage)</vt:lpstr>
      <vt:lpstr>Multiprogramming - with Protection</vt:lpstr>
      <vt:lpstr>General Address translation</vt:lpstr>
      <vt:lpstr>Recall: Base and Bounds (e.g., CRAY-1)</vt:lpstr>
      <vt:lpstr>Issues with Simple B&amp;B Method</vt:lpstr>
      <vt:lpstr>More Flexible Segmentation</vt:lpstr>
      <vt:lpstr>Implementation of Multi-Segment Model</vt:lpstr>
      <vt:lpstr>Intel x86 Special Registers</vt:lpstr>
      <vt:lpstr>Example: Four Segments (16 bit addresses)</vt:lpstr>
      <vt:lpstr>Example: Four Segments (16 bit addresses)</vt:lpstr>
      <vt:lpstr>Example: Four Segments (16 bit addresses)</vt:lpstr>
      <vt:lpstr>Example: Four Segments (16 bit addresses)</vt:lpstr>
      <vt:lpstr>Example of Segment Translation (16bit address)</vt:lpstr>
      <vt:lpstr>Example of Segment Translation (16bit address)</vt:lpstr>
      <vt:lpstr>Example of Segment Translation (16bit address)</vt:lpstr>
      <vt:lpstr>Example of Segment Translation (16bit address)</vt:lpstr>
      <vt:lpstr>Observations about Segmentation</vt:lpstr>
      <vt:lpstr>What if not all segments fit into memory?</vt:lpstr>
      <vt:lpstr>Problems with Segmentation</vt:lpstr>
      <vt:lpstr>Recall: General Address Translation</vt:lpstr>
      <vt:lpstr>Paging: Physical Memory in Fixed Size Chunks</vt:lpstr>
      <vt:lpstr>How to Implement Paging?</vt:lpstr>
      <vt:lpstr>Simple Page Table Example</vt:lpstr>
      <vt:lpstr>Example: Memory Layout for Linux 32-bit *</vt:lpstr>
      <vt:lpstr>Paged virtual address space</vt:lpstr>
      <vt:lpstr>Summary: Paging</vt:lpstr>
      <vt:lpstr>Summary: Paging</vt:lpstr>
      <vt:lpstr>x86 classic 32-bit address translation</vt:lpstr>
      <vt:lpstr>Page Table Discussion</vt:lpstr>
      <vt:lpstr>Simple mechanism – Profound Implications</vt:lpstr>
      <vt:lpstr>What about Sharing?</vt:lpstr>
      <vt:lpstr>Where is page sharing used ?</vt:lpstr>
      <vt:lpstr>How big do things get?</vt:lpstr>
      <vt:lpstr>For sparse address space: two-level page table</vt:lpstr>
      <vt:lpstr>Summary: Two-Level Paging</vt:lpstr>
      <vt:lpstr>Summary: Two-Level Paging</vt:lpstr>
      <vt:lpstr>Sharing with multilevel page tables</vt:lpstr>
      <vt:lpstr>What about a large address space</vt:lpstr>
      <vt:lpstr>What about a large address space</vt:lpstr>
      <vt:lpstr>That MMU</vt:lpstr>
      <vt:lpstr>Multi-level Translation Analysis</vt:lpstr>
      <vt:lpstr>So what needs to be in that PCB?</vt:lpstr>
      <vt:lpstr>Summary</vt:lpstr>
      <vt:lpstr>Extras</vt:lpstr>
      <vt:lpstr>Multi-level Translation: Segments + Pages</vt:lpstr>
      <vt:lpstr>What about Sharing (Complete Segment)?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David CULLER</cp:lastModifiedBy>
  <cp:revision>755</cp:revision>
  <cp:lastPrinted>2019-03-07T22:18:20Z</cp:lastPrinted>
  <dcterms:created xsi:type="dcterms:W3CDTF">1995-08-12T11:37:26Z</dcterms:created>
  <dcterms:modified xsi:type="dcterms:W3CDTF">2019-10-08T19:59:42Z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