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Lst>
  <p:notesMasterIdLst>
    <p:notesMasterId r:id="rId66"/>
  </p:notesMasterIdLst>
  <p:handoutMasterIdLst>
    <p:handoutMasterId r:id="rId67"/>
  </p:handoutMasterIdLst>
  <p:sldIdLst>
    <p:sldId id="256" r:id="rId2"/>
    <p:sldId id="1335" r:id="rId3"/>
    <p:sldId id="257" r:id="rId4"/>
    <p:sldId id="1221" r:id="rId5"/>
    <p:sldId id="1250" r:id="rId6"/>
    <p:sldId id="1312" r:id="rId7"/>
    <p:sldId id="1114" r:id="rId8"/>
    <p:sldId id="1334" r:id="rId9"/>
    <p:sldId id="1318" r:id="rId10"/>
    <p:sldId id="1319" r:id="rId11"/>
    <p:sldId id="1324" r:id="rId12"/>
    <p:sldId id="1336" r:id="rId13"/>
    <p:sldId id="1252" r:id="rId14"/>
    <p:sldId id="1251" r:id="rId15"/>
    <p:sldId id="640" r:id="rId16"/>
    <p:sldId id="304" r:id="rId17"/>
    <p:sldId id="641" r:id="rId18"/>
    <p:sldId id="258" r:id="rId19"/>
    <p:sldId id="642" r:id="rId20"/>
    <p:sldId id="644" r:id="rId21"/>
    <p:sldId id="645" r:id="rId22"/>
    <p:sldId id="658" r:id="rId23"/>
    <p:sldId id="659" r:id="rId24"/>
    <p:sldId id="646" r:id="rId25"/>
    <p:sldId id="647" r:id="rId26"/>
    <p:sldId id="660" r:id="rId27"/>
    <p:sldId id="643" r:id="rId28"/>
    <p:sldId id="655" r:id="rId29"/>
    <p:sldId id="649" r:id="rId30"/>
    <p:sldId id="648" r:id="rId31"/>
    <p:sldId id="650" r:id="rId32"/>
    <p:sldId id="651" r:id="rId33"/>
    <p:sldId id="652" r:id="rId34"/>
    <p:sldId id="653" r:id="rId35"/>
    <p:sldId id="654" r:id="rId36"/>
    <p:sldId id="656" r:id="rId37"/>
    <p:sldId id="657" r:id="rId38"/>
    <p:sldId id="661" r:id="rId39"/>
    <p:sldId id="662" r:id="rId40"/>
    <p:sldId id="663" r:id="rId41"/>
    <p:sldId id="664" r:id="rId42"/>
    <p:sldId id="665" r:id="rId43"/>
    <p:sldId id="666" r:id="rId44"/>
    <p:sldId id="667" r:id="rId45"/>
    <p:sldId id="669" r:id="rId46"/>
    <p:sldId id="671" r:id="rId47"/>
    <p:sldId id="668" r:id="rId48"/>
    <p:sldId id="670" r:id="rId49"/>
    <p:sldId id="672" r:id="rId50"/>
    <p:sldId id="673" r:id="rId51"/>
    <p:sldId id="674" r:id="rId52"/>
    <p:sldId id="675" r:id="rId53"/>
    <p:sldId id="676" r:id="rId54"/>
    <p:sldId id="678" r:id="rId55"/>
    <p:sldId id="679" r:id="rId56"/>
    <p:sldId id="680" r:id="rId57"/>
    <p:sldId id="681" r:id="rId58"/>
    <p:sldId id="682" r:id="rId59"/>
    <p:sldId id="683" r:id="rId60"/>
    <p:sldId id="1253" r:id="rId61"/>
    <p:sldId id="1254" r:id="rId62"/>
    <p:sldId id="1255" r:id="rId63"/>
    <p:sldId id="1256" r:id="rId64"/>
    <p:sldId id="677" r:id="rId65"/>
  </p:sldIdLst>
  <p:sldSz cx="9144000" cy="6858000" type="letter"/>
  <p:notesSz cx="6997700" cy="91948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96">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FECD"/>
    <a:srgbClr val="FFA7F7"/>
    <a:srgbClr val="EFE683"/>
    <a:srgbClr val="BCB667"/>
    <a:srgbClr val="55FC02"/>
    <a:srgbClr val="FBBA03"/>
    <a:srgbClr val="0332B7"/>
    <a:srgbClr val="000000"/>
    <a:srgbClr val="FF6666"/>
    <a:srgbClr val="CC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7"/>
    <p:restoredTop sz="88113" autoAdjust="0"/>
  </p:normalViewPr>
  <p:slideViewPr>
    <p:cSldViewPr>
      <p:cViewPr varScale="1">
        <p:scale>
          <a:sx n="121" d="100"/>
          <a:sy n="121" d="100"/>
        </p:scale>
        <p:origin x="35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66" d="100"/>
          <a:sy n="66" d="100"/>
        </p:scale>
        <p:origin x="-1722" y="-210"/>
      </p:cViewPr>
      <p:guideLst>
        <p:guide orient="horz" pos="2896"/>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3813" y="22225"/>
            <a:ext cx="3040063"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defTabSz="823913">
              <a:defRPr sz="900" i="1"/>
            </a:lvl1pPr>
          </a:lstStyle>
          <a:p>
            <a:pPr>
              <a:defRPr/>
            </a:pPr>
            <a:endParaRPr lang="en-US"/>
          </a:p>
        </p:txBody>
      </p:sp>
      <p:sp>
        <p:nvSpPr>
          <p:cNvPr id="3075" name="Rectangle 3"/>
          <p:cNvSpPr>
            <a:spLocks noGrp="1" noChangeArrowheads="1"/>
          </p:cNvSpPr>
          <p:nvPr>
            <p:ph type="dt" sz="quarter" idx="1"/>
          </p:nvPr>
        </p:nvSpPr>
        <p:spPr bwMode="auto">
          <a:xfrm>
            <a:off x="3983038" y="22225"/>
            <a:ext cx="3038475"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algn="r" defTabSz="823913">
              <a:defRPr sz="900" i="1"/>
            </a:lvl1pPr>
          </a:lstStyle>
          <a:p>
            <a:pPr>
              <a:defRPr/>
            </a:pPr>
            <a:endParaRPr lang="en-US"/>
          </a:p>
        </p:txBody>
      </p:sp>
      <p:sp>
        <p:nvSpPr>
          <p:cNvPr id="3076" name="Rectangle 4"/>
          <p:cNvSpPr>
            <a:spLocks noGrp="1" noChangeArrowheads="1"/>
          </p:cNvSpPr>
          <p:nvPr>
            <p:ph type="ftr" sz="quarter" idx="2"/>
          </p:nvPr>
        </p:nvSpPr>
        <p:spPr bwMode="auto">
          <a:xfrm>
            <a:off x="-23813" y="8763000"/>
            <a:ext cx="3040063"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defTabSz="823913">
              <a:defRPr sz="900" i="1"/>
            </a:lvl1pPr>
          </a:lstStyle>
          <a:p>
            <a:pPr>
              <a:defRPr/>
            </a:pPr>
            <a:endParaRPr lang="en-US"/>
          </a:p>
        </p:txBody>
      </p:sp>
      <p:sp>
        <p:nvSpPr>
          <p:cNvPr id="3077" name="Rectangle 5"/>
          <p:cNvSpPr>
            <a:spLocks noGrp="1" noChangeArrowheads="1"/>
          </p:cNvSpPr>
          <p:nvPr>
            <p:ph type="sldNum" sz="quarter" idx="3"/>
          </p:nvPr>
        </p:nvSpPr>
        <p:spPr bwMode="auto">
          <a:xfrm>
            <a:off x="3983038" y="8763000"/>
            <a:ext cx="3038475"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algn="r" defTabSz="823913">
              <a:defRPr sz="900" i="1"/>
            </a:lvl1pPr>
          </a:lstStyle>
          <a:p>
            <a:pPr>
              <a:defRPr/>
            </a:pPr>
            <a:fld id="{5D842B50-2395-AF47-9853-6C85347CE998}" type="slidenum">
              <a:rPr lang="en-US"/>
              <a:pPr>
                <a:defRPr/>
              </a:pPr>
              <a:t>‹#›</a:t>
            </a:fld>
            <a:endParaRPr lang="en-US"/>
          </a:p>
        </p:txBody>
      </p:sp>
    </p:spTree>
    <p:extLst>
      <p:ext uri="{BB962C8B-B14F-4D97-AF65-F5344CB8AC3E}">
        <p14:creationId xmlns:p14="http://schemas.microsoft.com/office/powerpoint/2010/main" val="15407104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3813" y="22225"/>
            <a:ext cx="3040063"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defTabSz="823913">
              <a:defRPr sz="900" i="1">
                <a:latin typeface="Times New Roman" charset="0"/>
              </a:defRPr>
            </a:lvl1pPr>
          </a:lstStyle>
          <a:p>
            <a:pPr>
              <a:defRPr/>
            </a:pPr>
            <a:endParaRPr lang="en-US"/>
          </a:p>
        </p:txBody>
      </p:sp>
      <p:sp>
        <p:nvSpPr>
          <p:cNvPr id="2051" name="Rectangle 3"/>
          <p:cNvSpPr>
            <a:spLocks noGrp="1" noChangeArrowheads="1"/>
          </p:cNvSpPr>
          <p:nvPr>
            <p:ph type="dt" idx="1"/>
          </p:nvPr>
        </p:nvSpPr>
        <p:spPr bwMode="auto">
          <a:xfrm>
            <a:off x="3983038" y="22225"/>
            <a:ext cx="3038475" cy="409575"/>
          </a:xfrm>
          <a:prstGeom prst="rect">
            <a:avLst/>
          </a:prstGeom>
          <a:noFill/>
          <a:ln w="9525">
            <a:noFill/>
            <a:miter lim="800000"/>
            <a:headEnd/>
            <a:tailEnd/>
          </a:ln>
          <a:effectLst/>
        </p:spPr>
        <p:txBody>
          <a:bodyPr vert="horz" wrap="square" lIns="17153" tIns="0" rIns="17153" bIns="0" numCol="1" anchor="t" anchorCtr="0" compatLnSpc="1">
            <a:prstTxWarp prst="textNoShape">
              <a:avLst/>
            </a:prstTxWarp>
          </a:bodyPr>
          <a:lstStyle>
            <a:lvl1pPr algn="r" defTabSz="823913">
              <a:defRPr sz="900" i="1">
                <a:latin typeface="Times New Roman" charset="0"/>
              </a:defRPr>
            </a:lvl1pPr>
          </a:lstStyle>
          <a:p>
            <a:pPr>
              <a:defRPr/>
            </a:pPr>
            <a:endParaRPr lang="en-US"/>
          </a:p>
        </p:txBody>
      </p:sp>
      <p:sp>
        <p:nvSpPr>
          <p:cNvPr id="2052" name="Rectangle 4"/>
          <p:cNvSpPr>
            <a:spLocks noGrp="1" noChangeArrowheads="1"/>
          </p:cNvSpPr>
          <p:nvPr>
            <p:ph type="ftr" sz="quarter" idx="4"/>
          </p:nvPr>
        </p:nvSpPr>
        <p:spPr bwMode="auto">
          <a:xfrm>
            <a:off x="-23813" y="8763000"/>
            <a:ext cx="3040063"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defTabSz="823913">
              <a:defRPr sz="900" i="1">
                <a:latin typeface="Times New Roman" charset="0"/>
              </a:defRPr>
            </a:lvl1pPr>
          </a:lstStyle>
          <a:p>
            <a:pPr>
              <a:defRPr/>
            </a:pPr>
            <a:endParaRPr lang="en-US"/>
          </a:p>
        </p:txBody>
      </p:sp>
      <p:sp>
        <p:nvSpPr>
          <p:cNvPr id="2053" name="Rectangle 5"/>
          <p:cNvSpPr>
            <a:spLocks noGrp="1" noChangeArrowheads="1"/>
          </p:cNvSpPr>
          <p:nvPr>
            <p:ph type="sldNum" sz="quarter" idx="5"/>
          </p:nvPr>
        </p:nvSpPr>
        <p:spPr bwMode="auto">
          <a:xfrm>
            <a:off x="3983038" y="8763000"/>
            <a:ext cx="3038475" cy="409575"/>
          </a:xfrm>
          <a:prstGeom prst="rect">
            <a:avLst/>
          </a:prstGeom>
          <a:noFill/>
          <a:ln w="9525">
            <a:noFill/>
            <a:miter lim="800000"/>
            <a:headEnd/>
            <a:tailEnd/>
          </a:ln>
          <a:effectLst/>
        </p:spPr>
        <p:txBody>
          <a:bodyPr vert="horz" wrap="square" lIns="17153" tIns="0" rIns="17153" bIns="0" numCol="1" anchor="b" anchorCtr="0" compatLnSpc="1">
            <a:prstTxWarp prst="textNoShape">
              <a:avLst/>
            </a:prstTxWarp>
          </a:bodyPr>
          <a:lstStyle>
            <a:lvl1pPr algn="r" defTabSz="823913">
              <a:defRPr sz="900" i="1">
                <a:latin typeface="Times New Roman" charset="0"/>
              </a:defRPr>
            </a:lvl1pPr>
          </a:lstStyle>
          <a:p>
            <a:pPr>
              <a:defRPr/>
            </a:pPr>
            <a:fld id="{7DAEA246-AA45-9741-BAF0-58C69264CAE3}" type="slidenum">
              <a:rPr lang="en-US"/>
              <a:pPr>
                <a:defRPr/>
              </a:pPr>
              <a:t>‹#›</a:t>
            </a:fld>
            <a:endParaRPr lang="en-US"/>
          </a:p>
        </p:txBody>
      </p:sp>
      <p:sp>
        <p:nvSpPr>
          <p:cNvPr id="16390" name="Rectangle 6"/>
          <p:cNvSpPr>
            <a:spLocks noChangeArrowheads="1"/>
          </p:cNvSpPr>
          <p:nvPr/>
        </p:nvSpPr>
        <p:spPr bwMode="auto">
          <a:xfrm>
            <a:off x="3122613" y="8761413"/>
            <a:ext cx="752475" cy="24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8622" tIns="44310" rIns="88622" bIns="44310">
            <a:spAutoFit/>
          </a:bodyPr>
          <a:lstStyle/>
          <a:p>
            <a:pPr algn="ctr" defTabSz="876300">
              <a:lnSpc>
                <a:spcPct val="90000"/>
              </a:lnSpc>
            </a:pPr>
            <a:r>
              <a:rPr lang="en-US" sz="1200"/>
              <a:t>Page </a:t>
            </a:r>
            <a:fld id="{C7046C59-8902-C545-AA0A-0F8828FEF2D6}" type="slidenum">
              <a:rPr lang="en-US" sz="1200"/>
              <a:pPr algn="ctr" defTabSz="876300">
                <a:lnSpc>
                  <a:spcPct val="90000"/>
                </a:lnSpc>
              </a:pPr>
              <a:t>‹#›</a:t>
            </a:fld>
            <a:endParaRPr lang="en-US" sz="1200"/>
          </a:p>
        </p:txBody>
      </p:sp>
      <p:sp>
        <p:nvSpPr>
          <p:cNvPr id="16391" name="Rectangle 7"/>
          <p:cNvSpPr>
            <a:spLocks noGrp="1" noRot="1" noChangeAspect="1" noChangeArrowheads="1" noTextEdit="1"/>
          </p:cNvSpPr>
          <p:nvPr>
            <p:ph type="sldImg" idx="2"/>
          </p:nvPr>
        </p:nvSpPr>
        <p:spPr bwMode="auto">
          <a:xfrm>
            <a:off x="1457325" y="882650"/>
            <a:ext cx="4083050" cy="306228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6" name="Rectangle 8"/>
          <p:cNvSpPr>
            <a:spLocks noGrp="1" noChangeArrowheads="1"/>
          </p:cNvSpPr>
          <p:nvPr>
            <p:ph type="body" sz="quarter" idx="3"/>
          </p:nvPr>
        </p:nvSpPr>
        <p:spPr bwMode="auto">
          <a:xfrm>
            <a:off x="933450" y="4367213"/>
            <a:ext cx="5130800" cy="4137025"/>
          </a:xfrm>
          <a:prstGeom prst="rect">
            <a:avLst/>
          </a:prstGeom>
          <a:noFill/>
          <a:ln w="9525">
            <a:noFill/>
            <a:miter lim="800000"/>
            <a:headEnd/>
            <a:tailEnd/>
          </a:ln>
          <a:effectLst/>
        </p:spPr>
        <p:txBody>
          <a:bodyPr vert="horz" wrap="square" lIns="92910" tIns="45740" rIns="92910" bIns="45740"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68665994"/>
      </p:ext>
    </p:extLst>
  </p:cSld>
  <p:clrMap bg1="lt1" tx1="dk1" bg2="lt2" tx2="dk2" accent1="accent1" accent2="accent2" accent3="accent3" accent4="accent4" accent5="accent5" accent6="accent6" hlink="hlink" folHlink="folHlink"/>
  <p:hf hdr="0" ftr="0" dt="0"/>
  <p:notesStyle>
    <a:lvl1pPr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23913">
              <a:defRPr sz="2400">
                <a:solidFill>
                  <a:schemeClr val="tx1"/>
                </a:solidFill>
                <a:latin typeface="Arial" charset="0"/>
                <a:ea typeface="ＭＳ Ｐゴシック" charset="0"/>
                <a:cs typeface="ＭＳ Ｐゴシック" charset="0"/>
              </a:defRPr>
            </a:lvl1pPr>
            <a:lvl2pPr marL="742950" indent="-285750" defTabSz="823913">
              <a:defRPr sz="2400">
                <a:solidFill>
                  <a:schemeClr val="tx1"/>
                </a:solidFill>
                <a:latin typeface="Arial" charset="0"/>
                <a:ea typeface="ＭＳ Ｐゴシック" charset="0"/>
              </a:defRPr>
            </a:lvl2pPr>
            <a:lvl3pPr marL="1143000" indent="-228600" defTabSz="823913">
              <a:defRPr sz="2400">
                <a:solidFill>
                  <a:schemeClr val="tx1"/>
                </a:solidFill>
                <a:latin typeface="Arial" charset="0"/>
                <a:ea typeface="ＭＳ Ｐゴシック" charset="0"/>
              </a:defRPr>
            </a:lvl3pPr>
            <a:lvl4pPr marL="1600200" indent="-228600" defTabSz="823913">
              <a:defRPr sz="2400">
                <a:solidFill>
                  <a:schemeClr val="tx1"/>
                </a:solidFill>
                <a:latin typeface="Arial" charset="0"/>
                <a:ea typeface="ＭＳ Ｐゴシック" charset="0"/>
              </a:defRPr>
            </a:lvl4pPr>
            <a:lvl5pPr marL="2057400" indent="-228600" defTabSz="823913">
              <a:defRPr sz="2400">
                <a:solidFill>
                  <a:schemeClr val="tx1"/>
                </a:solidFill>
                <a:latin typeface="Arial" charset="0"/>
                <a:ea typeface="ＭＳ Ｐゴシック" charset="0"/>
              </a:defRPr>
            </a:lvl5pPr>
            <a:lvl6pPr marL="2514600" indent="-228600" defTabSz="8239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39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39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3913" eaLnBrk="0" fontAlgn="base" hangingPunct="0">
              <a:spcBef>
                <a:spcPct val="0"/>
              </a:spcBef>
              <a:spcAft>
                <a:spcPct val="0"/>
              </a:spcAft>
              <a:defRPr sz="2400">
                <a:solidFill>
                  <a:schemeClr val="tx1"/>
                </a:solidFill>
                <a:latin typeface="Arial" charset="0"/>
                <a:ea typeface="ＭＳ Ｐゴシック" charset="0"/>
              </a:defRPr>
            </a:lvl9pPr>
          </a:lstStyle>
          <a:p>
            <a:fld id="{2BDF7928-D1E0-C947-A399-519A47F33460}" type="slidenum">
              <a:rPr lang="en-US" sz="900">
                <a:latin typeface="Times New Roman" charset="0"/>
              </a:rPr>
              <a:pPr/>
              <a:t>1</a:t>
            </a:fld>
            <a:endParaRPr lang="en-US" sz="9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17</a:t>
            </a:fld>
            <a:endParaRPr lang="en-US"/>
          </a:p>
        </p:txBody>
      </p:sp>
    </p:spTree>
    <p:extLst>
      <p:ext uri="{BB962C8B-B14F-4D97-AF65-F5344CB8AC3E}">
        <p14:creationId xmlns:p14="http://schemas.microsoft.com/office/powerpoint/2010/main" val="3258750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20</a:t>
            </a:fld>
            <a:endParaRPr lang="en-US"/>
          </a:p>
        </p:txBody>
      </p:sp>
    </p:spTree>
    <p:extLst>
      <p:ext uri="{BB962C8B-B14F-4D97-AF65-F5344CB8AC3E}">
        <p14:creationId xmlns:p14="http://schemas.microsoft.com/office/powerpoint/2010/main" val="839805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38</a:t>
            </a:fld>
            <a:endParaRPr lang="en-US"/>
          </a:p>
        </p:txBody>
      </p:sp>
    </p:spTree>
    <p:extLst>
      <p:ext uri="{BB962C8B-B14F-4D97-AF65-F5344CB8AC3E}">
        <p14:creationId xmlns:p14="http://schemas.microsoft.com/office/powerpoint/2010/main" val="1781149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39</a:t>
            </a:fld>
            <a:endParaRPr lang="en-US"/>
          </a:p>
        </p:txBody>
      </p:sp>
    </p:spTree>
    <p:extLst>
      <p:ext uri="{BB962C8B-B14F-4D97-AF65-F5344CB8AC3E}">
        <p14:creationId xmlns:p14="http://schemas.microsoft.com/office/powerpoint/2010/main" val="88165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40</a:t>
            </a:fld>
            <a:endParaRPr lang="en-US"/>
          </a:p>
        </p:txBody>
      </p:sp>
    </p:spTree>
    <p:extLst>
      <p:ext uri="{BB962C8B-B14F-4D97-AF65-F5344CB8AC3E}">
        <p14:creationId xmlns:p14="http://schemas.microsoft.com/office/powerpoint/2010/main" val="1238365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47</a:t>
            </a:fld>
            <a:endParaRPr lang="en-US"/>
          </a:p>
        </p:txBody>
      </p:sp>
    </p:spTree>
    <p:extLst>
      <p:ext uri="{BB962C8B-B14F-4D97-AF65-F5344CB8AC3E}">
        <p14:creationId xmlns:p14="http://schemas.microsoft.com/office/powerpoint/2010/main" val="3409964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48</a:t>
            </a:fld>
            <a:endParaRPr lang="en-US"/>
          </a:p>
        </p:txBody>
      </p:sp>
    </p:spTree>
    <p:extLst>
      <p:ext uri="{BB962C8B-B14F-4D97-AF65-F5344CB8AC3E}">
        <p14:creationId xmlns:p14="http://schemas.microsoft.com/office/powerpoint/2010/main" val="67831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50</a:t>
            </a:fld>
            <a:endParaRPr lang="en-US"/>
          </a:p>
        </p:txBody>
      </p:sp>
    </p:spTree>
    <p:extLst>
      <p:ext uri="{BB962C8B-B14F-4D97-AF65-F5344CB8AC3E}">
        <p14:creationId xmlns:p14="http://schemas.microsoft.com/office/powerpoint/2010/main" val="4286730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51</a:t>
            </a:fld>
            <a:endParaRPr lang="en-US"/>
          </a:p>
        </p:txBody>
      </p:sp>
    </p:spTree>
    <p:extLst>
      <p:ext uri="{BB962C8B-B14F-4D97-AF65-F5344CB8AC3E}">
        <p14:creationId xmlns:p14="http://schemas.microsoft.com/office/powerpoint/2010/main" val="3999842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54</a:t>
            </a:fld>
            <a:endParaRPr lang="en-US"/>
          </a:p>
        </p:txBody>
      </p:sp>
    </p:spTree>
    <p:extLst>
      <p:ext uri="{BB962C8B-B14F-4D97-AF65-F5344CB8AC3E}">
        <p14:creationId xmlns:p14="http://schemas.microsoft.com/office/powerpoint/2010/main" val="846172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8"/>
            <a:ext cx="5910036" cy="411559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52" tIns="46986" rIns="95652" bIns="46986"/>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1162050" y="588963"/>
            <a:ext cx="4549775" cy="34131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49536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57</a:t>
            </a:fld>
            <a:endParaRPr lang="en-US"/>
          </a:p>
        </p:txBody>
      </p:sp>
    </p:spTree>
    <p:extLst>
      <p:ext uri="{BB962C8B-B14F-4D97-AF65-F5344CB8AC3E}">
        <p14:creationId xmlns:p14="http://schemas.microsoft.com/office/powerpoint/2010/main" val="2854575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DAEA246-AA45-9741-BAF0-58C69264CAE3}" type="slidenum">
              <a:rPr lang="en-US" smtClean="0"/>
              <a:pPr>
                <a:defRPr/>
              </a:pPr>
              <a:t>63</a:t>
            </a:fld>
            <a:endParaRPr lang="en-US"/>
          </a:p>
        </p:txBody>
      </p:sp>
    </p:spTree>
    <p:extLst>
      <p:ext uri="{BB962C8B-B14F-4D97-AF65-F5344CB8AC3E}">
        <p14:creationId xmlns:p14="http://schemas.microsoft.com/office/powerpoint/2010/main" val="251936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34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1470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89859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520897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68235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99983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33681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93738" y="1219200"/>
            <a:ext cx="7651750" cy="0"/>
          </a:xfrm>
          <a:prstGeom prst="line">
            <a:avLst/>
          </a:prstGeom>
          <a:noFill/>
          <a:ln w="47625" cmpd="thinThick">
            <a:solidFill>
              <a:srgbClr val="FBBA0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pic>
        <p:nvPicPr>
          <p:cNvPr id="5" name="Picture 8" descr="front"/>
          <p:cNvPicPr>
            <a:picLocks noChangeAspect="1" noChangeArrowheads="1"/>
          </p:cNvPicPr>
          <p:nvPr userDrawn="1"/>
        </p:nvPicPr>
        <p:blipFill>
          <a:blip r:embed="rId2">
            <a:extLst>
              <a:ext uri="{28A0092B-C50C-407E-A947-70E740481C1C}">
                <a14:useLocalDpi xmlns:a14="http://schemas.microsoft.com/office/drawing/2010/main" val="0"/>
              </a:ext>
            </a:extLst>
          </a:blip>
          <a:srcRect b="22223"/>
          <a:stretch>
            <a:fillRect/>
          </a:stretch>
        </p:blipFill>
        <p:spPr bwMode="auto">
          <a:xfrm>
            <a:off x="8153400" y="0"/>
            <a:ext cx="990600"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5" name="Rectangle 5"/>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455686"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2"/>
          <p:cNvSpPr>
            <a:spLocks noGrp="1" noChangeArrowheads="1"/>
          </p:cNvSpPr>
          <p:nvPr>
            <p:ph type="dt" sz="half" idx="10"/>
          </p:nvPr>
        </p:nvSpPr>
        <p:spPr>
          <a:xfrm>
            <a:off x="0" y="6381750"/>
            <a:ext cx="1295400" cy="476250"/>
          </a:xfrm>
        </p:spPr>
        <p:txBody>
          <a:bodyPr/>
          <a:lstStyle>
            <a:lvl1pPr algn="l">
              <a:defRPr sz="1400">
                <a:solidFill>
                  <a:schemeClr val="tx1"/>
                </a:solidFill>
              </a:defRPr>
            </a:lvl1pPr>
          </a:lstStyle>
          <a:p>
            <a:pPr>
              <a:defRPr/>
            </a:pPr>
            <a:r>
              <a:rPr lang="en-US"/>
              <a:t>10/22/19</a:t>
            </a:r>
            <a:endParaRPr lang="en-US" dirty="0"/>
          </a:p>
        </p:txBody>
      </p:sp>
      <p:sp>
        <p:nvSpPr>
          <p:cNvPr id="7" name="Rectangle 3"/>
          <p:cNvSpPr>
            <a:spLocks noGrp="1" noChangeArrowheads="1"/>
          </p:cNvSpPr>
          <p:nvPr>
            <p:ph type="ftr" sz="quarter" idx="11"/>
          </p:nvPr>
        </p:nvSpPr>
        <p:spPr>
          <a:xfrm>
            <a:off x="3200400" y="6381750"/>
            <a:ext cx="2895600" cy="476250"/>
          </a:xfrm>
        </p:spPr>
        <p:txBody>
          <a:bodyPr/>
          <a:lstStyle>
            <a:lvl1pPr algn="ctr">
              <a:defRPr sz="1400"/>
            </a:lvl1pPr>
          </a:lstStyle>
          <a:p>
            <a:pPr>
              <a:defRPr/>
            </a:pPr>
            <a:r>
              <a:rPr lang="en-US"/>
              <a:t>UCB CS162 Fa19 L15</a:t>
            </a:r>
          </a:p>
        </p:txBody>
      </p:sp>
      <p:sp>
        <p:nvSpPr>
          <p:cNvPr id="8" name="Rectangle 4"/>
          <p:cNvSpPr>
            <a:spLocks noGrp="1" noChangeArrowheads="1"/>
          </p:cNvSpPr>
          <p:nvPr>
            <p:ph type="sldNum" sz="quarter" idx="12"/>
          </p:nvPr>
        </p:nvSpPr>
        <p:spPr>
          <a:xfrm>
            <a:off x="8077200" y="6381750"/>
            <a:ext cx="1066800" cy="476250"/>
          </a:xfrm>
        </p:spPr>
        <p:txBody>
          <a:bodyPr/>
          <a:lstStyle>
            <a:lvl1pPr>
              <a:defRPr>
                <a:solidFill>
                  <a:srgbClr val="FBBA03"/>
                </a:solidFill>
              </a:defRPr>
            </a:lvl1pPr>
          </a:lstStyle>
          <a:p>
            <a:pPr>
              <a:defRPr/>
            </a:pPr>
            <a:fld id="{05CF57E6-57DB-4E49-BFE1-65C6AAA70004}" type="slidenum">
              <a:rPr lang="en-US"/>
              <a:pPr>
                <a:defRPr/>
              </a:pPr>
              <a:t>‹#›</a:t>
            </a:fld>
            <a:endParaRPr lang="en-US" b="0" dirty="0"/>
          </a:p>
        </p:txBody>
      </p:sp>
    </p:spTree>
    <p:extLst>
      <p:ext uri="{BB962C8B-B14F-4D97-AF65-F5344CB8AC3E}">
        <p14:creationId xmlns:p14="http://schemas.microsoft.com/office/powerpoint/2010/main" val="84938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10/22/19</a:t>
            </a:r>
          </a:p>
        </p:txBody>
      </p:sp>
      <p:sp>
        <p:nvSpPr>
          <p:cNvPr id="5" name="Footer Placeholder 4"/>
          <p:cNvSpPr>
            <a:spLocks noGrp="1"/>
          </p:cNvSpPr>
          <p:nvPr>
            <p:ph type="ftr" sz="quarter" idx="11"/>
          </p:nvPr>
        </p:nvSpPr>
        <p:spPr/>
        <p:txBody>
          <a:bodyPr/>
          <a:lstStyle>
            <a:lvl1pPr>
              <a:defRPr/>
            </a:lvl1pPr>
          </a:lstStyle>
          <a:p>
            <a:pPr>
              <a:defRPr/>
            </a:pPr>
            <a:r>
              <a:rPr lang="en-US"/>
              <a:t>UCB CS162 Fa19 L15</a:t>
            </a:r>
          </a:p>
        </p:txBody>
      </p:sp>
      <p:sp>
        <p:nvSpPr>
          <p:cNvPr id="6" name="Slide Number Placeholder 5"/>
          <p:cNvSpPr>
            <a:spLocks noGrp="1"/>
          </p:cNvSpPr>
          <p:nvPr>
            <p:ph type="sldNum" sz="quarter" idx="12"/>
          </p:nvPr>
        </p:nvSpPr>
        <p:spPr/>
        <p:txBody>
          <a:bodyPr/>
          <a:lstStyle>
            <a:lvl1pPr>
              <a:defRPr/>
            </a:lvl1pPr>
          </a:lstStyle>
          <a:p>
            <a:pPr>
              <a:defRPr/>
            </a:pPr>
            <a:fld id="{3E85FE72-0B9D-1A4F-A842-F00C4E8F7C72}" type="slidenum">
              <a:rPr lang="en-US"/>
              <a:pPr>
                <a:defRPr/>
              </a:pPr>
              <a:t>‹#›</a:t>
            </a:fld>
            <a:endParaRPr lang="en-US" b="0"/>
          </a:p>
        </p:txBody>
      </p:sp>
    </p:spTree>
    <p:extLst>
      <p:ext uri="{BB962C8B-B14F-4D97-AF65-F5344CB8AC3E}">
        <p14:creationId xmlns:p14="http://schemas.microsoft.com/office/powerpoint/2010/main" val="195450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10/22/19</a:t>
            </a:r>
          </a:p>
        </p:txBody>
      </p:sp>
      <p:sp>
        <p:nvSpPr>
          <p:cNvPr id="5" name="Footer Placeholder 4"/>
          <p:cNvSpPr>
            <a:spLocks noGrp="1"/>
          </p:cNvSpPr>
          <p:nvPr>
            <p:ph type="ftr" sz="quarter" idx="11"/>
          </p:nvPr>
        </p:nvSpPr>
        <p:spPr/>
        <p:txBody>
          <a:bodyPr/>
          <a:lstStyle>
            <a:lvl1pPr>
              <a:defRPr/>
            </a:lvl1pPr>
          </a:lstStyle>
          <a:p>
            <a:pPr>
              <a:defRPr/>
            </a:pPr>
            <a:r>
              <a:rPr lang="en-US"/>
              <a:t>UCB CS162 Fa19 L15</a:t>
            </a:r>
          </a:p>
        </p:txBody>
      </p:sp>
      <p:sp>
        <p:nvSpPr>
          <p:cNvPr id="6" name="Slide Number Placeholder 5"/>
          <p:cNvSpPr>
            <a:spLocks noGrp="1"/>
          </p:cNvSpPr>
          <p:nvPr>
            <p:ph type="sldNum" sz="quarter" idx="12"/>
          </p:nvPr>
        </p:nvSpPr>
        <p:spPr/>
        <p:txBody>
          <a:bodyPr/>
          <a:lstStyle>
            <a:lvl1pPr>
              <a:defRPr/>
            </a:lvl1pPr>
          </a:lstStyle>
          <a:p>
            <a:pPr>
              <a:defRPr/>
            </a:pPr>
            <a:fld id="{ACA94121-BA6C-AD43-82C2-DF1F24FE5D9C}" type="slidenum">
              <a:rPr lang="en-US"/>
              <a:pPr>
                <a:defRPr/>
              </a:pPr>
              <a:t>‹#›</a:t>
            </a:fld>
            <a:endParaRPr lang="en-US" b="0"/>
          </a:p>
        </p:txBody>
      </p:sp>
    </p:spTree>
    <p:extLst>
      <p:ext uri="{BB962C8B-B14F-4D97-AF65-F5344CB8AC3E}">
        <p14:creationId xmlns:p14="http://schemas.microsoft.com/office/powerpoint/2010/main" val="26555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66800"/>
            <a:ext cx="3733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066800"/>
            <a:ext cx="3733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a:t>10/22/19</a:t>
            </a:r>
          </a:p>
        </p:txBody>
      </p:sp>
      <p:sp>
        <p:nvSpPr>
          <p:cNvPr id="6" name="Footer Placeholder 5"/>
          <p:cNvSpPr>
            <a:spLocks noGrp="1"/>
          </p:cNvSpPr>
          <p:nvPr>
            <p:ph type="ftr" sz="quarter" idx="11"/>
          </p:nvPr>
        </p:nvSpPr>
        <p:spPr/>
        <p:txBody>
          <a:bodyPr/>
          <a:lstStyle>
            <a:lvl1pPr>
              <a:defRPr/>
            </a:lvl1pPr>
          </a:lstStyle>
          <a:p>
            <a:pPr>
              <a:defRPr/>
            </a:pPr>
            <a:r>
              <a:rPr lang="en-US"/>
              <a:t>UCB CS162 Fa19 L15</a:t>
            </a:r>
          </a:p>
        </p:txBody>
      </p:sp>
      <p:sp>
        <p:nvSpPr>
          <p:cNvPr id="7" name="Slide Number Placeholder 6"/>
          <p:cNvSpPr>
            <a:spLocks noGrp="1"/>
          </p:cNvSpPr>
          <p:nvPr>
            <p:ph type="sldNum" sz="quarter" idx="12"/>
          </p:nvPr>
        </p:nvSpPr>
        <p:spPr/>
        <p:txBody>
          <a:bodyPr/>
          <a:lstStyle>
            <a:lvl1pPr>
              <a:defRPr/>
            </a:lvl1pPr>
          </a:lstStyle>
          <a:p>
            <a:pPr>
              <a:defRPr/>
            </a:pPr>
            <a:fld id="{D4713FF5-B387-3C46-9528-A4DAEFDDAA2C}" type="slidenum">
              <a:rPr lang="en-US"/>
              <a:pPr>
                <a:defRPr/>
              </a:pPr>
              <a:t>‹#›</a:t>
            </a:fld>
            <a:endParaRPr lang="en-US" b="0"/>
          </a:p>
        </p:txBody>
      </p:sp>
    </p:spTree>
    <p:extLst>
      <p:ext uri="{BB962C8B-B14F-4D97-AF65-F5344CB8AC3E}">
        <p14:creationId xmlns:p14="http://schemas.microsoft.com/office/powerpoint/2010/main" val="97213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82762"/>
            <a:ext cx="4038600" cy="4465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43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782762"/>
            <a:ext cx="4041775" cy="4465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r>
              <a:rPr lang="en-US"/>
              <a:t>10/22/19</a:t>
            </a:r>
          </a:p>
        </p:txBody>
      </p:sp>
      <p:sp>
        <p:nvSpPr>
          <p:cNvPr id="8" name="Footer Placeholder 7"/>
          <p:cNvSpPr>
            <a:spLocks noGrp="1"/>
          </p:cNvSpPr>
          <p:nvPr>
            <p:ph type="ftr" sz="quarter" idx="11"/>
          </p:nvPr>
        </p:nvSpPr>
        <p:spPr/>
        <p:txBody>
          <a:bodyPr/>
          <a:lstStyle>
            <a:lvl1pPr>
              <a:defRPr/>
            </a:lvl1pPr>
          </a:lstStyle>
          <a:p>
            <a:pPr>
              <a:defRPr/>
            </a:pPr>
            <a:r>
              <a:rPr lang="en-US"/>
              <a:t>UCB CS162 Fa19 L15</a:t>
            </a:r>
          </a:p>
        </p:txBody>
      </p:sp>
      <p:sp>
        <p:nvSpPr>
          <p:cNvPr id="9" name="Slide Number Placeholder 8"/>
          <p:cNvSpPr>
            <a:spLocks noGrp="1"/>
          </p:cNvSpPr>
          <p:nvPr>
            <p:ph type="sldNum" sz="quarter" idx="12"/>
          </p:nvPr>
        </p:nvSpPr>
        <p:spPr/>
        <p:txBody>
          <a:bodyPr/>
          <a:lstStyle>
            <a:lvl1pPr>
              <a:defRPr/>
            </a:lvl1pPr>
          </a:lstStyle>
          <a:p>
            <a:pPr>
              <a:defRPr/>
            </a:pPr>
            <a:fld id="{7224DE28-9F3A-8740-A959-B54BC5F77339}" type="slidenum">
              <a:rPr lang="en-US"/>
              <a:pPr>
                <a:defRPr/>
              </a:pPr>
              <a:t>‹#›</a:t>
            </a:fld>
            <a:endParaRPr lang="en-US" b="0"/>
          </a:p>
        </p:txBody>
      </p:sp>
    </p:spTree>
    <p:extLst>
      <p:ext uri="{BB962C8B-B14F-4D97-AF65-F5344CB8AC3E}">
        <p14:creationId xmlns:p14="http://schemas.microsoft.com/office/powerpoint/2010/main" val="200279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10/22/19</a:t>
            </a:r>
          </a:p>
        </p:txBody>
      </p:sp>
      <p:sp>
        <p:nvSpPr>
          <p:cNvPr id="4" name="Footer Placeholder 3"/>
          <p:cNvSpPr>
            <a:spLocks noGrp="1"/>
          </p:cNvSpPr>
          <p:nvPr>
            <p:ph type="ftr" sz="quarter" idx="11"/>
          </p:nvPr>
        </p:nvSpPr>
        <p:spPr/>
        <p:txBody>
          <a:bodyPr/>
          <a:lstStyle>
            <a:lvl1pPr>
              <a:defRPr/>
            </a:lvl1pPr>
          </a:lstStyle>
          <a:p>
            <a:pPr>
              <a:defRPr/>
            </a:pPr>
            <a:r>
              <a:rPr lang="en-US"/>
              <a:t>UCB CS162 Fa19 L15</a:t>
            </a:r>
          </a:p>
        </p:txBody>
      </p:sp>
      <p:sp>
        <p:nvSpPr>
          <p:cNvPr id="5" name="Slide Number Placeholder 4"/>
          <p:cNvSpPr>
            <a:spLocks noGrp="1"/>
          </p:cNvSpPr>
          <p:nvPr>
            <p:ph type="sldNum" sz="quarter" idx="12"/>
          </p:nvPr>
        </p:nvSpPr>
        <p:spPr/>
        <p:txBody>
          <a:bodyPr/>
          <a:lstStyle>
            <a:lvl1pPr>
              <a:defRPr/>
            </a:lvl1pPr>
          </a:lstStyle>
          <a:p>
            <a:pPr>
              <a:defRPr/>
            </a:pPr>
            <a:fld id="{2248F822-60CA-A14C-842C-369E58A037BB}" type="slidenum">
              <a:rPr lang="en-US"/>
              <a:pPr>
                <a:defRPr/>
              </a:pPr>
              <a:t>‹#›</a:t>
            </a:fld>
            <a:endParaRPr lang="en-US" b="0"/>
          </a:p>
        </p:txBody>
      </p:sp>
    </p:spTree>
    <p:extLst>
      <p:ext uri="{BB962C8B-B14F-4D97-AF65-F5344CB8AC3E}">
        <p14:creationId xmlns:p14="http://schemas.microsoft.com/office/powerpoint/2010/main" val="367083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10/22/19</a:t>
            </a:r>
          </a:p>
        </p:txBody>
      </p:sp>
      <p:sp>
        <p:nvSpPr>
          <p:cNvPr id="3" name="Footer Placeholder 2"/>
          <p:cNvSpPr>
            <a:spLocks noGrp="1"/>
          </p:cNvSpPr>
          <p:nvPr>
            <p:ph type="ftr" sz="quarter" idx="11"/>
          </p:nvPr>
        </p:nvSpPr>
        <p:spPr/>
        <p:txBody>
          <a:bodyPr/>
          <a:lstStyle>
            <a:lvl1pPr>
              <a:defRPr/>
            </a:lvl1pPr>
          </a:lstStyle>
          <a:p>
            <a:pPr>
              <a:defRPr/>
            </a:pPr>
            <a:r>
              <a:rPr lang="en-US"/>
              <a:t>UCB CS162 Fa19 L15</a:t>
            </a:r>
          </a:p>
        </p:txBody>
      </p:sp>
      <p:sp>
        <p:nvSpPr>
          <p:cNvPr id="4" name="Slide Number Placeholder 3"/>
          <p:cNvSpPr>
            <a:spLocks noGrp="1"/>
          </p:cNvSpPr>
          <p:nvPr>
            <p:ph type="sldNum" sz="quarter" idx="12"/>
          </p:nvPr>
        </p:nvSpPr>
        <p:spPr/>
        <p:txBody>
          <a:bodyPr/>
          <a:lstStyle>
            <a:lvl1pPr>
              <a:defRPr/>
            </a:lvl1pPr>
          </a:lstStyle>
          <a:p>
            <a:pPr>
              <a:defRPr/>
            </a:pPr>
            <a:fld id="{CDE41FA0-C480-6843-BD2D-6F0C14B57B49}" type="slidenum">
              <a:rPr lang="en-US"/>
              <a:pPr>
                <a:defRPr/>
              </a:pPr>
              <a:t>‹#›</a:t>
            </a:fld>
            <a:endParaRPr lang="en-US" b="0"/>
          </a:p>
        </p:txBody>
      </p:sp>
    </p:spTree>
    <p:extLst>
      <p:ext uri="{BB962C8B-B14F-4D97-AF65-F5344CB8AC3E}">
        <p14:creationId xmlns:p14="http://schemas.microsoft.com/office/powerpoint/2010/main" val="295036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228600"/>
            <a:ext cx="19240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197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10/22/19</a:t>
            </a:r>
          </a:p>
        </p:txBody>
      </p:sp>
      <p:sp>
        <p:nvSpPr>
          <p:cNvPr id="5" name="Footer Placeholder 4"/>
          <p:cNvSpPr>
            <a:spLocks noGrp="1"/>
          </p:cNvSpPr>
          <p:nvPr>
            <p:ph type="ftr" sz="quarter" idx="11"/>
          </p:nvPr>
        </p:nvSpPr>
        <p:spPr/>
        <p:txBody>
          <a:bodyPr/>
          <a:lstStyle>
            <a:lvl1pPr>
              <a:defRPr/>
            </a:lvl1pPr>
          </a:lstStyle>
          <a:p>
            <a:pPr>
              <a:defRPr/>
            </a:pPr>
            <a:r>
              <a:rPr lang="en-US"/>
              <a:t>UCB CS162 Fa19 L15</a:t>
            </a:r>
          </a:p>
        </p:txBody>
      </p:sp>
      <p:sp>
        <p:nvSpPr>
          <p:cNvPr id="6" name="Slide Number Placeholder 5"/>
          <p:cNvSpPr>
            <a:spLocks noGrp="1"/>
          </p:cNvSpPr>
          <p:nvPr>
            <p:ph type="sldNum" sz="quarter" idx="12"/>
          </p:nvPr>
        </p:nvSpPr>
        <p:spPr/>
        <p:txBody>
          <a:bodyPr/>
          <a:lstStyle>
            <a:lvl1pPr>
              <a:defRPr/>
            </a:lvl1pPr>
          </a:lstStyle>
          <a:p>
            <a:pPr>
              <a:defRPr/>
            </a:pPr>
            <a:fld id="{EA9A5171-0207-EE4C-95BF-097AF0A57BE6}" type="slidenum">
              <a:rPr lang="en-US"/>
              <a:pPr>
                <a:defRPr/>
              </a:pPr>
              <a:t>‹#›</a:t>
            </a:fld>
            <a:endParaRPr lang="en-US" b="0"/>
          </a:p>
        </p:txBody>
      </p:sp>
    </p:spTree>
    <p:extLst>
      <p:ext uri="{BB962C8B-B14F-4D97-AF65-F5344CB8AC3E}">
        <p14:creationId xmlns:p14="http://schemas.microsoft.com/office/powerpoint/2010/main" val="381346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696200" cy="736600"/>
          </a:xfrm>
        </p:spPr>
        <p:txBody>
          <a:bodyPr/>
          <a:lstStyle/>
          <a:p>
            <a:r>
              <a:rPr lang="en-US"/>
              <a:t>Click to edit Master title style</a:t>
            </a:r>
          </a:p>
        </p:txBody>
      </p:sp>
      <p:sp>
        <p:nvSpPr>
          <p:cNvPr id="3" name="Text Placeholder 2"/>
          <p:cNvSpPr>
            <a:spLocks noGrp="1"/>
          </p:cNvSpPr>
          <p:nvPr>
            <p:ph type="body" sz="half" idx="1"/>
          </p:nvPr>
        </p:nvSpPr>
        <p:spPr>
          <a:xfrm>
            <a:off x="685800" y="1066800"/>
            <a:ext cx="37338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066800"/>
            <a:ext cx="37338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771900"/>
            <a:ext cx="37338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pPr>
              <a:defRPr/>
            </a:pPr>
            <a:r>
              <a:rPr lang="en-US"/>
              <a:t>10/22/19</a:t>
            </a:r>
          </a:p>
        </p:txBody>
      </p:sp>
      <p:sp>
        <p:nvSpPr>
          <p:cNvPr id="7" name="Footer Placeholder 6"/>
          <p:cNvSpPr>
            <a:spLocks noGrp="1"/>
          </p:cNvSpPr>
          <p:nvPr>
            <p:ph type="ftr" sz="quarter" idx="11"/>
          </p:nvPr>
        </p:nvSpPr>
        <p:spPr/>
        <p:txBody>
          <a:bodyPr/>
          <a:lstStyle>
            <a:lvl1pPr>
              <a:defRPr/>
            </a:lvl1pPr>
          </a:lstStyle>
          <a:p>
            <a:pPr>
              <a:defRPr/>
            </a:pPr>
            <a:r>
              <a:rPr lang="en-US"/>
              <a:t>UCB CS162 Fa19 L15</a:t>
            </a:r>
          </a:p>
        </p:txBody>
      </p:sp>
      <p:sp>
        <p:nvSpPr>
          <p:cNvPr id="8" name="Slide Number Placeholder 7"/>
          <p:cNvSpPr>
            <a:spLocks noGrp="1"/>
          </p:cNvSpPr>
          <p:nvPr>
            <p:ph type="sldNum" sz="quarter" idx="12"/>
          </p:nvPr>
        </p:nvSpPr>
        <p:spPr/>
        <p:txBody>
          <a:bodyPr/>
          <a:lstStyle>
            <a:lvl1pPr>
              <a:defRPr/>
            </a:lvl1pPr>
          </a:lstStyle>
          <a:p>
            <a:pPr>
              <a:defRPr/>
            </a:pPr>
            <a:fld id="{92732EAA-4308-6D4B-B317-3B7A4B81A0EA}" type="slidenum">
              <a:rPr lang="en-US"/>
              <a:pPr>
                <a:defRPr/>
              </a:pPr>
              <a:t>‹#›</a:t>
            </a:fld>
            <a:endParaRPr lang="en-US" b="0"/>
          </a:p>
        </p:txBody>
      </p:sp>
    </p:spTree>
    <p:extLst>
      <p:ext uri="{BB962C8B-B14F-4D97-AF65-F5344CB8AC3E}">
        <p14:creationId xmlns:p14="http://schemas.microsoft.com/office/powerpoint/2010/main" val="339166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990600" y="1142999"/>
            <a:ext cx="7391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10/22/19</a:t>
            </a:r>
          </a:p>
        </p:txBody>
      </p:sp>
      <p:sp>
        <p:nvSpPr>
          <p:cNvPr id="6" name="Footer Placeholder 5"/>
          <p:cNvSpPr>
            <a:spLocks noGrp="1"/>
          </p:cNvSpPr>
          <p:nvPr>
            <p:ph type="ftr" sz="quarter" idx="11"/>
          </p:nvPr>
        </p:nvSpPr>
        <p:spPr/>
        <p:txBody>
          <a:bodyPr/>
          <a:lstStyle>
            <a:lvl1pPr>
              <a:defRPr/>
            </a:lvl1pPr>
          </a:lstStyle>
          <a:p>
            <a:pPr>
              <a:defRPr/>
            </a:pPr>
            <a:r>
              <a:rPr lang="en-US"/>
              <a:t>UCB CS162 Fa19 L15</a:t>
            </a:r>
          </a:p>
        </p:txBody>
      </p:sp>
      <p:sp>
        <p:nvSpPr>
          <p:cNvPr id="7" name="Slide Number Placeholder 6"/>
          <p:cNvSpPr>
            <a:spLocks noGrp="1"/>
          </p:cNvSpPr>
          <p:nvPr>
            <p:ph type="sldNum" sz="quarter" idx="12"/>
          </p:nvPr>
        </p:nvSpPr>
        <p:spPr/>
        <p:txBody>
          <a:bodyPr/>
          <a:lstStyle>
            <a:lvl1pPr>
              <a:defRPr/>
            </a:lvl1pPr>
          </a:lstStyle>
          <a:p>
            <a:pPr>
              <a:defRPr/>
            </a:pPr>
            <a:fld id="{FE665C81-C980-EF45-BF17-2B49AE30DF4D}" type="slidenum">
              <a:rPr lang="en-US"/>
              <a:pPr>
                <a:defRPr/>
              </a:pPr>
              <a:t>‹#›</a:t>
            </a:fld>
            <a:endParaRPr lang="en-US" b="0"/>
          </a:p>
        </p:txBody>
      </p:sp>
    </p:spTree>
    <p:extLst>
      <p:ext uri="{BB962C8B-B14F-4D97-AF65-F5344CB8AC3E}">
        <p14:creationId xmlns:p14="http://schemas.microsoft.com/office/powerpoint/2010/main" val="183689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658" name="Rectangle 2"/>
          <p:cNvSpPr>
            <a:spLocks noGrp="1" noChangeArrowheads="1"/>
          </p:cNvSpPr>
          <p:nvPr>
            <p:ph type="dt" sz="half" idx="2"/>
          </p:nvPr>
        </p:nvSpPr>
        <p:spPr bwMode="auto">
          <a:xfrm>
            <a:off x="0" y="6553200"/>
            <a:ext cx="15240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200" b="1">
                <a:solidFill>
                  <a:srgbClr val="FF9900"/>
                </a:solidFill>
                <a:latin typeface="Times New Roman" charset="0"/>
              </a:defRPr>
            </a:lvl1pPr>
          </a:lstStyle>
          <a:p>
            <a:pPr>
              <a:defRPr/>
            </a:pPr>
            <a:r>
              <a:rPr lang="en-US"/>
              <a:t>10/22/19</a:t>
            </a:r>
          </a:p>
        </p:txBody>
      </p:sp>
      <p:sp>
        <p:nvSpPr>
          <p:cNvPr id="454659" name="Rectangle 3"/>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b="1">
                <a:solidFill>
                  <a:srgbClr val="114FFB"/>
                </a:solidFill>
                <a:latin typeface="Helvetica" charset="0"/>
              </a:defRPr>
            </a:lvl1pPr>
          </a:lstStyle>
          <a:p>
            <a:pPr>
              <a:defRPr/>
            </a:pPr>
            <a:r>
              <a:rPr lang="en-US"/>
              <a:t>UCB CS162 Fa19 L15</a:t>
            </a:r>
            <a:endParaRPr lang="en-US" dirty="0"/>
          </a:p>
        </p:txBody>
      </p:sp>
      <p:sp>
        <p:nvSpPr>
          <p:cNvPr id="454660" name="Rectangle 4"/>
          <p:cNvSpPr>
            <a:spLocks noGrp="1" noChangeArrowheads="1"/>
          </p:cNvSpPr>
          <p:nvPr>
            <p:ph type="sldNum" sz="quarter" idx="4"/>
          </p:nvPr>
        </p:nvSpPr>
        <p:spPr bwMode="auto">
          <a:xfrm>
            <a:off x="8610600" y="6553200"/>
            <a:ext cx="5334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a:solidFill>
                  <a:srgbClr val="FF9900"/>
                </a:solidFill>
                <a:latin typeface="Times New Roman" charset="0"/>
              </a:defRPr>
            </a:lvl1pPr>
          </a:lstStyle>
          <a:p>
            <a:pPr>
              <a:defRPr/>
            </a:pPr>
            <a:fld id="{3D5790EB-F35A-0640-B4F7-A0244B6CFCA6}" type="slidenum">
              <a:rPr lang="en-US" smtClean="0"/>
              <a:pPr>
                <a:defRPr/>
              </a:pPr>
              <a:t>‹#›</a:t>
            </a:fld>
            <a:endParaRPr lang="en-US"/>
          </a:p>
        </p:txBody>
      </p:sp>
      <p:sp>
        <p:nvSpPr>
          <p:cNvPr id="1029" name="Rectangle 5"/>
          <p:cNvSpPr>
            <a:spLocks noGrp="1" noChangeArrowheads="1"/>
          </p:cNvSpPr>
          <p:nvPr>
            <p:ph type="title"/>
          </p:nvPr>
        </p:nvSpPr>
        <p:spPr bwMode="auto">
          <a:xfrm>
            <a:off x="685800" y="228600"/>
            <a:ext cx="76962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Slide Title</a:t>
            </a:r>
          </a:p>
        </p:txBody>
      </p:sp>
      <p:sp>
        <p:nvSpPr>
          <p:cNvPr id="1030" name="Rectangle 6"/>
          <p:cNvSpPr>
            <a:spLocks noGrp="1" noChangeArrowheads="1"/>
          </p:cNvSpPr>
          <p:nvPr>
            <p:ph type="body" idx="1"/>
          </p:nvPr>
        </p:nvSpPr>
        <p:spPr bwMode="auto">
          <a:xfrm>
            <a:off x="685800" y="1066800"/>
            <a:ext cx="7620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1031" name="Line 7"/>
          <p:cNvSpPr>
            <a:spLocks noChangeShapeType="1"/>
          </p:cNvSpPr>
          <p:nvPr/>
        </p:nvSpPr>
        <p:spPr bwMode="auto">
          <a:xfrm>
            <a:off x="693738" y="914400"/>
            <a:ext cx="7651750" cy="0"/>
          </a:xfrm>
          <a:prstGeom prst="line">
            <a:avLst/>
          </a:prstGeom>
          <a:noFill/>
          <a:ln w="47625" cmpd="thinThick">
            <a:solidFill>
              <a:srgbClr val="FBBA0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pic>
        <p:nvPicPr>
          <p:cNvPr id="1032" name="Picture 8" descr="front"/>
          <p:cNvPicPr>
            <a:picLocks noChangeAspect="1" noChangeArrowheads="1"/>
          </p:cNvPicPr>
          <p:nvPr/>
        </p:nvPicPr>
        <p:blipFill>
          <a:blip r:embed="rId12">
            <a:extLst>
              <a:ext uri="{28A0092B-C50C-407E-A947-70E740481C1C}">
                <a14:useLocalDpi xmlns:a14="http://schemas.microsoft.com/office/drawing/2010/main" val="0"/>
              </a:ext>
            </a:extLst>
          </a:blip>
          <a:srcRect b="22223"/>
          <a:stretch>
            <a:fillRect/>
          </a:stretch>
        </p:blipFill>
        <p:spPr bwMode="auto">
          <a:xfrm>
            <a:off x="8229600" y="0"/>
            <a:ext cx="914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9" r:id="rId1"/>
    <p:sldLayoutId id="2147483990" r:id="rId2"/>
    <p:sldLayoutId id="2147483992" r:id="rId3"/>
    <p:sldLayoutId id="2147483993" r:id="rId4"/>
    <p:sldLayoutId id="2147483994" r:id="rId5"/>
    <p:sldLayoutId id="2147483995" r:id="rId6"/>
    <p:sldLayoutId id="2147483999" r:id="rId7"/>
    <p:sldLayoutId id="2147484000" r:id="rId8"/>
    <p:sldLayoutId id="2147483997" r:id="rId9"/>
    <p:sldLayoutId id="2147483998" r:id="rId10"/>
  </p:sldLayoutIdLst>
  <p:hf hdr="0"/>
  <p:txStyles>
    <p:titleStyle>
      <a:lvl1pPr algn="l" rtl="0" eaLnBrk="1" fontAlgn="base" hangingPunct="1">
        <a:lnSpc>
          <a:spcPct val="90000"/>
        </a:lnSpc>
        <a:spcBef>
          <a:spcPct val="0"/>
        </a:spcBef>
        <a:spcAft>
          <a:spcPct val="0"/>
        </a:spcAft>
        <a:defRPr sz="3200" b="1">
          <a:solidFill>
            <a:srgbClr val="0332B7"/>
          </a:solidFill>
          <a:latin typeface="+mj-lt"/>
          <a:ea typeface="ＭＳ Ｐゴシック" charset="-128"/>
          <a:cs typeface="ＭＳ Ｐゴシック" charset="-128"/>
        </a:defRPr>
      </a:lvl1pPr>
      <a:lvl2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2pPr>
      <a:lvl3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3pPr>
      <a:lvl4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4pPr>
      <a:lvl5pPr algn="l" rtl="0" eaLnBrk="1" fontAlgn="base" hangingPunct="1">
        <a:lnSpc>
          <a:spcPct val="90000"/>
        </a:lnSpc>
        <a:spcBef>
          <a:spcPct val="0"/>
        </a:spcBef>
        <a:spcAft>
          <a:spcPct val="0"/>
        </a:spcAft>
        <a:defRPr sz="3200" b="1">
          <a:solidFill>
            <a:srgbClr val="0332B7"/>
          </a:solidFill>
          <a:latin typeface="Arial"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3200" b="1">
          <a:solidFill>
            <a:srgbClr val="0332B7"/>
          </a:solidFill>
          <a:latin typeface="Arial" charset="0"/>
        </a:defRPr>
      </a:lvl6pPr>
      <a:lvl7pPr marL="914400" algn="l" rtl="0" eaLnBrk="1" fontAlgn="base" hangingPunct="1">
        <a:lnSpc>
          <a:spcPct val="90000"/>
        </a:lnSpc>
        <a:spcBef>
          <a:spcPct val="0"/>
        </a:spcBef>
        <a:spcAft>
          <a:spcPct val="0"/>
        </a:spcAft>
        <a:defRPr sz="3200" b="1">
          <a:solidFill>
            <a:srgbClr val="0332B7"/>
          </a:solidFill>
          <a:latin typeface="Arial" charset="0"/>
        </a:defRPr>
      </a:lvl7pPr>
      <a:lvl8pPr marL="1371600" algn="l" rtl="0" eaLnBrk="1" fontAlgn="base" hangingPunct="1">
        <a:lnSpc>
          <a:spcPct val="90000"/>
        </a:lnSpc>
        <a:spcBef>
          <a:spcPct val="0"/>
        </a:spcBef>
        <a:spcAft>
          <a:spcPct val="0"/>
        </a:spcAft>
        <a:defRPr sz="3200" b="1">
          <a:solidFill>
            <a:srgbClr val="0332B7"/>
          </a:solidFill>
          <a:latin typeface="Arial" charset="0"/>
        </a:defRPr>
      </a:lvl8pPr>
      <a:lvl9pPr marL="1828800" algn="l" rtl="0" eaLnBrk="1" fontAlgn="base" hangingPunct="1">
        <a:lnSpc>
          <a:spcPct val="90000"/>
        </a:lnSpc>
        <a:spcBef>
          <a:spcPct val="0"/>
        </a:spcBef>
        <a:spcAft>
          <a:spcPct val="0"/>
        </a:spcAft>
        <a:defRPr sz="3200" b="1">
          <a:solidFill>
            <a:srgbClr val="0332B7"/>
          </a:solidFill>
          <a:latin typeface="Arial" charset="0"/>
        </a:defRPr>
      </a:lvl9pPr>
    </p:titleStyle>
    <p:bodyStyle>
      <a:lvl1pPr marL="285750" indent="-285750" algn="l" rtl="0" eaLnBrk="1" fontAlgn="base" hangingPunct="1">
        <a:lnSpc>
          <a:spcPct val="90000"/>
        </a:lnSpc>
        <a:spcBef>
          <a:spcPct val="30000"/>
        </a:spcBef>
        <a:spcAft>
          <a:spcPct val="0"/>
        </a:spcAft>
        <a:buSzPct val="100000"/>
        <a:buChar char="•"/>
        <a:defRPr sz="2400" b="1">
          <a:solidFill>
            <a:schemeClr val="tx1"/>
          </a:solidFill>
          <a:latin typeface="+mn-lt"/>
          <a:ea typeface="ＭＳ Ｐゴシック" charset="-128"/>
          <a:cs typeface="ＭＳ Ｐゴシック" charset="-128"/>
        </a:defRPr>
      </a:lvl1pPr>
      <a:lvl2pPr marL="685800" indent="-228600" algn="l" rtl="0" eaLnBrk="1" fontAlgn="base" hangingPunct="1">
        <a:lnSpc>
          <a:spcPct val="90000"/>
        </a:lnSpc>
        <a:spcBef>
          <a:spcPct val="30000"/>
        </a:spcBef>
        <a:spcAft>
          <a:spcPct val="0"/>
        </a:spcAft>
        <a:buSzPct val="100000"/>
        <a:buChar char="–"/>
        <a:defRPr b="1">
          <a:solidFill>
            <a:schemeClr val="tx1"/>
          </a:solidFill>
          <a:latin typeface="+mn-lt"/>
          <a:ea typeface="ＭＳ Ｐゴシック" charset="-128"/>
        </a:defRPr>
      </a:lvl2pPr>
      <a:lvl3pPr marL="1143000" indent="-228600" algn="l" rtl="0" eaLnBrk="1" fontAlgn="base" hangingPunct="1">
        <a:lnSpc>
          <a:spcPct val="90000"/>
        </a:lnSpc>
        <a:spcBef>
          <a:spcPct val="30000"/>
        </a:spcBef>
        <a:spcAft>
          <a:spcPct val="0"/>
        </a:spcAft>
        <a:buSzPct val="100000"/>
        <a:buChar char="»"/>
        <a:defRPr b="1">
          <a:solidFill>
            <a:schemeClr val="tx1"/>
          </a:solidFill>
          <a:latin typeface="+mn-lt"/>
          <a:ea typeface="ＭＳ Ｐゴシック" charset="-128"/>
        </a:defRPr>
      </a:lvl3pPr>
      <a:lvl4pPr marL="15430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4pPr>
      <a:lvl5pPr marL="20002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5pPr>
      <a:lvl6pPr marL="24574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6pPr>
      <a:lvl7pPr marL="29146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7pPr>
      <a:lvl8pPr marL="33718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8pPr>
      <a:lvl9pPr marL="3829050" indent="-171450" algn="l" rtl="0" eaLnBrk="1" fontAlgn="base" hangingPunct="1">
        <a:lnSpc>
          <a:spcPct val="90000"/>
        </a:lnSpc>
        <a:spcBef>
          <a:spcPct val="30000"/>
        </a:spcBef>
        <a:spcAft>
          <a:spcPct val="0"/>
        </a:spcAft>
        <a:buSzPct val="100000"/>
        <a:buChar char="–"/>
        <a:defRPr sz="14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5.png"/><Relationship Id="rId7"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6.png"/><Relationship Id="rId7"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6.png"/><Relationship Id="rId7" Type="http://schemas.openxmlformats.org/officeDocument/2006/relationships/image" Target="../media/image36.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7.png"/><Relationship Id="rId9" Type="http://schemas.openxmlformats.org/officeDocument/2006/relationships/image" Target="../media/image3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6.png"/><Relationship Id="rId7" Type="http://schemas.openxmlformats.org/officeDocument/2006/relationships/image" Target="../media/image41.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6.png"/><Relationship Id="rId7" Type="http://schemas.openxmlformats.org/officeDocument/2006/relationships/image" Target="../media/image45.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6.png"/><Relationship Id="rId7" Type="http://schemas.openxmlformats.org/officeDocument/2006/relationships/image" Target="../media/image49.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6.png"/><Relationship Id="rId7" Type="http://schemas.openxmlformats.org/officeDocument/2006/relationships/image" Target="../media/image53.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6.png"/><Relationship Id="rId7"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6.png"/><Relationship Id="rId7"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6.png"/><Relationship Id="rId7"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3.emf"/></Relationships>
</file>

<file path=ppt/slides/_rels/slide4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3.emf"/></Relationships>
</file>

<file path=ppt/slides/_rels/slide5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cl.cam.ac.uk/research/srg/netos/papers/2003-xensosp.pdf" TargetMode="External"/><Relationship Id="rId2" Type="http://schemas.openxmlformats.org/officeDocument/2006/relationships/hyperlink" Target="https://dl.acm.org/citation.cfm?id=2382554" TargetMode="External"/><Relationship Id="rId1" Type="http://schemas.openxmlformats.org/officeDocument/2006/relationships/slideLayout" Target="../slideLayouts/slideLayout2.xml"/><Relationship Id="rId4" Type="http://schemas.openxmlformats.org/officeDocument/2006/relationships/hyperlink" Target="http://citeseerx.ist.psu.edu/viewdoc/summary?doi=10.1.1.103.71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685800" y="1219200"/>
            <a:ext cx="7772400" cy="1470025"/>
          </a:xfrm>
        </p:spPr>
        <p:txBody>
          <a:bodyPr/>
          <a:lstStyle/>
          <a:p>
            <a:r>
              <a:rPr lang="en-US" sz="4400" dirty="0">
                <a:latin typeface="Arial" charset="0"/>
                <a:ea typeface="ＭＳ Ｐゴシック" charset="0"/>
                <a:cs typeface="ＭＳ Ｐゴシック" charset="0"/>
              </a:rPr>
              <a:t>Virtual Machines</a:t>
            </a:r>
            <a:endParaRPr lang="en-US" dirty="0">
              <a:latin typeface="Arial" charset="0"/>
              <a:ea typeface="ＭＳ Ｐゴシック" charset="0"/>
              <a:cs typeface="ＭＳ Ｐゴシック" charset="0"/>
            </a:endParaRPr>
          </a:p>
        </p:txBody>
      </p:sp>
      <p:sp>
        <p:nvSpPr>
          <p:cNvPr id="17412" name="Rectangle 3"/>
          <p:cNvSpPr>
            <a:spLocks noGrp="1" noChangeArrowheads="1"/>
          </p:cNvSpPr>
          <p:nvPr>
            <p:ph type="subTitle" idx="1"/>
          </p:nvPr>
        </p:nvSpPr>
        <p:spPr>
          <a:xfrm>
            <a:off x="304800" y="2841625"/>
            <a:ext cx="8610600" cy="1752600"/>
          </a:xfrm>
        </p:spPr>
        <p:txBody>
          <a:bodyPr/>
          <a:lstStyle/>
          <a:p>
            <a:r>
              <a:rPr lang="en-US" dirty="0">
                <a:latin typeface="Arial" charset="0"/>
                <a:ea typeface="ＭＳ Ｐゴシック" charset="0"/>
                <a:cs typeface="ＭＳ Ｐゴシック" charset="0"/>
              </a:rPr>
              <a:t>David E. Culler</a:t>
            </a:r>
          </a:p>
          <a:p>
            <a:r>
              <a:rPr lang="en-US" dirty="0">
                <a:latin typeface="Arial" charset="0"/>
                <a:ea typeface="ＭＳ Ｐゴシック" charset="0"/>
                <a:cs typeface="ＭＳ Ｐゴシック" charset="0"/>
              </a:rPr>
              <a:t> CS162 – Operating Systems and Systems Programming</a:t>
            </a:r>
          </a:p>
          <a:p>
            <a:r>
              <a:rPr lang="hu-HU" b="0" dirty="0">
                <a:latin typeface="Arial" charset="0"/>
                <a:ea typeface="ＭＳ Ｐゴシック" charset="0"/>
                <a:cs typeface="ＭＳ Ｐゴシック" charset="0"/>
              </a:rPr>
              <a:t>http://cs162.eecs.berkeley.edu/</a:t>
            </a:r>
            <a:endParaRPr lang="en-US" b="0"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Lecture 15</a:t>
            </a:r>
          </a:p>
          <a:p>
            <a:r>
              <a:rPr lang="en-US" b="0" dirty="0">
                <a:latin typeface="Arial" charset="0"/>
                <a:ea typeface="ＭＳ Ｐゴシック" charset="0"/>
                <a:cs typeface="ＭＳ Ｐゴシック" charset="0"/>
              </a:rPr>
              <a:t>October 22, 2019</a:t>
            </a:r>
          </a:p>
        </p:txBody>
      </p:sp>
      <p:sp>
        <p:nvSpPr>
          <p:cNvPr id="2" name="TextBox 1"/>
          <p:cNvSpPr txBox="1"/>
          <p:nvPr/>
        </p:nvSpPr>
        <p:spPr>
          <a:xfrm>
            <a:off x="6553200" y="5638800"/>
            <a:ext cx="2362200" cy="646331"/>
          </a:xfrm>
          <a:prstGeom prst="rect">
            <a:avLst/>
          </a:prstGeom>
          <a:noFill/>
          <a:ln>
            <a:solidFill>
              <a:srgbClr val="618FFD"/>
            </a:solidFill>
          </a:ln>
        </p:spPr>
        <p:txBody>
          <a:bodyPr wrap="square" rtlCol="0">
            <a:spAutoFit/>
          </a:bodyPr>
          <a:lstStyle/>
          <a:p>
            <a:r>
              <a:rPr lang="en-US" dirty="0"/>
              <a:t>Read 3Easy App B</a:t>
            </a:r>
          </a:p>
          <a:p>
            <a:r>
              <a:rPr lang="en-US" dirty="0"/>
              <a:t>A&amp;D 10.2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6"/>
          <p:cNvSpPr>
            <a:spLocks noGrp="1" noChangeArrowheads="1"/>
          </p:cNvSpPr>
          <p:nvPr>
            <p:ph type="title"/>
          </p:nvPr>
        </p:nvSpPr>
        <p:spPr/>
        <p:txBody>
          <a:bodyPr/>
          <a:lstStyle/>
          <a:p>
            <a:r>
              <a:rPr lang="en-US" altLang="ko-KR">
                <a:ea typeface="굴림" panose="020B0600000101010101" pitchFamily="34" charset="-127"/>
              </a:rPr>
              <a:t>Fixed/Priority Allocation</a:t>
            </a:r>
          </a:p>
        </p:txBody>
      </p:sp>
      <mc:AlternateContent xmlns:mc="http://schemas.openxmlformats.org/markup-compatibility/2006" xmlns:a14="http://schemas.microsoft.com/office/drawing/2010/main">
        <mc:Choice Requires="a14">
          <p:sp>
            <p:nvSpPr>
              <p:cNvPr id="818193" name="Rectangle 17"/>
              <p:cNvSpPr>
                <a:spLocks noGrp="1" noChangeArrowheads="1"/>
              </p:cNvSpPr>
              <p:nvPr>
                <p:ph type="body" idx="1"/>
              </p:nvPr>
            </p:nvSpPr>
            <p:spPr>
              <a:xfrm>
                <a:off x="0" y="992974"/>
                <a:ext cx="9144000" cy="6172200"/>
              </a:xfrm>
            </p:spPr>
            <p:txBody>
              <a:bodyPr>
                <a:normAutofit/>
              </a:bodyPr>
              <a:lstStyle/>
              <a:p>
                <a:pPr>
                  <a:lnSpc>
                    <a:spcPct val="80000"/>
                  </a:lnSpc>
                  <a:spcBef>
                    <a:spcPct val="10000"/>
                  </a:spcBef>
                </a:pPr>
                <a:r>
                  <a:rPr lang="en-US" altLang="ko-KR" dirty="0">
                    <a:solidFill>
                      <a:schemeClr val="hlink"/>
                    </a:solidFill>
                    <a:ea typeface="굴림" panose="020B0600000101010101" pitchFamily="34" charset="-127"/>
                  </a:rPr>
                  <a:t>Equal allocation</a:t>
                </a:r>
                <a:r>
                  <a:rPr lang="en-US" altLang="ko-KR" dirty="0">
                    <a:ea typeface="굴림" panose="020B0600000101010101" pitchFamily="34" charset="-127"/>
                  </a:rPr>
                  <a:t> (Fixed Scheme): </a:t>
                </a:r>
              </a:p>
              <a:p>
                <a:pPr lvl="1">
                  <a:lnSpc>
                    <a:spcPct val="80000"/>
                  </a:lnSpc>
                  <a:spcBef>
                    <a:spcPct val="10000"/>
                  </a:spcBef>
                </a:pPr>
                <a:r>
                  <a:rPr lang="en-US" altLang="ko-KR" sz="2000" dirty="0">
                    <a:ea typeface="굴림" panose="020B0600000101010101" pitchFamily="34" charset="-127"/>
                  </a:rPr>
                  <a:t>Every process gets same amount of memory</a:t>
                </a:r>
              </a:p>
              <a:p>
                <a:pPr lvl="1">
                  <a:lnSpc>
                    <a:spcPct val="80000"/>
                  </a:lnSpc>
                  <a:spcBef>
                    <a:spcPct val="10000"/>
                  </a:spcBef>
                </a:pPr>
                <a:r>
                  <a:rPr lang="en-US" altLang="ko-KR" sz="2000" dirty="0">
                    <a:ea typeface="굴림" panose="020B0600000101010101" pitchFamily="34" charset="-127"/>
                  </a:rPr>
                  <a:t>Example: 100 frames, 5 processes</a:t>
                </a:r>
                <a:r>
                  <a:rPr lang="en-US" altLang="ko-KR" sz="2000" dirty="0">
                    <a:ea typeface="굴림" panose="020B0600000101010101" pitchFamily="34" charset="-127"/>
                    <a:sym typeface="Symbol" panose="05050102010706020507" pitchFamily="18" charset="2"/>
                  </a:rPr>
                  <a:t>  </a:t>
                </a:r>
                <a:r>
                  <a:rPr lang="en-US" altLang="ko-KR" sz="2000" dirty="0">
                    <a:ea typeface="굴림" panose="020B0600000101010101" pitchFamily="34" charset="-127"/>
                  </a:rPr>
                  <a:t>process gets 20 frames</a:t>
                </a:r>
              </a:p>
              <a:p>
                <a:pPr lvl="1">
                  <a:lnSpc>
                    <a:spcPct val="80000"/>
                  </a:lnSpc>
                  <a:spcBef>
                    <a:spcPct val="10000"/>
                  </a:spcBef>
                </a:pPr>
                <a:endParaRPr lang="en-US" altLang="ko-KR" sz="2000" dirty="0">
                  <a:ea typeface="굴림" panose="020B0600000101010101" pitchFamily="34" charset="-127"/>
                </a:endParaRPr>
              </a:p>
              <a:p>
                <a:pPr>
                  <a:lnSpc>
                    <a:spcPct val="80000"/>
                  </a:lnSpc>
                  <a:spcBef>
                    <a:spcPct val="10000"/>
                  </a:spcBef>
                </a:pPr>
                <a:r>
                  <a:rPr lang="en-US" altLang="ko-KR" dirty="0">
                    <a:solidFill>
                      <a:schemeClr val="hlink"/>
                    </a:solidFill>
                    <a:ea typeface="굴림" panose="020B0600000101010101" pitchFamily="34" charset="-127"/>
                  </a:rPr>
                  <a:t>Proportional allocation</a:t>
                </a:r>
                <a:r>
                  <a:rPr lang="en-US" altLang="ko-KR" dirty="0">
                    <a:ea typeface="굴림" panose="020B0600000101010101" pitchFamily="34" charset="-127"/>
                  </a:rPr>
                  <a:t> (Fixed Scheme)</a:t>
                </a:r>
              </a:p>
              <a:p>
                <a:pPr lvl="1">
                  <a:lnSpc>
                    <a:spcPct val="80000"/>
                  </a:lnSpc>
                  <a:spcBef>
                    <a:spcPct val="10000"/>
                  </a:spcBef>
                </a:pPr>
                <a:r>
                  <a:rPr lang="en-US" altLang="ko-KR" sz="2000" dirty="0">
                    <a:ea typeface="굴림" panose="020B0600000101010101" pitchFamily="34" charset="-127"/>
                  </a:rPr>
                  <a:t>Allocate according to the size of process</a:t>
                </a:r>
              </a:p>
              <a:p>
                <a:pPr lvl="1">
                  <a:lnSpc>
                    <a:spcPct val="80000"/>
                  </a:lnSpc>
                  <a:spcBef>
                    <a:spcPct val="10000"/>
                  </a:spcBef>
                </a:pPr>
                <a:r>
                  <a:rPr lang="en-US" altLang="ko-KR" sz="2000" dirty="0">
                    <a:ea typeface="굴림" panose="020B0600000101010101" pitchFamily="34" charset="-127"/>
                  </a:rPr>
                  <a:t>Computation proceeds as follows:</a:t>
                </a:r>
              </a:p>
              <a:p>
                <a:pPr lvl="1">
                  <a:lnSpc>
                    <a:spcPct val="80000"/>
                  </a:lnSpc>
                  <a:spcBef>
                    <a:spcPct val="10000"/>
                  </a:spcBef>
                  <a:buFontTx/>
                  <a:buNone/>
                </a:pPr>
                <a:r>
                  <a:rPr lang="en-US" altLang="ko-KR" sz="2000" i="1" dirty="0">
                    <a:ea typeface="굴림" panose="020B0600000101010101" pitchFamily="34" charset="-127"/>
                  </a:rPr>
                  <a:t>		</a:t>
                </a:r>
                <a14:m>
                  <m:oMath xmlns:m="http://schemas.openxmlformats.org/officeDocument/2006/math">
                    <m:sSub>
                      <m:sSubPr>
                        <m:ctrlPr>
                          <a:rPr lang="en-US" altLang="ko-KR" sz="2000" i="1" dirty="0" smtClean="0">
                            <a:latin typeface="Cambria Math" panose="02040503050406030204" pitchFamily="18" charset="0"/>
                            <a:ea typeface="굴림" panose="020B0600000101010101" pitchFamily="34" charset="-127"/>
                          </a:rPr>
                        </m:ctrlPr>
                      </m:sSubPr>
                      <m:e>
                        <m:r>
                          <a:rPr lang="en-US" altLang="ko-KR" sz="2000" b="0" i="1" dirty="0" smtClean="0">
                            <a:latin typeface="Cambria Math" panose="02040503050406030204" pitchFamily="18" charset="0"/>
                            <a:ea typeface="굴림" panose="020B0600000101010101" pitchFamily="34" charset="-127"/>
                          </a:rPr>
                          <m:t>𝑠</m:t>
                        </m:r>
                      </m:e>
                      <m:sub>
                        <m:r>
                          <a:rPr lang="en-US" altLang="ko-KR" sz="2000" b="0" i="1" dirty="0" smtClean="0">
                            <a:latin typeface="Cambria Math" panose="02040503050406030204" pitchFamily="18" charset="0"/>
                            <a:ea typeface="굴림" panose="020B0600000101010101" pitchFamily="34" charset="-127"/>
                          </a:rPr>
                          <m:t>𝑖</m:t>
                        </m:r>
                      </m:sub>
                    </m:sSub>
                  </m:oMath>
                </a14:m>
                <a:r>
                  <a:rPr lang="en-US" altLang="ko-KR" sz="2000" dirty="0">
                    <a:ea typeface="굴림" panose="020B0600000101010101" pitchFamily="34" charset="-127"/>
                  </a:rPr>
                  <a:t> = size of process </a:t>
                </a:r>
                <a14:m>
                  <m:oMath xmlns:m="http://schemas.openxmlformats.org/officeDocument/2006/math">
                    <m:sSub>
                      <m:sSubPr>
                        <m:ctrlPr>
                          <a:rPr lang="en-US" altLang="ko-KR" sz="2000" i="1" dirty="0">
                            <a:latin typeface="Cambria Math" panose="02040503050406030204" pitchFamily="18" charset="0"/>
                            <a:ea typeface="굴림" panose="020B0600000101010101" pitchFamily="34" charset="-127"/>
                          </a:rPr>
                        </m:ctrlPr>
                      </m:sSubPr>
                      <m:e>
                        <m:r>
                          <a:rPr lang="en-US" altLang="ko-KR" sz="2000" b="0" i="1" dirty="0" smtClean="0">
                            <a:latin typeface="Cambria Math" panose="02040503050406030204" pitchFamily="18" charset="0"/>
                            <a:ea typeface="굴림" panose="020B0600000101010101" pitchFamily="34" charset="-127"/>
                          </a:rPr>
                          <m:t>𝑝</m:t>
                        </m:r>
                      </m:e>
                      <m:sub>
                        <m:r>
                          <a:rPr lang="en-US" altLang="ko-KR" sz="2000" i="1" dirty="0">
                            <a:latin typeface="Cambria Math" panose="02040503050406030204" pitchFamily="18" charset="0"/>
                            <a:ea typeface="굴림" panose="020B0600000101010101" pitchFamily="34" charset="-127"/>
                          </a:rPr>
                          <m:t>𝑖</m:t>
                        </m:r>
                      </m:sub>
                    </m:sSub>
                  </m:oMath>
                </a14:m>
                <a:r>
                  <a:rPr lang="en-US" altLang="ko-KR" sz="2000" dirty="0">
                    <a:ea typeface="굴림" panose="020B0600000101010101" pitchFamily="34" charset="-127"/>
                  </a:rPr>
                  <a:t> and </a:t>
                </a:r>
                <a14:m>
                  <m:oMath xmlns:m="http://schemas.openxmlformats.org/officeDocument/2006/math">
                    <m:r>
                      <m:rPr>
                        <m:sty m:val="p"/>
                      </m:rPr>
                      <a:rPr lang="en-US" altLang="ko-KR" sz="2000" b="0" i="0" smtClean="0">
                        <a:latin typeface="Cambria Math" panose="02040503050406030204" pitchFamily="18" charset="0"/>
                        <a:ea typeface="굴림" panose="020B0600000101010101" pitchFamily="34" charset="-127"/>
                      </a:rPr>
                      <m:t>S</m:t>
                    </m:r>
                    <m:r>
                      <a:rPr lang="en-US" altLang="ko-KR" sz="2000" b="0" i="0" smtClean="0">
                        <a:latin typeface="Cambria Math" panose="02040503050406030204" pitchFamily="18" charset="0"/>
                        <a:ea typeface="굴림" panose="020B0600000101010101" pitchFamily="34" charset="-127"/>
                      </a:rPr>
                      <m:t>=</m:t>
                    </m:r>
                    <m:nary>
                      <m:naryPr>
                        <m:chr m:val="∑"/>
                        <m:subHide m:val="on"/>
                        <m:supHide m:val="on"/>
                        <m:ctrlPr>
                          <a:rPr lang="en-US" altLang="ko-KR" sz="2000" i="1" smtClean="0">
                            <a:latin typeface="Cambria Math" panose="02040503050406030204" pitchFamily="18" charset="0"/>
                            <a:ea typeface="굴림" panose="020B0600000101010101" pitchFamily="34" charset="-127"/>
                          </a:rPr>
                        </m:ctrlPr>
                      </m:naryPr>
                      <m:sub/>
                      <m:sup/>
                      <m:e>
                        <m:sSub>
                          <m:sSubPr>
                            <m:ctrlPr>
                              <a:rPr lang="en-US" altLang="ko-KR" sz="2000" i="1" smtClean="0">
                                <a:latin typeface="Cambria Math" panose="02040503050406030204" pitchFamily="18" charset="0"/>
                                <a:ea typeface="굴림" panose="020B0600000101010101" pitchFamily="34" charset="-127"/>
                              </a:rPr>
                            </m:ctrlPr>
                          </m:sSubPr>
                          <m:e>
                            <m:r>
                              <a:rPr lang="en-US" altLang="ko-KR" sz="2000" b="0" i="1" smtClean="0">
                                <a:latin typeface="Cambria Math" panose="02040503050406030204" pitchFamily="18" charset="0"/>
                                <a:ea typeface="굴림" panose="020B0600000101010101" pitchFamily="34" charset="-127"/>
                              </a:rPr>
                              <m:t>𝑠</m:t>
                            </m:r>
                          </m:e>
                          <m:sub>
                            <m:r>
                              <a:rPr lang="en-US" altLang="ko-KR" sz="2000" b="0" i="1" smtClean="0">
                                <a:latin typeface="Cambria Math" panose="02040503050406030204" pitchFamily="18" charset="0"/>
                                <a:ea typeface="굴림" panose="020B0600000101010101" pitchFamily="34" charset="-127"/>
                              </a:rPr>
                              <m:t>𝑖</m:t>
                            </m:r>
                          </m:sub>
                        </m:sSub>
                      </m:e>
                    </m:nary>
                  </m:oMath>
                </a14:m>
                <a:endParaRPr lang="en-US" altLang="ko-KR" sz="2000" dirty="0">
                  <a:ea typeface="굴림" panose="020B0600000101010101" pitchFamily="34" charset="-127"/>
                </a:endParaRPr>
              </a:p>
              <a:p>
                <a:pPr lvl="1">
                  <a:lnSpc>
                    <a:spcPct val="80000"/>
                  </a:lnSpc>
                  <a:spcBef>
                    <a:spcPct val="10000"/>
                  </a:spcBef>
                  <a:buFontTx/>
                  <a:buNone/>
                </a:pPr>
                <a:r>
                  <a:rPr lang="en-US" altLang="ko-KR" sz="2000" dirty="0">
                    <a:ea typeface="굴림" panose="020B0600000101010101" pitchFamily="34" charset="-127"/>
                  </a:rPr>
                  <a:t>		</a:t>
                </a:r>
                <a14:m>
                  <m:oMath xmlns:m="http://schemas.openxmlformats.org/officeDocument/2006/math">
                    <m:r>
                      <a:rPr lang="en-US" altLang="ko-KR" sz="2000" b="0" i="1" dirty="0" smtClean="0">
                        <a:latin typeface="Cambria Math" panose="02040503050406030204" pitchFamily="18" charset="0"/>
                        <a:ea typeface="굴림" panose="020B0600000101010101" pitchFamily="34" charset="-127"/>
                      </a:rPr>
                      <m:t>𝑚</m:t>
                    </m:r>
                  </m:oMath>
                </a14:m>
                <a:r>
                  <a:rPr lang="en-US" altLang="ko-KR" sz="2000" dirty="0">
                    <a:ea typeface="굴림" panose="020B0600000101010101" pitchFamily="34" charset="-127"/>
                  </a:rPr>
                  <a:t> = total number of physical frames in the system</a:t>
                </a:r>
              </a:p>
              <a:p>
                <a:pPr lvl="1">
                  <a:lnSpc>
                    <a:spcPct val="80000"/>
                  </a:lnSpc>
                  <a:spcBef>
                    <a:spcPct val="10000"/>
                  </a:spcBef>
                  <a:buFontTx/>
                  <a:buNone/>
                </a:pPr>
                <a:r>
                  <a:rPr lang="en-US" altLang="ko-KR" sz="2000" dirty="0">
                    <a:ea typeface="굴림" panose="020B0600000101010101" pitchFamily="34" charset="-127"/>
                  </a:rPr>
                  <a:t>		</a:t>
                </a:r>
                <a14:m>
                  <m:oMath xmlns:m="http://schemas.openxmlformats.org/officeDocument/2006/math">
                    <m:sSub>
                      <m:sSubPr>
                        <m:ctrlPr>
                          <a:rPr lang="en-US" altLang="ko-KR" sz="2000" i="1" dirty="0">
                            <a:latin typeface="Cambria Math" panose="02040503050406030204" pitchFamily="18" charset="0"/>
                            <a:ea typeface="굴림" panose="020B0600000101010101" pitchFamily="34" charset="-127"/>
                          </a:rPr>
                        </m:ctrlPr>
                      </m:sSubPr>
                      <m:e>
                        <m:r>
                          <a:rPr lang="en-US" altLang="ko-KR" sz="2000" b="0" i="1" dirty="0" smtClean="0">
                            <a:latin typeface="Cambria Math" panose="02040503050406030204" pitchFamily="18" charset="0"/>
                            <a:ea typeface="굴림" panose="020B0600000101010101" pitchFamily="34" charset="-127"/>
                          </a:rPr>
                          <m:t>𝑎</m:t>
                        </m:r>
                      </m:e>
                      <m:sub>
                        <m:r>
                          <a:rPr lang="en-US" altLang="ko-KR" sz="2000" i="1" dirty="0">
                            <a:latin typeface="Cambria Math" panose="02040503050406030204" pitchFamily="18" charset="0"/>
                            <a:ea typeface="굴림" panose="020B0600000101010101" pitchFamily="34" charset="-127"/>
                          </a:rPr>
                          <m:t>𝑖</m:t>
                        </m:r>
                      </m:sub>
                    </m:sSub>
                  </m:oMath>
                </a14:m>
                <a:r>
                  <a:rPr lang="en-US" altLang="ko-KR" sz="2000" dirty="0">
                    <a:ea typeface="굴림" panose="020B0600000101010101" pitchFamily="34" charset="-127"/>
                  </a:rPr>
                  <a:t> = (allocation for </a:t>
                </a:r>
                <a14:m>
                  <m:oMath xmlns:m="http://schemas.openxmlformats.org/officeDocument/2006/math">
                    <m:sSub>
                      <m:sSubPr>
                        <m:ctrlPr>
                          <a:rPr lang="en-US" altLang="ko-KR" sz="2000" i="1" dirty="0">
                            <a:latin typeface="Cambria Math" panose="02040503050406030204" pitchFamily="18" charset="0"/>
                            <a:ea typeface="굴림" panose="020B0600000101010101" pitchFamily="34" charset="-127"/>
                          </a:rPr>
                        </m:ctrlPr>
                      </m:sSubPr>
                      <m:e>
                        <m:r>
                          <a:rPr lang="en-US" altLang="ko-KR" sz="2000" i="1" dirty="0">
                            <a:latin typeface="Cambria Math" panose="02040503050406030204" pitchFamily="18" charset="0"/>
                            <a:ea typeface="굴림" panose="020B0600000101010101" pitchFamily="34" charset="-127"/>
                          </a:rPr>
                          <m:t>𝑝</m:t>
                        </m:r>
                      </m:e>
                      <m:sub>
                        <m:r>
                          <a:rPr lang="en-US" altLang="ko-KR" sz="2000" i="1" dirty="0">
                            <a:latin typeface="Cambria Math" panose="02040503050406030204" pitchFamily="18" charset="0"/>
                            <a:ea typeface="굴림" panose="020B0600000101010101" pitchFamily="34" charset="-127"/>
                          </a:rPr>
                          <m:t>𝑖</m:t>
                        </m:r>
                      </m:sub>
                    </m:sSub>
                  </m:oMath>
                </a14:m>
                <a:r>
                  <a:rPr lang="en-US" altLang="ko-KR" sz="2000" dirty="0">
                    <a:ea typeface="굴림" panose="020B0600000101010101" pitchFamily="34" charset="-127"/>
                  </a:rPr>
                  <a:t>)</a:t>
                </a:r>
                <a14:m>
                  <m:oMath xmlns:m="http://schemas.openxmlformats.org/officeDocument/2006/math">
                    <m:r>
                      <a:rPr lang="en-US" altLang="ko-KR" sz="2400" b="0" i="1" smtClean="0">
                        <a:latin typeface="Cambria Math" panose="02040503050406030204" pitchFamily="18" charset="0"/>
                        <a:ea typeface="굴림" panose="020B0600000101010101" pitchFamily="34" charset="-127"/>
                      </a:rPr>
                      <m:t> =</m:t>
                    </m:r>
                    <m:f>
                      <m:fPr>
                        <m:ctrlPr>
                          <a:rPr lang="en-US" altLang="ko-KR" sz="2400" b="0" i="1" smtClean="0">
                            <a:latin typeface="Cambria Math" panose="02040503050406030204" pitchFamily="18" charset="0"/>
                            <a:ea typeface="굴림" panose="020B0600000101010101" pitchFamily="34" charset="-127"/>
                          </a:rPr>
                        </m:ctrlPr>
                      </m:fPr>
                      <m:num>
                        <m:sSub>
                          <m:sSubPr>
                            <m:ctrlPr>
                              <a:rPr lang="en-US" altLang="ko-KR" sz="2400" i="1">
                                <a:latin typeface="Cambria Math" panose="02040503050406030204" pitchFamily="18" charset="0"/>
                                <a:ea typeface="굴림" panose="020B0600000101010101" pitchFamily="34" charset="-127"/>
                              </a:rPr>
                            </m:ctrlPr>
                          </m:sSubPr>
                          <m:e>
                            <m:r>
                              <a:rPr lang="en-US" altLang="ko-KR" sz="2400" i="1">
                                <a:latin typeface="Cambria Math" panose="02040503050406030204" pitchFamily="18" charset="0"/>
                                <a:ea typeface="굴림" panose="020B0600000101010101" pitchFamily="34" charset="-127"/>
                              </a:rPr>
                              <m:t>𝑠</m:t>
                            </m:r>
                          </m:e>
                          <m:sub>
                            <m:r>
                              <a:rPr lang="en-US" altLang="ko-KR" sz="2400" i="1">
                                <a:latin typeface="Cambria Math" panose="02040503050406030204" pitchFamily="18" charset="0"/>
                                <a:ea typeface="굴림" panose="020B0600000101010101" pitchFamily="34" charset="-127"/>
                              </a:rPr>
                              <m:t>𝑖</m:t>
                            </m:r>
                          </m:sub>
                        </m:sSub>
                      </m:num>
                      <m:den>
                        <m:r>
                          <a:rPr lang="en-US" altLang="ko-KR" sz="2400" b="0" i="1" smtClean="0">
                            <a:latin typeface="Cambria Math" panose="02040503050406030204" pitchFamily="18" charset="0"/>
                            <a:ea typeface="굴림" panose="020B0600000101010101" pitchFamily="34" charset="-127"/>
                          </a:rPr>
                          <m:t>𝑆</m:t>
                        </m:r>
                      </m:den>
                    </m:f>
                    <m:r>
                      <a:rPr lang="en-US" altLang="ko-KR" sz="2400" b="0" i="1" smtClean="0">
                        <a:latin typeface="Cambria Math" panose="02040503050406030204" pitchFamily="18" charset="0"/>
                        <a:ea typeface="Cambria Math" panose="02040503050406030204" pitchFamily="18" charset="0"/>
                      </a:rPr>
                      <m:t>×</m:t>
                    </m:r>
                    <m:r>
                      <a:rPr lang="en-US" altLang="ko-KR" sz="2400" b="0" i="1" smtClean="0">
                        <a:latin typeface="Cambria Math" panose="02040503050406030204" pitchFamily="18" charset="0"/>
                        <a:ea typeface="Cambria Math" panose="02040503050406030204" pitchFamily="18" charset="0"/>
                      </a:rPr>
                      <m:t>𝑚</m:t>
                    </m:r>
                  </m:oMath>
                </a14:m>
                <a:endParaRPr lang="en-US" altLang="ko-KR" sz="2400" i="1" dirty="0">
                  <a:ea typeface="굴림" panose="020B0600000101010101" pitchFamily="34" charset="-127"/>
                </a:endParaRPr>
              </a:p>
              <a:p>
                <a:pPr marL="457200" lvl="1" indent="0">
                  <a:lnSpc>
                    <a:spcPct val="80000"/>
                  </a:lnSpc>
                  <a:spcBef>
                    <a:spcPct val="10000"/>
                  </a:spcBef>
                  <a:buNone/>
                </a:pPr>
                <a:endParaRPr lang="en-US" altLang="ko-KR" sz="1200" dirty="0">
                  <a:ea typeface="굴림" panose="020B0600000101010101" pitchFamily="34" charset="-127"/>
                </a:endParaRPr>
              </a:p>
              <a:p>
                <a:pPr>
                  <a:lnSpc>
                    <a:spcPct val="80000"/>
                  </a:lnSpc>
                  <a:spcBef>
                    <a:spcPct val="10000"/>
                  </a:spcBef>
                </a:pPr>
                <a:r>
                  <a:rPr lang="en-US" altLang="ko-KR" dirty="0">
                    <a:solidFill>
                      <a:schemeClr val="hlink"/>
                    </a:solidFill>
                    <a:ea typeface="굴림" panose="020B0600000101010101" pitchFamily="34" charset="-127"/>
                  </a:rPr>
                  <a:t>Priority Allocation:</a:t>
                </a:r>
              </a:p>
              <a:p>
                <a:pPr lvl="1">
                  <a:lnSpc>
                    <a:spcPct val="80000"/>
                  </a:lnSpc>
                  <a:spcBef>
                    <a:spcPct val="10000"/>
                  </a:spcBef>
                </a:pPr>
                <a:r>
                  <a:rPr lang="en-US" altLang="ko-KR" sz="2000" dirty="0">
                    <a:ea typeface="굴림" panose="020B0600000101010101" pitchFamily="34" charset="-127"/>
                  </a:rPr>
                  <a:t>Proportional scheme using priorities rather than size</a:t>
                </a:r>
              </a:p>
              <a:p>
                <a:pPr lvl="2">
                  <a:lnSpc>
                    <a:spcPct val="80000"/>
                  </a:lnSpc>
                  <a:spcBef>
                    <a:spcPct val="10000"/>
                  </a:spcBef>
                </a:pPr>
                <a:r>
                  <a:rPr lang="en-US" altLang="ko-KR" dirty="0">
                    <a:ea typeface="굴림" panose="020B0600000101010101" pitchFamily="34" charset="-127"/>
                  </a:rPr>
                  <a:t>Same type of computation as previous scheme</a:t>
                </a:r>
              </a:p>
              <a:p>
                <a:pPr lvl="1">
                  <a:lnSpc>
                    <a:spcPct val="80000"/>
                  </a:lnSpc>
                  <a:spcBef>
                    <a:spcPct val="10000"/>
                  </a:spcBef>
                </a:pPr>
                <a:r>
                  <a:rPr lang="en-US" altLang="ko-KR" sz="2000" dirty="0">
                    <a:ea typeface="굴림" panose="020B0600000101010101" pitchFamily="34" charset="-127"/>
                  </a:rPr>
                  <a:t>Possible behavior: If process </a:t>
                </a:r>
                <a:r>
                  <a:rPr lang="en-US" altLang="ko-KR" sz="2000" i="1" dirty="0">
                    <a:ea typeface="굴림" panose="020B0600000101010101" pitchFamily="34" charset="-127"/>
                  </a:rPr>
                  <a:t>p</a:t>
                </a:r>
                <a:r>
                  <a:rPr lang="en-US" altLang="ko-KR" sz="2000" i="1" baseline="-25000" dirty="0">
                    <a:ea typeface="굴림" panose="020B0600000101010101" pitchFamily="34" charset="-127"/>
                  </a:rPr>
                  <a:t>i</a:t>
                </a:r>
                <a:r>
                  <a:rPr lang="en-US" altLang="ko-KR" sz="2000" dirty="0">
                    <a:ea typeface="굴림" panose="020B0600000101010101" pitchFamily="34" charset="-127"/>
                  </a:rPr>
                  <a:t> generates a page fault, select for replacement a frame from a process with lower priority number</a:t>
                </a:r>
              </a:p>
              <a:p>
                <a:pPr lvl="1">
                  <a:lnSpc>
                    <a:spcPct val="80000"/>
                  </a:lnSpc>
                  <a:spcBef>
                    <a:spcPct val="10000"/>
                  </a:spcBef>
                </a:pPr>
                <a:endParaRPr lang="en-US" altLang="ko-KR" sz="2000" dirty="0">
                  <a:ea typeface="굴림" panose="020B0600000101010101" pitchFamily="34" charset="-127"/>
                </a:endParaRPr>
              </a:p>
              <a:p>
                <a:pPr>
                  <a:lnSpc>
                    <a:spcPct val="80000"/>
                  </a:lnSpc>
                  <a:spcBef>
                    <a:spcPct val="10000"/>
                  </a:spcBef>
                </a:pPr>
                <a:r>
                  <a:rPr lang="en-US" altLang="ko-KR" dirty="0">
                    <a:ea typeface="굴림" panose="020B0600000101010101" pitchFamily="34" charset="-127"/>
                  </a:rPr>
                  <a:t>Perhaps we should use an adaptive scheme instead???</a:t>
                </a:r>
              </a:p>
              <a:p>
                <a:pPr lvl="1">
                  <a:lnSpc>
                    <a:spcPct val="80000"/>
                  </a:lnSpc>
                  <a:spcBef>
                    <a:spcPct val="10000"/>
                  </a:spcBef>
                </a:pPr>
                <a:r>
                  <a:rPr lang="en-US" altLang="ko-KR" sz="2000" dirty="0">
                    <a:ea typeface="굴림" panose="020B0600000101010101" pitchFamily="34" charset="-127"/>
                  </a:rPr>
                  <a:t>What if some application just needs more memory?</a:t>
                </a:r>
              </a:p>
            </p:txBody>
          </p:sp>
        </mc:Choice>
        <mc:Fallback xmlns="">
          <p:sp>
            <p:nvSpPr>
              <p:cNvPr id="818193" name="Rectangle 17"/>
              <p:cNvSpPr>
                <a:spLocks noGrp="1" noRot="1" noChangeAspect="1" noMove="1" noResize="1" noEditPoints="1" noAdjustHandles="1" noChangeArrowheads="1" noChangeShapeType="1" noTextEdit="1"/>
              </p:cNvSpPr>
              <p:nvPr>
                <p:ph type="body" idx="1"/>
              </p:nvPr>
            </p:nvSpPr>
            <p:spPr>
              <a:xfrm>
                <a:off x="0" y="992974"/>
                <a:ext cx="9144000" cy="6172200"/>
              </a:xfrm>
              <a:blipFill>
                <a:blip r:embed="rId3"/>
                <a:stretch>
                  <a:fillRect l="-833" t="-1643"/>
                </a:stretch>
              </a:blipFill>
            </p:spPr>
            <p:txBody>
              <a:bodyPr/>
              <a:lstStyle/>
              <a:p>
                <a:r>
                  <a:rPr lang="en-US">
                    <a:noFill/>
                  </a:rPr>
                  <a:t> </a:t>
                </a:r>
              </a:p>
            </p:txBody>
          </p:sp>
        </mc:Fallback>
      </mc:AlternateContent>
    </p:spTree>
    <p:extLst>
      <p:ext uri="{BB962C8B-B14F-4D97-AF65-F5344CB8AC3E}">
        <p14:creationId xmlns:p14="http://schemas.microsoft.com/office/powerpoint/2010/main" val="4194465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81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81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819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81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81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819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819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819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819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819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819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819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819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8193">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819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9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ko-KR"/>
              <a:t>What about Compulsory Misses?</a:t>
            </a:r>
          </a:p>
        </p:txBody>
      </p:sp>
      <p:sp>
        <p:nvSpPr>
          <p:cNvPr id="21507" name="Rectangle 3"/>
          <p:cNvSpPr>
            <a:spLocks noGrp="1" noChangeArrowheads="1"/>
          </p:cNvSpPr>
          <p:nvPr>
            <p:ph type="body" idx="1"/>
          </p:nvPr>
        </p:nvSpPr>
        <p:spPr>
          <a:xfrm>
            <a:off x="304800" y="1000095"/>
            <a:ext cx="8229600" cy="5181600"/>
          </a:xfrm>
        </p:spPr>
        <p:txBody>
          <a:bodyPr/>
          <a:lstStyle/>
          <a:p>
            <a:r>
              <a:rPr lang="en-US" altLang="ko-KR" dirty="0"/>
              <a:t>Recall that compulsory misses are misses that occur the first time that a page is seen	</a:t>
            </a:r>
          </a:p>
          <a:p>
            <a:pPr lvl="1"/>
            <a:r>
              <a:rPr lang="en-US" altLang="ko-KR" dirty="0"/>
              <a:t>Pages that are touched for the first time</a:t>
            </a:r>
          </a:p>
          <a:p>
            <a:pPr lvl="1"/>
            <a:r>
              <a:rPr lang="en-US" altLang="ko-KR" dirty="0"/>
              <a:t>Pages that are touched after process is swapped out/swapped back in</a:t>
            </a:r>
          </a:p>
          <a:p>
            <a:r>
              <a:rPr lang="en-US" altLang="ko-KR" dirty="0">
                <a:solidFill>
                  <a:srgbClr val="FF0000"/>
                </a:solidFill>
              </a:rPr>
              <a:t>Clustering:</a:t>
            </a:r>
          </a:p>
          <a:p>
            <a:pPr lvl="1"/>
            <a:r>
              <a:rPr lang="en-US" altLang="ko-KR" dirty="0"/>
              <a:t>On a page-fault, bring in multiple pages “around” the faulting page</a:t>
            </a:r>
          </a:p>
          <a:p>
            <a:pPr lvl="1"/>
            <a:r>
              <a:rPr lang="en-US" altLang="ko-KR" dirty="0"/>
              <a:t>Since efficiency of disk reads increases with sequential reads, makes sense to read several sequential pages</a:t>
            </a:r>
          </a:p>
          <a:p>
            <a:r>
              <a:rPr lang="en-US" altLang="ko-KR" dirty="0">
                <a:solidFill>
                  <a:srgbClr val="FF0000"/>
                </a:solidFill>
              </a:rPr>
              <a:t>Working Set Tracking:</a:t>
            </a:r>
          </a:p>
          <a:p>
            <a:pPr lvl="1"/>
            <a:r>
              <a:rPr lang="en-US" altLang="ko-KR" dirty="0"/>
              <a:t>Use algorithm to try to track working set of application</a:t>
            </a:r>
          </a:p>
          <a:p>
            <a:pPr lvl="1"/>
            <a:r>
              <a:rPr lang="en-US" altLang="ko-KR" dirty="0"/>
              <a:t>When swapping process back in, swap in working set</a:t>
            </a:r>
          </a:p>
          <a:p>
            <a:pPr lvl="1"/>
            <a:endParaRPr lang="en-US" altLang="ko-KR" dirty="0"/>
          </a:p>
        </p:txBody>
      </p:sp>
    </p:spTree>
    <p:extLst>
      <p:ext uri="{BB962C8B-B14F-4D97-AF65-F5344CB8AC3E}">
        <p14:creationId xmlns:p14="http://schemas.microsoft.com/office/powerpoint/2010/main" val="150690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1FF3-170F-9D4F-A3A9-C76511F48D6C}"/>
              </a:ext>
            </a:extLst>
          </p:cNvPr>
          <p:cNvSpPr>
            <a:spLocks noGrp="1"/>
          </p:cNvSpPr>
          <p:nvPr>
            <p:ph type="title"/>
          </p:nvPr>
        </p:nvSpPr>
        <p:spPr/>
        <p:txBody>
          <a:bodyPr/>
          <a:lstStyle/>
          <a:p>
            <a:r>
              <a:rPr lang="en-US" dirty="0"/>
              <a:t>On to Virtual Machines …</a:t>
            </a:r>
          </a:p>
        </p:txBody>
      </p:sp>
      <p:sp>
        <p:nvSpPr>
          <p:cNvPr id="3" name="Content Placeholder 2">
            <a:extLst>
              <a:ext uri="{FF2B5EF4-FFF2-40B4-BE49-F238E27FC236}">
                <a16:creationId xmlns:a16="http://schemas.microsoft.com/office/drawing/2014/main" id="{7243196B-CB76-E34B-948C-17DE99DFAE7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93108611-A210-7F40-AB57-8FC2F29035F2}"/>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E260CA20-8A08-DE4F-8D3A-F06382311517}"/>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C9AA431C-6CD3-8B4D-859D-F7C30F92D2C8}"/>
              </a:ext>
            </a:extLst>
          </p:cNvPr>
          <p:cNvSpPr>
            <a:spLocks noGrp="1"/>
          </p:cNvSpPr>
          <p:nvPr>
            <p:ph type="sldNum" sz="quarter" idx="12"/>
          </p:nvPr>
        </p:nvSpPr>
        <p:spPr/>
        <p:txBody>
          <a:bodyPr/>
          <a:lstStyle/>
          <a:p>
            <a:pPr>
              <a:defRPr/>
            </a:pPr>
            <a:fld id="{ACA94121-BA6C-AD43-82C2-DF1F24FE5D9C}" type="slidenum">
              <a:rPr lang="en-US" smtClean="0"/>
              <a:pPr>
                <a:defRPr/>
              </a:pPr>
              <a:t>12</a:t>
            </a:fld>
            <a:endParaRPr lang="en-US" b="0"/>
          </a:p>
        </p:txBody>
      </p:sp>
    </p:spTree>
    <p:extLst>
      <p:ext uri="{BB962C8B-B14F-4D97-AF65-F5344CB8AC3E}">
        <p14:creationId xmlns:p14="http://schemas.microsoft.com/office/powerpoint/2010/main" val="2916353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356ECD3-9A90-3342-9031-72049F8FD5C7}"/>
              </a:ext>
            </a:extLst>
          </p:cNvPr>
          <p:cNvSpPr/>
          <p:nvPr/>
        </p:nvSpPr>
        <p:spPr bwMode="auto">
          <a:xfrm>
            <a:off x="1205682" y="3253492"/>
            <a:ext cx="6595709" cy="1898036"/>
          </a:xfrm>
          <a:prstGeom prst="roundRect">
            <a:avLst/>
          </a:prstGeom>
          <a:solidFill>
            <a:schemeClr val="accent1">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911950" y="3578423"/>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3736284"/>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6248400" y="4390397"/>
            <a:ext cx="1219200" cy="638803"/>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6057771" y="4480478"/>
            <a:ext cx="1327608" cy="624922"/>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911071" y="4565631"/>
            <a:ext cx="1353603" cy="585897"/>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a:xfrm>
            <a:off x="685800" y="108161"/>
            <a:ext cx="7696200" cy="857039"/>
          </a:xfrm>
        </p:spPr>
        <p:txBody>
          <a:bodyPr/>
          <a:lstStyle/>
          <a:p>
            <a:r>
              <a:rPr lang="en-US" dirty="0"/>
              <a:t>OS software supports user level software</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13</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747266"/>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55294" y="6017043"/>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5965937"/>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894229" y="5951777"/>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181600"/>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p:nvPr/>
        </p:nvCxnSpPr>
        <p:spPr bwMode="auto">
          <a:xfrm>
            <a:off x="685800" y="3222794"/>
            <a:ext cx="7086600" cy="0"/>
          </a:xfrm>
          <a:prstGeom prst="line">
            <a:avLst/>
          </a:prstGeom>
          <a:solidFill>
            <a:schemeClr val="accent1"/>
          </a:solidFill>
          <a:ln w="28575" cap="flat" cmpd="tri"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002495"/>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2385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651672" y="378946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227077"/>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542487"/>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6332403" y="4787564"/>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3838267"/>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425883"/>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201236"/>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3528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4739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534009"/>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266754"/>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3" name="Rectangle 82">
            <a:extLst>
              <a:ext uri="{FF2B5EF4-FFF2-40B4-BE49-F238E27FC236}">
                <a16:creationId xmlns:a16="http://schemas.microsoft.com/office/drawing/2014/main" id="{B29AA62A-D3AE-B14F-9E32-DBE559A8BEBF}"/>
              </a:ext>
            </a:extLst>
          </p:cNvPr>
          <p:cNvSpPr/>
          <p:nvPr/>
        </p:nvSpPr>
        <p:spPr bwMode="auto">
          <a:xfrm>
            <a:off x="2266384" y="526291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410253"/>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557595"/>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331023"/>
            <a:ext cx="532518" cy="307777"/>
          </a:xfrm>
          <a:prstGeom prst="rect">
            <a:avLst/>
          </a:prstGeom>
          <a:noFill/>
        </p:spPr>
        <p:txBody>
          <a:bodyPr wrap="none" rtlCol="0">
            <a:spAutoFit/>
          </a:bodyPr>
          <a:lstStyle/>
          <a:p>
            <a:r>
              <a:rPr lang="en-US" sz="1400" dirty="0"/>
              <a:t>regs</a:t>
            </a:r>
          </a:p>
        </p:txBody>
      </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441269"/>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a:off x="1205682" y="3689780"/>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766306" y="3706329"/>
            <a:ext cx="1327608" cy="338554"/>
          </a:xfrm>
          <a:prstGeom prst="rect">
            <a:avLst/>
          </a:prstGeom>
          <a:noFill/>
        </p:spPr>
        <p:txBody>
          <a:bodyPr wrap="square" rtlCol="0">
            <a:spAutoFit/>
          </a:bodyPr>
          <a:lstStyle/>
          <a:p>
            <a:pPr algn="ctr"/>
            <a:r>
              <a:rPr lang="en-US" sz="1600" i="1" dirty="0"/>
              <a:t>subsystems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281280"/>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883243" y="5213455"/>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7133809" y="5265327"/>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487749" y="5406801"/>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5306584" y="5356835"/>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TextBox 89">
            <a:extLst>
              <a:ext uri="{FF2B5EF4-FFF2-40B4-BE49-F238E27FC236}">
                <a16:creationId xmlns:a16="http://schemas.microsoft.com/office/drawing/2014/main" id="{F52D2E15-793F-D24D-B62A-4FBDB12B234F}"/>
              </a:ext>
            </a:extLst>
          </p:cNvPr>
          <p:cNvSpPr txBox="1"/>
          <p:nvPr/>
        </p:nvSpPr>
        <p:spPr>
          <a:xfrm>
            <a:off x="7739331" y="3253492"/>
            <a:ext cx="1327608" cy="584775"/>
          </a:xfrm>
          <a:prstGeom prst="rect">
            <a:avLst/>
          </a:prstGeom>
          <a:noFill/>
        </p:spPr>
        <p:txBody>
          <a:bodyPr wrap="square" rtlCol="0">
            <a:spAutoFit/>
          </a:bodyPr>
          <a:lstStyle/>
          <a:p>
            <a:r>
              <a:rPr lang="en-US" sz="1600" i="1" dirty="0"/>
              <a:t>Privileged Instructions</a:t>
            </a:r>
          </a:p>
        </p:txBody>
      </p:sp>
      <p:sp>
        <p:nvSpPr>
          <p:cNvPr id="97" name="TextBox 96">
            <a:extLst>
              <a:ext uri="{FF2B5EF4-FFF2-40B4-BE49-F238E27FC236}">
                <a16:creationId xmlns:a16="http://schemas.microsoft.com/office/drawing/2014/main" id="{86DE58AB-5433-8340-A25B-943378E4044D}"/>
              </a:ext>
            </a:extLst>
          </p:cNvPr>
          <p:cNvSpPr txBox="1"/>
          <p:nvPr/>
        </p:nvSpPr>
        <p:spPr>
          <a:xfrm>
            <a:off x="7735825" y="2627297"/>
            <a:ext cx="1327608" cy="584775"/>
          </a:xfrm>
          <a:prstGeom prst="rect">
            <a:avLst/>
          </a:prstGeom>
          <a:noFill/>
        </p:spPr>
        <p:txBody>
          <a:bodyPr wrap="square" rtlCol="0">
            <a:spAutoFit/>
          </a:bodyPr>
          <a:lstStyle/>
          <a:p>
            <a:r>
              <a:rPr lang="en-US" sz="1600" i="1" dirty="0"/>
              <a:t>Unprivileged Instructions</a:t>
            </a:r>
          </a:p>
        </p:txBody>
      </p:sp>
      <p:sp>
        <p:nvSpPr>
          <p:cNvPr id="11" name="TextBox 10">
            <a:extLst>
              <a:ext uri="{FF2B5EF4-FFF2-40B4-BE49-F238E27FC236}">
                <a16:creationId xmlns:a16="http://schemas.microsoft.com/office/drawing/2014/main" id="{31391AEB-D672-8941-A7A5-D6F55A232B4E}"/>
              </a:ext>
            </a:extLst>
          </p:cNvPr>
          <p:cNvSpPr txBox="1"/>
          <p:nvPr/>
        </p:nvSpPr>
        <p:spPr>
          <a:xfrm>
            <a:off x="3211817" y="1014185"/>
            <a:ext cx="4484562" cy="2031325"/>
          </a:xfrm>
          <a:prstGeom prst="rect">
            <a:avLst/>
          </a:prstGeom>
          <a:solidFill>
            <a:srgbClr val="F6FECD"/>
          </a:solidFill>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dirty="0">
                <a:solidFill>
                  <a:schemeClr val="accent5">
                    <a:lumMod val="50000"/>
                  </a:schemeClr>
                </a:solidFill>
              </a:rPr>
              <a:t>Illusion: virtualizes hardware resources and provides convenient high level user abstractions &amp; services</a:t>
            </a:r>
          </a:p>
          <a:p>
            <a:pPr marL="285750" indent="-285750">
              <a:buFont typeface="Arial" panose="020B0604020202020204" pitchFamily="34" charset="0"/>
              <a:buChar char="•"/>
            </a:pPr>
            <a:r>
              <a:rPr lang="en-US" dirty="0">
                <a:solidFill>
                  <a:schemeClr val="accent5">
                    <a:lumMod val="50000"/>
                  </a:schemeClr>
                </a:solidFill>
              </a:rPr>
              <a:t>Referee: provide isolation &amp; protection, allocates resources to user processes</a:t>
            </a:r>
          </a:p>
          <a:p>
            <a:pPr marL="285750" indent="-285750">
              <a:buFont typeface="Arial" panose="020B0604020202020204" pitchFamily="34" charset="0"/>
              <a:buChar char="•"/>
            </a:pPr>
            <a:r>
              <a:rPr lang="en-US" dirty="0">
                <a:solidFill>
                  <a:schemeClr val="accent5">
                    <a:lumMod val="50000"/>
                  </a:schemeClr>
                </a:solidFill>
              </a:rPr>
              <a:t>Glue: efficient access, sharing, resource management</a:t>
            </a:r>
          </a:p>
        </p:txBody>
      </p:sp>
    </p:spTree>
    <p:extLst>
      <p:ext uri="{BB962C8B-B14F-4D97-AF65-F5344CB8AC3E}">
        <p14:creationId xmlns:p14="http://schemas.microsoft.com/office/powerpoint/2010/main" val="114409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F15AB-EE84-0B48-BD16-F1DCB3C40913}"/>
              </a:ext>
            </a:extLst>
          </p:cNvPr>
          <p:cNvSpPr>
            <a:spLocks noGrp="1"/>
          </p:cNvSpPr>
          <p:nvPr>
            <p:ph type="title"/>
          </p:nvPr>
        </p:nvSpPr>
        <p:spPr/>
        <p:txBody>
          <a:bodyPr/>
          <a:lstStyle/>
          <a:p>
            <a:r>
              <a:rPr lang="en-US" dirty="0"/>
              <a:t>Today: turn system / user inside out</a:t>
            </a:r>
          </a:p>
        </p:txBody>
      </p:sp>
      <p:sp>
        <p:nvSpPr>
          <p:cNvPr id="4" name="Date Placeholder 3">
            <a:extLst>
              <a:ext uri="{FF2B5EF4-FFF2-40B4-BE49-F238E27FC236}">
                <a16:creationId xmlns:a16="http://schemas.microsoft.com/office/drawing/2014/main" id="{A76EAC0C-6894-2B48-BB0B-85557269496E}"/>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820FA9EC-10C4-8749-8833-BBB7E4BCB499}"/>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9ABF9CCC-90D2-7946-B7F7-C3B398814ED0}"/>
              </a:ext>
            </a:extLst>
          </p:cNvPr>
          <p:cNvSpPr>
            <a:spLocks noGrp="1"/>
          </p:cNvSpPr>
          <p:nvPr>
            <p:ph type="sldNum" sz="quarter" idx="12"/>
          </p:nvPr>
        </p:nvSpPr>
        <p:spPr/>
        <p:txBody>
          <a:bodyPr/>
          <a:lstStyle/>
          <a:p>
            <a:pPr>
              <a:defRPr/>
            </a:pPr>
            <a:fld id="{ACA94121-BA6C-AD43-82C2-DF1F24FE5D9C}" type="slidenum">
              <a:rPr lang="en-US" smtClean="0"/>
              <a:pPr>
                <a:defRPr/>
              </a:pPr>
              <a:t>14</a:t>
            </a:fld>
            <a:endParaRPr lang="en-US" b="0"/>
          </a:p>
        </p:txBody>
      </p:sp>
      <p:pic>
        <p:nvPicPr>
          <p:cNvPr id="8" name="Picture 7">
            <a:extLst>
              <a:ext uri="{FF2B5EF4-FFF2-40B4-BE49-F238E27FC236}">
                <a16:creationId xmlns:a16="http://schemas.microsoft.com/office/drawing/2014/main" id="{2449A362-2883-F648-B585-56BF066EC68C}"/>
              </a:ext>
            </a:extLst>
          </p:cNvPr>
          <p:cNvPicPr>
            <a:picLocks noChangeAspect="1"/>
          </p:cNvPicPr>
          <p:nvPr/>
        </p:nvPicPr>
        <p:blipFill>
          <a:blip r:embed="rId2"/>
          <a:stretch>
            <a:fillRect/>
          </a:stretch>
        </p:blipFill>
        <p:spPr>
          <a:xfrm>
            <a:off x="2178050" y="1695450"/>
            <a:ext cx="4787900" cy="3467100"/>
          </a:xfrm>
          <a:prstGeom prst="rect">
            <a:avLst/>
          </a:prstGeom>
        </p:spPr>
      </p:pic>
    </p:spTree>
    <p:extLst>
      <p:ext uri="{BB962C8B-B14F-4D97-AF65-F5344CB8AC3E}">
        <p14:creationId xmlns:p14="http://schemas.microsoft.com/office/powerpoint/2010/main" val="434430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E582-8B58-2046-A074-578C1800E1C1}"/>
              </a:ext>
            </a:extLst>
          </p:cNvPr>
          <p:cNvSpPr>
            <a:spLocks noGrp="1"/>
          </p:cNvSpPr>
          <p:nvPr>
            <p:ph type="title"/>
          </p:nvPr>
        </p:nvSpPr>
        <p:spPr/>
        <p:txBody>
          <a:bodyPr/>
          <a:lstStyle/>
          <a:p>
            <a:r>
              <a:rPr lang="en-US" dirty="0"/>
              <a:t>Recall (L1) Virtual Machines</a:t>
            </a:r>
          </a:p>
        </p:txBody>
      </p:sp>
      <p:sp>
        <p:nvSpPr>
          <p:cNvPr id="3" name="Content Placeholder 2">
            <a:extLst>
              <a:ext uri="{FF2B5EF4-FFF2-40B4-BE49-F238E27FC236}">
                <a16:creationId xmlns:a16="http://schemas.microsoft.com/office/drawing/2014/main" id="{0CEA0D0E-267B-3346-8FAD-93958C9596FE}"/>
              </a:ext>
            </a:extLst>
          </p:cNvPr>
          <p:cNvSpPr>
            <a:spLocks noGrp="1"/>
          </p:cNvSpPr>
          <p:nvPr>
            <p:ph idx="1"/>
          </p:nvPr>
        </p:nvSpPr>
        <p:spPr/>
        <p:txBody>
          <a:bodyPr/>
          <a:lstStyle/>
          <a:p>
            <a:r>
              <a:rPr lang="en-US" dirty="0"/>
              <a:t>Virtualize every detail of a hardware configuration so perfectly that you can run an operating system (and many applications) on top of it.</a:t>
            </a:r>
          </a:p>
          <a:p>
            <a:pPr lvl="1"/>
            <a:r>
              <a:rPr lang="en-US" dirty="0">
                <a:ea typeface="ＭＳ Ｐゴシック" charset="0"/>
              </a:rPr>
              <a:t>VMWare Fusion, Virtual box, Parallels Desktop, Xen, Vagrant</a:t>
            </a:r>
            <a:endParaRPr lang="en-US" dirty="0"/>
          </a:p>
          <a:p>
            <a:r>
              <a:rPr lang="en-US" dirty="0"/>
              <a:t>Provides isolation</a:t>
            </a:r>
          </a:p>
          <a:p>
            <a:r>
              <a:rPr lang="en-US" dirty="0"/>
              <a:t>Complete insulation from change</a:t>
            </a:r>
          </a:p>
          <a:p>
            <a:r>
              <a:rPr lang="en-US" dirty="0"/>
              <a:t>The norm in the Cloud (server consolidation)</a:t>
            </a:r>
          </a:p>
          <a:p>
            <a:r>
              <a:rPr lang="en-US" dirty="0"/>
              <a:t>Long history (60’s in IBM OS development)</a:t>
            </a:r>
          </a:p>
          <a:p>
            <a:r>
              <a:rPr lang="en-US" dirty="0">
                <a:solidFill>
                  <a:srgbClr val="FF0000"/>
                </a:solidFill>
              </a:rPr>
              <a:t>All our work will take place INSIDE a VM</a:t>
            </a:r>
          </a:p>
          <a:p>
            <a:pPr lvl="1"/>
            <a:r>
              <a:rPr lang="en-US" dirty="0">
                <a:solidFill>
                  <a:srgbClr val="FF0000"/>
                </a:solidFill>
              </a:rPr>
              <a:t>Vagrant (new image just for you)</a:t>
            </a:r>
          </a:p>
        </p:txBody>
      </p:sp>
      <p:sp>
        <p:nvSpPr>
          <p:cNvPr id="4" name="Date Placeholder 3">
            <a:extLst>
              <a:ext uri="{FF2B5EF4-FFF2-40B4-BE49-F238E27FC236}">
                <a16:creationId xmlns:a16="http://schemas.microsoft.com/office/drawing/2014/main" id="{0632160E-F628-B543-AA02-98A3D5BED404}"/>
              </a:ext>
            </a:extLst>
          </p:cNvPr>
          <p:cNvSpPr>
            <a:spLocks noGrp="1"/>
          </p:cNvSpPr>
          <p:nvPr>
            <p:ph type="dt" sz="half" idx="10"/>
          </p:nvPr>
        </p:nvSpPr>
        <p:spPr/>
        <p:txBody>
          <a:bodyPr/>
          <a:lstStyle/>
          <a:p>
            <a:pPr>
              <a:defRPr/>
            </a:pPr>
            <a:fld id="{A7835C1C-7A8A-3648-98DB-653B3DBC59A4}" type="datetime1">
              <a:rPr lang="en-US" smtClean="0"/>
              <a:t>10/22/19</a:t>
            </a:fld>
            <a:endParaRPr lang="en-US"/>
          </a:p>
        </p:txBody>
      </p:sp>
      <p:sp>
        <p:nvSpPr>
          <p:cNvPr id="5" name="Footer Placeholder 4">
            <a:extLst>
              <a:ext uri="{FF2B5EF4-FFF2-40B4-BE49-F238E27FC236}">
                <a16:creationId xmlns:a16="http://schemas.microsoft.com/office/drawing/2014/main" id="{77505007-E560-9E4A-89D4-F4434925244C}"/>
              </a:ext>
            </a:extLst>
          </p:cNvPr>
          <p:cNvSpPr>
            <a:spLocks noGrp="1"/>
          </p:cNvSpPr>
          <p:nvPr>
            <p:ph type="ftr" sz="quarter" idx="11"/>
          </p:nvPr>
        </p:nvSpPr>
        <p:spPr/>
        <p:txBody>
          <a:bodyPr/>
          <a:lstStyle/>
          <a:p>
            <a:pPr>
              <a:defRPr/>
            </a:pPr>
            <a:r>
              <a:rPr lang="en-US"/>
              <a:t>UCB CS162 Fa19 L1</a:t>
            </a:r>
          </a:p>
        </p:txBody>
      </p:sp>
      <p:sp>
        <p:nvSpPr>
          <p:cNvPr id="6" name="Slide Number Placeholder 5">
            <a:extLst>
              <a:ext uri="{FF2B5EF4-FFF2-40B4-BE49-F238E27FC236}">
                <a16:creationId xmlns:a16="http://schemas.microsoft.com/office/drawing/2014/main" id="{D6E35392-0C0B-6F42-8B3C-7D3B720EF6BE}"/>
              </a:ext>
            </a:extLst>
          </p:cNvPr>
          <p:cNvSpPr>
            <a:spLocks noGrp="1"/>
          </p:cNvSpPr>
          <p:nvPr>
            <p:ph type="sldNum" sz="quarter" idx="12"/>
          </p:nvPr>
        </p:nvSpPr>
        <p:spPr/>
        <p:txBody>
          <a:bodyPr/>
          <a:lstStyle/>
          <a:p>
            <a:pPr>
              <a:defRPr/>
            </a:pPr>
            <a:fld id="{ACA94121-BA6C-AD43-82C2-DF1F24FE5D9C}" type="slidenum">
              <a:rPr lang="en-US" smtClean="0"/>
              <a:pPr>
                <a:defRPr/>
              </a:pPr>
              <a:t>15</a:t>
            </a:fld>
            <a:endParaRPr lang="en-US" b="0"/>
          </a:p>
        </p:txBody>
      </p:sp>
    </p:spTree>
    <p:extLst>
      <p:ext uri="{BB962C8B-B14F-4D97-AF65-F5344CB8AC3E}">
        <p14:creationId xmlns:p14="http://schemas.microsoft.com/office/powerpoint/2010/main" val="245625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228600" y="152400"/>
            <a:ext cx="8610600" cy="533400"/>
          </a:xfrm>
        </p:spPr>
        <p:txBody>
          <a:bodyPr/>
          <a:lstStyle/>
          <a:p>
            <a:r>
              <a:rPr lang="en-US">
                <a:latin typeface="Helvetica" charset="0"/>
                <a:ea typeface="ＭＳ Ｐゴシック" charset="0"/>
                <a:cs typeface="ＭＳ Ｐゴシック" charset="0"/>
              </a:rPr>
              <a:t>System Virtual Machines: Layers of OSs</a:t>
            </a:r>
          </a:p>
        </p:txBody>
      </p:sp>
      <p:sp>
        <p:nvSpPr>
          <p:cNvPr id="67586" name="Rectangle 3"/>
          <p:cNvSpPr>
            <a:spLocks noGrp="1" noChangeArrowheads="1"/>
          </p:cNvSpPr>
          <p:nvPr>
            <p:ph type="body" idx="1"/>
          </p:nvPr>
        </p:nvSpPr>
        <p:spPr>
          <a:xfrm>
            <a:off x="533400" y="1143000"/>
            <a:ext cx="7924800" cy="4724400"/>
          </a:xfrm>
        </p:spPr>
        <p:txBody>
          <a:bodyPr/>
          <a:lstStyle/>
          <a:p>
            <a:r>
              <a:rPr lang="en-US" dirty="0">
                <a:latin typeface="Helvetica" charset="0"/>
                <a:ea typeface="ＭＳ Ｐゴシック" charset="0"/>
                <a:cs typeface="ＭＳ Ｐゴシック" charset="0"/>
              </a:rPr>
              <a:t>Useful for OS development</a:t>
            </a:r>
          </a:p>
          <a:p>
            <a:pPr lvl="1"/>
            <a:r>
              <a:rPr lang="en-US" dirty="0">
                <a:latin typeface="Helvetica" charset="0"/>
                <a:ea typeface="ＭＳ Ｐゴシック" charset="0"/>
              </a:rPr>
              <a:t>When OS crashes, restricted to one VM</a:t>
            </a:r>
          </a:p>
          <a:p>
            <a:pPr lvl="1"/>
            <a:r>
              <a:rPr lang="en-US" dirty="0">
                <a:latin typeface="Helvetica" charset="0"/>
                <a:ea typeface="ＭＳ Ｐゴシック" charset="0"/>
              </a:rPr>
              <a:t>Can aid testing programs on other OSs</a:t>
            </a:r>
          </a:p>
          <a:p>
            <a:pPr lvl="1"/>
            <a:endParaRPr lang="en-US" dirty="0">
              <a:latin typeface="Helvetica" charset="0"/>
              <a:ea typeface="ＭＳ Ｐゴシック" charset="0"/>
            </a:endParaRPr>
          </a:p>
        </p:txBody>
      </p:sp>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l="381" t="3047" r="381" b="4318"/>
          <a:stretch>
            <a:fillRect/>
          </a:stretch>
        </p:blipFill>
        <p:spPr bwMode="auto">
          <a:xfrm>
            <a:off x="1720850" y="2438801"/>
            <a:ext cx="5549900" cy="3885799"/>
          </a:xfrm>
          <a:prstGeom prst="rect">
            <a:avLst/>
          </a:prstGeom>
          <a:noFill/>
          <a:ln w="38100" cmpd="dbl">
            <a:solidFill>
              <a:srgbClr val="CC66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Date Placeholder 1"/>
          <p:cNvSpPr>
            <a:spLocks noGrp="1"/>
          </p:cNvSpPr>
          <p:nvPr>
            <p:ph type="dt" sz="half" idx="10"/>
          </p:nvPr>
        </p:nvSpPr>
        <p:spPr/>
        <p:txBody>
          <a:bodyPr/>
          <a:lstStyle/>
          <a:p>
            <a:pPr>
              <a:defRPr/>
            </a:pPr>
            <a:fld id="{B371A41F-81D1-6B46-B37A-E33FF7F5F698}" type="datetime1">
              <a:rPr lang="en-US" smtClean="0"/>
              <a:t>10/22/19</a:t>
            </a:fld>
            <a:endParaRPr lang="en-US"/>
          </a:p>
        </p:txBody>
      </p:sp>
      <p:sp>
        <p:nvSpPr>
          <p:cNvPr id="3" name="Footer Placeholder 2"/>
          <p:cNvSpPr>
            <a:spLocks noGrp="1"/>
          </p:cNvSpPr>
          <p:nvPr>
            <p:ph type="ftr" sz="quarter" idx="11"/>
          </p:nvPr>
        </p:nvSpPr>
        <p:spPr/>
        <p:txBody>
          <a:bodyPr/>
          <a:lstStyle/>
          <a:p>
            <a:pPr>
              <a:defRPr/>
            </a:pPr>
            <a:r>
              <a:rPr lang="en-US"/>
              <a:t>UCB CS162 Fa19 L1</a:t>
            </a:r>
          </a:p>
        </p:txBody>
      </p:sp>
      <p:sp>
        <p:nvSpPr>
          <p:cNvPr id="4" name="Slide Number Placeholder 3"/>
          <p:cNvSpPr>
            <a:spLocks noGrp="1"/>
          </p:cNvSpPr>
          <p:nvPr>
            <p:ph type="sldNum" sz="quarter" idx="12"/>
          </p:nvPr>
        </p:nvSpPr>
        <p:spPr/>
        <p:txBody>
          <a:bodyPr/>
          <a:lstStyle/>
          <a:p>
            <a:pPr>
              <a:defRPr/>
            </a:pPr>
            <a:fld id="{ACA94121-BA6C-AD43-82C2-DF1F24FE5D9C}" type="slidenum">
              <a:rPr lang="en-US" smtClean="0"/>
              <a:pPr>
                <a:defRPr/>
              </a:pPr>
              <a:t>16</a:t>
            </a:fld>
            <a:endParaRPr lang="en-US" b="0"/>
          </a:p>
        </p:txBody>
      </p:sp>
    </p:spTree>
    <p:extLst>
      <p:ext uri="{BB962C8B-B14F-4D97-AF65-F5344CB8AC3E}">
        <p14:creationId xmlns:p14="http://schemas.microsoft.com/office/powerpoint/2010/main" val="1575242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6851-FFC1-864E-93E5-5D6CDAC9487A}"/>
              </a:ext>
            </a:extLst>
          </p:cNvPr>
          <p:cNvSpPr>
            <a:spLocks noGrp="1"/>
          </p:cNvSpPr>
          <p:nvPr>
            <p:ph type="title"/>
          </p:nvPr>
        </p:nvSpPr>
        <p:spPr/>
        <p:txBody>
          <a:bodyPr/>
          <a:lstStyle/>
          <a:p>
            <a:r>
              <a:rPr lang="en-US" dirty="0"/>
              <a:t>Containers </a:t>
            </a:r>
            <a:r>
              <a:rPr lang="en-US" i="1" dirty="0"/>
              <a:t>virtualize the OS</a:t>
            </a:r>
          </a:p>
        </p:txBody>
      </p:sp>
      <p:sp>
        <p:nvSpPr>
          <p:cNvPr id="7" name="Content Placeholder 6">
            <a:extLst>
              <a:ext uri="{FF2B5EF4-FFF2-40B4-BE49-F238E27FC236}">
                <a16:creationId xmlns:a16="http://schemas.microsoft.com/office/drawing/2014/main" id="{4D3D8916-1325-ED4C-A534-0B4ADF8B4885}"/>
              </a:ext>
            </a:extLst>
          </p:cNvPr>
          <p:cNvSpPr>
            <a:spLocks noGrp="1"/>
          </p:cNvSpPr>
          <p:nvPr>
            <p:ph idx="1"/>
          </p:nvPr>
        </p:nvSpPr>
        <p:spPr>
          <a:xfrm>
            <a:off x="259080" y="4784090"/>
            <a:ext cx="8534400" cy="1676400"/>
          </a:xfrm>
        </p:spPr>
        <p:txBody>
          <a:bodyPr/>
          <a:lstStyle/>
          <a:p>
            <a:r>
              <a:rPr lang="en-US" dirty="0"/>
              <a:t>Roots in OS developments to provide protected systems abstraction, not just application abstraction</a:t>
            </a:r>
          </a:p>
          <a:p>
            <a:pPr lvl="1"/>
            <a:r>
              <a:rPr lang="en-US" dirty="0"/>
              <a:t>User-level file system (route </a:t>
            </a:r>
            <a:r>
              <a:rPr lang="en-US" dirty="0" err="1"/>
              <a:t>syscalls</a:t>
            </a:r>
            <a:r>
              <a:rPr lang="en-US" dirty="0"/>
              <a:t> to user process)</a:t>
            </a:r>
          </a:p>
          <a:p>
            <a:pPr lvl="1"/>
            <a:r>
              <a:rPr lang="en-US" dirty="0" err="1"/>
              <a:t>Cgroups</a:t>
            </a:r>
            <a:r>
              <a:rPr lang="en-US" dirty="0"/>
              <a:t> – predictable, bounded resources (CPU, Mem, BW)</a:t>
            </a:r>
          </a:p>
        </p:txBody>
      </p:sp>
      <p:sp>
        <p:nvSpPr>
          <p:cNvPr id="4" name="Date Placeholder 3">
            <a:extLst>
              <a:ext uri="{FF2B5EF4-FFF2-40B4-BE49-F238E27FC236}">
                <a16:creationId xmlns:a16="http://schemas.microsoft.com/office/drawing/2014/main" id="{E3F67A45-41B5-C34F-9654-9F8AD3E164DA}"/>
              </a:ext>
            </a:extLst>
          </p:cNvPr>
          <p:cNvSpPr>
            <a:spLocks noGrp="1"/>
          </p:cNvSpPr>
          <p:nvPr>
            <p:ph type="dt" sz="half" idx="10"/>
          </p:nvPr>
        </p:nvSpPr>
        <p:spPr/>
        <p:txBody>
          <a:bodyPr/>
          <a:lstStyle/>
          <a:p>
            <a:pPr>
              <a:defRPr/>
            </a:pPr>
            <a:fld id="{553B38F9-9CA1-4848-8EA3-EDA0DF7B5D5F}" type="datetime1">
              <a:rPr lang="en-US" smtClean="0"/>
              <a:t>10/22/19</a:t>
            </a:fld>
            <a:endParaRPr lang="en-US"/>
          </a:p>
        </p:txBody>
      </p:sp>
      <p:sp>
        <p:nvSpPr>
          <p:cNvPr id="5" name="Footer Placeholder 4">
            <a:extLst>
              <a:ext uri="{FF2B5EF4-FFF2-40B4-BE49-F238E27FC236}">
                <a16:creationId xmlns:a16="http://schemas.microsoft.com/office/drawing/2014/main" id="{1435D313-E932-9D47-B1A1-6C5454216B12}"/>
              </a:ext>
            </a:extLst>
          </p:cNvPr>
          <p:cNvSpPr>
            <a:spLocks noGrp="1"/>
          </p:cNvSpPr>
          <p:nvPr>
            <p:ph type="ftr" sz="quarter" idx="11"/>
          </p:nvPr>
        </p:nvSpPr>
        <p:spPr/>
        <p:txBody>
          <a:bodyPr/>
          <a:lstStyle/>
          <a:p>
            <a:pPr>
              <a:defRPr/>
            </a:pPr>
            <a:r>
              <a:rPr lang="en-US"/>
              <a:t>UCB CS162 Fa19 L1</a:t>
            </a:r>
          </a:p>
        </p:txBody>
      </p:sp>
      <p:sp>
        <p:nvSpPr>
          <p:cNvPr id="6" name="Slide Number Placeholder 5">
            <a:extLst>
              <a:ext uri="{FF2B5EF4-FFF2-40B4-BE49-F238E27FC236}">
                <a16:creationId xmlns:a16="http://schemas.microsoft.com/office/drawing/2014/main" id="{C07F7A88-5E49-7246-A22A-549513EA53AF}"/>
              </a:ext>
            </a:extLst>
          </p:cNvPr>
          <p:cNvSpPr>
            <a:spLocks noGrp="1"/>
          </p:cNvSpPr>
          <p:nvPr>
            <p:ph type="sldNum" sz="quarter" idx="12"/>
          </p:nvPr>
        </p:nvSpPr>
        <p:spPr/>
        <p:txBody>
          <a:bodyPr/>
          <a:lstStyle/>
          <a:p>
            <a:pPr>
              <a:defRPr/>
            </a:pPr>
            <a:fld id="{ACA94121-BA6C-AD43-82C2-DF1F24FE5D9C}" type="slidenum">
              <a:rPr lang="en-US" smtClean="0"/>
              <a:pPr>
                <a:defRPr/>
              </a:pPr>
              <a:t>17</a:t>
            </a:fld>
            <a:endParaRPr lang="en-US" b="0"/>
          </a:p>
        </p:txBody>
      </p:sp>
      <p:pic>
        <p:nvPicPr>
          <p:cNvPr id="8" name="Picture 7">
            <a:extLst>
              <a:ext uri="{FF2B5EF4-FFF2-40B4-BE49-F238E27FC236}">
                <a16:creationId xmlns:a16="http://schemas.microsoft.com/office/drawing/2014/main" id="{04E27B73-5C9B-134D-BC6F-70799450496B}"/>
              </a:ext>
            </a:extLst>
          </p:cNvPr>
          <p:cNvPicPr>
            <a:picLocks noChangeAspect="1"/>
          </p:cNvPicPr>
          <p:nvPr/>
        </p:nvPicPr>
        <p:blipFill>
          <a:blip r:embed="rId3"/>
          <a:stretch>
            <a:fillRect/>
          </a:stretch>
        </p:blipFill>
        <p:spPr>
          <a:xfrm>
            <a:off x="228600" y="1003300"/>
            <a:ext cx="2514600" cy="2006643"/>
          </a:xfrm>
          <a:prstGeom prst="rect">
            <a:avLst/>
          </a:prstGeom>
        </p:spPr>
      </p:pic>
      <p:pic>
        <p:nvPicPr>
          <p:cNvPr id="9" name="Picture 8">
            <a:extLst>
              <a:ext uri="{FF2B5EF4-FFF2-40B4-BE49-F238E27FC236}">
                <a16:creationId xmlns:a16="http://schemas.microsoft.com/office/drawing/2014/main" id="{95519028-8B33-1A41-8E75-BB21C7D5B544}"/>
              </a:ext>
            </a:extLst>
          </p:cNvPr>
          <p:cNvPicPr>
            <a:picLocks noChangeAspect="1"/>
          </p:cNvPicPr>
          <p:nvPr/>
        </p:nvPicPr>
        <p:blipFill>
          <a:blip r:embed="rId4"/>
          <a:stretch>
            <a:fillRect/>
          </a:stretch>
        </p:blipFill>
        <p:spPr>
          <a:xfrm>
            <a:off x="2306637" y="1305350"/>
            <a:ext cx="3616325" cy="2885816"/>
          </a:xfrm>
          <a:prstGeom prst="rect">
            <a:avLst/>
          </a:prstGeom>
        </p:spPr>
      </p:pic>
      <p:pic>
        <p:nvPicPr>
          <p:cNvPr id="10" name="Picture 9">
            <a:extLst>
              <a:ext uri="{FF2B5EF4-FFF2-40B4-BE49-F238E27FC236}">
                <a16:creationId xmlns:a16="http://schemas.microsoft.com/office/drawing/2014/main" id="{1164113B-DBA9-BF4D-9E66-12068F5201F0}"/>
              </a:ext>
            </a:extLst>
          </p:cNvPr>
          <p:cNvPicPr>
            <a:picLocks noChangeAspect="1"/>
          </p:cNvPicPr>
          <p:nvPr/>
        </p:nvPicPr>
        <p:blipFill>
          <a:blip r:embed="rId5"/>
          <a:stretch>
            <a:fillRect/>
          </a:stretch>
        </p:blipFill>
        <p:spPr>
          <a:xfrm>
            <a:off x="6012180" y="2802467"/>
            <a:ext cx="3048000" cy="1820333"/>
          </a:xfrm>
          <a:prstGeom prst="rect">
            <a:avLst/>
          </a:prstGeom>
        </p:spPr>
      </p:pic>
    </p:spTree>
    <p:extLst>
      <p:ext uri="{BB962C8B-B14F-4D97-AF65-F5344CB8AC3E}">
        <p14:creationId xmlns:p14="http://schemas.microsoft.com/office/powerpoint/2010/main" val="2092271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B07C-1C2D-874C-9C0E-46F0EA9CBDAA}"/>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B5DF92A1-7E7E-204C-9DF5-BE2D52DEDEF1}"/>
              </a:ext>
            </a:extLst>
          </p:cNvPr>
          <p:cNvSpPr>
            <a:spLocks noGrp="1"/>
          </p:cNvSpPr>
          <p:nvPr>
            <p:ph idx="1"/>
          </p:nvPr>
        </p:nvSpPr>
        <p:spPr/>
        <p:txBody>
          <a:bodyPr/>
          <a:lstStyle/>
          <a:p>
            <a:r>
              <a:rPr lang="en-US" dirty="0"/>
              <a:t>An “Application” is no longer a stand-alone executable or composition of vendor-supplied software, it is often a complex </a:t>
            </a:r>
            <a:r>
              <a:rPr lang="en-US" i="1" dirty="0"/>
              <a:t>platform</a:t>
            </a:r>
            <a:r>
              <a:rPr lang="en-US" dirty="0"/>
              <a:t> utilizing several deep software stacks, many processes, shared libraries and services, …</a:t>
            </a:r>
          </a:p>
          <a:p>
            <a:pPr lvl="1"/>
            <a:r>
              <a:rPr lang="en-US" dirty="0"/>
              <a:t>All of which evolve fairly rapidly</a:t>
            </a:r>
          </a:p>
          <a:p>
            <a:r>
              <a:rPr lang="en-US" dirty="0"/>
              <a:t>To stand up a viable instance requires “all of it”, so need to wrap up the “entire  stack”</a:t>
            </a:r>
          </a:p>
          <a:p>
            <a:pPr lvl="1"/>
            <a:r>
              <a:rPr lang="en-US" dirty="0"/>
              <a:t>The OS and all its user-level daemons, the software installed in its file system</a:t>
            </a:r>
          </a:p>
          <a:p>
            <a:pPr lvl="1"/>
            <a:r>
              <a:rPr lang="en-US" dirty="0"/>
              <a:t>The hardware itself </a:t>
            </a:r>
          </a:p>
          <a:p>
            <a:r>
              <a:rPr lang="en-US" dirty="0"/>
              <a:t>Want to isolate this entire ensemble from other ensembles, which may be on the same physical machine (server consolidation)</a:t>
            </a:r>
          </a:p>
          <a:p>
            <a:r>
              <a:rPr lang="en-US" dirty="0"/>
              <a:t>Want to be able to allocate resources predictably</a:t>
            </a:r>
          </a:p>
          <a:p>
            <a:pPr marL="0" indent="0">
              <a:buNone/>
            </a:pPr>
            <a:endParaRPr lang="en-US" dirty="0"/>
          </a:p>
        </p:txBody>
      </p:sp>
      <p:sp>
        <p:nvSpPr>
          <p:cNvPr id="4" name="Date Placeholder 3">
            <a:extLst>
              <a:ext uri="{FF2B5EF4-FFF2-40B4-BE49-F238E27FC236}">
                <a16:creationId xmlns:a16="http://schemas.microsoft.com/office/drawing/2014/main" id="{20ED45BC-4D22-B046-BACE-1CC087D3F10C}"/>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6F0DFD4D-3657-514A-90AD-8E0BD52E0BBB}"/>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FEF42F8F-582E-D74A-A412-B8AAFE14B664}"/>
              </a:ext>
            </a:extLst>
          </p:cNvPr>
          <p:cNvSpPr>
            <a:spLocks noGrp="1"/>
          </p:cNvSpPr>
          <p:nvPr>
            <p:ph type="sldNum" sz="quarter" idx="12"/>
          </p:nvPr>
        </p:nvSpPr>
        <p:spPr/>
        <p:txBody>
          <a:bodyPr/>
          <a:lstStyle/>
          <a:p>
            <a:pPr>
              <a:defRPr/>
            </a:pPr>
            <a:fld id="{ACA94121-BA6C-AD43-82C2-DF1F24FE5D9C}" type="slidenum">
              <a:rPr lang="en-US" smtClean="0"/>
              <a:pPr>
                <a:defRPr/>
              </a:pPr>
              <a:t>18</a:t>
            </a:fld>
            <a:endParaRPr lang="en-US" b="0"/>
          </a:p>
        </p:txBody>
      </p:sp>
    </p:spTree>
    <p:extLst>
      <p:ext uri="{BB962C8B-B14F-4D97-AF65-F5344CB8AC3E}">
        <p14:creationId xmlns:p14="http://schemas.microsoft.com/office/powerpoint/2010/main" val="278999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911950" y="3578423"/>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3736284"/>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6248400" y="4390397"/>
            <a:ext cx="1219200" cy="638803"/>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6057771" y="4480478"/>
            <a:ext cx="1327608" cy="624922"/>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911071" y="4565631"/>
            <a:ext cx="1353603" cy="585897"/>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Our “Host Operating System”</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19</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747266"/>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55294" y="6017043"/>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5965937"/>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894229" y="5951777"/>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181600"/>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p:nvPr/>
        </p:nvCxnSpPr>
        <p:spPr bwMode="auto">
          <a:xfrm>
            <a:off x="685800" y="3200400"/>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002495"/>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2385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651672" y="378946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227077"/>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542487"/>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6332403" y="4787564"/>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3838267"/>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425883"/>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201236"/>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3528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4739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534009"/>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266754"/>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3" name="Rectangle 82">
            <a:extLst>
              <a:ext uri="{FF2B5EF4-FFF2-40B4-BE49-F238E27FC236}">
                <a16:creationId xmlns:a16="http://schemas.microsoft.com/office/drawing/2014/main" id="{B29AA62A-D3AE-B14F-9E32-DBE559A8BEBF}"/>
              </a:ext>
            </a:extLst>
          </p:cNvPr>
          <p:cNvSpPr/>
          <p:nvPr/>
        </p:nvSpPr>
        <p:spPr bwMode="auto">
          <a:xfrm>
            <a:off x="2266384" y="526291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410253"/>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557595"/>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331023"/>
            <a:ext cx="532518" cy="307777"/>
          </a:xfrm>
          <a:prstGeom prst="rect">
            <a:avLst/>
          </a:prstGeom>
          <a:noFill/>
        </p:spPr>
        <p:txBody>
          <a:bodyPr wrap="none" rtlCol="0">
            <a:spAutoFit/>
          </a:bodyPr>
          <a:lstStyle/>
          <a:p>
            <a:r>
              <a:rPr lang="en-US" sz="1400" dirty="0"/>
              <a:t>regs</a:t>
            </a:r>
          </a:p>
        </p:txBody>
      </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441269"/>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a:off x="1205682" y="3689780"/>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766306" y="3706329"/>
            <a:ext cx="1327608" cy="338554"/>
          </a:xfrm>
          <a:prstGeom prst="rect">
            <a:avLst/>
          </a:prstGeom>
          <a:noFill/>
        </p:spPr>
        <p:txBody>
          <a:bodyPr wrap="square" rtlCol="0">
            <a:spAutoFit/>
          </a:bodyPr>
          <a:lstStyle/>
          <a:p>
            <a:pPr algn="ctr"/>
            <a:r>
              <a:rPr lang="en-US" sz="1600" i="1" dirty="0"/>
              <a:t>subsystems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281280"/>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883243" y="5213455"/>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7133809" y="5265327"/>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487749" y="5406801"/>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5306584" y="5356835"/>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7224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CC66-34AF-0F4E-BA65-0BC8E23B1E6A}"/>
              </a:ext>
            </a:extLst>
          </p:cNvPr>
          <p:cNvSpPr>
            <a:spLocks noGrp="1"/>
          </p:cNvSpPr>
          <p:nvPr>
            <p:ph type="title"/>
          </p:nvPr>
        </p:nvSpPr>
        <p:spPr/>
        <p:txBody>
          <a:bodyPr/>
          <a:lstStyle/>
          <a:p>
            <a:r>
              <a:rPr lang="en-US" dirty="0"/>
              <a:t>Mark your calendar</a:t>
            </a:r>
          </a:p>
        </p:txBody>
      </p:sp>
      <p:sp>
        <p:nvSpPr>
          <p:cNvPr id="3" name="Content Placeholder 2">
            <a:extLst>
              <a:ext uri="{FF2B5EF4-FFF2-40B4-BE49-F238E27FC236}">
                <a16:creationId xmlns:a16="http://schemas.microsoft.com/office/drawing/2014/main" id="{D86DFBED-C903-C645-ADC4-D0E553A6E4BD}"/>
              </a:ext>
            </a:extLst>
          </p:cNvPr>
          <p:cNvSpPr>
            <a:spLocks noGrp="1"/>
          </p:cNvSpPr>
          <p:nvPr>
            <p:ph idx="1"/>
          </p:nvPr>
        </p:nvSpPr>
        <p:spPr>
          <a:xfrm>
            <a:off x="419100" y="1369192"/>
            <a:ext cx="5143500" cy="5205029"/>
          </a:xfrm>
        </p:spPr>
        <p:txBody>
          <a:bodyPr/>
          <a:lstStyle/>
          <a:p>
            <a:r>
              <a:rPr lang="en-US" dirty="0"/>
              <a:t>November 14, Guest Lecture by Dr. Eric Brewer, Google VP of Infrastructure</a:t>
            </a:r>
          </a:p>
          <a:p>
            <a:pPr lvl="1"/>
            <a:r>
              <a:rPr lang="en-US" dirty="0"/>
              <a:t>Former UCB Faculty</a:t>
            </a:r>
          </a:p>
          <a:p>
            <a:pPr lvl="1"/>
            <a:r>
              <a:rPr lang="en-US" dirty="0"/>
              <a:t>Founded </a:t>
            </a:r>
            <a:r>
              <a:rPr lang="en-US" dirty="0" err="1"/>
              <a:t>Inktomi</a:t>
            </a:r>
            <a:r>
              <a:rPr lang="en-US" dirty="0"/>
              <a:t> – first fast massive search engine</a:t>
            </a:r>
          </a:p>
          <a:p>
            <a:pPr lvl="2"/>
            <a:r>
              <a:rPr lang="en-US" dirty="0" err="1"/>
              <a:t>inktomi.Berkeley.edu</a:t>
            </a:r>
            <a:r>
              <a:rPr lang="en-US" dirty="0"/>
              <a:t> =&gt; </a:t>
            </a:r>
            <a:r>
              <a:rPr lang="en-US" dirty="0" err="1"/>
              <a:t>inktomi.com</a:t>
            </a:r>
            <a:endParaRPr lang="en-US" dirty="0"/>
          </a:p>
          <a:p>
            <a:pPr lvl="1"/>
            <a:r>
              <a:rPr lang="en-US" dirty="0"/>
              <a:t>Responsible for re-architecting Google’s internals</a:t>
            </a:r>
          </a:p>
          <a:p>
            <a:pPr lvl="1"/>
            <a:r>
              <a:rPr lang="en-US" dirty="0"/>
              <a:t>Including Kubernetes.</a:t>
            </a:r>
          </a:p>
          <a:p>
            <a:r>
              <a:rPr lang="en-US" dirty="0"/>
              <a:t>Let’s fill the room</a:t>
            </a:r>
          </a:p>
          <a:p>
            <a:pPr lvl="1"/>
            <a:r>
              <a:rPr lang="en-US" dirty="0"/>
              <a:t>Great chance to engage with one of the field’s leading thinkers</a:t>
            </a:r>
          </a:p>
        </p:txBody>
      </p:sp>
      <p:sp>
        <p:nvSpPr>
          <p:cNvPr id="4" name="Date Placeholder 3">
            <a:extLst>
              <a:ext uri="{FF2B5EF4-FFF2-40B4-BE49-F238E27FC236}">
                <a16:creationId xmlns:a16="http://schemas.microsoft.com/office/drawing/2014/main" id="{62F738B2-8B14-DE4A-8513-38DA890EB05E}"/>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7D7B2158-0F7C-AD48-89AE-76FAF6C57E0F}"/>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A5BDF12F-4F5F-A946-8D07-F4E35470138A}"/>
              </a:ext>
            </a:extLst>
          </p:cNvPr>
          <p:cNvSpPr>
            <a:spLocks noGrp="1"/>
          </p:cNvSpPr>
          <p:nvPr>
            <p:ph type="sldNum" sz="quarter" idx="12"/>
          </p:nvPr>
        </p:nvSpPr>
        <p:spPr/>
        <p:txBody>
          <a:bodyPr/>
          <a:lstStyle/>
          <a:p>
            <a:pPr>
              <a:defRPr/>
            </a:pPr>
            <a:fld id="{ACA94121-BA6C-AD43-82C2-DF1F24FE5D9C}" type="slidenum">
              <a:rPr lang="en-US" smtClean="0"/>
              <a:pPr>
                <a:defRPr/>
              </a:pPr>
              <a:t>2</a:t>
            </a:fld>
            <a:endParaRPr lang="en-US" b="0"/>
          </a:p>
        </p:txBody>
      </p:sp>
      <p:pic>
        <p:nvPicPr>
          <p:cNvPr id="7" name="Picture 6">
            <a:extLst>
              <a:ext uri="{FF2B5EF4-FFF2-40B4-BE49-F238E27FC236}">
                <a16:creationId xmlns:a16="http://schemas.microsoft.com/office/drawing/2014/main" id="{EFF53029-2107-D040-87F7-2996F81D50A0}"/>
              </a:ext>
            </a:extLst>
          </p:cNvPr>
          <p:cNvPicPr>
            <a:picLocks noChangeAspect="1"/>
          </p:cNvPicPr>
          <p:nvPr/>
        </p:nvPicPr>
        <p:blipFill>
          <a:blip r:embed="rId2"/>
          <a:stretch>
            <a:fillRect/>
          </a:stretch>
        </p:blipFill>
        <p:spPr>
          <a:xfrm>
            <a:off x="5918200" y="1369192"/>
            <a:ext cx="2463800" cy="3289300"/>
          </a:xfrm>
          <a:prstGeom prst="rect">
            <a:avLst/>
          </a:prstGeom>
        </p:spPr>
      </p:pic>
    </p:spTree>
    <p:extLst>
      <p:ext uri="{BB962C8B-B14F-4D97-AF65-F5344CB8AC3E}">
        <p14:creationId xmlns:p14="http://schemas.microsoft.com/office/powerpoint/2010/main" val="607196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C200EDBA-8D9E-984D-A973-C9D99B03BE96}"/>
              </a:ext>
            </a:extLst>
          </p:cNvPr>
          <p:cNvGrpSpPr/>
          <p:nvPr/>
        </p:nvGrpSpPr>
        <p:grpSpPr>
          <a:xfrm>
            <a:off x="1944090" y="1139901"/>
            <a:ext cx="1344503" cy="1704557"/>
            <a:chOff x="1371600" y="1343443"/>
            <a:chExt cx="1344503" cy="1704557"/>
          </a:xfrm>
        </p:grpSpPr>
        <p:sp>
          <p:nvSpPr>
            <p:cNvPr id="103" name="Rounded Rectangle 102">
              <a:extLst>
                <a:ext uri="{FF2B5EF4-FFF2-40B4-BE49-F238E27FC236}">
                  <a16:creationId xmlns:a16="http://schemas.microsoft.com/office/drawing/2014/main" id="{F6F61C73-376F-3B4C-9071-7EB7B7638EB6}"/>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E90CA27D-9F75-3C4E-AFE6-1CCE30D9C252}"/>
                </a:ext>
              </a:extLst>
            </p:cNvPr>
            <p:cNvSpPr txBox="1"/>
            <p:nvPr/>
          </p:nvSpPr>
          <p:spPr>
            <a:xfrm>
              <a:off x="1524000" y="1343443"/>
              <a:ext cx="992579" cy="646331"/>
            </a:xfrm>
            <a:prstGeom prst="rect">
              <a:avLst/>
            </a:prstGeom>
            <a:noFill/>
          </p:spPr>
          <p:txBody>
            <a:bodyPr wrap="none" rtlCol="0">
              <a:spAutoFit/>
            </a:bodyPr>
            <a:lstStyle/>
            <a:p>
              <a:pPr algn="ctr"/>
              <a:r>
                <a:rPr lang="en-US" dirty="0" err="1"/>
                <a:t>appln</a:t>
              </a:r>
              <a:endParaRPr lang="en-US" dirty="0"/>
            </a:p>
            <a:p>
              <a:r>
                <a:rPr lang="en-US" dirty="0"/>
                <a:t>process</a:t>
              </a:r>
            </a:p>
          </p:txBody>
        </p:sp>
      </p:grpSp>
      <p:grpSp>
        <p:nvGrpSpPr>
          <p:cNvPr id="72" name="Group 71">
            <a:extLst>
              <a:ext uri="{FF2B5EF4-FFF2-40B4-BE49-F238E27FC236}">
                <a16:creationId xmlns:a16="http://schemas.microsoft.com/office/drawing/2014/main" id="{FA0B4BF3-BD1C-544A-93DA-74A9AE7743C7}"/>
              </a:ext>
            </a:extLst>
          </p:cNvPr>
          <p:cNvGrpSpPr/>
          <p:nvPr/>
        </p:nvGrpSpPr>
        <p:grpSpPr>
          <a:xfrm>
            <a:off x="2911950" y="3578423"/>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3736284"/>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971016" y="4550811"/>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780387" y="4641790"/>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633687" y="4726943"/>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User-level “Guest” Operating System</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20</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747266"/>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55294" y="6017043"/>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5965937"/>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616845" y="5951777"/>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181600"/>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p:nvPr/>
        </p:nvCxnSpPr>
        <p:spPr bwMode="auto">
          <a:xfrm>
            <a:off x="685800" y="3200400"/>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002495"/>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2385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651672" y="378946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227077"/>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542487"/>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664981" y="4800263"/>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3838267"/>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425883"/>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201236"/>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3528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4739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534009"/>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266754"/>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3" name="Rectangle 82">
            <a:extLst>
              <a:ext uri="{FF2B5EF4-FFF2-40B4-BE49-F238E27FC236}">
                <a16:creationId xmlns:a16="http://schemas.microsoft.com/office/drawing/2014/main" id="{B29AA62A-D3AE-B14F-9E32-DBE559A8BEBF}"/>
              </a:ext>
            </a:extLst>
          </p:cNvPr>
          <p:cNvSpPr/>
          <p:nvPr/>
        </p:nvSpPr>
        <p:spPr bwMode="auto">
          <a:xfrm>
            <a:off x="2266384" y="526291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410253"/>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557595"/>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331023"/>
            <a:ext cx="532518" cy="307777"/>
          </a:xfrm>
          <a:prstGeom prst="rect">
            <a:avLst/>
          </a:prstGeom>
          <a:noFill/>
        </p:spPr>
        <p:txBody>
          <a:bodyPr wrap="none" rtlCol="0">
            <a:spAutoFit/>
          </a:bodyPr>
          <a:lstStyle/>
          <a:p>
            <a:r>
              <a:rPr lang="en-US" sz="1400" dirty="0"/>
              <a:t>regs</a:t>
            </a:r>
          </a:p>
        </p:txBody>
      </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441269"/>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334726"/>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406916" y="3761629"/>
            <a:ext cx="1327608" cy="338554"/>
          </a:xfrm>
          <a:prstGeom prst="rect">
            <a:avLst/>
          </a:prstGeom>
          <a:noFill/>
        </p:spPr>
        <p:txBody>
          <a:bodyPr wrap="square" rtlCol="0">
            <a:spAutoFit/>
          </a:bodyPr>
          <a:lstStyle/>
          <a:p>
            <a:pPr algn="ctr"/>
            <a:r>
              <a:rPr lang="en-US" sz="1600" i="1" dirty="0"/>
              <a:t>file 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281280"/>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605859" y="5213455"/>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856425" y="5265327"/>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6210365" y="5406801"/>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5029200" y="5356835"/>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4188482" y="1114448"/>
            <a:ext cx="3352798"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1371600" y="1343443"/>
            <a:ext cx="1344503" cy="1704557"/>
            <a:chOff x="1371600" y="1343443"/>
            <a:chExt cx="134450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524000" y="1343443"/>
              <a:ext cx="992579" cy="646331"/>
            </a:xfrm>
            <a:prstGeom prst="rect">
              <a:avLst/>
            </a:prstGeom>
            <a:noFill/>
          </p:spPr>
          <p:txBody>
            <a:bodyPr wrap="none" rtlCol="0">
              <a:spAutoFit/>
            </a:bodyPr>
            <a:lstStyle/>
            <a:p>
              <a:pPr algn="ctr"/>
              <a:r>
                <a:rPr lang="en-US" dirty="0" err="1"/>
                <a:t>appln</a:t>
              </a:r>
              <a:endParaRPr lang="en-US" dirty="0"/>
            </a:p>
            <a:p>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3750044"/>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561170"/>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323146"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493280" y="2922388"/>
            <a:ext cx="2743200" cy="114595"/>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050808"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498632"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208159" y="1126090"/>
            <a:ext cx="630429" cy="783617"/>
          </a:xfrm>
          <a:prstGeom prst="rect">
            <a:avLst/>
          </a:prstGeom>
        </p:spPr>
      </p:pic>
    </p:spTree>
    <p:extLst>
      <p:ext uri="{BB962C8B-B14F-4D97-AF65-F5344CB8AC3E}">
        <p14:creationId xmlns:p14="http://schemas.microsoft.com/office/powerpoint/2010/main" val="31071902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8F24-4871-B449-AF21-B2F9ADDFEEB5}"/>
              </a:ext>
            </a:extLst>
          </p:cNvPr>
          <p:cNvSpPr>
            <a:spLocks noGrp="1"/>
          </p:cNvSpPr>
          <p:nvPr>
            <p:ph type="title"/>
          </p:nvPr>
        </p:nvSpPr>
        <p:spPr/>
        <p:txBody>
          <a:bodyPr/>
          <a:lstStyle/>
          <a:p>
            <a:r>
              <a:rPr lang="en-US" dirty="0"/>
              <a:t>Example: my </a:t>
            </a:r>
            <a:r>
              <a:rPr lang="en-US" dirty="0" err="1"/>
              <a:t>Macbook</a:t>
            </a:r>
            <a:r>
              <a:rPr lang="en-US" dirty="0"/>
              <a:t> Pro / OS-X</a:t>
            </a:r>
          </a:p>
        </p:txBody>
      </p:sp>
      <p:sp>
        <p:nvSpPr>
          <p:cNvPr id="4" name="Date Placeholder 3">
            <a:extLst>
              <a:ext uri="{FF2B5EF4-FFF2-40B4-BE49-F238E27FC236}">
                <a16:creationId xmlns:a16="http://schemas.microsoft.com/office/drawing/2014/main" id="{0C3C9C47-64D6-4E4C-9330-F824B6011F2D}"/>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EA18BA80-2F82-054F-BAC0-283622E13D7D}"/>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F6821450-4477-AC43-B1A3-627066D7C326}"/>
              </a:ext>
            </a:extLst>
          </p:cNvPr>
          <p:cNvSpPr>
            <a:spLocks noGrp="1"/>
          </p:cNvSpPr>
          <p:nvPr>
            <p:ph type="sldNum" sz="quarter" idx="12"/>
          </p:nvPr>
        </p:nvSpPr>
        <p:spPr/>
        <p:txBody>
          <a:bodyPr/>
          <a:lstStyle/>
          <a:p>
            <a:pPr>
              <a:defRPr/>
            </a:pPr>
            <a:fld id="{ACA94121-BA6C-AD43-82C2-DF1F24FE5D9C}" type="slidenum">
              <a:rPr lang="en-US" smtClean="0"/>
              <a:pPr>
                <a:defRPr/>
              </a:pPr>
              <a:t>21</a:t>
            </a:fld>
            <a:endParaRPr lang="en-US" b="0"/>
          </a:p>
        </p:txBody>
      </p:sp>
      <p:pic>
        <p:nvPicPr>
          <p:cNvPr id="12" name="Picture 11">
            <a:extLst>
              <a:ext uri="{FF2B5EF4-FFF2-40B4-BE49-F238E27FC236}">
                <a16:creationId xmlns:a16="http://schemas.microsoft.com/office/drawing/2014/main" id="{EB339B78-A9D8-F549-9A1D-D31E6A19F6E9}"/>
              </a:ext>
            </a:extLst>
          </p:cNvPr>
          <p:cNvPicPr>
            <a:picLocks noChangeAspect="1"/>
          </p:cNvPicPr>
          <p:nvPr/>
        </p:nvPicPr>
        <p:blipFill>
          <a:blip r:embed="rId2"/>
          <a:stretch>
            <a:fillRect/>
          </a:stretch>
        </p:blipFill>
        <p:spPr>
          <a:xfrm>
            <a:off x="304800" y="1195324"/>
            <a:ext cx="4267200" cy="2595486"/>
          </a:xfrm>
          <a:prstGeom prst="rect">
            <a:avLst/>
          </a:prstGeom>
        </p:spPr>
      </p:pic>
      <p:pic>
        <p:nvPicPr>
          <p:cNvPr id="14" name="Picture 13">
            <a:extLst>
              <a:ext uri="{FF2B5EF4-FFF2-40B4-BE49-F238E27FC236}">
                <a16:creationId xmlns:a16="http://schemas.microsoft.com/office/drawing/2014/main" id="{E8F8A2FE-430B-844A-B6E0-00FD8D44D0A5}"/>
              </a:ext>
            </a:extLst>
          </p:cNvPr>
          <p:cNvPicPr>
            <a:picLocks noChangeAspect="1"/>
          </p:cNvPicPr>
          <p:nvPr/>
        </p:nvPicPr>
        <p:blipFill>
          <a:blip r:embed="rId3"/>
          <a:stretch>
            <a:fillRect/>
          </a:stretch>
        </p:blipFill>
        <p:spPr>
          <a:xfrm>
            <a:off x="66675" y="3824572"/>
            <a:ext cx="3111500" cy="1409700"/>
          </a:xfrm>
          <a:prstGeom prst="rect">
            <a:avLst/>
          </a:prstGeom>
        </p:spPr>
      </p:pic>
      <p:pic>
        <p:nvPicPr>
          <p:cNvPr id="18" name="Picture 17">
            <a:extLst>
              <a:ext uri="{FF2B5EF4-FFF2-40B4-BE49-F238E27FC236}">
                <a16:creationId xmlns:a16="http://schemas.microsoft.com/office/drawing/2014/main" id="{1FF6F3DE-9CCC-1940-8EAC-DC751A45850B}"/>
              </a:ext>
            </a:extLst>
          </p:cNvPr>
          <p:cNvPicPr>
            <a:picLocks noChangeAspect="1"/>
          </p:cNvPicPr>
          <p:nvPr/>
        </p:nvPicPr>
        <p:blipFill>
          <a:blip r:embed="rId4"/>
          <a:stretch>
            <a:fillRect/>
          </a:stretch>
        </p:blipFill>
        <p:spPr>
          <a:xfrm>
            <a:off x="4895850" y="940942"/>
            <a:ext cx="3714750" cy="3028813"/>
          </a:xfrm>
          <a:prstGeom prst="rect">
            <a:avLst/>
          </a:prstGeom>
          <a:ln>
            <a:solidFill>
              <a:schemeClr val="accent1"/>
            </a:solidFill>
          </a:ln>
        </p:spPr>
      </p:pic>
      <p:pic>
        <p:nvPicPr>
          <p:cNvPr id="20" name="Picture 19">
            <a:extLst>
              <a:ext uri="{FF2B5EF4-FFF2-40B4-BE49-F238E27FC236}">
                <a16:creationId xmlns:a16="http://schemas.microsoft.com/office/drawing/2014/main" id="{206F0C47-4E57-DB45-B5C8-2B0F81F869E5}"/>
              </a:ext>
            </a:extLst>
          </p:cNvPr>
          <p:cNvPicPr>
            <a:picLocks noChangeAspect="1"/>
          </p:cNvPicPr>
          <p:nvPr/>
        </p:nvPicPr>
        <p:blipFill>
          <a:blip r:embed="rId5"/>
          <a:stretch>
            <a:fillRect/>
          </a:stretch>
        </p:blipFill>
        <p:spPr>
          <a:xfrm>
            <a:off x="3178175" y="4174028"/>
            <a:ext cx="3374885" cy="1977666"/>
          </a:xfrm>
          <a:prstGeom prst="rect">
            <a:avLst/>
          </a:prstGeom>
          <a:ln>
            <a:solidFill>
              <a:schemeClr val="accent1"/>
            </a:solidFill>
          </a:ln>
        </p:spPr>
      </p:pic>
      <p:pic>
        <p:nvPicPr>
          <p:cNvPr id="16" name="Picture 15">
            <a:extLst>
              <a:ext uri="{FF2B5EF4-FFF2-40B4-BE49-F238E27FC236}">
                <a16:creationId xmlns:a16="http://schemas.microsoft.com/office/drawing/2014/main" id="{95502E6F-056B-634A-8785-1914715550B8}"/>
              </a:ext>
            </a:extLst>
          </p:cNvPr>
          <p:cNvPicPr>
            <a:picLocks noChangeAspect="1"/>
          </p:cNvPicPr>
          <p:nvPr/>
        </p:nvPicPr>
        <p:blipFill>
          <a:blip r:embed="rId6"/>
          <a:stretch>
            <a:fillRect/>
          </a:stretch>
        </p:blipFill>
        <p:spPr>
          <a:xfrm>
            <a:off x="5731455" y="4682097"/>
            <a:ext cx="3370254" cy="1289050"/>
          </a:xfrm>
          <a:prstGeom prst="rect">
            <a:avLst/>
          </a:prstGeom>
          <a:ln>
            <a:solidFill>
              <a:schemeClr val="accent1"/>
            </a:solidFill>
          </a:ln>
        </p:spPr>
      </p:pic>
    </p:spTree>
    <p:extLst>
      <p:ext uri="{BB962C8B-B14F-4D97-AF65-F5344CB8AC3E}">
        <p14:creationId xmlns:p14="http://schemas.microsoft.com/office/powerpoint/2010/main" val="3345467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7C73B-92BC-EF4D-AA92-A1CE7ABCD59B}"/>
              </a:ext>
            </a:extLst>
          </p:cNvPr>
          <p:cNvSpPr>
            <a:spLocks noGrp="1"/>
          </p:cNvSpPr>
          <p:nvPr>
            <p:ph type="title"/>
          </p:nvPr>
        </p:nvSpPr>
        <p:spPr/>
        <p:txBody>
          <a:bodyPr/>
          <a:lstStyle/>
          <a:p>
            <a:r>
              <a:rPr lang="en-US" dirty="0"/>
              <a:t>Up that Virtual Machine</a:t>
            </a:r>
          </a:p>
        </p:txBody>
      </p:sp>
      <p:sp>
        <p:nvSpPr>
          <p:cNvPr id="4" name="Date Placeholder 3">
            <a:extLst>
              <a:ext uri="{FF2B5EF4-FFF2-40B4-BE49-F238E27FC236}">
                <a16:creationId xmlns:a16="http://schemas.microsoft.com/office/drawing/2014/main" id="{5BC366BF-1596-AE45-8DEB-B6C31D8CDD9C}"/>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A07FC828-14D5-E24B-8334-53D88ECB75E6}"/>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92F9F8B9-5D55-1C4E-BFAE-6B9061ACA6E9}"/>
              </a:ext>
            </a:extLst>
          </p:cNvPr>
          <p:cNvSpPr>
            <a:spLocks noGrp="1"/>
          </p:cNvSpPr>
          <p:nvPr>
            <p:ph type="sldNum" sz="quarter" idx="12"/>
          </p:nvPr>
        </p:nvSpPr>
        <p:spPr/>
        <p:txBody>
          <a:bodyPr/>
          <a:lstStyle/>
          <a:p>
            <a:pPr>
              <a:defRPr/>
            </a:pPr>
            <a:fld id="{ACA94121-BA6C-AD43-82C2-DF1F24FE5D9C}" type="slidenum">
              <a:rPr lang="en-US" smtClean="0"/>
              <a:pPr>
                <a:defRPr/>
              </a:pPr>
              <a:t>22</a:t>
            </a:fld>
            <a:endParaRPr lang="en-US" b="0"/>
          </a:p>
        </p:txBody>
      </p:sp>
      <p:pic>
        <p:nvPicPr>
          <p:cNvPr id="10" name="Picture 9">
            <a:extLst>
              <a:ext uri="{FF2B5EF4-FFF2-40B4-BE49-F238E27FC236}">
                <a16:creationId xmlns:a16="http://schemas.microsoft.com/office/drawing/2014/main" id="{2E71414A-948F-2944-AB9E-0B7E117ADC20}"/>
              </a:ext>
            </a:extLst>
          </p:cNvPr>
          <p:cNvPicPr>
            <a:picLocks noChangeAspect="1"/>
          </p:cNvPicPr>
          <p:nvPr/>
        </p:nvPicPr>
        <p:blipFill>
          <a:blip r:embed="rId2"/>
          <a:stretch>
            <a:fillRect/>
          </a:stretch>
        </p:blipFill>
        <p:spPr>
          <a:xfrm>
            <a:off x="372501" y="946912"/>
            <a:ext cx="5571099" cy="4330301"/>
          </a:xfrm>
          <a:prstGeom prst="rect">
            <a:avLst/>
          </a:prstGeom>
          <a:ln>
            <a:solidFill>
              <a:schemeClr val="accent1"/>
            </a:solidFill>
          </a:ln>
        </p:spPr>
      </p:pic>
      <p:pic>
        <p:nvPicPr>
          <p:cNvPr id="12" name="Picture 11">
            <a:extLst>
              <a:ext uri="{FF2B5EF4-FFF2-40B4-BE49-F238E27FC236}">
                <a16:creationId xmlns:a16="http://schemas.microsoft.com/office/drawing/2014/main" id="{2888548A-999E-4C4E-B012-B2F1B33EC950}"/>
              </a:ext>
            </a:extLst>
          </p:cNvPr>
          <p:cNvPicPr>
            <a:picLocks noChangeAspect="1"/>
          </p:cNvPicPr>
          <p:nvPr/>
        </p:nvPicPr>
        <p:blipFill>
          <a:blip r:embed="rId3"/>
          <a:stretch>
            <a:fillRect/>
          </a:stretch>
        </p:blipFill>
        <p:spPr>
          <a:xfrm>
            <a:off x="3793099" y="3501485"/>
            <a:ext cx="4978400" cy="2409603"/>
          </a:xfrm>
          <a:prstGeom prst="rect">
            <a:avLst/>
          </a:prstGeom>
          <a:ln>
            <a:solidFill>
              <a:schemeClr val="accent1"/>
            </a:solidFill>
          </a:ln>
        </p:spPr>
      </p:pic>
    </p:spTree>
    <p:extLst>
      <p:ext uri="{BB962C8B-B14F-4D97-AF65-F5344CB8AC3E}">
        <p14:creationId xmlns:p14="http://schemas.microsoft.com/office/powerpoint/2010/main" val="28607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DA7D-DD6E-A14D-A9EF-29D4D520A301}"/>
              </a:ext>
            </a:extLst>
          </p:cNvPr>
          <p:cNvSpPr>
            <a:spLocks noGrp="1"/>
          </p:cNvSpPr>
          <p:nvPr>
            <p:ph type="title"/>
          </p:nvPr>
        </p:nvSpPr>
        <p:spPr/>
        <p:txBody>
          <a:bodyPr/>
          <a:lstStyle/>
          <a:p>
            <a:r>
              <a:rPr lang="en-US" dirty="0"/>
              <a:t>In the Host OS</a:t>
            </a:r>
          </a:p>
        </p:txBody>
      </p:sp>
      <p:sp>
        <p:nvSpPr>
          <p:cNvPr id="4" name="Date Placeholder 3">
            <a:extLst>
              <a:ext uri="{FF2B5EF4-FFF2-40B4-BE49-F238E27FC236}">
                <a16:creationId xmlns:a16="http://schemas.microsoft.com/office/drawing/2014/main" id="{E5BACCD9-C790-8B4B-8610-1E116CDD5062}"/>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0FF506C-8118-DD42-A187-44FD164C762C}"/>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CCB1BFA9-D2F3-AE41-8C9A-351D3A931C79}"/>
              </a:ext>
            </a:extLst>
          </p:cNvPr>
          <p:cNvSpPr>
            <a:spLocks noGrp="1"/>
          </p:cNvSpPr>
          <p:nvPr>
            <p:ph type="sldNum" sz="quarter" idx="12"/>
          </p:nvPr>
        </p:nvSpPr>
        <p:spPr/>
        <p:txBody>
          <a:bodyPr/>
          <a:lstStyle/>
          <a:p>
            <a:pPr>
              <a:defRPr/>
            </a:pPr>
            <a:fld id="{ACA94121-BA6C-AD43-82C2-DF1F24FE5D9C}" type="slidenum">
              <a:rPr lang="en-US" smtClean="0"/>
              <a:pPr>
                <a:defRPr/>
              </a:pPr>
              <a:t>23</a:t>
            </a:fld>
            <a:endParaRPr lang="en-US" b="0"/>
          </a:p>
        </p:txBody>
      </p:sp>
      <p:pic>
        <p:nvPicPr>
          <p:cNvPr id="8" name="Picture 7">
            <a:extLst>
              <a:ext uri="{FF2B5EF4-FFF2-40B4-BE49-F238E27FC236}">
                <a16:creationId xmlns:a16="http://schemas.microsoft.com/office/drawing/2014/main" id="{9A8A0884-482C-0B4C-AB5D-BBB69AAC6EE9}"/>
              </a:ext>
            </a:extLst>
          </p:cNvPr>
          <p:cNvPicPr>
            <a:picLocks noChangeAspect="1"/>
          </p:cNvPicPr>
          <p:nvPr/>
        </p:nvPicPr>
        <p:blipFill>
          <a:blip r:embed="rId2"/>
          <a:stretch>
            <a:fillRect/>
          </a:stretch>
        </p:blipFill>
        <p:spPr>
          <a:xfrm>
            <a:off x="1143000" y="1143000"/>
            <a:ext cx="6705600" cy="5054848"/>
          </a:xfrm>
          <a:prstGeom prst="rect">
            <a:avLst/>
          </a:prstGeom>
          <a:ln>
            <a:solidFill>
              <a:schemeClr val="accent1"/>
            </a:solidFill>
          </a:ln>
        </p:spPr>
      </p:pic>
    </p:spTree>
    <p:extLst>
      <p:ext uri="{BB962C8B-B14F-4D97-AF65-F5344CB8AC3E}">
        <p14:creationId xmlns:p14="http://schemas.microsoft.com/office/powerpoint/2010/main" val="3968080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8260-5462-CD47-A0F4-79DC2CEA12F5}"/>
              </a:ext>
            </a:extLst>
          </p:cNvPr>
          <p:cNvSpPr>
            <a:spLocks noGrp="1"/>
          </p:cNvSpPr>
          <p:nvPr>
            <p:ph type="title"/>
          </p:nvPr>
        </p:nvSpPr>
        <p:spPr/>
        <p:txBody>
          <a:bodyPr/>
          <a:lstStyle/>
          <a:p>
            <a:r>
              <a:rPr lang="en-US" dirty="0"/>
              <a:t>In the </a:t>
            </a:r>
            <a:r>
              <a:rPr lang="en-US" dirty="0" err="1"/>
              <a:t>vbox</a:t>
            </a:r>
            <a:r>
              <a:rPr lang="en-US" dirty="0"/>
              <a:t> / vagrant</a:t>
            </a:r>
          </a:p>
        </p:txBody>
      </p:sp>
      <p:sp>
        <p:nvSpPr>
          <p:cNvPr id="4" name="Date Placeholder 3">
            <a:extLst>
              <a:ext uri="{FF2B5EF4-FFF2-40B4-BE49-F238E27FC236}">
                <a16:creationId xmlns:a16="http://schemas.microsoft.com/office/drawing/2014/main" id="{531554FF-EC56-F147-BE40-770F784E6D01}"/>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772F7D7D-058D-0F4C-A40D-9B8E5F0BCEBA}"/>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721E3A6D-013D-614C-BE32-FD3E69A2907A}"/>
              </a:ext>
            </a:extLst>
          </p:cNvPr>
          <p:cNvSpPr>
            <a:spLocks noGrp="1"/>
          </p:cNvSpPr>
          <p:nvPr>
            <p:ph type="sldNum" sz="quarter" idx="12"/>
          </p:nvPr>
        </p:nvSpPr>
        <p:spPr/>
        <p:txBody>
          <a:bodyPr/>
          <a:lstStyle/>
          <a:p>
            <a:pPr>
              <a:defRPr/>
            </a:pPr>
            <a:fld id="{ACA94121-BA6C-AD43-82C2-DF1F24FE5D9C}" type="slidenum">
              <a:rPr lang="en-US" smtClean="0"/>
              <a:pPr>
                <a:defRPr/>
              </a:pPr>
              <a:t>24</a:t>
            </a:fld>
            <a:endParaRPr lang="en-US" b="0"/>
          </a:p>
        </p:txBody>
      </p:sp>
      <p:pic>
        <p:nvPicPr>
          <p:cNvPr id="10" name="Picture 9">
            <a:extLst>
              <a:ext uri="{FF2B5EF4-FFF2-40B4-BE49-F238E27FC236}">
                <a16:creationId xmlns:a16="http://schemas.microsoft.com/office/drawing/2014/main" id="{06D3D5C3-2FC1-7749-AF12-9081FB7F6D7D}"/>
              </a:ext>
            </a:extLst>
          </p:cNvPr>
          <p:cNvPicPr>
            <a:picLocks noChangeAspect="1"/>
          </p:cNvPicPr>
          <p:nvPr/>
        </p:nvPicPr>
        <p:blipFill>
          <a:blip r:embed="rId2"/>
          <a:stretch>
            <a:fillRect/>
          </a:stretch>
        </p:blipFill>
        <p:spPr>
          <a:xfrm>
            <a:off x="152400" y="3429000"/>
            <a:ext cx="5600700" cy="2977028"/>
          </a:xfrm>
          <a:prstGeom prst="rect">
            <a:avLst/>
          </a:prstGeom>
          <a:ln>
            <a:solidFill>
              <a:schemeClr val="accent1"/>
            </a:solidFill>
          </a:ln>
        </p:spPr>
      </p:pic>
      <p:pic>
        <p:nvPicPr>
          <p:cNvPr id="8" name="Picture 7">
            <a:extLst>
              <a:ext uri="{FF2B5EF4-FFF2-40B4-BE49-F238E27FC236}">
                <a16:creationId xmlns:a16="http://schemas.microsoft.com/office/drawing/2014/main" id="{B406FB1C-F836-1746-9F26-4324E59201CA}"/>
              </a:ext>
            </a:extLst>
          </p:cNvPr>
          <p:cNvPicPr>
            <a:picLocks noChangeAspect="1"/>
          </p:cNvPicPr>
          <p:nvPr/>
        </p:nvPicPr>
        <p:blipFill>
          <a:blip r:embed="rId3"/>
          <a:stretch>
            <a:fillRect/>
          </a:stretch>
        </p:blipFill>
        <p:spPr>
          <a:xfrm>
            <a:off x="3234627" y="990600"/>
            <a:ext cx="5909373" cy="2768600"/>
          </a:xfrm>
          <a:prstGeom prst="rect">
            <a:avLst/>
          </a:prstGeom>
          <a:ln>
            <a:solidFill>
              <a:schemeClr val="accent1"/>
            </a:solidFill>
          </a:ln>
        </p:spPr>
      </p:pic>
    </p:spTree>
    <p:extLst>
      <p:ext uri="{BB962C8B-B14F-4D97-AF65-F5344CB8AC3E}">
        <p14:creationId xmlns:p14="http://schemas.microsoft.com/office/powerpoint/2010/main" val="1988856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C3DD-B3F5-7F44-8052-20A19D579E36}"/>
              </a:ext>
            </a:extLst>
          </p:cNvPr>
          <p:cNvSpPr>
            <a:spLocks noGrp="1"/>
          </p:cNvSpPr>
          <p:nvPr>
            <p:ph type="title"/>
          </p:nvPr>
        </p:nvSpPr>
        <p:spPr/>
        <p:txBody>
          <a:bodyPr/>
          <a:lstStyle/>
          <a:p>
            <a:r>
              <a:rPr lang="en-US" dirty="0"/>
              <a:t>Guest ubuntu Linux</a:t>
            </a:r>
          </a:p>
        </p:txBody>
      </p:sp>
      <p:sp>
        <p:nvSpPr>
          <p:cNvPr id="4" name="Date Placeholder 3">
            <a:extLst>
              <a:ext uri="{FF2B5EF4-FFF2-40B4-BE49-F238E27FC236}">
                <a16:creationId xmlns:a16="http://schemas.microsoft.com/office/drawing/2014/main" id="{97142311-55D6-424A-96BD-571AC7A15877}"/>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D010BDAC-BB27-C649-92B4-83A7473F6E37}"/>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F4DC9044-9E2A-9849-A4DC-6E37ADEC061F}"/>
              </a:ext>
            </a:extLst>
          </p:cNvPr>
          <p:cNvSpPr>
            <a:spLocks noGrp="1"/>
          </p:cNvSpPr>
          <p:nvPr>
            <p:ph type="sldNum" sz="quarter" idx="12"/>
          </p:nvPr>
        </p:nvSpPr>
        <p:spPr/>
        <p:txBody>
          <a:bodyPr/>
          <a:lstStyle/>
          <a:p>
            <a:pPr>
              <a:defRPr/>
            </a:pPr>
            <a:fld id="{ACA94121-BA6C-AD43-82C2-DF1F24FE5D9C}" type="slidenum">
              <a:rPr lang="en-US" smtClean="0"/>
              <a:pPr>
                <a:defRPr/>
              </a:pPr>
              <a:t>25</a:t>
            </a:fld>
            <a:endParaRPr lang="en-US" b="0"/>
          </a:p>
        </p:txBody>
      </p:sp>
      <p:pic>
        <p:nvPicPr>
          <p:cNvPr id="8" name="Picture 7">
            <a:extLst>
              <a:ext uri="{FF2B5EF4-FFF2-40B4-BE49-F238E27FC236}">
                <a16:creationId xmlns:a16="http://schemas.microsoft.com/office/drawing/2014/main" id="{BCA7378E-78A3-754B-A5AF-FE34042A3B05}"/>
              </a:ext>
            </a:extLst>
          </p:cNvPr>
          <p:cNvPicPr>
            <a:picLocks noChangeAspect="1"/>
          </p:cNvPicPr>
          <p:nvPr/>
        </p:nvPicPr>
        <p:blipFill>
          <a:blip r:embed="rId2"/>
          <a:stretch>
            <a:fillRect/>
          </a:stretch>
        </p:blipFill>
        <p:spPr>
          <a:xfrm>
            <a:off x="685800" y="1172210"/>
            <a:ext cx="7874000" cy="5143500"/>
          </a:xfrm>
          <a:prstGeom prst="rect">
            <a:avLst/>
          </a:prstGeom>
        </p:spPr>
      </p:pic>
    </p:spTree>
    <p:extLst>
      <p:ext uri="{BB962C8B-B14F-4D97-AF65-F5344CB8AC3E}">
        <p14:creationId xmlns:p14="http://schemas.microsoft.com/office/powerpoint/2010/main" val="2910019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5BD7-89A9-2644-A4B0-4B77BD084237}"/>
              </a:ext>
            </a:extLst>
          </p:cNvPr>
          <p:cNvSpPr>
            <a:spLocks noGrp="1"/>
          </p:cNvSpPr>
          <p:nvPr>
            <p:ph type="title"/>
          </p:nvPr>
        </p:nvSpPr>
        <p:spPr/>
        <p:txBody>
          <a:bodyPr/>
          <a:lstStyle/>
          <a:p>
            <a:r>
              <a:rPr lang="en-US" dirty="0"/>
              <a:t>And networking</a:t>
            </a:r>
          </a:p>
        </p:txBody>
      </p:sp>
      <p:sp>
        <p:nvSpPr>
          <p:cNvPr id="4" name="Date Placeholder 3">
            <a:extLst>
              <a:ext uri="{FF2B5EF4-FFF2-40B4-BE49-F238E27FC236}">
                <a16:creationId xmlns:a16="http://schemas.microsoft.com/office/drawing/2014/main" id="{E7EA046B-5FA9-0A40-BE52-9982D4027352}"/>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E9DF6082-0D82-8648-AAD2-6DFB0F067370}"/>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6505AE92-B1D2-8841-9E73-E10DC0EFBCEC}"/>
              </a:ext>
            </a:extLst>
          </p:cNvPr>
          <p:cNvSpPr>
            <a:spLocks noGrp="1"/>
          </p:cNvSpPr>
          <p:nvPr>
            <p:ph type="sldNum" sz="quarter" idx="12"/>
          </p:nvPr>
        </p:nvSpPr>
        <p:spPr/>
        <p:txBody>
          <a:bodyPr/>
          <a:lstStyle/>
          <a:p>
            <a:pPr>
              <a:defRPr/>
            </a:pPr>
            <a:fld id="{ACA94121-BA6C-AD43-82C2-DF1F24FE5D9C}" type="slidenum">
              <a:rPr lang="en-US" smtClean="0"/>
              <a:pPr>
                <a:defRPr/>
              </a:pPr>
              <a:t>26</a:t>
            </a:fld>
            <a:endParaRPr lang="en-US" b="0"/>
          </a:p>
        </p:txBody>
      </p:sp>
      <p:pic>
        <p:nvPicPr>
          <p:cNvPr id="10" name="Picture 9">
            <a:extLst>
              <a:ext uri="{FF2B5EF4-FFF2-40B4-BE49-F238E27FC236}">
                <a16:creationId xmlns:a16="http://schemas.microsoft.com/office/drawing/2014/main" id="{ECDA7111-4035-FE48-9253-0E7B2221B607}"/>
              </a:ext>
            </a:extLst>
          </p:cNvPr>
          <p:cNvPicPr>
            <a:picLocks noChangeAspect="1"/>
          </p:cNvPicPr>
          <p:nvPr/>
        </p:nvPicPr>
        <p:blipFill>
          <a:blip r:embed="rId2"/>
          <a:stretch>
            <a:fillRect/>
          </a:stretch>
        </p:blipFill>
        <p:spPr>
          <a:xfrm>
            <a:off x="59533" y="1038860"/>
            <a:ext cx="5230817" cy="3582416"/>
          </a:xfrm>
          <a:prstGeom prst="rect">
            <a:avLst/>
          </a:prstGeom>
          <a:ln>
            <a:solidFill>
              <a:schemeClr val="accent1"/>
            </a:solidFill>
          </a:ln>
        </p:spPr>
      </p:pic>
      <p:pic>
        <p:nvPicPr>
          <p:cNvPr id="12" name="Picture 11">
            <a:extLst>
              <a:ext uri="{FF2B5EF4-FFF2-40B4-BE49-F238E27FC236}">
                <a16:creationId xmlns:a16="http://schemas.microsoft.com/office/drawing/2014/main" id="{8B35BEF7-695F-FF42-A207-2BE01529094B}"/>
              </a:ext>
            </a:extLst>
          </p:cNvPr>
          <p:cNvPicPr>
            <a:picLocks noChangeAspect="1"/>
          </p:cNvPicPr>
          <p:nvPr/>
        </p:nvPicPr>
        <p:blipFill>
          <a:blip r:embed="rId3"/>
          <a:stretch>
            <a:fillRect/>
          </a:stretch>
        </p:blipFill>
        <p:spPr>
          <a:xfrm>
            <a:off x="4533900" y="1143000"/>
            <a:ext cx="5601079" cy="3803650"/>
          </a:xfrm>
          <a:prstGeom prst="rect">
            <a:avLst/>
          </a:prstGeom>
          <a:ln>
            <a:solidFill>
              <a:schemeClr val="accent1"/>
            </a:solidFill>
          </a:ln>
        </p:spPr>
      </p:pic>
      <p:pic>
        <p:nvPicPr>
          <p:cNvPr id="14" name="Picture 13">
            <a:extLst>
              <a:ext uri="{FF2B5EF4-FFF2-40B4-BE49-F238E27FC236}">
                <a16:creationId xmlns:a16="http://schemas.microsoft.com/office/drawing/2014/main" id="{3DB1ABD3-2E20-8640-9EEC-D692BE47D903}"/>
              </a:ext>
            </a:extLst>
          </p:cNvPr>
          <p:cNvPicPr>
            <a:picLocks noChangeAspect="1"/>
          </p:cNvPicPr>
          <p:nvPr/>
        </p:nvPicPr>
        <p:blipFill>
          <a:blip r:embed="rId4"/>
          <a:stretch>
            <a:fillRect/>
          </a:stretch>
        </p:blipFill>
        <p:spPr>
          <a:xfrm>
            <a:off x="59533" y="4688840"/>
            <a:ext cx="5416550" cy="1756470"/>
          </a:xfrm>
          <a:prstGeom prst="rect">
            <a:avLst/>
          </a:prstGeom>
          <a:ln>
            <a:solidFill>
              <a:schemeClr val="accent1"/>
            </a:solidFill>
          </a:ln>
        </p:spPr>
      </p:pic>
    </p:spTree>
    <p:extLst>
      <p:ext uri="{BB962C8B-B14F-4D97-AF65-F5344CB8AC3E}">
        <p14:creationId xmlns:p14="http://schemas.microsoft.com/office/powerpoint/2010/main" val="173147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C200EDBA-8D9E-984D-A973-C9D99B03BE96}"/>
              </a:ext>
            </a:extLst>
          </p:cNvPr>
          <p:cNvGrpSpPr/>
          <p:nvPr/>
        </p:nvGrpSpPr>
        <p:grpSpPr>
          <a:xfrm>
            <a:off x="1944090" y="1139901"/>
            <a:ext cx="1344503" cy="1704557"/>
            <a:chOff x="1371600" y="1343443"/>
            <a:chExt cx="1344503" cy="1704557"/>
          </a:xfrm>
        </p:grpSpPr>
        <p:sp>
          <p:nvSpPr>
            <p:cNvPr id="103" name="Rounded Rectangle 102">
              <a:extLst>
                <a:ext uri="{FF2B5EF4-FFF2-40B4-BE49-F238E27FC236}">
                  <a16:creationId xmlns:a16="http://schemas.microsoft.com/office/drawing/2014/main" id="{F6F61C73-376F-3B4C-9071-7EB7B7638EB6}"/>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E90CA27D-9F75-3C4E-AFE6-1CCE30D9C252}"/>
                </a:ext>
              </a:extLst>
            </p:cNvPr>
            <p:cNvSpPr txBox="1"/>
            <p:nvPr/>
          </p:nvSpPr>
          <p:spPr>
            <a:xfrm>
              <a:off x="1524000" y="1343443"/>
              <a:ext cx="992579" cy="646331"/>
            </a:xfrm>
            <a:prstGeom prst="rect">
              <a:avLst/>
            </a:prstGeom>
            <a:noFill/>
          </p:spPr>
          <p:txBody>
            <a:bodyPr wrap="none" rtlCol="0">
              <a:spAutoFit/>
            </a:bodyPr>
            <a:lstStyle/>
            <a:p>
              <a:pPr algn="ctr"/>
              <a:r>
                <a:rPr lang="en-US" dirty="0" err="1"/>
                <a:t>appln</a:t>
              </a:r>
              <a:endParaRPr lang="en-US" dirty="0"/>
            </a:p>
            <a:p>
              <a:r>
                <a:rPr lang="en-US" dirty="0"/>
                <a:t>process</a:t>
              </a:r>
            </a:p>
          </p:txBody>
        </p:sp>
      </p:grpSp>
      <p:grpSp>
        <p:nvGrpSpPr>
          <p:cNvPr id="72" name="Group 71">
            <a:extLst>
              <a:ext uri="{FF2B5EF4-FFF2-40B4-BE49-F238E27FC236}">
                <a16:creationId xmlns:a16="http://schemas.microsoft.com/office/drawing/2014/main" id="{FA0B4BF3-BD1C-544A-93DA-74A9AE7743C7}"/>
              </a:ext>
            </a:extLst>
          </p:cNvPr>
          <p:cNvGrpSpPr/>
          <p:nvPr/>
        </p:nvGrpSpPr>
        <p:grpSpPr>
          <a:xfrm>
            <a:off x="2911950"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9710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7803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6336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User-level “Guest” Operating System</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27</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73509"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605859"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651672"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6649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520461"/>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672025"/>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266384"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406916" y="4080854"/>
            <a:ext cx="1327608" cy="338554"/>
          </a:xfrm>
          <a:prstGeom prst="rect">
            <a:avLst/>
          </a:prstGeom>
          <a:noFill/>
        </p:spPr>
        <p:txBody>
          <a:bodyPr wrap="square" rtlCol="0">
            <a:spAutoFit/>
          </a:bodyPr>
          <a:lstStyle/>
          <a:p>
            <a:pPr algn="ctr"/>
            <a:r>
              <a:rPr lang="en-US" sz="1600" i="1" dirty="0"/>
              <a:t>file 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600505"/>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6058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8564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2103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50292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4188482" y="1114448"/>
            <a:ext cx="3352798"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1371600" y="1343443"/>
            <a:ext cx="1344503" cy="1704557"/>
            <a:chOff x="1371600" y="1343443"/>
            <a:chExt cx="134450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524000" y="1343443"/>
              <a:ext cx="992579" cy="646331"/>
            </a:xfrm>
            <a:prstGeom prst="rect">
              <a:avLst/>
            </a:prstGeom>
            <a:noFill/>
          </p:spPr>
          <p:txBody>
            <a:bodyPr wrap="none" rtlCol="0">
              <a:spAutoFit/>
            </a:bodyPr>
            <a:lstStyle/>
            <a:p>
              <a:pPr algn="ctr"/>
              <a:r>
                <a:rPr lang="en-US" dirty="0" err="1"/>
                <a:t>appln</a:t>
              </a:r>
              <a:endParaRPr lang="en-US" dirty="0"/>
            </a:p>
            <a:p>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323146"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493280"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050808"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498632"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208159"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8"/>
          <a:stretch>
            <a:fillRect/>
          </a:stretch>
        </p:blipFill>
        <p:spPr>
          <a:xfrm>
            <a:off x="4654386"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117884" y="1889587"/>
            <a:ext cx="1197764" cy="369332"/>
          </a:xfrm>
          <a:prstGeom prst="rect">
            <a:avLst/>
          </a:prstGeom>
          <a:noFill/>
        </p:spPr>
        <p:txBody>
          <a:bodyPr wrap="none" rtlCol="0">
            <a:spAutoFit/>
          </a:bodyPr>
          <a:lstStyle/>
          <a:p>
            <a:r>
              <a:rPr lang="en-US" dirty="0"/>
              <a:t>Guest OS</a:t>
            </a:r>
          </a:p>
        </p:txBody>
      </p:sp>
    </p:spTree>
    <p:extLst>
      <p:ext uri="{BB962C8B-B14F-4D97-AF65-F5344CB8AC3E}">
        <p14:creationId xmlns:p14="http://schemas.microsoft.com/office/powerpoint/2010/main" val="397286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95 -0.01018 L 0.23855 -0.38055 " pathEditMode="relative" ptsTypes="AA">
                                      <p:cBhvr>
                                        <p:cTn id="6" dur="2000" fill="hold"/>
                                        <p:tgtEl>
                                          <p:spTgt spid="27"/>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27"/>
                                        </p:tgtEl>
                                        <p:attrNameLst>
                                          <p:attrName>style.visibility</p:attrName>
                                        </p:attrNameLst>
                                      </p:cBhvr>
                                      <p:to>
                                        <p:strVal val="hidden"/>
                                      </p:to>
                                    </p:set>
                                  </p:sub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CED03-4E7B-9447-B734-1ABFAF4566E7}"/>
              </a:ext>
            </a:extLst>
          </p:cNvPr>
          <p:cNvSpPr>
            <a:spLocks noGrp="1"/>
          </p:cNvSpPr>
          <p:nvPr>
            <p:ph type="title"/>
          </p:nvPr>
        </p:nvSpPr>
        <p:spPr/>
        <p:txBody>
          <a:bodyPr/>
          <a:lstStyle/>
          <a:p>
            <a:r>
              <a:rPr lang="en-US" dirty="0"/>
              <a:t>Software Emulation of Hardware</a:t>
            </a:r>
          </a:p>
        </p:txBody>
      </p:sp>
      <p:sp>
        <p:nvSpPr>
          <p:cNvPr id="3" name="Content Placeholder 2">
            <a:extLst>
              <a:ext uri="{FF2B5EF4-FFF2-40B4-BE49-F238E27FC236}">
                <a16:creationId xmlns:a16="http://schemas.microsoft.com/office/drawing/2014/main" id="{F8580669-E4F2-0D46-9FE1-1D7752867AC9}"/>
              </a:ext>
            </a:extLst>
          </p:cNvPr>
          <p:cNvSpPr>
            <a:spLocks noGrp="1"/>
          </p:cNvSpPr>
          <p:nvPr>
            <p:ph idx="1"/>
          </p:nvPr>
        </p:nvSpPr>
        <p:spPr>
          <a:xfrm>
            <a:off x="533400" y="980440"/>
            <a:ext cx="8077200" cy="5257800"/>
          </a:xfrm>
        </p:spPr>
        <p:txBody>
          <a:bodyPr/>
          <a:lstStyle/>
          <a:p>
            <a:r>
              <a:rPr lang="en-US" dirty="0"/>
              <a:t>Example: QEMU for x86</a:t>
            </a:r>
          </a:p>
          <a:p>
            <a:pPr lvl="1"/>
            <a:r>
              <a:rPr lang="en-US" dirty="0"/>
              <a:t>Used to do MIPS R3000 (subset) emulation as 61C project</a:t>
            </a:r>
          </a:p>
          <a:p>
            <a:r>
              <a:rPr lang="en-US" dirty="0"/>
              <a:t>User software emulates the behavior of every single instruction</a:t>
            </a:r>
          </a:p>
          <a:p>
            <a:pPr lvl="1"/>
            <a:r>
              <a:rPr lang="en-US" dirty="0"/>
              <a:t>Data structure for Processor, Memory, I/O, </a:t>
            </a:r>
            <a:r>
              <a:rPr lang="en-US" dirty="0" err="1"/>
              <a:t>etc</a:t>
            </a:r>
            <a:endParaRPr lang="en-US" dirty="0"/>
          </a:p>
          <a:p>
            <a:pPr lvl="1"/>
            <a:r>
              <a:rPr lang="en-US" dirty="0"/>
              <a:t>Code for Instruction Cycle: Fetch Instruction, Decode, Fetch Operands, Perform Operation, Store Results, Update PC</a:t>
            </a:r>
          </a:p>
          <a:p>
            <a:pPr lvl="1"/>
            <a:r>
              <a:rPr lang="en-US" dirty="0"/>
              <a:t>Emulate privilege levels, interrupts, MMU, . . . too </a:t>
            </a:r>
          </a:p>
          <a:p>
            <a:pPr lvl="1"/>
            <a:r>
              <a:rPr lang="en-US" dirty="0"/>
              <a:t>Load (i.e., boot) image of the operating system</a:t>
            </a:r>
          </a:p>
          <a:p>
            <a:pPr lvl="1"/>
            <a:r>
              <a:rPr lang="en-US" dirty="0"/>
              <a:t>Initializes (virtual) HW, loads </a:t>
            </a:r>
            <a:r>
              <a:rPr lang="en-US" dirty="0" err="1"/>
              <a:t>pgms</a:t>
            </a:r>
            <a:r>
              <a:rPr lang="en-US" dirty="0"/>
              <a:t>, schedules threads, etc.</a:t>
            </a:r>
          </a:p>
          <a:p>
            <a:r>
              <a:rPr lang="en-US" dirty="0"/>
              <a:t>Popular in the 90’s </a:t>
            </a:r>
          </a:p>
          <a:p>
            <a:pPr lvl="1"/>
            <a:r>
              <a:rPr lang="en-US" dirty="0"/>
              <a:t>run Windows (x86) on your MAC (M68000), …</a:t>
            </a:r>
          </a:p>
          <a:p>
            <a:pPr lvl="1"/>
            <a:r>
              <a:rPr lang="en-US" dirty="0"/>
              <a:t>Software Fault Isolation</a:t>
            </a:r>
          </a:p>
          <a:p>
            <a:r>
              <a:rPr lang="en-US" dirty="0"/>
              <a:t>Lots of dynamic translation optimizations to reduce overhead from 1000-fold to 2-10 fold</a:t>
            </a:r>
          </a:p>
          <a:p>
            <a:pPr lvl="1"/>
            <a:r>
              <a:rPr lang="en-US" dirty="0"/>
              <a:t>Want more like 10-20% overhead</a:t>
            </a:r>
          </a:p>
          <a:p>
            <a:pPr lvl="1"/>
            <a:endParaRPr lang="en-US" dirty="0"/>
          </a:p>
          <a:p>
            <a:pPr lvl="1"/>
            <a:endParaRPr lang="en-US" dirty="0"/>
          </a:p>
        </p:txBody>
      </p:sp>
      <p:sp>
        <p:nvSpPr>
          <p:cNvPr id="4" name="Date Placeholder 3">
            <a:extLst>
              <a:ext uri="{FF2B5EF4-FFF2-40B4-BE49-F238E27FC236}">
                <a16:creationId xmlns:a16="http://schemas.microsoft.com/office/drawing/2014/main" id="{CA9B56AE-0EE3-F042-80DF-ED1A83096200}"/>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597BF1DA-6B20-7D42-91CF-F2698FB20F0D}"/>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7322C0A5-8418-6B4E-8417-96AFD5A5E297}"/>
              </a:ext>
            </a:extLst>
          </p:cNvPr>
          <p:cNvSpPr>
            <a:spLocks noGrp="1"/>
          </p:cNvSpPr>
          <p:nvPr>
            <p:ph type="sldNum" sz="quarter" idx="12"/>
          </p:nvPr>
        </p:nvSpPr>
        <p:spPr/>
        <p:txBody>
          <a:bodyPr/>
          <a:lstStyle/>
          <a:p>
            <a:pPr>
              <a:defRPr/>
            </a:pPr>
            <a:fld id="{ACA94121-BA6C-AD43-82C2-DF1F24FE5D9C}" type="slidenum">
              <a:rPr lang="en-US" smtClean="0"/>
              <a:pPr>
                <a:defRPr/>
              </a:pPr>
              <a:t>28</a:t>
            </a:fld>
            <a:endParaRPr lang="en-US" b="0"/>
          </a:p>
        </p:txBody>
      </p:sp>
    </p:spTree>
    <p:extLst>
      <p:ext uri="{BB962C8B-B14F-4D97-AF65-F5344CB8AC3E}">
        <p14:creationId xmlns:p14="http://schemas.microsoft.com/office/powerpoint/2010/main" val="17833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911950"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9710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7803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6336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a:xfrm>
            <a:off x="685800" y="228600"/>
            <a:ext cx="7696200" cy="736600"/>
          </a:xfrm>
        </p:spPr>
        <p:txBody>
          <a:bodyPr/>
          <a:lstStyle/>
          <a:p>
            <a:r>
              <a:rPr lang="en-US" dirty="0"/>
              <a:t>Guest Virtual Hardware: proc regs</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29</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73509"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605859"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7338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727870" y="426720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6649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520461"/>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8481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9692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266384"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406916" y="4080854"/>
            <a:ext cx="1327608" cy="338554"/>
          </a:xfrm>
          <a:prstGeom prst="rect">
            <a:avLst/>
          </a:prstGeom>
          <a:noFill/>
        </p:spPr>
        <p:txBody>
          <a:bodyPr wrap="square" rtlCol="0">
            <a:spAutoFit/>
          </a:bodyPr>
          <a:lstStyle/>
          <a:p>
            <a:pPr algn="ctr"/>
            <a:r>
              <a:rPr lang="en-US" sz="1600" i="1" dirty="0"/>
              <a:t>file 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600505"/>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6058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8564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2103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50292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3741405" y="1114447"/>
            <a:ext cx="4094827" cy="2207851"/>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25153" y="2204790"/>
            <a:ext cx="854363" cy="1117509"/>
            <a:chOff x="1371600" y="1343443"/>
            <a:chExt cx="134450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81811" y="1343443"/>
              <a:ext cx="1276955" cy="798077"/>
            </a:xfrm>
            <a:prstGeom prst="rect">
              <a:avLst/>
            </a:prstGeom>
            <a:noFill/>
          </p:spPr>
          <p:txBody>
            <a:bodyPr wrap="none" rtlCol="0">
              <a:spAutoFit/>
            </a:bodyPr>
            <a:lstStyle/>
            <a:p>
              <a:pPr algn="ctr"/>
              <a:r>
                <a:rPr lang="en-US" sz="1400" dirty="0" err="1"/>
                <a:t>appln</a:t>
              </a:r>
              <a:endParaRPr lang="en-US" sz="1400" dirty="0"/>
            </a:p>
            <a:p>
              <a:pPr algn="ctr"/>
              <a:r>
                <a:rPr lang="en-US" sz="1400"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618098"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88232"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45760"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793584"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503111"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812886" y="2953419"/>
            <a:ext cx="1327608" cy="584775"/>
          </a:xfrm>
          <a:prstGeom prst="rect">
            <a:avLst/>
          </a:prstGeom>
          <a:noFill/>
        </p:spPr>
        <p:txBody>
          <a:bodyPr wrap="square" rtlCol="0">
            <a:spAutoFit/>
          </a:bodyPr>
          <a:lstStyle/>
          <a:p>
            <a:r>
              <a:rPr lang="en-US" sz="1600" i="1" dirty="0"/>
              <a:t>Unprivileged Instructions</a:t>
            </a:r>
          </a:p>
        </p:txBody>
      </p:sp>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8"/>
          <a:stretch>
            <a:fillRect/>
          </a:stretch>
        </p:blipFill>
        <p:spPr>
          <a:xfrm>
            <a:off x="4949338"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412836" y="1889587"/>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1E80BBB6-B9D3-534C-9E95-5F4B348D959A}"/>
              </a:ext>
            </a:extLst>
          </p:cNvPr>
          <p:cNvSpPr txBox="1"/>
          <p:nvPr/>
        </p:nvSpPr>
        <p:spPr>
          <a:xfrm>
            <a:off x="3772153" y="1179231"/>
            <a:ext cx="761747" cy="369332"/>
          </a:xfrm>
          <a:prstGeom prst="rect">
            <a:avLst/>
          </a:prstGeom>
          <a:noFill/>
        </p:spPr>
        <p:txBody>
          <a:bodyPr wrap="none" rtlCol="0">
            <a:spAutoFit/>
          </a:bodyPr>
          <a:lstStyle/>
          <a:p>
            <a:r>
              <a:rPr lang="en-US" dirty="0"/>
              <a:t>VM-X</a:t>
            </a:r>
          </a:p>
        </p:txBody>
      </p:sp>
      <p:pic>
        <p:nvPicPr>
          <p:cNvPr id="100" name="Picture 99">
            <a:extLst>
              <a:ext uri="{FF2B5EF4-FFF2-40B4-BE49-F238E27FC236}">
                <a16:creationId xmlns:a16="http://schemas.microsoft.com/office/drawing/2014/main" id="{234C489E-9DEA-7340-B2C2-2C9362B43AEC}"/>
              </a:ext>
            </a:extLst>
          </p:cNvPr>
          <p:cNvPicPr>
            <a:picLocks noChangeAspect="1"/>
          </p:cNvPicPr>
          <p:nvPr/>
        </p:nvPicPr>
        <p:blipFill>
          <a:blip r:embed="rId9"/>
          <a:stretch>
            <a:fillRect/>
          </a:stretch>
        </p:blipFill>
        <p:spPr>
          <a:xfrm>
            <a:off x="3942044" y="2933170"/>
            <a:ext cx="401962" cy="312637"/>
          </a:xfrm>
          <a:prstGeom prst="rect">
            <a:avLst/>
          </a:prstGeom>
        </p:spPr>
      </p:pic>
    </p:spTree>
    <p:extLst>
      <p:ext uri="{BB962C8B-B14F-4D97-AF65-F5344CB8AC3E}">
        <p14:creationId xmlns:p14="http://schemas.microsoft.com/office/powerpoint/2010/main" val="3006243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B2D2-486C-B24D-90C1-97C6DE01A9D0}"/>
              </a:ext>
            </a:extLst>
          </p:cNvPr>
          <p:cNvSpPr>
            <a:spLocks noGrp="1"/>
          </p:cNvSpPr>
          <p:nvPr>
            <p:ph type="title"/>
          </p:nvPr>
        </p:nvSpPr>
        <p:spPr/>
        <p:txBody>
          <a:bodyPr/>
          <a:lstStyle/>
          <a:p>
            <a:r>
              <a:rPr lang="en-US" dirty="0"/>
              <a:t>Paging Review</a:t>
            </a:r>
          </a:p>
        </p:txBody>
      </p:sp>
      <p:sp>
        <p:nvSpPr>
          <p:cNvPr id="3" name="Content Placeholder 2">
            <a:extLst>
              <a:ext uri="{FF2B5EF4-FFF2-40B4-BE49-F238E27FC236}">
                <a16:creationId xmlns:a16="http://schemas.microsoft.com/office/drawing/2014/main" id="{96775834-C228-6541-B78A-9D56BD1E1F40}"/>
              </a:ext>
            </a:extLst>
          </p:cNvPr>
          <p:cNvSpPr>
            <a:spLocks noGrp="1"/>
          </p:cNvSpPr>
          <p:nvPr>
            <p:ph idx="1"/>
          </p:nvPr>
        </p:nvSpPr>
        <p:spPr/>
        <p:txBody>
          <a:bodyPr/>
          <a:lstStyle/>
          <a:p>
            <a:r>
              <a:rPr lang="en-US" dirty="0"/>
              <a:t>Page Table provides a virtual address space for each process</a:t>
            </a:r>
          </a:p>
          <a:p>
            <a:pPr lvl="1"/>
            <a:r>
              <a:rPr lang="en-US" dirty="0"/>
              <a:t>Serves as the basis of protection</a:t>
            </a:r>
          </a:p>
          <a:p>
            <a:r>
              <a:rPr lang="en-US" dirty="0"/>
              <a:t>Allows creation of the illusion of a very large memory dedicated to each</a:t>
            </a:r>
          </a:p>
          <a:p>
            <a:pPr lvl="1"/>
            <a:r>
              <a:rPr lang="en-US" dirty="0"/>
              <a:t>TLB translates every reference form Virtual to Physical</a:t>
            </a:r>
          </a:p>
          <a:p>
            <a:pPr lvl="2"/>
            <a:r>
              <a:rPr lang="en-US" dirty="0"/>
              <a:t>Fast, High associativity, Small, OS manages consistency</a:t>
            </a:r>
          </a:p>
          <a:p>
            <a:r>
              <a:rPr lang="en-US" dirty="0"/>
              <a:t>Also basis for sharing (MMAP), fast fork (copy—on-write), fast exec (load by swap)</a:t>
            </a:r>
          </a:p>
          <a:p>
            <a:r>
              <a:rPr lang="en-US" dirty="0"/>
              <a:t>Key policy issue is page replacement policy</a:t>
            </a:r>
          </a:p>
          <a:p>
            <a:pPr lvl="1"/>
            <a:r>
              <a:rPr lang="en-US" dirty="0"/>
              <a:t>Approximation to LRU</a:t>
            </a:r>
          </a:p>
          <a:p>
            <a:r>
              <a:rPr lang="en-US" dirty="0"/>
              <a:t>Clock algorithm (or N-</a:t>
            </a:r>
            <a:r>
              <a:rPr lang="en-US" dirty="0" err="1"/>
              <a:t>th</a:t>
            </a:r>
            <a:r>
              <a:rPr lang="en-US" dirty="0"/>
              <a:t> chance)</a:t>
            </a:r>
          </a:p>
          <a:p>
            <a:pPr lvl="1"/>
            <a:r>
              <a:rPr lang="en-US" dirty="0"/>
              <a:t>Scan through physical frames, replace first one that has not been accesses in last N passes (clock: N==1)</a:t>
            </a:r>
          </a:p>
          <a:p>
            <a:pPr lvl="1"/>
            <a:r>
              <a:rPr lang="en-US" dirty="0"/>
              <a:t>Reverse map: frame =&gt; PTE, accessed bit in PTE</a:t>
            </a:r>
          </a:p>
          <a:p>
            <a:pPr lvl="1"/>
            <a:endParaRPr lang="en-US" dirty="0"/>
          </a:p>
          <a:p>
            <a:endParaRPr lang="en-US" dirty="0"/>
          </a:p>
        </p:txBody>
      </p:sp>
      <p:sp>
        <p:nvSpPr>
          <p:cNvPr id="4" name="Date Placeholder 3">
            <a:extLst>
              <a:ext uri="{FF2B5EF4-FFF2-40B4-BE49-F238E27FC236}">
                <a16:creationId xmlns:a16="http://schemas.microsoft.com/office/drawing/2014/main" id="{2B2995B3-4F84-7244-9BED-8BA8B81F99A7}"/>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AB9ECBA9-03EF-A04B-B02C-5E19A8233720}"/>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F2FBFBAC-4CA0-274F-901D-4AEB83E14428}"/>
              </a:ext>
            </a:extLst>
          </p:cNvPr>
          <p:cNvSpPr>
            <a:spLocks noGrp="1"/>
          </p:cNvSpPr>
          <p:nvPr>
            <p:ph type="sldNum" sz="quarter" idx="12"/>
          </p:nvPr>
        </p:nvSpPr>
        <p:spPr/>
        <p:txBody>
          <a:bodyPr/>
          <a:lstStyle/>
          <a:p>
            <a:pPr>
              <a:defRPr/>
            </a:pPr>
            <a:fld id="{ACA94121-BA6C-AD43-82C2-DF1F24FE5D9C}" type="slidenum">
              <a:rPr lang="en-US" smtClean="0"/>
              <a:pPr>
                <a:defRPr/>
              </a:pPr>
              <a:t>3</a:t>
            </a:fld>
            <a:endParaRPr lang="en-US" b="0"/>
          </a:p>
        </p:txBody>
      </p:sp>
    </p:spTree>
    <p:extLst>
      <p:ext uri="{BB962C8B-B14F-4D97-AF65-F5344CB8AC3E}">
        <p14:creationId xmlns:p14="http://schemas.microsoft.com/office/powerpoint/2010/main" val="2690880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911950"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9710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7803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6336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a:xfrm>
            <a:off x="685800" y="228600"/>
            <a:ext cx="7696200" cy="736600"/>
          </a:xfrm>
        </p:spPr>
        <p:txBody>
          <a:bodyPr/>
          <a:lstStyle/>
          <a:p>
            <a:r>
              <a:rPr lang="en-US" dirty="0"/>
              <a:t>Virtual Hardware: “physical mem”</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30</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73509"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605859"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7338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727870" y="426720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6649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520461"/>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8481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9692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266384"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406916" y="4080854"/>
            <a:ext cx="1327608" cy="338554"/>
          </a:xfrm>
          <a:prstGeom prst="rect">
            <a:avLst/>
          </a:prstGeom>
          <a:noFill/>
        </p:spPr>
        <p:txBody>
          <a:bodyPr wrap="square" rtlCol="0">
            <a:spAutoFit/>
          </a:bodyPr>
          <a:lstStyle/>
          <a:p>
            <a:pPr algn="ctr"/>
            <a:r>
              <a:rPr lang="en-US" sz="1600" i="1" dirty="0"/>
              <a:t>file 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600505"/>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6058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8564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2103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50292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3741405" y="1114447"/>
            <a:ext cx="4094827" cy="2207851"/>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25153" y="2204790"/>
            <a:ext cx="854363" cy="1117509"/>
            <a:chOff x="1371600" y="1343443"/>
            <a:chExt cx="134450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81811" y="1343443"/>
              <a:ext cx="1276955" cy="798077"/>
            </a:xfrm>
            <a:prstGeom prst="rect">
              <a:avLst/>
            </a:prstGeom>
            <a:noFill/>
          </p:spPr>
          <p:txBody>
            <a:bodyPr wrap="none" rtlCol="0">
              <a:spAutoFit/>
            </a:bodyPr>
            <a:lstStyle/>
            <a:p>
              <a:pPr algn="ctr"/>
              <a:r>
                <a:rPr lang="en-US" sz="1400" dirty="0" err="1"/>
                <a:t>appln</a:t>
              </a:r>
              <a:endParaRPr lang="en-US" sz="1400" dirty="0"/>
            </a:p>
            <a:p>
              <a:pPr algn="ctr"/>
              <a:r>
                <a:rPr lang="en-US" sz="1400"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618098"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88232"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45760"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793584"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503111"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836232" y="2876967"/>
            <a:ext cx="1327608" cy="584775"/>
          </a:xfrm>
          <a:prstGeom prst="rect">
            <a:avLst/>
          </a:prstGeom>
          <a:noFill/>
        </p:spPr>
        <p:txBody>
          <a:bodyPr wrap="square" rtlCol="0">
            <a:spAutoFit/>
          </a:bodyPr>
          <a:lstStyle/>
          <a:p>
            <a:r>
              <a:rPr lang="en-US" sz="1600" i="1" dirty="0"/>
              <a:t>Unprivileged Instructions</a:t>
            </a:r>
          </a:p>
        </p:txBody>
      </p:sp>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8"/>
          <a:stretch>
            <a:fillRect/>
          </a:stretch>
        </p:blipFill>
        <p:spPr>
          <a:xfrm>
            <a:off x="4949338"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412836" y="1889587"/>
            <a:ext cx="1197764" cy="369332"/>
          </a:xfrm>
          <a:prstGeom prst="rect">
            <a:avLst/>
          </a:prstGeom>
          <a:noFill/>
        </p:spPr>
        <p:txBody>
          <a:bodyPr wrap="none" rtlCol="0">
            <a:spAutoFit/>
          </a:bodyPr>
          <a:lstStyle/>
          <a:p>
            <a:r>
              <a:rPr lang="en-US" dirty="0"/>
              <a:t>Guest OS</a:t>
            </a:r>
          </a:p>
        </p:txBody>
      </p:sp>
      <p:sp>
        <p:nvSpPr>
          <p:cNvPr id="24" name="Rectangle 23">
            <a:extLst>
              <a:ext uri="{FF2B5EF4-FFF2-40B4-BE49-F238E27FC236}">
                <a16:creationId xmlns:a16="http://schemas.microsoft.com/office/drawing/2014/main" id="{297D4CEB-2477-C443-B24C-226F1D108984}"/>
              </a:ext>
            </a:extLst>
          </p:cNvPr>
          <p:cNvSpPr/>
          <p:nvPr/>
        </p:nvSpPr>
        <p:spPr bwMode="auto">
          <a:xfrm>
            <a:off x="2209800" y="1219200"/>
            <a:ext cx="1237656" cy="2165113"/>
          </a:xfrm>
          <a:prstGeom prst="rect">
            <a:avLst/>
          </a:prstGeom>
          <a:solidFill>
            <a:schemeClr val="bg1">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TextBox 29">
            <a:extLst>
              <a:ext uri="{FF2B5EF4-FFF2-40B4-BE49-F238E27FC236}">
                <a16:creationId xmlns:a16="http://schemas.microsoft.com/office/drawing/2014/main" id="{9E7AF34C-DE22-F847-A21B-0B9E667AEDA4}"/>
              </a:ext>
            </a:extLst>
          </p:cNvPr>
          <p:cNvSpPr txBox="1"/>
          <p:nvPr/>
        </p:nvSpPr>
        <p:spPr>
          <a:xfrm>
            <a:off x="1863593" y="875364"/>
            <a:ext cx="1911614" cy="369332"/>
          </a:xfrm>
          <a:prstGeom prst="rect">
            <a:avLst/>
          </a:prstGeom>
          <a:noFill/>
        </p:spPr>
        <p:txBody>
          <a:bodyPr wrap="none" rtlCol="0">
            <a:spAutoFit/>
          </a:bodyPr>
          <a:lstStyle/>
          <a:p>
            <a:r>
              <a:rPr lang="en-US" dirty="0"/>
              <a:t>VM process VAS</a:t>
            </a:r>
          </a:p>
        </p:txBody>
      </p:sp>
      <p:sp>
        <p:nvSpPr>
          <p:cNvPr id="31" name="Rectangle 30">
            <a:extLst>
              <a:ext uri="{FF2B5EF4-FFF2-40B4-BE49-F238E27FC236}">
                <a16:creationId xmlns:a16="http://schemas.microsoft.com/office/drawing/2014/main" id="{21834497-B2E9-BC45-802D-87A86FA47B91}"/>
              </a:ext>
            </a:extLst>
          </p:cNvPr>
          <p:cNvSpPr/>
          <p:nvPr/>
        </p:nvSpPr>
        <p:spPr bwMode="auto">
          <a:xfrm>
            <a:off x="2209800" y="1752600"/>
            <a:ext cx="1237656"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7A4F1C30-FEBA-C64A-A081-88A08193D365}"/>
              </a:ext>
            </a:extLst>
          </p:cNvPr>
          <p:cNvSpPr txBox="1"/>
          <p:nvPr/>
        </p:nvSpPr>
        <p:spPr>
          <a:xfrm>
            <a:off x="2244173" y="1727301"/>
            <a:ext cx="1168910" cy="307777"/>
          </a:xfrm>
          <a:prstGeom prst="rect">
            <a:avLst/>
          </a:prstGeom>
          <a:noFill/>
        </p:spPr>
        <p:txBody>
          <a:bodyPr wrap="none" rtlCol="0">
            <a:spAutoFit/>
          </a:bodyPr>
          <a:lstStyle/>
          <a:p>
            <a:r>
              <a:rPr lang="en-US" sz="1400" dirty="0" err="1"/>
              <a:t>mmap</a:t>
            </a:r>
            <a:r>
              <a:rPr lang="en-US" sz="1400" dirty="0"/>
              <a:t> &lt;file&gt;</a:t>
            </a:r>
          </a:p>
        </p:txBody>
      </p:sp>
      <p:sp>
        <p:nvSpPr>
          <p:cNvPr id="100" name="Rectangle 99">
            <a:extLst>
              <a:ext uri="{FF2B5EF4-FFF2-40B4-BE49-F238E27FC236}">
                <a16:creationId xmlns:a16="http://schemas.microsoft.com/office/drawing/2014/main" id="{36557CB3-9039-AC40-946D-2782B63AD3FB}"/>
              </a:ext>
            </a:extLst>
          </p:cNvPr>
          <p:cNvSpPr/>
          <p:nvPr/>
        </p:nvSpPr>
        <p:spPr bwMode="auto">
          <a:xfrm>
            <a:off x="5521434" y="3055319"/>
            <a:ext cx="592090" cy="45001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73407D43-B4EE-C747-99EB-3D309A551ADC}"/>
              </a:ext>
            </a:extLst>
          </p:cNvPr>
          <p:cNvCxnSpPr>
            <a:cxnSpLocks/>
          </p:cNvCxnSpPr>
          <p:nvPr/>
        </p:nvCxnSpPr>
        <p:spPr bwMode="auto">
          <a:xfrm>
            <a:off x="3447456" y="2667000"/>
            <a:ext cx="2073978" cy="844981"/>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11" name="Straight Connector 110">
            <a:extLst>
              <a:ext uri="{FF2B5EF4-FFF2-40B4-BE49-F238E27FC236}">
                <a16:creationId xmlns:a16="http://schemas.microsoft.com/office/drawing/2014/main" id="{EB6C47C2-028C-FD4B-9D95-E057E82E23FF}"/>
              </a:ext>
            </a:extLst>
          </p:cNvPr>
          <p:cNvCxnSpPr>
            <a:cxnSpLocks/>
          </p:cNvCxnSpPr>
          <p:nvPr/>
        </p:nvCxnSpPr>
        <p:spPr bwMode="auto">
          <a:xfrm>
            <a:off x="3445592" y="1768519"/>
            <a:ext cx="2112949" cy="1328117"/>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112" name="TextBox 111">
            <a:extLst>
              <a:ext uri="{FF2B5EF4-FFF2-40B4-BE49-F238E27FC236}">
                <a16:creationId xmlns:a16="http://schemas.microsoft.com/office/drawing/2014/main" id="{5F6B1781-8E30-6448-B768-A54951A99E2E}"/>
              </a:ext>
            </a:extLst>
          </p:cNvPr>
          <p:cNvSpPr txBox="1"/>
          <p:nvPr/>
        </p:nvSpPr>
        <p:spPr>
          <a:xfrm>
            <a:off x="5530678" y="3082458"/>
            <a:ext cx="641522" cy="338554"/>
          </a:xfrm>
          <a:prstGeom prst="rect">
            <a:avLst/>
          </a:prstGeom>
          <a:noFill/>
        </p:spPr>
        <p:txBody>
          <a:bodyPr wrap="none" rtlCol="0">
            <a:spAutoFit/>
          </a:bodyPr>
          <a:lstStyle/>
          <a:p>
            <a:r>
              <a:rPr lang="en-US" sz="1600" dirty="0"/>
              <a:t>mem</a:t>
            </a:r>
          </a:p>
        </p:txBody>
      </p:sp>
      <p:sp>
        <p:nvSpPr>
          <p:cNvPr id="113" name="TextBox 112">
            <a:extLst>
              <a:ext uri="{FF2B5EF4-FFF2-40B4-BE49-F238E27FC236}">
                <a16:creationId xmlns:a16="http://schemas.microsoft.com/office/drawing/2014/main" id="{23DB718B-088A-404A-B68B-9D1C5DEE65D1}"/>
              </a:ext>
            </a:extLst>
          </p:cNvPr>
          <p:cNvSpPr txBox="1"/>
          <p:nvPr/>
        </p:nvSpPr>
        <p:spPr>
          <a:xfrm>
            <a:off x="3772153" y="1179231"/>
            <a:ext cx="761747" cy="369332"/>
          </a:xfrm>
          <a:prstGeom prst="rect">
            <a:avLst/>
          </a:prstGeom>
          <a:noFill/>
        </p:spPr>
        <p:txBody>
          <a:bodyPr wrap="none" rtlCol="0">
            <a:spAutoFit/>
          </a:bodyPr>
          <a:lstStyle/>
          <a:p>
            <a:r>
              <a:rPr lang="en-US" dirty="0"/>
              <a:t>VM-X</a:t>
            </a:r>
          </a:p>
        </p:txBody>
      </p:sp>
    </p:spTree>
    <p:extLst>
      <p:ext uri="{BB962C8B-B14F-4D97-AF65-F5344CB8AC3E}">
        <p14:creationId xmlns:p14="http://schemas.microsoft.com/office/powerpoint/2010/main" val="1040982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911950"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9710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7803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6336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a:xfrm>
            <a:off x="685800" y="228600"/>
            <a:ext cx="7696200" cy="736600"/>
          </a:xfrm>
        </p:spPr>
        <p:txBody>
          <a:bodyPr/>
          <a:lstStyle/>
          <a:p>
            <a:r>
              <a:rPr lang="en-US" dirty="0"/>
              <a:t>Virtual Hardware: “I/O Device” </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31</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73509"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605859"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7338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727870" y="426720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6649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520461"/>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8481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9692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266384"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406916" y="4080854"/>
            <a:ext cx="1327608" cy="338554"/>
          </a:xfrm>
          <a:prstGeom prst="rect">
            <a:avLst/>
          </a:prstGeom>
          <a:noFill/>
        </p:spPr>
        <p:txBody>
          <a:bodyPr wrap="square" rtlCol="0">
            <a:spAutoFit/>
          </a:bodyPr>
          <a:lstStyle/>
          <a:p>
            <a:pPr algn="ctr"/>
            <a:r>
              <a:rPr lang="en-US" sz="1600" i="1" dirty="0"/>
              <a:t>file 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600505"/>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6058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8564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2103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926850" y="5676060"/>
            <a:ext cx="631691" cy="347066"/>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3741405" y="1114447"/>
            <a:ext cx="4094827" cy="2207851"/>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25153" y="2204790"/>
            <a:ext cx="854363" cy="1117509"/>
            <a:chOff x="1371600" y="1343443"/>
            <a:chExt cx="134450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81811" y="1343443"/>
              <a:ext cx="1276955" cy="798077"/>
            </a:xfrm>
            <a:prstGeom prst="rect">
              <a:avLst/>
            </a:prstGeom>
            <a:noFill/>
          </p:spPr>
          <p:txBody>
            <a:bodyPr wrap="none" rtlCol="0">
              <a:spAutoFit/>
            </a:bodyPr>
            <a:lstStyle/>
            <a:p>
              <a:pPr algn="ctr"/>
              <a:r>
                <a:rPr lang="en-US" sz="1400" dirty="0" err="1"/>
                <a:t>appln</a:t>
              </a:r>
              <a:endParaRPr lang="en-US" sz="1400" dirty="0"/>
            </a:p>
            <a:p>
              <a:pPr algn="ctr"/>
              <a:r>
                <a:rPr lang="en-US" sz="1400"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618098"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88232"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45760"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793584"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503111"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836232" y="2876967"/>
            <a:ext cx="1327608" cy="584775"/>
          </a:xfrm>
          <a:prstGeom prst="rect">
            <a:avLst/>
          </a:prstGeom>
          <a:noFill/>
        </p:spPr>
        <p:txBody>
          <a:bodyPr wrap="square" rtlCol="0">
            <a:spAutoFit/>
          </a:bodyPr>
          <a:lstStyle/>
          <a:p>
            <a:r>
              <a:rPr lang="en-US" sz="1600" i="1" dirty="0"/>
              <a:t>Unprivileged Instructions</a:t>
            </a:r>
          </a:p>
        </p:txBody>
      </p:sp>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8"/>
          <a:stretch>
            <a:fillRect/>
          </a:stretch>
        </p:blipFill>
        <p:spPr>
          <a:xfrm>
            <a:off x="4949338"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412836" y="1889587"/>
            <a:ext cx="1197764" cy="369332"/>
          </a:xfrm>
          <a:prstGeom prst="rect">
            <a:avLst/>
          </a:prstGeom>
          <a:noFill/>
        </p:spPr>
        <p:txBody>
          <a:bodyPr wrap="none" rtlCol="0">
            <a:spAutoFit/>
          </a:bodyPr>
          <a:lstStyle/>
          <a:p>
            <a:r>
              <a:rPr lang="en-US" dirty="0"/>
              <a:t>Guest OS</a:t>
            </a:r>
          </a:p>
        </p:txBody>
      </p:sp>
      <p:sp>
        <p:nvSpPr>
          <p:cNvPr id="24" name="Rectangle 23">
            <a:extLst>
              <a:ext uri="{FF2B5EF4-FFF2-40B4-BE49-F238E27FC236}">
                <a16:creationId xmlns:a16="http://schemas.microsoft.com/office/drawing/2014/main" id="{297D4CEB-2477-C443-B24C-226F1D108984}"/>
              </a:ext>
            </a:extLst>
          </p:cNvPr>
          <p:cNvSpPr/>
          <p:nvPr/>
        </p:nvSpPr>
        <p:spPr bwMode="auto">
          <a:xfrm>
            <a:off x="1863593" y="1219200"/>
            <a:ext cx="1237656" cy="2165113"/>
          </a:xfrm>
          <a:prstGeom prst="rect">
            <a:avLst/>
          </a:prstGeom>
          <a:solidFill>
            <a:schemeClr val="bg1">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TextBox 29">
            <a:extLst>
              <a:ext uri="{FF2B5EF4-FFF2-40B4-BE49-F238E27FC236}">
                <a16:creationId xmlns:a16="http://schemas.microsoft.com/office/drawing/2014/main" id="{9E7AF34C-DE22-F847-A21B-0B9E667AEDA4}"/>
              </a:ext>
            </a:extLst>
          </p:cNvPr>
          <p:cNvSpPr txBox="1"/>
          <p:nvPr/>
        </p:nvSpPr>
        <p:spPr>
          <a:xfrm>
            <a:off x="1517386" y="875364"/>
            <a:ext cx="1911614" cy="369332"/>
          </a:xfrm>
          <a:prstGeom prst="rect">
            <a:avLst/>
          </a:prstGeom>
          <a:noFill/>
        </p:spPr>
        <p:txBody>
          <a:bodyPr wrap="none" rtlCol="0">
            <a:spAutoFit/>
          </a:bodyPr>
          <a:lstStyle/>
          <a:p>
            <a:r>
              <a:rPr lang="en-US" dirty="0"/>
              <a:t>VM process VAS</a:t>
            </a:r>
          </a:p>
        </p:txBody>
      </p:sp>
      <p:sp>
        <p:nvSpPr>
          <p:cNvPr id="31" name="Rectangle 30">
            <a:extLst>
              <a:ext uri="{FF2B5EF4-FFF2-40B4-BE49-F238E27FC236}">
                <a16:creationId xmlns:a16="http://schemas.microsoft.com/office/drawing/2014/main" id="{21834497-B2E9-BC45-802D-87A86FA47B91}"/>
              </a:ext>
            </a:extLst>
          </p:cNvPr>
          <p:cNvSpPr/>
          <p:nvPr/>
        </p:nvSpPr>
        <p:spPr bwMode="auto">
          <a:xfrm>
            <a:off x="1863593" y="1752600"/>
            <a:ext cx="1237656"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7A4F1C30-FEBA-C64A-A081-88A08193D365}"/>
              </a:ext>
            </a:extLst>
          </p:cNvPr>
          <p:cNvSpPr txBox="1"/>
          <p:nvPr/>
        </p:nvSpPr>
        <p:spPr>
          <a:xfrm>
            <a:off x="1897966" y="1727301"/>
            <a:ext cx="1168910" cy="307777"/>
          </a:xfrm>
          <a:prstGeom prst="rect">
            <a:avLst/>
          </a:prstGeom>
          <a:noFill/>
        </p:spPr>
        <p:txBody>
          <a:bodyPr wrap="none" rtlCol="0">
            <a:spAutoFit/>
          </a:bodyPr>
          <a:lstStyle/>
          <a:p>
            <a:r>
              <a:rPr lang="en-US" sz="1400" dirty="0" err="1"/>
              <a:t>mmap</a:t>
            </a:r>
            <a:r>
              <a:rPr lang="en-US" sz="1400" dirty="0"/>
              <a:t> &lt;file&gt;</a:t>
            </a:r>
          </a:p>
        </p:txBody>
      </p:sp>
      <p:sp>
        <p:nvSpPr>
          <p:cNvPr id="100" name="Rectangle 99">
            <a:extLst>
              <a:ext uri="{FF2B5EF4-FFF2-40B4-BE49-F238E27FC236}">
                <a16:creationId xmlns:a16="http://schemas.microsoft.com/office/drawing/2014/main" id="{36557CB3-9039-AC40-946D-2782B63AD3FB}"/>
              </a:ext>
            </a:extLst>
          </p:cNvPr>
          <p:cNvSpPr/>
          <p:nvPr/>
        </p:nvSpPr>
        <p:spPr bwMode="auto">
          <a:xfrm>
            <a:off x="5522300" y="3036264"/>
            <a:ext cx="592090" cy="45001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Can 101">
            <a:extLst>
              <a:ext uri="{FF2B5EF4-FFF2-40B4-BE49-F238E27FC236}">
                <a16:creationId xmlns:a16="http://schemas.microsoft.com/office/drawing/2014/main" id="{4154E200-C930-D34A-A87F-40114B38B7FE}"/>
              </a:ext>
            </a:extLst>
          </p:cNvPr>
          <p:cNvSpPr/>
          <p:nvPr/>
        </p:nvSpPr>
        <p:spPr bwMode="auto">
          <a:xfrm>
            <a:off x="6212889" y="3092812"/>
            <a:ext cx="804918" cy="324193"/>
          </a:xfrm>
          <a:prstGeom prst="can">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TextBox 45">
            <a:extLst>
              <a:ext uri="{FF2B5EF4-FFF2-40B4-BE49-F238E27FC236}">
                <a16:creationId xmlns:a16="http://schemas.microsoft.com/office/drawing/2014/main" id="{38C65622-A5F4-4840-B9A7-9DE3B0F9236B}"/>
              </a:ext>
            </a:extLst>
          </p:cNvPr>
          <p:cNvSpPr txBox="1"/>
          <p:nvPr/>
        </p:nvSpPr>
        <p:spPr>
          <a:xfrm>
            <a:off x="6210365" y="3112169"/>
            <a:ext cx="862737" cy="307777"/>
          </a:xfrm>
          <a:prstGeom prst="rect">
            <a:avLst/>
          </a:prstGeom>
          <a:noFill/>
        </p:spPr>
        <p:txBody>
          <a:bodyPr wrap="none" rtlCol="0">
            <a:spAutoFit/>
          </a:bodyPr>
          <a:lstStyle/>
          <a:p>
            <a:r>
              <a:rPr lang="en-US" sz="1400" dirty="0" err="1"/>
              <a:t>scsi</a:t>
            </a:r>
            <a:r>
              <a:rPr lang="en-US" sz="1400" dirty="0"/>
              <a:t> disk</a:t>
            </a:r>
          </a:p>
        </p:txBody>
      </p:sp>
      <p:grpSp>
        <p:nvGrpSpPr>
          <p:cNvPr id="54" name="Group 53">
            <a:extLst>
              <a:ext uri="{FF2B5EF4-FFF2-40B4-BE49-F238E27FC236}">
                <a16:creationId xmlns:a16="http://schemas.microsoft.com/office/drawing/2014/main" id="{06EEAF77-C8E8-484A-BE12-BC59BDFE02AB}"/>
              </a:ext>
            </a:extLst>
          </p:cNvPr>
          <p:cNvGrpSpPr/>
          <p:nvPr/>
        </p:nvGrpSpPr>
        <p:grpSpPr>
          <a:xfrm>
            <a:off x="3054824" y="1600200"/>
            <a:ext cx="963351" cy="668849"/>
            <a:chOff x="3054824" y="1600200"/>
            <a:chExt cx="963351" cy="668849"/>
          </a:xfrm>
        </p:grpSpPr>
        <p:sp>
          <p:nvSpPr>
            <p:cNvPr id="52" name="Vertical Scroll 51">
              <a:extLst>
                <a:ext uri="{FF2B5EF4-FFF2-40B4-BE49-F238E27FC236}">
                  <a16:creationId xmlns:a16="http://schemas.microsoft.com/office/drawing/2014/main" id="{6BF0391D-95A3-3D48-8B3E-12C4197609C5}"/>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24A480E7-B9F9-454C-BC22-54FD740CEE02}"/>
                </a:ext>
              </a:extLst>
            </p:cNvPr>
            <p:cNvSpPr txBox="1"/>
            <p:nvPr/>
          </p:nvSpPr>
          <p:spPr>
            <a:xfrm>
              <a:off x="3212918" y="1622718"/>
              <a:ext cx="626724" cy="646331"/>
            </a:xfrm>
            <a:prstGeom prst="rect">
              <a:avLst/>
            </a:prstGeom>
            <a:noFill/>
          </p:spPr>
          <p:txBody>
            <a:bodyPr wrap="square" rtlCol="0">
              <a:spAutoFit/>
            </a:bodyPr>
            <a:lstStyle/>
            <a:p>
              <a:pPr algn="ctr"/>
              <a:r>
                <a:rPr lang="en-US" dirty="0"/>
                <a:t>host file</a:t>
              </a:r>
            </a:p>
          </p:txBody>
        </p:sp>
      </p:grpSp>
      <p:cxnSp>
        <p:nvCxnSpPr>
          <p:cNvPr id="112" name="Straight Connector 111">
            <a:extLst>
              <a:ext uri="{FF2B5EF4-FFF2-40B4-BE49-F238E27FC236}">
                <a16:creationId xmlns:a16="http://schemas.microsoft.com/office/drawing/2014/main" id="{87FD4D71-C426-DA45-A5EA-BD39995D7560}"/>
              </a:ext>
            </a:extLst>
          </p:cNvPr>
          <p:cNvCxnSpPr>
            <a:cxnSpLocks/>
          </p:cNvCxnSpPr>
          <p:nvPr/>
        </p:nvCxnSpPr>
        <p:spPr bwMode="auto">
          <a:xfrm>
            <a:off x="3934488" y="2254890"/>
            <a:ext cx="2433514" cy="975275"/>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13" name="Straight Connector 112">
            <a:extLst>
              <a:ext uri="{FF2B5EF4-FFF2-40B4-BE49-F238E27FC236}">
                <a16:creationId xmlns:a16="http://schemas.microsoft.com/office/drawing/2014/main" id="{489679A6-6EFB-F246-8F41-22622961DEB9}"/>
              </a:ext>
            </a:extLst>
          </p:cNvPr>
          <p:cNvCxnSpPr>
            <a:cxnSpLocks/>
          </p:cNvCxnSpPr>
          <p:nvPr/>
        </p:nvCxnSpPr>
        <p:spPr bwMode="auto">
          <a:xfrm>
            <a:off x="3938279" y="1685854"/>
            <a:ext cx="2459914" cy="1458776"/>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114" name="TextBox 113">
            <a:extLst>
              <a:ext uri="{FF2B5EF4-FFF2-40B4-BE49-F238E27FC236}">
                <a16:creationId xmlns:a16="http://schemas.microsoft.com/office/drawing/2014/main" id="{94F5A543-4485-904F-B79A-902AF62919F4}"/>
              </a:ext>
            </a:extLst>
          </p:cNvPr>
          <p:cNvSpPr txBox="1"/>
          <p:nvPr/>
        </p:nvSpPr>
        <p:spPr>
          <a:xfrm>
            <a:off x="5530678" y="3082458"/>
            <a:ext cx="641522" cy="338554"/>
          </a:xfrm>
          <a:prstGeom prst="rect">
            <a:avLst/>
          </a:prstGeom>
          <a:noFill/>
        </p:spPr>
        <p:txBody>
          <a:bodyPr wrap="none" rtlCol="0">
            <a:spAutoFit/>
          </a:bodyPr>
          <a:lstStyle/>
          <a:p>
            <a:r>
              <a:rPr lang="en-US" sz="1600" dirty="0"/>
              <a:t>mem</a:t>
            </a:r>
          </a:p>
        </p:txBody>
      </p:sp>
      <p:sp>
        <p:nvSpPr>
          <p:cNvPr id="115" name="TextBox 114">
            <a:extLst>
              <a:ext uri="{FF2B5EF4-FFF2-40B4-BE49-F238E27FC236}">
                <a16:creationId xmlns:a16="http://schemas.microsoft.com/office/drawing/2014/main" id="{2F029626-7CED-344D-88F9-E8EA9DD359C9}"/>
              </a:ext>
            </a:extLst>
          </p:cNvPr>
          <p:cNvSpPr txBox="1"/>
          <p:nvPr/>
        </p:nvSpPr>
        <p:spPr>
          <a:xfrm>
            <a:off x="3772153" y="1179231"/>
            <a:ext cx="761747" cy="369332"/>
          </a:xfrm>
          <a:prstGeom prst="rect">
            <a:avLst/>
          </a:prstGeom>
          <a:noFill/>
        </p:spPr>
        <p:txBody>
          <a:bodyPr wrap="none" rtlCol="0">
            <a:spAutoFit/>
          </a:bodyPr>
          <a:lstStyle/>
          <a:p>
            <a:r>
              <a:rPr lang="en-US" dirty="0"/>
              <a:t>VM-X</a:t>
            </a:r>
          </a:p>
        </p:txBody>
      </p:sp>
    </p:spTree>
    <p:extLst>
      <p:ext uri="{BB962C8B-B14F-4D97-AF65-F5344CB8AC3E}">
        <p14:creationId xmlns:p14="http://schemas.microsoft.com/office/powerpoint/2010/main" val="1551367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911950"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9710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7803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6336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a:xfrm>
            <a:off x="685800" y="228600"/>
            <a:ext cx="7696200" cy="736600"/>
          </a:xfrm>
        </p:spPr>
        <p:txBody>
          <a:bodyPr/>
          <a:lstStyle/>
          <a:p>
            <a:r>
              <a:rPr lang="en-US" dirty="0"/>
              <a:t>Virtual Hardware: “I/O Devices” </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32</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73509"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605859"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7338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727870" y="426720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6649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520461"/>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8481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9692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266384"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406916" y="4080854"/>
            <a:ext cx="1327608" cy="338554"/>
          </a:xfrm>
          <a:prstGeom prst="rect">
            <a:avLst/>
          </a:prstGeom>
          <a:noFill/>
        </p:spPr>
        <p:txBody>
          <a:bodyPr wrap="square" rtlCol="0">
            <a:spAutoFit/>
          </a:bodyPr>
          <a:lstStyle/>
          <a:p>
            <a:pPr algn="ctr"/>
            <a:r>
              <a:rPr lang="en-US" sz="1600" i="1" dirty="0"/>
              <a:t>file 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600505"/>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6058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8564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2103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926850" y="5676060"/>
            <a:ext cx="631691" cy="347066"/>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3741405" y="1114447"/>
            <a:ext cx="4094827" cy="2207851"/>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25153" y="2204790"/>
            <a:ext cx="854363" cy="1117509"/>
            <a:chOff x="1371600" y="1343443"/>
            <a:chExt cx="134450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81811" y="1343443"/>
              <a:ext cx="1276955" cy="798077"/>
            </a:xfrm>
            <a:prstGeom prst="rect">
              <a:avLst/>
            </a:prstGeom>
            <a:noFill/>
          </p:spPr>
          <p:txBody>
            <a:bodyPr wrap="none" rtlCol="0">
              <a:spAutoFit/>
            </a:bodyPr>
            <a:lstStyle/>
            <a:p>
              <a:pPr algn="ctr"/>
              <a:r>
                <a:rPr lang="en-US" sz="1400" dirty="0" err="1"/>
                <a:t>appln</a:t>
              </a:r>
              <a:endParaRPr lang="en-US" sz="1400" dirty="0"/>
            </a:p>
            <a:p>
              <a:pPr algn="ctr"/>
              <a:r>
                <a:rPr lang="en-US" sz="1400"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618098"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88232"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45760"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793584"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503111" y="1126090"/>
            <a:ext cx="630429" cy="783617"/>
          </a:xfrm>
          <a:prstGeom prst="rect">
            <a:avLst/>
          </a:prstGeom>
        </p:spPr>
      </p:pic>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8"/>
          <a:stretch>
            <a:fillRect/>
          </a:stretch>
        </p:blipFill>
        <p:spPr>
          <a:xfrm>
            <a:off x="4949338"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412836" y="1889587"/>
            <a:ext cx="1197764" cy="369332"/>
          </a:xfrm>
          <a:prstGeom prst="rect">
            <a:avLst/>
          </a:prstGeom>
          <a:noFill/>
        </p:spPr>
        <p:txBody>
          <a:bodyPr wrap="none" rtlCol="0">
            <a:spAutoFit/>
          </a:bodyPr>
          <a:lstStyle/>
          <a:p>
            <a:r>
              <a:rPr lang="en-US" dirty="0"/>
              <a:t>Guest OS</a:t>
            </a:r>
          </a:p>
        </p:txBody>
      </p:sp>
      <p:sp>
        <p:nvSpPr>
          <p:cNvPr id="24" name="Rectangle 23">
            <a:extLst>
              <a:ext uri="{FF2B5EF4-FFF2-40B4-BE49-F238E27FC236}">
                <a16:creationId xmlns:a16="http://schemas.microsoft.com/office/drawing/2014/main" id="{297D4CEB-2477-C443-B24C-226F1D108984}"/>
              </a:ext>
            </a:extLst>
          </p:cNvPr>
          <p:cNvSpPr/>
          <p:nvPr/>
        </p:nvSpPr>
        <p:spPr bwMode="auto">
          <a:xfrm>
            <a:off x="1863593" y="1219200"/>
            <a:ext cx="1237656" cy="2165113"/>
          </a:xfrm>
          <a:prstGeom prst="rect">
            <a:avLst/>
          </a:prstGeom>
          <a:solidFill>
            <a:schemeClr val="bg1">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TextBox 29">
            <a:extLst>
              <a:ext uri="{FF2B5EF4-FFF2-40B4-BE49-F238E27FC236}">
                <a16:creationId xmlns:a16="http://schemas.microsoft.com/office/drawing/2014/main" id="{9E7AF34C-DE22-F847-A21B-0B9E667AEDA4}"/>
              </a:ext>
            </a:extLst>
          </p:cNvPr>
          <p:cNvSpPr txBox="1"/>
          <p:nvPr/>
        </p:nvSpPr>
        <p:spPr>
          <a:xfrm>
            <a:off x="1517386" y="875364"/>
            <a:ext cx="1911614" cy="369332"/>
          </a:xfrm>
          <a:prstGeom prst="rect">
            <a:avLst/>
          </a:prstGeom>
          <a:noFill/>
        </p:spPr>
        <p:txBody>
          <a:bodyPr wrap="none" rtlCol="0">
            <a:spAutoFit/>
          </a:bodyPr>
          <a:lstStyle/>
          <a:p>
            <a:r>
              <a:rPr lang="en-US" dirty="0"/>
              <a:t>VM process VAS</a:t>
            </a:r>
          </a:p>
        </p:txBody>
      </p:sp>
      <p:sp>
        <p:nvSpPr>
          <p:cNvPr id="31" name="Rectangle 30">
            <a:extLst>
              <a:ext uri="{FF2B5EF4-FFF2-40B4-BE49-F238E27FC236}">
                <a16:creationId xmlns:a16="http://schemas.microsoft.com/office/drawing/2014/main" id="{21834497-B2E9-BC45-802D-87A86FA47B91}"/>
              </a:ext>
            </a:extLst>
          </p:cNvPr>
          <p:cNvSpPr/>
          <p:nvPr/>
        </p:nvSpPr>
        <p:spPr bwMode="auto">
          <a:xfrm>
            <a:off x="1863593" y="1752600"/>
            <a:ext cx="1237656"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7A4F1C30-FEBA-C64A-A081-88A08193D365}"/>
              </a:ext>
            </a:extLst>
          </p:cNvPr>
          <p:cNvSpPr txBox="1"/>
          <p:nvPr/>
        </p:nvSpPr>
        <p:spPr>
          <a:xfrm>
            <a:off x="1897966" y="1727301"/>
            <a:ext cx="1168910" cy="307777"/>
          </a:xfrm>
          <a:prstGeom prst="rect">
            <a:avLst/>
          </a:prstGeom>
          <a:noFill/>
        </p:spPr>
        <p:txBody>
          <a:bodyPr wrap="none" rtlCol="0">
            <a:spAutoFit/>
          </a:bodyPr>
          <a:lstStyle/>
          <a:p>
            <a:r>
              <a:rPr lang="en-US" sz="1400" dirty="0" err="1"/>
              <a:t>mmap</a:t>
            </a:r>
            <a:r>
              <a:rPr lang="en-US" sz="1400" dirty="0"/>
              <a:t> &lt;file&gt;</a:t>
            </a:r>
          </a:p>
        </p:txBody>
      </p:sp>
      <p:sp>
        <p:nvSpPr>
          <p:cNvPr id="100" name="Rectangle 99">
            <a:extLst>
              <a:ext uri="{FF2B5EF4-FFF2-40B4-BE49-F238E27FC236}">
                <a16:creationId xmlns:a16="http://schemas.microsoft.com/office/drawing/2014/main" id="{36557CB3-9039-AC40-946D-2782B63AD3FB}"/>
              </a:ext>
            </a:extLst>
          </p:cNvPr>
          <p:cNvSpPr/>
          <p:nvPr/>
        </p:nvSpPr>
        <p:spPr bwMode="auto">
          <a:xfrm>
            <a:off x="5522300" y="3036264"/>
            <a:ext cx="592090" cy="45001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Can 101">
            <a:extLst>
              <a:ext uri="{FF2B5EF4-FFF2-40B4-BE49-F238E27FC236}">
                <a16:creationId xmlns:a16="http://schemas.microsoft.com/office/drawing/2014/main" id="{4154E200-C930-D34A-A87F-40114B38B7FE}"/>
              </a:ext>
            </a:extLst>
          </p:cNvPr>
          <p:cNvSpPr/>
          <p:nvPr/>
        </p:nvSpPr>
        <p:spPr bwMode="auto">
          <a:xfrm>
            <a:off x="6212889" y="3092812"/>
            <a:ext cx="804918" cy="324193"/>
          </a:xfrm>
          <a:prstGeom prst="can">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TextBox 45">
            <a:extLst>
              <a:ext uri="{FF2B5EF4-FFF2-40B4-BE49-F238E27FC236}">
                <a16:creationId xmlns:a16="http://schemas.microsoft.com/office/drawing/2014/main" id="{38C65622-A5F4-4840-B9A7-9DE3B0F9236B}"/>
              </a:ext>
            </a:extLst>
          </p:cNvPr>
          <p:cNvSpPr txBox="1"/>
          <p:nvPr/>
        </p:nvSpPr>
        <p:spPr>
          <a:xfrm>
            <a:off x="6210365" y="3112169"/>
            <a:ext cx="862737" cy="307777"/>
          </a:xfrm>
          <a:prstGeom prst="rect">
            <a:avLst/>
          </a:prstGeom>
          <a:noFill/>
        </p:spPr>
        <p:txBody>
          <a:bodyPr wrap="none" rtlCol="0">
            <a:spAutoFit/>
          </a:bodyPr>
          <a:lstStyle/>
          <a:p>
            <a:r>
              <a:rPr lang="en-US" sz="1400" dirty="0" err="1"/>
              <a:t>scsi</a:t>
            </a:r>
            <a:r>
              <a:rPr lang="en-US" sz="1400" dirty="0"/>
              <a:t> disk</a:t>
            </a:r>
          </a:p>
        </p:txBody>
      </p:sp>
      <p:grpSp>
        <p:nvGrpSpPr>
          <p:cNvPr id="54" name="Group 53">
            <a:extLst>
              <a:ext uri="{FF2B5EF4-FFF2-40B4-BE49-F238E27FC236}">
                <a16:creationId xmlns:a16="http://schemas.microsoft.com/office/drawing/2014/main" id="{06EEAF77-C8E8-484A-BE12-BC59BDFE02AB}"/>
              </a:ext>
            </a:extLst>
          </p:cNvPr>
          <p:cNvGrpSpPr/>
          <p:nvPr/>
        </p:nvGrpSpPr>
        <p:grpSpPr>
          <a:xfrm>
            <a:off x="3054824" y="1600200"/>
            <a:ext cx="963351" cy="668849"/>
            <a:chOff x="3054824" y="1600200"/>
            <a:chExt cx="963351" cy="668849"/>
          </a:xfrm>
        </p:grpSpPr>
        <p:sp>
          <p:nvSpPr>
            <p:cNvPr id="52" name="Vertical Scroll 51">
              <a:extLst>
                <a:ext uri="{FF2B5EF4-FFF2-40B4-BE49-F238E27FC236}">
                  <a16:creationId xmlns:a16="http://schemas.microsoft.com/office/drawing/2014/main" id="{6BF0391D-95A3-3D48-8B3E-12C4197609C5}"/>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24A480E7-B9F9-454C-BC22-54FD740CEE02}"/>
                </a:ext>
              </a:extLst>
            </p:cNvPr>
            <p:cNvSpPr txBox="1"/>
            <p:nvPr/>
          </p:nvSpPr>
          <p:spPr>
            <a:xfrm>
              <a:off x="3212918" y="1622718"/>
              <a:ext cx="626724" cy="646331"/>
            </a:xfrm>
            <a:prstGeom prst="rect">
              <a:avLst/>
            </a:prstGeom>
            <a:noFill/>
          </p:spPr>
          <p:txBody>
            <a:bodyPr wrap="square" rtlCol="0">
              <a:spAutoFit/>
            </a:bodyPr>
            <a:lstStyle/>
            <a:p>
              <a:pPr algn="ctr"/>
              <a:r>
                <a:rPr lang="en-US" dirty="0"/>
                <a:t>host file</a:t>
              </a:r>
            </a:p>
          </p:txBody>
        </p:sp>
      </p:grpSp>
      <p:cxnSp>
        <p:nvCxnSpPr>
          <p:cNvPr id="112" name="Straight Connector 111">
            <a:extLst>
              <a:ext uri="{FF2B5EF4-FFF2-40B4-BE49-F238E27FC236}">
                <a16:creationId xmlns:a16="http://schemas.microsoft.com/office/drawing/2014/main" id="{87FD4D71-C426-DA45-A5EA-BD39995D7560}"/>
              </a:ext>
            </a:extLst>
          </p:cNvPr>
          <p:cNvCxnSpPr>
            <a:cxnSpLocks/>
          </p:cNvCxnSpPr>
          <p:nvPr/>
        </p:nvCxnSpPr>
        <p:spPr bwMode="auto">
          <a:xfrm>
            <a:off x="3889669" y="2936935"/>
            <a:ext cx="3245932" cy="439518"/>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13" name="Straight Connector 112">
            <a:extLst>
              <a:ext uri="{FF2B5EF4-FFF2-40B4-BE49-F238E27FC236}">
                <a16:creationId xmlns:a16="http://schemas.microsoft.com/office/drawing/2014/main" id="{489679A6-6EFB-F246-8F41-22622961DEB9}"/>
              </a:ext>
            </a:extLst>
          </p:cNvPr>
          <p:cNvCxnSpPr>
            <a:cxnSpLocks/>
          </p:cNvCxnSpPr>
          <p:nvPr/>
        </p:nvCxnSpPr>
        <p:spPr bwMode="auto">
          <a:xfrm>
            <a:off x="3929108" y="2425819"/>
            <a:ext cx="3184674" cy="711893"/>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51" name="Bevel 50">
            <a:extLst>
              <a:ext uri="{FF2B5EF4-FFF2-40B4-BE49-F238E27FC236}">
                <a16:creationId xmlns:a16="http://schemas.microsoft.com/office/drawing/2014/main" id="{731D24CB-CB79-534D-AF5F-AD70B97F9693}"/>
              </a:ext>
            </a:extLst>
          </p:cNvPr>
          <p:cNvSpPr/>
          <p:nvPr/>
        </p:nvSpPr>
        <p:spPr bwMode="auto">
          <a:xfrm>
            <a:off x="7089653" y="3084239"/>
            <a:ext cx="746579" cy="356755"/>
          </a:xfrm>
          <a:prstGeom prst="bevel">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TextBox 54">
            <a:extLst>
              <a:ext uri="{FF2B5EF4-FFF2-40B4-BE49-F238E27FC236}">
                <a16:creationId xmlns:a16="http://schemas.microsoft.com/office/drawing/2014/main" id="{776C1D64-39E8-9243-A4E1-53E8315F58D5}"/>
              </a:ext>
            </a:extLst>
          </p:cNvPr>
          <p:cNvSpPr txBox="1"/>
          <p:nvPr/>
        </p:nvSpPr>
        <p:spPr>
          <a:xfrm>
            <a:off x="7039626" y="3076113"/>
            <a:ext cx="861133" cy="307777"/>
          </a:xfrm>
          <a:prstGeom prst="rect">
            <a:avLst/>
          </a:prstGeom>
          <a:noFill/>
        </p:spPr>
        <p:txBody>
          <a:bodyPr wrap="none" rtlCol="0">
            <a:spAutoFit/>
          </a:bodyPr>
          <a:lstStyle/>
          <a:p>
            <a:r>
              <a:rPr lang="en-US" sz="1400" dirty="0"/>
              <a:t>graphics</a:t>
            </a:r>
          </a:p>
        </p:txBody>
      </p:sp>
      <p:sp>
        <p:nvSpPr>
          <p:cNvPr id="56" name="Cube 55">
            <a:extLst>
              <a:ext uri="{FF2B5EF4-FFF2-40B4-BE49-F238E27FC236}">
                <a16:creationId xmlns:a16="http://schemas.microsoft.com/office/drawing/2014/main" id="{1BFA4BB6-A44F-0C44-B864-F2029382E525}"/>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7" name="TextBox 56">
            <a:extLst>
              <a:ext uri="{FF2B5EF4-FFF2-40B4-BE49-F238E27FC236}">
                <a16:creationId xmlns:a16="http://schemas.microsoft.com/office/drawing/2014/main" id="{9F62EA8B-88EA-1348-B375-14E3B4BF5BB5}"/>
              </a:ext>
            </a:extLst>
          </p:cNvPr>
          <p:cNvSpPr txBox="1"/>
          <p:nvPr/>
        </p:nvSpPr>
        <p:spPr>
          <a:xfrm>
            <a:off x="3041904" y="2418695"/>
            <a:ext cx="954107" cy="369332"/>
          </a:xfrm>
          <a:prstGeom prst="rect">
            <a:avLst/>
          </a:prstGeom>
          <a:noFill/>
        </p:spPr>
        <p:txBody>
          <a:bodyPr wrap="none" rtlCol="0">
            <a:spAutoFit/>
          </a:bodyPr>
          <a:lstStyle/>
          <a:p>
            <a:r>
              <a:rPr lang="en-US" dirty="0"/>
              <a:t>window</a:t>
            </a:r>
          </a:p>
        </p:txBody>
      </p:sp>
      <p:sp>
        <p:nvSpPr>
          <p:cNvPr id="107" name="TextBox 106">
            <a:extLst>
              <a:ext uri="{FF2B5EF4-FFF2-40B4-BE49-F238E27FC236}">
                <a16:creationId xmlns:a16="http://schemas.microsoft.com/office/drawing/2014/main" id="{FA126C9C-DDF7-1E40-8375-134D595B60F7}"/>
              </a:ext>
            </a:extLst>
          </p:cNvPr>
          <p:cNvSpPr txBox="1"/>
          <p:nvPr/>
        </p:nvSpPr>
        <p:spPr>
          <a:xfrm>
            <a:off x="5530678" y="3082458"/>
            <a:ext cx="641522" cy="338554"/>
          </a:xfrm>
          <a:prstGeom prst="rect">
            <a:avLst/>
          </a:prstGeom>
          <a:noFill/>
        </p:spPr>
        <p:txBody>
          <a:bodyPr wrap="none" rtlCol="0">
            <a:spAutoFit/>
          </a:bodyPr>
          <a:lstStyle/>
          <a:p>
            <a:r>
              <a:rPr lang="en-US" sz="1600" dirty="0"/>
              <a:t>mem</a:t>
            </a:r>
          </a:p>
        </p:txBody>
      </p:sp>
      <p:sp>
        <p:nvSpPr>
          <p:cNvPr id="108" name="TextBox 107">
            <a:extLst>
              <a:ext uri="{FF2B5EF4-FFF2-40B4-BE49-F238E27FC236}">
                <a16:creationId xmlns:a16="http://schemas.microsoft.com/office/drawing/2014/main" id="{7389B287-4E80-A548-9D94-02A7F47B0D82}"/>
              </a:ext>
            </a:extLst>
          </p:cNvPr>
          <p:cNvSpPr txBox="1"/>
          <p:nvPr/>
        </p:nvSpPr>
        <p:spPr>
          <a:xfrm>
            <a:off x="3772153" y="1179231"/>
            <a:ext cx="761747" cy="369332"/>
          </a:xfrm>
          <a:prstGeom prst="rect">
            <a:avLst/>
          </a:prstGeom>
          <a:noFill/>
        </p:spPr>
        <p:txBody>
          <a:bodyPr wrap="none" rtlCol="0">
            <a:spAutoFit/>
          </a:bodyPr>
          <a:lstStyle/>
          <a:p>
            <a:r>
              <a:rPr lang="en-US" dirty="0"/>
              <a:t>VM-X</a:t>
            </a:r>
          </a:p>
        </p:txBody>
      </p:sp>
    </p:spTree>
    <p:extLst>
      <p:ext uri="{BB962C8B-B14F-4D97-AF65-F5344CB8AC3E}">
        <p14:creationId xmlns:p14="http://schemas.microsoft.com/office/powerpoint/2010/main" val="2168724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911950"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9710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7803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6336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a:xfrm>
            <a:off x="685800" y="228600"/>
            <a:ext cx="7696200" cy="736600"/>
          </a:xfrm>
        </p:spPr>
        <p:txBody>
          <a:bodyPr/>
          <a:lstStyle/>
          <a:p>
            <a:r>
              <a:rPr lang="en-US" dirty="0"/>
              <a:t>Virtual Hardware: “I/O Devices” </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33</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2073509"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605859"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7338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727870" y="426720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6649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520461"/>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8481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9692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333570"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266384"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3132404"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406916" y="4080854"/>
            <a:ext cx="1327608" cy="338554"/>
          </a:xfrm>
          <a:prstGeom prst="rect">
            <a:avLst/>
          </a:prstGeom>
          <a:noFill/>
        </p:spPr>
        <p:txBody>
          <a:bodyPr wrap="square" rtlCol="0">
            <a:spAutoFit/>
          </a:bodyPr>
          <a:lstStyle/>
          <a:p>
            <a:pPr algn="ctr"/>
            <a:r>
              <a:rPr lang="en-US" sz="1600" i="1" dirty="0"/>
              <a:t>file systems</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4086651" y="5600505"/>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6058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8564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62103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926850" y="5676060"/>
            <a:ext cx="631691" cy="347066"/>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3741405" y="1114447"/>
            <a:ext cx="4094827" cy="2207851"/>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25153" y="2204790"/>
            <a:ext cx="854363" cy="1117509"/>
            <a:chOff x="1371600" y="1343443"/>
            <a:chExt cx="134450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81811" y="1343443"/>
              <a:ext cx="1276955" cy="798077"/>
            </a:xfrm>
            <a:prstGeom prst="rect">
              <a:avLst/>
            </a:prstGeom>
            <a:noFill/>
          </p:spPr>
          <p:txBody>
            <a:bodyPr wrap="none" rtlCol="0">
              <a:spAutoFit/>
            </a:bodyPr>
            <a:lstStyle/>
            <a:p>
              <a:pPr algn="ctr"/>
              <a:r>
                <a:rPr lang="en-US" sz="1400" dirty="0" err="1"/>
                <a:t>appln</a:t>
              </a:r>
              <a:endParaRPr lang="en-US" sz="1400" dirty="0"/>
            </a:p>
            <a:p>
              <a:pPr algn="ctr"/>
              <a:r>
                <a:rPr lang="en-US" sz="1400"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618098"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88232"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45760"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793584"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503111" y="1126090"/>
            <a:ext cx="630429" cy="783617"/>
          </a:xfrm>
          <a:prstGeom prst="rect">
            <a:avLst/>
          </a:prstGeom>
        </p:spPr>
      </p:pic>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8"/>
          <a:stretch>
            <a:fillRect/>
          </a:stretch>
        </p:blipFill>
        <p:spPr>
          <a:xfrm>
            <a:off x="4949338"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412836" y="1889587"/>
            <a:ext cx="1197764" cy="369332"/>
          </a:xfrm>
          <a:prstGeom prst="rect">
            <a:avLst/>
          </a:prstGeom>
          <a:noFill/>
        </p:spPr>
        <p:txBody>
          <a:bodyPr wrap="none" rtlCol="0">
            <a:spAutoFit/>
          </a:bodyPr>
          <a:lstStyle/>
          <a:p>
            <a:r>
              <a:rPr lang="en-US" dirty="0"/>
              <a:t>Guest OS</a:t>
            </a:r>
          </a:p>
        </p:txBody>
      </p:sp>
      <p:sp>
        <p:nvSpPr>
          <p:cNvPr id="24" name="Rectangle 23">
            <a:extLst>
              <a:ext uri="{FF2B5EF4-FFF2-40B4-BE49-F238E27FC236}">
                <a16:creationId xmlns:a16="http://schemas.microsoft.com/office/drawing/2014/main" id="{297D4CEB-2477-C443-B24C-226F1D108984}"/>
              </a:ext>
            </a:extLst>
          </p:cNvPr>
          <p:cNvSpPr/>
          <p:nvPr/>
        </p:nvSpPr>
        <p:spPr bwMode="auto">
          <a:xfrm>
            <a:off x="1863593" y="1219200"/>
            <a:ext cx="1237656" cy="2165113"/>
          </a:xfrm>
          <a:prstGeom prst="rect">
            <a:avLst/>
          </a:prstGeom>
          <a:solidFill>
            <a:schemeClr val="bg1">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TextBox 29">
            <a:extLst>
              <a:ext uri="{FF2B5EF4-FFF2-40B4-BE49-F238E27FC236}">
                <a16:creationId xmlns:a16="http://schemas.microsoft.com/office/drawing/2014/main" id="{9E7AF34C-DE22-F847-A21B-0B9E667AEDA4}"/>
              </a:ext>
            </a:extLst>
          </p:cNvPr>
          <p:cNvSpPr txBox="1"/>
          <p:nvPr/>
        </p:nvSpPr>
        <p:spPr>
          <a:xfrm>
            <a:off x="1517386" y="875364"/>
            <a:ext cx="1911614" cy="369332"/>
          </a:xfrm>
          <a:prstGeom prst="rect">
            <a:avLst/>
          </a:prstGeom>
          <a:noFill/>
        </p:spPr>
        <p:txBody>
          <a:bodyPr wrap="none" rtlCol="0">
            <a:spAutoFit/>
          </a:bodyPr>
          <a:lstStyle/>
          <a:p>
            <a:r>
              <a:rPr lang="en-US" dirty="0"/>
              <a:t>VM process VAS</a:t>
            </a:r>
          </a:p>
        </p:txBody>
      </p:sp>
      <p:sp>
        <p:nvSpPr>
          <p:cNvPr id="31" name="Rectangle 30">
            <a:extLst>
              <a:ext uri="{FF2B5EF4-FFF2-40B4-BE49-F238E27FC236}">
                <a16:creationId xmlns:a16="http://schemas.microsoft.com/office/drawing/2014/main" id="{21834497-B2E9-BC45-802D-87A86FA47B91}"/>
              </a:ext>
            </a:extLst>
          </p:cNvPr>
          <p:cNvSpPr/>
          <p:nvPr/>
        </p:nvSpPr>
        <p:spPr bwMode="auto">
          <a:xfrm>
            <a:off x="1863593" y="1752600"/>
            <a:ext cx="1237656"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7A4F1C30-FEBA-C64A-A081-88A08193D365}"/>
              </a:ext>
            </a:extLst>
          </p:cNvPr>
          <p:cNvSpPr txBox="1"/>
          <p:nvPr/>
        </p:nvSpPr>
        <p:spPr>
          <a:xfrm>
            <a:off x="1897966" y="1727301"/>
            <a:ext cx="1168910" cy="307777"/>
          </a:xfrm>
          <a:prstGeom prst="rect">
            <a:avLst/>
          </a:prstGeom>
          <a:noFill/>
        </p:spPr>
        <p:txBody>
          <a:bodyPr wrap="none" rtlCol="0">
            <a:spAutoFit/>
          </a:bodyPr>
          <a:lstStyle/>
          <a:p>
            <a:r>
              <a:rPr lang="en-US" sz="1400" dirty="0" err="1"/>
              <a:t>mmap</a:t>
            </a:r>
            <a:r>
              <a:rPr lang="en-US" sz="1400" dirty="0"/>
              <a:t> &lt;file&gt;</a:t>
            </a:r>
          </a:p>
        </p:txBody>
      </p:sp>
      <p:sp>
        <p:nvSpPr>
          <p:cNvPr id="100" name="Rectangle 99">
            <a:extLst>
              <a:ext uri="{FF2B5EF4-FFF2-40B4-BE49-F238E27FC236}">
                <a16:creationId xmlns:a16="http://schemas.microsoft.com/office/drawing/2014/main" id="{36557CB3-9039-AC40-946D-2782B63AD3FB}"/>
              </a:ext>
            </a:extLst>
          </p:cNvPr>
          <p:cNvSpPr/>
          <p:nvPr/>
        </p:nvSpPr>
        <p:spPr bwMode="auto">
          <a:xfrm>
            <a:off x="5522300" y="3036264"/>
            <a:ext cx="592090" cy="45001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Can 101">
            <a:extLst>
              <a:ext uri="{FF2B5EF4-FFF2-40B4-BE49-F238E27FC236}">
                <a16:creationId xmlns:a16="http://schemas.microsoft.com/office/drawing/2014/main" id="{4154E200-C930-D34A-A87F-40114B38B7FE}"/>
              </a:ext>
            </a:extLst>
          </p:cNvPr>
          <p:cNvSpPr/>
          <p:nvPr/>
        </p:nvSpPr>
        <p:spPr bwMode="auto">
          <a:xfrm>
            <a:off x="6212889" y="3092812"/>
            <a:ext cx="804918" cy="324193"/>
          </a:xfrm>
          <a:prstGeom prst="can">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TextBox 45">
            <a:extLst>
              <a:ext uri="{FF2B5EF4-FFF2-40B4-BE49-F238E27FC236}">
                <a16:creationId xmlns:a16="http://schemas.microsoft.com/office/drawing/2014/main" id="{38C65622-A5F4-4840-B9A7-9DE3B0F9236B}"/>
              </a:ext>
            </a:extLst>
          </p:cNvPr>
          <p:cNvSpPr txBox="1"/>
          <p:nvPr/>
        </p:nvSpPr>
        <p:spPr>
          <a:xfrm>
            <a:off x="6210365" y="3112169"/>
            <a:ext cx="862737" cy="307777"/>
          </a:xfrm>
          <a:prstGeom prst="rect">
            <a:avLst/>
          </a:prstGeom>
          <a:noFill/>
        </p:spPr>
        <p:txBody>
          <a:bodyPr wrap="none" rtlCol="0">
            <a:spAutoFit/>
          </a:bodyPr>
          <a:lstStyle/>
          <a:p>
            <a:r>
              <a:rPr lang="en-US" sz="1400" dirty="0" err="1"/>
              <a:t>scsi</a:t>
            </a:r>
            <a:r>
              <a:rPr lang="en-US" sz="1400" dirty="0"/>
              <a:t> disk</a:t>
            </a:r>
          </a:p>
        </p:txBody>
      </p:sp>
      <p:grpSp>
        <p:nvGrpSpPr>
          <p:cNvPr id="54" name="Group 53">
            <a:extLst>
              <a:ext uri="{FF2B5EF4-FFF2-40B4-BE49-F238E27FC236}">
                <a16:creationId xmlns:a16="http://schemas.microsoft.com/office/drawing/2014/main" id="{06EEAF77-C8E8-484A-BE12-BC59BDFE02AB}"/>
              </a:ext>
            </a:extLst>
          </p:cNvPr>
          <p:cNvGrpSpPr/>
          <p:nvPr/>
        </p:nvGrpSpPr>
        <p:grpSpPr>
          <a:xfrm>
            <a:off x="3054824" y="1600200"/>
            <a:ext cx="963351" cy="668849"/>
            <a:chOff x="3054824" y="1600200"/>
            <a:chExt cx="963351" cy="668849"/>
          </a:xfrm>
        </p:grpSpPr>
        <p:sp>
          <p:nvSpPr>
            <p:cNvPr id="52" name="Vertical Scroll 51">
              <a:extLst>
                <a:ext uri="{FF2B5EF4-FFF2-40B4-BE49-F238E27FC236}">
                  <a16:creationId xmlns:a16="http://schemas.microsoft.com/office/drawing/2014/main" id="{6BF0391D-95A3-3D48-8B3E-12C4197609C5}"/>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24A480E7-B9F9-454C-BC22-54FD740CEE02}"/>
                </a:ext>
              </a:extLst>
            </p:cNvPr>
            <p:cNvSpPr txBox="1"/>
            <p:nvPr/>
          </p:nvSpPr>
          <p:spPr>
            <a:xfrm>
              <a:off x="3212918" y="1622718"/>
              <a:ext cx="626724" cy="646331"/>
            </a:xfrm>
            <a:prstGeom prst="rect">
              <a:avLst/>
            </a:prstGeom>
            <a:noFill/>
          </p:spPr>
          <p:txBody>
            <a:bodyPr wrap="square" rtlCol="0">
              <a:spAutoFit/>
            </a:bodyPr>
            <a:lstStyle/>
            <a:p>
              <a:pPr algn="ctr"/>
              <a:r>
                <a:rPr lang="en-US" dirty="0"/>
                <a:t>host file</a:t>
              </a:r>
            </a:p>
          </p:txBody>
        </p:sp>
      </p:grpSp>
      <p:cxnSp>
        <p:nvCxnSpPr>
          <p:cNvPr id="112" name="Straight Connector 111">
            <a:extLst>
              <a:ext uri="{FF2B5EF4-FFF2-40B4-BE49-F238E27FC236}">
                <a16:creationId xmlns:a16="http://schemas.microsoft.com/office/drawing/2014/main" id="{87FD4D71-C426-DA45-A5EA-BD39995D7560}"/>
              </a:ext>
            </a:extLst>
          </p:cNvPr>
          <p:cNvCxnSpPr>
            <a:cxnSpLocks/>
          </p:cNvCxnSpPr>
          <p:nvPr/>
        </p:nvCxnSpPr>
        <p:spPr bwMode="auto">
          <a:xfrm>
            <a:off x="3889669" y="2936935"/>
            <a:ext cx="3245932" cy="439518"/>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13" name="Straight Connector 112">
            <a:extLst>
              <a:ext uri="{FF2B5EF4-FFF2-40B4-BE49-F238E27FC236}">
                <a16:creationId xmlns:a16="http://schemas.microsoft.com/office/drawing/2014/main" id="{489679A6-6EFB-F246-8F41-22622961DEB9}"/>
              </a:ext>
            </a:extLst>
          </p:cNvPr>
          <p:cNvCxnSpPr>
            <a:cxnSpLocks/>
          </p:cNvCxnSpPr>
          <p:nvPr/>
        </p:nvCxnSpPr>
        <p:spPr bwMode="auto">
          <a:xfrm>
            <a:off x="3929108" y="2425819"/>
            <a:ext cx="3184674" cy="711893"/>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51" name="Bevel 50">
            <a:extLst>
              <a:ext uri="{FF2B5EF4-FFF2-40B4-BE49-F238E27FC236}">
                <a16:creationId xmlns:a16="http://schemas.microsoft.com/office/drawing/2014/main" id="{731D24CB-CB79-534D-AF5F-AD70B97F9693}"/>
              </a:ext>
            </a:extLst>
          </p:cNvPr>
          <p:cNvSpPr/>
          <p:nvPr/>
        </p:nvSpPr>
        <p:spPr bwMode="auto">
          <a:xfrm>
            <a:off x="7089653" y="3084239"/>
            <a:ext cx="746579" cy="356755"/>
          </a:xfrm>
          <a:prstGeom prst="bevel">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TextBox 54">
            <a:extLst>
              <a:ext uri="{FF2B5EF4-FFF2-40B4-BE49-F238E27FC236}">
                <a16:creationId xmlns:a16="http://schemas.microsoft.com/office/drawing/2014/main" id="{776C1D64-39E8-9243-A4E1-53E8315F58D5}"/>
              </a:ext>
            </a:extLst>
          </p:cNvPr>
          <p:cNvSpPr txBox="1"/>
          <p:nvPr/>
        </p:nvSpPr>
        <p:spPr>
          <a:xfrm>
            <a:off x="7039626" y="3076113"/>
            <a:ext cx="861133" cy="307777"/>
          </a:xfrm>
          <a:prstGeom prst="rect">
            <a:avLst/>
          </a:prstGeom>
          <a:noFill/>
        </p:spPr>
        <p:txBody>
          <a:bodyPr wrap="none" rtlCol="0">
            <a:spAutoFit/>
          </a:bodyPr>
          <a:lstStyle/>
          <a:p>
            <a:r>
              <a:rPr lang="en-US" sz="1400" dirty="0"/>
              <a:t>graphics</a:t>
            </a:r>
          </a:p>
        </p:txBody>
      </p:sp>
      <p:sp>
        <p:nvSpPr>
          <p:cNvPr id="56" name="Cube 55">
            <a:extLst>
              <a:ext uri="{FF2B5EF4-FFF2-40B4-BE49-F238E27FC236}">
                <a16:creationId xmlns:a16="http://schemas.microsoft.com/office/drawing/2014/main" id="{1BFA4BB6-A44F-0C44-B864-F2029382E525}"/>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7" name="TextBox 56">
            <a:extLst>
              <a:ext uri="{FF2B5EF4-FFF2-40B4-BE49-F238E27FC236}">
                <a16:creationId xmlns:a16="http://schemas.microsoft.com/office/drawing/2014/main" id="{9F62EA8B-88EA-1348-B375-14E3B4BF5BB5}"/>
              </a:ext>
            </a:extLst>
          </p:cNvPr>
          <p:cNvSpPr txBox="1"/>
          <p:nvPr/>
        </p:nvSpPr>
        <p:spPr>
          <a:xfrm>
            <a:off x="3041904" y="2418695"/>
            <a:ext cx="954107" cy="369332"/>
          </a:xfrm>
          <a:prstGeom prst="rect">
            <a:avLst/>
          </a:prstGeom>
          <a:noFill/>
        </p:spPr>
        <p:txBody>
          <a:bodyPr wrap="none" rtlCol="0">
            <a:spAutoFit/>
          </a:bodyPr>
          <a:lstStyle/>
          <a:p>
            <a:r>
              <a:rPr lang="en-US" dirty="0"/>
              <a:t>window</a:t>
            </a:r>
          </a:p>
        </p:txBody>
      </p:sp>
      <p:sp>
        <p:nvSpPr>
          <p:cNvPr id="23" name="TextBox 22">
            <a:extLst>
              <a:ext uri="{FF2B5EF4-FFF2-40B4-BE49-F238E27FC236}">
                <a16:creationId xmlns:a16="http://schemas.microsoft.com/office/drawing/2014/main" id="{440154D6-38A6-B44C-ADDA-557E948E833F}"/>
              </a:ext>
            </a:extLst>
          </p:cNvPr>
          <p:cNvSpPr txBox="1"/>
          <p:nvPr/>
        </p:nvSpPr>
        <p:spPr>
          <a:xfrm>
            <a:off x="5530678" y="3082458"/>
            <a:ext cx="641522" cy="338554"/>
          </a:xfrm>
          <a:prstGeom prst="rect">
            <a:avLst/>
          </a:prstGeom>
          <a:noFill/>
        </p:spPr>
        <p:txBody>
          <a:bodyPr wrap="none" rtlCol="0">
            <a:spAutoFit/>
          </a:bodyPr>
          <a:lstStyle/>
          <a:p>
            <a:r>
              <a:rPr lang="en-US" sz="1600" dirty="0"/>
              <a:t>mem</a:t>
            </a:r>
          </a:p>
        </p:txBody>
      </p:sp>
      <p:sp>
        <p:nvSpPr>
          <p:cNvPr id="58" name="Round Diagonal Corner Rectangle 57">
            <a:extLst>
              <a:ext uri="{FF2B5EF4-FFF2-40B4-BE49-F238E27FC236}">
                <a16:creationId xmlns:a16="http://schemas.microsoft.com/office/drawing/2014/main" id="{E6BF5641-BC74-9344-A0BC-C80816AC6322}"/>
              </a:ext>
            </a:extLst>
          </p:cNvPr>
          <p:cNvSpPr/>
          <p:nvPr/>
        </p:nvSpPr>
        <p:spPr bwMode="auto">
          <a:xfrm>
            <a:off x="7874397" y="3092812"/>
            <a:ext cx="481241" cy="347626"/>
          </a:xfrm>
          <a:prstGeom prst="round2Diag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9" name="TextBox 98">
            <a:extLst>
              <a:ext uri="{FF2B5EF4-FFF2-40B4-BE49-F238E27FC236}">
                <a16:creationId xmlns:a16="http://schemas.microsoft.com/office/drawing/2014/main" id="{B225AA5F-DBB0-2E42-90AD-3625DCD8B865}"/>
              </a:ext>
            </a:extLst>
          </p:cNvPr>
          <p:cNvSpPr txBox="1"/>
          <p:nvPr/>
        </p:nvSpPr>
        <p:spPr>
          <a:xfrm>
            <a:off x="7863263" y="3059668"/>
            <a:ext cx="445956" cy="338554"/>
          </a:xfrm>
          <a:prstGeom prst="rect">
            <a:avLst/>
          </a:prstGeom>
          <a:noFill/>
        </p:spPr>
        <p:txBody>
          <a:bodyPr wrap="none" rtlCol="0">
            <a:spAutoFit/>
          </a:bodyPr>
          <a:lstStyle/>
          <a:p>
            <a:r>
              <a:rPr lang="en-US" sz="1600" dirty="0" err="1"/>
              <a:t>nic</a:t>
            </a:r>
            <a:endParaRPr lang="en-US" sz="1600" dirty="0"/>
          </a:p>
        </p:txBody>
      </p:sp>
      <p:sp>
        <p:nvSpPr>
          <p:cNvPr id="103" name="Rounded Rectangle 102">
            <a:extLst>
              <a:ext uri="{FF2B5EF4-FFF2-40B4-BE49-F238E27FC236}">
                <a16:creationId xmlns:a16="http://schemas.microsoft.com/office/drawing/2014/main" id="{CAB2DE74-D7C5-F34B-A6D2-8494EBC5FBBB}"/>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39923532-0397-704A-B10E-C31F24531452}"/>
              </a:ext>
            </a:extLst>
          </p:cNvPr>
          <p:cNvSpPr txBox="1"/>
          <p:nvPr/>
        </p:nvSpPr>
        <p:spPr>
          <a:xfrm>
            <a:off x="3092759" y="2983208"/>
            <a:ext cx="851515" cy="369332"/>
          </a:xfrm>
          <a:prstGeom prst="rect">
            <a:avLst/>
          </a:prstGeom>
          <a:noFill/>
        </p:spPr>
        <p:txBody>
          <a:bodyPr wrap="none" rtlCol="0">
            <a:spAutoFit/>
          </a:bodyPr>
          <a:lstStyle/>
          <a:p>
            <a:r>
              <a:rPr lang="en-US" dirty="0" err="1"/>
              <a:t>nw</a:t>
            </a:r>
            <a:r>
              <a:rPr lang="en-US" dirty="0"/>
              <a:t> </a:t>
            </a:r>
            <a:r>
              <a:rPr lang="en-US" dirty="0" err="1"/>
              <a:t>intf</a:t>
            </a:r>
            <a:endParaRPr lang="en-US" dirty="0"/>
          </a:p>
        </p:txBody>
      </p:sp>
      <p:sp>
        <p:nvSpPr>
          <p:cNvPr id="108" name="TextBox 107">
            <a:extLst>
              <a:ext uri="{FF2B5EF4-FFF2-40B4-BE49-F238E27FC236}">
                <a16:creationId xmlns:a16="http://schemas.microsoft.com/office/drawing/2014/main" id="{B1145D9D-3AB1-B243-AA92-4FCA02C4A3C3}"/>
              </a:ext>
            </a:extLst>
          </p:cNvPr>
          <p:cNvSpPr txBox="1"/>
          <p:nvPr/>
        </p:nvSpPr>
        <p:spPr>
          <a:xfrm>
            <a:off x="3772153" y="1179231"/>
            <a:ext cx="761747" cy="369332"/>
          </a:xfrm>
          <a:prstGeom prst="rect">
            <a:avLst/>
          </a:prstGeom>
          <a:noFill/>
        </p:spPr>
        <p:txBody>
          <a:bodyPr wrap="none" rtlCol="0">
            <a:spAutoFit/>
          </a:bodyPr>
          <a:lstStyle/>
          <a:p>
            <a:r>
              <a:rPr lang="en-US" dirty="0"/>
              <a:t>VM-X</a:t>
            </a:r>
          </a:p>
        </p:txBody>
      </p:sp>
    </p:spTree>
    <p:extLst>
      <p:ext uri="{BB962C8B-B14F-4D97-AF65-F5344CB8AC3E}">
        <p14:creationId xmlns:p14="http://schemas.microsoft.com/office/powerpoint/2010/main" val="120431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AF45-8E9D-FB41-B7C0-7534ABC4E8BF}"/>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89154726-B7D4-EA45-ABC4-AC5C7AF955A0}"/>
              </a:ext>
            </a:extLst>
          </p:cNvPr>
          <p:cNvSpPr>
            <a:spLocks noGrp="1"/>
          </p:cNvSpPr>
          <p:nvPr>
            <p:ph idx="1"/>
          </p:nvPr>
        </p:nvSpPr>
        <p:spPr>
          <a:xfrm>
            <a:off x="685800" y="1066800"/>
            <a:ext cx="8077200" cy="5257800"/>
          </a:xfrm>
        </p:spPr>
        <p:txBody>
          <a:bodyPr/>
          <a:lstStyle/>
          <a:p>
            <a:r>
              <a:rPr lang="en-US" dirty="0"/>
              <a:t>How do we provide virtual address spaces for each of the guest processes?</a:t>
            </a:r>
          </a:p>
          <a:p>
            <a:pPr lvl="1"/>
            <a:r>
              <a:rPr lang="en-US" dirty="0"/>
              <a:t>Host OS has the REAL page tables</a:t>
            </a:r>
          </a:p>
          <a:p>
            <a:r>
              <a:rPr lang="en-US" dirty="0"/>
              <a:t>When Guest process does </a:t>
            </a:r>
            <a:r>
              <a:rPr lang="en-US" dirty="0" err="1"/>
              <a:t>syscall</a:t>
            </a:r>
            <a:r>
              <a:rPr lang="en-US" dirty="0"/>
              <a:t> (trap), how does it vector through the Guest OS </a:t>
            </a:r>
            <a:r>
              <a:rPr lang="en-US" dirty="0" err="1"/>
              <a:t>Syscall</a:t>
            </a:r>
            <a:r>
              <a:rPr lang="en-US" dirty="0"/>
              <a:t> Table?</a:t>
            </a:r>
          </a:p>
          <a:p>
            <a:pPr lvl="1"/>
            <a:r>
              <a:rPr lang="en-US" dirty="0"/>
              <a:t>Interrupts go through the physical interrupt vector</a:t>
            </a:r>
          </a:p>
          <a:p>
            <a:r>
              <a:rPr lang="en-US" dirty="0"/>
              <a:t>How does the guest OS protect itself from its guest application processes &amp; each other?</a:t>
            </a:r>
          </a:p>
          <a:p>
            <a:r>
              <a:rPr lang="en-US" dirty="0"/>
              <a:t>Guest OS executes as Unprivileged</a:t>
            </a:r>
          </a:p>
          <a:p>
            <a:pPr lvl="1"/>
            <a:r>
              <a:rPr lang="en-US" dirty="0"/>
              <a:t>How does it set up its page table? Disable interrupts? …</a:t>
            </a:r>
          </a:p>
          <a:p>
            <a:pPr lvl="1"/>
            <a:r>
              <a:rPr lang="en-US" dirty="0"/>
              <a:t>Driver Read/Write to I/O devices? Handle interrupts?</a:t>
            </a:r>
          </a:p>
          <a:p>
            <a:r>
              <a:rPr lang="en-US" dirty="0"/>
              <a:t>How do interrupts get delivered to Guest OS?</a:t>
            </a:r>
          </a:p>
          <a:p>
            <a:r>
              <a:rPr lang="en-US" dirty="0"/>
              <a:t>Deal with the huge diversity of I/O devices that might be on the host machine?</a:t>
            </a:r>
          </a:p>
        </p:txBody>
      </p:sp>
      <p:sp>
        <p:nvSpPr>
          <p:cNvPr id="4" name="Date Placeholder 3">
            <a:extLst>
              <a:ext uri="{FF2B5EF4-FFF2-40B4-BE49-F238E27FC236}">
                <a16:creationId xmlns:a16="http://schemas.microsoft.com/office/drawing/2014/main" id="{4DDC364A-BF4E-F04A-8BF0-8C2E8894FC51}"/>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4A2ADC6B-5498-9544-A77D-E449A92D592D}"/>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AAE49D8-A50E-D04A-808B-F19CB6FF7737}"/>
              </a:ext>
            </a:extLst>
          </p:cNvPr>
          <p:cNvSpPr>
            <a:spLocks noGrp="1"/>
          </p:cNvSpPr>
          <p:nvPr>
            <p:ph type="sldNum" sz="quarter" idx="12"/>
          </p:nvPr>
        </p:nvSpPr>
        <p:spPr/>
        <p:txBody>
          <a:bodyPr/>
          <a:lstStyle/>
          <a:p>
            <a:pPr>
              <a:defRPr/>
            </a:pPr>
            <a:fld id="{ACA94121-BA6C-AD43-82C2-DF1F24FE5D9C}" type="slidenum">
              <a:rPr lang="en-US" smtClean="0"/>
              <a:pPr>
                <a:defRPr/>
              </a:pPr>
              <a:t>34</a:t>
            </a:fld>
            <a:endParaRPr lang="en-US" b="0"/>
          </a:p>
        </p:txBody>
      </p:sp>
    </p:spTree>
    <p:extLst>
      <p:ext uri="{BB962C8B-B14F-4D97-AF65-F5344CB8AC3E}">
        <p14:creationId xmlns:p14="http://schemas.microsoft.com/office/powerpoint/2010/main" val="21653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B0AB-185D-B141-904D-A3E1075439D1}"/>
              </a:ext>
            </a:extLst>
          </p:cNvPr>
          <p:cNvSpPr>
            <a:spLocks noGrp="1"/>
          </p:cNvSpPr>
          <p:nvPr>
            <p:ph type="title"/>
          </p:nvPr>
        </p:nvSpPr>
        <p:spPr/>
        <p:txBody>
          <a:bodyPr/>
          <a:lstStyle/>
          <a:p>
            <a:r>
              <a:rPr lang="en-US" dirty="0"/>
              <a:t>I/O diversity (1</a:t>
            </a:r>
            <a:r>
              <a:rPr lang="en-US" baseline="30000" dirty="0"/>
              <a:t>st</a:t>
            </a:r>
            <a:r>
              <a:rPr lang="en-US" dirty="0"/>
              <a:t> Try)</a:t>
            </a:r>
          </a:p>
        </p:txBody>
      </p:sp>
      <p:sp>
        <p:nvSpPr>
          <p:cNvPr id="3" name="Content Placeholder 2">
            <a:extLst>
              <a:ext uri="{FF2B5EF4-FFF2-40B4-BE49-F238E27FC236}">
                <a16:creationId xmlns:a16="http://schemas.microsoft.com/office/drawing/2014/main" id="{85491F7D-B622-C248-9DC7-87062B1EBCEC}"/>
              </a:ext>
            </a:extLst>
          </p:cNvPr>
          <p:cNvSpPr>
            <a:spLocks noGrp="1"/>
          </p:cNvSpPr>
          <p:nvPr>
            <p:ph idx="1"/>
          </p:nvPr>
        </p:nvSpPr>
        <p:spPr/>
        <p:txBody>
          <a:bodyPr/>
          <a:lstStyle/>
          <a:p>
            <a:r>
              <a:rPr lang="en-US" dirty="0"/>
              <a:t>Guest OS is configured with drivers for a few particular (virtual) I/O devices</a:t>
            </a:r>
          </a:p>
          <a:p>
            <a:pPr lvl="1"/>
            <a:r>
              <a:rPr lang="en-US" dirty="0"/>
              <a:t>They claim to be these (often old) devices (SCSI disk, …)</a:t>
            </a:r>
          </a:p>
          <a:p>
            <a:r>
              <a:rPr lang="en-US" dirty="0"/>
              <a:t>Driver accesses its device through: </a:t>
            </a:r>
          </a:p>
          <a:p>
            <a:r>
              <a:rPr lang="en-US" dirty="0"/>
              <a:t>Programmed I/O to memory-mapped registers</a:t>
            </a:r>
          </a:p>
          <a:p>
            <a:pPr lvl="1"/>
            <a:r>
              <a:rPr lang="en-US" dirty="0"/>
              <a:t>Read status registers, Write Control Registers</a:t>
            </a:r>
          </a:p>
          <a:p>
            <a:pPr lvl="1"/>
            <a:r>
              <a:rPr lang="en-US" dirty="0"/>
              <a:t>Page Table translates to specific physical addresses of I/O device registers</a:t>
            </a:r>
          </a:p>
          <a:p>
            <a:r>
              <a:rPr lang="en-US" dirty="0"/>
              <a:t>Direct Memory Access (DMA)</a:t>
            </a:r>
          </a:p>
          <a:p>
            <a:pPr lvl="1"/>
            <a:r>
              <a:rPr lang="en-US" dirty="0"/>
              <a:t>Bulk transfer to/from a memory buffer &amp; device</a:t>
            </a:r>
          </a:p>
          <a:p>
            <a:r>
              <a:rPr lang="en-US" dirty="0"/>
              <a:t>Device raises interrupt line when operations complete</a:t>
            </a:r>
          </a:p>
          <a:p>
            <a:r>
              <a:rPr lang="en-US" dirty="0"/>
              <a:t>=&gt; Catch these operations and emulate the device on the host object (file, NW, window)</a:t>
            </a:r>
          </a:p>
        </p:txBody>
      </p:sp>
      <p:sp>
        <p:nvSpPr>
          <p:cNvPr id="4" name="Date Placeholder 3">
            <a:extLst>
              <a:ext uri="{FF2B5EF4-FFF2-40B4-BE49-F238E27FC236}">
                <a16:creationId xmlns:a16="http://schemas.microsoft.com/office/drawing/2014/main" id="{5996ADDB-6A59-9044-ACD0-8916119D38CC}"/>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7C202187-F320-2B4D-8E16-161296C589F7}"/>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212C3E1-9918-1142-99D0-038FA38E0B1C}"/>
              </a:ext>
            </a:extLst>
          </p:cNvPr>
          <p:cNvSpPr>
            <a:spLocks noGrp="1"/>
          </p:cNvSpPr>
          <p:nvPr>
            <p:ph type="sldNum" sz="quarter" idx="12"/>
          </p:nvPr>
        </p:nvSpPr>
        <p:spPr/>
        <p:txBody>
          <a:bodyPr/>
          <a:lstStyle/>
          <a:p>
            <a:pPr>
              <a:defRPr/>
            </a:pPr>
            <a:fld id="{ACA94121-BA6C-AD43-82C2-DF1F24FE5D9C}" type="slidenum">
              <a:rPr lang="en-US" smtClean="0"/>
              <a:pPr>
                <a:defRPr/>
              </a:pPr>
              <a:t>35</a:t>
            </a:fld>
            <a:endParaRPr lang="en-US" b="0"/>
          </a:p>
        </p:txBody>
      </p:sp>
    </p:spTree>
    <p:extLst>
      <p:ext uri="{BB962C8B-B14F-4D97-AF65-F5344CB8AC3E}">
        <p14:creationId xmlns:p14="http://schemas.microsoft.com/office/powerpoint/2010/main" val="39800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58E2-FF1D-EC4A-A322-4FE6C4432C4D}"/>
              </a:ext>
            </a:extLst>
          </p:cNvPr>
          <p:cNvSpPr>
            <a:spLocks noGrp="1"/>
          </p:cNvSpPr>
          <p:nvPr>
            <p:ph type="title"/>
          </p:nvPr>
        </p:nvSpPr>
        <p:spPr/>
        <p:txBody>
          <a:bodyPr/>
          <a:lstStyle/>
          <a:p>
            <a:r>
              <a:rPr lang="en-US" dirty="0"/>
              <a:t>Guest User Level Memory Access</a:t>
            </a:r>
          </a:p>
        </p:txBody>
      </p:sp>
      <p:sp>
        <p:nvSpPr>
          <p:cNvPr id="3" name="Content Placeholder 2">
            <a:extLst>
              <a:ext uri="{FF2B5EF4-FFF2-40B4-BE49-F238E27FC236}">
                <a16:creationId xmlns:a16="http://schemas.microsoft.com/office/drawing/2014/main" id="{75DAA797-22EE-FD42-A00F-1173D46E068F}"/>
              </a:ext>
            </a:extLst>
          </p:cNvPr>
          <p:cNvSpPr>
            <a:spLocks noGrp="1"/>
          </p:cNvSpPr>
          <p:nvPr>
            <p:ph idx="1"/>
          </p:nvPr>
        </p:nvSpPr>
        <p:spPr/>
        <p:txBody>
          <a:bodyPr/>
          <a:lstStyle/>
          <a:p>
            <a:r>
              <a:rPr lang="en-US" dirty="0"/>
              <a:t>Guest User Process accesses a virtual address space set up by the Guest OS</a:t>
            </a:r>
          </a:p>
          <a:p>
            <a:r>
              <a:rPr lang="en-US" dirty="0"/>
              <a:t>But hardware translates the Virtual to Physical Address through the REAL Page Table</a:t>
            </a:r>
          </a:p>
          <a:p>
            <a:pPr lvl="1"/>
            <a:r>
              <a:rPr lang="en-US" dirty="0"/>
              <a:t>Not the Guest OS Page Table</a:t>
            </a:r>
          </a:p>
          <a:p>
            <a:r>
              <a:rPr lang="en-US" dirty="0"/>
              <a:t>???</a:t>
            </a:r>
          </a:p>
          <a:p>
            <a:endParaRPr lang="en-US" dirty="0"/>
          </a:p>
        </p:txBody>
      </p:sp>
      <p:sp>
        <p:nvSpPr>
          <p:cNvPr id="4" name="Date Placeholder 3">
            <a:extLst>
              <a:ext uri="{FF2B5EF4-FFF2-40B4-BE49-F238E27FC236}">
                <a16:creationId xmlns:a16="http://schemas.microsoft.com/office/drawing/2014/main" id="{E60FEC7B-D996-4E40-9691-2A8BB3D1098B}"/>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79A1B7B-DD6C-CC4C-A4E1-F5EEAC4093C0}"/>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4DFD8608-5562-7D47-A2CB-B960321B17A5}"/>
              </a:ext>
            </a:extLst>
          </p:cNvPr>
          <p:cNvSpPr>
            <a:spLocks noGrp="1"/>
          </p:cNvSpPr>
          <p:nvPr>
            <p:ph type="sldNum" sz="quarter" idx="12"/>
          </p:nvPr>
        </p:nvSpPr>
        <p:spPr/>
        <p:txBody>
          <a:bodyPr/>
          <a:lstStyle/>
          <a:p>
            <a:pPr>
              <a:defRPr/>
            </a:pPr>
            <a:fld id="{ACA94121-BA6C-AD43-82C2-DF1F24FE5D9C}" type="slidenum">
              <a:rPr lang="en-US" smtClean="0"/>
              <a:pPr>
                <a:defRPr/>
              </a:pPr>
              <a:t>36</a:t>
            </a:fld>
            <a:endParaRPr lang="en-US" b="0"/>
          </a:p>
        </p:txBody>
      </p:sp>
    </p:spTree>
    <p:extLst>
      <p:ext uri="{BB962C8B-B14F-4D97-AF65-F5344CB8AC3E}">
        <p14:creationId xmlns:p14="http://schemas.microsoft.com/office/powerpoint/2010/main" val="29001917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12A0-C2EE-6E44-922F-070CD5A084C6}"/>
              </a:ext>
            </a:extLst>
          </p:cNvPr>
          <p:cNvSpPr>
            <a:spLocks noGrp="1"/>
          </p:cNvSpPr>
          <p:nvPr>
            <p:ph type="title"/>
          </p:nvPr>
        </p:nvSpPr>
        <p:spPr/>
        <p:txBody>
          <a:bodyPr/>
          <a:lstStyle/>
          <a:p>
            <a:r>
              <a:rPr lang="en-US" dirty="0"/>
              <a:t>The Two Translations</a:t>
            </a:r>
          </a:p>
        </p:txBody>
      </p:sp>
      <p:sp>
        <p:nvSpPr>
          <p:cNvPr id="60" name="Content Placeholder 59">
            <a:extLst>
              <a:ext uri="{FF2B5EF4-FFF2-40B4-BE49-F238E27FC236}">
                <a16:creationId xmlns:a16="http://schemas.microsoft.com/office/drawing/2014/main" id="{03614E20-8504-AD44-BA43-D4C7D2E976E2}"/>
              </a:ext>
            </a:extLst>
          </p:cNvPr>
          <p:cNvSpPr>
            <a:spLocks noGrp="1"/>
          </p:cNvSpPr>
          <p:nvPr>
            <p:ph idx="1"/>
          </p:nvPr>
        </p:nvSpPr>
        <p:spPr>
          <a:xfrm>
            <a:off x="685800" y="4289138"/>
            <a:ext cx="7620000" cy="1802176"/>
          </a:xfrm>
        </p:spPr>
        <p:txBody>
          <a:bodyPr/>
          <a:lstStyle/>
          <a:p>
            <a:r>
              <a:rPr lang="en-US" dirty="0"/>
              <a:t>Guest process operates on virtual addresses</a:t>
            </a:r>
          </a:p>
          <a:p>
            <a:pPr lvl="1"/>
            <a:r>
              <a:rPr lang="en-US" dirty="0"/>
              <a:t>It can’t see what physical address these translate into</a:t>
            </a:r>
          </a:p>
          <a:p>
            <a:r>
              <a:rPr lang="en-US" dirty="0"/>
              <a:t>Guest OS set up mapping to “guest mem”</a:t>
            </a:r>
          </a:p>
          <a:p>
            <a:pPr lvl="1"/>
            <a:r>
              <a:rPr lang="en-US" dirty="0"/>
              <a:t>It thinks these are physical addresses</a:t>
            </a:r>
          </a:p>
          <a:p>
            <a:pPr lvl="1"/>
            <a:r>
              <a:rPr lang="en-US" dirty="0"/>
              <a:t>They are actually within a mapped region of the VM process</a:t>
            </a:r>
          </a:p>
          <a:p>
            <a:r>
              <a:rPr lang="en-US" dirty="0"/>
              <a:t>Host OS maps VM process VAS to physical mem</a:t>
            </a:r>
          </a:p>
          <a:p>
            <a:endParaRPr lang="en-US" dirty="0"/>
          </a:p>
          <a:p>
            <a:endParaRPr lang="en-US" dirty="0"/>
          </a:p>
        </p:txBody>
      </p:sp>
      <p:sp>
        <p:nvSpPr>
          <p:cNvPr id="4" name="Date Placeholder 3">
            <a:extLst>
              <a:ext uri="{FF2B5EF4-FFF2-40B4-BE49-F238E27FC236}">
                <a16:creationId xmlns:a16="http://schemas.microsoft.com/office/drawing/2014/main" id="{53C21DEE-2E0C-4B4B-B5E0-A4CBF80881EA}"/>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B6714FB4-B81F-F54A-9746-794962DA9F60}"/>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D198B545-C567-6747-8B5E-C22F6AD7E7D2}"/>
              </a:ext>
            </a:extLst>
          </p:cNvPr>
          <p:cNvSpPr>
            <a:spLocks noGrp="1"/>
          </p:cNvSpPr>
          <p:nvPr>
            <p:ph type="sldNum" sz="quarter" idx="12"/>
          </p:nvPr>
        </p:nvSpPr>
        <p:spPr/>
        <p:txBody>
          <a:bodyPr/>
          <a:lstStyle/>
          <a:p>
            <a:pPr>
              <a:defRPr/>
            </a:pPr>
            <a:fld id="{ACA94121-BA6C-AD43-82C2-DF1F24FE5D9C}" type="slidenum">
              <a:rPr lang="en-US" smtClean="0"/>
              <a:pPr>
                <a:defRPr/>
              </a:pPr>
              <a:t>37</a:t>
            </a:fld>
            <a:endParaRPr lang="en-US" b="0"/>
          </a:p>
        </p:txBody>
      </p:sp>
      <p:sp>
        <p:nvSpPr>
          <p:cNvPr id="7" name="Rectangle 6">
            <a:extLst>
              <a:ext uri="{FF2B5EF4-FFF2-40B4-BE49-F238E27FC236}">
                <a16:creationId xmlns:a16="http://schemas.microsoft.com/office/drawing/2014/main" id="{3EE09EFE-49F2-6842-B0BB-D6685FF9B62D}"/>
              </a:ext>
            </a:extLst>
          </p:cNvPr>
          <p:cNvSpPr/>
          <p:nvPr/>
        </p:nvSpPr>
        <p:spPr bwMode="auto">
          <a:xfrm>
            <a:off x="805964" y="1420368"/>
            <a:ext cx="1295400" cy="26670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0BB03B56-485F-1345-B57C-A9C3571BD65E}"/>
              </a:ext>
            </a:extLst>
          </p:cNvPr>
          <p:cNvSpPr txBox="1"/>
          <p:nvPr/>
        </p:nvSpPr>
        <p:spPr>
          <a:xfrm>
            <a:off x="781580" y="1078468"/>
            <a:ext cx="1796197" cy="369332"/>
          </a:xfrm>
          <a:prstGeom prst="rect">
            <a:avLst/>
          </a:prstGeom>
          <a:noFill/>
        </p:spPr>
        <p:txBody>
          <a:bodyPr wrap="none" rtlCol="0">
            <a:spAutoFit/>
          </a:bodyPr>
          <a:lstStyle/>
          <a:p>
            <a:r>
              <a:rPr lang="en-US" dirty="0"/>
              <a:t>Guest VAS : PT</a:t>
            </a:r>
          </a:p>
        </p:txBody>
      </p:sp>
      <p:sp>
        <p:nvSpPr>
          <p:cNvPr id="9" name="Rectangle 8">
            <a:extLst>
              <a:ext uri="{FF2B5EF4-FFF2-40B4-BE49-F238E27FC236}">
                <a16:creationId xmlns:a16="http://schemas.microsoft.com/office/drawing/2014/main" id="{B324AA8E-266C-FA4F-995E-0374F84276A9}"/>
              </a:ext>
            </a:extLst>
          </p:cNvPr>
          <p:cNvSpPr/>
          <p:nvPr/>
        </p:nvSpPr>
        <p:spPr bwMode="auto">
          <a:xfrm>
            <a:off x="2264051" y="1420368"/>
            <a:ext cx="266700" cy="26670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4D21329E-AD27-1A42-9432-3F810DDFD597}"/>
              </a:ext>
            </a:extLst>
          </p:cNvPr>
          <p:cNvSpPr/>
          <p:nvPr/>
        </p:nvSpPr>
        <p:spPr bwMode="auto">
          <a:xfrm>
            <a:off x="3066189" y="3221736"/>
            <a:ext cx="914400" cy="86563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A71011D1-6FB5-4B40-9924-9F3ABBDD5D89}"/>
              </a:ext>
            </a:extLst>
          </p:cNvPr>
          <p:cNvSpPr txBox="1"/>
          <p:nvPr/>
        </p:nvSpPr>
        <p:spPr>
          <a:xfrm>
            <a:off x="2823903" y="2159068"/>
            <a:ext cx="1295399" cy="923330"/>
          </a:xfrm>
          <a:prstGeom prst="rect">
            <a:avLst/>
          </a:prstGeom>
          <a:noFill/>
        </p:spPr>
        <p:txBody>
          <a:bodyPr wrap="square" rtlCol="0">
            <a:spAutoFit/>
          </a:bodyPr>
          <a:lstStyle/>
          <a:p>
            <a:pPr algn="ctr"/>
            <a:r>
              <a:rPr lang="en-US" dirty="0"/>
              <a:t>Guest “Physical” Mem</a:t>
            </a:r>
          </a:p>
        </p:txBody>
      </p:sp>
      <p:sp>
        <p:nvSpPr>
          <p:cNvPr id="12" name="Rectangle 11">
            <a:extLst>
              <a:ext uri="{FF2B5EF4-FFF2-40B4-BE49-F238E27FC236}">
                <a16:creationId xmlns:a16="http://schemas.microsoft.com/office/drawing/2014/main" id="{BF5E63AB-1C0C-C841-955C-610856F127F2}"/>
              </a:ext>
            </a:extLst>
          </p:cNvPr>
          <p:cNvSpPr/>
          <p:nvPr/>
        </p:nvSpPr>
        <p:spPr bwMode="auto">
          <a:xfrm>
            <a:off x="5149613" y="1447800"/>
            <a:ext cx="1295400" cy="26670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874723D8-C4E7-8E47-9E55-F8898E068F03}"/>
              </a:ext>
            </a:extLst>
          </p:cNvPr>
          <p:cNvSpPr txBox="1"/>
          <p:nvPr/>
        </p:nvSpPr>
        <p:spPr>
          <a:xfrm>
            <a:off x="4953000" y="965553"/>
            <a:ext cx="2296334" cy="369332"/>
          </a:xfrm>
          <a:prstGeom prst="rect">
            <a:avLst/>
          </a:prstGeom>
          <a:noFill/>
        </p:spPr>
        <p:txBody>
          <a:bodyPr wrap="none" rtlCol="0">
            <a:spAutoFit/>
          </a:bodyPr>
          <a:lstStyle/>
          <a:p>
            <a:r>
              <a:rPr lang="en-US" dirty="0"/>
              <a:t>Host VM-X VAS : PT</a:t>
            </a:r>
          </a:p>
        </p:txBody>
      </p:sp>
      <p:sp>
        <p:nvSpPr>
          <p:cNvPr id="14" name="Rectangle 13">
            <a:extLst>
              <a:ext uri="{FF2B5EF4-FFF2-40B4-BE49-F238E27FC236}">
                <a16:creationId xmlns:a16="http://schemas.microsoft.com/office/drawing/2014/main" id="{D8DAB9C0-BD64-EC45-A517-3628015E747D}"/>
              </a:ext>
            </a:extLst>
          </p:cNvPr>
          <p:cNvSpPr/>
          <p:nvPr/>
        </p:nvSpPr>
        <p:spPr bwMode="auto">
          <a:xfrm>
            <a:off x="7423636" y="2563368"/>
            <a:ext cx="914400" cy="155143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0E94621A-2D8D-DE49-8C6F-7955BFE98A02}"/>
              </a:ext>
            </a:extLst>
          </p:cNvPr>
          <p:cNvSpPr/>
          <p:nvPr/>
        </p:nvSpPr>
        <p:spPr bwMode="auto">
          <a:xfrm>
            <a:off x="6624580" y="1447800"/>
            <a:ext cx="266700" cy="26670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ound Diagonal Corner Rectangle 15">
            <a:extLst>
              <a:ext uri="{FF2B5EF4-FFF2-40B4-BE49-F238E27FC236}">
                <a16:creationId xmlns:a16="http://schemas.microsoft.com/office/drawing/2014/main" id="{B29C6A5F-6F97-EC41-B2C8-96CBF1EC3B2D}"/>
              </a:ext>
            </a:extLst>
          </p:cNvPr>
          <p:cNvSpPr/>
          <p:nvPr/>
        </p:nvSpPr>
        <p:spPr bwMode="auto">
          <a:xfrm>
            <a:off x="906323" y="1981200"/>
            <a:ext cx="1066800" cy="277368"/>
          </a:xfrm>
          <a:prstGeom prst="round2Diag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ound Diagonal Corner Rectangle 16">
            <a:extLst>
              <a:ext uri="{FF2B5EF4-FFF2-40B4-BE49-F238E27FC236}">
                <a16:creationId xmlns:a16="http://schemas.microsoft.com/office/drawing/2014/main" id="{C00CDA9F-424E-FF4A-BF8C-A5D74A971500}"/>
              </a:ext>
            </a:extLst>
          </p:cNvPr>
          <p:cNvSpPr/>
          <p:nvPr/>
        </p:nvSpPr>
        <p:spPr bwMode="auto">
          <a:xfrm>
            <a:off x="922825" y="3571637"/>
            <a:ext cx="1066800" cy="277368"/>
          </a:xfrm>
          <a:prstGeom prst="round2Diag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ound Diagonal Corner Rectangle 17">
            <a:extLst>
              <a:ext uri="{FF2B5EF4-FFF2-40B4-BE49-F238E27FC236}">
                <a16:creationId xmlns:a16="http://schemas.microsoft.com/office/drawing/2014/main" id="{98A5CD78-79AF-5341-87CE-36EAEE3688B1}"/>
              </a:ext>
            </a:extLst>
          </p:cNvPr>
          <p:cNvSpPr/>
          <p:nvPr/>
        </p:nvSpPr>
        <p:spPr bwMode="auto">
          <a:xfrm>
            <a:off x="922825" y="3301289"/>
            <a:ext cx="1066800" cy="234366"/>
          </a:xfrm>
          <a:prstGeom prst="round2Diag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ound Diagonal Corner Rectangle 18">
            <a:extLst>
              <a:ext uri="{FF2B5EF4-FFF2-40B4-BE49-F238E27FC236}">
                <a16:creationId xmlns:a16="http://schemas.microsoft.com/office/drawing/2014/main" id="{2EB98366-9983-CB4E-BEB5-9AB5C0EDEF37}"/>
              </a:ext>
            </a:extLst>
          </p:cNvPr>
          <p:cNvSpPr/>
          <p:nvPr/>
        </p:nvSpPr>
        <p:spPr bwMode="auto">
          <a:xfrm>
            <a:off x="920264" y="2993415"/>
            <a:ext cx="1066800" cy="277368"/>
          </a:xfrm>
          <a:prstGeom prst="round2Diag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Round Diagonal Corner Rectangle 20">
            <a:extLst>
              <a:ext uri="{FF2B5EF4-FFF2-40B4-BE49-F238E27FC236}">
                <a16:creationId xmlns:a16="http://schemas.microsoft.com/office/drawing/2014/main" id="{454C008E-394F-0247-8845-571386752794}"/>
              </a:ext>
            </a:extLst>
          </p:cNvPr>
          <p:cNvSpPr/>
          <p:nvPr/>
        </p:nvSpPr>
        <p:spPr bwMode="auto">
          <a:xfrm>
            <a:off x="5288327" y="3914018"/>
            <a:ext cx="1066800" cy="141084"/>
          </a:xfrm>
          <a:prstGeom prst="round2Diag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ound Diagonal Corner Rectangle 23">
            <a:extLst>
              <a:ext uri="{FF2B5EF4-FFF2-40B4-BE49-F238E27FC236}">
                <a16:creationId xmlns:a16="http://schemas.microsoft.com/office/drawing/2014/main" id="{E621C442-03D5-2243-B518-4502ACF9B098}"/>
              </a:ext>
            </a:extLst>
          </p:cNvPr>
          <p:cNvSpPr/>
          <p:nvPr/>
        </p:nvSpPr>
        <p:spPr bwMode="auto">
          <a:xfrm>
            <a:off x="5297729" y="3723912"/>
            <a:ext cx="1066800" cy="141084"/>
          </a:xfrm>
          <a:prstGeom prst="round2Diag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ound Diagonal Corner Rectangle 25">
            <a:extLst>
              <a:ext uri="{FF2B5EF4-FFF2-40B4-BE49-F238E27FC236}">
                <a16:creationId xmlns:a16="http://schemas.microsoft.com/office/drawing/2014/main" id="{E84104A1-C8B8-264A-B576-59F31C97E903}"/>
              </a:ext>
            </a:extLst>
          </p:cNvPr>
          <p:cNvSpPr/>
          <p:nvPr/>
        </p:nvSpPr>
        <p:spPr bwMode="auto">
          <a:xfrm>
            <a:off x="5262370" y="1895178"/>
            <a:ext cx="1066800" cy="67809"/>
          </a:xfrm>
          <a:prstGeom prst="round2Diag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Round Single Corner Rectangle 30">
            <a:extLst>
              <a:ext uri="{FF2B5EF4-FFF2-40B4-BE49-F238E27FC236}">
                <a16:creationId xmlns:a16="http://schemas.microsoft.com/office/drawing/2014/main" id="{A2260619-C0A4-EC41-A007-767D79525FEC}"/>
              </a:ext>
            </a:extLst>
          </p:cNvPr>
          <p:cNvSpPr/>
          <p:nvPr/>
        </p:nvSpPr>
        <p:spPr bwMode="auto">
          <a:xfrm>
            <a:off x="2255802" y="2046402"/>
            <a:ext cx="266700" cy="101145"/>
          </a:xfrm>
          <a:prstGeom prst="round1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Rectangle 33">
            <a:extLst>
              <a:ext uri="{FF2B5EF4-FFF2-40B4-BE49-F238E27FC236}">
                <a16:creationId xmlns:a16="http://schemas.microsoft.com/office/drawing/2014/main" id="{4335B378-2F57-4C4C-B203-CBE2EBC30323}"/>
              </a:ext>
            </a:extLst>
          </p:cNvPr>
          <p:cNvSpPr/>
          <p:nvPr/>
        </p:nvSpPr>
        <p:spPr bwMode="auto">
          <a:xfrm>
            <a:off x="3090556" y="3711726"/>
            <a:ext cx="890033" cy="141084"/>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Rectangle 35">
            <a:extLst>
              <a:ext uri="{FF2B5EF4-FFF2-40B4-BE49-F238E27FC236}">
                <a16:creationId xmlns:a16="http://schemas.microsoft.com/office/drawing/2014/main" id="{15A6483F-9CEB-E940-84F2-895977474822}"/>
              </a:ext>
            </a:extLst>
          </p:cNvPr>
          <p:cNvSpPr/>
          <p:nvPr/>
        </p:nvSpPr>
        <p:spPr bwMode="auto">
          <a:xfrm>
            <a:off x="3078391" y="3477768"/>
            <a:ext cx="890033" cy="141084"/>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60708E36-6EFB-D944-B0A6-02DA9F95A547}"/>
              </a:ext>
            </a:extLst>
          </p:cNvPr>
          <p:cNvSpPr/>
          <p:nvPr/>
        </p:nvSpPr>
        <p:spPr bwMode="auto">
          <a:xfrm>
            <a:off x="3090556" y="3915012"/>
            <a:ext cx="890033" cy="141084"/>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Round Single Corner Rectangle 37">
            <a:extLst>
              <a:ext uri="{FF2B5EF4-FFF2-40B4-BE49-F238E27FC236}">
                <a16:creationId xmlns:a16="http://schemas.microsoft.com/office/drawing/2014/main" id="{FAFDECBD-2C87-1C43-A245-453B4FC7CFE3}"/>
              </a:ext>
            </a:extLst>
          </p:cNvPr>
          <p:cNvSpPr/>
          <p:nvPr/>
        </p:nvSpPr>
        <p:spPr bwMode="auto">
          <a:xfrm>
            <a:off x="2273222" y="3252103"/>
            <a:ext cx="266700" cy="101145"/>
          </a:xfrm>
          <a:prstGeom prst="round1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9" name="Round Single Corner Rectangle 38">
            <a:extLst>
              <a:ext uri="{FF2B5EF4-FFF2-40B4-BE49-F238E27FC236}">
                <a16:creationId xmlns:a16="http://schemas.microsoft.com/office/drawing/2014/main" id="{6AC64029-9492-5044-98DB-9BA9346EC8AD}"/>
              </a:ext>
            </a:extLst>
          </p:cNvPr>
          <p:cNvSpPr/>
          <p:nvPr/>
        </p:nvSpPr>
        <p:spPr bwMode="auto">
          <a:xfrm>
            <a:off x="2259072" y="3813867"/>
            <a:ext cx="266700" cy="101145"/>
          </a:xfrm>
          <a:prstGeom prst="round1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1" name="Straight Arrow Connector 40">
            <a:extLst>
              <a:ext uri="{FF2B5EF4-FFF2-40B4-BE49-F238E27FC236}">
                <a16:creationId xmlns:a16="http://schemas.microsoft.com/office/drawing/2014/main" id="{DF8A9C9C-A16A-6E4D-B048-80F7E2AA5898}"/>
              </a:ext>
            </a:extLst>
          </p:cNvPr>
          <p:cNvCxnSpPr>
            <a:cxnSpLocks/>
            <a:endCxn id="36" idx="1"/>
          </p:cNvCxnSpPr>
          <p:nvPr/>
        </p:nvCxnSpPr>
        <p:spPr bwMode="auto">
          <a:xfrm flipV="1">
            <a:off x="2392422" y="3548310"/>
            <a:ext cx="685969" cy="310460"/>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3" name="Straight Arrow Connector 42">
            <a:extLst>
              <a:ext uri="{FF2B5EF4-FFF2-40B4-BE49-F238E27FC236}">
                <a16:creationId xmlns:a16="http://schemas.microsoft.com/office/drawing/2014/main" id="{FFE7739A-701E-D44B-B494-101C44D8A077}"/>
              </a:ext>
            </a:extLst>
          </p:cNvPr>
          <p:cNvCxnSpPr>
            <a:cxnSpLocks/>
            <a:stCxn id="31" idx="2"/>
          </p:cNvCxnSpPr>
          <p:nvPr/>
        </p:nvCxnSpPr>
        <p:spPr bwMode="auto">
          <a:xfrm>
            <a:off x="2389152" y="2147547"/>
            <a:ext cx="668788" cy="1871464"/>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5" name="Straight Arrow Connector 44">
            <a:extLst>
              <a:ext uri="{FF2B5EF4-FFF2-40B4-BE49-F238E27FC236}">
                <a16:creationId xmlns:a16="http://schemas.microsoft.com/office/drawing/2014/main" id="{1F92D05C-FF0A-0940-91CA-F0971344B0EA}"/>
              </a:ext>
            </a:extLst>
          </p:cNvPr>
          <p:cNvCxnSpPr>
            <a:cxnSpLocks/>
            <a:endCxn id="34" idx="1"/>
          </p:cNvCxnSpPr>
          <p:nvPr/>
        </p:nvCxnSpPr>
        <p:spPr bwMode="auto">
          <a:xfrm>
            <a:off x="2471581" y="3288377"/>
            <a:ext cx="618975" cy="49389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grpSp>
        <p:nvGrpSpPr>
          <p:cNvPr id="3" name="Group 2">
            <a:extLst>
              <a:ext uri="{FF2B5EF4-FFF2-40B4-BE49-F238E27FC236}">
                <a16:creationId xmlns:a16="http://schemas.microsoft.com/office/drawing/2014/main" id="{BB3C911B-87D3-9447-8850-34B35332B974}"/>
              </a:ext>
            </a:extLst>
          </p:cNvPr>
          <p:cNvGrpSpPr/>
          <p:nvPr/>
        </p:nvGrpSpPr>
        <p:grpSpPr>
          <a:xfrm>
            <a:off x="3980589" y="2295873"/>
            <a:ext cx="2263256" cy="1753523"/>
            <a:chOff x="3980589" y="2295873"/>
            <a:chExt cx="2263256" cy="1753523"/>
          </a:xfrm>
        </p:grpSpPr>
        <p:sp>
          <p:nvSpPr>
            <p:cNvPr id="27" name="Rectangle 26">
              <a:extLst>
                <a:ext uri="{FF2B5EF4-FFF2-40B4-BE49-F238E27FC236}">
                  <a16:creationId xmlns:a16="http://schemas.microsoft.com/office/drawing/2014/main" id="{30D63E60-74EB-0F44-A580-65893E8E9259}"/>
                </a:ext>
              </a:extLst>
            </p:cNvPr>
            <p:cNvSpPr/>
            <p:nvPr/>
          </p:nvSpPr>
          <p:spPr bwMode="auto">
            <a:xfrm>
              <a:off x="5329445" y="2295873"/>
              <a:ext cx="914400" cy="86563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9" name="Straight Connector 28">
              <a:extLst>
                <a:ext uri="{FF2B5EF4-FFF2-40B4-BE49-F238E27FC236}">
                  <a16:creationId xmlns:a16="http://schemas.microsoft.com/office/drawing/2014/main" id="{41DC1DA2-4F07-8C4F-B456-76A9EDA3C96C}"/>
                </a:ext>
              </a:extLst>
            </p:cNvPr>
            <p:cNvCxnSpPr/>
            <p:nvPr/>
          </p:nvCxnSpPr>
          <p:spPr bwMode="auto">
            <a:xfrm flipV="1">
              <a:off x="3980589" y="2334768"/>
              <a:ext cx="1307738" cy="886968"/>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30" name="Straight Connector 29">
              <a:extLst>
                <a:ext uri="{FF2B5EF4-FFF2-40B4-BE49-F238E27FC236}">
                  <a16:creationId xmlns:a16="http://schemas.microsoft.com/office/drawing/2014/main" id="{1905E2CB-BA38-E94E-9B7D-E9B334AC0FCD}"/>
                </a:ext>
              </a:extLst>
            </p:cNvPr>
            <p:cNvCxnSpPr/>
            <p:nvPr/>
          </p:nvCxnSpPr>
          <p:spPr bwMode="auto">
            <a:xfrm flipV="1">
              <a:off x="3989760" y="3162428"/>
              <a:ext cx="1307738" cy="886968"/>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47" name="Rectangle 46">
              <a:extLst>
                <a:ext uri="{FF2B5EF4-FFF2-40B4-BE49-F238E27FC236}">
                  <a16:creationId xmlns:a16="http://schemas.microsoft.com/office/drawing/2014/main" id="{1D650878-08EF-BF4D-83B3-839BD4EAD635}"/>
                </a:ext>
              </a:extLst>
            </p:cNvPr>
            <p:cNvSpPr/>
            <p:nvPr/>
          </p:nvSpPr>
          <p:spPr bwMode="auto">
            <a:xfrm>
              <a:off x="5350754" y="2770471"/>
              <a:ext cx="890033" cy="141084"/>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8" name="Rectangle 47">
              <a:extLst>
                <a:ext uri="{FF2B5EF4-FFF2-40B4-BE49-F238E27FC236}">
                  <a16:creationId xmlns:a16="http://schemas.microsoft.com/office/drawing/2014/main" id="{6FAB9D27-9BFB-2343-BA65-9D9E000150E4}"/>
                </a:ext>
              </a:extLst>
            </p:cNvPr>
            <p:cNvSpPr/>
            <p:nvPr/>
          </p:nvSpPr>
          <p:spPr bwMode="auto">
            <a:xfrm>
              <a:off x="5338589" y="2536513"/>
              <a:ext cx="890033" cy="141084"/>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9" name="Rectangle 48">
              <a:extLst>
                <a:ext uri="{FF2B5EF4-FFF2-40B4-BE49-F238E27FC236}">
                  <a16:creationId xmlns:a16="http://schemas.microsoft.com/office/drawing/2014/main" id="{20DDB01C-9ADB-9F43-A11F-BD46D4516FC6}"/>
                </a:ext>
              </a:extLst>
            </p:cNvPr>
            <p:cNvSpPr/>
            <p:nvPr/>
          </p:nvSpPr>
          <p:spPr bwMode="auto">
            <a:xfrm>
              <a:off x="5350754" y="2973757"/>
              <a:ext cx="890033" cy="141084"/>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50" name="Round Single Corner Rectangle 49">
            <a:extLst>
              <a:ext uri="{FF2B5EF4-FFF2-40B4-BE49-F238E27FC236}">
                <a16:creationId xmlns:a16="http://schemas.microsoft.com/office/drawing/2014/main" id="{715BF12F-8909-6042-8B6C-3119464A7945}"/>
              </a:ext>
            </a:extLst>
          </p:cNvPr>
          <p:cNvSpPr/>
          <p:nvPr/>
        </p:nvSpPr>
        <p:spPr bwMode="auto">
          <a:xfrm>
            <a:off x="6620389" y="2771124"/>
            <a:ext cx="266700" cy="101145"/>
          </a:xfrm>
          <a:prstGeom prst="round1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Arrow Connector 50">
            <a:extLst>
              <a:ext uri="{FF2B5EF4-FFF2-40B4-BE49-F238E27FC236}">
                <a16:creationId xmlns:a16="http://schemas.microsoft.com/office/drawing/2014/main" id="{1134902D-8D35-0844-A7BB-890B0A8E265F}"/>
              </a:ext>
            </a:extLst>
          </p:cNvPr>
          <p:cNvCxnSpPr>
            <a:cxnSpLocks/>
          </p:cNvCxnSpPr>
          <p:nvPr/>
        </p:nvCxnSpPr>
        <p:spPr bwMode="auto">
          <a:xfrm>
            <a:off x="6818748" y="2807398"/>
            <a:ext cx="618975" cy="49389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52" name="Rectangle 51">
            <a:extLst>
              <a:ext uri="{FF2B5EF4-FFF2-40B4-BE49-F238E27FC236}">
                <a16:creationId xmlns:a16="http://schemas.microsoft.com/office/drawing/2014/main" id="{CFF885C1-D8D1-A040-B2B8-C817A66B84EF}"/>
              </a:ext>
            </a:extLst>
          </p:cNvPr>
          <p:cNvSpPr/>
          <p:nvPr/>
        </p:nvSpPr>
        <p:spPr bwMode="auto">
          <a:xfrm>
            <a:off x="7446543" y="3192866"/>
            <a:ext cx="890033" cy="141084"/>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2889F2AF-1572-674D-BE0B-0ACEBB4485F5}"/>
              </a:ext>
            </a:extLst>
          </p:cNvPr>
          <p:cNvSpPr txBox="1"/>
          <p:nvPr/>
        </p:nvSpPr>
        <p:spPr>
          <a:xfrm>
            <a:off x="7243859" y="1621901"/>
            <a:ext cx="1295399" cy="923330"/>
          </a:xfrm>
          <a:prstGeom prst="rect">
            <a:avLst/>
          </a:prstGeom>
          <a:noFill/>
        </p:spPr>
        <p:txBody>
          <a:bodyPr wrap="square" rtlCol="0">
            <a:spAutoFit/>
          </a:bodyPr>
          <a:lstStyle/>
          <a:p>
            <a:pPr algn="ctr"/>
            <a:r>
              <a:rPr lang="en-US" dirty="0"/>
              <a:t>Host Physical Mem</a:t>
            </a:r>
          </a:p>
        </p:txBody>
      </p:sp>
      <p:sp>
        <p:nvSpPr>
          <p:cNvPr id="54" name="Round Single Corner Rectangle 53">
            <a:extLst>
              <a:ext uri="{FF2B5EF4-FFF2-40B4-BE49-F238E27FC236}">
                <a16:creationId xmlns:a16="http://schemas.microsoft.com/office/drawing/2014/main" id="{987EC6F0-FDC7-034D-823B-0C630751355A}"/>
              </a:ext>
            </a:extLst>
          </p:cNvPr>
          <p:cNvSpPr/>
          <p:nvPr/>
        </p:nvSpPr>
        <p:spPr bwMode="auto">
          <a:xfrm>
            <a:off x="6629400" y="2991142"/>
            <a:ext cx="266700" cy="101145"/>
          </a:xfrm>
          <a:prstGeom prst="round1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5" name="Straight Arrow Connector 54">
            <a:extLst>
              <a:ext uri="{FF2B5EF4-FFF2-40B4-BE49-F238E27FC236}">
                <a16:creationId xmlns:a16="http://schemas.microsoft.com/office/drawing/2014/main" id="{2C24EE12-254D-9743-BD80-A151A456FE2C}"/>
              </a:ext>
            </a:extLst>
          </p:cNvPr>
          <p:cNvCxnSpPr>
            <a:cxnSpLocks/>
            <a:endCxn id="56" idx="1"/>
          </p:cNvCxnSpPr>
          <p:nvPr/>
        </p:nvCxnSpPr>
        <p:spPr bwMode="auto">
          <a:xfrm flipV="1">
            <a:off x="6827759" y="2788515"/>
            <a:ext cx="609964" cy="238902"/>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56" name="Rectangle 55">
            <a:extLst>
              <a:ext uri="{FF2B5EF4-FFF2-40B4-BE49-F238E27FC236}">
                <a16:creationId xmlns:a16="http://schemas.microsoft.com/office/drawing/2014/main" id="{F24E3EFC-504E-4341-9405-06F4241B1EF9}"/>
              </a:ext>
            </a:extLst>
          </p:cNvPr>
          <p:cNvSpPr/>
          <p:nvPr/>
        </p:nvSpPr>
        <p:spPr bwMode="auto">
          <a:xfrm>
            <a:off x="7437723" y="2717973"/>
            <a:ext cx="890033" cy="141084"/>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2" name="Straight Connector 61">
            <a:extLst>
              <a:ext uri="{FF2B5EF4-FFF2-40B4-BE49-F238E27FC236}">
                <a16:creationId xmlns:a16="http://schemas.microsoft.com/office/drawing/2014/main" id="{C08CCAE9-F5E3-FF4E-852D-C72086A78F23}"/>
              </a:ext>
            </a:extLst>
          </p:cNvPr>
          <p:cNvCxnSpPr/>
          <p:nvPr/>
        </p:nvCxnSpPr>
        <p:spPr bwMode="auto">
          <a:xfrm>
            <a:off x="805964" y="1879953"/>
            <a:ext cx="1295400" cy="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63" name="Straight Connector 62">
            <a:extLst>
              <a:ext uri="{FF2B5EF4-FFF2-40B4-BE49-F238E27FC236}">
                <a16:creationId xmlns:a16="http://schemas.microsoft.com/office/drawing/2014/main" id="{59CB6FA6-D564-0A43-834D-00CB285ADB81}"/>
              </a:ext>
            </a:extLst>
          </p:cNvPr>
          <p:cNvCxnSpPr>
            <a:cxnSpLocks/>
          </p:cNvCxnSpPr>
          <p:nvPr/>
        </p:nvCxnSpPr>
        <p:spPr bwMode="auto">
          <a:xfrm>
            <a:off x="2273222" y="1883001"/>
            <a:ext cx="266700" cy="0"/>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57" name="Rectangle 56">
            <a:extLst>
              <a:ext uri="{FF2B5EF4-FFF2-40B4-BE49-F238E27FC236}">
                <a16:creationId xmlns:a16="http://schemas.microsoft.com/office/drawing/2014/main" id="{23E6E9D4-30BF-4143-AF46-882D26B06613}"/>
              </a:ext>
            </a:extLst>
          </p:cNvPr>
          <p:cNvSpPr/>
          <p:nvPr/>
        </p:nvSpPr>
        <p:spPr bwMode="auto">
          <a:xfrm>
            <a:off x="7418816" y="3686190"/>
            <a:ext cx="890033" cy="141084"/>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8" name="Straight Arrow Connector 57">
            <a:extLst>
              <a:ext uri="{FF2B5EF4-FFF2-40B4-BE49-F238E27FC236}">
                <a16:creationId xmlns:a16="http://schemas.microsoft.com/office/drawing/2014/main" id="{42D4E2A8-853B-0840-9834-92510D2B258B}"/>
              </a:ext>
            </a:extLst>
          </p:cNvPr>
          <p:cNvCxnSpPr>
            <a:cxnSpLocks/>
          </p:cNvCxnSpPr>
          <p:nvPr/>
        </p:nvCxnSpPr>
        <p:spPr bwMode="auto">
          <a:xfrm flipV="1">
            <a:off x="6824064" y="3740043"/>
            <a:ext cx="609964" cy="238902"/>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59" name="Round Single Corner Rectangle 58">
            <a:extLst>
              <a:ext uri="{FF2B5EF4-FFF2-40B4-BE49-F238E27FC236}">
                <a16:creationId xmlns:a16="http://schemas.microsoft.com/office/drawing/2014/main" id="{98811292-AA82-F447-809D-40D1A2B7E081}"/>
              </a:ext>
            </a:extLst>
          </p:cNvPr>
          <p:cNvSpPr/>
          <p:nvPr/>
        </p:nvSpPr>
        <p:spPr bwMode="auto">
          <a:xfrm>
            <a:off x="6629400" y="3937353"/>
            <a:ext cx="266700" cy="101145"/>
          </a:xfrm>
          <a:prstGeom prst="round1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534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05993E4-254A-DB42-85AA-060DA8A870EE}"/>
              </a:ext>
            </a:extLst>
          </p:cNvPr>
          <p:cNvCxnSpPr/>
          <p:nvPr/>
        </p:nvCxnSpPr>
        <p:spPr bwMode="auto">
          <a:xfrm flipH="1">
            <a:off x="1616072" y="3329994"/>
            <a:ext cx="189691" cy="869515"/>
          </a:xfrm>
          <a:prstGeom prst="line">
            <a:avLst/>
          </a:prstGeom>
          <a:solidFill>
            <a:schemeClr val="accent1"/>
          </a:solidFill>
          <a:ln w="12700" cap="flat" cmpd="sng" algn="ctr">
            <a:solidFill>
              <a:schemeClr val="accent1"/>
            </a:solidFill>
            <a:prstDash val="dash"/>
            <a:round/>
            <a:headEnd type="none" w="sm" len="sm"/>
            <a:tailEnd type="none" w="sm" len="sm"/>
          </a:ln>
          <a:effectLst/>
        </p:spPr>
      </p:cxnSp>
      <p:cxnSp>
        <p:nvCxnSpPr>
          <p:cNvPr id="79" name="Straight Connector 78">
            <a:extLst>
              <a:ext uri="{FF2B5EF4-FFF2-40B4-BE49-F238E27FC236}">
                <a16:creationId xmlns:a16="http://schemas.microsoft.com/office/drawing/2014/main" id="{D85A96CF-761D-D447-B86F-0D47EED59613}"/>
              </a:ext>
            </a:extLst>
          </p:cNvPr>
          <p:cNvCxnSpPr/>
          <p:nvPr/>
        </p:nvCxnSpPr>
        <p:spPr bwMode="auto">
          <a:xfrm flipH="1">
            <a:off x="3155753" y="3355721"/>
            <a:ext cx="189691" cy="869515"/>
          </a:xfrm>
          <a:prstGeom prst="line">
            <a:avLst/>
          </a:prstGeom>
          <a:solidFill>
            <a:schemeClr val="accent1"/>
          </a:solidFill>
          <a:ln w="12700" cap="flat" cmpd="sng" algn="ctr">
            <a:solidFill>
              <a:schemeClr val="accent1"/>
            </a:solidFill>
            <a:prstDash val="dash"/>
            <a:round/>
            <a:headEnd type="none" w="sm" len="sm"/>
            <a:tailEnd type="none" w="sm" len="sm"/>
          </a:ln>
          <a:effectLst/>
        </p:spPr>
      </p:cxnSp>
      <p:sp>
        <p:nvSpPr>
          <p:cNvPr id="2" name="Title 1">
            <a:extLst>
              <a:ext uri="{FF2B5EF4-FFF2-40B4-BE49-F238E27FC236}">
                <a16:creationId xmlns:a16="http://schemas.microsoft.com/office/drawing/2014/main" id="{EE954805-F057-2E46-99CC-F0E7BD16BD03}"/>
              </a:ext>
            </a:extLst>
          </p:cNvPr>
          <p:cNvSpPr>
            <a:spLocks noGrp="1"/>
          </p:cNvSpPr>
          <p:nvPr>
            <p:ph type="title"/>
          </p:nvPr>
        </p:nvSpPr>
        <p:spPr/>
        <p:txBody>
          <a:bodyPr/>
          <a:lstStyle/>
          <a:p>
            <a:r>
              <a:rPr lang="en-US" dirty="0"/>
              <a:t>VMM Shadow Page Tables</a:t>
            </a:r>
          </a:p>
        </p:txBody>
      </p:sp>
      <p:sp>
        <p:nvSpPr>
          <p:cNvPr id="4" name="Date Placeholder 3">
            <a:extLst>
              <a:ext uri="{FF2B5EF4-FFF2-40B4-BE49-F238E27FC236}">
                <a16:creationId xmlns:a16="http://schemas.microsoft.com/office/drawing/2014/main" id="{1818033C-B044-214B-871C-46742617F240}"/>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2E9904DC-E0A4-1A42-BFC8-3155B17A9CC4}"/>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92820AD4-B238-CD46-91D6-D6C895700F12}"/>
              </a:ext>
            </a:extLst>
          </p:cNvPr>
          <p:cNvSpPr>
            <a:spLocks noGrp="1"/>
          </p:cNvSpPr>
          <p:nvPr>
            <p:ph type="sldNum" sz="quarter" idx="12"/>
          </p:nvPr>
        </p:nvSpPr>
        <p:spPr/>
        <p:txBody>
          <a:bodyPr/>
          <a:lstStyle/>
          <a:p>
            <a:pPr>
              <a:defRPr/>
            </a:pPr>
            <a:fld id="{ACA94121-BA6C-AD43-82C2-DF1F24FE5D9C}" type="slidenum">
              <a:rPr lang="en-US" smtClean="0"/>
              <a:pPr>
                <a:defRPr/>
              </a:pPr>
              <a:t>38</a:t>
            </a:fld>
            <a:endParaRPr lang="en-US" b="0"/>
          </a:p>
        </p:txBody>
      </p:sp>
      <p:sp>
        <p:nvSpPr>
          <p:cNvPr id="7" name="Action Button: Custom 6">
            <a:hlinkClick r:id="" action="ppaction://noaction" highlightClick="1"/>
            <a:extLst>
              <a:ext uri="{FF2B5EF4-FFF2-40B4-BE49-F238E27FC236}">
                <a16:creationId xmlns:a16="http://schemas.microsoft.com/office/drawing/2014/main" id="{382865A4-BDCD-1640-8044-FACC9DE0A0AA}"/>
              </a:ext>
            </a:extLst>
          </p:cNvPr>
          <p:cNvSpPr/>
          <p:nvPr/>
        </p:nvSpPr>
        <p:spPr bwMode="auto">
          <a:xfrm>
            <a:off x="967563" y="1971094"/>
            <a:ext cx="3200400" cy="228600"/>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91628B30-B65E-234A-A30C-C6160F1AA714}"/>
              </a:ext>
            </a:extLst>
          </p:cNvPr>
          <p:cNvSpPr txBox="1"/>
          <p:nvPr/>
        </p:nvSpPr>
        <p:spPr>
          <a:xfrm>
            <a:off x="662763" y="1543136"/>
            <a:ext cx="2001382" cy="369332"/>
          </a:xfrm>
          <a:prstGeom prst="rect">
            <a:avLst/>
          </a:prstGeom>
          <a:noFill/>
        </p:spPr>
        <p:txBody>
          <a:bodyPr wrap="none" rtlCol="0">
            <a:spAutoFit/>
          </a:bodyPr>
          <a:lstStyle/>
          <a:p>
            <a:r>
              <a:rPr lang="en-US" dirty="0"/>
              <a:t>Guest VAS pages</a:t>
            </a:r>
          </a:p>
        </p:txBody>
      </p:sp>
      <p:sp>
        <p:nvSpPr>
          <p:cNvPr id="9" name="Action Button: Custom 8">
            <a:hlinkClick r:id="" action="ppaction://noaction" highlightClick="1"/>
            <a:extLst>
              <a:ext uri="{FF2B5EF4-FFF2-40B4-BE49-F238E27FC236}">
                <a16:creationId xmlns:a16="http://schemas.microsoft.com/office/drawing/2014/main" id="{A696205D-3017-0743-821C-742B35EB384D}"/>
              </a:ext>
            </a:extLst>
          </p:cNvPr>
          <p:cNvSpPr/>
          <p:nvPr/>
        </p:nvSpPr>
        <p:spPr bwMode="auto">
          <a:xfrm>
            <a:off x="1805763" y="3101394"/>
            <a:ext cx="1561291" cy="228600"/>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Action Button: Custom 9">
            <a:hlinkClick r:id="" action="ppaction://noaction" highlightClick="1"/>
            <a:extLst>
              <a:ext uri="{FF2B5EF4-FFF2-40B4-BE49-F238E27FC236}">
                <a16:creationId xmlns:a16="http://schemas.microsoft.com/office/drawing/2014/main" id="{5E3665EE-7FC7-8649-85CF-B273E3D2D2F0}"/>
              </a:ext>
            </a:extLst>
          </p:cNvPr>
          <p:cNvSpPr/>
          <p:nvPr/>
        </p:nvSpPr>
        <p:spPr bwMode="auto">
          <a:xfrm>
            <a:off x="21867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Action Button: Custom 10">
            <a:hlinkClick r:id="" action="ppaction://noaction" highlightClick="1"/>
            <a:extLst>
              <a:ext uri="{FF2B5EF4-FFF2-40B4-BE49-F238E27FC236}">
                <a16:creationId xmlns:a16="http://schemas.microsoft.com/office/drawing/2014/main" id="{9169CAAE-F942-D24E-B40A-D5F3261DA19E}"/>
              </a:ext>
            </a:extLst>
          </p:cNvPr>
          <p:cNvSpPr/>
          <p:nvPr/>
        </p:nvSpPr>
        <p:spPr bwMode="auto">
          <a:xfrm>
            <a:off x="23391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Action Button: Custom 11">
            <a:hlinkClick r:id="" action="ppaction://noaction" highlightClick="1"/>
            <a:extLst>
              <a:ext uri="{FF2B5EF4-FFF2-40B4-BE49-F238E27FC236}">
                <a16:creationId xmlns:a16="http://schemas.microsoft.com/office/drawing/2014/main" id="{A7DB1F5B-576A-5143-AE5F-575792894337}"/>
              </a:ext>
            </a:extLst>
          </p:cNvPr>
          <p:cNvSpPr/>
          <p:nvPr/>
        </p:nvSpPr>
        <p:spPr bwMode="auto">
          <a:xfrm>
            <a:off x="24915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Action Button: Custom 12">
            <a:hlinkClick r:id="" action="ppaction://noaction" highlightClick="1"/>
            <a:extLst>
              <a:ext uri="{FF2B5EF4-FFF2-40B4-BE49-F238E27FC236}">
                <a16:creationId xmlns:a16="http://schemas.microsoft.com/office/drawing/2014/main" id="{D27BF5F2-4A2D-584D-9691-11FE07121B59}"/>
              </a:ext>
            </a:extLst>
          </p:cNvPr>
          <p:cNvSpPr/>
          <p:nvPr/>
        </p:nvSpPr>
        <p:spPr bwMode="auto">
          <a:xfrm>
            <a:off x="28725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Action Button: Custom 13">
            <a:hlinkClick r:id="" action="ppaction://noaction" highlightClick="1"/>
            <a:extLst>
              <a:ext uri="{FF2B5EF4-FFF2-40B4-BE49-F238E27FC236}">
                <a16:creationId xmlns:a16="http://schemas.microsoft.com/office/drawing/2014/main" id="{0674C2B3-D5F2-1E46-8554-09744DD1CD52}"/>
              </a:ext>
            </a:extLst>
          </p:cNvPr>
          <p:cNvSpPr/>
          <p:nvPr/>
        </p:nvSpPr>
        <p:spPr bwMode="auto">
          <a:xfrm>
            <a:off x="31773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Action Button: Custom 15">
            <a:hlinkClick r:id="" action="ppaction://noaction" highlightClick="1"/>
            <a:extLst>
              <a:ext uri="{FF2B5EF4-FFF2-40B4-BE49-F238E27FC236}">
                <a16:creationId xmlns:a16="http://schemas.microsoft.com/office/drawing/2014/main" id="{4D215BD0-85F1-F942-BD94-0A6B2C1D58D2}"/>
              </a:ext>
            </a:extLst>
          </p:cNvPr>
          <p:cNvSpPr/>
          <p:nvPr/>
        </p:nvSpPr>
        <p:spPr bwMode="auto">
          <a:xfrm>
            <a:off x="36345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Action Button: Custom 16">
            <a:hlinkClick r:id="" action="ppaction://noaction" highlightClick="1"/>
            <a:extLst>
              <a:ext uri="{FF2B5EF4-FFF2-40B4-BE49-F238E27FC236}">
                <a16:creationId xmlns:a16="http://schemas.microsoft.com/office/drawing/2014/main" id="{40E2526D-8F6B-7C4B-B8A6-CB1C1989459B}"/>
              </a:ext>
            </a:extLst>
          </p:cNvPr>
          <p:cNvSpPr/>
          <p:nvPr/>
        </p:nvSpPr>
        <p:spPr bwMode="auto">
          <a:xfrm>
            <a:off x="1997072" y="31013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Action Button: Custom 17">
            <a:hlinkClick r:id="" action="ppaction://noaction" highlightClick="1"/>
            <a:extLst>
              <a:ext uri="{FF2B5EF4-FFF2-40B4-BE49-F238E27FC236}">
                <a16:creationId xmlns:a16="http://schemas.microsoft.com/office/drawing/2014/main" id="{0D58D1BB-5529-D646-928A-F995BC54FFF9}"/>
              </a:ext>
            </a:extLst>
          </p:cNvPr>
          <p:cNvSpPr/>
          <p:nvPr/>
        </p:nvSpPr>
        <p:spPr bwMode="auto">
          <a:xfrm>
            <a:off x="2378072" y="31013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Action Button: Custom 18">
            <a:hlinkClick r:id="" action="ppaction://noaction" highlightClick="1"/>
            <a:extLst>
              <a:ext uri="{FF2B5EF4-FFF2-40B4-BE49-F238E27FC236}">
                <a16:creationId xmlns:a16="http://schemas.microsoft.com/office/drawing/2014/main" id="{57F3E398-4E28-B94B-94C0-BB717498E1BB}"/>
              </a:ext>
            </a:extLst>
          </p:cNvPr>
          <p:cNvSpPr/>
          <p:nvPr/>
        </p:nvSpPr>
        <p:spPr bwMode="auto">
          <a:xfrm>
            <a:off x="2682872" y="31013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Action Button: Custom 19">
            <a:hlinkClick r:id="" action="ppaction://noaction" highlightClick="1"/>
            <a:extLst>
              <a:ext uri="{FF2B5EF4-FFF2-40B4-BE49-F238E27FC236}">
                <a16:creationId xmlns:a16="http://schemas.microsoft.com/office/drawing/2014/main" id="{5409A798-4371-0C4E-9999-031430D73025}"/>
              </a:ext>
            </a:extLst>
          </p:cNvPr>
          <p:cNvSpPr/>
          <p:nvPr/>
        </p:nvSpPr>
        <p:spPr bwMode="auto">
          <a:xfrm>
            <a:off x="2948763" y="31013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Action Button: Custom 20">
            <a:hlinkClick r:id="" action="ppaction://noaction" highlightClick="1"/>
            <a:extLst>
              <a:ext uri="{FF2B5EF4-FFF2-40B4-BE49-F238E27FC236}">
                <a16:creationId xmlns:a16="http://schemas.microsoft.com/office/drawing/2014/main" id="{9240B33C-B1DD-034E-9E9C-0258DCF79D3D}"/>
              </a:ext>
            </a:extLst>
          </p:cNvPr>
          <p:cNvSpPr/>
          <p:nvPr/>
        </p:nvSpPr>
        <p:spPr bwMode="auto">
          <a:xfrm>
            <a:off x="986208" y="4199509"/>
            <a:ext cx="3200400" cy="228600"/>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1F0EDDEF-1EF6-8442-8D1B-3740EA94A6CA}"/>
              </a:ext>
            </a:extLst>
          </p:cNvPr>
          <p:cNvSpPr txBox="1"/>
          <p:nvPr/>
        </p:nvSpPr>
        <p:spPr>
          <a:xfrm>
            <a:off x="662763" y="3261049"/>
            <a:ext cx="2634054" cy="369332"/>
          </a:xfrm>
          <a:prstGeom prst="rect">
            <a:avLst/>
          </a:prstGeom>
          <a:noFill/>
        </p:spPr>
        <p:txBody>
          <a:bodyPr wrap="none" rtlCol="0">
            <a:spAutoFit/>
          </a:bodyPr>
          <a:lstStyle/>
          <a:p>
            <a:r>
              <a:rPr lang="en-US" dirty="0"/>
              <a:t>Guest Physical Frames </a:t>
            </a:r>
          </a:p>
        </p:txBody>
      </p:sp>
      <p:sp>
        <p:nvSpPr>
          <p:cNvPr id="23" name="TextBox 22">
            <a:extLst>
              <a:ext uri="{FF2B5EF4-FFF2-40B4-BE49-F238E27FC236}">
                <a16:creationId xmlns:a16="http://schemas.microsoft.com/office/drawing/2014/main" id="{01803349-9702-3047-8FFB-24E22E32E239}"/>
              </a:ext>
            </a:extLst>
          </p:cNvPr>
          <p:cNvSpPr txBox="1"/>
          <p:nvPr/>
        </p:nvSpPr>
        <p:spPr>
          <a:xfrm>
            <a:off x="662763" y="3860232"/>
            <a:ext cx="2685351" cy="369332"/>
          </a:xfrm>
          <a:prstGeom prst="rect">
            <a:avLst/>
          </a:prstGeom>
          <a:noFill/>
        </p:spPr>
        <p:txBody>
          <a:bodyPr wrap="none" rtlCol="0">
            <a:spAutoFit/>
          </a:bodyPr>
          <a:lstStyle/>
          <a:p>
            <a:r>
              <a:rPr lang="en-US" dirty="0"/>
              <a:t>Host VM Process Pages</a:t>
            </a:r>
          </a:p>
        </p:txBody>
      </p:sp>
      <p:sp>
        <p:nvSpPr>
          <p:cNvPr id="24" name="Action Button: Custom 23">
            <a:hlinkClick r:id="" action="ppaction://noaction" highlightClick="1"/>
            <a:extLst>
              <a:ext uri="{FF2B5EF4-FFF2-40B4-BE49-F238E27FC236}">
                <a16:creationId xmlns:a16="http://schemas.microsoft.com/office/drawing/2014/main" id="{4A5D602D-8D09-EC46-84DB-4E759272B21F}"/>
              </a:ext>
            </a:extLst>
          </p:cNvPr>
          <p:cNvSpPr/>
          <p:nvPr/>
        </p:nvSpPr>
        <p:spPr bwMode="auto">
          <a:xfrm>
            <a:off x="1616072" y="4207798"/>
            <a:ext cx="1561291" cy="228600"/>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Action Button: Custom 24">
            <a:hlinkClick r:id="" action="ppaction://noaction" highlightClick="1"/>
            <a:extLst>
              <a:ext uri="{FF2B5EF4-FFF2-40B4-BE49-F238E27FC236}">
                <a16:creationId xmlns:a16="http://schemas.microsoft.com/office/drawing/2014/main" id="{19218D6E-B44D-804E-9F29-89479ACF7241}"/>
              </a:ext>
            </a:extLst>
          </p:cNvPr>
          <p:cNvSpPr/>
          <p:nvPr/>
        </p:nvSpPr>
        <p:spPr bwMode="auto">
          <a:xfrm>
            <a:off x="1807381" y="4207798"/>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Action Button: Custom 25">
            <a:hlinkClick r:id="" action="ppaction://noaction" highlightClick="1"/>
            <a:extLst>
              <a:ext uri="{FF2B5EF4-FFF2-40B4-BE49-F238E27FC236}">
                <a16:creationId xmlns:a16="http://schemas.microsoft.com/office/drawing/2014/main" id="{5CA2D900-8622-374B-9C0A-9ADD2A8A7B67}"/>
              </a:ext>
            </a:extLst>
          </p:cNvPr>
          <p:cNvSpPr/>
          <p:nvPr/>
        </p:nvSpPr>
        <p:spPr bwMode="auto">
          <a:xfrm>
            <a:off x="2188381" y="4207798"/>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Action Button: Custom 26">
            <a:hlinkClick r:id="" action="ppaction://noaction" highlightClick="1"/>
            <a:extLst>
              <a:ext uri="{FF2B5EF4-FFF2-40B4-BE49-F238E27FC236}">
                <a16:creationId xmlns:a16="http://schemas.microsoft.com/office/drawing/2014/main" id="{77ABB546-6EF7-5B4C-82B7-22B3CB44259D}"/>
              </a:ext>
            </a:extLst>
          </p:cNvPr>
          <p:cNvSpPr/>
          <p:nvPr/>
        </p:nvSpPr>
        <p:spPr bwMode="auto">
          <a:xfrm>
            <a:off x="2493181" y="4207798"/>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Action Button: Custom 27">
            <a:hlinkClick r:id="" action="ppaction://noaction" highlightClick="1"/>
            <a:extLst>
              <a:ext uri="{FF2B5EF4-FFF2-40B4-BE49-F238E27FC236}">
                <a16:creationId xmlns:a16="http://schemas.microsoft.com/office/drawing/2014/main" id="{ACBCC1BA-6F69-A74C-879F-A50660175F59}"/>
              </a:ext>
            </a:extLst>
          </p:cNvPr>
          <p:cNvSpPr/>
          <p:nvPr/>
        </p:nvSpPr>
        <p:spPr bwMode="auto">
          <a:xfrm>
            <a:off x="2759072" y="4207798"/>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Action Button: Custom 28">
            <a:hlinkClick r:id="" action="ppaction://noaction" highlightClick="1"/>
            <a:extLst>
              <a:ext uri="{FF2B5EF4-FFF2-40B4-BE49-F238E27FC236}">
                <a16:creationId xmlns:a16="http://schemas.microsoft.com/office/drawing/2014/main" id="{E9781076-5600-4A49-BFCB-397ACA4758EA}"/>
              </a:ext>
            </a:extLst>
          </p:cNvPr>
          <p:cNvSpPr/>
          <p:nvPr/>
        </p:nvSpPr>
        <p:spPr bwMode="auto">
          <a:xfrm>
            <a:off x="1320595" y="5218130"/>
            <a:ext cx="2466368" cy="225979"/>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Action Button: Custom 33">
            <a:hlinkClick r:id="" action="ppaction://noaction" highlightClick="1"/>
            <a:extLst>
              <a:ext uri="{FF2B5EF4-FFF2-40B4-BE49-F238E27FC236}">
                <a16:creationId xmlns:a16="http://schemas.microsoft.com/office/drawing/2014/main" id="{2B3CE87C-38D5-8247-B0D3-DD33AF9D123A}"/>
              </a:ext>
            </a:extLst>
          </p:cNvPr>
          <p:cNvSpPr/>
          <p:nvPr/>
        </p:nvSpPr>
        <p:spPr bwMode="auto">
          <a:xfrm>
            <a:off x="1653363" y="5226251"/>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 name="Action Button: Custom 34">
            <a:hlinkClick r:id="" action="ppaction://noaction" highlightClick="1"/>
            <a:extLst>
              <a:ext uri="{FF2B5EF4-FFF2-40B4-BE49-F238E27FC236}">
                <a16:creationId xmlns:a16="http://schemas.microsoft.com/office/drawing/2014/main" id="{001D807B-4C88-CC44-896B-2069D0BC1FC4}"/>
              </a:ext>
            </a:extLst>
          </p:cNvPr>
          <p:cNvSpPr/>
          <p:nvPr/>
        </p:nvSpPr>
        <p:spPr bwMode="auto">
          <a:xfrm>
            <a:off x="24206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Action Button: Custom 35">
            <a:hlinkClick r:id="" action="ppaction://noaction" highlightClick="1"/>
            <a:extLst>
              <a:ext uri="{FF2B5EF4-FFF2-40B4-BE49-F238E27FC236}">
                <a16:creationId xmlns:a16="http://schemas.microsoft.com/office/drawing/2014/main" id="{DA0073E5-D4B7-8147-B4F3-0089CDD3F2BE}"/>
              </a:ext>
            </a:extLst>
          </p:cNvPr>
          <p:cNvSpPr/>
          <p:nvPr/>
        </p:nvSpPr>
        <p:spPr bwMode="auto">
          <a:xfrm>
            <a:off x="27254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Action Button: Custom 36">
            <a:hlinkClick r:id="" action="ppaction://noaction" highlightClick="1"/>
            <a:extLst>
              <a:ext uri="{FF2B5EF4-FFF2-40B4-BE49-F238E27FC236}">
                <a16:creationId xmlns:a16="http://schemas.microsoft.com/office/drawing/2014/main" id="{B533B16B-B93A-5E49-A44D-D46571F3FA27}"/>
              </a:ext>
            </a:extLst>
          </p:cNvPr>
          <p:cNvSpPr/>
          <p:nvPr/>
        </p:nvSpPr>
        <p:spPr bwMode="auto">
          <a:xfrm>
            <a:off x="2991293"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Action Button: Custom 37">
            <a:hlinkClick r:id="" action="ppaction://noaction" highlightClick="1"/>
            <a:extLst>
              <a:ext uri="{FF2B5EF4-FFF2-40B4-BE49-F238E27FC236}">
                <a16:creationId xmlns:a16="http://schemas.microsoft.com/office/drawing/2014/main" id="{2E5785BB-DDC6-344C-9217-EA324E0CD1CA}"/>
              </a:ext>
            </a:extLst>
          </p:cNvPr>
          <p:cNvSpPr/>
          <p:nvPr/>
        </p:nvSpPr>
        <p:spPr bwMode="auto">
          <a:xfrm>
            <a:off x="1066800" y="4207836"/>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0" name="Straight Arrow Connector 39">
            <a:extLst>
              <a:ext uri="{FF2B5EF4-FFF2-40B4-BE49-F238E27FC236}">
                <a16:creationId xmlns:a16="http://schemas.microsoft.com/office/drawing/2014/main" id="{56DA2B24-858C-7742-BFCD-8C6EE1DE2B0A}"/>
              </a:ext>
            </a:extLst>
          </p:cNvPr>
          <p:cNvCxnSpPr>
            <a:cxnSpLocks/>
            <a:endCxn id="17" idx="3"/>
          </p:cNvCxnSpPr>
          <p:nvPr/>
        </p:nvCxnSpPr>
        <p:spPr bwMode="auto">
          <a:xfrm flipH="1">
            <a:off x="2073272" y="2059994"/>
            <a:ext cx="189692" cy="1041400"/>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1" name="Straight Arrow Connector 40">
            <a:extLst>
              <a:ext uri="{FF2B5EF4-FFF2-40B4-BE49-F238E27FC236}">
                <a16:creationId xmlns:a16="http://schemas.microsoft.com/office/drawing/2014/main" id="{C4AFA6B4-7A24-D648-AAA3-E79A39B8E440}"/>
              </a:ext>
            </a:extLst>
          </p:cNvPr>
          <p:cNvCxnSpPr>
            <a:cxnSpLocks/>
            <a:endCxn id="18" idx="3"/>
          </p:cNvCxnSpPr>
          <p:nvPr/>
        </p:nvCxnSpPr>
        <p:spPr bwMode="auto">
          <a:xfrm>
            <a:off x="2415364" y="2059994"/>
            <a:ext cx="38908" cy="1041400"/>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3" name="Straight Arrow Connector 42">
            <a:extLst>
              <a:ext uri="{FF2B5EF4-FFF2-40B4-BE49-F238E27FC236}">
                <a16:creationId xmlns:a16="http://schemas.microsoft.com/office/drawing/2014/main" id="{A7E9ABBE-5642-1243-9DB8-6F5562CEBFF4}"/>
              </a:ext>
            </a:extLst>
          </p:cNvPr>
          <p:cNvCxnSpPr>
            <a:cxnSpLocks/>
            <a:endCxn id="19" idx="3"/>
          </p:cNvCxnSpPr>
          <p:nvPr/>
        </p:nvCxnSpPr>
        <p:spPr bwMode="auto">
          <a:xfrm>
            <a:off x="2568124" y="2059994"/>
            <a:ext cx="190948" cy="1041400"/>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4" name="Straight Arrow Connector 43">
            <a:extLst>
              <a:ext uri="{FF2B5EF4-FFF2-40B4-BE49-F238E27FC236}">
                <a16:creationId xmlns:a16="http://schemas.microsoft.com/office/drawing/2014/main" id="{3C969F14-EA35-C94E-AF6A-EBB594B9E2D0}"/>
              </a:ext>
            </a:extLst>
          </p:cNvPr>
          <p:cNvCxnSpPr>
            <a:cxnSpLocks/>
          </p:cNvCxnSpPr>
          <p:nvPr/>
        </p:nvCxnSpPr>
        <p:spPr bwMode="auto">
          <a:xfrm flipH="1">
            <a:off x="2782636" y="2059994"/>
            <a:ext cx="183785" cy="1030658"/>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6" name="Straight Arrow Connector 45">
            <a:extLst>
              <a:ext uri="{FF2B5EF4-FFF2-40B4-BE49-F238E27FC236}">
                <a16:creationId xmlns:a16="http://schemas.microsoft.com/office/drawing/2014/main" id="{68755761-0D9F-3E44-9C62-F65C3A945397}"/>
              </a:ext>
            </a:extLst>
          </p:cNvPr>
          <p:cNvCxnSpPr>
            <a:cxnSpLocks/>
          </p:cNvCxnSpPr>
          <p:nvPr/>
        </p:nvCxnSpPr>
        <p:spPr bwMode="auto">
          <a:xfrm flipH="1">
            <a:off x="3015126" y="2059994"/>
            <a:ext cx="695639" cy="1030658"/>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8" name="Straight Arrow Connector 47">
            <a:extLst>
              <a:ext uri="{FF2B5EF4-FFF2-40B4-BE49-F238E27FC236}">
                <a16:creationId xmlns:a16="http://schemas.microsoft.com/office/drawing/2014/main" id="{59374030-4FA5-F44F-8D6F-47943E08441D}"/>
              </a:ext>
            </a:extLst>
          </p:cNvPr>
          <p:cNvCxnSpPr>
            <a:cxnSpLocks/>
          </p:cNvCxnSpPr>
          <p:nvPr/>
        </p:nvCxnSpPr>
        <p:spPr bwMode="auto">
          <a:xfrm flipH="1">
            <a:off x="3259071" y="2059994"/>
            <a:ext cx="1" cy="302094"/>
          </a:xfrm>
          <a:prstGeom prst="straightConnector1">
            <a:avLst/>
          </a:prstGeom>
          <a:solidFill>
            <a:schemeClr val="accent1"/>
          </a:solidFill>
          <a:ln w="12700" cap="flat" cmpd="sng" algn="ctr">
            <a:solidFill>
              <a:schemeClr val="tx1"/>
            </a:solidFill>
            <a:prstDash val="solid"/>
            <a:round/>
            <a:headEnd type="diamond" w="med" len="med"/>
            <a:tailEnd type="diamond" w="med" len="med"/>
          </a:ln>
          <a:effectLst/>
        </p:spPr>
      </p:cxnSp>
      <p:cxnSp>
        <p:nvCxnSpPr>
          <p:cNvPr id="55" name="Straight Arrow Connector 54">
            <a:extLst>
              <a:ext uri="{FF2B5EF4-FFF2-40B4-BE49-F238E27FC236}">
                <a16:creationId xmlns:a16="http://schemas.microsoft.com/office/drawing/2014/main" id="{3275383A-EB9A-6C42-AF1A-ACB28BBA94DD}"/>
              </a:ext>
            </a:extLst>
          </p:cNvPr>
          <p:cNvCxnSpPr>
            <a:cxnSpLocks/>
            <a:endCxn id="35" idx="3"/>
          </p:cNvCxnSpPr>
          <p:nvPr/>
        </p:nvCxnSpPr>
        <p:spPr bwMode="auto">
          <a:xfrm>
            <a:off x="1130095" y="4342377"/>
            <a:ext cx="1366707" cy="875753"/>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57" name="Straight Arrow Connector 56">
            <a:extLst>
              <a:ext uri="{FF2B5EF4-FFF2-40B4-BE49-F238E27FC236}">
                <a16:creationId xmlns:a16="http://schemas.microsoft.com/office/drawing/2014/main" id="{761F8868-E50E-0D45-A7D9-516E061A0DCC}"/>
              </a:ext>
            </a:extLst>
          </p:cNvPr>
          <p:cNvCxnSpPr>
            <a:cxnSpLocks/>
            <a:endCxn id="34" idx="3"/>
          </p:cNvCxnSpPr>
          <p:nvPr/>
        </p:nvCxnSpPr>
        <p:spPr bwMode="auto">
          <a:xfrm flipH="1">
            <a:off x="1729563" y="4333451"/>
            <a:ext cx="173492" cy="892800"/>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59" name="Straight Arrow Connector 58">
            <a:extLst>
              <a:ext uri="{FF2B5EF4-FFF2-40B4-BE49-F238E27FC236}">
                <a16:creationId xmlns:a16="http://schemas.microsoft.com/office/drawing/2014/main" id="{57F94343-AF13-7741-B08F-F3FE13110866}"/>
              </a:ext>
            </a:extLst>
          </p:cNvPr>
          <p:cNvCxnSpPr>
            <a:cxnSpLocks/>
            <a:endCxn id="37" idx="3"/>
          </p:cNvCxnSpPr>
          <p:nvPr/>
        </p:nvCxnSpPr>
        <p:spPr bwMode="auto">
          <a:xfrm>
            <a:off x="2248930" y="4350976"/>
            <a:ext cx="818563" cy="867154"/>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61" name="Straight Arrow Connector 60">
            <a:extLst>
              <a:ext uri="{FF2B5EF4-FFF2-40B4-BE49-F238E27FC236}">
                <a16:creationId xmlns:a16="http://schemas.microsoft.com/office/drawing/2014/main" id="{45907EB2-1297-6542-8AA6-9887B7782E16}"/>
              </a:ext>
            </a:extLst>
          </p:cNvPr>
          <p:cNvCxnSpPr>
            <a:cxnSpLocks/>
            <a:endCxn id="36" idx="3"/>
          </p:cNvCxnSpPr>
          <p:nvPr/>
        </p:nvCxnSpPr>
        <p:spPr bwMode="auto">
          <a:xfrm>
            <a:off x="2572776" y="4331835"/>
            <a:ext cx="228826" cy="886295"/>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63" name="TextBox 62">
            <a:extLst>
              <a:ext uri="{FF2B5EF4-FFF2-40B4-BE49-F238E27FC236}">
                <a16:creationId xmlns:a16="http://schemas.microsoft.com/office/drawing/2014/main" id="{031E77FA-4D2B-4645-97FA-08448907D4FB}"/>
              </a:ext>
            </a:extLst>
          </p:cNvPr>
          <p:cNvSpPr txBox="1"/>
          <p:nvPr/>
        </p:nvSpPr>
        <p:spPr>
          <a:xfrm>
            <a:off x="662763" y="5487962"/>
            <a:ext cx="2492990" cy="369332"/>
          </a:xfrm>
          <a:prstGeom prst="rect">
            <a:avLst/>
          </a:prstGeom>
          <a:noFill/>
        </p:spPr>
        <p:txBody>
          <a:bodyPr wrap="none" rtlCol="0">
            <a:spAutoFit/>
          </a:bodyPr>
          <a:lstStyle/>
          <a:p>
            <a:r>
              <a:rPr lang="en-US" dirty="0"/>
              <a:t>Host Physical Frames </a:t>
            </a:r>
          </a:p>
        </p:txBody>
      </p:sp>
      <p:pic>
        <p:nvPicPr>
          <p:cNvPr id="80" name="Picture 79">
            <a:extLst>
              <a:ext uri="{FF2B5EF4-FFF2-40B4-BE49-F238E27FC236}">
                <a16:creationId xmlns:a16="http://schemas.microsoft.com/office/drawing/2014/main" id="{529D578E-F450-264C-8907-5C10512C7402}"/>
              </a:ext>
            </a:extLst>
          </p:cNvPr>
          <p:cNvPicPr>
            <a:picLocks noChangeAspect="1"/>
          </p:cNvPicPr>
          <p:nvPr/>
        </p:nvPicPr>
        <p:blipFill>
          <a:blip r:embed="rId3"/>
          <a:stretch>
            <a:fillRect/>
          </a:stretch>
        </p:blipFill>
        <p:spPr>
          <a:xfrm>
            <a:off x="2807547" y="4284655"/>
            <a:ext cx="88900" cy="393700"/>
          </a:xfrm>
          <a:prstGeom prst="rect">
            <a:avLst/>
          </a:prstGeom>
        </p:spPr>
      </p:pic>
      <p:sp>
        <p:nvSpPr>
          <p:cNvPr id="97" name="Rounded Rectangle 96">
            <a:extLst>
              <a:ext uri="{FF2B5EF4-FFF2-40B4-BE49-F238E27FC236}">
                <a16:creationId xmlns:a16="http://schemas.microsoft.com/office/drawing/2014/main" id="{91A7C59C-D119-1842-8997-4AD008BA7117}"/>
              </a:ext>
            </a:extLst>
          </p:cNvPr>
          <p:cNvSpPr/>
          <p:nvPr/>
        </p:nvSpPr>
        <p:spPr bwMode="auto">
          <a:xfrm>
            <a:off x="533400" y="1275300"/>
            <a:ext cx="4038600" cy="2355081"/>
          </a:xfrm>
          <a:prstGeom prst="roundRect">
            <a:avLst/>
          </a:prstGeom>
          <a:noFill/>
          <a:ln w="1270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8" name="TextBox 97">
            <a:extLst>
              <a:ext uri="{FF2B5EF4-FFF2-40B4-BE49-F238E27FC236}">
                <a16:creationId xmlns:a16="http://schemas.microsoft.com/office/drawing/2014/main" id="{4D8A261D-45A2-D645-A0CF-9DEFAC44E282}"/>
              </a:ext>
            </a:extLst>
          </p:cNvPr>
          <p:cNvSpPr txBox="1"/>
          <p:nvPr/>
        </p:nvSpPr>
        <p:spPr>
          <a:xfrm>
            <a:off x="258744" y="929350"/>
            <a:ext cx="2527359" cy="369332"/>
          </a:xfrm>
          <a:prstGeom prst="rect">
            <a:avLst/>
          </a:prstGeom>
          <a:noFill/>
        </p:spPr>
        <p:txBody>
          <a:bodyPr wrap="none" rtlCol="0">
            <a:spAutoFit/>
          </a:bodyPr>
          <a:lstStyle/>
          <a:p>
            <a:r>
              <a:rPr lang="en-US" dirty="0"/>
              <a:t>Guest OS Page Tables</a:t>
            </a:r>
          </a:p>
        </p:txBody>
      </p:sp>
      <p:sp>
        <p:nvSpPr>
          <p:cNvPr id="99" name="Rounded Rectangle 98">
            <a:extLst>
              <a:ext uri="{FF2B5EF4-FFF2-40B4-BE49-F238E27FC236}">
                <a16:creationId xmlns:a16="http://schemas.microsoft.com/office/drawing/2014/main" id="{D0AE21A5-F7C9-3044-BD02-DB9DE4DA0E5D}"/>
              </a:ext>
            </a:extLst>
          </p:cNvPr>
          <p:cNvSpPr/>
          <p:nvPr/>
        </p:nvSpPr>
        <p:spPr bwMode="auto">
          <a:xfrm>
            <a:off x="495300" y="3817930"/>
            <a:ext cx="4038600" cy="2355081"/>
          </a:xfrm>
          <a:prstGeom prst="roundRect">
            <a:avLst/>
          </a:prstGeom>
          <a:noFill/>
          <a:ln w="1270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0" name="TextBox 99">
            <a:extLst>
              <a:ext uri="{FF2B5EF4-FFF2-40B4-BE49-F238E27FC236}">
                <a16:creationId xmlns:a16="http://schemas.microsoft.com/office/drawing/2014/main" id="{947207F5-0525-D74D-8678-093A553FFCA3}"/>
              </a:ext>
            </a:extLst>
          </p:cNvPr>
          <p:cNvSpPr txBox="1"/>
          <p:nvPr/>
        </p:nvSpPr>
        <p:spPr>
          <a:xfrm>
            <a:off x="230586" y="6183868"/>
            <a:ext cx="3912353" cy="369332"/>
          </a:xfrm>
          <a:prstGeom prst="rect">
            <a:avLst/>
          </a:prstGeom>
          <a:noFill/>
        </p:spPr>
        <p:txBody>
          <a:bodyPr wrap="none" rtlCol="0">
            <a:spAutoFit/>
          </a:bodyPr>
          <a:lstStyle/>
          <a:p>
            <a:r>
              <a:rPr lang="en-US" dirty="0"/>
              <a:t>Host OS Page Table for VM Process</a:t>
            </a:r>
          </a:p>
        </p:txBody>
      </p:sp>
      <p:grpSp>
        <p:nvGrpSpPr>
          <p:cNvPr id="30" name="Group 29">
            <a:extLst>
              <a:ext uri="{FF2B5EF4-FFF2-40B4-BE49-F238E27FC236}">
                <a16:creationId xmlns:a16="http://schemas.microsoft.com/office/drawing/2014/main" id="{D957653F-8F4F-5D4B-BB69-8116CFA78D75}"/>
              </a:ext>
            </a:extLst>
          </p:cNvPr>
          <p:cNvGrpSpPr/>
          <p:nvPr/>
        </p:nvGrpSpPr>
        <p:grpSpPr>
          <a:xfrm>
            <a:off x="4731566" y="965200"/>
            <a:ext cx="4038600" cy="5207811"/>
            <a:chOff x="4731566" y="965200"/>
            <a:chExt cx="4038600" cy="5207811"/>
          </a:xfrm>
        </p:grpSpPr>
        <p:sp>
          <p:nvSpPr>
            <p:cNvPr id="64" name="Action Button: Custom 63">
              <a:hlinkClick r:id="" action="ppaction://noaction" highlightClick="1"/>
              <a:extLst>
                <a:ext uri="{FF2B5EF4-FFF2-40B4-BE49-F238E27FC236}">
                  <a16:creationId xmlns:a16="http://schemas.microsoft.com/office/drawing/2014/main" id="{9231200E-E8A2-4149-9A6A-DE49E96AA535}"/>
                </a:ext>
              </a:extLst>
            </p:cNvPr>
            <p:cNvSpPr/>
            <p:nvPr/>
          </p:nvSpPr>
          <p:spPr bwMode="auto">
            <a:xfrm>
              <a:off x="5082365" y="1961100"/>
              <a:ext cx="3200400" cy="228600"/>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 name="TextBox 64">
              <a:extLst>
                <a:ext uri="{FF2B5EF4-FFF2-40B4-BE49-F238E27FC236}">
                  <a16:creationId xmlns:a16="http://schemas.microsoft.com/office/drawing/2014/main" id="{C8BFE268-D714-D844-8296-C4ACA0DB56AC}"/>
                </a:ext>
              </a:extLst>
            </p:cNvPr>
            <p:cNvSpPr txBox="1"/>
            <p:nvPr/>
          </p:nvSpPr>
          <p:spPr>
            <a:xfrm>
              <a:off x="4777565" y="1533142"/>
              <a:ext cx="2219390" cy="369332"/>
            </a:xfrm>
            <a:prstGeom prst="rect">
              <a:avLst/>
            </a:prstGeom>
            <a:noFill/>
          </p:spPr>
          <p:txBody>
            <a:bodyPr wrap="none" rtlCol="0">
              <a:spAutoFit/>
            </a:bodyPr>
            <a:lstStyle/>
            <a:p>
              <a:r>
                <a:rPr lang="en-US" dirty="0"/>
                <a:t>Shadow VAS pages</a:t>
              </a:r>
            </a:p>
          </p:txBody>
        </p:sp>
        <p:sp>
          <p:nvSpPr>
            <p:cNvPr id="66" name="Action Button: Custom 65">
              <a:hlinkClick r:id="" action="ppaction://noaction" highlightClick="1"/>
              <a:extLst>
                <a:ext uri="{FF2B5EF4-FFF2-40B4-BE49-F238E27FC236}">
                  <a16:creationId xmlns:a16="http://schemas.microsoft.com/office/drawing/2014/main" id="{79A0336B-939C-694F-A932-10B882C7F4F4}"/>
                </a:ext>
              </a:extLst>
            </p:cNvPr>
            <p:cNvSpPr/>
            <p:nvPr/>
          </p:nvSpPr>
          <p:spPr bwMode="auto">
            <a:xfrm>
              <a:off x="63015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 name="Action Button: Custom 66">
              <a:hlinkClick r:id="" action="ppaction://noaction" highlightClick="1"/>
              <a:extLst>
                <a:ext uri="{FF2B5EF4-FFF2-40B4-BE49-F238E27FC236}">
                  <a16:creationId xmlns:a16="http://schemas.microsoft.com/office/drawing/2014/main" id="{9CC041A8-EDAF-8F4E-B663-A74465886030}"/>
                </a:ext>
              </a:extLst>
            </p:cNvPr>
            <p:cNvSpPr/>
            <p:nvPr/>
          </p:nvSpPr>
          <p:spPr bwMode="auto">
            <a:xfrm>
              <a:off x="64539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8" name="Action Button: Custom 67">
              <a:hlinkClick r:id="" action="ppaction://noaction" highlightClick="1"/>
              <a:extLst>
                <a:ext uri="{FF2B5EF4-FFF2-40B4-BE49-F238E27FC236}">
                  <a16:creationId xmlns:a16="http://schemas.microsoft.com/office/drawing/2014/main" id="{F254CC1E-0341-4A45-BDBA-10D537F42DF3}"/>
                </a:ext>
              </a:extLst>
            </p:cNvPr>
            <p:cNvSpPr/>
            <p:nvPr/>
          </p:nvSpPr>
          <p:spPr bwMode="auto">
            <a:xfrm>
              <a:off x="66063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9" name="Action Button: Custom 68">
              <a:hlinkClick r:id="" action="ppaction://noaction" highlightClick="1"/>
              <a:extLst>
                <a:ext uri="{FF2B5EF4-FFF2-40B4-BE49-F238E27FC236}">
                  <a16:creationId xmlns:a16="http://schemas.microsoft.com/office/drawing/2014/main" id="{048A36B9-CEC2-5547-A090-C4FAA0A7FFB0}"/>
                </a:ext>
              </a:extLst>
            </p:cNvPr>
            <p:cNvSpPr/>
            <p:nvPr/>
          </p:nvSpPr>
          <p:spPr bwMode="auto">
            <a:xfrm>
              <a:off x="69873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0" name="Action Button: Custom 69">
              <a:hlinkClick r:id="" action="ppaction://noaction" highlightClick="1"/>
              <a:extLst>
                <a:ext uri="{FF2B5EF4-FFF2-40B4-BE49-F238E27FC236}">
                  <a16:creationId xmlns:a16="http://schemas.microsoft.com/office/drawing/2014/main" id="{14992BC7-77C1-A446-87DA-6BA04CA130DD}"/>
                </a:ext>
              </a:extLst>
            </p:cNvPr>
            <p:cNvSpPr/>
            <p:nvPr/>
          </p:nvSpPr>
          <p:spPr bwMode="auto">
            <a:xfrm>
              <a:off x="72921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1" name="Action Button: Custom 70">
              <a:hlinkClick r:id="" action="ppaction://noaction" highlightClick="1"/>
              <a:extLst>
                <a:ext uri="{FF2B5EF4-FFF2-40B4-BE49-F238E27FC236}">
                  <a16:creationId xmlns:a16="http://schemas.microsoft.com/office/drawing/2014/main" id="{7A6CE929-A7AB-D945-87F9-18EF51849509}"/>
                </a:ext>
              </a:extLst>
            </p:cNvPr>
            <p:cNvSpPr/>
            <p:nvPr/>
          </p:nvSpPr>
          <p:spPr bwMode="auto">
            <a:xfrm>
              <a:off x="77493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2" name="Straight Arrow Connector 71">
              <a:extLst>
                <a:ext uri="{FF2B5EF4-FFF2-40B4-BE49-F238E27FC236}">
                  <a16:creationId xmlns:a16="http://schemas.microsoft.com/office/drawing/2014/main" id="{D593B35A-6AF9-F54A-A4C0-2996E15BEE5B}"/>
                </a:ext>
              </a:extLst>
            </p:cNvPr>
            <p:cNvCxnSpPr>
              <a:cxnSpLocks/>
            </p:cNvCxnSpPr>
            <p:nvPr/>
          </p:nvCxnSpPr>
          <p:spPr bwMode="auto">
            <a:xfrm flipH="1">
              <a:off x="7373873" y="2050000"/>
              <a:ext cx="1" cy="302094"/>
            </a:xfrm>
            <a:prstGeom prst="straightConnector1">
              <a:avLst/>
            </a:prstGeom>
            <a:solidFill>
              <a:schemeClr val="accent1"/>
            </a:solidFill>
            <a:ln w="12700" cap="flat" cmpd="sng" algn="ctr">
              <a:solidFill>
                <a:schemeClr val="tx1"/>
              </a:solidFill>
              <a:prstDash val="solid"/>
              <a:round/>
              <a:headEnd type="diamond" w="med" len="med"/>
              <a:tailEnd type="diamond" w="med" len="med"/>
            </a:ln>
            <a:effectLst/>
          </p:spPr>
        </p:cxnSp>
        <p:sp>
          <p:nvSpPr>
            <p:cNvPr id="73" name="Action Button: Custom 72">
              <a:hlinkClick r:id="" action="ppaction://noaction" highlightClick="1"/>
              <a:extLst>
                <a:ext uri="{FF2B5EF4-FFF2-40B4-BE49-F238E27FC236}">
                  <a16:creationId xmlns:a16="http://schemas.microsoft.com/office/drawing/2014/main" id="{FCB9D6F7-0EBF-1B48-A757-007D937C61B6}"/>
                </a:ext>
              </a:extLst>
            </p:cNvPr>
            <p:cNvSpPr/>
            <p:nvPr/>
          </p:nvSpPr>
          <p:spPr bwMode="auto">
            <a:xfrm>
              <a:off x="5511595" y="5218130"/>
              <a:ext cx="2466368" cy="225979"/>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4" name="Action Button: Custom 73">
              <a:hlinkClick r:id="" action="ppaction://noaction" highlightClick="1"/>
              <a:extLst>
                <a:ext uri="{FF2B5EF4-FFF2-40B4-BE49-F238E27FC236}">
                  <a16:creationId xmlns:a16="http://schemas.microsoft.com/office/drawing/2014/main" id="{AE1C69AB-B1AD-264A-B47E-77B9688D2F4E}"/>
                </a:ext>
              </a:extLst>
            </p:cNvPr>
            <p:cNvSpPr/>
            <p:nvPr/>
          </p:nvSpPr>
          <p:spPr bwMode="auto">
            <a:xfrm>
              <a:off x="5844363" y="5226251"/>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5" name="Action Button: Custom 74">
              <a:hlinkClick r:id="" action="ppaction://noaction" highlightClick="1"/>
              <a:extLst>
                <a:ext uri="{FF2B5EF4-FFF2-40B4-BE49-F238E27FC236}">
                  <a16:creationId xmlns:a16="http://schemas.microsoft.com/office/drawing/2014/main" id="{0AC5583C-928B-6F4F-B145-05DA39422BA3}"/>
                </a:ext>
              </a:extLst>
            </p:cNvPr>
            <p:cNvSpPr/>
            <p:nvPr/>
          </p:nvSpPr>
          <p:spPr bwMode="auto">
            <a:xfrm>
              <a:off x="66116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6" name="Action Button: Custom 75">
              <a:hlinkClick r:id="" action="ppaction://noaction" highlightClick="1"/>
              <a:extLst>
                <a:ext uri="{FF2B5EF4-FFF2-40B4-BE49-F238E27FC236}">
                  <a16:creationId xmlns:a16="http://schemas.microsoft.com/office/drawing/2014/main" id="{70B5FF6B-D6E3-A249-ACF8-3D5101A0EB78}"/>
                </a:ext>
              </a:extLst>
            </p:cNvPr>
            <p:cNvSpPr/>
            <p:nvPr/>
          </p:nvSpPr>
          <p:spPr bwMode="auto">
            <a:xfrm>
              <a:off x="69164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7" name="Action Button: Custom 76">
              <a:hlinkClick r:id="" action="ppaction://noaction" highlightClick="1"/>
              <a:extLst>
                <a:ext uri="{FF2B5EF4-FFF2-40B4-BE49-F238E27FC236}">
                  <a16:creationId xmlns:a16="http://schemas.microsoft.com/office/drawing/2014/main" id="{355E954C-565C-3541-87A2-6B0D2C02C55F}"/>
                </a:ext>
              </a:extLst>
            </p:cNvPr>
            <p:cNvSpPr/>
            <p:nvPr/>
          </p:nvSpPr>
          <p:spPr bwMode="auto">
            <a:xfrm>
              <a:off x="7182293"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8" name="TextBox 77">
              <a:extLst>
                <a:ext uri="{FF2B5EF4-FFF2-40B4-BE49-F238E27FC236}">
                  <a16:creationId xmlns:a16="http://schemas.microsoft.com/office/drawing/2014/main" id="{4B23E2FC-2734-3B49-AE3C-F2A05E6BE849}"/>
                </a:ext>
              </a:extLst>
            </p:cNvPr>
            <p:cNvSpPr txBox="1"/>
            <p:nvPr/>
          </p:nvSpPr>
          <p:spPr>
            <a:xfrm>
              <a:off x="4875375" y="5487962"/>
              <a:ext cx="2492990" cy="369332"/>
            </a:xfrm>
            <a:prstGeom prst="rect">
              <a:avLst/>
            </a:prstGeom>
            <a:noFill/>
          </p:spPr>
          <p:txBody>
            <a:bodyPr wrap="none" rtlCol="0">
              <a:spAutoFit/>
            </a:bodyPr>
            <a:lstStyle/>
            <a:p>
              <a:r>
                <a:rPr lang="en-US" dirty="0"/>
                <a:t>Host Physical Frames </a:t>
              </a:r>
            </a:p>
          </p:txBody>
        </p:sp>
        <p:sp>
          <p:nvSpPr>
            <p:cNvPr id="83" name="Action Button: Custom 82">
              <a:hlinkClick r:id="" action="ppaction://noaction" highlightClick="1"/>
              <a:extLst>
                <a:ext uri="{FF2B5EF4-FFF2-40B4-BE49-F238E27FC236}">
                  <a16:creationId xmlns:a16="http://schemas.microsoft.com/office/drawing/2014/main" id="{581A1C4D-A3E1-0243-97AF-2FBDDE6420D1}"/>
                </a:ext>
              </a:extLst>
            </p:cNvPr>
            <p:cNvSpPr/>
            <p:nvPr/>
          </p:nvSpPr>
          <p:spPr bwMode="auto">
            <a:xfrm>
              <a:off x="8054163" y="1971094"/>
              <a:ext cx="152400" cy="228600"/>
            </a:xfrm>
            <a:prstGeom prst="actionButtonBlank">
              <a:avLst/>
            </a:prstGeom>
            <a:solidFill>
              <a:schemeClr val="tx2">
                <a:lumMod val="50000"/>
                <a:lumOff val="50000"/>
              </a:schemeClr>
            </a:solidFill>
            <a:ln w="12700" cap="flat" cmpd="sng" algn="ctr">
              <a:solidFill>
                <a:schemeClr val="tx2">
                  <a:lumMod val="65000"/>
                  <a:lumOff val="3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84" name="Straight Arrow Connector 83">
              <a:extLst>
                <a:ext uri="{FF2B5EF4-FFF2-40B4-BE49-F238E27FC236}">
                  <a16:creationId xmlns:a16="http://schemas.microsoft.com/office/drawing/2014/main" id="{098A12DC-8562-BF4C-9D2A-526FD19911A0}"/>
                </a:ext>
              </a:extLst>
            </p:cNvPr>
            <p:cNvCxnSpPr>
              <a:cxnSpLocks/>
              <a:endCxn id="74" idx="3"/>
            </p:cNvCxnSpPr>
            <p:nvPr/>
          </p:nvCxnSpPr>
          <p:spPr bwMode="auto">
            <a:xfrm flipH="1">
              <a:off x="5920563" y="2054079"/>
              <a:ext cx="449428" cy="3172172"/>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85" name="Straight Arrow Connector 84">
              <a:extLst>
                <a:ext uri="{FF2B5EF4-FFF2-40B4-BE49-F238E27FC236}">
                  <a16:creationId xmlns:a16="http://schemas.microsoft.com/office/drawing/2014/main" id="{D4ED86A1-3EA3-B046-8F5C-FF18DF75B569}"/>
                </a:ext>
              </a:extLst>
            </p:cNvPr>
            <p:cNvCxnSpPr>
              <a:cxnSpLocks/>
              <a:endCxn id="77" idx="3"/>
            </p:cNvCxnSpPr>
            <p:nvPr/>
          </p:nvCxnSpPr>
          <p:spPr bwMode="auto">
            <a:xfrm>
              <a:off x="6522390" y="2054079"/>
              <a:ext cx="736103" cy="316405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86" name="Straight Arrow Connector 85">
              <a:extLst>
                <a:ext uri="{FF2B5EF4-FFF2-40B4-BE49-F238E27FC236}">
                  <a16:creationId xmlns:a16="http://schemas.microsoft.com/office/drawing/2014/main" id="{3D382A50-BEE4-E24F-8B9D-6856C1CCE418}"/>
                </a:ext>
              </a:extLst>
            </p:cNvPr>
            <p:cNvCxnSpPr>
              <a:cxnSpLocks/>
              <a:endCxn id="76" idx="3"/>
            </p:cNvCxnSpPr>
            <p:nvPr/>
          </p:nvCxnSpPr>
          <p:spPr bwMode="auto">
            <a:xfrm>
              <a:off x="6675150" y="2054079"/>
              <a:ext cx="317452" cy="316405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87" name="Straight Arrow Connector 86">
              <a:extLst>
                <a:ext uri="{FF2B5EF4-FFF2-40B4-BE49-F238E27FC236}">
                  <a16:creationId xmlns:a16="http://schemas.microsoft.com/office/drawing/2014/main" id="{2355B777-4FF5-0F44-BE92-29705D7857B5}"/>
                </a:ext>
              </a:extLst>
            </p:cNvPr>
            <p:cNvCxnSpPr>
              <a:cxnSpLocks/>
              <a:endCxn id="76" idx="3"/>
            </p:cNvCxnSpPr>
            <p:nvPr/>
          </p:nvCxnSpPr>
          <p:spPr bwMode="auto">
            <a:xfrm flipH="1">
              <a:off x="6992602" y="2054079"/>
              <a:ext cx="80848" cy="316405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92" name="Straight Arrow Connector 91">
              <a:extLst>
                <a:ext uri="{FF2B5EF4-FFF2-40B4-BE49-F238E27FC236}">
                  <a16:creationId xmlns:a16="http://schemas.microsoft.com/office/drawing/2014/main" id="{7ED85A6B-B50D-194D-809F-A535B7805E3D}"/>
                </a:ext>
              </a:extLst>
            </p:cNvPr>
            <p:cNvCxnSpPr>
              <a:cxnSpLocks/>
            </p:cNvCxnSpPr>
            <p:nvPr/>
          </p:nvCxnSpPr>
          <p:spPr bwMode="auto">
            <a:xfrm flipH="1">
              <a:off x="7825562" y="2047294"/>
              <a:ext cx="1" cy="302094"/>
            </a:xfrm>
            <a:prstGeom prst="straightConnector1">
              <a:avLst/>
            </a:prstGeom>
            <a:solidFill>
              <a:schemeClr val="accent1"/>
            </a:solidFill>
            <a:ln w="12700" cap="flat" cmpd="sng" algn="ctr">
              <a:solidFill>
                <a:schemeClr val="tx1"/>
              </a:solidFill>
              <a:prstDash val="solid"/>
              <a:round/>
              <a:headEnd type="diamond" w="med" len="med"/>
              <a:tailEnd type="diamond" w="med" len="med"/>
            </a:ln>
            <a:effectLst/>
          </p:spPr>
        </p:cxnSp>
        <p:sp>
          <p:nvSpPr>
            <p:cNvPr id="101" name="Rounded Rectangle 100">
              <a:extLst>
                <a:ext uri="{FF2B5EF4-FFF2-40B4-BE49-F238E27FC236}">
                  <a16:creationId xmlns:a16="http://schemas.microsoft.com/office/drawing/2014/main" id="{EE94F306-0549-0444-8704-FB927E537C60}"/>
                </a:ext>
              </a:extLst>
            </p:cNvPr>
            <p:cNvSpPr/>
            <p:nvPr/>
          </p:nvSpPr>
          <p:spPr bwMode="auto">
            <a:xfrm>
              <a:off x="4731566" y="1275300"/>
              <a:ext cx="4038600" cy="4897711"/>
            </a:xfrm>
            <a:prstGeom prst="roundRect">
              <a:avLst/>
            </a:prstGeom>
            <a:noFill/>
            <a:ln w="1270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TextBox 101">
              <a:extLst>
                <a:ext uri="{FF2B5EF4-FFF2-40B4-BE49-F238E27FC236}">
                  <a16:creationId xmlns:a16="http://schemas.microsoft.com/office/drawing/2014/main" id="{5B0E8DB3-00BF-7444-A733-FE3169585FF7}"/>
                </a:ext>
              </a:extLst>
            </p:cNvPr>
            <p:cNvSpPr txBox="1"/>
            <p:nvPr/>
          </p:nvSpPr>
          <p:spPr>
            <a:xfrm>
              <a:off x="4917206" y="965200"/>
              <a:ext cx="2796663" cy="369332"/>
            </a:xfrm>
            <a:prstGeom prst="rect">
              <a:avLst/>
            </a:prstGeom>
            <a:noFill/>
          </p:spPr>
          <p:txBody>
            <a:bodyPr wrap="none" rtlCol="0">
              <a:spAutoFit/>
            </a:bodyPr>
            <a:lstStyle/>
            <a:p>
              <a:r>
                <a:rPr lang="en-US" dirty="0"/>
                <a:t>VMM Page Tables for VM</a:t>
              </a:r>
            </a:p>
          </p:txBody>
        </p:sp>
      </p:grpSp>
    </p:spTree>
    <p:extLst>
      <p:ext uri="{BB962C8B-B14F-4D97-AF65-F5344CB8AC3E}">
        <p14:creationId xmlns:p14="http://schemas.microsoft.com/office/powerpoint/2010/main" val="19290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Action Button: Custom 92">
            <a:hlinkClick r:id="" action="ppaction://noaction" highlightClick="1"/>
            <a:extLst>
              <a:ext uri="{FF2B5EF4-FFF2-40B4-BE49-F238E27FC236}">
                <a16:creationId xmlns:a16="http://schemas.microsoft.com/office/drawing/2014/main" id="{09372B62-0BDB-8747-9726-EF946DF99353}"/>
              </a:ext>
            </a:extLst>
          </p:cNvPr>
          <p:cNvSpPr/>
          <p:nvPr/>
        </p:nvSpPr>
        <p:spPr bwMode="auto">
          <a:xfrm>
            <a:off x="5138768" y="1872484"/>
            <a:ext cx="3200400" cy="228600"/>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4" name="Action Button: Custom 93">
            <a:hlinkClick r:id="" action="ppaction://noaction" highlightClick="1"/>
            <a:extLst>
              <a:ext uri="{FF2B5EF4-FFF2-40B4-BE49-F238E27FC236}">
                <a16:creationId xmlns:a16="http://schemas.microsoft.com/office/drawing/2014/main" id="{86F7843B-F65E-3547-8382-AB545CA6688E}"/>
              </a:ext>
            </a:extLst>
          </p:cNvPr>
          <p:cNvSpPr/>
          <p:nvPr/>
        </p:nvSpPr>
        <p:spPr bwMode="auto">
          <a:xfrm>
            <a:off x="6422992" y="1888003"/>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95" name="Straight Arrow Connector 94">
            <a:extLst>
              <a:ext uri="{FF2B5EF4-FFF2-40B4-BE49-F238E27FC236}">
                <a16:creationId xmlns:a16="http://schemas.microsoft.com/office/drawing/2014/main" id="{93BF58C0-7DC4-9C4E-B77C-2895123AC5F3}"/>
              </a:ext>
            </a:extLst>
          </p:cNvPr>
          <p:cNvCxnSpPr>
            <a:cxnSpLocks/>
            <a:endCxn id="96" idx="3"/>
          </p:cNvCxnSpPr>
          <p:nvPr/>
        </p:nvCxnSpPr>
        <p:spPr bwMode="auto">
          <a:xfrm flipH="1">
            <a:off x="6250749" y="1995244"/>
            <a:ext cx="260836" cy="3209686"/>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79" name="Action Button: Custom 78">
            <a:hlinkClick r:id="" action="ppaction://noaction" highlightClick="1"/>
            <a:extLst>
              <a:ext uri="{FF2B5EF4-FFF2-40B4-BE49-F238E27FC236}">
                <a16:creationId xmlns:a16="http://schemas.microsoft.com/office/drawing/2014/main" id="{0CD7A7FF-BBED-5C4B-B29D-3D4C4FCBF6BA}"/>
              </a:ext>
            </a:extLst>
          </p:cNvPr>
          <p:cNvSpPr/>
          <p:nvPr/>
        </p:nvSpPr>
        <p:spPr bwMode="auto">
          <a:xfrm>
            <a:off x="1077976" y="1889481"/>
            <a:ext cx="3200400" cy="228600"/>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Action Button: Custom 81">
            <a:hlinkClick r:id="" action="ppaction://noaction" highlightClick="1"/>
            <a:extLst>
              <a:ext uri="{FF2B5EF4-FFF2-40B4-BE49-F238E27FC236}">
                <a16:creationId xmlns:a16="http://schemas.microsoft.com/office/drawing/2014/main" id="{CEAC83A9-7228-D146-8936-EE415FCCA73B}"/>
              </a:ext>
            </a:extLst>
          </p:cNvPr>
          <p:cNvSpPr/>
          <p:nvPr/>
        </p:nvSpPr>
        <p:spPr bwMode="auto">
          <a:xfrm>
            <a:off x="2362200" y="19050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88" name="Straight Arrow Connector 87">
            <a:extLst>
              <a:ext uri="{FF2B5EF4-FFF2-40B4-BE49-F238E27FC236}">
                <a16:creationId xmlns:a16="http://schemas.microsoft.com/office/drawing/2014/main" id="{9C614331-6F71-684A-A15B-9AE48576E519}"/>
              </a:ext>
            </a:extLst>
          </p:cNvPr>
          <p:cNvCxnSpPr>
            <a:cxnSpLocks/>
            <a:endCxn id="81" idx="3"/>
          </p:cNvCxnSpPr>
          <p:nvPr/>
        </p:nvCxnSpPr>
        <p:spPr bwMode="auto">
          <a:xfrm flipH="1">
            <a:off x="1885507" y="2012241"/>
            <a:ext cx="565286" cy="1079417"/>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2" name="Title 1">
            <a:extLst>
              <a:ext uri="{FF2B5EF4-FFF2-40B4-BE49-F238E27FC236}">
                <a16:creationId xmlns:a16="http://schemas.microsoft.com/office/drawing/2014/main" id="{EE954805-F057-2E46-99CC-F0E7BD16BD03}"/>
              </a:ext>
            </a:extLst>
          </p:cNvPr>
          <p:cNvSpPr>
            <a:spLocks noGrp="1"/>
          </p:cNvSpPr>
          <p:nvPr>
            <p:ph type="title"/>
          </p:nvPr>
        </p:nvSpPr>
        <p:spPr/>
        <p:txBody>
          <a:bodyPr/>
          <a:lstStyle/>
          <a:p>
            <a:r>
              <a:rPr lang="en-US" dirty="0"/>
              <a:t>VMM Shadow Page Tables (</a:t>
            </a:r>
            <a:r>
              <a:rPr lang="en-US" dirty="0" err="1"/>
              <a:t>cont</a:t>
            </a:r>
            <a:r>
              <a:rPr lang="en-US" dirty="0"/>
              <a:t>)</a:t>
            </a:r>
          </a:p>
        </p:txBody>
      </p:sp>
      <p:sp>
        <p:nvSpPr>
          <p:cNvPr id="4" name="Date Placeholder 3">
            <a:extLst>
              <a:ext uri="{FF2B5EF4-FFF2-40B4-BE49-F238E27FC236}">
                <a16:creationId xmlns:a16="http://schemas.microsoft.com/office/drawing/2014/main" id="{1818033C-B044-214B-871C-46742617F240}"/>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2E9904DC-E0A4-1A42-BFC8-3155B17A9CC4}"/>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92820AD4-B238-CD46-91D6-D6C895700F12}"/>
              </a:ext>
            </a:extLst>
          </p:cNvPr>
          <p:cNvSpPr>
            <a:spLocks noGrp="1"/>
          </p:cNvSpPr>
          <p:nvPr>
            <p:ph type="sldNum" sz="quarter" idx="12"/>
          </p:nvPr>
        </p:nvSpPr>
        <p:spPr/>
        <p:txBody>
          <a:bodyPr/>
          <a:lstStyle/>
          <a:p>
            <a:pPr>
              <a:defRPr/>
            </a:pPr>
            <a:fld id="{ACA94121-BA6C-AD43-82C2-DF1F24FE5D9C}" type="slidenum">
              <a:rPr lang="en-US" smtClean="0"/>
              <a:pPr>
                <a:defRPr/>
              </a:pPr>
              <a:t>39</a:t>
            </a:fld>
            <a:endParaRPr lang="en-US" b="0"/>
          </a:p>
        </p:txBody>
      </p:sp>
      <p:sp>
        <p:nvSpPr>
          <p:cNvPr id="7" name="Action Button: Custom 6">
            <a:hlinkClick r:id="" action="ppaction://noaction" highlightClick="1"/>
            <a:extLst>
              <a:ext uri="{FF2B5EF4-FFF2-40B4-BE49-F238E27FC236}">
                <a16:creationId xmlns:a16="http://schemas.microsoft.com/office/drawing/2014/main" id="{382865A4-BDCD-1640-8044-FACC9DE0A0AA}"/>
              </a:ext>
            </a:extLst>
          </p:cNvPr>
          <p:cNvSpPr/>
          <p:nvPr/>
        </p:nvSpPr>
        <p:spPr bwMode="auto">
          <a:xfrm>
            <a:off x="967563" y="1971094"/>
            <a:ext cx="3200400" cy="228600"/>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91628B30-B65E-234A-A30C-C6160F1AA714}"/>
              </a:ext>
            </a:extLst>
          </p:cNvPr>
          <p:cNvSpPr txBox="1"/>
          <p:nvPr/>
        </p:nvSpPr>
        <p:spPr>
          <a:xfrm>
            <a:off x="662763" y="1543136"/>
            <a:ext cx="2001382" cy="369332"/>
          </a:xfrm>
          <a:prstGeom prst="rect">
            <a:avLst/>
          </a:prstGeom>
          <a:noFill/>
        </p:spPr>
        <p:txBody>
          <a:bodyPr wrap="none" rtlCol="0">
            <a:spAutoFit/>
          </a:bodyPr>
          <a:lstStyle/>
          <a:p>
            <a:r>
              <a:rPr lang="en-US" dirty="0"/>
              <a:t>Guest VAS pages</a:t>
            </a:r>
          </a:p>
        </p:txBody>
      </p:sp>
      <p:sp>
        <p:nvSpPr>
          <p:cNvPr id="9" name="Action Button: Custom 8">
            <a:hlinkClick r:id="" action="ppaction://noaction" highlightClick="1"/>
            <a:extLst>
              <a:ext uri="{FF2B5EF4-FFF2-40B4-BE49-F238E27FC236}">
                <a16:creationId xmlns:a16="http://schemas.microsoft.com/office/drawing/2014/main" id="{A696205D-3017-0743-821C-742B35EB384D}"/>
              </a:ext>
            </a:extLst>
          </p:cNvPr>
          <p:cNvSpPr/>
          <p:nvPr/>
        </p:nvSpPr>
        <p:spPr bwMode="auto">
          <a:xfrm>
            <a:off x="1752601" y="3091658"/>
            <a:ext cx="1614454" cy="266044"/>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Action Button: Custom 9">
            <a:hlinkClick r:id="" action="ppaction://noaction" highlightClick="1"/>
            <a:extLst>
              <a:ext uri="{FF2B5EF4-FFF2-40B4-BE49-F238E27FC236}">
                <a16:creationId xmlns:a16="http://schemas.microsoft.com/office/drawing/2014/main" id="{5E3665EE-7FC7-8649-85CF-B273E3D2D2F0}"/>
              </a:ext>
            </a:extLst>
          </p:cNvPr>
          <p:cNvSpPr/>
          <p:nvPr/>
        </p:nvSpPr>
        <p:spPr bwMode="auto">
          <a:xfrm>
            <a:off x="21867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Action Button: Custom 10">
            <a:hlinkClick r:id="" action="ppaction://noaction" highlightClick="1"/>
            <a:extLst>
              <a:ext uri="{FF2B5EF4-FFF2-40B4-BE49-F238E27FC236}">
                <a16:creationId xmlns:a16="http://schemas.microsoft.com/office/drawing/2014/main" id="{9169CAAE-F942-D24E-B40A-D5F3261DA19E}"/>
              </a:ext>
            </a:extLst>
          </p:cNvPr>
          <p:cNvSpPr/>
          <p:nvPr/>
        </p:nvSpPr>
        <p:spPr bwMode="auto">
          <a:xfrm>
            <a:off x="23391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Action Button: Custom 11">
            <a:hlinkClick r:id="" action="ppaction://noaction" highlightClick="1"/>
            <a:extLst>
              <a:ext uri="{FF2B5EF4-FFF2-40B4-BE49-F238E27FC236}">
                <a16:creationId xmlns:a16="http://schemas.microsoft.com/office/drawing/2014/main" id="{A7DB1F5B-576A-5143-AE5F-575792894337}"/>
              </a:ext>
            </a:extLst>
          </p:cNvPr>
          <p:cNvSpPr/>
          <p:nvPr/>
        </p:nvSpPr>
        <p:spPr bwMode="auto">
          <a:xfrm>
            <a:off x="24915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Action Button: Custom 12">
            <a:hlinkClick r:id="" action="ppaction://noaction" highlightClick="1"/>
            <a:extLst>
              <a:ext uri="{FF2B5EF4-FFF2-40B4-BE49-F238E27FC236}">
                <a16:creationId xmlns:a16="http://schemas.microsoft.com/office/drawing/2014/main" id="{D27BF5F2-4A2D-584D-9691-11FE07121B59}"/>
              </a:ext>
            </a:extLst>
          </p:cNvPr>
          <p:cNvSpPr/>
          <p:nvPr/>
        </p:nvSpPr>
        <p:spPr bwMode="auto">
          <a:xfrm>
            <a:off x="28725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Action Button: Custom 13">
            <a:hlinkClick r:id="" action="ppaction://noaction" highlightClick="1"/>
            <a:extLst>
              <a:ext uri="{FF2B5EF4-FFF2-40B4-BE49-F238E27FC236}">
                <a16:creationId xmlns:a16="http://schemas.microsoft.com/office/drawing/2014/main" id="{0674C2B3-D5F2-1E46-8554-09744DD1CD52}"/>
              </a:ext>
            </a:extLst>
          </p:cNvPr>
          <p:cNvSpPr/>
          <p:nvPr/>
        </p:nvSpPr>
        <p:spPr bwMode="auto">
          <a:xfrm>
            <a:off x="31773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Action Button: Custom 15">
            <a:hlinkClick r:id="" action="ppaction://noaction" highlightClick="1"/>
            <a:extLst>
              <a:ext uri="{FF2B5EF4-FFF2-40B4-BE49-F238E27FC236}">
                <a16:creationId xmlns:a16="http://schemas.microsoft.com/office/drawing/2014/main" id="{4D215BD0-85F1-F942-BD94-0A6B2C1D58D2}"/>
              </a:ext>
            </a:extLst>
          </p:cNvPr>
          <p:cNvSpPr/>
          <p:nvPr/>
        </p:nvSpPr>
        <p:spPr bwMode="auto">
          <a:xfrm>
            <a:off x="3634563" y="1971094"/>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Action Button: Custom 16">
            <a:hlinkClick r:id="" action="ppaction://noaction" highlightClick="1"/>
            <a:extLst>
              <a:ext uri="{FF2B5EF4-FFF2-40B4-BE49-F238E27FC236}">
                <a16:creationId xmlns:a16="http://schemas.microsoft.com/office/drawing/2014/main" id="{40E2526D-8F6B-7C4B-B8A6-CB1C1989459B}"/>
              </a:ext>
            </a:extLst>
          </p:cNvPr>
          <p:cNvSpPr/>
          <p:nvPr/>
        </p:nvSpPr>
        <p:spPr bwMode="auto">
          <a:xfrm>
            <a:off x="1997072" y="3091658"/>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Action Button: Custom 17">
            <a:hlinkClick r:id="" action="ppaction://noaction" highlightClick="1"/>
            <a:extLst>
              <a:ext uri="{FF2B5EF4-FFF2-40B4-BE49-F238E27FC236}">
                <a16:creationId xmlns:a16="http://schemas.microsoft.com/office/drawing/2014/main" id="{0D58D1BB-5529-D646-928A-F995BC54FFF9}"/>
              </a:ext>
            </a:extLst>
          </p:cNvPr>
          <p:cNvSpPr/>
          <p:nvPr/>
        </p:nvSpPr>
        <p:spPr bwMode="auto">
          <a:xfrm>
            <a:off x="2378072" y="3091658"/>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Action Button: Custom 18">
            <a:hlinkClick r:id="" action="ppaction://noaction" highlightClick="1"/>
            <a:extLst>
              <a:ext uri="{FF2B5EF4-FFF2-40B4-BE49-F238E27FC236}">
                <a16:creationId xmlns:a16="http://schemas.microsoft.com/office/drawing/2014/main" id="{57F3E398-4E28-B94B-94C0-BB717498E1BB}"/>
              </a:ext>
            </a:extLst>
          </p:cNvPr>
          <p:cNvSpPr/>
          <p:nvPr/>
        </p:nvSpPr>
        <p:spPr bwMode="auto">
          <a:xfrm>
            <a:off x="2682872" y="3091658"/>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Action Button: Custom 19">
            <a:hlinkClick r:id="" action="ppaction://noaction" highlightClick="1"/>
            <a:extLst>
              <a:ext uri="{FF2B5EF4-FFF2-40B4-BE49-F238E27FC236}">
                <a16:creationId xmlns:a16="http://schemas.microsoft.com/office/drawing/2014/main" id="{5409A798-4371-0C4E-9999-031430D73025}"/>
              </a:ext>
            </a:extLst>
          </p:cNvPr>
          <p:cNvSpPr/>
          <p:nvPr/>
        </p:nvSpPr>
        <p:spPr bwMode="auto">
          <a:xfrm>
            <a:off x="2948763" y="3091658"/>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Action Button: Custom 20">
            <a:hlinkClick r:id="" action="ppaction://noaction" highlightClick="1"/>
            <a:extLst>
              <a:ext uri="{FF2B5EF4-FFF2-40B4-BE49-F238E27FC236}">
                <a16:creationId xmlns:a16="http://schemas.microsoft.com/office/drawing/2014/main" id="{9240B33C-B1DD-034E-9E9C-0258DCF79D3D}"/>
              </a:ext>
            </a:extLst>
          </p:cNvPr>
          <p:cNvSpPr/>
          <p:nvPr/>
        </p:nvSpPr>
        <p:spPr bwMode="auto">
          <a:xfrm>
            <a:off x="986208" y="4199509"/>
            <a:ext cx="3200400" cy="252992"/>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1F0EDDEF-1EF6-8442-8D1B-3740EA94A6CA}"/>
              </a:ext>
            </a:extLst>
          </p:cNvPr>
          <p:cNvSpPr txBox="1"/>
          <p:nvPr/>
        </p:nvSpPr>
        <p:spPr>
          <a:xfrm>
            <a:off x="662763" y="3261049"/>
            <a:ext cx="2634054" cy="369332"/>
          </a:xfrm>
          <a:prstGeom prst="rect">
            <a:avLst/>
          </a:prstGeom>
          <a:noFill/>
        </p:spPr>
        <p:txBody>
          <a:bodyPr wrap="none" rtlCol="0">
            <a:spAutoFit/>
          </a:bodyPr>
          <a:lstStyle/>
          <a:p>
            <a:r>
              <a:rPr lang="en-US" dirty="0"/>
              <a:t>Guest Physical Frames </a:t>
            </a:r>
          </a:p>
        </p:txBody>
      </p:sp>
      <p:sp>
        <p:nvSpPr>
          <p:cNvPr id="23" name="TextBox 22">
            <a:extLst>
              <a:ext uri="{FF2B5EF4-FFF2-40B4-BE49-F238E27FC236}">
                <a16:creationId xmlns:a16="http://schemas.microsoft.com/office/drawing/2014/main" id="{01803349-9702-3047-8FFB-24E22E32E239}"/>
              </a:ext>
            </a:extLst>
          </p:cNvPr>
          <p:cNvSpPr txBox="1"/>
          <p:nvPr/>
        </p:nvSpPr>
        <p:spPr>
          <a:xfrm>
            <a:off x="662763" y="3860232"/>
            <a:ext cx="2685351" cy="369332"/>
          </a:xfrm>
          <a:prstGeom prst="rect">
            <a:avLst/>
          </a:prstGeom>
          <a:noFill/>
        </p:spPr>
        <p:txBody>
          <a:bodyPr wrap="none" rtlCol="0">
            <a:spAutoFit/>
          </a:bodyPr>
          <a:lstStyle/>
          <a:p>
            <a:r>
              <a:rPr lang="en-US" dirty="0"/>
              <a:t>Host VM Process Pages</a:t>
            </a:r>
          </a:p>
        </p:txBody>
      </p:sp>
      <p:sp>
        <p:nvSpPr>
          <p:cNvPr id="24" name="Action Button: Custom 23">
            <a:hlinkClick r:id="" action="ppaction://noaction" highlightClick="1"/>
            <a:extLst>
              <a:ext uri="{FF2B5EF4-FFF2-40B4-BE49-F238E27FC236}">
                <a16:creationId xmlns:a16="http://schemas.microsoft.com/office/drawing/2014/main" id="{4A5D602D-8D09-EC46-84DB-4E759272B21F}"/>
              </a:ext>
            </a:extLst>
          </p:cNvPr>
          <p:cNvSpPr/>
          <p:nvPr/>
        </p:nvSpPr>
        <p:spPr bwMode="auto">
          <a:xfrm>
            <a:off x="1536652" y="4191001"/>
            <a:ext cx="1640711" cy="245436"/>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Action Button: Custom 24">
            <a:hlinkClick r:id="" action="ppaction://noaction" highlightClick="1"/>
            <a:extLst>
              <a:ext uri="{FF2B5EF4-FFF2-40B4-BE49-F238E27FC236}">
                <a16:creationId xmlns:a16="http://schemas.microsoft.com/office/drawing/2014/main" id="{19218D6E-B44D-804E-9F29-89479ACF7241}"/>
              </a:ext>
            </a:extLst>
          </p:cNvPr>
          <p:cNvSpPr/>
          <p:nvPr/>
        </p:nvSpPr>
        <p:spPr bwMode="auto">
          <a:xfrm>
            <a:off x="1807381" y="419100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Action Button: Custom 25">
            <a:hlinkClick r:id="" action="ppaction://noaction" highlightClick="1"/>
            <a:extLst>
              <a:ext uri="{FF2B5EF4-FFF2-40B4-BE49-F238E27FC236}">
                <a16:creationId xmlns:a16="http://schemas.microsoft.com/office/drawing/2014/main" id="{5CA2D900-8622-374B-9C0A-9ADD2A8A7B67}"/>
              </a:ext>
            </a:extLst>
          </p:cNvPr>
          <p:cNvSpPr/>
          <p:nvPr/>
        </p:nvSpPr>
        <p:spPr bwMode="auto">
          <a:xfrm>
            <a:off x="2188381" y="419100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Action Button: Custom 26">
            <a:hlinkClick r:id="" action="ppaction://noaction" highlightClick="1"/>
            <a:extLst>
              <a:ext uri="{FF2B5EF4-FFF2-40B4-BE49-F238E27FC236}">
                <a16:creationId xmlns:a16="http://schemas.microsoft.com/office/drawing/2014/main" id="{77ABB546-6EF7-5B4C-82B7-22B3CB44259D}"/>
              </a:ext>
            </a:extLst>
          </p:cNvPr>
          <p:cNvSpPr/>
          <p:nvPr/>
        </p:nvSpPr>
        <p:spPr bwMode="auto">
          <a:xfrm>
            <a:off x="2493181" y="419100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Action Button: Custom 27">
            <a:hlinkClick r:id="" action="ppaction://noaction" highlightClick="1"/>
            <a:extLst>
              <a:ext uri="{FF2B5EF4-FFF2-40B4-BE49-F238E27FC236}">
                <a16:creationId xmlns:a16="http://schemas.microsoft.com/office/drawing/2014/main" id="{ACBCC1BA-6F69-A74C-879F-A50660175F59}"/>
              </a:ext>
            </a:extLst>
          </p:cNvPr>
          <p:cNvSpPr/>
          <p:nvPr/>
        </p:nvSpPr>
        <p:spPr bwMode="auto">
          <a:xfrm>
            <a:off x="2759072" y="419100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Action Button: Custom 28">
            <a:hlinkClick r:id="" action="ppaction://noaction" highlightClick="1"/>
            <a:extLst>
              <a:ext uri="{FF2B5EF4-FFF2-40B4-BE49-F238E27FC236}">
                <a16:creationId xmlns:a16="http://schemas.microsoft.com/office/drawing/2014/main" id="{E9781076-5600-4A49-BFCB-397ACA4758EA}"/>
              </a:ext>
            </a:extLst>
          </p:cNvPr>
          <p:cNvSpPr/>
          <p:nvPr/>
        </p:nvSpPr>
        <p:spPr bwMode="auto">
          <a:xfrm>
            <a:off x="1320595" y="5218130"/>
            <a:ext cx="2466368" cy="225979"/>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Action Button: Custom 33">
            <a:hlinkClick r:id="" action="ppaction://noaction" highlightClick="1"/>
            <a:extLst>
              <a:ext uri="{FF2B5EF4-FFF2-40B4-BE49-F238E27FC236}">
                <a16:creationId xmlns:a16="http://schemas.microsoft.com/office/drawing/2014/main" id="{2B3CE87C-38D5-8247-B0D3-DD33AF9D123A}"/>
              </a:ext>
            </a:extLst>
          </p:cNvPr>
          <p:cNvSpPr/>
          <p:nvPr/>
        </p:nvSpPr>
        <p:spPr bwMode="auto">
          <a:xfrm>
            <a:off x="1653363" y="5226251"/>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5" name="Action Button: Custom 34">
            <a:hlinkClick r:id="" action="ppaction://noaction" highlightClick="1"/>
            <a:extLst>
              <a:ext uri="{FF2B5EF4-FFF2-40B4-BE49-F238E27FC236}">
                <a16:creationId xmlns:a16="http://schemas.microsoft.com/office/drawing/2014/main" id="{001D807B-4C88-CC44-896B-2069D0BC1FC4}"/>
              </a:ext>
            </a:extLst>
          </p:cNvPr>
          <p:cNvSpPr/>
          <p:nvPr/>
        </p:nvSpPr>
        <p:spPr bwMode="auto">
          <a:xfrm>
            <a:off x="24206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6" name="Action Button: Custom 35">
            <a:hlinkClick r:id="" action="ppaction://noaction" highlightClick="1"/>
            <a:extLst>
              <a:ext uri="{FF2B5EF4-FFF2-40B4-BE49-F238E27FC236}">
                <a16:creationId xmlns:a16="http://schemas.microsoft.com/office/drawing/2014/main" id="{DA0073E5-D4B7-8147-B4F3-0089CDD3F2BE}"/>
              </a:ext>
            </a:extLst>
          </p:cNvPr>
          <p:cNvSpPr/>
          <p:nvPr/>
        </p:nvSpPr>
        <p:spPr bwMode="auto">
          <a:xfrm>
            <a:off x="27254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Action Button: Custom 36">
            <a:hlinkClick r:id="" action="ppaction://noaction" highlightClick="1"/>
            <a:extLst>
              <a:ext uri="{FF2B5EF4-FFF2-40B4-BE49-F238E27FC236}">
                <a16:creationId xmlns:a16="http://schemas.microsoft.com/office/drawing/2014/main" id="{B533B16B-B93A-5E49-A44D-D46571F3FA27}"/>
              </a:ext>
            </a:extLst>
          </p:cNvPr>
          <p:cNvSpPr/>
          <p:nvPr/>
        </p:nvSpPr>
        <p:spPr bwMode="auto">
          <a:xfrm>
            <a:off x="2991293"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Action Button: Custom 37">
            <a:hlinkClick r:id="" action="ppaction://noaction" highlightClick="1"/>
            <a:extLst>
              <a:ext uri="{FF2B5EF4-FFF2-40B4-BE49-F238E27FC236}">
                <a16:creationId xmlns:a16="http://schemas.microsoft.com/office/drawing/2014/main" id="{2E5785BB-DDC6-344C-9217-EA324E0CD1CA}"/>
              </a:ext>
            </a:extLst>
          </p:cNvPr>
          <p:cNvSpPr/>
          <p:nvPr/>
        </p:nvSpPr>
        <p:spPr bwMode="auto">
          <a:xfrm>
            <a:off x="1066800" y="4207836"/>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0" name="Straight Arrow Connector 39">
            <a:extLst>
              <a:ext uri="{FF2B5EF4-FFF2-40B4-BE49-F238E27FC236}">
                <a16:creationId xmlns:a16="http://schemas.microsoft.com/office/drawing/2014/main" id="{56DA2B24-858C-7742-BFCD-8C6EE1DE2B0A}"/>
              </a:ext>
            </a:extLst>
          </p:cNvPr>
          <p:cNvCxnSpPr>
            <a:cxnSpLocks/>
            <a:endCxn id="17" idx="3"/>
          </p:cNvCxnSpPr>
          <p:nvPr/>
        </p:nvCxnSpPr>
        <p:spPr bwMode="auto">
          <a:xfrm flipH="1">
            <a:off x="2073272" y="2059994"/>
            <a:ext cx="189692" cy="1031664"/>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3" name="Straight Arrow Connector 42">
            <a:extLst>
              <a:ext uri="{FF2B5EF4-FFF2-40B4-BE49-F238E27FC236}">
                <a16:creationId xmlns:a16="http://schemas.microsoft.com/office/drawing/2014/main" id="{A7E9ABBE-5642-1243-9DB8-6F5562CEBFF4}"/>
              </a:ext>
            </a:extLst>
          </p:cNvPr>
          <p:cNvCxnSpPr>
            <a:cxnSpLocks/>
            <a:endCxn id="19" idx="3"/>
          </p:cNvCxnSpPr>
          <p:nvPr/>
        </p:nvCxnSpPr>
        <p:spPr bwMode="auto">
          <a:xfrm>
            <a:off x="2568124" y="2059994"/>
            <a:ext cx="190948" cy="1031664"/>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4" name="Straight Arrow Connector 43">
            <a:extLst>
              <a:ext uri="{FF2B5EF4-FFF2-40B4-BE49-F238E27FC236}">
                <a16:creationId xmlns:a16="http://schemas.microsoft.com/office/drawing/2014/main" id="{3C969F14-EA35-C94E-AF6A-EBB594B9E2D0}"/>
              </a:ext>
            </a:extLst>
          </p:cNvPr>
          <p:cNvCxnSpPr>
            <a:cxnSpLocks/>
          </p:cNvCxnSpPr>
          <p:nvPr/>
        </p:nvCxnSpPr>
        <p:spPr bwMode="auto">
          <a:xfrm flipH="1">
            <a:off x="2782636" y="2059994"/>
            <a:ext cx="183785" cy="1030658"/>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6" name="Straight Arrow Connector 45">
            <a:extLst>
              <a:ext uri="{FF2B5EF4-FFF2-40B4-BE49-F238E27FC236}">
                <a16:creationId xmlns:a16="http://schemas.microsoft.com/office/drawing/2014/main" id="{68755761-0D9F-3E44-9C62-F65C3A945397}"/>
              </a:ext>
            </a:extLst>
          </p:cNvPr>
          <p:cNvCxnSpPr>
            <a:cxnSpLocks/>
          </p:cNvCxnSpPr>
          <p:nvPr/>
        </p:nvCxnSpPr>
        <p:spPr bwMode="auto">
          <a:xfrm flipH="1">
            <a:off x="3015126" y="2059994"/>
            <a:ext cx="695639" cy="1030658"/>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48" name="Straight Arrow Connector 47">
            <a:extLst>
              <a:ext uri="{FF2B5EF4-FFF2-40B4-BE49-F238E27FC236}">
                <a16:creationId xmlns:a16="http://schemas.microsoft.com/office/drawing/2014/main" id="{59374030-4FA5-F44F-8D6F-47943E08441D}"/>
              </a:ext>
            </a:extLst>
          </p:cNvPr>
          <p:cNvCxnSpPr>
            <a:cxnSpLocks/>
          </p:cNvCxnSpPr>
          <p:nvPr/>
        </p:nvCxnSpPr>
        <p:spPr bwMode="auto">
          <a:xfrm flipH="1">
            <a:off x="3259071" y="2059994"/>
            <a:ext cx="1" cy="302094"/>
          </a:xfrm>
          <a:prstGeom prst="straightConnector1">
            <a:avLst/>
          </a:prstGeom>
          <a:solidFill>
            <a:schemeClr val="accent1"/>
          </a:solidFill>
          <a:ln w="12700" cap="flat" cmpd="sng" algn="ctr">
            <a:solidFill>
              <a:schemeClr val="tx1"/>
            </a:solidFill>
            <a:prstDash val="solid"/>
            <a:round/>
            <a:headEnd type="diamond" w="med" len="med"/>
            <a:tailEnd type="diamond" w="med" len="med"/>
          </a:ln>
          <a:effectLst/>
        </p:spPr>
      </p:cxnSp>
      <p:cxnSp>
        <p:nvCxnSpPr>
          <p:cNvPr id="55" name="Straight Arrow Connector 54">
            <a:extLst>
              <a:ext uri="{FF2B5EF4-FFF2-40B4-BE49-F238E27FC236}">
                <a16:creationId xmlns:a16="http://schemas.microsoft.com/office/drawing/2014/main" id="{3275383A-EB9A-6C42-AF1A-ACB28BBA94DD}"/>
              </a:ext>
            </a:extLst>
          </p:cNvPr>
          <p:cNvCxnSpPr>
            <a:cxnSpLocks/>
            <a:endCxn id="35" idx="3"/>
          </p:cNvCxnSpPr>
          <p:nvPr/>
        </p:nvCxnSpPr>
        <p:spPr bwMode="auto">
          <a:xfrm>
            <a:off x="1130095" y="4342377"/>
            <a:ext cx="1366707" cy="875753"/>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57" name="Straight Arrow Connector 56">
            <a:extLst>
              <a:ext uri="{FF2B5EF4-FFF2-40B4-BE49-F238E27FC236}">
                <a16:creationId xmlns:a16="http://schemas.microsoft.com/office/drawing/2014/main" id="{761F8868-E50E-0D45-A7D9-516E061A0DCC}"/>
              </a:ext>
            </a:extLst>
          </p:cNvPr>
          <p:cNvCxnSpPr>
            <a:cxnSpLocks/>
            <a:endCxn id="34" idx="3"/>
          </p:cNvCxnSpPr>
          <p:nvPr/>
        </p:nvCxnSpPr>
        <p:spPr bwMode="auto">
          <a:xfrm flipH="1">
            <a:off x="1729563" y="4333451"/>
            <a:ext cx="173492" cy="892800"/>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59" name="Straight Arrow Connector 58">
            <a:extLst>
              <a:ext uri="{FF2B5EF4-FFF2-40B4-BE49-F238E27FC236}">
                <a16:creationId xmlns:a16="http://schemas.microsoft.com/office/drawing/2014/main" id="{57F94343-AF13-7741-B08F-F3FE13110866}"/>
              </a:ext>
            </a:extLst>
          </p:cNvPr>
          <p:cNvCxnSpPr>
            <a:cxnSpLocks/>
            <a:endCxn id="37" idx="3"/>
          </p:cNvCxnSpPr>
          <p:nvPr/>
        </p:nvCxnSpPr>
        <p:spPr bwMode="auto">
          <a:xfrm>
            <a:off x="2248930" y="4350976"/>
            <a:ext cx="818563" cy="867154"/>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61" name="Straight Arrow Connector 60">
            <a:extLst>
              <a:ext uri="{FF2B5EF4-FFF2-40B4-BE49-F238E27FC236}">
                <a16:creationId xmlns:a16="http://schemas.microsoft.com/office/drawing/2014/main" id="{45907EB2-1297-6542-8AA6-9887B7782E16}"/>
              </a:ext>
            </a:extLst>
          </p:cNvPr>
          <p:cNvCxnSpPr>
            <a:cxnSpLocks/>
            <a:endCxn id="36" idx="3"/>
          </p:cNvCxnSpPr>
          <p:nvPr/>
        </p:nvCxnSpPr>
        <p:spPr bwMode="auto">
          <a:xfrm>
            <a:off x="2572776" y="4331835"/>
            <a:ext cx="228826" cy="886295"/>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63" name="TextBox 62">
            <a:extLst>
              <a:ext uri="{FF2B5EF4-FFF2-40B4-BE49-F238E27FC236}">
                <a16:creationId xmlns:a16="http://schemas.microsoft.com/office/drawing/2014/main" id="{031E77FA-4D2B-4645-97FA-08448907D4FB}"/>
              </a:ext>
            </a:extLst>
          </p:cNvPr>
          <p:cNvSpPr txBox="1"/>
          <p:nvPr/>
        </p:nvSpPr>
        <p:spPr>
          <a:xfrm>
            <a:off x="662763" y="5487962"/>
            <a:ext cx="2492990" cy="369332"/>
          </a:xfrm>
          <a:prstGeom prst="rect">
            <a:avLst/>
          </a:prstGeom>
          <a:noFill/>
        </p:spPr>
        <p:txBody>
          <a:bodyPr wrap="none" rtlCol="0">
            <a:spAutoFit/>
          </a:bodyPr>
          <a:lstStyle/>
          <a:p>
            <a:r>
              <a:rPr lang="en-US" dirty="0"/>
              <a:t>Host Physical Frames </a:t>
            </a:r>
          </a:p>
        </p:txBody>
      </p:sp>
      <p:sp>
        <p:nvSpPr>
          <p:cNvPr id="64" name="Action Button: Custom 63">
            <a:hlinkClick r:id="" action="ppaction://noaction" highlightClick="1"/>
            <a:extLst>
              <a:ext uri="{FF2B5EF4-FFF2-40B4-BE49-F238E27FC236}">
                <a16:creationId xmlns:a16="http://schemas.microsoft.com/office/drawing/2014/main" id="{9231200E-E8A2-4149-9A6A-DE49E96AA535}"/>
              </a:ext>
            </a:extLst>
          </p:cNvPr>
          <p:cNvSpPr/>
          <p:nvPr/>
        </p:nvSpPr>
        <p:spPr bwMode="auto">
          <a:xfrm>
            <a:off x="5082365" y="1961100"/>
            <a:ext cx="3200400" cy="228600"/>
          </a:xfrm>
          <a:prstGeom prst="actionButtonBlank">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5" name="TextBox 64">
            <a:extLst>
              <a:ext uri="{FF2B5EF4-FFF2-40B4-BE49-F238E27FC236}">
                <a16:creationId xmlns:a16="http://schemas.microsoft.com/office/drawing/2014/main" id="{C8BFE268-D714-D844-8296-C4ACA0DB56AC}"/>
              </a:ext>
            </a:extLst>
          </p:cNvPr>
          <p:cNvSpPr txBox="1"/>
          <p:nvPr/>
        </p:nvSpPr>
        <p:spPr>
          <a:xfrm>
            <a:off x="4777565" y="1533142"/>
            <a:ext cx="2219390" cy="369332"/>
          </a:xfrm>
          <a:prstGeom prst="rect">
            <a:avLst/>
          </a:prstGeom>
          <a:noFill/>
        </p:spPr>
        <p:txBody>
          <a:bodyPr wrap="none" rtlCol="0">
            <a:spAutoFit/>
          </a:bodyPr>
          <a:lstStyle/>
          <a:p>
            <a:r>
              <a:rPr lang="en-US" dirty="0"/>
              <a:t>Shadow VAS pages</a:t>
            </a:r>
          </a:p>
        </p:txBody>
      </p:sp>
      <p:sp>
        <p:nvSpPr>
          <p:cNvPr id="66" name="Action Button: Custom 65">
            <a:hlinkClick r:id="" action="ppaction://noaction" highlightClick="1"/>
            <a:extLst>
              <a:ext uri="{FF2B5EF4-FFF2-40B4-BE49-F238E27FC236}">
                <a16:creationId xmlns:a16="http://schemas.microsoft.com/office/drawing/2014/main" id="{79A0336B-939C-694F-A932-10B882C7F4F4}"/>
              </a:ext>
            </a:extLst>
          </p:cNvPr>
          <p:cNvSpPr/>
          <p:nvPr/>
        </p:nvSpPr>
        <p:spPr bwMode="auto">
          <a:xfrm>
            <a:off x="63015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7" name="Action Button: Custom 66">
            <a:hlinkClick r:id="" action="ppaction://noaction" highlightClick="1"/>
            <a:extLst>
              <a:ext uri="{FF2B5EF4-FFF2-40B4-BE49-F238E27FC236}">
                <a16:creationId xmlns:a16="http://schemas.microsoft.com/office/drawing/2014/main" id="{9CC041A8-EDAF-8F4E-B663-A74465886030}"/>
              </a:ext>
            </a:extLst>
          </p:cNvPr>
          <p:cNvSpPr/>
          <p:nvPr/>
        </p:nvSpPr>
        <p:spPr bwMode="auto">
          <a:xfrm>
            <a:off x="64539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8" name="Action Button: Custom 67">
            <a:hlinkClick r:id="" action="ppaction://noaction" highlightClick="1"/>
            <a:extLst>
              <a:ext uri="{FF2B5EF4-FFF2-40B4-BE49-F238E27FC236}">
                <a16:creationId xmlns:a16="http://schemas.microsoft.com/office/drawing/2014/main" id="{F254CC1E-0341-4A45-BDBA-10D537F42DF3}"/>
              </a:ext>
            </a:extLst>
          </p:cNvPr>
          <p:cNvSpPr/>
          <p:nvPr/>
        </p:nvSpPr>
        <p:spPr bwMode="auto">
          <a:xfrm>
            <a:off x="66063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9" name="Action Button: Custom 68">
            <a:hlinkClick r:id="" action="ppaction://noaction" highlightClick="1"/>
            <a:extLst>
              <a:ext uri="{FF2B5EF4-FFF2-40B4-BE49-F238E27FC236}">
                <a16:creationId xmlns:a16="http://schemas.microsoft.com/office/drawing/2014/main" id="{048A36B9-CEC2-5547-A090-C4FAA0A7FFB0}"/>
              </a:ext>
            </a:extLst>
          </p:cNvPr>
          <p:cNvSpPr/>
          <p:nvPr/>
        </p:nvSpPr>
        <p:spPr bwMode="auto">
          <a:xfrm>
            <a:off x="69873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0" name="Action Button: Custom 69">
            <a:hlinkClick r:id="" action="ppaction://noaction" highlightClick="1"/>
            <a:extLst>
              <a:ext uri="{FF2B5EF4-FFF2-40B4-BE49-F238E27FC236}">
                <a16:creationId xmlns:a16="http://schemas.microsoft.com/office/drawing/2014/main" id="{14992BC7-77C1-A446-87DA-6BA04CA130DD}"/>
              </a:ext>
            </a:extLst>
          </p:cNvPr>
          <p:cNvSpPr/>
          <p:nvPr/>
        </p:nvSpPr>
        <p:spPr bwMode="auto">
          <a:xfrm>
            <a:off x="72921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1" name="Action Button: Custom 70">
            <a:hlinkClick r:id="" action="ppaction://noaction" highlightClick="1"/>
            <a:extLst>
              <a:ext uri="{FF2B5EF4-FFF2-40B4-BE49-F238E27FC236}">
                <a16:creationId xmlns:a16="http://schemas.microsoft.com/office/drawing/2014/main" id="{7A6CE929-A7AB-D945-87F9-18EF51849509}"/>
              </a:ext>
            </a:extLst>
          </p:cNvPr>
          <p:cNvSpPr/>
          <p:nvPr/>
        </p:nvSpPr>
        <p:spPr bwMode="auto">
          <a:xfrm>
            <a:off x="7749365" y="1961100"/>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2" name="Straight Arrow Connector 71">
            <a:extLst>
              <a:ext uri="{FF2B5EF4-FFF2-40B4-BE49-F238E27FC236}">
                <a16:creationId xmlns:a16="http://schemas.microsoft.com/office/drawing/2014/main" id="{D593B35A-6AF9-F54A-A4C0-2996E15BEE5B}"/>
              </a:ext>
            </a:extLst>
          </p:cNvPr>
          <p:cNvCxnSpPr>
            <a:cxnSpLocks/>
          </p:cNvCxnSpPr>
          <p:nvPr/>
        </p:nvCxnSpPr>
        <p:spPr bwMode="auto">
          <a:xfrm flipH="1">
            <a:off x="7373873" y="2050000"/>
            <a:ext cx="1" cy="302094"/>
          </a:xfrm>
          <a:prstGeom prst="straightConnector1">
            <a:avLst/>
          </a:prstGeom>
          <a:solidFill>
            <a:schemeClr val="accent1"/>
          </a:solidFill>
          <a:ln w="12700" cap="flat" cmpd="sng" algn="ctr">
            <a:solidFill>
              <a:schemeClr val="tx1"/>
            </a:solidFill>
            <a:prstDash val="solid"/>
            <a:round/>
            <a:headEnd type="diamond" w="med" len="med"/>
            <a:tailEnd type="diamond" w="med" len="med"/>
          </a:ln>
          <a:effectLst/>
        </p:spPr>
      </p:cxnSp>
      <p:sp>
        <p:nvSpPr>
          <p:cNvPr id="73" name="Action Button: Custom 72">
            <a:hlinkClick r:id="" action="ppaction://noaction" highlightClick="1"/>
            <a:extLst>
              <a:ext uri="{FF2B5EF4-FFF2-40B4-BE49-F238E27FC236}">
                <a16:creationId xmlns:a16="http://schemas.microsoft.com/office/drawing/2014/main" id="{FCB9D6F7-0EBF-1B48-A757-007D937C61B6}"/>
              </a:ext>
            </a:extLst>
          </p:cNvPr>
          <p:cNvSpPr/>
          <p:nvPr/>
        </p:nvSpPr>
        <p:spPr bwMode="auto">
          <a:xfrm>
            <a:off x="5511595" y="5218130"/>
            <a:ext cx="2466368" cy="225979"/>
          </a:xfrm>
          <a:prstGeom prst="actionButtonBlank">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4" name="Action Button: Custom 73">
            <a:hlinkClick r:id="" action="ppaction://noaction" highlightClick="1"/>
            <a:extLst>
              <a:ext uri="{FF2B5EF4-FFF2-40B4-BE49-F238E27FC236}">
                <a16:creationId xmlns:a16="http://schemas.microsoft.com/office/drawing/2014/main" id="{AE1C69AB-B1AD-264A-B47E-77B9688D2F4E}"/>
              </a:ext>
            </a:extLst>
          </p:cNvPr>
          <p:cNvSpPr/>
          <p:nvPr/>
        </p:nvSpPr>
        <p:spPr bwMode="auto">
          <a:xfrm>
            <a:off x="5844363" y="5226251"/>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5" name="Action Button: Custom 74">
            <a:hlinkClick r:id="" action="ppaction://noaction" highlightClick="1"/>
            <a:extLst>
              <a:ext uri="{FF2B5EF4-FFF2-40B4-BE49-F238E27FC236}">
                <a16:creationId xmlns:a16="http://schemas.microsoft.com/office/drawing/2014/main" id="{0AC5583C-928B-6F4F-B145-05DA39422BA3}"/>
              </a:ext>
            </a:extLst>
          </p:cNvPr>
          <p:cNvSpPr/>
          <p:nvPr/>
        </p:nvSpPr>
        <p:spPr bwMode="auto">
          <a:xfrm>
            <a:off x="66116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6" name="Action Button: Custom 75">
            <a:hlinkClick r:id="" action="ppaction://noaction" highlightClick="1"/>
            <a:extLst>
              <a:ext uri="{FF2B5EF4-FFF2-40B4-BE49-F238E27FC236}">
                <a16:creationId xmlns:a16="http://schemas.microsoft.com/office/drawing/2014/main" id="{70B5FF6B-D6E3-A249-ACF8-3D5101A0EB78}"/>
              </a:ext>
            </a:extLst>
          </p:cNvPr>
          <p:cNvSpPr/>
          <p:nvPr/>
        </p:nvSpPr>
        <p:spPr bwMode="auto">
          <a:xfrm>
            <a:off x="6916402"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7" name="Action Button: Custom 76">
            <a:hlinkClick r:id="" action="ppaction://noaction" highlightClick="1"/>
            <a:extLst>
              <a:ext uri="{FF2B5EF4-FFF2-40B4-BE49-F238E27FC236}">
                <a16:creationId xmlns:a16="http://schemas.microsoft.com/office/drawing/2014/main" id="{355E954C-565C-3541-87A2-6B0D2C02C55F}"/>
              </a:ext>
            </a:extLst>
          </p:cNvPr>
          <p:cNvSpPr/>
          <p:nvPr/>
        </p:nvSpPr>
        <p:spPr bwMode="auto">
          <a:xfrm>
            <a:off x="7182293" y="52181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8" name="TextBox 77">
            <a:extLst>
              <a:ext uri="{FF2B5EF4-FFF2-40B4-BE49-F238E27FC236}">
                <a16:creationId xmlns:a16="http://schemas.microsoft.com/office/drawing/2014/main" id="{4B23E2FC-2734-3B49-AE3C-F2A05E6BE849}"/>
              </a:ext>
            </a:extLst>
          </p:cNvPr>
          <p:cNvSpPr txBox="1"/>
          <p:nvPr/>
        </p:nvSpPr>
        <p:spPr>
          <a:xfrm>
            <a:off x="4875375" y="5487962"/>
            <a:ext cx="2492990" cy="369332"/>
          </a:xfrm>
          <a:prstGeom prst="rect">
            <a:avLst/>
          </a:prstGeom>
          <a:noFill/>
        </p:spPr>
        <p:txBody>
          <a:bodyPr wrap="none" rtlCol="0">
            <a:spAutoFit/>
          </a:bodyPr>
          <a:lstStyle/>
          <a:p>
            <a:r>
              <a:rPr lang="en-US" dirty="0"/>
              <a:t>Host Physical Frames </a:t>
            </a:r>
          </a:p>
        </p:txBody>
      </p:sp>
      <p:pic>
        <p:nvPicPr>
          <p:cNvPr id="80" name="Picture 79">
            <a:extLst>
              <a:ext uri="{FF2B5EF4-FFF2-40B4-BE49-F238E27FC236}">
                <a16:creationId xmlns:a16="http://schemas.microsoft.com/office/drawing/2014/main" id="{529D578E-F450-264C-8907-5C10512C7402}"/>
              </a:ext>
            </a:extLst>
          </p:cNvPr>
          <p:cNvPicPr>
            <a:picLocks noChangeAspect="1"/>
          </p:cNvPicPr>
          <p:nvPr/>
        </p:nvPicPr>
        <p:blipFill>
          <a:blip r:embed="rId3"/>
          <a:stretch>
            <a:fillRect/>
          </a:stretch>
        </p:blipFill>
        <p:spPr>
          <a:xfrm>
            <a:off x="2807547" y="4284655"/>
            <a:ext cx="88900" cy="393700"/>
          </a:xfrm>
          <a:prstGeom prst="rect">
            <a:avLst/>
          </a:prstGeom>
        </p:spPr>
      </p:pic>
      <p:sp>
        <p:nvSpPr>
          <p:cNvPr id="83" name="Action Button: Custom 82">
            <a:hlinkClick r:id="" action="ppaction://noaction" highlightClick="1"/>
            <a:extLst>
              <a:ext uri="{FF2B5EF4-FFF2-40B4-BE49-F238E27FC236}">
                <a16:creationId xmlns:a16="http://schemas.microsoft.com/office/drawing/2014/main" id="{581A1C4D-A3E1-0243-97AF-2FBDDE6420D1}"/>
              </a:ext>
            </a:extLst>
          </p:cNvPr>
          <p:cNvSpPr/>
          <p:nvPr/>
        </p:nvSpPr>
        <p:spPr bwMode="auto">
          <a:xfrm>
            <a:off x="8054163" y="1971094"/>
            <a:ext cx="152400" cy="228600"/>
          </a:xfrm>
          <a:prstGeom prst="actionButtonBlank">
            <a:avLst/>
          </a:prstGeom>
          <a:solidFill>
            <a:schemeClr val="tx2">
              <a:lumMod val="50000"/>
              <a:lumOff val="50000"/>
            </a:schemeClr>
          </a:solidFill>
          <a:ln w="12700" cap="flat" cmpd="sng" algn="ctr">
            <a:solidFill>
              <a:schemeClr val="tx2">
                <a:lumMod val="65000"/>
                <a:lumOff val="3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84" name="Straight Arrow Connector 83">
            <a:extLst>
              <a:ext uri="{FF2B5EF4-FFF2-40B4-BE49-F238E27FC236}">
                <a16:creationId xmlns:a16="http://schemas.microsoft.com/office/drawing/2014/main" id="{098A12DC-8562-BF4C-9D2A-526FD19911A0}"/>
              </a:ext>
            </a:extLst>
          </p:cNvPr>
          <p:cNvCxnSpPr>
            <a:cxnSpLocks/>
            <a:endCxn id="74" idx="3"/>
          </p:cNvCxnSpPr>
          <p:nvPr/>
        </p:nvCxnSpPr>
        <p:spPr bwMode="auto">
          <a:xfrm flipH="1">
            <a:off x="5920563" y="2054079"/>
            <a:ext cx="449428" cy="3172172"/>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85" name="Straight Arrow Connector 84">
            <a:extLst>
              <a:ext uri="{FF2B5EF4-FFF2-40B4-BE49-F238E27FC236}">
                <a16:creationId xmlns:a16="http://schemas.microsoft.com/office/drawing/2014/main" id="{D4ED86A1-3EA3-B046-8F5C-FF18DF75B569}"/>
              </a:ext>
            </a:extLst>
          </p:cNvPr>
          <p:cNvCxnSpPr>
            <a:cxnSpLocks/>
            <a:endCxn id="77" idx="3"/>
          </p:cNvCxnSpPr>
          <p:nvPr/>
        </p:nvCxnSpPr>
        <p:spPr bwMode="auto">
          <a:xfrm>
            <a:off x="6522390" y="2054079"/>
            <a:ext cx="736103" cy="316405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86" name="Straight Arrow Connector 85">
            <a:extLst>
              <a:ext uri="{FF2B5EF4-FFF2-40B4-BE49-F238E27FC236}">
                <a16:creationId xmlns:a16="http://schemas.microsoft.com/office/drawing/2014/main" id="{3D382A50-BEE4-E24F-8B9D-6856C1CCE418}"/>
              </a:ext>
            </a:extLst>
          </p:cNvPr>
          <p:cNvCxnSpPr>
            <a:cxnSpLocks/>
            <a:endCxn id="76" idx="3"/>
          </p:cNvCxnSpPr>
          <p:nvPr/>
        </p:nvCxnSpPr>
        <p:spPr bwMode="auto">
          <a:xfrm>
            <a:off x="6675150" y="2054079"/>
            <a:ext cx="317452" cy="316405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87" name="Straight Arrow Connector 86">
            <a:extLst>
              <a:ext uri="{FF2B5EF4-FFF2-40B4-BE49-F238E27FC236}">
                <a16:creationId xmlns:a16="http://schemas.microsoft.com/office/drawing/2014/main" id="{2355B777-4FF5-0F44-BE92-29705D7857B5}"/>
              </a:ext>
            </a:extLst>
          </p:cNvPr>
          <p:cNvCxnSpPr>
            <a:cxnSpLocks/>
            <a:endCxn id="76" idx="3"/>
          </p:cNvCxnSpPr>
          <p:nvPr/>
        </p:nvCxnSpPr>
        <p:spPr bwMode="auto">
          <a:xfrm flipH="1">
            <a:off x="6992602" y="2054079"/>
            <a:ext cx="80848" cy="3164051"/>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cxnSp>
        <p:nvCxnSpPr>
          <p:cNvPr id="92" name="Straight Arrow Connector 91">
            <a:extLst>
              <a:ext uri="{FF2B5EF4-FFF2-40B4-BE49-F238E27FC236}">
                <a16:creationId xmlns:a16="http://schemas.microsoft.com/office/drawing/2014/main" id="{7ED85A6B-B50D-194D-809F-A535B7805E3D}"/>
              </a:ext>
            </a:extLst>
          </p:cNvPr>
          <p:cNvCxnSpPr>
            <a:cxnSpLocks/>
          </p:cNvCxnSpPr>
          <p:nvPr/>
        </p:nvCxnSpPr>
        <p:spPr bwMode="auto">
          <a:xfrm flipH="1">
            <a:off x="7825562" y="2047294"/>
            <a:ext cx="1" cy="302094"/>
          </a:xfrm>
          <a:prstGeom prst="straightConnector1">
            <a:avLst/>
          </a:prstGeom>
          <a:solidFill>
            <a:schemeClr val="accent1"/>
          </a:solidFill>
          <a:ln w="12700" cap="flat" cmpd="sng" algn="ctr">
            <a:solidFill>
              <a:schemeClr val="tx1"/>
            </a:solidFill>
            <a:prstDash val="solid"/>
            <a:round/>
            <a:headEnd type="diamond" w="med" len="med"/>
            <a:tailEnd type="diamond" w="med" len="med"/>
          </a:ln>
          <a:effectLst/>
        </p:spPr>
      </p:cxnSp>
      <p:sp>
        <p:nvSpPr>
          <p:cNvPr id="97" name="Rounded Rectangle 96">
            <a:extLst>
              <a:ext uri="{FF2B5EF4-FFF2-40B4-BE49-F238E27FC236}">
                <a16:creationId xmlns:a16="http://schemas.microsoft.com/office/drawing/2014/main" id="{91A7C59C-D119-1842-8997-4AD008BA7117}"/>
              </a:ext>
            </a:extLst>
          </p:cNvPr>
          <p:cNvSpPr/>
          <p:nvPr/>
        </p:nvSpPr>
        <p:spPr bwMode="auto">
          <a:xfrm>
            <a:off x="533400" y="1275300"/>
            <a:ext cx="4038600" cy="2355081"/>
          </a:xfrm>
          <a:prstGeom prst="roundRect">
            <a:avLst/>
          </a:prstGeom>
          <a:noFill/>
          <a:ln w="1270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8" name="TextBox 97">
            <a:extLst>
              <a:ext uri="{FF2B5EF4-FFF2-40B4-BE49-F238E27FC236}">
                <a16:creationId xmlns:a16="http://schemas.microsoft.com/office/drawing/2014/main" id="{4D8A261D-45A2-D645-A0CF-9DEFAC44E282}"/>
              </a:ext>
            </a:extLst>
          </p:cNvPr>
          <p:cNvSpPr txBox="1"/>
          <p:nvPr/>
        </p:nvSpPr>
        <p:spPr>
          <a:xfrm>
            <a:off x="258744" y="929350"/>
            <a:ext cx="2527359" cy="369332"/>
          </a:xfrm>
          <a:prstGeom prst="rect">
            <a:avLst/>
          </a:prstGeom>
          <a:noFill/>
        </p:spPr>
        <p:txBody>
          <a:bodyPr wrap="none" rtlCol="0">
            <a:spAutoFit/>
          </a:bodyPr>
          <a:lstStyle/>
          <a:p>
            <a:r>
              <a:rPr lang="en-US" dirty="0"/>
              <a:t>Guest OS Page Tables</a:t>
            </a:r>
          </a:p>
        </p:txBody>
      </p:sp>
      <p:sp>
        <p:nvSpPr>
          <p:cNvPr id="99" name="Rounded Rectangle 98">
            <a:extLst>
              <a:ext uri="{FF2B5EF4-FFF2-40B4-BE49-F238E27FC236}">
                <a16:creationId xmlns:a16="http://schemas.microsoft.com/office/drawing/2014/main" id="{D0AE21A5-F7C9-3044-BD02-DB9DE4DA0E5D}"/>
              </a:ext>
            </a:extLst>
          </p:cNvPr>
          <p:cNvSpPr/>
          <p:nvPr/>
        </p:nvSpPr>
        <p:spPr bwMode="auto">
          <a:xfrm>
            <a:off x="495300" y="3817930"/>
            <a:ext cx="4038600" cy="2355081"/>
          </a:xfrm>
          <a:prstGeom prst="roundRect">
            <a:avLst/>
          </a:prstGeom>
          <a:noFill/>
          <a:ln w="1270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0" name="TextBox 99">
            <a:extLst>
              <a:ext uri="{FF2B5EF4-FFF2-40B4-BE49-F238E27FC236}">
                <a16:creationId xmlns:a16="http://schemas.microsoft.com/office/drawing/2014/main" id="{947207F5-0525-D74D-8678-093A553FFCA3}"/>
              </a:ext>
            </a:extLst>
          </p:cNvPr>
          <p:cNvSpPr txBox="1"/>
          <p:nvPr/>
        </p:nvSpPr>
        <p:spPr>
          <a:xfrm>
            <a:off x="230586" y="6183868"/>
            <a:ext cx="3912353" cy="369332"/>
          </a:xfrm>
          <a:prstGeom prst="rect">
            <a:avLst/>
          </a:prstGeom>
          <a:noFill/>
        </p:spPr>
        <p:txBody>
          <a:bodyPr wrap="none" rtlCol="0">
            <a:spAutoFit/>
          </a:bodyPr>
          <a:lstStyle/>
          <a:p>
            <a:r>
              <a:rPr lang="en-US" dirty="0"/>
              <a:t>Host OS Page Table for VM Process</a:t>
            </a:r>
          </a:p>
        </p:txBody>
      </p:sp>
      <p:sp>
        <p:nvSpPr>
          <p:cNvPr id="101" name="Rounded Rectangle 100">
            <a:extLst>
              <a:ext uri="{FF2B5EF4-FFF2-40B4-BE49-F238E27FC236}">
                <a16:creationId xmlns:a16="http://schemas.microsoft.com/office/drawing/2014/main" id="{EE94F306-0549-0444-8704-FB927E537C60}"/>
              </a:ext>
            </a:extLst>
          </p:cNvPr>
          <p:cNvSpPr/>
          <p:nvPr/>
        </p:nvSpPr>
        <p:spPr bwMode="auto">
          <a:xfrm>
            <a:off x="4731566" y="1275300"/>
            <a:ext cx="4038600" cy="4897711"/>
          </a:xfrm>
          <a:prstGeom prst="roundRect">
            <a:avLst/>
          </a:prstGeom>
          <a:noFill/>
          <a:ln w="12700" cap="flat" cmpd="sng" algn="ctr">
            <a:solidFill>
              <a:schemeClr val="tx1"/>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TextBox 101">
            <a:extLst>
              <a:ext uri="{FF2B5EF4-FFF2-40B4-BE49-F238E27FC236}">
                <a16:creationId xmlns:a16="http://schemas.microsoft.com/office/drawing/2014/main" id="{5B0E8DB3-00BF-7444-A733-FE3169585FF7}"/>
              </a:ext>
            </a:extLst>
          </p:cNvPr>
          <p:cNvSpPr txBox="1"/>
          <p:nvPr/>
        </p:nvSpPr>
        <p:spPr>
          <a:xfrm>
            <a:off x="4917206" y="965200"/>
            <a:ext cx="2796663" cy="369332"/>
          </a:xfrm>
          <a:prstGeom prst="rect">
            <a:avLst/>
          </a:prstGeom>
          <a:noFill/>
        </p:spPr>
        <p:txBody>
          <a:bodyPr wrap="none" rtlCol="0">
            <a:spAutoFit/>
          </a:bodyPr>
          <a:lstStyle/>
          <a:p>
            <a:r>
              <a:rPr lang="en-US" dirty="0"/>
              <a:t>VMM Page Tables for VM</a:t>
            </a:r>
          </a:p>
        </p:txBody>
      </p:sp>
      <p:sp>
        <p:nvSpPr>
          <p:cNvPr id="81" name="Action Button: Custom 80">
            <a:hlinkClick r:id="" action="ppaction://noaction" highlightClick="1"/>
            <a:extLst>
              <a:ext uri="{FF2B5EF4-FFF2-40B4-BE49-F238E27FC236}">
                <a16:creationId xmlns:a16="http://schemas.microsoft.com/office/drawing/2014/main" id="{415EB9A8-6DEB-A645-A982-16A7A544214D}"/>
              </a:ext>
            </a:extLst>
          </p:cNvPr>
          <p:cNvSpPr/>
          <p:nvPr/>
        </p:nvSpPr>
        <p:spPr bwMode="auto">
          <a:xfrm>
            <a:off x="1809307" y="3091658"/>
            <a:ext cx="152400" cy="2286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1" name="Straight Arrow Connector 40">
            <a:extLst>
              <a:ext uri="{FF2B5EF4-FFF2-40B4-BE49-F238E27FC236}">
                <a16:creationId xmlns:a16="http://schemas.microsoft.com/office/drawing/2014/main" id="{C4AFA6B4-7A24-D648-AAA3-E79A39B8E440}"/>
              </a:ext>
            </a:extLst>
          </p:cNvPr>
          <p:cNvCxnSpPr>
            <a:cxnSpLocks/>
            <a:endCxn id="18" idx="3"/>
          </p:cNvCxnSpPr>
          <p:nvPr/>
        </p:nvCxnSpPr>
        <p:spPr bwMode="auto">
          <a:xfrm>
            <a:off x="2415364" y="2059994"/>
            <a:ext cx="38908" cy="1031664"/>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89" name="Action Button: Custom 88">
            <a:hlinkClick r:id="" action="ppaction://noaction" highlightClick="1"/>
            <a:extLst>
              <a:ext uri="{FF2B5EF4-FFF2-40B4-BE49-F238E27FC236}">
                <a16:creationId xmlns:a16="http://schemas.microsoft.com/office/drawing/2014/main" id="{7841697C-488B-D04E-AE8D-E528380411D8}"/>
              </a:ext>
            </a:extLst>
          </p:cNvPr>
          <p:cNvSpPr/>
          <p:nvPr/>
        </p:nvSpPr>
        <p:spPr bwMode="auto">
          <a:xfrm>
            <a:off x="1600200" y="419100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Action Button: Custom 89">
            <a:hlinkClick r:id="" action="ppaction://noaction" highlightClick="1"/>
            <a:extLst>
              <a:ext uri="{FF2B5EF4-FFF2-40B4-BE49-F238E27FC236}">
                <a16:creationId xmlns:a16="http://schemas.microsoft.com/office/drawing/2014/main" id="{4E3005E0-35E8-1F40-A6C0-FEB8FC5D146C}"/>
              </a:ext>
            </a:extLst>
          </p:cNvPr>
          <p:cNvSpPr/>
          <p:nvPr/>
        </p:nvSpPr>
        <p:spPr bwMode="auto">
          <a:xfrm>
            <a:off x="2025618" y="5226251"/>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91" name="Straight Arrow Connector 90">
            <a:extLst>
              <a:ext uri="{FF2B5EF4-FFF2-40B4-BE49-F238E27FC236}">
                <a16:creationId xmlns:a16="http://schemas.microsoft.com/office/drawing/2014/main" id="{4513FBC5-1B5F-3143-9A34-1E69AFBD2813}"/>
              </a:ext>
            </a:extLst>
          </p:cNvPr>
          <p:cNvCxnSpPr>
            <a:cxnSpLocks/>
            <a:endCxn id="90" idx="3"/>
          </p:cNvCxnSpPr>
          <p:nvPr/>
        </p:nvCxnSpPr>
        <p:spPr bwMode="auto">
          <a:xfrm>
            <a:off x="1672544" y="4358441"/>
            <a:ext cx="429274" cy="867810"/>
          </a:xfrm>
          <a:prstGeom prst="straightConnector1">
            <a:avLst/>
          </a:prstGeom>
          <a:solidFill>
            <a:schemeClr val="accent1"/>
          </a:solidFill>
          <a:ln w="12700" cap="flat" cmpd="sng" algn="ctr">
            <a:solidFill>
              <a:schemeClr val="tx1"/>
            </a:solidFill>
            <a:prstDash val="solid"/>
            <a:round/>
            <a:headEnd type="diamond" w="med" len="med"/>
            <a:tailEnd type="triangle" w="med" len="med"/>
          </a:ln>
          <a:effectLst/>
        </p:spPr>
      </p:cxnSp>
      <p:sp>
        <p:nvSpPr>
          <p:cNvPr id="96" name="Action Button: Custom 95">
            <a:hlinkClick r:id="" action="ppaction://noaction" highlightClick="1"/>
            <a:extLst>
              <a:ext uri="{FF2B5EF4-FFF2-40B4-BE49-F238E27FC236}">
                <a16:creationId xmlns:a16="http://schemas.microsoft.com/office/drawing/2014/main" id="{165EE666-70DB-F74C-BB54-8FFF3EB0E8D8}"/>
              </a:ext>
            </a:extLst>
          </p:cNvPr>
          <p:cNvSpPr/>
          <p:nvPr/>
        </p:nvSpPr>
        <p:spPr bwMode="auto">
          <a:xfrm>
            <a:off x="6174549" y="5204930"/>
            <a:ext cx="152400" cy="228600"/>
          </a:xfrm>
          <a:prstGeom prst="actionButtonBlank">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36376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52400" y="152400"/>
            <a:ext cx="8991600" cy="533400"/>
          </a:xfrm>
        </p:spPr>
        <p:txBody>
          <a:bodyPr/>
          <a:lstStyle/>
          <a:p>
            <a:r>
              <a:rPr lang="en-US" altLang="ko-KR" dirty="0"/>
              <a:t>Management of the Memory Hierarchy</a:t>
            </a:r>
          </a:p>
        </p:txBody>
      </p:sp>
      <p:sp>
        <p:nvSpPr>
          <p:cNvPr id="12292" name="Rectangle 16"/>
          <p:cNvSpPr>
            <a:spLocks noChangeArrowheads="1"/>
          </p:cNvSpPr>
          <p:nvPr/>
        </p:nvSpPr>
        <p:spPr bwMode="auto">
          <a:xfrm>
            <a:off x="3421063" y="3300415"/>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L3 Cache</a:t>
            </a:r>
            <a:br>
              <a:rPr lang="en-US" sz="1600" dirty="0">
                <a:latin typeface="Helvetica" charset="0"/>
                <a:cs typeface="Helvetica" charset="0"/>
              </a:rPr>
            </a:br>
            <a:r>
              <a:rPr lang="en-US" sz="1600" dirty="0">
                <a:latin typeface="Helvetica" charset="0"/>
                <a:cs typeface="Helvetica" charset="0"/>
              </a:rPr>
              <a:t>(shared)</a:t>
            </a:r>
          </a:p>
        </p:txBody>
      </p:sp>
      <p:sp>
        <p:nvSpPr>
          <p:cNvPr id="12294" name="Rectangle 14"/>
          <p:cNvSpPr>
            <a:spLocks noChangeArrowheads="1"/>
          </p:cNvSpPr>
          <p:nvPr/>
        </p:nvSpPr>
        <p:spPr bwMode="auto">
          <a:xfrm>
            <a:off x="1299404" y="3779046"/>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25605" name="Rectangle 4"/>
          <p:cNvSpPr>
            <a:spLocks noChangeArrowheads="1"/>
          </p:cNvSpPr>
          <p:nvPr/>
        </p:nvSpPr>
        <p:spPr bwMode="auto">
          <a:xfrm>
            <a:off x="1219200" y="2116141"/>
            <a:ext cx="2019300" cy="12858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Helvetica" charset="0"/>
            </a:endParaRPr>
          </a:p>
        </p:txBody>
      </p:sp>
      <p:sp>
        <p:nvSpPr>
          <p:cNvPr id="25607" name="Rectangle 6"/>
          <p:cNvSpPr>
            <a:spLocks noChangeArrowheads="1"/>
          </p:cNvSpPr>
          <p:nvPr/>
        </p:nvSpPr>
        <p:spPr bwMode="auto">
          <a:xfrm>
            <a:off x="1219200" y="3489328"/>
            <a:ext cx="2019300" cy="12985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Helvetica" charset="0"/>
            </a:endParaRPr>
          </a:p>
        </p:txBody>
      </p:sp>
      <p:sp>
        <p:nvSpPr>
          <p:cNvPr id="25609" name="Rectangle 8"/>
          <p:cNvSpPr>
            <a:spLocks noChangeArrowheads="1"/>
          </p:cNvSpPr>
          <p:nvPr/>
        </p:nvSpPr>
        <p:spPr bwMode="auto">
          <a:xfrm>
            <a:off x="7010400" y="1806578"/>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(Disk)</a:t>
            </a:r>
          </a:p>
        </p:txBody>
      </p:sp>
      <p:sp>
        <p:nvSpPr>
          <p:cNvPr id="25610" name="Rectangle 10"/>
          <p:cNvSpPr>
            <a:spLocks noChangeArrowheads="1"/>
          </p:cNvSpPr>
          <p:nvPr/>
        </p:nvSpPr>
        <p:spPr bwMode="auto">
          <a:xfrm>
            <a:off x="1066800" y="1703391"/>
            <a:ext cx="3043238" cy="3194050"/>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Helvetica" charset="0"/>
            </a:endParaRPr>
          </a:p>
        </p:txBody>
      </p:sp>
      <p:sp>
        <p:nvSpPr>
          <p:cNvPr id="25611" name="Rectangle 11"/>
          <p:cNvSpPr>
            <a:spLocks noChangeArrowheads="1"/>
          </p:cNvSpPr>
          <p:nvPr/>
        </p:nvSpPr>
        <p:spPr bwMode="auto">
          <a:xfrm>
            <a:off x="1755775" y="1722441"/>
            <a:ext cx="1185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Processor</a:t>
            </a:r>
          </a:p>
        </p:txBody>
      </p:sp>
      <p:sp>
        <p:nvSpPr>
          <p:cNvPr id="25612" name="Line 12"/>
          <p:cNvSpPr>
            <a:spLocks noChangeShapeType="1"/>
          </p:cNvSpPr>
          <p:nvPr/>
        </p:nvSpPr>
        <p:spPr bwMode="auto">
          <a:xfrm flipV="1">
            <a:off x="2227263" y="1806578"/>
            <a:ext cx="4783137" cy="1971675"/>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5614" name="Rectangle 18"/>
          <p:cNvSpPr>
            <a:spLocks noChangeArrowheads="1"/>
          </p:cNvSpPr>
          <p:nvPr/>
        </p:nvSpPr>
        <p:spPr bwMode="auto">
          <a:xfrm>
            <a:off x="4338638" y="2908303"/>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Helvetica" charset="0"/>
              </a:rPr>
              <a:t>Main</a:t>
            </a:r>
          </a:p>
          <a:p>
            <a:r>
              <a:rPr lang="en-US" altLang="ko-KR" sz="1600">
                <a:latin typeface="Helvetica" charset="0"/>
              </a:rPr>
              <a:t>Memory</a:t>
            </a:r>
          </a:p>
          <a:p>
            <a:r>
              <a:rPr lang="en-US" altLang="ko-KR" sz="1600">
                <a:latin typeface="Helvetica" charset="0"/>
              </a:rPr>
              <a:t>(DRAM)</a:t>
            </a:r>
          </a:p>
          <a:p>
            <a:endParaRPr lang="en-US" sz="1600">
              <a:latin typeface="Helvetica" charset="0"/>
            </a:endParaRPr>
          </a:p>
        </p:txBody>
      </p:sp>
      <p:sp>
        <p:nvSpPr>
          <p:cNvPr id="25615" name="Rectangle 22"/>
          <p:cNvSpPr>
            <a:spLocks noChangeArrowheads="1"/>
          </p:cNvSpPr>
          <p:nvPr/>
        </p:nvSpPr>
        <p:spPr bwMode="auto">
          <a:xfrm>
            <a:off x="1944688" y="5543554"/>
            <a:ext cx="296857"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a:t>
            </a:r>
          </a:p>
        </p:txBody>
      </p:sp>
      <p:sp>
        <p:nvSpPr>
          <p:cNvPr id="25616" name="Rectangle 23"/>
          <p:cNvSpPr>
            <a:spLocks noChangeArrowheads="1"/>
          </p:cNvSpPr>
          <p:nvPr/>
        </p:nvSpPr>
        <p:spPr bwMode="auto">
          <a:xfrm>
            <a:off x="7167563" y="5449891"/>
            <a:ext cx="1308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10,000,000 </a:t>
            </a:r>
          </a:p>
          <a:p>
            <a:r>
              <a:rPr lang="en-US" altLang="ko-KR" sz="1400">
                <a:latin typeface="Helvetica" charset="0"/>
              </a:rPr>
              <a:t>   (10 ms)</a:t>
            </a:r>
          </a:p>
        </p:txBody>
      </p:sp>
      <p:sp>
        <p:nvSpPr>
          <p:cNvPr id="25617" name="Rectangle 24"/>
          <p:cNvSpPr>
            <a:spLocks noChangeArrowheads="1"/>
          </p:cNvSpPr>
          <p:nvPr/>
        </p:nvSpPr>
        <p:spPr bwMode="auto">
          <a:xfrm>
            <a:off x="222250" y="5556254"/>
            <a:ext cx="1299936"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Speed (ns):</a:t>
            </a:r>
          </a:p>
        </p:txBody>
      </p:sp>
      <p:sp>
        <p:nvSpPr>
          <p:cNvPr id="25618" name="Rectangle 25"/>
          <p:cNvSpPr>
            <a:spLocks noChangeArrowheads="1"/>
          </p:cNvSpPr>
          <p:nvPr/>
        </p:nvSpPr>
        <p:spPr bwMode="auto">
          <a:xfrm>
            <a:off x="3368675" y="5535616"/>
            <a:ext cx="707526"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10-30</a:t>
            </a:r>
          </a:p>
        </p:txBody>
      </p:sp>
      <p:sp>
        <p:nvSpPr>
          <p:cNvPr id="25619" name="Rectangle 26"/>
          <p:cNvSpPr>
            <a:spLocks noChangeArrowheads="1"/>
          </p:cNvSpPr>
          <p:nvPr/>
        </p:nvSpPr>
        <p:spPr bwMode="auto">
          <a:xfrm>
            <a:off x="4522788" y="5543554"/>
            <a:ext cx="561975"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a:t>
            </a:r>
          </a:p>
        </p:txBody>
      </p:sp>
      <p:sp>
        <p:nvSpPr>
          <p:cNvPr id="25620" name="Rectangle 27"/>
          <p:cNvSpPr>
            <a:spLocks noChangeArrowheads="1"/>
          </p:cNvSpPr>
          <p:nvPr/>
        </p:nvSpPr>
        <p:spPr bwMode="auto">
          <a:xfrm>
            <a:off x="1117624" y="5908899"/>
            <a:ext cx="787376"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100Bs</a:t>
            </a:r>
          </a:p>
        </p:txBody>
      </p:sp>
      <p:sp>
        <p:nvSpPr>
          <p:cNvPr id="25621" name="Rectangle 29"/>
          <p:cNvSpPr>
            <a:spLocks noChangeArrowheads="1"/>
          </p:cNvSpPr>
          <p:nvPr/>
        </p:nvSpPr>
        <p:spPr bwMode="auto">
          <a:xfrm>
            <a:off x="-76200" y="5912411"/>
            <a:ext cx="1391307"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Size (bytes):</a:t>
            </a:r>
          </a:p>
        </p:txBody>
      </p:sp>
      <p:sp>
        <p:nvSpPr>
          <p:cNvPr id="25622" name="Rectangle 30"/>
          <p:cNvSpPr>
            <a:spLocks noChangeArrowheads="1"/>
          </p:cNvSpPr>
          <p:nvPr/>
        </p:nvSpPr>
        <p:spPr bwMode="auto">
          <a:xfrm>
            <a:off x="3522663" y="5888262"/>
            <a:ext cx="618760"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MBs</a:t>
            </a:r>
          </a:p>
        </p:txBody>
      </p:sp>
      <p:sp>
        <p:nvSpPr>
          <p:cNvPr id="25623" name="Rectangle 31"/>
          <p:cNvSpPr>
            <a:spLocks noChangeArrowheads="1"/>
          </p:cNvSpPr>
          <p:nvPr/>
        </p:nvSpPr>
        <p:spPr bwMode="auto">
          <a:xfrm>
            <a:off x="4581525" y="5873974"/>
            <a:ext cx="752475"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altLang="ko-KR" sz="1600">
                <a:latin typeface="Helvetica" charset="0"/>
              </a:rPr>
              <a:t>GBs</a:t>
            </a:r>
          </a:p>
        </p:txBody>
      </p:sp>
      <p:sp>
        <p:nvSpPr>
          <p:cNvPr id="25624" name="Rectangle 36"/>
          <p:cNvSpPr>
            <a:spLocks noChangeArrowheads="1"/>
          </p:cNvSpPr>
          <p:nvPr/>
        </p:nvSpPr>
        <p:spPr bwMode="auto">
          <a:xfrm>
            <a:off x="7391400" y="5832699"/>
            <a:ext cx="570369"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TBs</a:t>
            </a:r>
          </a:p>
        </p:txBody>
      </p:sp>
      <p:sp>
        <p:nvSpPr>
          <p:cNvPr id="34" name="Rectangle 14"/>
          <p:cNvSpPr>
            <a:spLocks noChangeArrowheads="1"/>
          </p:cNvSpPr>
          <p:nvPr/>
        </p:nvSpPr>
        <p:spPr bwMode="auto">
          <a:xfrm>
            <a:off x="1299404" y="241323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35" name="Rectangle 14"/>
          <p:cNvSpPr>
            <a:spLocks noChangeArrowheads="1"/>
          </p:cNvSpPr>
          <p:nvPr/>
        </p:nvSpPr>
        <p:spPr bwMode="auto">
          <a:xfrm>
            <a:off x="1928813" y="2413234"/>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6" name="Rectangle 14"/>
          <p:cNvSpPr>
            <a:spLocks noChangeArrowheads="1"/>
          </p:cNvSpPr>
          <p:nvPr/>
        </p:nvSpPr>
        <p:spPr bwMode="auto">
          <a:xfrm>
            <a:off x="1930400" y="3779046"/>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8" name="Rectangle 14"/>
          <p:cNvSpPr>
            <a:spLocks noChangeArrowheads="1"/>
          </p:cNvSpPr>
          <p:nvPr/>
        </p:nvSpPr>
        <p:spPr bwMode="auto">
          <a:xfrm>
            <a:off x="2611438" y="3612590"/>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39" name="Rectangle 14"/>
          <p:cNvSpPr>
            <a:spLocks noChangeArrowheads="1"/>
          </p:cNvSpPr>
          <p:nvPr/>
        </p:nvSpPr>
        <p:spPr bwMode="auto">
          <a:xfrm>
            <a:off x="2608263" y="2201302"/>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25630" name="Rectangle 22"/>
          <p:cNvSpPr>
            <a:spLocks noChangeArrowheads="1"/>
          </p:cNvSpPr>
          <p:nvPr/>
        </p:nvSpPr>
        <p:spPr bwMode="auto">
          <a:xfrm>
            <a:off x="1347788" y="5543554"/>
            <a:ext cx="467978"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0.3</a:t>
            </a:r>
          </a:p>
        </p:txBody>
      </p:sp>
      <p:sp>
        <p:nvSpPr>
          <p:cNvPr id="25631" name="Rectangle 22"/>
          <p:cNvSpPr>
            <a:spLocks noChangeArrowheads="1"/>
          </p:cNvSpPr>
          <p:nvPr/>
        </p:nvSpPr>
        <p:spPr bwMode="auto">
          <a:xfrm>
            <a:off x="2681288" y="5543554"/>
            <a:ext cx="296857"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3</a:t>
            </a:r>
          </a:p>
        </p:txBody>
      </p:sp>
      <p:sp>
        <p:nvSpPr>
          <p:cNvPr id="25632" name="Rectangle 27"/>
          <p:cNvSpPr>
            <a:spLocks noChangeArrowheads="1"/>
          </p:cNvSpPr>
          <p:nvPr/>
        </p:nvSpPr>
        <p:spPr bwMode="auto">
          <a:xfrm>
            <a:off x="1828800" y="5908899"/>
            <a:ext cx="787376"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10kBs</a:t>
            </a:r>
          </a:p>
        </p:txBody>
      </p:sp>
      <p:sp>
        <p:nvSpPr>
          <p:cNvPr id="25633" name="Rectangle 27"/>
          <p:cNvSpPr>
            <a:spLocks noChangeArrowheads="1"/>
          </p:cNvSpPr>
          <p:nvPr/>
        </p:nvSpPr>
        <p:spPr bwMode="auto">
          <a:xfrm>
            <a:off x="2559050" y="5891437"/>
            <a:ext cx="901490"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100kBs</a:t>
            </a:r>
          </a:p>
        </p:txBody>
      </p:sp>
      <p:sp>
        <p:nvSpPr>
          <p:cNvPr id="25634" name="Rectangle 8"/>
          <p:cNvSpPr>
            <a:spLocks noChangeArrowheads="1"/>
          </p:cNvSpPr>
          <p:nvPr/>
        </p:nvSpPr>
        <p:spPr bwMode="auto">
          <a:xfrm>
            <a:off x="5562600" y="2405066"/>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(SSD)</a:t>
            </a:r>
          </a:p>
        </p:txBody>
      </p:sp>
      <p:sp>
        <p:nvSpPr>
          <p:cNvPr id="25635" name="Rectangle 26"/>
          <p:cNvSpPr>
            <a:spLocks noChangeArrowheads="1"/>
          </p:cNvSpPr>
          <p:nvPr/>
        </p:nvSpPr>
        <p:spPr bwMode="auto">
          <a:xfrm>
            <a:off x="5715000" y="5449891"/>
            <a:ext cx="1066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a:t>
            </a:r>
            <a:br>
              <a:rPr lang="en-US" altLang="ko-KR" sz="1400">
                <a:latin typeface="Helvetica" charset="0"/>
              </a:rPr>
            </a:br>
            <a:r>
              <a:rPr lang="en-US" altLang="ko-KR" sz="1400">
                <a:latin typeface="Helvetica" charset="0"/>
              </a:rPr>
              <a:t>(0.1 ms)</a:t>
            </a:r>
          </a:p>
        </p:txBody>
      </p:sp>
      <p:sp>
        <p:nvSpPr>
          <p:cNvPr id="25636" name="Rectangle 31"/>
          <p:cNvSpPr>
            <a:spLocks noChangeArrowheads="1"/>
          </p:cNvSpPr>
          <p:nvPr/>
        </p:nvSpPr>
        <p:spPr bwMode="auto">
          <a:xfrm>
            <a:off x="5743575" y="5873974"/>
            <a:ext cx="962025"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100GBs</a:t>
            </a:r>
          </a:p>
        </p:txBody>
      </p:sp>
      <p:grpSp>
        <p:nvGrpSpPr>
          <p:cNvPr id="11" name="Group 10"/>
          <p:cNvGrpSpPr/>
          <p:nvPr/>
        </p:nvGrpSpPr>
        <p:grpSpPr>
          <a:xfrm>
            <a:off x="1885616" y="914400"/>
            <a:ext cx="2381584" cy="5315932"/>
            <a:chOff x="975018" y="1116009"/>
            <a:chExt cx="3335587" cy="5315932"/>
          </a:xfrm>
        </p:grpSpPr>
        <p:sp>
          <p:nvSpPr>
            <p:cNvPr id="6" name="Rectangle 5"/>
            <p:cNvSpPr/>
            <p:nvPr/>
          </p:nvSpPr>
          <p:spPr>
            <a:xfrm>
              <a:off x="975018" y="1116009"/>
              <a:ext cx="3335587"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29062" y="1128852"/>
              <a:ext cx="2337625" cy="830997"/>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Managed in </a:t>
              </a:r>
              <a:br>
                <a:rPr lang="en-US" sz="2400" b="0" dirty="0">
                  <a:solidFill>
                    <a:schemeClr val="accent2"/>
                  </a:solidFill>
                  <a:latin typeface="Gill Sans" charset="0"/>
                  <a:ea typeface="Gill Sans" charset="0"/>
                  <a:cs typeface="Gill Sans" charset="0"/>
                </a:rPr>
              </a:br>
              <a:r>
                <a:rPr lang="en-US" sz="2400" b="0" dirty="0">
                  <a:solidFill>
                    <a:schemeClr val="accent2"/>
                  </a:solidFill>
                  <a:latin typeface="Gill Sans" charset="0"/>
                  <a:ea typeface="Gill Sans" charset="0"/>
                  <a:cs typeface="Gill Sans" charset="0"/>
                </a:rPr>
                <a:t>Hardware</a:t>
              </a:r>
            </a:p>
          </p:txBody>
        </p:sp>
      </p:grpSp>
      <p:grpSp>
        <p:nvGrpSpPr>
          <p:cNvPr id="12" name="Group 11"/>
          <p:cNvGrpSpPr/>
          <p:nvPr/>
        </p:nvGrpSpPr>
        <p:grpSpPr>
          <a:xfrm>
            <a:off x="4315368" y="914400"/>
            <a:ext cx="4332079" cy="5315932"/>
            <a:chOff x="4414838" y="1107059"/>
            <a:chExt cx="4137025" cy="5315932"/>
          </a:xfrm>
        </p:grpSpPr>
        <p:sp>
          <p:nvSpPr>
            <p:cNvPr id="44" name="Rectangle 43"/>
            <p:cNvSpPr/>
            <p:nvPr/>
          </p:nvSpPr>
          <p:spPr>
            <a:xfrm>
              <a:off x="4414838" y="1107059"/>
              <a:ext cx="4137025"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423486" y="1204767"/>
              <a:ext cx="3984617" cy="523220"/>
            </a:xfrm>
            <a:prstGeom prst="rect">
              <a:avLst/>
            </a:prstGeom>
            <a:noFill/>
          </p:spPr>
          <p:txBody>
            <a:bodyPr wrap="none" rtlCol="0">
              <a:spAutoFit/>
            </a:bodyPr>
            <a:lstStyle/>
            <a:p>
              <a:r>
                <a:rPr lang="en-US" sz="2800" b="0" dirty="0">
                  <a:solidFill>
                    <a:schemeClr val="accent2"/>
                  </a:solidFill>
                  <a:latin typeface="Gill Sans" charset="0"/>
                  <a:ea typeface="Gill Sans" charset="0"/>
                  <a:cs typeface="Gill Sans" charset="0"/>
                </a:rPr>
                <a:t>Managed in Software - OS</a:t>
              </a:r>
            </a:p>
          </p:txBody>
        </p:sp>
      </p:grpSp>
      <p:sp>
        <p:nvSpPr>
          <p:cNvPr id="8" name="Rectangle 7"/>
          <p:cNvSpPr/>
          <p:nvPr/>
        </p:nvSpPr>
        <p:spPr>
          <a:xfrm>
            <a:off x="4776539" y="296177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8" name="Rectangle 47"/>
          <p:cNvSpPr/>
          <p:nvPr/>
        </p:nvSpPr>
        <p:spPr>
          <a:xfrm>
            <a:off x="7167563" y="2119200"/>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9" name="Rectangle 48"/>
          <p:cNvSpPr/>
          <p:nvPr/>
        </p:nvSpPr>
        <p:spPr>
          <a:xfrm>
            <a:off x="7357405" y="241323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0" name="Rectangle 49"/>
          <p:cNvSpPr/>
          <p:nvPr/>
        </p:nvSpPr>
        <p:spPr>
          <a:xfrm>
            <a:off x="6211731" y="251881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5" name="Rectangle 54"/>
          <p:cNvSpPr/>
          <p:nvPr/>
        </p:nvSpPr>
        <p:spPr>
          <a:xfrm>
            <a:off x="1224548" y="2008191"/>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sp>
        <p:nvSpPr>
          <p:cNvPr id="56" name="Rectangle 55"/>
          <p:cNvSpPr/>
          <p:nvPr/>
        </p:nvSpPr>
        <p:spPr>
          <a:xfrm>
            <a:off x="1224548" y="3390903"/>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grpSp>
        <p:nvGrpSpPr>
          <p:cNvPr id="10" name="Group 9"/>
          <p:cNvGrpSpPr/>
          <p:nvPr/>
        </p:nvGrpSpPr>
        <p:grpSpPr>
          <a:xfrm>
            <a:off x="1514642" y="4903791"/>
            <a:ext cx="3261897" cy="675135"/>
            <a:chOff x="1590842" y="5330020"/>
            <a:chExt cx="3261897" cy="675135"/>
          </a:xfrm>
        </p:grpSpPr>
        <p:sp>
          <p:nvSpPr>
            <p:cNvPr id="9" name="Left-Right Arrow 8"/>
            <p:cNvSpPr/>
            <p:nvPr/>
          </p:nvSpPr>
          <p:spPr>
            <a:xfrm>
              <a:off x="1590842" y="5330020"/>
              <a:ext cx="3261897" cy="308780"/>
            </a:xfrm>
            <a:prstGeom prst="leftRight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Gill Sans Light"/>
                <a:cs typeface="Gill Sans Light"/>
              </a:endParaRPr>
            </a:p>
          </p:txBody>
        </p:sp>
        <p:sp>
          <p:nvSpPr>
            <p:cNvPr id="51" name="TextBox 50"/>
            <p:cNvSpPr txBox="1"/>
            <p:nvPr/>
          </p:nvSpPr>
          <p:spPr>
            <a:xfrm>
              <a:off x="1722914" y="5543490"/>
              <a:ext cx="2985561" cy="461665"/>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Accessed in Hardware</a:t>
              </a:r>
            </a:p>
          </p:txBody>
        </p:sp>
      </p:grpSp>
      <p:grpSp>
        <p:nvGrpSpPr>
          <p:cNvPr id="15" name="Group 14"/>
          <p:cNvGrpSpPr/>
          <p:nvPr/>
        </p:nvGrpSpPr>
        <p:grpSpPr>
          <a:xfrm>
            <a:off x="887058" y="914400"/>
            <a:ext cx="927896" cy="5315932"/>
            <a:chOff x="963258" y="1116009"/>
            <a:chExt cx="927896" cy="5315932"/>
          </a:xfrm>
        </p:grpSpPr>
        <p:sp>
          <p:nvSpPr>
            <p:cNvPr id="58" name="Rectangle 57"/>
            <p:cNvSpPr/>
            <p:nvPr/>
          </p:nvSpPr>
          <p:spPr>
            <a:xfrm>
              <a:off x="963258" y="1116009"/>
              <a:ext cx="927896"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4" name="TextBox 13"/>
            <p:cNvSpPr txBox="1"/>
            <p:nvPr/>
          </p:nvSpPr>
          <p:spPr>
            <a:xfrm>
              <a:off x="1338659" y="1347894"/>
              <a:ext cx="413941" cy="523220"/>
            </a:xfrm>
            <a:prstGeom prst="rect">
              <a:avLst/>
            </a:prstGeom>
            <a:noFill/>
          </p:spPr>
          <p:txBody>
            <a:bodyPr wrap="square" rtlCol="0">
              <a:spAutoFit/>
            </a:bodyPr>
            <a:lstStyle/>
            <a:p>
              <a:pPr algn="ctr"/>
              <a:r>
                <a:rPr lang="en-US" sz="2800" b="0" dirty="0">
                  <a:solidFill>
                    <a:srgbClr val="00B050"/>
                  </a:solidFill>
                  <a:latin typeface="Gill Sans" charset="0"/>
                  <a:ea typeface="Gill Sans" charset="0"/>
                  <a:cs typeface="Gill Sans" charset="0"/>
                </a:rPr>
                <a:t>?</a:t>
              </a:r>
              <a:endParaRPr lang="en-US" sz="2400" b="0" dirty="0">
                <a:solidFill>
                  <a:srgbClr val="00B050"/>
                </a:solidFill>
                <a:latin typeface="Gill Sans" charset="0"/>
                <a:ea typeface="Gill Sans" charset="0"/>
                <a:cs typeface="Gill Sans" charset="0"/>
              </a:endParaRPr>
            </a:p>
          </p:txBody>
        </p:sp>
      </p:grpSp>
    </p:spTree>
    <p:extLst>
      <p:ext uri="{BB962C8B-B14F-4D97-AF65-F5344CB8AC3E}">
        <p14:creationId xmlns:p14="http://schemas.microsoft.com/office/powerpoint/2010/main" val="4190054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Virtual Machine Monitor</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40</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63979" y="5600505"/>
            <a:ext cx="529341" cy="68465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3251263" y="1114448"/>
            <a:ext cx="429001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1343761"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323146"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493280"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050808"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498632"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208159"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9"/>
          <a:stretch>
            <a:fillRect/>
          </a:stretch>
        </p:blipFill>
        <p:spPr>
          <a:xfrm>
            <a:off x="4654386"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117884" y="1889587"/>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3456266" y="1190675"/>
            <a:ext cx="761747" cy="369332"/>
          </a:xfrm>
          <a:prstGeom prst="rect">
            <a:avLst/>
          </a:prstGeom>
          <a:noFill/>
        </p:spPr>
        <p:txBody>
          <a:bodyPr wrap="none" rtlCol="0">
            <a:spAutoFit/>
          </a:bodyPr>
          <a:lstStyle/>
          <a:p>
            <a:r>
              <a:rPr lang="en-US" dirty="0"/>
              <a:t>VM-X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905901" y="3681971"/>
            <a:ext cx="1790145" cy="1484530"/>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905732" y="3759760"/>
            <a:ext cx="1790143" cy="1169551"/>
          </a:xfrm>
          <a:prstGeom prst="rect">
            <a:avLst/>
          </a:prstGeom>
          <a:noFill/>
        </p:spPr>
        <p:txBody>
          <a:bodyPr wrap="square" rtlCol="0">
            <a:spAutoFit/>
          </a:bodyPr>
          <a:lstStyle/>
          <a:p>
            <a:r>
              <a:rPr lang="en-US" dirty="0"/>
              <a:t>Virtual Machine Monitor</a:t>
            </a:r>
          </a:p>
          <a:p>
            <a:pPr marL="285750" indent="-285750">
              <a:buFontTx/>
              <a:buChar char="-"/>
            </a:pPr>
            <a:r>
              <a:rPr lang="en-US" sz="1600" dirty="0"/>
              <a:t>Kernel module</a:t>
            </a:r>
          </a:p>
          <a:p>
            <a:pPr marL="285750" indent="-285750">
              <a:buFontTx/>
              <a:buChar char="-"/>
            </a:pPr>
            <a:r>
              <a:rPr lang="en-US" sz="1600" dirty="0"/>
              <a:t>Driver</a:t>
            </a:r>
          </a:p>
        </p:txBody>
      </p:sp>
    </p:spTree>
    <p:extLst>
      <p:ext uri="{BB962C8B-B14F-4D97-AF65-F5344CB8AC3E}">
        <p14:creationId xmlns:p14="http://schemas.microsoft.com/office/powerpoint/2010/main" val="40607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dissolve">
                                      <p:cBhvr>
                                        <p:cTn id="7" dur="500"/>
                                        <p:tgtEl>
                                          <p:spTgt spid="1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3BD0-561F-A64C-98BB-8568DDDD76EE}"/>
              </a:ext>
            </a:extLst>
          </p:cNvPr>
          <p:cNvSpPr>
            <a:spLocks noGrp="1"/>
          </p:cNvSpPr>
          <p:nvPr>
            <p:ph type="title"/>
          </p:nvPr>
        </p:nvSpPr>
        <p:spPr/>
        <p:txBody>
          <a:bodyPr/>
          <a:lstStyle/>
          <a:p>
            <a:r>
              <a:rPr lang="en-US" dirty="0"/>
              <a:t>Virtual Machine Monitor</a:t>
            </a:r>
          </a:p>
        </p:txBody>
      </p:sp>
      <p:sp>
        <p:nvSpPr>
          <p:cNvPr id="3" name="Content Placeholder 2">
            <a:extLst>
              <a:ext uri="{FF2B5EF4-FFF2-40B4-BE49-F238E27FC236}">
                <a16:creationId xmlns:a16="http://schemas.microsoft.com/office/drawing/2014/main" id="{24B414EB-384F-3745-BC22-507813C3705C}"/>
              </a:ext>
            </a:extLst>
          </p:cNvPr>
          <p:cNvSpPr>
            <a:spLocks noGrp="1"/>
          </p:cNvSpPr>
          <p:nvPr>
            <p:ph idx="1"/>
          </p:nvPr>
        </p:nvSpPr>
        <p:spPr/>
        <p:txBody>
          <a:bodyPr/>
          <a:lstStyle/>
          <a:p>
            <a:r>
              <a:rPr lang="en-US" dirty="0"/>
              <a:t>Extends the host operating system using established dynamic mechanisms</a:t>
            </a:r>
          </a:p>
          <a:p>
            <a:pPr lvl="1"/>
            <a:r>
              <a:rPr lang="en-US" dirty="0"/>
              <a:t>Kernel module / Driver</a:t>
            </a:r>
          </a:p>
          <a:p>
            <a:pPr lvl="1"/>
            <a:r>
              <a:rPr lang="en-US" dirty="0"/>
              <a:t>Requires administrative privileges – but not reboot</a:t>
            </a:r>
          </a:p>
          <a:p>
            <a:pPr lvl="1"/>
            <a:r>
              <a:rPr lang="en-US" dirty="0"/>
              <a:t>Has visibility into page table management, interrupt control, hardware configuration</a:t>
            </a:r>
          </a:p>
          <a:p>
            <a:r>
              <a:rPr lang="en-US" dirty="0"/>
              <a:t>Maintains shadow page tables for every page table in the guest OS</a:t>
            </a:r>
          </a:p>
          <a:p>
            <a:pPr lvl="1"/>
            <a:r>
              <a:rPr lang="en-US" dirty="0"/>
              <a:t>Mapping from Guest OS Process VAS to Host Physical Mem</a:t>
            </a:r>
          </a:p>
          <a:p>
            <a:endParaRPr lang="en-US" dirty="0"/>
          </a:p>
          <a:p>
            <a:r>
              <a:rPr lang="en-US" dirty="0"/>
              <a:t>How do these shadow page tables get used?</a:t>
            </a:r>
          </a:p>
          <a:p>
            <a:pPr lvl="1"/>
            <a:endParaRPr lang="en-US" dirty="0"/>
          </a:p>
        </p:txBody>
      </p:sp>
      <p:sp>
        <p:nvSpPr>
          <p:cNvPr id="4" name="Date Placeholder 3">
            <a:extLst>
              <a:ext uri="{FF2B5EF4-FFF2-40B4-BE49-F238E27FC236}">
                <a16:creationId xmlns:a16="http://schemas.microsoft.com/office/drawing/2014/main" id="{15E272AF-337C-C641-BFA4-FB9B682FC793}"/>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9EA89BE-2EFA-D948-B19B-EFB59A34E7F0}"/>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910B85ED-5D96-6745-9037-73C903F49324}"/>
              </a:ext>
            </a:extLst>
          </p:cNvPr>
          <p:cNvSpPr>
            <a:spLocks noGrp="1"/>
          </p:cNvSpPr>
          <p:nvPr>
            <p:ph type="sldNum" sz="quarter" idx="12"/>
          </p:nvPr>
        </p:nvSpPr>
        <p:spPr/>
        <p:txBody>
          <a:bodyPr/>
          <a:lstStyle/>
          <a:p>
            <a:pPr>
              <a:defRPr/>
            </a:pPr>
            <a:fld id="{ACA94121-BA6C-AD43-82C2-DF1F24FE5D9C}" type="slidenum">
              <a:rPr lang="en-US" smtClean="0"/>
              <a:pPr>
                <a:defRPr/>
              </a:pPr>
              <a:t>41</a:t>
            </a:fld>
            <a:endParaRPr lang="en-US" b="0"/>
          </a:p>
        </p:txBody>
      </p:sp>
    </p:spTree>
    <p:extLst>
      <p:ext uri="{BB962C8B-B14F-4D97-AF65-F5344CB8AC3E}">
        <p14:creationId xmlns:p14="http://schemas.microsoft.com/office/powerpoint/2010/main" val="1201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Virtual Machine Monitor</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dirty="0"/>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42</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97720" y="5684435"/>
            <a:ext cx="495600" cy="600727"/>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3251263" y="1114448"/>
            <a:ext cx="429001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1343761"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323146"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493280"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050808"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498632"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208159"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pic>
        <p:nvPicPr>
          <p:cNvPr id="28" name="Picture 27">
            <a:extLst>
              <a:ext uri="{FF2B5EF4-FFF2-40B4-BE49-F238E27FC236}">
                <a16:creationId xmlns:a16="http://schemas.microsoft.com/office/drawing/2014/main" id="{FDE022F4-C058-E84B-9451-B3BDF5CE29D8}"/>
              </a:ext>
            </a:extLst>
          </p:cNvPr>
          <p:cNvPicPr>
            <a:picLocks noChangeAspect="1"/>
          </p:cNvPicPr>
          <p:nvPr/>
        </p:nvPicPr>
        <p:blipFill>
          <a:blip r:embed="rId8"/>
          <a:stretch>
            <a:fillRect/>
          </a:stretch>
        </p:blipFill>
        <p:spPr>
          <a:xfrm>
            <a:off x="4654386" y="2992075"/>
            <a:ext cx="401962" cy="312637"/>
          </a:xfrm>
          <a:prstGeom prst="rect">
            <a:avLst/>
          </a:prstGeom>
        </p:spPr>
      </p:pic>
      <p:sp>
        <p:nvSpPr>
          <p:cNvPr id="29" name="TextBox 28">
            <a:extLst>
              <a:ext uri="{FF2B5EF4-FFF2-40B4-BE49-F238E27FC236}">
                <a16:creationId xmlns:a16="http://schemas.microsoft.com/office/drawing/2014/main" id="{04E85292-59E5-4C44-928F-CEB8A457DDA3}"/>
              </a:ext>
            </a:extLst>
          </p:cNvPr>
          <p:cNvSpPr txBox="1"/>
          <p:nvPr/>
        </p:nvSpPr>
        <p:spPr>
          <a:xfrm>
            <a:off x="7117884" y="1889587"/>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3456266" y="1190675"/>
            <a:ext cx="761747" cy="369332"/>
          </a:xfrm>
          <a:prstGeom prst="rect">
            <a:avLst/>
          </a:prstGeom>
          <a:noFill/>
        </p:spPr>
        <p:txBody>
          <a:bodyPr wrap="none" rtlCol="0">
            <a:spAutoFit/>
          </a:bodyPr>
          <a:lstStyle/>
          <a:p>
            <a:r>
              <a:rPr lang="en-US" dirty="0"/>
              <a:t>VM-X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905901" y="3681971"/>
            <a:ext cx="1790145" cy="1484530"/>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905732" y="3759760"/>
            <a:ext cx="1790143" cy="1169551"/>
          </a:xfrm>
          <a:prstGeom prst="rect">
            <a:avLst/>
          </a:prstGeom>
          <a:noFill/>
        </p:spPr>
        <p:txBody>
          <a:bodyPr wrap="square" rtlCol="0">
            <a:spAutoFit/>
          </a:bodyPr>
          <a:lstStyle/>
          <a:p>
            <a:r>
              <a:rPr lang="en-US" dirty="0"/>
              <a:t>Virtual Machine Monitor</a:t>
            </a:r>
          </a:p>
          <a:p>
            <a:pPr marL="285750" indent="-285750">
              <a:buFontTx/>
              <a:buChar char="-"/>
            </a:pPr>
            <a:r>
              <a:rPr lang="en-US" sz="1600" dirty="0"/>
              <a:t>Kernel module</a:t>
            </a:r>
          </a:p>
          <a:p>
            <a:pPr marL="285750" indent="-285750">
              <a:buFontTx/>
              <a:buChar char="-"/>
            </a:pPr>
            <a:r>
              <a:rPr lang="en-US" sz="1600" dirty="0"/>
              <a:t>Driver</a:t>
            </a:r>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0" name="TextBox 29">
            <a:extLst>
              <a:ext uri="{FF2B5EF4-FFF2-40B4-BE49-F238E27FC236}">
                <a16:creationId xmlns:a16="http://schemas.microsoft.com/office/drawing/2014/main" id="{D511A33B-2691-0F4B-9706-3FFC4608A9D3}"/>
              </a:ext>
            </a:extLst>
          </p:cNvPr>
          <p:cNvSpPr txBox="1"/>
          <p:nvPr/>
        </p:nvSpPr>
        <p:spPr>
          <a:xfrm>
            <a:off x="2641251" y="5469709"/>
            <a:ext cx="596638" cy="338554"/>
          </a:xfrm>
          <a:prstGeom prst="rect">
            <a:avLst/>
          </a:prstGeom>
          <a:noFill/>
        </p:spPr>
        <p:txBody>
          <a:bodyPr wrap="none" rtlCol="0">
            <a:spAutoFit/>
          </a:bodyPr>
          <a:lstStyle/>
          <a:p>
            <a:r>
              <a:rPr lang="en-US" sz="1600" dirty="0" err="1"/>
              <a:t>ptbr</a:t>
            </a:r>
            <a:r>
              <a:rPr lang="en-US" sz="1600" dirty="0"/>
              <a:t>:</a:t>
            </a:r>
          </a:p>
        </p:txBody>
      </p:sp>
      <p:sp>
        <p:nvSpPr>
          <p:cNvPr id="104" name="TextBox 103">
            <a:extLst>
              <a:ext uri="{FF2B5EF4-FFF2-40B4-BE49-F238E27FC236}">
                <a16:creationId xmlns:a16="http://schemas.microsoft.com/office/drawing/2014/main" id="{14DC1906-8A84-EF4B-88D3-8F285B7F67CE}"/>
              </a:ext>
            </a:extLst>
          </p:cNvPr>
          <p:cNvSpPr txBox="1"/>
          <p:nvPr/>
        </p:nvSpPr>
        <p:spPr>
          <a:xfrm>
            <a:off x="2779109" y="5722494"/>
            <a:ext cx="458780" cy="338554"/>
          </a:xfrm>
          <a:prstGeom prst="rect">
            <a:avLst/>
          </a:prstGeom>
          <a:noFill/>
        </p:spPr>
        <p:txBody>
          <a:bodyPr wrap="none" rtlCol="0">
            <a:spAutoFit/>
          </a:bodyPr>
          <a:lstStyle/>
          <a:p>
            <a:r>
              <a:rPr lang="en-US" sz="1600" dirty="0"/>
              <a:t>int:</a:t>
            </a:r>
          </a:p>
        </p:txBody>
      </p:sp>
    </p:spTree>
    <p:extLst>
      <p:ext uri="{BB962C8B-B14F-4D97-AF65-F5344CB8AC3E}">
        <p14:creationId xmlns:p14="http://schemas.microsoft.com/office/powerpoint/2010/main" val="187985152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VMM – VM – VMM extension process</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43</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8"/>
          <a:stretch>
            <a:fillRect/>
          </a:stretch>
        </p:blipFill>
        <p:spPr>
          <a:xfrm>
            <a:off x="6139949" y="3736561"/>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Tree>
    <p:extLst>
      <p:ext uri="{BB962C8B-B14F-4D97-AF65-F5344CB8AC3E}">
        <p14:creationId xmlns:p14="http://schemas.microsoft.com/office/powerpoint/2010/main" val="3009813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7"/>
                                        </p:tgtEl>
                                      </p:cBhvr>
                                    </p:animEffect>
                                    <p:set>
                                      <p:cBhvr>
                                        <p:cTn id="12" dur="1" fill="hold">
                                          <p:stCondLst>
                                            <p:cond delay="499"/>
                                          </p:stCondLst>
                                        </p:cTn>
                                        <p:tgtEl>
                                          <p:spTgt spid="87"/>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1673-9DDC-E34D-A933-F1616446377F}"/>
              </a:ext>
            </a:extLst>
          </p:cNvPr>
          <p:cNvSpPr>
            <a:spLocks noGrp="1"/>
          </p:cNvSpPr>
          <p:nvPr>
            <p:ph type="title"/>
          </p:nvPr>
        </p:nvSpPr>
        <p:spPr/>
        <p:txBody>
          <a:bodyPr/>
          <a:lstStyle/>
          <a:p>
            <a:r>
              <a:rPr lang="en-US" dirty="0"/>
              <a:t>VM Guest OS Processes</a:t>
            </a:r>
          </a:p>
        </p:txBody>
      </p:sp>
      <p:sp>
        <p:nvSpPr>
          <p:cNvPr id="3" name="Content Placeholder 2">
            <a:extLst>
              <a:ext uri="{FF2B5EF4-FFF2-40B4-BE49-F238E27FC236}">
                <a16:creationId xmlns:a16="http://schemas.microsoft.com/office/drawing/2014/main" id="{689FA698-06D7-CA4F-AC60-FFC1E22E40E7}"/>
              </a:ext>
            </a:extLst>
          </p:cNvPr>
          <p:cNvSpPr>
            <a:spLocks noGrp="1"/>
          </p:cNvSpPr>
          <p:nvPr>
            <p:ph idx="1"/>
          </p:nvPr>
        </p:nvSpPr>
        <p:spPr>
          <a:xfrm>
            <a:off x="685800" y="1066800"/>
            <a:ext cx="8001000" cy="5257800"/>
          </a:xfrm>
        </p:spPr>
        <p:txBody>
          <a:bodyPr/>
          <a:lstStyle/>
          <a:p>
            <a:r>
              <a:rPr lang="en-US" dirty="0"/>
              <a:t>Host OS schedules VMM threads</a:t>
            </a:r>
          </a:p>
          <a:p>
            <a:r>
              <a:rPr lang="en-US" dirty="0"/>
              <a:t>VMM switches to shadow page table for guest OS’s current process</a:t>
            </a:r>
          </a:p>
          <a:p>
            <a:r>
              <a:rPr lang="en-US" dirty="0"/>
              <a:t>Resumes Guest OS Thread &amp; Process through return-from-interrupt</a:t>
            </a:r>
          </a:p>
          <a:p>
            <a:r>
              <a:rPr lang="en-US" dirty="0"/>
              <a:t>Guest OS process runs with composite translation: Guest VA =&gt; VMMX VA =&gt; PA</a:t>
            </a:r>
          </a:p>
          <a:p>
            <a:pPr lvl="1"/>
            <a:r>
              <a:rPr lang="en-US" dirty="0"/>
              <a:t>Behaves as it Guest OS page table was in use</a:t>
            </a:r>
          </a:p>
          <a:p>
            <a:pPr lvl="1"/>
            <a:r>
              <a:rPr lang="en-US" dirty="0">
                <a:solidFill>
                  <a:srgbClr val="FF0000"/>
                </a:solidFill>
              </a:rPr>
              <a:t>Guest OS region inaccessible to its user processes (protected)</a:t>
            </a:r>
          </a:p>
          <a:p>
            <a:r>
              <a:rPr lang="en-US" dirty="0"/>
              <a:t>What happens is there is an interrupt?</a:t>
            </a:r>
          </a:p>
          <a:p>
            <a:r>
              <a:rPr lang="en-US" dirty="0"/>
              <a:t>How does it make a SYSCALL</a:t>
            </a:r>
          </a:p>
          <a:p>
            <a:r>
              <a:rPr lang="en-US" dirty="0"/>
              <a:t>What about the Guest OS?</a:t>
            </a:r>
          </a:p>
          <a:p>
            <a:pPr lvl="1"/>
            <a:r>
              <a:rPr lang="en-US" dirty="0"/>
              <a:t>It is not trusted by Host OS, </a:t>
            </a:r>
            <a:r>
              <a:rPr lang="en-US" dirty="0" err="1"/>
              <a:t>Unpriviledged</a:t>
            </a:r>
            <a:r>
              <a:rPr lang="en-US" dirty="0"/>
              <a:t> !</a:t>
            </a:r>
          </a:p>
        </p:txBody>
      </p:sp>
      <p:sp>
        <p:nvSpPr>
          <p:cNvPr id="4" name="Date Placeholder 3">
            <a:extLst>
              <a:ext uri="{FF2B5EF4-FFF2-40B4-BE49-F238E27FC236}">
                <a16:creationId xmlns:a16="http://schemas.microsoft.com/office/drawing/2014/main" id="{E88068EE-20DE-944A-8E0A-F5AF3C936A33}"/>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86FE511-C3C0-FC4F-AE70-C6221C77984B}"/>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B5779B21-FC0F-0F40-9072-45EF7496185C}"/>
              </a:ext>
            </a:extLst>
          </p:cNvPr>
          <p:cNvSpPr>
            <a:spLocks noGrp="1"/>
          </p:cNvSpPr>
          <p:nvPr>
            <p:ph type="sldNum" sz="quarter" idx="12"/>
          </p:nvPr>
        </p:nvSpPr>
        <p:spPr/>
        <p:txBody>
          <a:bodyPr/>
          <a:lstStyle/>
          <a:p>
            <a:pPr>
              <a:defRPr/>
            </a:pPr>
            <a:fld id="{ACA94121-BA6C-AD43-82C2-DF1F24FE5D9C}" type="slidenum">
              <a:rPr lang="en-US" smtClean="0"/>
              <a:pPr>
                <a:defRPr/>
              </a:pPr>
              <a:t>44</a:t>
            </a:fld>
            <a:endParaRPr lang="en-US" b="0"/>
          </a:p>
        </p:txBody>
      </p:sp>
    </p:spTree>
    <p:extLst>
      <p:ext uri="{BB962C8B-B14F-4D97-AF65-F5344CB8AC3E}">
        <p14:creationId xmlns:p14="http://schemas.microsoft.com/office/powerpoint/2010/main" val="425347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Interrupts while in VM ???</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45</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bg2">
                <a:lumMod val="60000"/>
                <a:lumOff val="40000"/>
              </a:schemeClr>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2"/>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3"/>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4"/>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5"/>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6"/>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7"/>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8"/>
          <a:stretch>
            <a:fillRect/>
          </a:stretch>
        </p:blipFill>
        <p:spPr>
          <a:xfrm>
            <a:off x="6139949" y="3736561"/>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
        <p:nvSpPr>
          <p:cNvPr id="28" name="Freeform 27">
            <a:extLst>
              <a:ext uri="{FF2B5EF4-FFF2-40B4-BE49-F238E27FC236}">
                <a16:creationId xmlns:a16="http://schemas.microsoft.com/office/drawing/2014/main" id="{4C9241C2-ABD7-C24A-830A-12EEE3A83E77}"/>
              </a:ext>
            </a:extLst>
          </p:cNvPr>
          <p:cNvSpPr/>
          <p:nvPr/>
        </p:nvSpPr>
        <p:spPr bwMode="auto">
          <a:xfrm>
            <a:off x="3929519" y="1854437"/>
            <a:ext cx="2076662" cy="3391335"/>
          </a:xfrm>
          <a:custGeom>
            <a:avLst/>
            <a:gdLst>
              <a:gd name="connsiteX0" fmla="*/ 2061083 w 2076662"/>
              <a:gd name="connsiteY0" fmla="*/ 0 h 3391335"/>
              <a:gd name="connsiteX1" fmla="*/ 1949988 w 2076662"/>
              <a:gd name="connsiteY1" fmla="*/ 743484 h 3391335"/>
              <a:gd name="connsiteX2" fmla="*/ 1129591 w 2076662"/>
              <a:gd name="connsiteY2" fmla="*/ 2717563 h 3391335"/>
              <a:gd name="connsiteX3" fmla="*/ 249374 w 2076662"/>
              <a:gd name="connsiteY3" fmla="*/ 3375589 h 3391335"/>
              <a:gd name="connsiteX4" fmla="*/ 10092 w 2076662"/>
              <a:gd name="connsiteY4" fmla="*/ 3102124 h 3391335"/>
              <a:gd name="connsiteX5" fmla="*/ 505748 w 2076662"/>
              <a:gd name="connsiteY5" fmla="*/ 2187724 h 339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6662" h="3391335">
                <a:moveTo>
                  <a:pt x="2061083" y="0"/>
                </a:moveTo>
                <a:cubicBezTo>
                  <a:pt x="2083160" y="145278"/>
                  <a:pt x="2105237" y="290557"/>
                  <a:pt x="1949988" y="743484"/>
                </a:cubicBezTo>
                <a:cubicBezTo>
                  <a:pt x="1794739" y="1196411"/>
                  <a:pt x="1413027" y="2278879"/>
                  <a:pt x="1129591" y="2717563"/>
                </a:cubicBezTo>
                <a:cubicBezTo>
                  <a:pt x="846155" y="3156247"/>
                  <a:pt x="435957" y="3311495"/>
                  <a:pt x="249374" y="3375589"/>
                </a:cubicBezTo>
                <a:cubicBezTo>
                  <a:pt x="62791" y="3439683"/>
                  <a:pt x="-32637" y="3300102"/>
                  <a:pt x="10092" y="3102124"/>
                </a:cubicBezTo>
                <a:cubicBezTo>
                  <a:pt x="52821" y="2904147"/>
                  <a:pt x="279284" y="2545935"/>
                  <a:pt x="505748" y="2187724"/>
                </a:cubicBezTo>
              </a:path>
            </a:pathLst>
          </a:custGeom>
          <a:noFill/>
          <a:ln w="2857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557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9CDF-5D9F-8642-A175-E2709F95399D}"/>
              </a:ext>
            </a:extLst>
          </p:cNvPr>
          <p:cNvSpPr>
            <a:spLocks noGrp="1"/>
          </p:cNvSpPr>
          <p:nvPr>
            <p:ph type="title"/>
          </p:nvPr>
        </p:nvSpPr>
        <p:spPr/>
        <p:txBody>
          <a:bodyPr/>
          <a:lstStyle/>
          <a:p>
            <a:r>
              <a:rPr lang="en-US" dirty="0"/>
              <a:t>Interrupts</a:t>
            </a:r>
          </a:p>
        </p:txBody>
      </p:sp>
      <p:sp>
        <p:nvSpPr>
          <p:cNvPr id="3" name="Content Placeholder 2">
            <a:extLst>
              <a:ext uri="{FF2B5EF4-FFF2-40B4-BE49-F238E27FC236}">
                <a16:creationId xmlns:a16="http://schemas.microsoft.com/office/drawing/2014/main" id="{53911EFF-514B-2940-BA4F-11083C4886FD}"/>
              </a:ext>
            </a:extLst>
          </p:cNvPr>
          <p:cNvSpPr>
            <a:spLocks noGrp="1"/>
          </p:cNvSpPr>
          <p:nvPr>
            <p:ph idx="1"/>
          </p:nvPr>
        </p:nvSpPr>
        <p:spPr/>
        <p:txBody>
          <a:bodyPr/>
          <a:lstStyle/>
          <a:p>
            <a:r>
              <a:rPr lang="en-US" dirty="0"/>
              <a:t>Most interrupts have to do with hardware devices and need to be handled by Host OS</a:t>
            </a:r>
          </a:p>
          <a:p>
            <a:pPr lvl="1"/>
            <a:r>
              <a:rPr lang="en-US" dirty="0"/>
              <a:t>Regardless of whether Host process, Guest OS process or Guest OS is running</a:t>
            </a:r>
          </a:p>
          <a:p>
            <a:r>
              <a:rPr lang="en-US" dirty="0"/>
              <a:t>But when Guest processes fault/trap it needs to be handled by the Guest OS</a:t>
            </a:r>
          </a:p>
          <a:p>
            <a:pPr lvl="1"/>
            <a:r>
              <a:rPr lang="en-US" dirty="0"/>
              <a:t>SYSCALL, Divide by zero, …</a:t>
            </a:r>
          </a:p>
          <a:p>
            <a:pPr lvl="1"/>
            <a:r>
              <a:rPr lang="en-US" dirty="0"/>
              <a:t>Page Fault ???</a:t>
            </a:r>
          </a:p>
          <a:p>
            <a:r>
              <a:rPr lang="en-US" dirty="0"/>
              <a:t>Virtual Machine Monitor needs to be involved in Interrupt handling when VM is “running”</a:t>
            </a:r>
          </a:p>
        </p:txBody>
      </p:sp>
      <p:sp>
        <p:nvSpPr>
          <p:cNvPr id="4" name="Date Placeholder 3">
            <a:extLst>
              <a:ext uri="{FF2B5EF4-FFF2-40B4-BE49-F238E27FC236}">
                <a16:creationId xmlns:a16="http://schemas.microsoft.com/office/drawing/2014/main" id="{E7D9EDD1-5D49-7B49-B4B3-4B1416DBB8F2}"/>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F6CFC3BC-FE6B-604F-A12F-83B21E256467}"/>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45D09CE3-E5DD-D243-9625-C5DC7C2588B5}"/>
              </a:ext>
            </a:extLst>
          </p:cNvPr>
          <p:cNvSpPr>
            <a:spLocks noGrp="1"/>
          </p:cNvSpPr>
          <p:nvPr>
            <p:ph type="sldNum" sz="quarter" idx="12"/>
          </p:nvPr>
        </p:nvSpPr>
        <p:spPr/>
        <p:txBody>
          <a:bodyPr/>
          <a:lstStyle/>
          <a:p>
            <a:pPr>
              <a:defRPr/>
            </a:pPr>
            <a:fld id="{ACA94121-BA6C-AD43-82C2-DF1F24FE5D9C}" type="slidenum">
              <a:rPr lang="en-US" smtClean="0"/>
              <a:pPr>
                <a:defRPr/>
              </a:pPr>
              <a:t>46</a:t>
            </a:fld>
            <a:endParaRPr lang="en-US" b="0"/>
          </a:p>
        </p:txBody>
      </p:sp>
    </p:spTree>
    <p:extLst>
      <p:ext uri="{BB962C8B-B14F-4D97-AF65-F5344CB8AC3E}">
        <p14:creationId xmlns:p14="http://schemas.microsoft.com/office/powerpoint/2010/main" val="2360632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VMM: Interrupt Handling</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47</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9"/>
          <a:stretch>
            <a:fillRect/>
          </a:stretch>
        </p:blipFill>
        <p:spPr>
          <a:xfrm>
            <a:off x="6139949" y="3736561"/>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
        <p:nvSpPr>
          <p:cNvPr id="147" name="TextBox 146">
            <a:extLst>
              <a:ext uri="{FF2B5EF4-FFF2-40B4-BE49-F238E27FC236}">
                <a16:creationId xmlns:a16="http://schemas.microsoft.com/office/drawing/2014/main" id="{E7F1A311-2A1D-4344-B7E2-4D918701E598}"/>
              </a:ext>
            </a:extLst>
          </p:cNvPr>
          <p:cNvSpPr txBox="1"/>
          <p:nvPr/>
        </p:nvSpPr>
        <p:spPr>
          <a:xfrm>
            <a:off x="6226698" y="4343400"/>
            <a:ext cx="808235" cy="276999"/>
          </a:xfrm>
          <a:prstGeom prst="rect">
            <a:avLst/>
          </a:prstGeom>
          <a:noFill/>
        </p:spPr>
        <p:txBody>
          <a:bodyPr wrap="none" rtlCol="0">
            <a:spAutoFit/>
          </a:bodyPr>
          <a:lstStyle/>
          <a:p>
            <a:r>
              <a:rPr lang="en-US" sz="1200" dirty="0"/>
              <a:t> </a:t>
            </a:r>
            <a:r>
              <a:rPr lang="en-US" sz="1200" dirty="0" err="1"/>
              <a:t>v_intr</a:t>
            </a:r>
            <a:r>
              <a:rPr lang="en-US" sz="1200" dirty="0"/>
              <a:t> </a:t>
            </a:r>
            <a:r>
              <a:rPr lang="en-US" sz="1200" dirty="0" err="1"/>
              <a:t>tbl</a:t>
            </a:r>
            <a:endParaRPr lang="en-US" sz="1200" dirty="0"/>
          </a:p>
        </p:txBody>
      </p:sp>
      <p:grpSp>
        <p:nvGrpSpPr>
          <p:cNvPr id="148" name="Group 147">
            <a:extLst>
              <a:ext uri="{FF2B5EF4-FFF2-40B4-BE49-F238E27FC236}">
                <a16:creationId xmlns:a16="http://schemas.microsoft.com/office/drawing/2014/main" id="{70B1B61B-6E58-D041-BD3B-FDCEA06D8755}"/>
              </a:ext>
            </a:extLst>
          </p:cNvPr>
          <p:cNvGrpSpPr/>
          <p:nvPr/>
        </p:nvGrpSpPr>
        <p:grpSpPr>
          <a:xfrm>
            <a:off x="6394001" y="4572001"/>
            <a:ext cx="535506" cy="609599"/>
            <a:chOff x="3884094" y="3222794"/>
            <a:chExt cx="611706" cy="739606"/>
          </a:xfrm>
          <a:solidFill>
            <a:schemeClr val="bg2">
              <a:lumMod val="20000"/>
              <a:lumOff val="80000"/>
            </a:schemeClr>
          </a:solidFill>
        </p:grpSpPr>
        <p:sp>
          <p:nvSpPr>
            <p:cNvPr id="149" name="Rectangle 148">
              <a:extLst>
                <a:ext uri="{FF2B5EF4-FFF2-40B4-BE49-F238E27FC236}">
                  <a16:creationId xmlns:a16="http://schemas.microsoft.com/office/drawing/2014/main" id="{E28B7987-39E4-3F42-A31F-5C7FF54DF9C4}"/>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0" name="Straight Connector 149">
              <a:extLst>
                <a:ext uri="{FF2B5EF4-FFF2-40B4-BE49-F238E27FC236}">
                  <a16:creationId xmlns:a16="http://schemas.microsoft.com/office/drawing/2014/main" id="{C424899A-E12E-7C4E-A1D7-76238D50065F}"/>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1" name="Straight Connector 150">
              <a:extLst>
                <a:ext uri="{FF2B5EF4-FFF2-40B4-BE49-F238E27FC236}">
                  <a16:creationId xmlns:a16="http://schemas.microsoft.com/office/drawing/2014/main" id="{E3FBC32F-0FDB-074A-8E1D-592E11839125}"/>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2" name="Straight Connector 151">
              <a:extLst>
                <a:ext uri="{FF2B5EF4-FFF2-40B4-BE49-F238E27FC236}">
                  <a16:creationId xmlns:a16="http://schemas.microsoft.com/office/drawing/2014/main" id="{C18171C5-94F8-2D40-B71E-70C5C11866B3}"/>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sp>
        <p:nvSpPr>
          <p:cNvPr id="153" name="TextBox 152">
            <a:extLst>
              <a:ext uri="{FF2B5EF4-FFF2-40B4-BE49-F238E27FC236}">
                <a16:creationId xmlns:a16="http://schemas.microsoft.com/office/drawing/2014/main" id="{F437346E-EA26-6A45-9B66-8EA07E841115}"/>
              </a:ext>
            </a:extLst>
          </p:cNvPr>
          <p:cNvSpPr txBox="1"/>
          <p:nvPr/>
        </p:nvSpPr>
        <p:spPr>
          <a:xfrm>
            <a:off x="5330651" y="4197586"/>
            <a:ext cx="646908" cy="276999"/>
          </a:xfrm>
          <a:prstGeom prst="rect">
            <a:avLst/>
          </a:prstGeom>
          <a:noFill/>
        </p:spPr>
        <p:txBody>
          <a:bodyPr wrap="none" rtlCol="0">
            <a:spAutoFit/>
          </a:bodyPr>
          <a:lstStyle/>
          <a:p>
            <a:r>
              <a:rPr lang="en-US" sz="1200" dirty="0"/>
              <a:t> </a:t>
            </a:r>
            <a:r>
              <a:rPr lang="en-US" sz="1200" dirty="0" err="1"/>
              <a:t>v_PTs</a:t>
            </a:r>
            <a:endParaRPr lang="en-US" sz="1200" dirty="0"/>
          </a:p>
        </p:txBody>
      </p:sp>
      <p:sp>
        <p:nvSpPr>
          <p:cNvPr id="154" name="Freeform 153">
            <a:extLst>
              <a:ext uri="{FF2B5EF4-FFF2-40B4-BE49-F238E27FC236}">
                <a16:creationId xmlns:a16="http://schemas.microsoft.com/office/drawing/2014/main" id="{7CBA222D-D595-7541-8DB3-57957B92DB9B}"/>
              </a:ext>
            </a:extLst>
          </p:cNvPr>
          <p:cNvSpPr/>
          <p:nvPr/>
        </p:nvSpPr>
        <p:spPr bwMode="auto">
          <a:xfrm flipV="1">
            <a:off x="3627755" y="5132940"/>
            <a:ext cx="2766245" cy="751730"/>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5272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dissolve">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03"/>
                                        </p:tgtEl>
                                      </p:cBhvr>
                                    </p:animEffect>
                                    <p:set>
                                      <p:cBhvr>
                                        <p:cTn id="12" dur="1" fill="hold">
                                          <p:stCondLst>
                                            <p:cond delay="499"/>
                                          </p:stCondLst>
                                        </p:cTn>
                                        <p:tgtEl>
                                          <p:spTgt spid="103"/>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Guest Process SYSCALL int</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48</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9"/>
          <a:stretch>
            <a:fillRect/>
          </a:stretch>
        </p:blipFill>
        <p:spPr>
          <a:xfrm>
            <a:off x="5536811" y="1547819"/>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
        <p:nvSpPr>
          <p:cNvPr id="147" name="TextBox 146">
            <a:extLst>
              <a:ext uri="{FF2B5EF4-FFF2-40B4-BE49-F238E27FC236}">
                <a16:creationId xmlns:a16="http://schemas.microsoft.com/office/drawing/2014/main" id="{E7F1A311-2A1D-4344-B7E2-4D918701E598}"/>
              </a:ext>
            </a:extLst>
          </p:cNvPr>
          <p:cNvSpPr txBox="1"/>
          <p:nvPr/>
        </p:nvSpPr>
        <p:spPr>
          <a:xfrm>
            <a:off x="6226698" y="4343400"/>
            <a:ext cx="808235" cy="276999"/>
          </a:xfrm>
          <a:prstGeom prst="rect">
            <a:avLst/>
          </a:prstGeom>
          <a:noFill/>
        </p:spPr>
        <p:txBody>
          <a:bodyPr wrap="none" rtlCol="0">
            <a:spAutoFit/>
          </a:bodyPr>
          <a:lstStyle/>
          <a:p>
            <a:r>
              <a:rPr lang="en-US" sz="1200" dirty="0"/>
              <a:t> </a:t>
            </a:r>
            <a:r>
              <a:rPr lang="en-US" sz="1200" dirty="0" err="1"/>
              <a:t>v_intr</a:t>
            </a:r>
            <a:r>
              <a:rPr lang="en-US" sz="1200" dirty="0"/>
              <a:t> </a:t>
            </a:r>
            <a:r>
              <a:rPr lang="en-US" sz="1200" dirty="0" err="1"/>
              <a:t>tbl</a:t>
            </a:r>
            <a:endParaRPr lang="en-US" sz="1200" dirty="0"/>
          </a:p>
        </p:txBody>
      </p:sp>
      <p:grpSp>
        <p:nvGrpSpPr>
          <p:cNvPr id="148" name="Group 147">
            <a:extLst>
              <a:ext uri="{FF2B5EF4-FFF2-40B4-BE49-F238E27FC236}">
                <a16:creationId xmlns:a16="http://schemas.microsoft.com/office/drawing/2014/main" id="{70B1B61B-6E58-D041-BD3B-FDCEA06D8755}"/>
              </a:ext>
            </a:extLst>
          </p:cNvPr>
          <p:cNvGrpSpPr/>
          <p:nvPr/>
        </p:nvGrpSpPr>
        <p:grpSpPr>
          <a:xfrm>
            <a:off x="6394001" y="4572001"/>
            <a:ext cx="535506" cy="609599"/>
            <a:chOff x="3884094" y="3222794"/>
            <a:chExt cx="611706" cy="739606"/>
          </a:xfrm>
          <a:solidFill>
            <a:schemeClr val="bg2">
              <a:lumMod val="20000"/>
              <a:lumOff val="80000"/>
            </a:schemeClr>
          </a:solidFill>
        </p:grpSpPr>
        <p:sp>
          <p:nvSpPr>
            <p:cNvPr id="149" name="Rectangle 148">
              <a:extLst>
                <a:ext uri="{FF2B5EF4-FFF2-40B4-BE49-F238E27FC236}">
                  <a16:creationId xmlns:a16="http://schemas.microsoft.com/office/drawing/2014/main" id="{E28B7987-39E4-3F42-A31F-5C7FF54DF9C4}"/>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0" name="Straight Connector 149">
              <a:extLst>
                <a:ext uri="{FF2B5EF4-FFF2-40B4-BE49-F238E27FC236}">
                  <a16:creationId xmlns:a16="http://schemas.microsoft.com/office/drawing/2014/main" id="{C424899A-E12E-7C4E-A1D7-76238D50065F}"/>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1" name="Straight Connector 150">
              <a:extLst>
                <a:ext uri="{FF2B5EF4-FFF2-40B4-BE49-F238E27FC236}">
                  <a16:creationId xmlns:a16="http://schemas.microsoft.com/office/drawing/2014/main" id="{E3FBC32F-0FDB-074A-8E1D-592E11839125}"/>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2" name="Straight Connector 151">
              <a:extLst>
                <a:ext uri="{FF2B5EF4-FFF2-40B4-BE49-F238E27FC236}">
                  <a16:creationId xmlns:a16="http://schemas.microsoft.com/office/drawing/2014/main" id="{C18171C5-94F8-2D40-B71E-70C5C11866B3}"/>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sp>
        <p:nvSpPr>
          <p:cNvPr id="153" name="TextBox 152">
            <a:extLst>
              <a:ext uri="{FF2B5EF4-FFF2-40B4-BE49-F238E27FC236}">
                <a16:creationId xmlns:a16="http://schemas.microsoft.com/office/drawing/2014/main" id="{F437346E-EA26-6A45-9B66-8EA07E841115}"/>
              </a:ext>
            </a:extLst>
          </p:cNvPr>
          <p:cNvSpPr txBox="1"/>
          <p:nvPr/>
        </p:nvSpPr>
        <p:spPr>
          <a:xfrm>
            <a:off x="5330651" y="4197586"/>
            <a:ext cx="646908" cy="276999"/>
          </a:xfrm>
          <a:prstGeom prst="rect">
            <a:avLst/>
          </a:prstGeom>
          <a:noFill/>
        </p:spPr>
        <p:txBody>
          <a:bodyPr wrap="none" rtlCol="0">
            <a:spAutoFit/>
          </a:bodyPr>
          <a:lstStyle/>
          <a:p>
            <a:r>
              <a:rPr lang="en-US" sz="1200" dirty="0"/>
              <a:t> </a:t>
            </a:r>
            <a:r>
              <a:rPr lang="en-US" sz="1200" dirty="0" err="1"/>
              <a:t>v_PTs</a:t>
            </a:r>
            <a:endParaRPr lang="en-US" sz="1200" dirty="0"/>
          </a:p>
        </p:txBody>
      </p:sp>
      <p:sp>
        <p:nvSpPr>
          <p:cNvPr id="154" name="Freeform 153">
            <a:extLst>
              <a:ext uri="{FF2B5EF4-FFF2-40B4-BE49-F238E27FC236}">
                <a16:creationId xmlns:a16="http://schemas.microsoft.com/office/drawing/2014/main" id="{7CBA222D-D595-7541-8DB3-57957B92DB9B}"/>
              </a:ext>
            </a:extLst>
          </p:cNvPr>
          <p:cNvSpPr/>
          <p:nvPr/>
        </p:nvSpPr>
        <p:spPr bwMode="auto">
          <a:xfrm flipV="1">
            <a:off x="3627755" y="5132940"/>
            <a:ext cx="2766245" cy="751730"/>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5" name="Freeform 154">
            <a:extLst>
              <a:ext uri="{FF2B5EF4-FFF2-40B4-BE49-F238E27FC236}">
                <a16:creationId xmlns:a16="http://schemas.microsoft.com/office/drawing/2014/main" id="{EC111518-768D-494C-A0B9-213550DA7783}"/>
              </a:ext>
            </a:extLst>
          </p:cNvPr>
          <p:cNvSpPr/>
          <p:nvPr/>
        </p:nvSpPr>
        <p:spPr bwMode="auto">
          <a:xfrm flipV="1">
            <a:off x="6840219" y="4567773"/>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Vertical Scroll 27">
            <a:extLst>
              <a:ext uri="{FF2B5EF4-FFF2-40B4-BE49-F238E27FC236}">
                <a16:creationId xmlns:a16="http://schemas.microsoft.com/office/drawing/2014/main" id="{DA4EE681-862F-D34E-8CE0-C7AC6CE41ABA}"/>
              </a:ext>
            </a:extLst>
          </p:cNvPr>
          <p:cNvSpPr/>
          <p:nvPr/>
        </p:nvSpPr>
        <p:spPr bwMode="auto">
          <a:xfrm>
            <a:off x="7318177" y="4364109"/>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6" name="Vertical Scroll 155">
            <a:extLst>
              <a:ext uri="{FF2B5EF4-FFF2-40B4-BE49-F238E27FC236}">
                <a16:creationId xmlns:a16="http://schemas.microsoft.com/office/drawing/2014/main" id="{B32486EA-3124-EE46-B0D2-CA83A14E3E0C}"/>
              </a:ext>
            </a:extLst>
          </p:cNvPr>
          <p:cNvSpPr/>
          <p:nvPr/>
        </p:nvSpPr>
        <p:spPr bwMode="auto">
          <a:xfrm>
            <a:off x="6667463" y="2157914"/>
            <a:ext cx="268761" cy="203273"/>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Freeform 30">
            <a:extLst>
              <a:ext uri="{FF2B5EF4-FFF2-40B4-BE49-F238E27FC236}">
                <a16:creationId xmlns:a16="http://schemas.microsoft.com/office/drawing/2014/main" id="{235FA8BE-C209-1045-875F-3EA1F3C8AF07}"/>
              </a:ext>
            </a:extLst>
          </p:cNvPr>
          <p:cNvSpPr/>
          <p:nvPr/>
        </p:nvSpPr>
        <p:spPr bwMode="auto">
          <a:xfrm>
            <a:off x="5937054" y="1871529"/>
            <a:ext cx="1352509" cy="2959078"/>
          </a:xfrm>
          <a:custGeom>
            <a:avLst/>
            <a:gdLst>
              <a:gd name="connsiteX0" fmla="*/ 27910 w 1352509"/>
              <a:gd name="connsiteY0" fmla="*/ 0 h 2959078"/>
              <a:gd name="connsiteX1" fmla="*/ 2273 w 1352509"/>
              <a:gd name="connsiteY1" fmla="*/ 752030 h 2959078"/>
              <a:gd name="connsiteX2" fmla="*/ 79185 w 1352509"/>
              <a:gd name="connsiteY2" fmla="*/ 1888621 h 2959078"/>
              <a:gd name="connsiteX3" fmla="*/ 301376 w 1352509"/>
              <a:gd name="connsiteY3" fmla="*/ 2683379 h 2959078"/>
              <a:gd name="connsiteX4" fmla="*/ 703028 w 1352509"/>
              <a:gd name="connsiteY4" fmla="*/ 2956845 h 2959078"/>
              <a:gd name="connsiteX5" fmla="*/ 1352509 w 1352509"/>
              <a:gd name="connsiteY5" fmla="*/ 2563738 h 295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509" h="2959078">
                <a:moveTo>
                  <a:pt x="27910" y="0"/>
                </a:moveTo>
                <a:cubicBezTo>
                  <a:pt x="10818" y="218630"/>
                  <a:pt x="-6273" y="437260"/>
                  <a:pt x="2273" y="752030"/>
                </a:cubicBezTo>
                <a:cubicBezTo>
                  <a:pt x="10819" y="1066800"/>
                  <a:pt x="29335" y="1566730"/>
                  <a:pt x="79185" y="1888621"/>
                </a:cubicBezTo>
                <a:cubicBezTo>
                  <a:pt x="129036" y="2210513"/>
                  <a:pt x="197402" y="2505342"/>
                  <a:pt x="301376" y="2683379"/>
                </a:cubicBezTo>
                <a:cubicBezTo>
                  <a:pt x="405350" y="2861416"/>
                  <a:pt x="527839" y="2976785"/>
                  <a:pt x="703028" y="2956845"/>
                </a:cubicBezTo>
                <a:cubicBezTo>
                  <a:pt x="878217" y="2936905"/>
                  <a:pt x="1115363" y="2750321"/>
                  <a:pt x="1352509" y="2563738"/>
                </a:cubicBezTo>
              </a:path>
            </a:pathLst>
          </a:custGeom>
          <a:noFill/>
          <a:ln w="28575" cap="flat" cmpd="sng" algn="ctr">
            <a:solidFill>
              <a:schemeClr val="accent6"/>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Freeform 45">
            <a:extLst>
              <a:ext uri="{FF2B5EF4-FFF2-40B4-BE49-F238E27FC236}">
                <a16:creationId xmlns:a16="http://schemas.microsoft.com/office/drawing/2014/main" id="{4922FA42-58B2-FD45-A1C2-F4A0729A3F3C}"/>
              </a:ext>
            </a:extLst>
          </p:cNvPr>
          <p:cNvSpPr/>
          <p:nvPr/>
        </p:nvSpPr>
        <p:spPr bwMode="auto">
          <a:xfrm>
            <a:off x="6259229" y="2401368"/>
            <a:ext cx="1268768" cy="2042445"/>
          </a:xfrm>
          <a:custGeom>
            <a:avLst/>
            <a:gdLst>
              <a:gd name="connsiteX0" fmla="*/ 1192704 w 1268768"/>
              <a:gd name="connsiteY0" fmla="*/ 2042445 h 2042445"/>
              <a:gd name="connsiteX1" fmla="*/ 1167066 w 1268768"/>
              <a:gd name="connsiteY1" fmla="*/ 1486968 h 2042445"/>
              <a:gd name="connsiteX2" fmla="*/ 201392 w 1268768"/>
              <a:gd name="connsiteY2" fmla="*/ 1110953 h 2042445"/>
              <a:gd name="connsiteX3" fmla="*/ 13384 w 1268768"/>
              <a:gd name="connsiteY3" fmla="*/ 307649 h 2042445"/>
              <a:gd name="connsiteX4" fmla="*/ 423582 w 1268768"/>
              <a:gd name="connsiteY4" fmla="*/ 0 h 204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768" h="2042445">
                <a:moveTo>
                  <a:pt x="1192704" y="2042445"/>
                </a:moveTo>
                <a:cubicBezTo>
                  <a:pt x="1262494" y="1842331"/>
                  <a:pt x="1332285" y="1642217"/>
                  <a:pt x="1167066" y="1486968"/>
                </a:cubicBezTo>
                <a:cubicBezTo>
                  <a:pt x="1001847" y="1331719"/>
                  <a:pt x="393672" y="1307506"/>
                  <a:pt x="201392" y="1110953"/>
                </a:cubicBezTo>
                <a:cubicBezTo>
                  <a:pt x="9112" y="914400"/>
                  <a:pt x="-23648" y="492808"/>
                  <a:pt x="13384" y="307649"/>
                </a:cubicBezTo>
                <a:cubicBezTo>
                  <a:pt x="50416" y="122490"/>
                  <a:pt x="236999" y="61245"/>
                  <a:pt x="423582" y="0"/>
                </a:cubicBezTo>
              </a:path>
            </a:pathLst>
          </a:custGeom>
          <a:noFill/>
          <a:ln w="28575" cap="flat" cmpd="sng" algn="ctr">
            <a:solidFill>
              <a:schemeClr val="accent6"/>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6471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A6C4-B04B-4D4E-89DC-B8F891831FCC}"/>
              </a:ext>
            </a:extLst>
          </p:cNvPr>
          <p:cNvSpPr>
            <a:spLocks noGrp="1"/>
          </p:cNvSpPr>
          <p:nvPr>
            <p:ph type="title"/>
          </p:nvPr>
        </p:nvSpPr>
        <p:spPr/>
        <p:txBody>
          <a:bodyPr/>
          <a:lstStyle/>
          <a:p>
            <a:r>
              <a:rPr lang="en-US" dirty="0"/>
              <a:t>Guest Process </a:t>
            </a:r>
            <a:r>
              <a:rPr lang="en-US" dirty="0" err="1"/>
              <a:t>Syscall</a:t>
            </a:r>
            <a:endParaRPr lang="en-US" dirty="0"/>
          </a:p>
        </p:txBody>
      </p:sp>
      <p:sp>
        <p:nvSpPr>
          <p:cNvPr id="3" name="Content Placeholder 2">
            <a:extLst>
              <a:ext uri="{FF2B5EF4-FFF2-40B4-BE49-F238E27FC236}">
                <a16:creationId xmlns:a16="http://schemas.microsoft.com/office/drawing/2014/main" id="{7136F11C-E557-2C40-93CF-061DA30E4147}"/>
              </a:ext>
            </a:extLst>
          </p:cNvPr>
          <p:cNvSpPr>
            <a:spLocks noGrp="1"/>
          </p:cNvSpPr>
          <p:nvPr>
            <p:ph idx="1"/>
          </p:nvPr>
        </p:nvSpPr>
        <p:spPr/>
        <p:txBody>
          <a:bodyPr/>
          <a:lstStyle/>
          <a:p>
            <a:r>
              <a:rPr lang="en-US" dirty="0"/>
              <a:t>Traps to VMM</a:t>
            </a:r>
          </a:p>
          <a:p>
            <a:r>
              <a:rPr lang="en-US" dirty="0"/>
              <a:t>VMM can dispatch the exception to the Guest OS </a:t>
            </a:r>
            <a:r>
              <a:rPr lang="en-US" dirty="0" err="1"/>
              <a:t>syscall</a:t>
            </a:r>
            <a:r>
              <a:rPr lang="en-US" dirty="0"/>
              <a:t> hander (through its interrupt vector), which will process </a:t>
            </a:r>
            <a:r>
              <a:rPr lang="en-US" dirty="0" err="1"/>
              <a:t>args</a:t>
            </a:r>
            <a:r>
              <a:rPr lang="en-US" dirty="0"/>
              <a:t>, dispatch to particular system call, etc.</a:t>
            </a:r>
          </a:p>
          <a:p>
            <a:r>
              <a:rPr lang="en-US" dirty="0"/>
              <a:t>The Guest OS return-from-interrupt resumes the VMM</a:t>
            </a:r>
          </a:p>
          <a:p>
            <a:r>
              <a:rPr lang="en-US" dirty="0"/>
              <a:t>The VMM can then resume the Guest OS process with the </a:t>
            </a:r>
            <a:r>
              <a:rPr lang="en-US" dirty="0" err="1"/>
              <a:t>syscall</a:t>
            </a:r>
            <a:r>
              <a:rPr lang="en-US" dirty="0"/>
              <a:t> result</a:t>
            </a:r>
          </a:p>
          <a:p>
            <a:endParaRPr lang="en-US" dirty="0"/>
          </a:p>
          <a:p>
            <a:r>
              <a:rPr lang="en-US" dirty="0"/>
              <a:t>VMM serves as intermediary between the Guest Processes and the Guest OS</a:t>
            </a:r>
          </a:p>
        </p:txBody>
      </p:sp>
      <p:sp>
        <p:nvSpPr>
          <p:cNvPr id="4" name="Date Placeholder 3">
            <a:extLst>
              <a:ext uri="{FF2B5EF4-FFF2-40B4-BE49-F238E27FC236}">
                <a16:creationId xmlns:a16="http://schemas.microsoft.com/office/drawing/2014/main" id="{7B7FB147-90F5-284A-B0C8-B2B4FFB45187}"/>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7E90CCD2-C5E5-8F4F-B8A4-F44F44E23D0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CF991987-A2EB-3A43-A358-C9F4D431E53A}"/>
              </a:ext>
            </a:extLst>
          </p:cNvPr>
          <p:cNvSpPr>
            <a:spLocks noGrp="1"/>
          </p:cNvSpPr>
          <p:nvPr>
            <p:ph type="sldNum" sz="quarter" idx="12"/>
          </p:nvPr>
        </p:nvSpPr>
        <p:spPr/>
        <p:txBody>
          <a:bodyPr/>
          <a:lstStyle/>
          <a:p>
            <a:pPr>
              <a:defRPr/>
            </a:pPr>
            <a:fld id="{ACA94121-BA6C-AD43-82C2-DF1F24FE5D9C}" type="slidenum">
              <a:rPr lang="en-US" smtClean="0"/>
              <a:pPr>
                <a:defRPr/>
              </a:pPr>
              <a:t>49</a:t>
            </a:fld>
            <a:endParaRPr lang="en-US" b="0"/>
          </a:p>
        </p:txBody>
      </p:sp>
    </p:spTree>
    <p:extLst>
      <p:ext uri="{BB962C8B-B14F-4D97-AF65-F5344CB8AC3E}">
        <p14:creationId xmlns:p14="http://schemas.microsoft.com/office/powerpoint/2010/main" val="56663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6986" name="Group 10"/>
          <p:cNvGrpSpPr>
            <a:grpSpLocks/>
          </p:cNvGrpSpPr>
          <p:nvPr/>
        </p:nvGrpSpPr>
        <p:grpSpPr bwMode="auto">
          <a:xfrm>
            <a:off x="381000" y="2743200"/>
            <a:ext cx="8382000" cy="2565400"/>
            <a:chOff x="240" y="1632"/>
            <a:chExt cx="5280" cy="1616"/>
          </a:xfrm>
        </p:grpSpPr>
        <p:sp>
          <p:nvSpPr>
            <p:cNvPr id="26629" name="AutoShape 4"/>
            <p:cNvSpPr>
              <a:spLocks noChangeArrowheads="1"/>
            </p:cNvSpPr>
            <p:nvPr/>
          </p:nvSpPr>
          <p:spPr bwMode="auto">
            <a:xfrm>
              <a:off x="240" y="1872"/>
              <a:ext cx="5280" cy="1376"/>
            </a:xfrm>
            <a:prstGeom prst="roundRect">
              <a:avLst>
                <a:gd name="adj" fmla="val 16667"/>
              </a:avLst>
            </a:prstGeom>
            <a:solidFill>
              <a:srgbClr val="FF66CC">
                <a:alpha val="32156"/>
              </a:srgbClr>
            </a:solidFill>
            <a:ln w="57150" algn="ctr">
              <a:solidFill>
                <a:srgbClr val="FF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6630" name="WordArt 5"/>
            <p:cNvSpPr>
              <a:spLocks noChangeArrowheads="1" noChangeShapeType="1" noTextEdit="1"/>
            </p:cNvSpPr>
            <p:nvPr/>
          </p:nvSpPr>
          <p:spPr bwMode="auto">
            <a:xfrm>
              <a:off x="4416" y="1632"/>
              <a:ext cx="978" cy="551"/>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Cache</a:t>
              </a:r>
            </a:p>
          </p:txBody>
        </p:sp>
      </p:grpSp>
      <p:sp>
        <p:nvSpPr>
          <p:cNvPr id="766979" name="Rectangle 3"/>
          <p:cNvSpPr>
            <a:spLocks noGrp="1" noChangeArrowheads="1"/>
          </p:cNvSpPr>
          <p:nvPr>
            <p:ph type="body" idx="1"/>
          </p:nvPr>
        </p:nvSpPr>
        <p:spPr>
          <a:xfrm>
            <a:off x="152400" y="1110049"/>
            <a:ext cx="8839200" cy="5290751"/>
          </a:xfrm>
        </p:spPr>
        <p:txBody>
          <a:bodyPr/>
          <a:lstStyle/>
          <a:p>
            <a:pPr>
              <a:lnSpc>
                <a:spcPct val="80000"/>
              </a:lnSpc>
              <a:spcBef>
                <a:spcPct val="20000"/>
              </a:spcBef>
            </a:pPr>
            <a:r>
              <a:rPr lang="en-US" altLang="ko-KR" dirty="0">
                <a:ea typeface="굴림" panose="020B0600000101010101" pitchFamily="34" charset="-127"/>
              </a:rPr>
              <a:t>PTE makes demand paging implementable</a:t>
            </a:r>
          </a:p>
          <a:p>
            <a:pPr lvl="1">
              <a:lnSpc>
                <a:spcPct val="80000"/>
              </a:lnSpc>
              <a:spcBef>
                <a:spcPct val="20000"/>
              </a:spcBef>
            </a:pPr>
            <a:r>
              <a:rPr lang="en-US" altLang="ko-KR" dirty="0">
                <a:ea typeface="굴림" panose="020B0600000101010101" pitchFamily="34" charset="-127"/>
              </a:rPr>
              <a:t>Valid </a:t>
            </a:r>
            <a:r>
              <a:rPr lang="en-US" altLang="ko-KR" dirty="0">
                <a:ea typeface="굴림" panose="020B0600000101010101" pitchFamily="34" charset="-127"/>
                <a:sym typeface="Symbol" panose="05050102010706020507" pitchFamily="18" charset="2"/>
              </a:rPr>
              <a:t> Page in memory, PTE points at physical page</a:t>
            </a:r>
          </a:p>
          <a:p>
            <a:pPr lvl="1">
              <a:lnSpc>
                <a:spcPct val="80000"/>
              </a:lnSpc>
              <a:spcBef>
                <a:spcPct val="20000"/>
              </a:spcBef>
            </a:pPr>
            <a:r>
              <a:rPr lang="en-US" altLang="ko-KR" dirty="0">
                <a:ea typeface="굴림" panose="020B0600000101010101" pitchFamily="34" charset="-127"/>
                <a:sym typeface="Symbol" panose="05050102010706020507" pitchFamily="18" charset="2"/>
              </a:rPr>
              <a:t>Not Valid  Page not in memory; use info in PTE to find it on disk when necessary</a:t>
            </a:r>
          </a:p>
          <a:p>
            <a:pPr>
              <a:lnSpc>
                <a:spcPct val="80000"/>
              </a:lnSpc>
              <a:spcBef>
                <a:spcPct val="20000"/>
              </a:spcBef>
            </a:pPr>
            <a:r>
              <a:rPr lang="en-US" altLang="ko-KR" dirty="0">
                <a:ea typeface="굴림" panose="020B0600000101010101" pitchFamily="34" charset="-127"/>
                <a:sym typeface="Symbol" panose="05050102010706020507" pitchFamily="18" charset="2"/>
              </a:rPr>
              <a:t>Suppose user references page with invalid PTE?</a:t>
            </a:r>
          </a:p>
          <a:p>
            <a:pPr lvl="1">
              <a:lnSpc>
                <a:spcPct val="80000"/>
              </a:lnSpc>
              <a:spcBef>
                <a:spcPct val="20000"/>
              </a:spcBef>
            </a:pPr>
            <a:r>
              <a:rPr lang="en-US" altLang="ko-KR" dirty="0">
                <a:ea typeface="굴림" panose="020B0600000101010101" pitchFamily="34" charset="-127"/>
                <a:sym typeface="Symbol" panose="05050102010706020507" pitchFamily="18" charset="2"/>
              </a:rPr>
              <a:t>Memory Management Unit (MMU) traps to OS</a:t>
            </a:r>
          </a:p>
          <a:p>
            <a:pPr lvl="2">
              <a:lnSpc>
                <a:spcPct val="80000"/>
              </a:lnSpc>
              <a:spcBef>
                <a:spcPct val="20000"/>
              </a:spcBef>
            </a:pPr>
            <a:r>
              <a:rPr lang="en-US" altLang="ko-KR" dirty="0">
                <a:ea typeface="굴림" panose="020B0600000101010101" pitchFamily="34" charset="-127"/>
                <a:sym typeface="Symbol" panose="05050102010706020507" pitchFamily="18" charset="2"/>
              </a:rPr>
              <a:t>Resulting trap is a “Page Fault”</a:t>
            </a:r>
          </a:p>
          <a:p>
            <a:pPr lvl="1">
              <a:lnSpc>
                <a:spcPct val="80000"/>
              </a:lnSpc>
              <a:spcBef>
                <a:spcPct val="20000"/>
              </a:spcBef>
            </a:pPr>
            <a:r>
              <a:rPr lang="en-US" altLang="ko-KR" dirty="0">
                <a:ea typeface="굴림" panose="020B0600000101010101" pitchFamily="34" charset="-127"/>
                <a:sym typeface="Symbol" panose="05050102010706020507" pitchFamily="18" charset="2"/>
              </a:rPr>
              <a:t>What does OS do on a Page Fault?:</a:t>
            </a:r>
          </a:p>
          <a:p>
            <a:pPr lvl="2">
              <a:lnSpc>
                <a:spcPct val="80000"/>
              </a:lnSpc>
              <a:spcBef>
                <a:spcPct val="20000"/>
              </a:spcBef>
            </a:pPr>
            <a:r>
              <a:rPr lang="en-US" altLang="ko-KR" dirty="0">
                <a:ea typeface="굴림" panose="020B0600000101010101" pitchFamily="34" charset="-127"/>
                <a:sym typeface="Symbol" panose="05050102010706020507" pitchFamily="18" charset="2"/>
              </a:rPr>
              <a:t>Choose an old page to replace </a:t>
            </a:r>
          </a:p>
          <a:p>
            <a:pPr lvl="2">
              <a:lnSpc>
                <a:spcPct val="80000"/>
              </a:lnSpc>
              <a:spcBef>
                <a:spcPct val="20000"/>
              </a:spcBef>
            </a:pPr>
            <a:r>
              <a:rPr lang="en-US" altLang="ko-KR" dirty="0">
                <a:ea typeface="굴림" panose="020B0600000101010101" pitchFamily="34" charset="-127"/>
                <a:sym typeface="Symbol" panose="05050102010706020507" pitchFamily="18" charset="2"/>
              </a:rPr>
              <a:t>If old page modified (“D=1”), write contents back to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Change its PTE and any cached TLB to be invalid</a:t>
            </a:r>
          </a:p>
          <a:p>
            <a:pPr lvl="2">
              <a:lnSpc>
                <a:spcPct val="80000"/>
              </a:lnSpc>
              <a:spcBef>
                <a:spcPct val="20000"/>
              </a:spcBef>
            </a:pPr>
            <a:r>
              <a:rPr lang="en-US" altLang="ko-KR" dirty="0">
                <a:ea typeface="굴림" panose="020B0600000101010101" pitchFamily="34" charset="-127"/>
                <a:sym typeface="Symbol" panose="05050102010706020507" pitchFamily="18" charset="2"/>
              </a:rPr>
              <a:t>Load new page into memory from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Update page table entry, invalidate TLB for new entry</a:t>
            </a:r>
          </a:p>
          <a:p>
            <a:pPr lvl="2">
              <a:lnSpc>
                <a:spcPct val="80000"/>
              </a:lnSpc>
              <a:spcBef>
                <a:spcPct val="20000"/>
              </a:spcBef>
            </a:pPr>
            <a:r>
              <a:rPr lang="en-US" altLang="ko-KR" dirty="0">
                <a:ea typeface="굴림" panose="020B0600000101010101" pitchFamily="34" charset="-127"/>
                <a:sym typeface="Symbol" panose="05050102010706020507" pitchFamily="18" charset="2"/>
              </a:rPr>
              <a:t>Continue thread from original faulting location</a:t>
            </a:r>
          </a:p>
          <a:p>
            <a:pPr lvl="1">
              <a:lnSpc>
                <a:spcPct val="80000"/>
              </a:lnSpc>
              <a:spcBef>
                <a:spcPct val="20000"/>
              </a:spcBef>
            </a:pPr>
            <a:r>
              <a:rPr lang="en-US" altLang="ko-KR" dirty="0">
                <a:ea typeface="굴림" panose="020B0600000101010101" pitchFamily="34" charset="-127"/>
                <a:sym typeface="Symbol" panose="05050102010706020507" pitchFamily="18" charset="2"/>
              </a:rPr>
              <a:t>TLB for new page will be loaded when thread continued!</a:t>
            </a:r>
          </a:p>
          <a:p>
            <a:pPr lvl="1">
              <a:lnSpc>
                <a:spcPct val="80000"/>
              </a:lnSpc>
              <a:spcBef>
                <a:spcPct val="20000"/>
              </a:spcBef>
            </a:pPr>
            <a:r>
              <a:rPr lang="en-US" altLang="ko-KR" dirty="0">
                <a:ea typeface="굴림" panose="020B0600000101010101" pitchFamily="34" charset="-127"/>
                <a:sym typeface="Symbol" panose="05050102010706020507" pitchFamily="18" charset="2"/>
              </a:rPr>
              <a:t>While pulling pages off disk for one process, OS runs another process from ready queue</a:t>
            </a:r>
          </a:p>
          <a:p>
            <a:pPr lvl="2">
              <a:lnSpc>
                <a:spcPct val="80000"/>
              </a:lnSpc>
              <a:spcBef>
                <a:spcPct val="20000"/>
              </a:spcBef>
            </a:pPr>
            <a:r>
              <a:rPr lang="en-US" altLang="ko-KR" dirty="0">
                <a:ea typeface="굴림" panose="020B0600000101010101" pitchFamily="34" charset="-127"/>
                <a:sym typeface="Symbol" panose="05050102010706020507" pitchFamily="18" charset="2"/>
              </a:rPr>
              <a:t>Suspended process sits on wait queue</a:t>
            </a:r>
          </a:p>
        </p:txBody>
      </p:sp>
      <p:sp>
        <p:nvSpPr>
          <p:cNvPr id="26628" name="Rectangle 2"/>
          <p:cNvSpPr>
            <a:spLocks noGrp="1" noChangeArrowheads="1"/>
          </p:cNvSpPr>
          <p:nvPr>
            <p:ph type="title"/>
          </p:nvPr>
        </p:nvSpPr>
        <p:spPr/>
        <p:txBody>
          <a:bodyPr/>
          <a:lstStyle/>
          <a:p>
            <a:r>
              <a:rPr lang="en-US" altLang="ko-KR">
                <a:ea typeface="굴림" panose="020B0600000101010101" pitchFamily="34" charset="-127"/>
              </a:rPr>
              <a:t>Demand Paging Mechanisms</a:t>
            </a:r>
          </a:p>
        </p:txBody>
      </p:sp>
    </p:spTree>
    <p:extLst>
      <p:ext uri="{BB962C8B-B14F-4D97-AF65-F5344CB8AC3E}">
        <p14:creationId xmlns:p14="http://schemas.microsoft.com/office/powerpoint/2010/main" val="3892092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11" end="1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6979">
                                            <p:txEl>
                                              <p:pRg st="12" end="12"/>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766986"/>
                                        </p:tgtEl>
                                        <p:attrNameLst>
                                          <p:attrName>style.visibility</p:attrName>
                                        </p:attrNameLst>
                                      </p:cBhvr>
                                      <p:to>
                                        <p:strVal val="visible"/>
                                      </p:to>
                                    </p:set>
                                    <p:anim calcmode="lin" valueType="num">
                                      <p:cBhvr>
                                        <p:cTn id="53" dur="500" fill="hold"/>
                                        <p:tgtEl>
                                          <p:spTgt spid="766986"/>
                                        </p:tgtEl>
                                        <p:attrNameLst>
                                          <p:attrName>ppt_w</p:attrName>
                                        </p:attrNameLst>
                                      </p:cBhvr>
                                      <p:tavLst>
                                        <p:tav tm="0">
                                          <p:val>
                                            <p:fltVal val="0"/>
                                          </p:val>
                                        </p:tav>
                                        <p:tav tm="100000">
                                          <p:val>
                                            <p:strVal val="#ppt_w"/>
                                          </p:val>
                                        </p:tav>
                                      </p:tavLst>
                                    </p:anim>
                                    <p:anim calcmode="lin" valueType="num">
                                      <p:cBhvr>
                                        <p:cTn id="54" dur="500" fill="hold"/>
                                        <p:tgtEl>
                                          <p:spTgt spid="766986"/>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6979">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6979">
                                            <p:txEl>
                                              <p:pRg st="14" end="1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69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uiExpand="1" build="p" bldLvl="3"/>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Guest Process SYSCALL int return</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50</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9"/>
          <a:stretch>
            <a:fillRect/>
          </a:stretch>
        </p:blipFill>
        <p:spPr>
          <a:xfrm>
            <a:off x="5536811" y="1547819"/>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
        <p:nvSpPr>
          <p:cNvPr id="147" name="TextBox 146">
            <a:extLst>
              <a:ext uri="{FF2B5EF4-FFF2-40B4-BE49-F238E27FC236}">
                <a16:creationId xmlns:a16="http://schemas.microsoft.com/office/drawing/2014/main" id="{E7F1A311-2A1D-4344-B7E2-4D918701E598}"/>
              </a:ext>
            </a:extLst>
          </p:cNvPr>
          <p:cNvSpPr txBox="1"/>
          <p:nvPr/>
        </p:nvSpPr>
        <p:spPr>
          <a:xfrm>
            <a:off x="6226698" y="4343400"/>
            <a:ext cx="808235" cy="276999"/>
          </a:xfrm>
          <a:prstGeom prst="rect">
            <a:avLst/>
          </a:prstGeom>
          <a:noFill/>
        </p:spPr>
        <p:txBody>
          <a:bodyPr wrap="none" rtlCol="0">
            <a:spAutoFit/>
          </a:bodyPr>
          <a:lstStyle/>
          <a:p>
            <a:r>
              <a:rPr lang="en-US" sz="1200" dirty="0"/>
              <a:t> </a:t>
            </a:r>
            <a:r>
              <a:rPr lang="en-US" sz="1200" dirty="0" err="1"/>
              <a:t>v_intr</a:t>
            </a:r>
            <a:r>
              <a:rPr lang="en-US" sz="1200" dirty="0"/>
              <a:t> </a:t>
            </a:r>
            <a:r>
              <a:rPr lang="en-US" sz="1200" dirty="0" err="1"/>
              <a:t>tbl</a:t>
            </a:r>
            <a:endParaRPr lang="en-US" sz="1200" dirty="0"/>
          </a:p>
        </p:txBody>
      </p:sp>
      <p:grpSp>
        <p:nvGrpSpPr>
          <p:cNvPr id="148" name="Group 147">
            <a:extLst>
              <a:ext uri="{FF2B5EF4-FFF2-40B4-BE49-F238E27FC236}">
                <a16:creationId xmlns:a16="http://schemas.microsoft.com/office/drawing/2014/main" id="{70B1B61B-6E58-D041-BD3B-FDCEA06D8755}"/>
              </a:ext>
            </a:extLst>
          </p:cNvPr>
          <p:cNvGrpSpPr/>
          <p:nvPr/>
        </p:nvGrpSpPr>
        <p:grpSpPr>
          <a:xfrm>
            <a:off x="6394001" y="4572001"/>
            <a:ext cx="535506" cy="609599"/>
            <a:chOff x="3884094" y="3222794"/>
            <a:chExt cx="611706" cy="739606"/>
          </a:xfrm>
          <a:solidFill>
            <a:schemeClr val="bg2">
              <a:lumMod val="20000"/>
              <a:lumOff val="80000"/>
            </a:schemeClr>
          </a:solidFill>
        </p:grpSpPr>
        <p:sp>
          <p:nvSpPr>
            <p:cNvPr id="149" name="Rectangle 148">
              <a:extLst>
                <a:ext uri="{FF2B5EF4-FFF2-40B4-BE49-F238E27FC236}">
                  <a16:creationId xmlns:a16="http://schemas.microsoft.com/office/drawing/2014/main" id="{E28B7987-39E4-3F42-A31F-5C7FF54DF9C4}"/>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0" name="Straight Connector 149">
              <a:extLst>
                <a:ext uri="{FF2B5EF4-FFF2-40B4-BE49-F238E27FC236}">
                  <a16:creationId xmlns:a16="http://schemas.microsoft.com/office/drawing/2014/main" id="{C424899A-E12E-7C4E-A1D7-76238D50065F}"/>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1" name="Straight Connector 150">
              <a:extLst>
                <a:ext uri="{FF2B5EF4-FFF2-40B4-BE49-F238E27FC236}">
                  <a16:creationId xmlns:a16="http://schemas.microsoft.com/office/drawing/2014/main" id="{E3FBC32F-0FDB-074A-8E1D-592E11839125}"/>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2" name="Straight Connector 151">
              <a:extLst>
                <a:ext uri="{FF2B5EF4-FFF2-40B4-BE49-F238E27FC236}">
                  <a16:creationId xmlns:a16="http://schemas.microsoft.com/office/drawing/2014/main" id="{C18171C5-94F8-2D40-B71E-70C5C11866B3}"/>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sp>
        <p:nvSpPr>
          <p:cNvPr id="153" name="TextBox 152">
            <a:extLst>
              <a:ext uri="{FF2B5EF4-FFF2-40B4-BE49-F238E27FC236}">
                <a16:creationId xmlns:a16="http://schemas.microsoft.com/office/drawing/2014/main" id="{F437346E-EA26-6A45-9B66-8EA07E841115}"/>
              </a:ext>
            </a:extLst>
          </p:cNvPr>
          <p:cNvSpPr txBox="1"/>
          <p:nvPr/>
        </p:nvSpPr>
        <p:spPr>
          <a:xfrm>
            <a:off x="5330651" y="4197586"/>
            <a:ext cx="646908" cy="276999"/>
          </a:xfrm>
          <a:prstGeom prst="rect">
            <a:avLst/>
          </a:prstGeom>
          <a:noFill/>
        </p:spPr>
        <p:txBody>
          <a:bodyPr wrap="none" rtlCol="0">
            <a:spAutoFit/>
          </a:bodyPr>
          <a:lstStyle/>
          <a:p>
            <a:r>
              <a:rPr lang="en-US" sz="1200" dirty="0"/>
              <a:t> </a:t>
            </a:r>
            <a:r>
              <a:rPr lang="en-US" sz="1200" dirty="0" err="1"/>
              <a:t>v_PTs</a:t>
            </a:r>
            <a:endParaRPr lang="en-US" sz="1200" dirty="0"/>
          </a:p>
        </p:txBody>
      </p:sp>
      <p:sp>
        <p:nvSpPr>
          <p:cNvPr id="154" name="Freeform 153">
            <a:extLst>
              <a:ext uri="{FF2B5EF4-FFF2-40B4-BE49-F238E27FC236}">
                <a16:creationId xmlns:a16="http://schemas.microsoft.com/office/drawing/2014/main" id="{7CBA222D-D595-7541-8DB3-57957B92DB9B}"/>
              </a:ext>
            </a:extLst>
          </p:cNvPr>
          <p:cNvSpPr/>
          <p:nvPr/>
        </p:nvSpPr>
        <p:spPr bwMode="auto">
          <a:xfrm flipV="1">
            <a:off x="3627755" y="5132940"/>
            <a:ext cx="2766245" cy="751730"/>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5" name="Freeform 154">
            <a:extLst>
              <a:ext uri="{FF2B5EF4-FFF2-40B4-BE49-F238E27FC236}">
                <a16:creationId xmlns:a16="http://schemas.microsoft.com/office/drawing/2014/main" id="{EC111518-768D-494C-A0B9-213550DA7783}"/>
              </a:ext>
            </a:extLst>
          </p:cNvPr>
          <p:cNvSpPr/>
          <p:nvPr/>
        </p:nvSpPr>
        <p:spPr bwMode="auto">
          <a:xfrm flipV="1">
            <a:off x="6840219" y="4567773"/>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Vertical Scroll 27">
            <a:extLst>
              <a:ext uri="{FF2B5EF4-FFF2-40B4-BE49-F238E27FC236}">
                <a16:creationId xmlns:a16="http://schemas.microsoft.com/office/drawing/2014/main" id="{DA4EE681-862F-D34E-8CE0-C7AC6CE41ABA}"/>
              </a:ext>
            </a:extLst>
          </p:cNvPr>
          <p:cNvSpPr/>
          <p:nvPr/>
        </p:nvSpPr>
        <p:spPr bwMode="auto">
          <a:xfrm>
            <a:off x="7318177" y="4364109"/>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6" name="Vertical Scroll 155">
            <a:extLst>
              <a:ext uri="{FF2B5EF4-FFF2-40B4-BE49-F238E27FC236}">
                <a16:creationId xmlns:a16="http://schemas.microsoft.com/office/drawing/2014/main" id="{B32486EA-3124-EE46-B0D2-CA83A14E3E0C}"/>
              </a:ext>
            </a:extLst>
          </p:cNvPr>
          <p:cNvSpPr/>
          <p:nvPr/>
        </p:nvSpPr>
        <p:spPr bwMode="auto">
          <a:xfrm>
            <a:off x="6667463" y="2157914"/>
            <a:ext cx="268761" cy="203273"/>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Freeform 30">
            <a:extLst>
              <a:ext uri="{FF2B5EF4-FFF2-40B4-BE49-F238E27FC236}">
                <a16:creationId xmlns:a16="http://schemas.microsoft.com/office/drawing/2014/main" id="{235FA8BE-C209-1045-875F-3EA1F3C8AF07}"/>
              </a:ext>
            </a:extLst>
          </p:cNvPr>
          <p:cNvSpPr/>
          <p:nvPr/>
        </p:nvSpPr>
        <p:spPr bwMode="auto">
          <a:xfrm>
            <a:off x="5937054" y="1871529"/>
            <a:ext cx="1352509" cy="2959078"/>
          </a:xfrm>
          <a:custGeom>
            <a:avLst/>
            <a:gdLst>
              <a:gd name="connsiteX0" fmla="*/ 27910 w 1352509"/>
              <a:gd name="connsiteY0" fmla="*/ 0 h 2959078"/>
              <a:gd name="connsiteX1" fmla="*/ 2273 w 1352509"/>
              <a:gd name="connsiteY1" fmla="*/ 752030 h 2959078"/>
              <a:gd name="connsiteX2" fmla="*/ 79185 w 1352509"/>
              <a:gd name="connsiteY2" fmla="*/ 1888621 h 2959078"/>
              <a:gd name="connsiteX3" fmla="*/ 301376 w 1352509"/>
              <a:gd name="connsiteY3" fmla="*/ 2683379 h 2959078"/>
              <a:gd name="connsiteX4" fmla="*/ 703028 w 1352509"/>
              <a:gd name="connsiteY4" fmla="*/ 2956845 h 2959078"/>
              <a:gd name="connsiteX5" fmla="*/ 1352509 w 1352509"/>
              <a:gd name="connsiteY5" fmla="*/ 2563738 h 295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509" h="2959078">
                <a:moveTo>
                  <a:pt x="27910" y="0"/>
                </a:moveTo>
                <a:cubicBezTo>
                  <a:pt x="10818" y="218630"/>
                  <a:pt x="-6273" y="437260"/>
                  <a:pt x="2273" y="752030"/>
                </a:cubicBezTo>
                <a:cubicBezTo>
                  <a:pt x="10819" y="1066800"/>
                  <a:pt x="29335" y="1566730"/>
                  <a:pt x="79185" y="1888621"/>
                </a:cubicBezTo>
                <a:cubicBezTo>
                  <a:pt x="129036" y="2210513"/>
                  <a:pt x="197402" y="2505342"/>
                  <a:pt x="301376" y="2683379"/>
                </a:cubicBezTo>
                <a:cubicBezTo>
                  <a:pt x="405350" y="2861416"/>
                  <a:pt x="527839" y="2976785"/>
                  <a:pt x="703028" y="2956845"/>
                </a:cubicBezTo>
                <a:cubicBezTo>
                  <a:pt x="878217" y="2936905"/>
                  <a:pt x="1115363" y="2750321"/>
                  <a:pt x="1352509" y="2563738"/>
                </a:cubicBezTo>
              </a:path>
            </a:pathLst>
          </a:custGeom>
          <a:noFill/>
          <a:ln w="28575" cap="flat" cmpd="sng" algn="ctr">
            <a:solidFill>
              <a:schemeClr val="accent6"/>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Freeform 45">
            <a:extLst>
              <a:ext uri="{FF2B5EF4-FFF2-40B4-BE49-F238E27FC236}">
                <a16:creationId xmlns:a16="http://schemas.microsoft.com/office/drawing/2014/main" id="{4922FA42-58B2-FD45-A1C2-F4A0729A3F3C}"/>
              </a:ext>
            </a:extLst>
          </p:cNvPr>
          <p:cNvSpPr/>
          <p:nvPr/>
        </p:nvSpPr>
        <p:spPr bwMode="auto">
          <a:xfrm>
            <a:off x="6259229" y="2401368"/>
            <a:ext cx="1268768" cy="2042445"/>
          </a:xfrm>
          <a:custGeom>
            <a:avLst/>
            <a:gdLst>
              <a:gd name="connsiteX0" fmla="*/ 1192704 w 1268768"/>
              <a:gd name="connsiteY0" fmla="*/ 2042445 h 2042445"/>
              <a:gd name="connsiteX1" fmla="*/ 1167066 w 1268768"/>
              <a:gd name="connsiteY1" fmla="*/ 1486968 h 2042445"/>
              <a:gd name="connsiteX2" fmla="*/ 201392 w 1268768"/>
              <a:gd name="connsiteY2" fmla="*/ 1110953 h 2042445"/>
              <a:gd name="connsiteX3" fmla="*/ 13384 w 1268768"/>
              <a:gd name="connsiteY3" fmla="*/ 307649 h 2042445"/>
              <a:gd name="connsiteX4" fmla="*/ 423582 w 1268768"/>
              <a:gd name="connsiteY4" fmla="*/ 0 h 204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768" h="2042445">
                <a:moveTo>
                  <a:pt x="1192704" y="2042445"/>
                </a:moveTo>
                <a:cubicBezTo>
                  <a:pt x="1262494" y="1842331"/>
                  <a:pt x="1332285" y="1642217"/>
                  <a:pt x="1167066" y="1486968"/>
                </a:cubicBezTo>
                <a:cubicBezTo>
                  <a:pt x="1001847" y="1331719"/>
                  <a:pt x="393672" y="1307506"/>
                  <a:pt x="201392" y="1110953"/>
                </a:cubicBezTo>
                <a:cubicBezTo>
                  <a:pt x="9112" y="914400"/>
                  <a:pt x="-23648" y="492808"/>
                  <a:pt x="13384" y="307649"/>
                </a:cubicBezTo>
                <a:cubicBezTo>
                  <a:pt x="50416" y="122490"/>
                  <a:pt x="236999" y="61245"/>
                  <a:pt x="423582" y="0"/>
                </a:cubicBezTo>
              </a:path>
            </a:pathLst>
          </a:custGeom>
          <a:noFill/>
          <a:ln w="28575" cap="flat" cmpd="sng" algn="ctr">
            <a:solidFill>
              <a:schemeClr val="accent6"/>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2" name="Freeform 51">
            <a:extLst>
              <a:ext uri="{FF2B5EF4-FFF2-40B4-BE49-F238E27FC236}">
                <a16:creationId xmlns:a16="http://schemas.microsoft.com/office/drawing/2014/main" id="{C2E5ED63-36A5-5343-8039-3902D26C838B}"/>
              </a:ext>
            </a:extLst>
          </p:cNvPr>
          <p:cNvSpPr/>
          <p:nvPr/>
        </p:nvSpPr>
        <p:spPr bwMode="auto">
          <a:xfrm>
            <a:off x="6913548" y="2409914"/>
            <a:ext cx="863559" cy="2136449"/>
          </a:xfrm>
          <a:custGeom>
            <a:avLst/>
            <a:gdLst>
              <a:gd name="connsiteX0" fmla="*/ 0 w 863559"/>
              <a:gd name="connsiteY0" fmla="*/ 0 h 2136449"/>
              <a:gd name="connsiteX1" fmla="*/ 726392 w 863559"/>
              <a:gd name="connsiteY1" fmla="*/ 888763 h 2136449"/>
              <a:gd name="connsiteX2" fmla="*/ 863125 w 863559"/>
              <a:gd name="connsiteY2" fmla="*/ 1871529 h 2136449"/>
              <a:gd name="connsiteX3" fmla="*/ 717846 w 863559"/>
              <a:gd name="connsiteY3" fmla="*/ 2136449 h 2136449"/>
            </a:gdLst>
            <a:ahLst/>
            <a:cxnLst>
              <a:cxn ang="0">
                <a:pos x="connsiteX0" y="connsiteY0"/>
              </a:cxn>
              <a:cxn ang="0">
                <a:pos x="connsiteX1" y="connsiteY1"/>
              </a:cxn>
              <a:cxn ang="0">
                <a:pos x="connsiteX2" y="connsiteY2"/>
              </a:cxn>
              <a:cxn ang="0">
                <a:pos x="connsiteX3" y="connsiteY3"/>
              </a:cxn>
            </a:cxnLst>
            <a:rect l="l" t="t" r="r" b="b"/>
            <a:pathLst>
              <a:path w="863559" h="2136449">
                <a:moveTo>
                  <a:pt x="0" y="0"/>
                </a:moveTo>
                <a:cubicBezTo>
                  <a:pt x="291269" y="288421"/>
                  <a:pt x="582538" y="576842"/>
                  <a:pt x="726392" y="888763"/>
                </a:cubicBezTo>
                <a:cubicBezTo>
                  <a:pt x="870246" y="1200684"/>
                  <a:pt x="864549" y="1663581"/>
                  <a:pt x="863125" y="1871529"/>
                </a:cubicBezTo>
                <a:cubicBezTo>
                  <a:pt x="861701" y="2079477"/>
                  <a:pt x="789773" y="2107963"/>
                  <a:pt x="717846" y="2136449"/>
                </a:cubicBezTo>
              </a:path>
            </a:pathLst>
          </a:custGeom>
          <a:noFill/>
          <a:ln w="19050" cap="flat" cmpd="sng" algn="ctr">
            <a:solidFill>
              <a:schemeClr val="accent6"/>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4" name="Freeform 53">
            <a:extLst>
              <a:ext uri="{FF2B5EF4-FFF2-40B4-BE49-F238E27FC236}">
                <a16:creationId xmlns:a16="http://schemas.microsoft.com/office/drawing/2014/main" id="{205F9B75-DB75-434C-95F0-DD19FC7F6478}"/>
              </a:ext>
            </a:extLst>
          </p:cNvPr>
          <p:cNvSpPr/>
          <p:nvPr/>
        </p:nvSpPr>
        <p:spPr bwMode="auto">
          <a:xfrm>
            <a:off x="6093151" y="1751888"/>
            <a:ext cx="2022255" cy="2915582"/>
          </a:xfrm>
          <a:custGeom>
            <a:avLst/>
            <a:gdLst>
              <a:gd name="connsiteX0" fmla="*/ 1555335 w 2022255"/>
              <a:gd name="connsiteY0" fmla="*/ 2862841 h 2915582"/>
              <a:gd name="connsiteX1" fmla="*/ 1845892 w 2022255"/>
              <a:gd name="connsiteY1" fmla="*/ 2743200 h 2915582"/>
              <a:gd name="connsiteX2" fmla="*/ 2008262 w 2022255"/>
              <a:gd name="connsiteY2" fmla="*/ 1435693 h 2915582"/>
              <a:gd name="connsiteX3" fmla="*/ 1486969 w 2022255"/>
              <a:gd name="connsiteY3" fmla="*/ 555476 h 2915582"/>
              <a:gd name="connsiteX4" fmla="*/ 0 w 2022255"/>
              <a:gd name="connsiteY4" fmla="*/ 0 h 291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55" h="2915582">
                <a:moveTo>
                  <a:pt x="1555335" y="2862841"/>
                </a:moveTo>
                <a:cubicBezTo>
                  <a:pt x="1662869" y="2921949"/>
                  <a:pt x="1770404" y="2981058"/>
                  <a:pt x="1845892" y="2743200"/>
                </a:cubicBezTo>
                <a:cubicBezTo>
                  <a:pt x="1921380" y="2505342"/>
                  <a:pt x="2068083" y="1800314"/>
                  <a:pt x="2008262" y="1435693"/>
                </a:cubicBezTo>
                <a:cubicBezTo>
                  <a:pt x="1948442" y="1071072"/>
                  <a:pt x="1821679" y="794758"/>
                  <a:pt x="1486969" y="555476"/>
                </a:cubicBezTo>
                <a:cubicBezTo>
                  <a:pt x="1152259" y="316194"/>
                  <a:pt x="576129" y="158097"/>
                  <a:pt x="0" y="0"/>
                </a:cubicBezTo>
              </a:path>
            </a:pathLst>
          </a:custGeom>
          <a:noFill/>
          <a:ln w="28575" cap="flat" cmpd="sng" algn="ctr">
            <a:solidFill>
              <a:schemeClr val="accent6"/>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116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Host Interrupt during VM</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51</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9"/>
          <a:stretch>
            <a:fillRect/>
          </a:stretch>
        </p:blipFill>
        <p:spPr>
          <a:xfrm>
            <a:off x="5536811" y="1547819"/>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
        <p:nvSpPr>
          <p:cNvPr id="147" name="TextBox 146">
            <a:extLst>
              <a:ext uri="{FF2B5EF4-FFF2-40B4-BE49-F238E27FC236}">
                <a16:creationId xmlns:a16="http://schemas.microsoft.com/office/drawing/2014/main" id="{E7F1A311-2A1D-4344-B7E2-4D918701E598}"/>
              </a:ext>
            </a:extLst>
          </p:cNvPr>
          <p:cNvSpPr txBox="1"/>
          <p:nvPr/>
        </p:nvSpPr>
        <p:spPr>
          <a:xfrm>
            <a:off x="6226698" y="4343400"/>
            <a:ext cx="808235" cy="276999"/>
          </a:xfrm>
          <a:prstGeom prst="rect">
            <a:avLst/>
          </a:prstGeom>
          <a:noFill/>
        </p:spPr>
        <p:txBody>
          <a:bodyPr wrap="none" rtlCol="0">
            <a:spAutoFit/>
          </a:bodyPr>
          <a:lstStyle/>
          <a:p>
            <a:r>
              <a:rPr lang="en-US" sz="1200" dirty="0"/>
              <a:t> </a:t>
            </a:r>
            <a:r>
              <a:rPr lang="en-US" sz="1200" dirty="0" err="1"/>
              <a:t>v_intr</a:t>
            </a:r>
            <a:r>
              <a:rPr lang="en-US" sz="1200" dirty="0"/>
              <a:t> </a:t>
            </a:r>
            <a:r>
              <a:rPr lang="en-US" sz="1200" dirty="0" err="1"/>
              <a:t>tbl</a:t>
            </a:r>
            <a:endParaRPr lang="en-US" sz="1200" dirty="0"/>
          </a:p>
        </p:txBody>
      </p:sp>
      <p:grpSp>
        <p:nvGrpSpPr>
          <p:cNvPr id="148" name="Group 147">
            <a:extLst>
              <a:ext uri="{FF2B5EF4-FFF2-40B4-BE49-F238E27FC236}">
                <a16:creationId xmlns:a16="http://schemas.microsoft.com/office/drawing/2014/main" id="{70B1B61B-6E58-D041-BD3B-FDCEA06D8755}"/>
              </a:ext>
            </a:extLst>
          </p:cNvPr>
          <p:cNvGrpSpPr/>
          <p:nvPr/>
        </p:nvGrpSpPr>
        <p:grpSpPr>
          <a:xfrm>
            <a:off x="6394001" y="4572001"/>
            <a:ext cx="535506" cy="609599"/>
            <a:chOff x="3884094" y="3222794"/>
            <a:chExt cx="611706" cy="739606"/>
          </a:xfrm>
          <a:solidFill>
            <a:schemeClr val="bg2">
              <a:lumMod val="20000"/>
              <a:lumOff val="80000"/>
            </a:schemeClr>
          </a:solidFill>
        </p:grpSpPr>
        <p:sp>
          <p:nvSpPr>
            <p:cNvPr id="149" name="Rectangle 148">
              <a:extLst>
                <a:ext uri="{FF2B5EF4-FFF2-40B4-BE49-F238E27FC236}">
                  <a16:creationId xmlns:a16="http://schemas.microsoft.com/office/drawing/2014/main" id="{E28B7987-39E4-3F42-A31F-5C7FF54DF9C4}"/>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0" name="Straight Connector 149">
              <a:extLst>
                <a:ext uri="{FF2B5EF4-FFF2-40B4-BE49-F238E27FC236}">
                  <a16:creationId xmlns:a16="http://schemas.microsoft.com/office/drawing/2014/main" id="{C424899A-E12E-7C4E-A1D7-76238D50065F}"/>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1" name="Straight Connector 150">
              <a:extLst>
                <a:ext uri="{FF2B5EF4-FFF2-40B4-BE49-F238E27FC236}">
                  <a16:creationId xmlns:a16="http://schemas.microsoft.com/office/drawing/2014/main" id="{E3FBC32F-0FDB-074A-8E1D-592E11839125}"/>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2" name="Straight Connector 151">
              <a:extLst>
                <a:ext uri="{FF2B5EF4-FFF2-40B4-BE49-F238E27FC236}">
                  <a16:creationId xmlns:a16="http://schemas.microsoft.com/office/drawing/2014/main" id="{C18171C5-94F8-2D40-B71E-70C5C11866B3}"/>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sp>
        <p:nvSpPr>
          <p:cNvPr id="153" name="TextBox 152">
            <a:extLst>
              <a:ext uri="{FF2B5EF4-FFF2-40B4-BE49-F238E27FC236}">
                <a16:creationId xmlns:a16="http://schemas.microsoft.com/office/drawing/2014/main" id="{F437346E-EA26-6A45-9B66-8EA07E841115}"/>
              </a:ext>
            </a:extLst>
          </p:cNvPr>
          <p:cNvSpPr txBox="1"/>
          <p:nvPr/>
        </p:nvSpPr>
        <p:spPr>
          <a:xfrm>
            <a:off x="5330651" y="4197586"/>
            <a:ext cx="646908" cy="276999"/>
          </a:xfrm>
          <a:prstGeom prst="rect">
            <a:avLst/>
          </a:prstGeom>
          <a:noFill/>
        </p:spPr>
        <p:txBody>
          <a:bodyPr wrap="none" rtlCol="0">
            <a:spAutoFit/>
          </a:bodyPr>
          <a:lstStyle/>
          <a:p>
            <a:r>
              <a:rPr lang="en-US" sz="1200" dirty="0"/>
              <a:t> </a:t>
            </a:r>
            <a:r>
              <a:rPr lang="en-US" sz="1200" dirty="0" err="1"/>
              <a:t>v_PTs</a:t>
            </a:r>
            <a:endParaRPr lang="en-US" sz="1200" dirty="0"/>
          </a:p>
        </p:txBody>
      </p:sp>
      <p:sp>
        <p:nvSpPr>
          <p:cNvPr id="154" name="Freeform 153">
            <a:extLst>
              <a:ext uri="{FF2B5EF4-FFF2-40B4-BE49-F238E27FC236}">
                <a16:creationId xmlns:a16="http://schemas.microsoft.com/office/drawing/2014/main" id="{7CBA222D-D595-7541-8DB3-57957B92DB9B}"/>
              </a:ext>
            </a:extLst>
          </p:cNvPr>
          <p:cNvSpPr/>
          <p:nvPr/>
        </p:nvSpPr>
        <p:spPr bwMode="auto">
          <a:xfrm flipV="1">
            <a:off x="3627755" y="5132940"/>
            <a:ext cx="2766245" cy="751730"/>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5" name="Freeform 154">
            <a:extLst>
              <a:ext uri="{FF2B5EF4-FFF2-40B4-BE49-F238E27FC236}">
                <a16:creationId xmlns:a16="http://schemas.microsoft.com/office/drawing/2014/main" id="{EC111518-768D-494C-A0B9-213550DA7783}"/>
              </a:ext>
            </a:extLst>
          </p:cNvPr>
          <p:cNvSpPr/>
          <p:nvPr/>
        </p:nvSpPr>
        <p:spPr bwMode="auto">
          <a:xfrm flipV="1">
            <a:off x="6840219" y="4567773"/>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Vertical Scroll 27">
            <a:extLst>
              <a:ext uri="{FF2B5EF4-FFF2-40B4-BE49-F238E27FC236}">
                <a16:creationId xmlns:a16="http://schemas.microsoft.com/office/drawing/2014/main" id="{DA4EE681-862F-D34E-8CE0-C7AC6CE41ABA}"/>
              </a:ext>
            </a:extLst>
          </p:cNvPr>
          <p:cNvSpPr/>
          <p:nvPr/>
        </p:nvSpPr>
        <p:spPr bwMode="auto">
          <a:xfrm>
            <a:off x="7301425" y="4320993"/>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6" name="Vertical Scroll 155">
            <a:extLst>
              <a:ext uri="{FF2B5EF4-FFF2-40B4-BE49-F238E27FC236}">
                <a16:creationId xmlns:a16="http://schemas.microsoft.com/office/drawing/2014/main" id="{B32486EA-3124-EE46-B0D2-CA83A14E3E0C}"/>
              </a:ext>
            </a:extLst>
          </p:cNvPr>
          <p:cNvSpPr/>
          <p:nvPr/>
        </p:nvSpPr>
        <p:spPr bwMode="auto">
          <a:xfrm>
            <a:off x="6667463" y="2157914"/>
            <a:ext cx="268761" cy="203273"/>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Freeform 30">
            <a:extLst>
              <a:ext uri="{FF2B5EF4-FFF2-40B4-BE49-F238E27FC236}">
                <a16:creationId xmlns:a16="http://schemas.microsoft.com/office/drawing/2014/main" id="{235FA8BE-C209-1045-875F-3EA1F3C8AF07}"/>
              </a:ext>
            </a:extLst>
          </p:cNvPr>
          <p:cNvSpPr/>
          <p:nvPr/>
        </p:nvSpPr>
        <p:spPr bwMode="auto">
          <a:xfrm>
            <a:off x="5937054" y="1871528"/>
            <a:ext cx="1352509" cy="3282993"/>
          </a:xfrm>
          <a:custGeom>
            <a:avLst/>
            <a:gdLst>
              <a:gd name="connsiteX0" fmla="*/ 27910 w 1352509"/>
              <a:gd name="connsiteY0" fmla="*/ 0 h 2959078"/>
              <a:gd name="connsiteX1" fmla="*/ 2273 w 1352509"/>
              <a:gd name="connsiteY1" fmla="*/ 752030 h 2959078"/>
              <a:gd name="connsiteX2" fmla="*/ 79185 w 1352509"/>
              <a:gd name="connsiteY2" fmla="*/ 1888621 h 2959078"/>
              <a:gd name="connsiteX3" fmla="*/ 301376 w 1352509"/>
              <a:gd name="connsiteY3" fmla="*/ 2683379 h 2959078"/>
              <a:gd name="connsiteX4" fmla="*/ 703028 w 1352509"/>
              <a:gd name="connsiteY4" fmla="*/ 2956845 h 2959078"/>
              <a:gd name="connsiteX5" fmla="*/ 1352509 w 1352509"/>
              <a:gd name="connsiteY5" fmla="*/ 2563738 h 295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509" h="2959078">
                <a:moveTo>
                  <a:pt x="27910" y="0"/>
                </a:moveTo>
                <a:cubicBezTo>
                  <a:pt x="10818" y="218630"/>
                  <a:pt x="-6273" y="437260"/>
                  <a:pt x="2273" y="752030"/>
                </a:cubicBezTo>
                <a:cubicBezTo>
                  <a:pt x="10819" y="1066800"/>
                  <a:pt x="29335" y="1566730"/>
                  <a:pt x="79185" y="1888621"/>
                </a:cubicBezTo>
                <a:cubicBezTo>
                  <a:pt x="129036" y="2210513"/>
                  <a:pt x="197402" y="2505342"/>
                  <a:pt x="301376" y="2683379"/>
                </a:cubicBezTo>
                <a:cubicBezTo>
                  <a:pt x="405350" y="2861416"/>
                  <a:pt x="527839" y="2976785"/>
                  <a:pt x="703028" y="2956845"/>
                </a:cubicBezTo>
                <a:cubicBezTo>
                  <a:pt x="878217" y="2936905"/>
                  <a:pt x="1115363" y="2750321"/>
                  <a:pt x="1352509" y="2563738"/>
                </a:cubicBezTo>
              </a:path>
            </a:pathLst>
          </a:custGeom>
          <a:noFill/>
          <a:ln w="28575" cap="flat" cmpd="sng" algn="ctr">
            <a:solidFill>
              <a:schemeClr val="accent6"/>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7" name="Vertical Scroll 156">
            <a:extLst>
              <a:ext uri="{FF2B5EF4-FFF2-40B4-BE49-F238E27FC236}">
                <a16:creationId xmlns:a16="http://schemas.microsoft.com/office/drawing/2014/main" id="{B0AD089A-5A1B-ED41-A5D9-1C6DBE75228A}"/>
              </a:ext>
            </a:extLst>
          </p:cNvPr>
          <p:cNvSpPr/>
          <p:nvPr/>
        </p:nvSpPr>
        <p:spPr bwMode="auto">
          <a:xfrm>
            <a:off x="7292287" y="4661887"/>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5" name="Freeform 54">
            <a:extLst>
              <a:ext uri="{FF2B5EF4-FFF2-40B4-BE49-F238E27FC236}">
                <a16:creationId xmlns:a16="http://schemas.microsoft.com/office/drawing/2014/main" id="{E23DA622-C87C-8548-88AF-1848191C987D}"/>
              </a:ext>
            </a:extLst>
          </p:cNvPr>
          <p:cNvSpPr/>
          <p:nvPr/>
        </p:nvSpPr>
        <p:spPr bwMode="auto">
          <a:xfrm>
            <a:off x="3962719" y="4467099"/>
            <a:ext cx="3481397" cy="861283"/>
          </a:xfrm>
          <a:custGeom>
            <a:avLst/>
            <a:gdLst>
              <a:gd name="connsiteX0" fmla="*/ 3643554 w 3644284"/>
              <a:gd name="connsiteY0" fmla="*/ 153824 h 662378"/>
              <a:gd name="connsiteX1" fmla="*/ 3070986 w 3644284"/>
              <a:gd name="connsiteY1" fmla="*/ 623843 h 662378"/>
              <a:gd name="connsiteX2" fmla="*/ 156870 w 3644284"/>
              <a:gd name="connsiteY2" fmla="*/ 564022 h 662378"/>
              <a:gd name="connsiteX3" fmla="*/ 652526 w 3644284"/>
              <a:gd name="connsiteY3" fmla="*/ 0 h 662378"/>
            </a:gdLst>
            <a:ahLst/>
            <a:cxnLst>
              <a:cxn ang="0">
                <a:pos x="connsiteX0" y="connsiteY0"/>
              </a:cxn>
              <a:cxn ang="0">
                <a:pos x="connsiteX1" y="connsiteY1"/>
              </a:cxn>
              <a:cxn ang="0">
                <a:pos x="connsiteX2" y="connsiteY2"/>
              </a:cxn>
              <a:cxn ang="0">
                <a:pos x="connsiteX3" y="connsiteY3"/>
              </a:cxn>
            </a:cxnLst>
            <a:rect l="l" t="t" r="r" b="b"/>
            <a:pathLst>
              <a:path w="3644284" h="662378">
                <a:moveTo>
                  <a:pt x="3643554" y="153824"/>
                </a:moveTo>
                <a:cubicBezTo>
                  <a:pt x="3647827" y="354650"/>
                  <a:pt x="3652100" y="555477"/>
                  <a:pt x="3070986" y="623843"/>
                </a:cubicBezTo>
                <a:cubicBezTo>
                  <a:pt x="2489872" y="692209"/>
                  <a:pt x="559947" y="667996"/>
                  <a:pt x="156870" y="564022"/>
                </a:cubicBezTo>
                <a:cubicBezTo>
                  <a:pt x="-246207" y="460048"/>
                  <a:pt x="203159" y="230024"/>
                  <a:pt x="652526" y="0"/>
                </a:cubicBezTo>
              </a:path>
            </a:pathLst>
          </a:custGeom>
          <a:noFill/>
          <a:ln w="28575" cap="flat" cmpd="sng" algn="ctr">
            <a:solidFill>
              <a:srgbClr val="7030A0"/>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8" name="Vertical Scroll 157">
            <a:extLst>
              <a:ext uri="{FF2B5EF4-FFF2-40B4-BE49-F238E27FC236}">
                <a16:creationId xmlns:a16="http://schemas.microsoft.com/office/drawing/2014/main" id="{EA31CC15-26AA-0146-916E-F3B121EC5C68}"/>
              </a:ext>
            </a:extLst>
          </p:cNvPr>
          <p:cNvSpPr/>
          <p:nvPr/>
        </p:nvSpPr>
        <p:spPr bwMode="auto">
          <a:xfrm>
            <a:off x="4616321" y="4274613"/>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043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3" grpId="0" animBg="1"/>
      <p:bldP spid="132" grpId="0" animBg="1"/>
      <p:bldP spid="154" grpId="0" animBg="1"/>
      <p:bldP spid="5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24E7-645A-D040-8E0E-177A78A3F7F9}"/>
              </a:ext>
            </a:extLst>
          </p:cNvPr>
          <p:cNvSpPr>
            <a:spLocks noGrp="1"/>
          </p:cNvSpPr>
          <p:nvPr>
            <p:ph type="title"/>
          </p:nvPr>
        </p:nvSpPr>
        <p:spPr/>
        <p:txBody>
          <a:bodyPr/>
          <a:lstStyle/>
          <a:p>
            <a:r>
              <a:rPr lang="en-US" dirty="0"/>
              <a:t>VMM Interrupt Processing</a:t>
            </a:r>
          </a:p>
        </p:txBody>
      </p:sp>
      <p:sp>
        <p:nvSpPr>
          <p:cNvPr id="3" name="Content Placeholder 2">
            <a:extLst>
              <a:ext uri="{FF2B5EF4-FFF2-40B4-BE49-F238E27FC236}">
                <a16:creationId xmlns:a16="http://schemas.microsoft.com/office/drawing/2014/main" id="{E4E370EE-7899-E64E-B8E3-864905FADA59}"/>
              </a:ext>
            </a:extLst>
          </p:cNvPr>
          <p:cNvSpPr>
            <a:spLocks noGrp="1"/>
          </p:cNvSpPr>
          <p:nvPr>
            <p:ph idx="1"/>
          </p:nvPr>
        </p:nvSpPr>
        <p:spPr/>
        <p:txBody>
          <a:bodyPr/>
          <a:lstStyle/>
          <a:p>
            <a:r>
              <a:rPr lang="en-US" dirty="0"/>
              <a:t>During VM </a:t>
            </a:r>
          </a:p>
          <a:p>
            <a:r>
              <a:rPr lang="en-US" dirty="0"/>
              <a:t>VMM catches interrupts and either redirects them back to the Host OS or up to the Guest OS</a:t>
            </a:r>
          </a:p>
          <a:p>
            <a:r>
              <a:rPr lang="en-US" dirty="0"/>
              <a:t>Otherwise, the Host OS receives interrupts</a:t>
            </a:r>
          </a:p>
          <a:p>
            <a:r>
              <a:rPr lang="en-US" dirty="0"/>
              <a:t>Those that involve the VMM will be delivered to it like other drivers</a:t>
            </a:r>
          </a:p>
          <a:p>
            <a:endParaRPr lang="en-US" dirty="0"/>
          </a:p>
          <a:p>
            <a:r>
              <a:rPr lang="en-US" dirty="0"/>
              <a:t>But, Guest OS is not privileged</a:t>
            </a:r>
          </a:p>
          <a:p>
            <a:pPr lvl="1"/>
            <a:r>
              <a:rPr lang="en-US" dirty="0"/>
              <a:t>It is running at user level (some VMMs run it at PL=1)</a:t>
            </a:r>
          </a:p>
          <a:p>
            <a:r>
              <a:rPr lang="en-US" dirty="0"/>
              <a:t>What happens when it executes privileged instructions?</a:t>
            </a:r>
          </a:p>
          <a:p>
            <a:pPr lvl="1"/>
            <a:r>
              <a:rPr lang="en-US" dirty="0"/>
              <a:t>Access to kernel region? Disable/Enable Interrupts? …</a:t>
            </a:r>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32DDBA96-6F63-A545-87B9-BC6F7F27D856}"/>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28DD94BD-80C3-2B4E-B05C-A1C0F14D89F6}"/>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2355498F-2C6C-384C-9A3A-4DA78DAED165}"/>
              </a:ext>
            </a:extLst>
          </p:cNvPr>
          <p:cNvSpPr>
            <a:spLocks noGrp="1"/>
          </p:cNvSpPr>
          <p:nvPr>
            <p:ph type="sldNum" sz="quarter" idx="12"/>
          </p:nvPr>
        </p:nvSpPr>
        <p:spPr/>
        <p:txBody>
          <a:bodyPr/>
          <a:lstStyle/>
          <a:p>
            <a:pPr>
              <a:defRPr/>
            </a:pPr>
            <a:fld id="{ACA94121-BA6C-AD43-82C2-DF1F24FE5D9C}" type="slidenum">
              <a:rPr lang="en-US" smtClean="0"/>
              <a:pPr>
                <a:defRPr/>
              </a:pPr>
              <a:t>52</a:t>
            </a:fld>
            <a:endParaRPr lang="en-US" b="0"/>
          </a:p>
        </p:txBody>
      </p:sp>
    </p:spTree>
    <p:extLst>
      <p:ext uri="{BB962C8B-B14F-4D97-AF65-F5344CB8AC3E}">
        <p14:creationId xmlns:p14="http://schemas.microsoft.com/office/powerpoint/2010/main" val="2022091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6BB5-CD85-8E40-8B4D-300195E1C527}"/>
              </a:ext>
            </a:extLst>
          </p:cNvPr>
          <p:cNvSpPr>
            <a:spLocks noGrp="1"/>
          </p:cNvSpPr>
          <p:nvPr>
            <p:ph type="title"/>
          </p:nvPr>
        </p:nvSpPr>
        <p:spPr>
          <a:xfrm>
            <a:off x="685800" y="228600"/>
            <a:ext cx="7924800" cy="736600"/>
          </a:xfrm>
        </p:spPr>
        <p:txBody>
          <a:bodyPr/>
          <a:lstStyle/>
          <a:p>
            <a:r>
              <a:rPr lang="en-US" dirty="0"/>
              <a:t>Virtualizable Instruction Set Arch.</a:t>
            </a:r>
          </a:p>
        </p:txBody>
      </p:sp>
      <p:sp>
        <p:nvSpPr>
          <p:cNvPr id="3" name="Content Placeholder 2">
            <a:extLst>
              <a:ext uri="{FF2B5EF4-FFF2-40B4-BE49-F238E27FC236}">
                <a16:creationId xmlns:a16="http://schemas.microsoft.com/office/drawing/2014/main" id="{02F42BC5-3FEB-CD45-ADD8-572F4465E0D7}"/>
              </a:ext>
            </a:extLst>
          </p:cNvPr>
          <p:cNvSpPr>
            <a:spLocks noGrp="1"/>
          </p:cNvSpPr>
          <p:nvPr>
            <p:ph idx="1"/>
          </p:nvPr>
        </p:nvSpPr>
        <p:spPr/>
        <p:txBody>
          <a:bodyPr/>
          <a:lstStyle/>
          <a:p>
            <a:r>
              <a:rPr lang="en-US" dirty="0"/>
              <a:t>An instruction set is </a:t>
            </a:r>
            <a:r>
              <a:rPr lang="en-US" i="1" dirty="0"/>
              <a:t>virtualizable</a:t>
            </a:r>
            <a:r>
              <a:rPr lang="en-US" dirty="0"/>
              <a:t> if all “sensitive” instructions cause a trap if executed in unprivileged mode…</a:t>
            </a:r>
          </a:p>
          <a:p>
            <a:r>
              <a:rPr lang="en-US" dirty="0"/>
              <a:t>x86 ISAs (till last several years) were not virtualizable in a strict sense and hugely complex</a:t>
            </a:r>
          </a:p>
          <a:p>
            <a:pPr lvl="1"/>
            <a:r>
              <a:rPr lang="en-US" dirty="0"/>
              <a:t>See VMware paper for incredible work arounds to get effective virtualizations</a:t>
            </a:r>
          </a:p>
          <a:p>
            <a:pPr lvl="1"/>
            <a:r>
              <a:rPr lang="en-US" dirty="0"/>
              <a:t>Recent generations of x86 have improved support for virtualization</a:t>
            </a:r>
          </a:p>
          <a:p>
            <a:r>
              <a:rPr lang="en-US" dirty="0"/>
              <a:t>We’ll assume all virtualization sensitive actions by the Guest OS cause a trap to the VMM</a:t>
            </a:r>
          </a:p>
          <a:p>
            <a:pPr lvl="1"/>
            <a:r>
              <a:rPr lang="en-US" dirty="0"/>
              <a:t>Access to kernel region, Update PTBR, CLI/STI, …</a:t>
            </a:r>
          </a:p>
          <a:p>
            <a:pPr lvl="1"/>
            <a:r>
              <a:rPr lang="en-US" dirty="0"/>
              <a:t>Change its page tables, …</a:t>
            </a:r>
          </a:p>
        </p:txBody>
      </p:sp>
      <p:sp>
        <p:nvSpPr>
          <p:cNvPr id="4" name="Date Placeholder 3">
            <a:extLst>
              <a:ext uri="{FF2B5EF4-FFF2-40B4-BE49-F238E27FC236}">
                <a16:creationId xmlns:a16="http://schemas.microsoft.com/office/drawing/2014/main" id="{DA76A665-0150-8346-9465-C93D2C910C12}"/>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383FF4B3-6D9E-1846-9486-FC4AEEFC7120}"/>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F93DBE55-03BC-1C42-A74A-33CAD282065B}"/>
              </a:ext>
            </a:extLst>
          </p:cNvPr>
          <p:cNvSpPr>
            <a:spLocks noGrp="1"/>
          </p:cNvSpPr>
          <p:nvPr>
            <p:ph type="sldNum" sz="quarter" idx="12"/>
          </p:nvPr>
        </p:nvSpPr>
        <p:spPr/>
        <p:txBody>
          <a:bodyPr/>
          <a:lstStyle/>
          <a:p>
            <a:pPr>
              <a:defRPr/>
            </a:pPr>
            <a:fld id="{ACA94121-BA6C-AD43-82C2-DF1F24FE5D9C}" type="slidenum">
              <a:rPr lang="en-US" smtClean="0"/>
              <a:pPr>
                <a:defRPr/>
              </a:pPr>
              <a:t>53</a:t>
            </a:fld>
            <a:endParaRPr lang="en-US" b="0"/>
          </a:p>
        </p:txBody>
      </p:sp>
    </p:spTree>
    <p:extLst>
      <p:ext uri="{BB962C8B-B14F-4D97-AF65-F5344CB8AC3E}">
        <p14:creationId xmlns:p14="http://schemas.microsoft.com/office/powerpoint/2010/main" val="102915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Host Interrupt during VM</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54</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9"/>
          <a:stretch>
            <a:fillRect/>
          </a:stretch>
        </p:blipFill>
        <p:spPr>
          <a:xfrm>
            <a:off x="5536811" y="1547819"/>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
        <p:nvSpPr>
          <p:cNvPr id="147" name="TextBox 146">
            <a:extLst>
              <a:ext uri="{FF2B5EF4-FFF2-40B4-BE49-F238E27FC236}">
                <a16:creationId xmlns:a16="http://schemas.microsoft.com/office/drawing/2014/main" id="{E7F1A311-2A1D-4344-B7E2-4D918701E598}"/>
              </a:ext>
            </a:extLst>
          </p:cNvPr>
          <p:cNvSpPr txBox="1"/>
          <p:nvPr/>
        </p:nvSpPr>
        <p:spPr>
          <a:xfrm>
            <a:off x="6226698" y="4343400"/>
            <a:ext cx="808235" cy="276999"/>
          </a:xfrm>
          <a:prstGeom prst="rect">
            <a:avLst/>
          </a:prstGeom>
          <a:noFill/>
        </p:spPr>
        <p:txBody>
          <a:bodyPr wrap="none" rtlCol="0">
            <a:spAutoFit/>
          </a:bodyPr>
          <a:lstStyle/>
          <a:p>
            <a:r>
              <a:rPr lang="en-US" sz="1200" dirty="0"/>
              <a:t> </a:t>
            </a:r>
            <a:r>
              <a:rPr lang="en-US" sz="1200" dirty="0" err="1"/>
              <a:t>v_intr</a:t>
            </a:r>
            <a:r>
              <a:rPr lang="en-US" sz="1200" dirty="0"/>
              <a:t> </a:t>
            </a:r>
            <a:r>
              <a:rPr lang="en-US" sz="1200" dirty="0" err="1"/>
              <a:t>tbl</a:t>
            </a:r>
            <a:endParaRPr lang="en-US" sz="1200" dirty="0"/>
          </a:p>
        </p:txBody>
      </p:sp>
      <p:grpSp>
        <p:nvGrpSpPr>
          <p:cNvPr id="148" name="Group 147">
            <a:extLst>
              <a:ext uri="{FF2B5EF4-FFF2-40B4-BE49-F238E27FC236}">
                <a16:creationId xmlns:a16="http://schemas.microsoft.com/office/drawing/2014/main" id="{70B1B61B-6E58-D041-BD3B-FDCEA06D8755}"/>
              </a:ext>
            </a:extLst>
          </p:cNvPr>
          <p:cNvGrpSpPr/>
          <p:nvPr/>
        </p:nvGrpSpPr>
        <p:grpSpPr>
          <a:xfrm>
            <a:off x="6394001" y="4572001"/>
            <a:ext cx="535506" cy="609599"/>
            <a:chOff x="3884094" y="3222794"/>
            <a:chExt cx="611706" cy="739606"/>
          </a:xfrm>
          <a:solidFill>
            <a:schemeClr val="bg2">
              <a:lumMod val="20000"/>
              <a:lumOff val="80000"/>
            </a:schemeClr>
          </a:solidFill>
        </p:grpSpPr>
        <p:sp>
          <p:nvSpPr>
            <p:cNvPr id="149" name="Rectangle 148">
              <a:extLst>
                <a:ext uri="{FF2B5EF4-FFF2-40B4-BE49-F238E27FC236}">
                  <a16:creationId xmlns:a16="http://schemas.microsoft.com/office/drawing/2014/main" id="{E28B7987-39E4-3F42-A31F-5C7FF54DF9C4}"/>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0" name="Straight Connector 149">
              <a:extLst>
                <a:ext uri="{FF2B5EF4-FFF2-40B4-BE49-F238E27FC236}">
                  <a16:creationId xmlns:a16="http://schemas.microsoft.com/office/drawing/2014/main" id="{C424899A-E12E-7C4E-A1D7-76238D50065F}"/>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1" name="Straight Connector 150">
              <a:extLst>
                <a:ext uri="{FF2B5EF4-FFF2-40B4-BE49-F238E27FC236}">
                  <a16:creationId xmlns:a16="http://schemas.microsoft.com/office/drawing/2014/main" id="{E3FBC32F-0FDB-074A-8E1D-592E11839125}"/>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2" name="Straight Connector 151">
              <a:extLst>
                <a:ext uri="{FF2B5EF4-FFF2-40B4-BE49-F238E27FC236}">
                  <a16:creationId xmlns:a16="http://schemas.microsoft.com/office/drawing/2014/main" id="{C18171C5-94F8-2D40-B71E-70C5C11866B3}"/>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sp>
        <p:nvSpPr>
          <p:cNvPr id="153" name="TextBox 152">
            <a:extLst>
              <a:ext uri="{FF2B5EF4-FFF2-40B4-BE49-F238E27FC236}">
                <a16:creationId xmlns:a16="http://schemas.microsoft.com/office/drawing/2014/main" id="{F437346E-EA26-6A45-9B66-8EA07E841115}"/>
              </a:ext>
            </a:extLst>
          </p:cNvPr>
          <p:cNvSpPr txBox="1"/>
          <p:nvPr/>
        </p:nvSpPr>
        <p:spPr>
          <a:xfrm>
            <a:off x="5330651" y="4197586"/>
            <a:ext cx="646908" cy="276999"/>
          </a:xfrm>
          <a:prstGeom prst="rect">
            <a:avLst/>
          </a:prstGeom>
          <a:noFill/>
        </p:spPr>
        <p:txBody>
          <a:bodyPr wrap="none" rtlCol="0">
            <a:spAutoFit/>
          </a:bodyPr>
          <a:lstStyle/>
          <a:p>
            <a:r>
              <a:rPr lang="en-US" sz="1200" dirty="0"/>
              <a:t> </a:t>
            </a:r>
            <a:r>
              <a:rPr lang="en-US" sz="1200" dirty="0" err="1"/>
              <a:t>v_PTs</a:t>
            </a:r>
            <a:endParaRPr lang="en-US" sz="1200" dirty="0"/>
          </a:p>
        </p:txBody>
      </p:sp>
      <p:sp>
        <p:nvSpPr>
          <p:cNvPr id="154" name="Freeform 153">
            <a:extLst>
              <a:ext uri="{FF2B5EF4-FFF2-40B4-BE49-F238E27FC236}">
                <a16:creationId xmlns:a16="http://schemas.microsoft.com/office/drawing/2014/main" id="{7CBA222D-D595-7541-8DB3-57957B92DB9B}"/>
              </a:ext>
            </a:extLst>
          </p:cNvPr>
          <p:cNvSpPr/>
          <p:nvPr/>
        </p:nvSpPr>
        <p:spPr bwMode="auto">
          <a:xfrm flipV="1">
            <a:off x="3627755" y="5132940"/>
            <a:ext cx="2766245" cy="751730"/>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5" name="Freeform 154">
            <a:extLst>
              <a:ext uri="{FF2B5EF4-FFF2-40B4-BE49-F238E27FC236}">
                <a16:creationId xmlns:a16="http://schemas.microsoft.com/office/drawing/2014/main" id="{EC111518-768D-494C-A0B9-213550DA7783}"/>
              </a:ext>
            </a:extLst>
          </p:cNvPr>
          <p:cNvSpPr/>
          <p:nvPr/>
        </p:nvSpPr>
        <p:spPr bwMode="auto">
          <a:xfrm flipV="1">
            <a:off x="6840219" y="4567773"/>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Vertical Scroll 27">
            <a:extLst>
              <a:ext uri="{FF2B5EF4-FFF2-40B4-BE49-F238E27FC236}">
                <a16:creationId xmlns:a16="http://schemas.microsoft.com/office/drawing/2014/main" id="{DA4EE681-862F-D34E-8CE0-C7AC6CE41ABA}"/>
              </a:ext>
            </a:extLst>
          </p:cNvPr>
          <p:cNvSpPr/>
          <p:nvPr/>
        </p:nvSpPr>
        <p:spPr bwMode="auto">
          <a:xfrm>
            <a:off x="7301425" y="4320993"/>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6" name="Vertical Scroll 155">
            <a:extLst>
              <a:ext uri="{FF2B5EF4-FFF2-40B4-BE49-F238E27FC236}">
                <a16:creationId xmlns:a16="http://schemas.microsoft.com/office/drawing/2014/main" id="{B32486EA-3124-EE46-B0D2-CA83A14E3E0C}"/>
              </a:ext>
            </a:extLst>
          </p:cNvPr>
          <p:cNvSpPr/>
          <p:nvPr/>
        </p:nvSpPr>
        <p:spPr bwMode="auto">
          <a:xfrm>
            <a:off x="6667463" y="2157914"/>
            <a:ext cx="268761" cy="203273"/>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7" name="Vertical Scroll 156">
            <a:extLst>
              <a:ext uri="{FF2B5EF4-FFF2-40B4-BE49-F238E27FC236}">
                <a16:creationId xmlns:a16="http://schemas.microsoft.com/office/drawing/2014/main" id="{B0AD089A-5A1B-ED41-A5D9-1C6DBE75228A}"/>
              </a:ext>
            </a:extLst>
          </p:cNvPr>
          <p:cNvSpPr/>
          <p:nvPr/>
        </p:nvSpPr>
        <p:spPr bwMode="auto">
          <a:xfrm>
            <a:off x="7292287" y="4661887"/>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8" name="Vertical Scroll 157">
            <a:extLst>
              <a:ext uri="{FF2B5EF4-FFF2-40B4-BE49-F238E27FC236}">
                <a16:creationId xmlns:a16="http://schemas.microsoft.com/office/drawing/2014/main" id="{EA31CC15-26AA-0146-916E-F3B121EC5C68}"/>
              </a:ext>
            </a:extLst>
          </p:cNvPr>
          <p:cNvSpPr/>
          <p:nvPr/>
        </p:nvSpPr>
        <p:spPr bwMode="auto">
          <a:xfrm>
            <a:off x="4616321" y="4274613"/>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TextBox 45">
            <a:extLst>
              <a:ext uri="{FF2B5EF4-FFF2-40B4-BE49-F238E27FC236}">
                <a16:creationId xmlns:a16="http://schemas.microsoft.com/office/drawing/2014/main" id="{5424DEF7-2B8C-D14F-84E8-77BE0AA3F9FE}"/>
              </a:ext>
            </a:extLst>
          </p:cNvPr>
          <p:cNvSpPr txBox="1"/>
          <p:nvPr/>
        </p:nvSpPr>
        <p:spPr>
          <a:xfrm>
            <a:off x="6151850" y="3850609"/>
            <a:ext cx="1602105" cy="338554"/>
          </a:xfrm>
          <a:prstGeom prst="rect">
            <a:avLst/>
          </a:prstGeom>
          <a:solidFill>
            <a:schemeClr val="bg2">
              <a:lumMod val="20000"/>
              <a:lumOff val="80000"/>
            </a:schemeClr>
          </a:solidFill>
        </p:spPr>
        <p:txBody>
          <a:bodyPr wrap="none" rtlCol="0">
            <a:spAutoFit/>
          </a:bodyPr>
          <a:lstStyle/>
          <a:p>
            <a:r>
              <a:rPr lang="en-US" sz="1600" i="1" dirty="0"/>
              <a:t>Trap &amp; Emulate</a:t>
            </a:r>
          </a:p>
        </p:txBody>
      </p:sp>
      <p:sp>
        <p:nvSpPr>
          <p:cNvPr id="52" name="Freeform 51">
            <a:extLst>
              <a:ext uri="{FF2B5EF4-FFF2-40B4-BE49-F238E27FC236}">
                <a16:creationId xmlns:a16="http://schemas.microsoft.com/office/drawing/2014/main" id="{78ED1AD3-2CF1-2C4F-8BAC-6D9EBCC77C34}"/>
              </a:ext>
            </a:extLst>
          </p:cNvPr>
          <p:cNvSpPr/>
          <p:nvPr/>
        </p:nvSpPr>
        <p:spPr bwMode="auto">
          <a:xfrm>
            <a:off x="5195843" y="2512464"/>
            <a:ext cx="1546789" cy="2280128"/>
          </a:xfrm>
          <a:custGeom>
            <a:avLst/>
            <a:gdLst>
              <a:gd name="connsiteX0" fmla="*/ 0 w 1546789"/>
              <a:gd name="connsiteY0" fmla="*/ 0 h 2280128"/>
              <a:gd name="connsiteX1" fmla="*/ 1068224 w 1546789"/>
              <a:gd name="connsiteY1" fmla="*/ 2187723 h 2280128"/>
              <a:gd name="connsiteX2" fmla="*/ 1546789 w 1546789"/>
              <a:gd name="connsiteY2" fmla="*/ 1666429 h 2280128"/>
            </a:gdLst>
            <a:ahLst/>
            <a:cxnLst>
              <a:cxn ang="0">
                <a:pos x="connsiteX0" y="connsiteY0"/>
              </a:cxn>
              <a:cxn ang="0">
                <a:pos x="connsiteX1" y="connsiteY1"/>
              </a:cxn>
              <a:cxn ang="0">
                <a:pos x="connsiteX2" y="connsiteY2"/>
              </a:cxn>
            </a:cxnLst>
            <a:rect l="l" t="t" r="r" b="b"/>
            <a:pathLst>
              <a:path w="1546789" h="2280128">
                <a:moveTo>
                  <a:pt x="0" y="0"/>
                </a:moveTo>
                <a:cubicBezTo>
                  <a:pt x="405213" y="954992"/>
                  <a:pt x="810426" y="1909985"/>
                  <a:pt x="1068224" y="2187723"/>
                </a:cubicBezTo>
                <a:cubicBezTo>
                  <a:pt x="1326022" y="2465461"/>
                  <a:pt x="1436405" y="2065945"/>
                  <a:pt x="1546789" y="1666429"/>
                </a:cubicBezTo>
              </a:path>
            </a:pathLst>
          </a:custGeom>
          <a:noFill/>
          <a:ln w="28575" cap="flat" cmpd="sng" algn="ctr">
            <a:solidFill>
              <a:schemeClr val="accent2"/>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973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156C-2DAB-CD47-8BB6-ED4BF081EE43}"/>
              </a:ext>
            </a:extLst>
          </p:cNvPr>
          <p:cNvSpPr>
            <a:spLocks noGrp="1"/>
          </p:cNvSpPr>
          <p:nvPr>
            <p:ph type="title"/>
          </p:nvPr>
        </p:nvSpPr>
        <p:spPr/>
        <p:txBody>
          <a:bodyPr/>
          <a:lstStyle/>
          <a:p>
            <a:r>
              <a:rPr lang="en-US" dirty="0"/>
              <a:t>Trap and Emulate</a:t>
            </a:r>
          </a:p>
        </p:txBody>
      </p:sp>
      <p:sp>
        <p:nvSpPr>
          <p:cNvPr id="3" name="Content Placeholder 2">
            <a:extLst>
              <a:ext uri="{FF2B5EF4-FFF2-40B4-BE49-F238E27FC236}">
                <a16:creationId xmlns:a16="http://schemas.microsoft.com/office/drawing/2014/main" id="{DFEF5B6C-C5C5-7741-B070-AB0F66C4271E}"/>
              </a:ext>
            </a:extLst>
          </p:cNvPr>
          <p:cNvSpPr>
            <a:spLocks noGrp="1"/>
          </p:cNvSpPr>
          <p:nvPr>
            <p:ph idx="1"/>
          </p:nvPr>
        </p:nvSpPr>
        <p:spPr/>
        <p:txBody>
          <a:bodyPr/>
          <a:lstStyle/>
          <a:p>
            <a:r>
              <a:rPr lang="en-US" dirty="0"/>
              <a:t>When Guest OS tries to access it kernel region it traps to VMM</a:t>
            </a:r>
          </a:p>
          <a:p>
            <a:pPr lvl="1"/>
            <a:r>
              <a:rPr lang="en-US" dirty="0"/>
              <a:t>Updates to page tables, scheduling threads, switching processes, interrupts, </a:t>
            </a:r>
          </a:p>
          <a:p>
            <a:r>
              <a:rPr lang="en-US" dirty="0"/>
              <a:t>The VMM decodes what Guest OS is doing (basic blocks of multiple instructions) and emulates them, updating the Guest OS data structures as if it had done it itself.</a:t>
            </a:r>
          </a:p>
          <a:p>
            <a:r>
              <a:rPr lang="en-US" dirty="0"/>
              <a:t>The VMM “sees” everything the Guest OS tries to do and can take action</a:t>
            </a:r>
          </a:p>
          <a:p>
            <a:pPr lvl="1"/>
            <a:r>
              <a:rPr lang="en-US" dirty="0"/>
              <a:t>If Guest OS updates a PTE, the VMM updates the shadow PTE</a:t>
            </a:r>
          </a:p>
          <a:p>
            <a:pPr lvl="1"/>
            <a:r>
              <a:rPr lang="en-US" dirty="0"/>
              <a:t>If it switches PTs, the VMM switches shadows</a:t>
            </a:r>
          </a:p>
          <a:p>
            <a:pPr lvl="1"/>
            <a:r>
              <a:rPr lang="en-US" dirty="0"/>
              <a:t>When it </a:t>
            </a:r>
            <a:r>
              <a:rPr lang="en-US" dirty="0" err="1"/>
              <a:t>irets</a:t>
            </a:r>
            <a:r>
              <a:rPr lang="en-US" dirty="0"/>
              <a:t> to process thread, VMM gives that process the right shadow</a:t>
            </a:r>
          </a:p>
        </p:txBody>
      </p:sp>
      <p:sp>
        <p:nvSpPr>
          <p:cNvPr id="4" name="Date Placeholder 3">
            <a:extLst>
              <a:ext uri="{FF2B5EF4-FFF2-40B4-BE49-F238E27FC236}">
                <a16:creationId xmlns:a16="http://schemas.microsoft.com/office/drawing/2014/main" id="{8686FFCB-C390-4F4E-9B86-5280237B23AA}"/>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C76EEF03-9688-FD4C-8E76-E24CBB9C3885}"/>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7D691D25-B7FF-2D42-BB29-4069A8B7E3FC}"/>
              </a:ext>
            </a:extLst>
          </p:cNvPr>
          <p:cNvSpPr>
            <a:spLocks noGrp="1"/>
          </p:cNvSpPr>
          <p:nvPr>
            <p:ph type="sldNum" sz="quarter" idx="12"/>
          </p:nvPr>
        </p:nvSpPr>
        <p:spPr/>
        <p:txBody>
          <a:bodyPr/>
          <a:lstStyle/>
          <a:p>
            <a:pPr>
              <a:defRPr/>
            </a:pPr>
            <a:fld id="{ACA94121-BA6C-AD43-82C2-DF1F24FE5D9C}" type="slidenum">
              <a:rPr lang="en-US" smtClean="0"/>
              <a:pPr>
                <a:defRPr/>
              </a:pPr>
              <a:t>55</a:t>
            </a:fld>
            <a:endParaRPr lang="en-US" b="0"/>
          </a:p>
        </p:txBody>
      </p:sp>
    </p:spTree>
    <p:extLst>
      <p:ext uri="{BB962C8B-B14F-4D97-AF65-F5344CB8AC3E}">
        <p14:creationId xmlns:p14="http://schemas.microsoft.com/office/powerpoint/2010/main" val="330977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1952-C90E-0443-B97C-12A7C4EE3511}"/>
              </a:ext>
            </a:extLst>
          </p:cNvPr>
          <p:cNvSpPr>
            <a:spLocks noGrp="1"/>
          </p:cNvSpPr>
          <p:nvPr>
            <p:ph type="title"/>
          </p:nvPr>
        </p:nvSpPr>
        <p:spPr/>
        <p:txBody>
          <a:bodyPr/>
          <a:lstStyle/>
          <a:p>
            <a:r>
              <a:rPr lang="en-US" dirty="0"/>
              <a:t>Guest OS Drivers</a:t>
            </a:r>
          </a:p>
        </p:txBody>
      </p:sp>
      <p:sp>
        <p:nvSpPr>
          <p:cNvPr id="3" name="Content Placeholder 2">
            <a:extLst>
              <a:ext uri="{FF2B5EF4-FFF2-40B4-BE49-F238E27FC236}">
                <a16:creationId xmlns:a16="http://schemas.microsoft.com/office/drawing/2014/main" id="{BC377F66-95B0-4B4A-AA15-D17C1063A533}"/>
              </a:ext>
            </a:extLst>
          </p:cNvPr>
          <p:cNvSpPr>
            <a:spLocks noGrp="1"/>
          </p:cNvSpPr>
          <p:nvPr>
            <p:ph idx="1"/>
          </p:nvPr>
        </p:nvSpPr>
        <p:spPr>
          <a:xfrm>
            <a:off x="685800" y="1066800"/>
            <a:ext cx="5529202" cy="5257800"/>
          </a:xfrm>
        </p:spPr>
        <p:txBody>
          <a:bodyPr/>
          <a:lstStyle/>
          <a:p>
            <a:r>
              <a:rPr lang="en-US" sz="2000" dirty="0"/>
              <a:t>Drivers interact with “their device” through Programmed I/O (PIO), Direct Memory Access (DMA), and Interrupts</a:t>
            </a:r>
          </a:p>
          <a:p>
            <a:r>
              <a:rPr lang="en-US" sz="2000" dirty="0"/>
              <a:t>Device has a set of “registers” that are configured to appear at specific physical addresses</a:t>
            </a:r>
          </a:p>
          <a:p>
            <a:pPr lvl="1"/>
            <a:r>
              <a:rPr lang="en-US" sz="1600" dirty="0" err="1"/>
              <a:t>e.g</a:t>
            </a:r>
            <a:r>
              <a:rPr lang="en-US" sz="1600" dirty="0"/>
              <a:t>, Read Data, Write Data, Operation, Status, Address</a:t>
            </a:r>
          </a:p>
          <a:p>
            <a:pPr lvl="1"/>
            <a:r>
              <a:rPr lang="en-US" sz="1600" dirty="0"/>
              <a:t>Mapped into kernel region of virtual address space</a:t>
            </a:r>
          </a:p>
          <a:p>
            <a:r>
              <a:rPr lang="en-US" sz="2000" dirty="0"/>
              <a:t>Driver reads/writes these to access device</a:t>
            </a:r>
          </a:p>
          <a:p>
            <a:pPr lvl="1"/>
            <a:r>
              <a:rPr lang="en-US" sz="1600" dirty="0"/>
              <a:t>DMA allows blocks of data to be written to / read from the device</a:t>
            </a:r>
          </a:p>
          <a:p>
            <a:r>
              <a:rPr lang="en-US" sz="2000" dirty="0"/>
              <a:t>All actions Guest OS drivers take on virtual I/O devices cause traps to the VMM</a:t>
            </a:r>
          </a:p>
          <a:p>
            <a:pPr lvl="1"/>
            <a:r>
              <a:rPr lang="en-US" sz="1400" dirty="0"/>
              <a:t>It then emulates these operations </a:t>
            </a:r>
          </a:p>
          <a:p>
            <a:pPr lvl="1"/>
            <a:endParaRPr lang="en-US" sz="1600" dirty="0"/>
          </a:p>
        </p:txBody>
      </p:sp>
      <p:sp>
        <p:nvSpPr>
          <p:cNvPr id="4" name="Date Placeholder 3">
            <a:extLst>
              <a:ext uri="{FF2B5EF4-FFF2-40B4-BE49-F238E27FC236}">
                <a16:creationId xmlns:a16="http://schemas.microsoft.com/office/drawing/2014/main" id="{E53FB08C-89AA-B34F-9A40-66D9AD2639A2}"/>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BEEC7D97-A376-DA46-A170-41594119291B}"/>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1260B15F-C43F-F44B-BA5F-661EC40716C9}"/>
              </a:ext>
            </a:extLst>
          </p:cNvPr>
          <p:cNvSpPr>
            <a:spLocks noGrp="1"/>
          </p:cNvSpPr>
          <p:nvPr>
            <p:ph type="sldNum" sz="quarter" idx="12"/>
          </p:nvPr>
        </p:nvSpPr>
        <p:spPr/>
        <p:txBody>
          <a:bodyPr/>
          <a:lstStyle/>
          <a:p>
            <a:pPr>
              <a:defRPr/>
            </a:pPr>
            <a:fld id="{ACA94121-BA6C-AD43-82C2-DF1F24FE5D9C}" type="slidenum">
              <a:rPr lang="en-US" smtClean="0"/>
              <a:pPr>
                <a:defRPr/>
              </a:pPr>
              <a:t>56</a:t>
            </a:fld>
            <a:endParaRPr lang="en-US" b="0"/>
          </a:p>
        </p:txBody>
      </p:sp>
      <p:sp>
        <p:nvSpPr>
          <p:cNvPr id="8" name="TextBox 7">
            <a:extLst>
              <a:ext uri="{FF2B5EF4-FFF2-40B4-BE49-F238E27FC236}">
                <a16:creationId xmlns:a16="http://schemas.microsoft.com/office/drawing/2014/main" id="{7E706B12-B726-6744-81EB-57E547AB6C08}"/>
              </a:ext>
            </a:extLst>
          </p:cNvPr>
          <p:cNvSpPr txBox="1"/>
          <p:nvPr/>
        </p:nvSpPr>
        <p:spPr>
          <a:xfrm>
            <a:off x="6660704" y="3333648"/>
            <a:ext cx="1133644" cy="369332"/>
          </a:xfrm>
          <a:prstGeom prst="rect">
            <a:avLst/>
          </a:prstGeom>
          <a:noFill/>
          <a:ln>
            <a:solidFill>
              <a:schemeClr val="tx1"/>
            </a:solidFill>
          </a:ln>
        </p:spPr>
        <p:txBody>
          <a:bodyPr wrap="none" rtlCol="0">
            <a:spAutoFit/>
          </a:bodyPr>
          <a:lstStyle/>
          <a:p>
            <a:r>
              <a:rPr lang="en-US" dirty="0"/>
              <a:t>controller</a:t>
            </a:r>
          </a:p>
        </p:txBody>
      </p:sp>
      <p:sp>
        <p:nvSpPr>
          <p:cNvPr id="9" name="TextBox 8">
            <a:extLst>
              <a:ext uri="{FF2B5EF4-FFF2-40B4-BE49-F238E27FC236}">
                <a16:creationId xmlns:a16="http://schemas.microsoft.com/office/drawing/2014/main" id="{F3450E33-5DB3-AE49-99DD-3D25FBDAD618}"/>
              </a:ext>
            </a:extLst>
          </p:cNvPr>
          <p:cNvSpPr txBox="1"/>
          <p:nvPr/>
        </p:nvSpPr>
        <p:spPr>
          <a:xfrm>
            <a:off x="6890187" y="1539146"/>
            <a:ext cx="671979" cy="369332"/>
          </a:xfrm>
          <a:prstGeom prst="rect">
            <a:avLst/>
          </a:prstGeom>
          <a:noFill/>
          <a:ln>
            <a:solidFill>
              <a:schemeClr val="tx1"/>
            </a:solidFill>
          </a:ln>
        </p:spPr>
        <p:txBody>
          <a:bodyPr wrap="none" rtlCol="0">
            <a:spAutoFit/>
          </a:bodyPr>
          <a:lstStyle/>
          <a:p>
            <a:r>
              <a:rPr lang="en-US" dirty="0"/>
              <a:t>CPU</a:t>
            </a:r>
          </a:p>
        </p:txBody>
      </p:sp>
      <p:sp>
        <p:nvSpPr>
          <p:cNvPr id="10" name="TextBox 9">
            <a:extLst>
              <a:ext uri="{FF2B5EF4-FFF2-40B4-BE49-F238E27FC236}">
                <a16:creationId xmlns:a16="http://schemas.microsoft.com/office/drawing/2014/main" id="{DD69D435-6D59-594F-BC07-AA6AC7AC8EE5}"/>
              </a:ext>
            </a:extLst>
          </p:cNvPr>
          <p:cNvSpPr txBox="1"/>
          <p:nvPr/>
        </p:nvSpPr>
        <p:spPr>
          <a:xfrm>
            <a:off x="7005603" y="1916668"/>
            <a:ext cx="441146" cy="369332"/>
          </a:xfrm>
          <a:prstGeom prst="rect">
            <a:avLst/>
          </a:prstGeom>
          <a:noFill/>
          <a:ln>
            <a:solidFill>
              <a:schemeClr val="tx1"/>
            </a:solidFill>
          </a:ln>
        </p:spPr>
        <p:txBody>
          <a:bodyPr wrap="none" rtlCol="0">
            <a:spAutoFit/>
          </a:bodyPr>
          <a:lstStyle/>
          <a:p>
            <a:r>
              <a:rPr lang="en-US" dirty="0"/>
              <a:t> $ </a:t>
            </a:r>
          </a:p>
        </p:txBody>
      </p:sp>
      <p:sp>
        <p:nvSpPr>
          <p:cNvPr id="11" name="TextBox 10">
            <a:extLst>
              <a:ext uri="{FF2B5EF4-FFF2-40B4-BE49-F238E27FC236}">
                <a16:creationId xmlns:a16="http://schemas.microsoft.com/office/drawing/2014/main" id="{B01BC999-992F-2140-8CE8-06ACB0A6299A}"/>
              </a:ext>
            </a:extLst>
          </p:cNvPr>
          <p:cNvSpPr txBox="1"/>
          <p:nvPr/>
        </p:nvSpPr>
        <p:spPr>
          <a:xfrm>
            <a:off x="7760573" y="2286000"/>
            <a:ext cx="697627" cy="923330"/>
          </a:xfrm>
          <a:prstGeom prst="rect">
            <a:avLst/>
          </a:prstGeom>
          <a:noFill/>
          <a:ln>
            <a:solidFill>
              <a:schemeClr val="tx1"/>
            </a:solidFill>
          </a:ln>
        </p:spPr>
        <p:txBody>
          <a:bodyPr wrap="none" rtlCol="0">
            <a:spAutoFit/>
          </a:bodyPr>
          <a:lstStyle/>
          <a:p>
            <a:endParaRPr lang="en-US" dirty="0"/>
          </a:p>
          <a:p>
            <a:r>
              <a:rPr lang="en-US" dirty="0"/>
              <a:t>Mem</a:t>
            </a:r>
          </a:p>
          <a:p>
            <a:endParaRPr lang="en-US" dirty="0"/>
          </a:p>
        </p:txBody>
      </p:sp>
      <p:sp>
        <p:nvSpPr>
          <p:cNvPr id="12" name="Action Button: Custom 11">
            <a:hlinkClick r:id="" action="ppaction://noaction" highlightClick="1"/>
            <a:extLst>
              <a:ext uri="{FF2B5EF4-FFF2-40B4-BE49-F238E27FC236}">
                <a16:creationId xmlns:a16="http://schemas.microsoft.com/office/drawing/2014/main" id="{68876BF1-37B1-824A-9A73-F4E15BB6C050}"/>
              </a:ext>
            </a:extLst>
          </p:cNvPr>
          <p:cNvSpPr/>
          <p:nvPr/>
        </p:nvSpPr>
        <p:spPr bwMode="auto">
          <a:xfrm>
            <a:off x="7115889" y="2621093"/>
            <a:ext cx="220573" cy="239281"/>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4" name="Straight Connector 13">
            <a:extLst>
              <a:ext uri="{FF2B5EF4-FFF2-40B4-BE49-F238E27FC236}">
                <a16:creationId xmlns:a16="http://schemas.microsoft.com/office/drawing/2014/main" id="{F5A3F6C4-6C95-B34E-9DE9-CD83B6330FBE}"/>
              </a:ext>
            </a:extLst>
          </p:cNvPr>
          <p:cNvCxnSpPr>
            <a:stCxn id="10" idx="2"/>
            <a:endCxn id="12" idx="3"/>
          </p:cNvCxnSpPr>
          <p:nvPr/>
        </p:nvCxnSpPr>
        <p:spPr bwMode="auto">
          <a:xfrm>
            <a:off x="7226176" y="2286000"/>
            <a:ext cx="0" cy="335093"/>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6" name="Straight Connector 15">
            <a:extLst>
              <a:ext uri="{FF2B5EF4-FFF2-40B4-BE49-F238E27FC236}">
                <a16:creationId xmlns:a16="http://schemas.microsoft.com/office/drawing/2014/main" id="{F254C753-FCED-E040-A8BA-037E3412E2DB}"/>
              </a:ext>
            </a:extLst>
          </p:cNvPr>
          <p:cNvCxnSpPr>
            <a:cxnSpLocks/>
            <a:endCxn id="8" idx="0"/>
          </p:cNvCxnSpPr>
          <p:nvPr/>
        </p:nvCxnSpPr>
        <p:spPr bwMode="auto">
          <a:xfrm>
            <a:off x="7226175" y="2874237"/>
            <a:ext cx="1351" cy="459411"/>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9" name="Straight Connector 18">
            <a:extLst>
              <a:ext uri="{FF2B5EF4-FFF2-40B4-BE49-F238E27FC236}">
                <a16:creationId xmlns:a16="http://schemas.microsoft.com/office/drawing/2014/main" id="{AF860DA9-6618-0847-905D-E57138ACBE05}"/>
              </a:ext>
            </a:extLst>
          </p:cNvPr>
          <p:cNvCxnSpPr>
            <a:cxnSpLocks/>
            <a:stCxn id="12" idx="0"/>
            <a:endCxn id="11" idx="1"/>
          </p:cNvCxnSpPr>
          <p:nvPr/>
        </p:nvCxnSpPr>
        <p:spPr bwMode="auto">
          <a:xfrm>
            <a:off x="7336462" y="2740734"/>
            <a:ext cx="424111" cy="6931"/>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21" name="TextBox 20">
            <a:extLst>
              <a:ext uri="{FF2B5EF4-FFF2-40B4-BE49-F238E27FC236}">
                <a16:creationId xmlns:a16="http://schemas.microsoft.com/office/drawing/2014/main" id="{64BE1CB6-5F7F-4B42-8868-6D2DFEBE3F66}"/>
              </a:ext>
            </a:extLst>
          </p:cNvPr>
          <p:cNvSpPr txBox="1"/>
          <p:nvPr/>
        </p:nvSpPr>
        <p:spPr>
          <a:xfrm>
            <a:off x="6435574" y="2863793"/>
            <a:ext cx="790601" cy="338554"/>
          </a:xfrm>
          <a:prstGeom prst="rect">
            <a:avLst/>
          </a:prstGeom>
          <a:noFill/>
        </p:spPr>
        <p:txBody>
          <a:bodyPr wrap="none" rtlCol="0">
            <a:spAutoFit/>
          </a:bodyPr>
          <a:lstStyle/>
          <a:p>
            <a:r>
              <a:rPr lang="en-US" sz="1600" dirty="0"/>
              <a:t>IO bus</a:t>
            </a:r>
          </a:p>
        </p:txBody>
      </p:sp>
      <p:pic>
        <p:nvPicPr>
          <p:cNvPr id="22" name="Picture 21">
            <a:extLst>
              <a:ext uri="{FF2B5EF4-FFF2-40B4-BE49-F238E27FC236}">
                <a16:creationId xmlns:a16="http://schemas.microsoft.com/office/drawing/2014/main" id="{DDF27D54-D8B5-CA42-93D0-EF6BE1D3DC36}"/>
              </a:ext>
            </a:extLst>
          </p:cNvPr>
          <p:cNvPicPr>
            <a:picLocks noChangeAspect="1"/>
          </p:cNvPicPr>
          <p:nvPr/>
        </p:nvPicPr>
        <p:blipFill>
          <a:blip r:embed="rId2"/>
          <a:stretch>
            <a:fillRect/>
          </a:stretch>
        </p:blipFill>
        <p:spPr>
          <a:xfrm>
            <a:off x="7191919" y="3743298"/>
            <a:ext cx="472359" cy="297102"/>
          </a:xfrm>
          <a:prstGeom prst="rect">
            <a:avLst/>
          </a:prstGeom>
        </p:spPr>
      </p:pic>
      <p:grpSp>
        <p:nvGrpSpPr>
          <p:cNvPr id="36" name="Group 35">
            <a:extLst>
              <a:ext uri="{FF2B5EF4-FFF2-40B4-BE49-F238E27FC236}">
                <a16:creationId xmlns:a16="http://schemas.microsoft.com/office/drawing/2014/main" id="{DC4B4AFA-4F66-D241-809D-04144DFA5DBC}"/>
              </a:ext>
            </a:extLst>
          </p:cNvPr>
          <p:cNvGrpSpPr/>
          <p:nvPr/>
        </p:nvGrpSpPr>
        <p:grpSpPr>
          <a:xfrm>
            <a:off x="6101143" y="4487380"/>
            <a:ext cx="1659430" cy="931669"/>
            <a:chOff x="6000575" y="4288963"/>
            <a:chExt cx="1659430" cy="931669"/>
          </a:xfrm>
        </p:grpSpPr>
        <p:sp>
          <p:nvSpPr>
            <p:cNvPr id="24" name="TextBox 23">
              <a:extLst>
                <a:ext uri="{FF2B5EF4-FFF2-40B4-BE49-F238E27FC236}">
                  <a16:creationId xmlns:a16="http://schemas.microsoft.com/office/drawing/2014/main" id="{5C74941C-258D-7146-B446-E73F02688B67}"/>
                </a:ext>
              </a:extLst>
            </p:cNvPr>
            <p:cNvSpPr txBox="1"/>
            <p:nvPr/>
          </p:nvSpPr>
          <p:spPr>
            <a:xfrm>
              <a:off x="6000575" y="4297302"/>
              <a:ext cx="1659430" cy="923330"/>
            </a:xfrm>
            <a:prstGeom prst="rect">
              <a:avLst/>
            </a:prstGeom>
            <a:noFill/>
            <a:ln>
              <a:solidFill>
                <a:schemeClr val="tx1"/>
              </a:solidFill>
            </a:ln>
          </p:spPr>
          <p:txBody>
            <a:bodyPr wrap="none" rtlCol="0">
              <a:spAutoFit/>
            </a:bodyPr>
            <a:lstStyle/>
            <a:p>
              <a:pPr algn="ctr"/>
              <a:r>
                <a:rPr lang="en-US" dirty="0" err="1"/>
                <a:t>rdy</a:t>
              </a:r>
              <a:r>
                <a:rPr lang="en-US" dirty="0"/>
                <a:t> busy int …</a:t>
              </a:r>
            </a:p>
            <a:p>
              <a:pPr algn="ctr"/>
              <a:r>
                <a:rPr lang="en-US" dirty="0" err="1"/>
                <a:t>data_x</a:t>
              </a:r>
              <a:endParaRPr lang="en-US" dirty="0"/>
            </a:p>
            <a:p>
              <a:pPr algn="ctr"/>
              <a:r>
                <a:rPr lang="en-US" dirty="0" err="1"/>
                <a:t>data_y</a:t>
              </a:r>
              <a:endParaRPr lang="en-US" dirty="0"/>
            </a:p>
          </p:txBody>
        </p:sp>
        <p:cxnSp>
          <p:nvCxnSpPr>
            <p:cNvPr id="26" name="Straight Connector 25">
              <a:extLst>
                <a:ext uri="{FF2B5EF4-FFF2-40B4-BE49-F238E27FC236}">
                  <a16:creationId xmlns:a16="http://schemas.microsoft.com/office/drawing/2014/main" id="{B59DCAEA-CA22-0148-8C1D-863AB77EDEEE}"/>
                </a:ext>
              </a:extLst>
            </p:cNvPr>
            <p:cNvCxnSpPr>
              <a:cxnSpLocks/>
            </p:cNvCxnSpPr>
            <p:nvPr/>
          </p:nvCxnSpPr>
          <p:spPr bwMode="auto">
            <a:xfrm>
              <a:off x="6000575" y="4653597"/>
              <a:ext cx="165943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7" name="Straight Connector 26">
              <a:extLst>
                <a:ext uri="{FF2B5EF4-FFF2-40B4-BE49-F238E27FC236}">
                  <a16:creationId xmlns:a16="http://schemas.microsoft.com/office/drawing/2014/main" id="{0F60F2FF-5489-204F-9797-28D7B0CF4DB5}"/>
                </a:ext>
              </a:extLst>
            </p:cNvPr>
            <p:cNvCxnSpPr>
              <a:cxnSpLocks/>
            </p:cNvCxnSpPr>
            <p:nvPr/>
          </p:nvCxnSpPr>
          <p:spPr bwMode="auto">
            <a:xfrm>
              <a:off x="6000575" y="4882197"/>
              <a:ext cx="165943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3" name="Straight Connector 32">
              <a:extLst>
                <a:ext uri="{FF2B5EF4-FFF2-40B4-BE49-F238E27FC236}">
                  <a16:creationId xmlns:a16="http://schemas.microsoft.com/office/drawing/2014/main" id="{6AE47B56-2415-074A-BEFE-8418F85124A7}"/>
                </a:ext>
              </a:extLst>
            </p:cNvPr>
            <p:cNvCxnSpPr/>
            <p:nvPr/>
          </p:nvCxnSpPr>
          <p:spPr bwMode="auto">
            <a:xfrm>
              <a:off x="6435574" y="4288963"/>
              <a:ext cx="0" cy="357295"/>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4" name="Straight Connector 33">
              <a:extLst>
                <a:ext uri="{FF2B5EF4-FFF2-40B4-BE49-F238E27FC236}">
                  <a16:creationId xmlns:a16="http://schemas.microsoft.com/office/drawing/2014/main" id="{D5004813-5EDB-A743-98FF-20FB5717F223}"/>
                </a:ext>
              </a:extLst>
            </p:cNvPr>
            <p:cNvCxnSpPr/>
            <p:nvPr/>
          </p:nvCxnSpPr>
          <p:spPr bwMode="auto">
            <a:xfrm>
              <a:off x="6996224" y="4297302"/>
              <a:ext cx="0" cy="357295"/>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5" name="Straight Connector 34">
              <a:extLst>
                <a:ext uri="{FF2B5EF4-FFF2-40B4-BE49-F238E27FC236}">
                  <a16:creationId xmlns:a16="http://schemas.microsoft.com/office/drawing/2014/main" id="{AA58A4C4-9472-B144-B664-C386CE95FC30}"/>
                </a:ext>
              </a:extLst>
            </p:cNvPr>
            <p:cNvCxnSpPr/>
            <p:nvPr/>
          </p:nvCxnSpPr>
          <p:spPr bwMode="auto">
            <a:xfrm>
              <a:off x="7332256" y="4297302"/>
              <a:ext cx="0" cy="357295"/>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38" name="Straight Connector 37">
            <a:extLst>
              <a:ext uri="{FF2B5EF4-FFF2-40B4-BE49-F238E27FC236}">
                <a16:creationId xmlns:a16="http://schemas.microsoft.com/office/drawing/2014/main" id="{73B35865-91FC-084E-8EA3-E9C39A3635EF}"/>
              </a:ext>
            </a:extLst>
          </p:cNvPr>
          <p:cNvCxnSpPr>
            <a:cxnSpLocks/>
          </p:cNvCxnSpPr>
          <p:nvPr/>
        </p:nvCxnSpPr>
        <p:spPr bwMode="auto">
          <a:xfrm flipH="1">
            <a:off x="6305159" y="3702980"/>
            <a:ext cx="525715" cy="777061"/>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39" name="Straight Connector 38">
            <a:extLst>
              <a:ext uri="{FF2B5EF4-FFF2-40B4-BE49-F238E27FC236}">
                <a16:creationId xmlns:a16="http://schemas.microsoft.com/office/drawing/2014/main" id="{2BB04261-5814-5649-B148-22BCD3657E6C}"/>
              </a:ext>
            </a:extLst>
          </p:cNvPr>
          <p:cNvCxnSpPr>
            <a:cxnSpLocks/>
          </p:cNvCxnSpPr>
          <p:nvPr/>
        </p:nvCxnSpPr>
        <p:spPr bwMode="auto">
          <a:xfrm>
            <a:off x="7005603" y="3692630"/>
            <a:ext cx="708986" cy="820950"/>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41" name="Action Button: Custom 40">
            <a:hlinkClick r:id="" action="ppaction://noaction" highlightClick="1"/>
            <a:extLst>
              <a:ext uri="{FF2B5EF4-FFF2-40B4-BE49-F238E27FC236}">
                <a16:creationId xmlns:a16="http://schemas.microsoft.com/office/drawing/2014/main" id="{7F7587FC-9DA9-5745-99BC-DF3D50C9B38F}"/>
              </a:ext>
            </a:extLst>
          </p:cNvPr>
          <p:cNvSpPr/>
          <p:nvPr/>
        </p:nvSpPr>
        <p:spPr bwMode="auto">
          <a:xfrm>
            <a:off x="7980508" y="4011688"/>
            <a:ext cx="933953" cy="2513995"/>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2" name="Straight Connector 41">
            <a:extLst>
              <a:ext uri="{FF2B5EF4-FFF2-40B4-BE49-F238E27FC236}">
                <a16:creationId xmlns:a16="http://schemas.microsoft.com/office/drawing/2014/main" id="{AE0083DE-B828-A945-BFB8-D928343E149C}"/>
              </a:ext>
            </a:extLst>
          </p:cNvPr>
          <p:cNvCxnSpPr>
            <a:cxnSpLocks/>
          </p:cNvCxnSpPr>
          <p:nvPr/>
        </p:nvCxnSpPr>
        <p:spPr bwMode="auto">
          <a:xfrm flipH="1">
            <a:off x="7980508" y="4722466"/>
            <a:ext cx="933953" cy="0"/>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44" name="Action Button: Custom 43">
            <a:hlinkClick r:id="" action="ppaction://noaction" highlightClick="1"/>
            <a:extLst>
              <a:ext uri="{FF2B5EF4-FFF2-40B4-BE49-F238E27FC236}">
                <a16:creationId xmlns:a16="http://schemas.microsoft.com/office/drawing/2014/main" id="{ED63A009-6155-A741-A582-85E5606EDC71}"/>
              </a:ext>
            </a:extLst>
          </p:cNvPr>
          <p:cNvSpPr/>
          <p:nvPr/>
        </p:nvSpPr>
        <p:spPr bwMode="auto">
          <a:xfrm>
            <a:off x="7980508" y="4267200"/>
            <a:ext cx="933953" cy="76200"/>
          </a:xfrm>
          <a:prstGeom prst="actionButtonBlank">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74788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251EB194-12B1-2E4C-8907-A4363743DCC5}"/>
              </a:ext>
            </a:extLst>
          </p:cNvPr>
          <p:cNvGrpSpPr/>
          <p:nvPr/>
        </p:nvGrpSpPr>
        <p:grpSpPr>
          <a:xfrm>
            <a:off x="1091480" y="1720095"/>
            <a:ext cx="1160696" cy="1410213"/>
            <a:chOff x="1338560" y="1343443"/>
            <a:chExt cx="1377543" cy="1704557"/>
          </a:xfrm>
        </p:grpSpPr>
        <p:sp>
          <p:nvSpPr>
            <p:cNvPr id="145" name="Rounded Rectangle 144">
              <a:extLst>
                <a:ext uri="{FF2B5EF4-FFF2-40B4-BE49-F238E27FC236}">
                  <a16:creationId xmlns:a16="http://schemas.microsoft.com/office/drawing/2014/main" id="{CE92A594-01F6-2947-8E4D-DD418CC9D235}"/>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6" name="TextBox 145">
              <a:extLst>
                <a:ext uri="{FF2B5EF4-FFF2-40B4-BE49-F238E27FC236}">
                  <a16:creationId xmlns:a16="http://schemas.microsoft.com/office/drawing/2014/main" id="{B425625D-85E8-0B40-B061-E91F203D5A98}"/>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135" name="Action Button: Custom 134">
            <a:hlinkClick r:id="" action="ppaction://noaction" highlightClick="1"/>
            <a:extLst>
              <a:ext uri="{FF2B5EF4-FFF2-40B4-BE49-F238E27FC236}">
                <a16:creationId xmlns:a16="http://schemas.microsoft.com/office/drawing/2014/main" id="{24FE0730-5302-1548-B0EB-D7838E86364B}"/>
              </a:ext>
            </a:extLst>
          </p:cNvPr>
          <p:cNvSpPr/>
          <p:nvPr/>
        </p:nvSpPr>
        <p:spPr bwMode="auto">
          <a:xfrm>
            <a:off x="4570479" y="1105294"/>
            <a:ext cx="3201921" cy="2180651"/>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743441" y="3897648"/>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547594" y="4055509"/>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5513816" y="4870036"/>
            <a:ext cx="827114" cy="478389"/>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5323187" y="4961015"/>
            <a:ext cx="902337" cy="463610"/>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176487" y="5046168"/>
            <a:ext cx="946929" cy="424585"/>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p:txBody>
          <a:bodyPr/>
          <a:lstStyle/>
          <a:p>
            <a:r>
              <a:rPr lang="en-US" dirty="0"/>
              <a:t>Host Interrupt during VM</a:t>
            </a:r>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57</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852264"/>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E61A5074-834A-2D4D-8016-83E05FCD6039}"/>
              </a:ext>
            </a:extLst>
          </p:cNvPr>
          <p:cNvSpPr txBox="1"/>
          <p:nvPr/>
        </p:nvSpPr>
        <p:spPr>
          <a:xfrm>
            <a:off x="1905000" y="6026137"/>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837140" y="6183868"/>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5371331" y="6140836"/>
            <a:ext cx="1377300" cy="369332"/>
          </a:xfrm>
          <a:prstGeom prst="rect">
            <a:avLst/>
          </a:prstGeom>
          <a:noFill/>
        </p:spPr>
        <p:txBody>
          <a:bodyPr wrap="none" rtlCol="0">
            <a:spAutoFit/>
          </a:bodyPr>
          <a:lstStyle/>
          <a:p>
            <a:r>
              <a:rPr lang="en-US" dirty="0"/>
              <a:t>I/O Devices</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500825"/>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a:cxnSpLocks/>
          </p:cNvCxnSpPr>
          <p:nvPr/>
        </p:nvCxnSpPr>
        <p:spPr bwMode="auto">
          <a:xfrm>
            <a:off x="685800" y="3519625"/>
            <a:ext cx="8305800" cy="0"/>
          </a:xfrm>
          <a:prstGeom prst="line">
            <a:avLst/>
          </a:prstGeom>
          <a:solidFill>
            <a:schemeClr val="accent1"/>
          </a:solidFill>
          <a:ln w="28575" cap="flat" cmpd="sng"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321720"/>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697612" y="3557726"/>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429000" y="4108685"/>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637273" y="4546302"/>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737622" y="4861712"/>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5207781" y="5119488"/>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439416" y="4157492"/>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263512" y="4745108"/>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458496" y="4520461"/>
            <a:ext cx="902337" cy="523220"/>
          </a:xfrm>
          <a:prstGeom prst="rect">
            <a:avLst/>
          </a:prstGeom>
          <a:noFill/>
        </p:spPr>
        <p:txBody>
          <a:bodyPr wrap="squar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501898" y="3672025"/>
            <a:ext cx="945303" cy="523220"/>
          </a:xfrm>
          <a:prstGeom prst="rect">
            <a:avLst/>
          </a:prstGeom>
          <a:noFill/>
        </p:spPr>
        <p:txBody>
          <a:bodyPr wrap="squar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175592" y="3793159"/>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204944" y="4853234"/>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7D3E57F1-D4FB-E145-B208-D7D83991ABD8}"/>
              </a:ext>
            </a:extLst>
          </p:cNvPr>
          <p:cNvSpPr/>
          <p:nvPr/>
        </p:nvSpPr>
        <p:spPr bwMode="auto">
          <a:xfrm>
            <a:off x="3165061" y="5585979"/>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7" name="Group 26">
            <a:extLst>
              <a:ext uri="{FF2B5EF4-FFF2-40B4-BE49-F238E27FC236}">
                <a16:creationId xmlns:a16="http://schemas.microsoft.com/office/drawing/2014/main" id="{4E5C6D4D-42F9-824F-A5D3-3538AA913FDE}"/>
              </a:ext>
            </a:extLst>
          </p:cNvPr>
          <p:cNvGrpSpPr/>
          <p:nvPr/>
        </p:nvGrpSpPr>
        <p:grpSpPr>
          <a:xfrm>
            <a:off x="2097875" y="5582136"/>
            <a:ext cx="553016" cy="441622"/>
            <a:chOff x="2266384" y="5582136"/>
            <a:chExt cx="553016" cy="441622"/>
          </a:xfrm>
        </p:grpSpPr>
        <p:sp>
          <p:nvSpPr>
            <p:cNvPr id="83" name="Rectangle 82">
              <a:extLst>
                <a:ext uri="{FF2B5EF4-FFF2-40B4-BE49-F238E27FC236}">
                  <a16:creationId xmlns:a16="http://schemas.microsoft.com/office/drawing/2014/main" id="{B29AA62A-D3AE-B14F-9E32-DBE559A8BEBF}"/>
                </a:ext>
              </a:extLst>
            </p:cNvPr>
            <p:cNvSpPr/>
            <p:nvPr/>
          </p:nvSpPr>
          <p:spPr bwMode="auto">
            <a:xfrm>
              <a:off x="2266384" y="5582136"/>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4" name="Rectangle 83">
              <a:extLst>
                <a:ext uri="{FF2B5EF4-FFF2-40B4-BE49-F238E27FC236}">
                  <a16:creationId xmlns:a16="http://schemas.microsoft.com/office/drawing/2014/main" id="{F0BED571-7E3C-B14F-8C9A-4975E705F2A0}"/>
                </a:ext>
              </a:extLst>
            </p:cNvPr>
            <p:cNvSpPr/>
            <p:nvPr/>
          </p:nvSpPr>
          <p:spPr bwMode="auto">
            <a:xfrm>
              <a:off x="2266384" y="5729478"/>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1AA02810-0ED8-2B4A-81E1-86A454BAD6E9}"/>
                </a:ext>
              </a:extLst>
            </p:cNvPr>
            <p:cNvSpPr/>
            <p:nvPr/>
          </p:nvSpPr>
          <p:spPr bwMode="auto">
            <a:xfrm>
              <a:off x="2266384" y="5876820"/>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6" name="TextBox 85">
              <a:extLst>
                <a:ext uri="{FF2B5EF4-FFF2-40B4-BE49-F238E27FC236}">
                  <a16:creationId xmlns:a16="http://schemas.microsoft.com/office/drawing/2014/main" id="{2B51FE4B-CD89-7041-82ED-BB370F351A96}"/>
                </a:ext>
              </a:extLst>
            </p:cNvPr>
            <p:cNvSpPr txBox="1"/>
            <p:nvPr/>
          </p:nvSpPr>
          <p:spPr>
            <a:xfrm>
              <a:off x="2286882" y="5650248"/>
              <a:ext cx="532518" cy="307777"/>
            </a:xfrm>
            <a:prstGeom prst="rect">
              <a:avLst/>
            </a:prstGeom>
            <a:noFill/>
          </p:spPr>
          <p:txBody>
            <a:bodyPr wrap="none" rtlCol="0">
              <a:spAutoFit/>
            </a:bodyPr>
            <a:lstStyle/>
            <a:p>
              <a:r>
                <a:rPr lang="en-US" sz="1400" dirty="0"/>
                <a:t>regs</a:t>
              </a:r>
            </a:p>
          </p:txBody>
        </p:sp>
      </p:grpSp>
      <p:sp>
        <p:nvSpPr>
          <p:cNvPr id="87" name="Freeform 86">
            <a:extLst>
              <a:ext uri="{FF2B5EF4-FFF2-40B4-BE49-F238E27FC236}">
                <a16:creationId xmlns:a16="http://schemas.microsoft.com/office/drawing/2014/main" id="{B9D3673E-0756-0840-A7CF-F437519EF6CF}"/>
              </a:ext>
            </a:extLst>
          </p:cNvPr>
          <p:cNvSpPr/>
          <p:nvPr/>
        </p:nvSpPr>
        <p:spPr bwMode="auto">
          <a:xfrm flipH="1" flipV="1">
            <a:off x="2963895" y="4760494"/>
            <a:ext cx="429768" cy="91115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rot="21155811">
            <a:off x="1426079" y="3653951"/>
            <a:ext cx="1143229" cy="338554"/>
          </a:xfrm>
          <a:prstGeom prst="rect">
            <a:avLst/>
          </a:prstGeom>
          <a:noFill/>
        </p:spPr>
        <p:txBody>
          <a:bodyPr wrap="square" rtlCol="0">
            <a:spAutoFit/>
          </a:bodyPr>
          <a:lstStyle/>
          <a:p>
            <a:pPr algn="ctr"/>
            <a:r>
              <a:rPr lang="en-US" sz="1600" dirty="0"/>
              <a:t>scheduler</a:t>
            </a:r>
          </a:p>
        </p:txBody>
      </p:sp>
      <p:sp>
        <p:nvSpPr>
          <p:cNvPr id="91" name="Rounded Rectangle 90">
            <a:extLst>
              <a:ext uri="{FF2B5EF4-FFF2-40B4-BE49-F238E27FC236}">
                <a16:creationId xmlns:a16="http://schemas.microsoft.com/office/drawing/2014/main" id="{B455E297-FBCD-B04A-AA0B-1579F39B7C2B}"/>
              </a:ext>
            </a:extLst>
          </p:cNvPr>
          <p:cNvSpPr/>
          <p:nvPr/>
        </p:nvSpPr>
        <p:spPr bwMode="auto">
          <a:xfrm>
            <a:off x="3837140" y="5684436"/>
            <a:ext cx="640886" cy="54653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2" name="Picture 91">
            <a:extLst>
              <a:ext uri="{FF2B5EF4-FFF2-40B4-BE49-F238E27FC236}">
                <a16:creationId xmlns:a16="http://schemas.microsoft.com/office/drawing/2014/main" id="{74DB7A8C-8A6D-1640-978B-9644A02B63C4}"/>
              </a:ext>
            </a:extLst>
          </p:cNvPr>
          <p:cNvPicPr>
            <a:picLocks noChangeAspect="1"/>
          </p:cNvPicPr>
          <p:nvPr/>
        </p:nvPicPr>
        <p:blipFill>
          <a:blip r:embed="rId3"/>
          <a:stretch>
            <a:fillRect/>
          </a:stretch>
        </p:blipFill>
        <p:spPr>
          <a:xfrm flipH="1">
            <a:off x="5148659" y="5532680"/>
            <a:ext cx="698291" cy="698291"/>
          </a:xfrm>
          <a:prstGeom prst="rect">
            <a:avLst/>
          </a:prstGeom>
        </p:spPr>
      </p:pic>
      <p:pic>
        <p:nvPicPr>
          <p:cNvPr id="93" name="Picture 92">
            <a:extLst>
              <a:ext uri="{FF2B5EF4-FFF2-40B4-BE49-F238E27FC236}">
                <a16:creationId xmlns:a16="http://schemas.microsoft.com/office/drawing/2014/main" id="{E386E102-7732-9A4E-8448-BB19A255C0AB}"/>
              </a:ext>
            </a:extLst>
          </p:cNvPr>
          <p:cNvPicPr>
            <a:picLocks noChangeAspect="1"/>
          </p:cNvPicPr>
          <p:nvPr/>
        </p:nvPicPr>
        <p:blipFill>
          <a:blip r:embed="rId4"/>
          <a:stretch>
            <a:fillRect/>
          </a:stretch>
        </p:blipFill>
        <p:spPr>
          <a:xfrm>
            <a:off x="6399225" y="5584552"/>
            <a:ext cx="667582" cy="472558"/>
          </a:xfrm>
          <a:prstGeom prst="rect">
            <a:avLst/>
          </a:prstGeom>
        </p:spPr>
      </p:pic>
      <p:pic>
        <p:nvPicPr>
          <p:cNvPr id="94" name="Picture 93">
            <a:extLst>
              <a:ext uri="{FF2B5EF4-FFF2-40B4-BE49-F238E27FC236}">
                <a16:creationId xmlns:a16="http://schemas.microsoft.com/office/drawing/2014/main" id="{F6135001-33AF-DE4A-A114-5A6E69650C94}"/>
              </a:ext>
            </a:extLst>
          </p:cNvPr>
          <p:cNvPicPr>
            <a:picLocks noChangeAspect="1"/>
          </p:cNvPicPr>
          <p:nvPr/>
        </p:nvPicPr>
        <p:blipFill>
          <a:blip r:embed="rId5"/>
          <a:stretch>
            <a:fillRect/>
          </a:stretch>
        </p:blipFill>
        <p:spPr>
          <a:xfrm>
            <a:off x="5753165" y="5726026"/>
            <a:ext cx="472359" cy="297102"/>
          </a:xfrm>
          <a:prstGeom prst="rect">
            <a:avLst/>
          </a:prstGeom>
        </p:spPr>
      </p:pic>
      <p:sp>
        <p:nvSpPr>
          <p:cNvPr id="95" name="Can 94">
            <a:extLst>
              <a:ext uri="{FF2B5EF4-FFF2-40B4-BE49-F238E27FC236}">
                <a16:creationId xmlns:a16="http://schemas.microsoft.com/office/drawing/2014/main" id="{7ADF9999-0C66-424E-B470-5DBC358D4849}"/>
              </a:ext>
            </a:extLst>
          </p:cNvPr>
          <p:cNvSpPr/>
          <p:nvPr/>
        </p:nvSpPr>
        <p:spPr bwMode="auto">
          <a:xfrm>
            <a:off x="4572000" y="5676060"/>
            <a:ext cx="529341" cy="324193"/>
          </a:xfrm>
          <a:prstGeom prst="can">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0" name="Rounded Rectangle 89">
            <a:extLst>
              <a:ext uri="{FF2B5EF4-FFF2-40B4-BE49-F238E27FC236}">
                <a16:creationId xmlns:a16="http://schemas.microsoft.com/office/drawing/2014/main" id="{831D3A2D-5714-CB4D-9EA1-9704572FD024}"/>
              </a:ext>
            </a:extLst>
          </p:cNvPr>
          <p:cNvSpPr/>
          <p:nvPr/>
        </p:nvSpPr>
        <p:spPr bwMode="auto">
          <a:xfrm>
            <a:off x="2557335" y="1131845"/>
            <a:ext cx="1843007" cy="196871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20" name="Group 19">
            <a:extLst>
              <a:ext uri="{FF2B5EF4-FFF2-40B4-BE49-F238E27FC236}">
                <a16:creationId xmlns:a16="http://schemas.microsoft.com/office/drawing/2014/main" id="{840F60C6-AF2B-B54F-92D9-9A1B2CB382B4}"/>
              </a:ext>
            </a:extLst>
          </p:cNvPr>
          <p:cNvGrpSpPr/>
          <p:nvPr/>
        </p:nvGrpSpPr>
        <p:grpSpPr>
          <a:xfrm>
            <a:off x="990600" y="1637787"/>
            <a:ext cx="1160696" cy="1410213"/>
            <a:chOff x="1338560" y="1343443"/>
            <a:chExt cx="1377543" cy="1704557"/>
          </a:xfrm>
        </p:grpSpPr>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371600"/>
              <a:ext cx="1344503" cy="1676400"/>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32781BB1-D244-554E-9B71-E8F83580ECC9}"/>
                </a:ext>
              </a:extLst>
            </p:cNvPr>
            <p:cNvSpPr txBox="1"/>
            <p:nvPr/>
          </p:nvSpPr>
          <p:spPr>
            <a:xfrm>
              <a:off x="1338560" y="1343443"/>
              <a:ext cx="1178019" cy="781235"/>
            </a:xfrm>
            <a:prstGeom prst="rect">
              <a:avLst/>
            </a:prstGeom>
            <a:noFill/>
          </p:spPr>
          <p:txBody>
            <a:bodyPr wrap="none" rtlCol="0">
              <a:spAutoFit/>
            </a:bodyPr>
            <a:lstStyle/>
            <a:p>
              <a:pPr algn="ctr"/>
              <a:r>
                <a:rPr lang="en-US" dirty="0" err="1"/>
                <a:t>appln</a:t>
              </a:r>
              <a:endParaRPr lang="en-US" dirty="0"/>
            </a:p>
            <a:p>
              <a:pPr algn="ctr"/>
              <a:r>
                <a:rPr lang="en-US" dirty="0"/>
                <a:t>process</a:t>
              </a:r>
            </a:p>
          </p:txBody>
        </p:sp>
      </p:grpSp>
      <p:sp>
        <p:nvSpPr>
          <p:cNvPr id="97" name="TextBox 96">
            <a:extLst>
              <a:ext uri="{FF2B5EF4-FFF2-40B4-BE49-F238E27FC236}">
                <a16:creationId xmlns:a16="http://schemas.microsoft.com/office/drawing/2014/main" id="{BB1E477B-7204-A949-BB00-009DEACFD9CC}"/>
              </a:ext>
            </a:extLst>
          </p:cNvPr>
          <p:cNvSpPr txBox="1"/>
          <p:nvPr/>
        </p:nvSpPr>
        <p:spPr>
          <a:xfrm rot="21226477">
            <a:off x="1238874" y="4069269"/>
            <a:ext cx="1143229" cy="830997"/>
          </a:xfrm>
          <a:prstGeom prst="rect">
            <a:avLst/>
          </a:prstGeom>
          <a:noFill/>
        </p:spPr>
        <p:txBody>
          <a:bodyPr wrap="square" rtlCol="0">
            <a:spAutoFit/>
          </a:bodyPr>
          <a:lstStyle/>
          <a:p>
            <a:pPr algn="ctr"/>
            <a:r>
              <a:rPr lang="en-US" sz="1600" dirty="0"/>
              <a:t>process &amp; thread </a:t>
            </a:r>
            <a:r>
              <a:rPr lang="en-US" sz="1600" dirty="0" err="1"/>
              <a:t>mgmt</a:t>
            </a:r>
            <a:endParaRPr lang="en-US" sz="1600" dirty="0"/>
          </a:p>
        </p:txBody>
      </p:sp>
      <p:sp>
        <p:nvSpPr>
          <p:cNvPr id="98" name="TextBox 97">
            <a:extLst>
              <a:ext uri="{FF2B5EF4-FFF2-40B4-BE49-F238E27FC236}">
                <a16:creationId xmlns:a16="http://schemas.microsoft.com/office/drawing/2014/main" id="{CFBDDCC2-5308-9A4D-9644-E59F8B2DE4E7}"/>
              </a:ext>
            </a:extLst>
          </p:cNvPr>
          <p:cNvSpPr txBox="1"/>
          <p:nvPr/>
        </p:nvSpPr>
        <p:spPr>
          <a:xfrm rot="21019054">
            <a:off x="1124735" y="4880395"/>
            <a:ext cx="1327608" cy="338554"/>
          </a:xfrm>
          <a:prstGeom prst="rect">
            <a:avLst/>
          </a:prstGeom>
          <a:noFill/>
        </p:spPr>
        <p:txBody>
          <a:bodyPr wrap="square" rtlCol="0">
            <a:spAutoFit/>
          </a:bodyPr>
          <a:lstStyle/>
          <a:p>
            <a:pPr algn="ctr"/>
            <a:r>
              <a:rPr lang="en-US" sz="1600" i="1" dirty="0"/>
              <a:t>VM system</a:t>
            </a:r>
          </a:p>
        </p:txBody>
      </p:sp>
      <p:pic>
        <p:nvPicPr>
          <p:cNvPr id="11" name="Picture 10">
            <a:extLst>
              <a:ext uri="{FF2B5EF4-FFF2-40B4-BE49-F238E27FC236}">
                <a16:creationId xmlns:a16="http://schemas.microsoft.com/office/drawing/2014/main" id="{02D22064-C126-CA4C-AD8D-39527203BCA0}"/>
              </a:ext>
            </a:extLst>
          </p:cNvPr>
          <p:cNvPicPr>
            <a:picLocks noChangeAspect="1"/>
          </p:cNvPicPr>
          <p:nvPr/>
        </p:nvPicPr>
        <p:blipFill>
          <a:blip r:embed="rId6"/>
          <a:stretch>
            <a:fillRect/>
          </a:stretch>
        </p:blipFill>
        <p:spPr>
          <a:xfrm>
            <a:off x="4607985" y="1945609"/>
            <a:ext cx="3083470" cy="978104"/>
          </a:xfrm>
          <a:prstGeom prst="rect">
            <a:avLst/>
          </a:prstGeom>
          <a:solidFill>
            <a:srgbClr val="EFE683"/>
          </a:solidFill>
        </p:spPr>
      </p:pic>
      <p:sp>
        <p:nvSpPr>
          <p:cNvPr id="17" name="Rectangle 16">
            <a:extLst>
              <a:ext uri="{FF2B5EF4-FFF2-40B4-BE49-F238E27FC236}">
                <a16:creationId xmlns:a16="http://schemas.microsoft.com/office/drawing/2014/main" id="{987881E5-C5D1-994C-A337-341DA9B5AA5D}"/>
              </a:ext>
            </a:extLst>
          </p:cNvPr>
          <p:cNvSpPr/>
          <p:nvPr/>
        </p:nvSpPr>
        <p:spPr bwMode="auto">
          <a:xfrm>
            <a:off x="4778119" y="2922388"/>
            <a:ext cx="2743200" cy="269362"/>
          </a:xfrm>
          <a:prstGeom prst="rect">
            <a:avLst/>
          </a:prstGeom>
          <a:solidFill>
            <a:srgbClr val="FFA7F7"/>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F3F10459-ED98-2D46-B4A9-62C8A4CCFB6B}"/>
              </a:ext>
            </a:extLst>
          </p:cNvPr>
          <p:cNvSpPr txBox="1"/>
          <p:nvPr/>
        </p:nvSpPr>
        <p:spPr>
          <a:xfrm>
            <a:off x="5335647" y="2844536"/>
            <a:ext cx="1576072" cy="307777"/>
          </a:xfrm>
          <a:prstGeom prst="rect">
            <a:avLst/>
          </a:prstGeom>
          <a:noFill/>
        </p:spPr>
        <p:txBody>
          <a:bodyPr wrap="none" rtlCol="0">
            <a:spAutoFit/>
          </a:bodyPr>
          <a:lstStyle/>
          <a:p>
            <a:r>
              <a:rPr lang="en-US" sz="1400" dirty="0"/>
              <a:t>“virtual hardware”</a:t>
            </a:r>
          </a:p>
        </p:txBody>
      </p:sp>
      <p:pic>
        <p:nvPicPr>
          <p:cNvPr id="19" name="Picture 18">
            <a:extLst>
              <a:ext uri="{FF2B5EF4-FFF2-40B4-BE49-F238E27FC236}">
                <a16:creationId xmlns:a16="http://schemas.microsoft.com/office/drawing/2014/main" id="{09A3E7C6-A1B5-4647-B912-CDAAE11163CA}"/>
              </a:ext>
            </a:extLst>
          </p:cNvPr>
          <p:cNvPicPr>
            <a:picLocks noChangeAspect="1"/>
          </p:cNvPicPr>
          <p:nvPr/>
        </p:nvPicPr>
        <p:blipFill>
          <a:blip r:embed="rId7"/>
          <a:stretch>
            <a:fillRect/>
          </a:stretch>
        </p:blipFill>
        <p:spPr>
          <a:xfrm>
            <a:off x="4783471" y="1139599"/>
            <a:ext cx="630429" cy="783617"/>
          </a:xfrm>
          <a:prstGeom prst="rect">
            <a:avLst/>
          </a:prstGeom>
        </p:spPr>
      </p:pic>
      <p:pic>
        <p:nvPicPr>
          <p:cNvPr id="101" name="Picture 100">
            <a:extLst>
              <a:ext uri="{FF2B5EF4-FFF2-40B4-BE49-F238E27FC236}">
                <a16:creationId xmlns:a16="http://schemas.microsoft.com/office/drawing/2014/main" id="{D325476E-0DA8-E24C-AE04-447F48125ADB}"/>
              </a:ext>
            </a:extLst>
          </p:cNvPr>
          <p:cNvPicPr>
            <a:picLocks noChangeAspect="1"/>
          </p:cNvPicPr>
          <p:nvPr/>
        </p:nvPicPr>
        <p:blipFill>
          <a:blip r:embed="rId8"/>
          <a:stretch>
            <a:fillRect/>
          </a:stretch>
        </p:blipFill>
        <p:spPr>
          <a:xfrm>
            <a:off x="5492998" y="1126090"/>
            <a:ext cx="630429" cy="783617"/>
          </a:xfrm>
          <a:prstGeom prst="rect">
            <a:avLst/>
          </a:prstGeom>
        </p:spPr>
      </p:pic>
      <p:sp>
        <p:nvSpPr>
          <p:cNvPr id="23" name="TextBox 22">
            <a:extLst>
              <a:ext uri="{FF2B5EF4-FFF2-40B4-BE49-F238E27FC236}">
                <a16:creationId xmlns:a16="http://schemas.microsoft.com/office/drawing/2014/main" id="{65D53707-4BD1-BF40-9AE5-628A539915B1}"/>
              </a:ext>
            </a:extLst>
          </p:cNvPr>
          <p:cNvSpPr txBox="1"/>
          <p:nvPr/>
        </p:nvSpPr>
        <p:spPr>
          <a:xfrm>
            <a:off x="7816392" y="3579614"/>
            <a:ext cx="1327608" cy="584775"/>
          </a:xfrm>
          <a:prstGeom prst="rect">
            <a:avLst/>
          </a:prstGeom>
          <a:noFill/>
        </p:spPr>
        <p:txBody>
          <a:bodyPr wrap="square" rtlCol="0">
            <a:spAutoFit/>
          </a:bodyPr>
          <a:lstStyle/>
          <a:p>
            <a:r>
              <a:rPr lang="en-US" sz="1600" i="1" dirty="0"/>
              <a:t>Privileged Instructions</a:t>
            </a:r>
          </a:p>
        </p:txBody>
      </p:sp>
      <p:sp>
        <p:nvSpPr>
          <p:cNvPr id="105" name="TextBox 104">
            <a:extLst>
              <a:ext uri="{FF2B5EF4-FFF2-40B4-BE49-F238E27FC236}">
                <a16:creationId xmlns:a16="http://schemas.microsoft.com/office/drawing/2014/main" id="{E873E3CD-4135-AF41-84F5-84ECF69D8D72}"/>
              </a:ext>
            </a:extLst>
          </p:cNvPr>
          <p:cNvSpPr txBox="1"/>
          <p:nvPr/>
        </p:nvSpPr>
        <p:spPr>
          <a:xfrm>
            <a:off x="7902862" y="2574492"/>
            <a:ext cx="1327608" cy="584775"/>
          </a:xfrm>
          <a:prstGeom prst="rect">
            <a:avLst/>
          </a:prstGeom>
          <a:noFill/>
        </p:spPr>
        <p:txBody>
          <a:bodyPr wrap="square" rtlCol="0">
            <a:spAutoFit/>
          </a:bodyPr>
          <a:lstStyle/>
          <a:p>
            <a:r>
              <a:rPr lang="en-US" sz="1600" i="1" dirty="0"/>
              <a:t>Unprivileged Instructions</a:t>
            </a:r>
          </a:p>
        </p:txBody>
      </p:sp>
      <p:sp>
        <p:nvSpPr>
          <p:cNvPr id="29" name="TextBox 28">
            <a:extLst>
              <a:ext uri="{FF2B5EF4-FFF2-40B4-BE49-F238E27FC236}">
                <a16:creationId xmlns:a16="http://schemas.microsoft.com/office/drawing/2014/main" id="{04E85292-59E5-4C44-928F-CEB8A457DDA3}"/>
              </a:ext>
            </a:extLst>
          </p:cNvPr>
          <p:cNvSpPr txBox="1"/>
          <p:nvPr/>
        </p:nvSpPr>
        <p:spPr>
          <a:xfrm>
            <a:off x="7318177" y="1923216"/>
            <a:ext cx="1197764" cy="369332"/>
          </a:xfrm>
          <a:prstGeom prst="rect">
            <a:avLst/>
          </a:prstGeom>
          <a:noFill/>
        </p:spPr>
        <p:txBody>
          <a:bodyPr wrap="none" rtlCol="0">
            <a:spAutoFit/>
          </a:bodyPr>
          <a:lstStyle/>
          <a:p>
            <a:r>
              <a:rPr lang="en-US" dirty="0"/>
              <a:t>Guest OS</a:t>
            </a:r>
          </a:p>
        </p:txBody>
      </p:sp>
      <p:sp>
        <p:nvSpPr>
          <p:cNvPr id="99" name="TextBox 98">
            <a:extLst>
              <a:ext uri="{FF2B5EF4-FFF2-40B4-BE49-F238E27FC236}">
                <a16:creationId xmlns:a16="http://schemas.microsoft.com/office/drawing/2014/main" id="{E9A492DA-8FF8-F643-9EF8-8D744E76BA97}"/>
              </a:ext>
            </a:extLst>
          </p:cNvPr>
          <p:cNvSpPr txBox="1"/>
          <p:nvPr/>
        </p:nvSpPr>
        <p:spPr>
          <a:xfrm>
            <a:off x="2646782" y="1114059"/>
            <a:ext cx="954107" cy="369332"/>
          </a:xfrm>
          <a:prstGeom prst="rect">
            <a:avLst/>
          </a:prstGeom>
          <a:noFill/>
        </p:spPr>
        <p:txBody>
          <a:bodyPr wrap="none" rtlCol="0">
            <a:spAutoFit/>
          </a:bodyPr>
          <a:lstStyle/>
          <a:p>
            <a:r>
              <a:rPr lang="en-US" dirty="0"/>
              <a:t>VMM-X</a:t>
            </a:r>
          </a:p>
        </p:txBody>
      </p:sp>
      <p:sp>
        <p:nvSpPr>
          <p:cNvPr id="100" name="Rectangle 99">
            <a:extLst>
              <a:ext uri="{FF2B5EF4-FFF2-40B4-BE49-F238E27FC236}">
                <a16:creationId xmlns:a16="http://schemas.microsoft.com/office/drawing/2014/main" id="{4368F753-4141-A54C-B699-4AF0E66BF780}"/>
              </a:ext>
            </a:extLst>
          </p:cNvPr>
          <p:cNvSpPr/>
          <p:nvPr/>
        </p:nvSpPr>
        <p:spPr bwMode="auto">
          <a:xfrm>
            <a:off x="5323187" y="3681970"/>
            <a:ext cx="2493201" cy="1528475"/>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A1802D5A-AFA3-7246-B1E0-C698B6721FC2}"/>
              </a:ext>
            </a:extLst>
          </p:cNvPr>
          <p:cNvSpPr txBox="1"/>
          <p:nvPr/>
        </p:nvSpPr>
        <p:spPr>
          <a:xfrm>
            <a:off x="5352167" y="3693417"/>
            <a:ext cx="771250" cy="338554"/>
          </a:xfrm>
          <a:prstGeom prst="rect">
            <a:avLst/>
          </a:prstGeom>
          <a:noFill/>
        </p:spPr>
        <p:txBody>
          <a:bodyPr wrap="square" rtlCol="0">
            <a:spAutoFit/>
          </a:bodyPr>
          <a:lstStyle/>
          <a:p>
            <a:r>
              <a:rPr lang="en-US" sz="1600" dirty="0"/>
              <a:t>VMM</a:t>
            </a:r>
            <a:endParaRPr lang="en-US" sz="1400" dirty="0"/>
          </a:p>
        </p:txBody>
      </p:sp>
      <p:sp>
        <p:nvSpPr>
          <p:cNvPr id="102" name="Rectangle 101">
            <a:extLst>
              <a:ext uri="{FF2B5EF4-FFF2-40B4-BE49-F238E27FC236}">
                <a16:creationId xmlns:a16="http://schemas.microsoft.com/office/drawing/2014/main" id="{CF31C4D8-0109-A144-9024-A7917866513E}"/>
              </a:ext>
            </a:extLst>
          </p:cNvPr>
          <p:cNvSpPr/>
          <p:nvPr/>
        </p:nvSpPr>
        <p:spPr bwMode="auto">
          <a:xfrm>
            <a:off x="3158996" y="5823041"/>
            <a:ext cx="535506" cy="146938"/>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Freeform 102">
            <a:extLst>
              <a:ext uri="{FF2B5EF4-FFF2-40B4-BE49-F238E27FC236}">
                <a16:creationId xmlns:a16="http://schemas.microsoft.com/office/drawing/2014/main" id="{5A0ADC56-6726-9C4A-B0FF-E4C33AC2431B}"/>
              </a:ext>
            </a:extLst>
          </p:cNvPr>
          <p:cNvSpPr/>
          <p:nvPr/>
        </p:nvSpPr>
        <p:spPr bwMode="auto">
          <a:xfrm flipV="1">
            <a:off x="3423782" y="4870036"/>
            <a:ext cx="345516" cy="1016096"/>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dash"/>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TextBox 103">
            <a:extLst>
              <a:ext uri="{FF2B5EF4-FFF2-40B4-BE49-F238E27FC236}">
                <a16:creationId xmlns:a16="http://schemas.microsoft.com/office/drawing/2014/main" id="{29882DF2-869C-4D4A-9DD8-49BA2CABEA46}"/>
              </a:ext>
            </a:extLst>
          </p:cNvPr>
          <p:cNvSpPr txBox="1"/>
          <p:nvPr/>
        </p:nvSpPr>
        <p:spPr>
          <a:xfrm>
            <a:off x="2622228" y="5451544"/>
            <a:ext cx="596638" cy="338554"/>
          </a:xfrm>
          <a:prstGeom prst="rect">
            <a:avLst/>
          </a:prstGeom>
          <a:noFill/>
        </p:spPr>
        <p:txBody>
          <a:bodyPr wrap="none" rtlCol="0">
            <a:spAutoFit/>
          </a:bodyPr>
          <a:lstStyle/>
          <a:p>
            <a:r>
              <a:rPr lang="en-US" sz="1600" dirty="0" err="1"/>
              <a:t>ptbr</a:t>
            </a:r>
            <a:r>
              <a:rPr lang="en-US" sz="1600" dirty="0"/>
              <a:t>:</a:t>
            </a:r>
          </a:p>
        </p:txBody>
      </p:sp>
      <p:sp>
        <p:nvSpPr>
          <p:cNvPr id="106" name="TextBox 105">
            <a:extLst>
              <a:ext uri="{FF2B5EF4-FFF2-40B4-BE49-F238E27FC236}">
                <a16:creationId xmlns:a16="http://schemas.microsoft.com/office/drawing/2014/main" id="{90B9E110-3C7B-5A49-A7AC-C02BE4599A80}"/>
              </a:ext>
            </a:extLst>
          </p:cNvPr>
          <p:cNvSpPr txBox="1"/>
          <p:nvPr/>
        </p:nvSpPr>
        <p:spPr>
          <a:xfrm>
            <a:off x="2760086" y="5704329"/>
            <a:ext cx="458780" cy="338554"/>
          </a:xfrm>
          <a:prstGeom prst="rect">
            <a:avLst/>
          </a:prstGeom>
          <a:noFill/>
        </p:spPr>
        <p:txBody>
          <a:bodyPr wrap="none" rtlCol="0">
            <a:spAutoFit/>
          </a:bodyPr>
          <a:lstStyle/>
          <a:p>
            <a:r>
              <a:rPr lang="en-US" sz="1600" dirty="0"/>
              <a:t>int:</a:t>
            </a:r>
          </a:p>
        </p:txBody>
      </p:sp>
      <p:grpSp>
        <p:nvGrpSpPr>
          <p:cNvPr id="30" name="Group 29">
            <a:extLst>
              <a:ext uri="{FF2B5EF4-FFF2-40B4-BE49-F238E27FC236}">
                <a16:creationId xmlns:a16="http://schemas.microsoft.com/office/drawing/2014/main" id="{27BC50CB-B3DC-FD48-B0EB-990A2017A9D0}"/>
              </a:ext>
            </a:extLst>
          </p:cNvPr>
          <p:cNvGrpSpPr/>
          <p:nvPr/>
        </p:nvGrpSpPr>
        <p:grpSpPr>
          <a:xfrm>
            <a:off x="5546728" y="4378326"/>
            <a:ext cx="643684" cy="715382"/>
            <a:chOff x="5483528" y="4176151"/>
            <a:chExt cx="643684" cy="715382"/>
          </a:xfrm>
        </p:grpSpPr>
        <p:grpSp>
          <p:nvGrpSpPr>
            <p:cNvPr id="115" name="Group 114">
              <a:extLst>
                <a:ext uri="{FF2B5EF4-FFF2-40B4-BE49-F238E27FC236}">
                  <a16:creationId xmlns:a16="http://schemas.microsoft.com/office/drawing/2014/main" id="{850FEEEC-E955-8F4F-922E-35A85B04BE93}"/>
                </a:ext>
              </a:extLst>
            </p:cNvPr>
            <p:cNvGrpSpPr/>
            <p:nvPr/>
          </p:nvGrpSpPr>
          <p:grpSpPr>
            <a:xfrm>
              <a:off x="5591706" y="4176151"/>
              <a:ext cx="535506" cy="613399"/>
              <a:chOff x="2286000" y="3733800"/>
              <a:chExt cx="535506" cy="613399"/>
            </a:xfrm>
            <a:solidFill>
              <a:schemeClr val="accent1">
                <a:lumMod val="20000"/>
                <a:lumOff val="80000"/>
              </a:schemeClr>
            </a:solidFill>
          </p:grpSpPr>
          <p:grpSp>
            <p:nvGrpSpPr>
              <p:cNvPr id="116" name="Group 115">
                <a:extLst>
                  <a:ext uri="{FF2B5EF4-FFF2-40B4-BE49-F238E27FC236}">
                    <a16:creationId xmlns:a16="http://schemas.microsoft.com/office/drawing/2014/main" id="{7A64890E-8672-9E45-98D5-97176B779088}"/>
                  </a:ext>
                </a:extLst>
              </p:cNvPr>
              <p:cNvGrpSpPr/>
              <p:nvPr/>
            </p:nvGrpSpPr>
            <p:grpSpPr>
              <a:xfrm>
                <a:off x="2286000" y="3737600"/>
                <a:ext cx="535506" cy="609599"/>
                <a:chOff x="3884094" y="3222794"/>
                <a:chExt cx="611706" cy="739606"/>
              </a:xfrm>
              <a:grpFill/>
            </p:grpSpPr>
            <p:sp>
              <p:nvSpPr>
                <p:cNvPr id="119" name="Rectangle 118">
                  <a:extLst>
                    <a:ext uri="{FF2B5EF4-FFF2-40B4-BE49-F238E27FC236}">
                      <a16:creationId xmlns:a16="http://schemas.microsoft.com/office/drawing/2014/main" id="{7EFB26C0-EDC8-7C4B-885E-AD8614EF1CF8}"/>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0" name="Straight Connector 119">
                  <a:extLst>
                    <a:ext uri="{FF2B5EF4-FFF2-40B4-BE49-F238E27FC236}">
                      <a16:creationId xmlns:a16="http://schemas.microsoft.com/office/drawing/2014/main" id="{793524FF-A83B-DE43-A3F3-24C563AD6FA5}"/>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1" name="Straight Connector 120">
                  <a:extLst>
                    <a:ext uri="{FF2B5EF4-FFF2-40B4-BE49-F238E27FC236}">
                      <a16:creationId xmlns:a16="http://schemas.microsoft.com/office/drawing/2014/main" id="{5B83877B-4231-1444-A81E-AB2006B524F9}"/>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2" name="Straight Connector 121">
                  <a:extLst>
                    <a:ext uri="{FF2B5EF4-FFF2-40B4-BE49-F238E27FC236}">
                      <a16:creationId xmlns:a16="http://schemas.microsoft.com/office/drawing/2014/main" id="{63D918AA-D930-1F47-B5FE-901FFFFB1C2F}"/>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17" name="Straight Connector 116">
                <a:extLst>
                  <a:ext uri="{FF2B5EF4-FFF2-40B4-BE49-F238E27FC236}">
                    <a16:creationId xmlns:a16="http://schemas.microsoft.com/office/drawing/2014/main" id="{44780269-A0FF-7B41-891B-9BB1A2119D49}"/>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18" name="Straight Connector 117">
                <a:extLst>
                  <a:ext uri="{FF2B5EF4-FFF2-40B4-BE49-F238E27FC236}">
                    <a16:creationId xmlns:a16="http://schemas.microsoft.com/office/drawing/2014/main" id="{0E3C7077-3B88-454A-985A-9BC691C715E0}"/>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nvGrpSpPr>
            <p:cNvPr id="123" name="Group 122">
              <a:extLst>
                <a:ext uri="{FF2B5EF4-FFF2-40B4-BE49-F238E27FC236}">
                  <a16:creationId xmlns:a16="http://schemas.microsoft.com/office/drawing/2014/main" id="{43DE9FBD-9702-214F-90B6-C9C157EA0AD6}"/>
                </a:ext>
              </a:extLst>
            </p:cNvPr>
            <p:cNvGrpSpPr/>
            <p:nvPr/>
          </p:nvGrpSpPr>
          <p:grpSpPr>
            <a:xfrm>
              <a:off x="5483528" y="4278134"/>
              <a:ext cx="535506" cy="613399"/>
              <a:chOff x="2286000" y="3733800"/>
              <a:chExt cx="535506" cy="613399"/>
            </a:xfrm>
            <a:solidFill>
              <a:schemeClr val="accent1">
                <a:lumMod val="20000"/>
                <a:lumOff val="80000"/>
              </a:schemeClr>
            </a:solidFill>
          </p:grpSpPr>
          <p:grpSp>
            <p:nvGrpSpPr>
              <p:cNvPr id="124" name="Group 123">
                <a:extLst>
                  <a:ext uri="{FF2B5EF4-FFF2-40B4-BE49-F238E27FC236}">
                    <a16:creationId xmlns:a16="http://schemas.microsoft.com/office/drawing/2014/main" id="{7B6C8B73-D9C6-F946-A379-449F0E2A2800}"/>
                  </a:ext>
                </a:extLst>
              </p:cNvPr>
              <p:cNvGrpSpPr/>
              <p:nvPr/>
            </p:nvGrpSpPr>
            <p:grpSpPr>
              <a:xfrm>
                <a:off x="2286000" y="3737600"/>
                <a:ext cx="535506" cy="609599"/>
                <a:chOff x="3884094" y="3222794"/>
                <a:chExt cx="611706" cy="739606"/>
              </a:xfrm>
              <a:grpFill/>
            </p:grpSpPr>
            <p:sp>
              <p:nvSpPr>
                <p:cNvPr id="127" name="Rectangle 126">
                  <a:extLst>
                    <a:ext uri="{FF2B5EF4-FFF2-40B4-BE49-F238E27FC236}">
                      <a16:creationId xmlns:a16="http://schemas.microsoft.com/office/drawing/2014/main" id="{7648926F-5877-4B48-ACEF-DDE0143CCAC5}"/>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84EFFA7-2661-FE44-B2D1-AD3DF8614DF7}"/>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29" name="Straight Connector 128">
                  <a:extLst>
                    <a:ext uri="{FF2B5EF4-FFF2-40B4-BE49-F238E27FC236}">
                      <a16:creationId xmlns:a16="http://schemas.microsoft.com/office/drawing/2014/main" id="{6931288A-AB1F-0A43-BC62-12C116642716}"/>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30" name="Straight Connector 129">
                  <a:extLst>
                    <a:ext uri="{FF2B5EF4-FFF2-40B4-BE49-F238E27FC236}">
                      <a16:creationId xmlns:a16="http://schemas.microsoft.com/office/drawing/2014/main" id="{9CDC8619-B5A9-3644-875F-0ECFD432A650}"/>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cxnSp>
            <p:nvCxnSpPr>
              <p:cNvPr id="125" name="Straight Connector 124">
                <a:extLst>
                  <a:ext uri="{FF2B5EF4-FFF2-40B4-BE49-F238E27FC236}">
                    <a16:creationId xmlns:a16="http://schemas.microsoft.com/office/drawing/2014/main" id="{B18DC94A-1A76-A14E-9F4E-65B8C338E5C4}"/>
                  </a:ext>
                </a:extLst>
              </p:cNvPr>
              <p:cNvCxnSpPr/>
              <p:nvPr/>
            </p:nvCxnSpPr>
            <p:spPr bwMode="auto">
              <a:xfrm>
                <a:off x="2743200" y="3737600"/>
                <a:ext cx="0" cy="609599"/>
              </a:xfrm>
              <a:prstGeom prst="line">
                <a:avLst/>
              </a:prstGeom>
              <a:grpFill/>
              <a:ln w="12700" cap="flat" cmpd="sng" algn="ctr">
                <a:solidFill>
                  <a:schemeClr val="tx1"/>
                </a:solidFill>
                <a:prstDash val="solid"/>
                <a:round/>
                <a:headEnd type="none" w="sm" len="sm"/>
                <a:tailEnd type="none" w="sm" len="sm"/>
              </a:ln>
              <a:effectLst/>
            </p:spPr>
          </p:cxnSp>
          <p:cxnSp>
            <p:nvCxnSpPr>
              <p:cNvPr id="126" name="Straight Connector 125">
                <a:extLst>
                  <a:ext uri="{FF2B5EF4-FFF2-40B4-BE49-F238E27FC236}">
                    <a16:creationId xmlns:a16="http://schemas.microsoft.com/office/drawing/2014/main" id="{4CC8F091-E4EF-F941-862C-26006D3AFA5D}"/>
                  </a:ext>
                </a:extLst>
              </p:cNvPr>
              <p:cNvCxnSpPr/>
              <p:nvPr/>
            </p:nvCxnSpPr>
            <p:spPr bwMode="auto">
              <a:xfrm>
                <a:off x="2667000" y="3733800"/>
                <a:ext cx="0" cy="609599"/>
              </a:xfrm>
              <a:prstGeom prst="line">
                <a:avLst/>
              </a:prstGeom>
              <a:grpFill/>
              <a:ln w="12700" cap="flat" cmpd="sng" algn="ctr">
                <a:solidFill>
                  <a:schemeClr val="tx1"/>
                </a:solidFill>
                <a:prstDash val="solid"/>
                <a:round/>
                <a:headEnd type="none" w="sm" len="sm"/>
                <a:tailEnd type="none" w="sm" len="sm"/>
              </a:ln>
              <a:effectLst/>
            </p:spPr>
          </p:cxnSp>
        </p:grpSp>
      </p:grpSp>
      <p:pic>
        <p:nvPicPr>
          <p:cNvPr id="131" name="Picture 130">
            <a:extLst>
              <a:ext uri="{FF2B5EF4-FFF2-40B4-BE49-F238E27FC236}">
                <a16:creationId xmlns:a16="http://schemas.microsoft.com/office/drawing/2014/main" id="{7F633C10-0164-BB41-A06B-8885F785B5C4}"/>
              </a:ext>
            </a:extLst>
          </p:cNvPr>
          <p:cNvPicPr>
            <a:picLocks noChangeAspect="1"/>
          </p:cNvPicPr>
          <p:nvPr/>
        </p:nvPicPr>
        <p:blipFill>
          <a:blip r:embed="rId9"/>
          <a:stretch>
            <a:fillRect/>
          </a:stretch>
        </p:blipFill>
        <p:spPr>
          <a:xfrm>
            <a:off x="5536811" y="1547819"/>
            <a:ext cx="401962" cy="312637"/>
          </a:xfrm>
          <a:prstGeom prst="rect">
            <a:avLst/>
          </a:prstGeom>
        </p:spPr>
      </p:pic>
      <p:sp>
        <p:nvSpPr>
          <p:cNvPr id="132" name="Freeform 131">
            <a:extLst>
              <a:ext uri="{FF2B5EF4-FFF2-40B4-BE49-F238E27FC236}">
                <a16:creationId xmlns:a16="http://schemas.microsoft.com/office/drawing/2014/main" id="{80A14C76-5B2F-B94C-B67B-33506B405961}"/>
              </a:ext>
            </a:extLst>
          </p:cNvPr>
          <p:cNvSpPr/>
          <p:nvPr/>
        </p:nvSpPr>
        <p:spPr bwMode="auto">
          <a:xfrm flipV="1">
            <a:off x="3617204" y="5019879"/>
            <a:ext cx="2043970" cy="640483"/>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4" name="Rectangle 133">
            <a:extLst>
              <a:ext uri="{FF2B5EF4-FFF2-40B4-BE49-F238E27FC236}">
                <a16:creationId xmlns:a16="http://schemas.microsoft.com/office/drawing/2014/main" id="{EDB1669A-F688-7842-BFB0-20F81584C685}"/>
              </a:ext>
            </a:extLst>
          </p:cNvPr>
          <p:cNvSpPr/>
          <p:nvPr/>
        </p:nvSpPr>
        <p:spPr bwMode="auto">
          <a:xfrm>
            <a:off x="3733800" y="1434352"/>
            <a:ext cx="552665" cy="1483363"/>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Action Button: Custom 31">
            <a:hlinkClick r:id="" action="ppaction://noaction" highlightClick="1"/>
            <a:extLst>
              <a:ext uri="{FF2B5EF4-FFF2-40B4-BE49-F238E27FC236}">
                <a16:creationId xmlns:a16="http://schemas.microsoft.com/office/drawing/2014/main" id="{AA397044-DA73-FE4B-8797-743833AD558C}"/>
              </a:ext>
            </a:extLst>
          </p:cNvPr>
          <p:cNvSpPr/>
          <p:nvPr/>
        </p:nvSpPr>
        <p:spPr bwMode="auto">
          <a:xfrm>
            <a:off x="3733800" y="1781451"/>
            <a:ext cx="552665" cy="685800"/>
          </a:xfrm>
          <a:prstGeom prst="actionButtonBlank">
            <a:avLst/>
          </a:pr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1" name="Straight Connector 50">
            <a:extLst>
              <a:ext uri="{FF2B5EF4-FFF2-40B4-BE49-F238E27FC236}">
                <a16:creationId xmlns:a16="http://schemas.microsoft.com/office/drawing/2014/main" id="{F8917B0E-8418-AB4A-A021-747A459349AB}"/>
              </a:ext>
            </a:extLst>
          </p:cNvPr>
          <p:cNvCxnSpPr/>
          <p:nvPr/>
        </p:nvCxnSpPr>
        <p:spPr bwMode="auto">
          <a:xfrm flipV="1">
            <a:off x="4286465" y="1139599"/>
            <a:ext cx="284014" cy="641852"/>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36" name="Straight Connector 135">
            <a:extLst>
              <a:ext uri="{FF2B5EF4-FFF2-40B4-BE49-F238E27FC236}">
                <a16:creationId xmlns:a16="http://schemas.microsoft.com/office/drawing/2014/main" id="{5B4FB964-1665-EB4B-8EB6-13F061C878C9}"/>
              </a:ext>
            </a:extLst>
          </p:cNvPr>
          <p:cNvCxnSpPr>
            <a:cxnSpLocks/>
          </p:cNvCxnSpPr>
          <p:nvPr/>
        </p:nvCxnSpPr>
        <p:spPr bwMode="auto">
          <a:xfrm>
            <a:off x="4295841" y="2456656"/>
            <a:ext cx="260555" cy="835405"/>
          </a:xfrm>
          <a:prstGeom prst="line">
            <a:avLst/>
          </a:prstGeom>
          <a:solidFill>
            <a:schemeClr val="accent1"/>
          </a:solidFill>
          <a:ln w="12700" cap="flat" cmpd="sng" algn="ctr">
            <a:solidFill>
              <a:schemeClr val="tx1"/>
            </a:solidFill>
            <a:prstDash val="dash"/>
            <a:round/>
            <a:headEnd type="none" w="sm" len="sm"/>
            <a:tailEnd type="none" w="sm" len="sm"/>
          </a:ln>
          <a:effectLst/>
        </p:spPr>
      </p:cxnSp>
      <p:grpSp>
        <p:nvGrpSpPr>
          <p:cNvPr id="53" name="Group 52">
            <a:extLst>
              <a:ext uri="{FF2B5EF4-FFF2-40B4-BE49-F238E27FC236}">
                <a16:creationId xmlns:a16="http://schemas.microsoft.com/office/drawing/2014/main" id="{FB8C6980-4C23-5F40-8E8C-31BF30E7A8A4}"/>
              </a:ext>
            </a:extLst>
          </p:cNvPr>
          <p:cNvGrpSpPr/>
          <p:nvPr/>
        </p:nvGrpSpPr>
        <p:grpSpPr>
          <a:xfrm>
            <a:off x="2557335" y="1665095"/>
            <a:ext cx="722376" cy="1104865"/>
            <a:chOff x="3041904" y="1600200"/>
            <a:chExt cx="976271" cy="1812070"/>
          </a:xfrm>
        </p:grpSpPr>
        <p:grpSp>
          <p:nvGrpSpPr>
            <p:cNvPr id="137" name="Group 136">
              <a:extLst>
                <a:ext uri="{FF2B5EF4-FFF2-40B4-BE49-F238E27FC236}">
                  <a16:creationId xmlns:a16="http://schemas.microsoft.com/office/drawing/2014/main" id="{3F842C76-FDD6-0E4C-9F94-A13992B5B346}"/>
                </a:ext>
              </a:extLst>
            </p:cNvPr>
            <p:cNvGrpSpPr/>
            <p:nvPr/>
          </p:nvGrpSpPr>
          <p:grpSpPr>
            <a:xfrm>
              <a:off x="3054824" y="1600200"/>
              <a:ext cx="963351" cy="729208"/>
              <a:chOff x="3054824" y="1600200"/>
              <a:chExt cx="963351" cy="729208"/>
            </a:xfrm>
          </p:grpSpPr>
          <p:sp>
            <p:nvSpPr>
              <p:cNvPr id="138" name="Vertical Scroll 137">
                <a:extLst>
                  <a:ext uri="{FF2B5EF4-FFF2-40B4-BE49-F238E27FC236}">
                    <a16:creationId xmlns:a16="http://schemas.microsoft.com/office/drawing/2014/main" id="{4D3F8A6B-948D-F648-9C0F-B4EC233E5843}"/>
                  </a:ext>
                </a:extLst>
              </p:cNvPr>
              <p:cNvSpPr/>
              <p:nvPr/>
            </p:nvSpPr>
            <p:spPr bwMode="auto">
              <a:xfrm>
                <a:off x="3054824" y="1600200"/>
                <a:ext cx="963351" cy="667888"/>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39" name="TextBox 138">
                <a:extLst>
                  <a:ext uri="{FF2B5EF4-FFF2-40B4-BE49-F238E27FC236}">
                    <a16:creationId xmlns:a16="http://schemas.microsoft.com/office/drawing/2014/main" id="{B57816D1-BF60-4E4D-A7B8-8DD901F21F2C}"/>
                  </a:ext>
                </a:extLst>
              </p:cNvPr>
              <p:cNvSpPr txBox="1"/>
              <p:nvPr/>
            </p:nvSpPr>
            <p:spPr>
              <a:xfrm>
                <a:off x="3212918" y="1622718"/>
                <a:ext cx="626724" cy="706690"/>
              </a:xfrm>
              <a:prstGeom prst="rect">
                <a:avLst/>
              </a:prstGeom>
              <a:noFill/>
            </p:spPr>
            <p:txBody>
              <a:bodyPr wrap="square" rtlCol="0">
                <a:spAutoFit/>
              </a:bodyPr>
              <a:lstStyle/>
              <a:p>
                <a:pPr algn="ctr"/>
                <a:r>
                  <a:rPr lang="en-US" sz="1100" dirty="0"/>
                  <a:t>host file</a:t>
                </a:r>
              </a:p>
            </p:txBody>
          </p:sp>
        </p:grpSp>
        <p:sp>
          <p:nvSpPr>
            <p:cNvPr id="140" name="Cube 139">
              <a:extLst>
                <a:ext uri="{FF2B5EF4-FFF2-40B4-BE49-F238E27FC236}">
                  <a16:creationId xmlns:a16="http://schemas.microsoft.com/office/drawing/2014/main" id="{A328B9A7-E32F-AE4F-A50D-745269293AF1}"/>
                </a:ext>
              </a:extLst>
            </p:cNvPr>
            <p:cNvSpPr/>
            <p:nvPr/>
          </p:nvSpPr>
          <p:spPr bwMode="auto">
            <a:xfrm>
              <a:off x="3115422" y="2346150"/>
              <a:ext cx="804862" cy="594524"/>
            </a:xfrm>
            <a:prstGeom prst="cube">
              <a:avLst>
                <a:gd name="adj" fmla="val 6023"/>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1" name="TextBox 140">
              <a:extLst>
                <a:ext uri="{FF2B5EF4-FFF2-40B4-BE49-F238E27FC236}">
                  <a16:creationId xmlns:a16="http://schemas.microsoft.com/office/drawing/2014/main" id="{4E5A57E6-9895-334C-93F7-D301065883E0}"/>
                </a:ext>
              </a:extLst>
            </p:cNvPr>
            <p:cNvSpPr txBox="1"/>
            <p:nvPr/>
          </p:nvSpPr>
          <p:spPr>
            <a:xfrm>
              <a:off x="3041904" y="2418695"/>
              <a:ext cx="888663" cy="429062"/>
            </a:xfrm>
            <a:prstGeom prst="rect">
              <a:avLst/>
            </a:prstGeom>
            <a:noFill/>
          </p:spPr>
          <p:txBody>
            <a:bodyPr wrap="none" rtlCol="0">
              <a:spAutoFit/>
            </a:bodyPr>
            <a:lstStyle/>
            <a:p>
              <a:r>
                <a:rPr lang="en-US" sz="1100" dirty="0"/>
                <a:t>window</a:t>
              </a:r>
            </a:p>
          </p:txBody>
        </p:sp>
        <p:sp>
          <p:nvSpPr>
            <p:cNvPr id="142" name="Rounded Rectangle 141">
              <a:extLst>
                <a:ext uri="{FF2B5EF4-FFF2-40B4-BE49-F238E27FC236}">
                  <a16:creationId xmlns:a16="http://schemas.microsoft.com/office/drawing/2014/main" id="{F8460AE2-528E-F343-86D9-0A3620F8B00D}"/>
                </a:ext>
              </a:extLst>
            </p:cNvPr>
            <p:cNvSpPr/>
            <p:nvPr/>
          </p:nvSpPr>
          <p:spPr bwMode="auto">
            <a:xfrm>
              <a:off x="3112335" y="2989364"/>
              <a:ext cx="827890" cy="340189"/>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p:txBody>
        </p:sp>
        <p:sp>
          <p:nvSpPr>
            <p:cNvPr id="143" name="TextBox 142">
              <a:extLst>
                <a:ext uri="{FF2B5EF4-FFF2-40B4-BE49-F238E27FC236}">
                  <a16:creationId xmlns:a16="http://schemas.microsoft.com/office/drawing/2014/main" id="{4E138C16-8969-254E-9522-1C8B6D5C858F}"/>
                </a:ext>
              </a:extLst>
            </p:cNvPr>
            <p:cNvSpPr txBox="1"/>
            <p:nvPr/>
          </p:nvSpPr>
          <p:spPr>
            <a:xfrm>
              <a:off x="3092759" y="2983208"/>
              <a:ext cx="799840" cy="429062"/>
            </a:xfrm>
            <a:prstGeom prst="rect">
              <a:avLst/>
            </a:prstGeom>
            <a:noFill/>
          </p:spPr>
          <p:txBody>
            <a:bodyPr wrap="none" rtlCol="0">
              <a:spAutoFit/>
            </a:bodyPr>
            <a:lstStyle/>
            <a:p>
              <a:r>
                <a:rPr lang="en-US" sz="1100" dirty="0" err="1"/>
                <a:t>nw</a:t>
              </a:r>
              <a:r>
                <a:rPr lang="en-US" sz="1100" dirty="0"/>
                <a:t> </a:t>
              </a:r>
              <a:r>
                <a:rPr lang="en-US" sz="1100" dirty="0" err="1"/>
                <a:t>intf</a:t>
              </a:r>
              <a:endParaRPr lang="en-US" sz="1100" dirty="0"/>
            </a:p>
          </p:txBody>
        </p:sp>
      </p:grpSp>
      <p:sp>
        <p:nvSpPr>
          <p:cNvPr id="147" name="TextBox 146">
            <a:extLst>
              <a:ext uri="{FF2B5EF4-FFF2-40B4-BE49-F238E27FC236}">
                <a16:creationId xmlns:a16="http://schemas.microsoft.com/office/drawing/2014/main" id="{E7F1A311-2A1D-4344-B7E2-4D918701E598}"/>
              </a:ext>
            </a:extLst>
          </p:cNvPr>
          <p:cNvSpPr txBox="1"/>
          <p:nvPr/>
        </p:nvSpPr>
        <p:spPr>
          <a:xfrm>
            <a:off x="6226698" y="4343400"/>
            <a:ext cx="808235" cy="276999"/>
          </a:xfrm>
          <a:prstGeom prst="rect">
            <a:avLst/>
          </a:prstGeom>
          <a:noFill/>
        </p:spPr>
        <p:txBody>
          <a:bodyPr wrap="none" rtlCol="0">
            <a:spAutoFit/>
          </a:bodyPr>
          <a:lstStyle/>
          <a:p>
            <a:r>
              <a:rPr lang="en-US" sz="1200" dirty="0"/>
              <a:t> </a:t>
            </a:r>
            <a:r>
              <a:rPr lang="en-US" sz="1200" dirty="0" err="1"/>
              <a:t>v_intr</a:t>
            </a:r>
            <a:r>
              <a:rPr lang="en-US" sz="1200" dirty="0"/>
              <a:t> </a:t>
            </a:r>
            <a:r>
              <a:rPr lang="en-US" sz="1200" dirty="0" err="1"/>
              <a:t>tbl</a:t>
            </a:r>
            <a:endParaRPr lang="en-US" sz="1200" dirty="0"/>
          </a:p>
        </p:txBody>
      </p:sp>
      <p:grpSp>
        <p:nvGrpSpPr>
          <p:cNvPr id="148" name="Group 147">
            <a:extLst>
              <a:ext uri="{FF2B5EF4-FFF2-40B4-BE49-F238E27FC236}">
                <a16:creationId xmlns:a16="http://schemas.microsoft.com/office/drawing/2014/main" id="{70B1B61B-6E58-D041-BD3B-FDCEA06D8755}"/>
              </a:ext>
            </a:extLst>
          </p:cNvPr>
          <p:cNvGrpSpPr/>
          <p:nvPr/>
        </p:nvGrpSpPr>
        <p:grpSpPr>
          <a:xfrm>
            <a:off x="6394001" y="4572001"/>
            <a:ext cx="535506" cy="609599"/>
            <a:chOff x="3884094" y="3222794"/>
            <a:chExt cx="611706" cy="739606"/>
          </a:xfrm>
          <a:solidFill>
            <a:schemeClr val="bg2">
              <a:lumMod val="20000"/>
              <a:lumOff val="80000"/>
            </a:schemeClr>
          </a:solidFill>
        </p:grpSpPr>
        <p:sp>
          <p:nvSpPr>
            <p:cNvPr id="149" name="Rectangle 148">
              <a:extLst>
                <a:ext uri="{FF2B5EF4-FFF2-40B4-BE49-F238E27FC236}">
                  <a16:creationId xmlns:a16="http://schemas.microsoft.com/office/drawing/2014/main" id="{E28B7987-39E4-3F42-A31F-5C7FF54DF9C4}"/>
                </a:ext>
              </a:extLst>
            </p:cNvPr>
            <p:cNvSpPr/>
            <p:nvPr/>
          </p:nvSpPr>
          <p:spPr bwMode="auto">
            <a:xfrm>
              <a:off x="3884094" y="3222794"/>
              <a:ext cx="611706" cy="739606"/>
            </a:xfrm>
            <a:prstGeom prst="rect">
              <a:avLst/>
            </a:prstGeom>
            <a:gr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0" name="Straight Connector 149">
              <a:extLst>
                <a:ext uri="{FF2B5EF4-FFF2-40B4-BE49-F238E27FC236}">
                  <a16:creationId xmlns:a16="http://schemas.microsoft.com/office/drawing/2014/main" id="{C424899A-E12E-7C4E-A1D7-76238D50065F}"/>
                </a:ext>
              </a:extLst>
            </p:cNvPr>
            <p:cNvCxnSpPr>
              <a:cxnSpLocks/>
            </p:cNvCxnSpPr>
            <p:nvPr/>
          </p:nvCxnSpPr>
          <p:spPr bwMode="auto">
            <a:xfrm>
              <a:off x="3884094" y="3429000"/>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1" name="Straight Connector 150">
              <a:extLst>
                <a:ext uri="{FF2B5EF4-FFF2-40B4-BE49-F238E27FC236}">
                  <a16:creationId xmlns:a16="http://schemas.microsoft.com/office/drawing/2014/main" id="{E3FBC32F-0FDB-074A-8E1D-592E11839125}"/>
                </a:ext>
              </a:extLst>
            </p:cNvPr>
            <p:cNvCxnSpPr>
              <a:cxnSpLocks/>
            </p:cNvCxnSpPr>
            <p:nvPr/>
          </p:nvCxnSpPr>
          <p:spPr bwMode="auto">
            <a:xfrm>
              <a:off x="3884094" y="3592597"/>
              <a:ext cx="611706" cy="0"/>
            </a:xfrm>
            <a:prstGeom prst="line">
              <a:avLst/>
            </a:prstGeom>
            <a:grpFill/>
            <a:ln w="12700" cap="flat" cmpd="sng" algn="ctr">
              <a:solidFill>
                <a:schemeClr val="tx1"/>
              </a:solidFill>
              <a:prstDash val="solid"/>
              <a:round/>
              <a:headEnd type="none" w="sm" len="sm"/>
              <a:tailEnd type="none" w="sm" len="sm"/>
            </a:ln>
            <a:effectLst/>
          </p:spPr>
        </p:cxnSp>
        <p:cxnSp>
          <p:nvCxnSpPr>
            <p:cNvPr id="152" name="Straight Connector 151">
              <a:extLst>
                <a:ext uri="{FF2B5EF4-FFF2-40B4-BE49-F238E27FC236}">
                  <a16:creationId xmlns:a16="http://schemas.microsoft.com/office/drawing/2014/main" id="{C18171C5-94F8-2D40-B71E-70C5C11866B3}"/>
                </a:ext>
              </a:extLst>
            </p:cNvPr>
            <p:cNvCxnSpPr>
              <a:cxnSpLocks/>
            </p:cNvCxnSpPr>
            <p:nvPr/>
          </p:nvCxnSpPr>
          <p:spPr bwMode="auto">
            <a:xfrm>
              <a:off x="3884094" y="3733800"/>
              <a:ext cx="611706" cy="0"/>
            </a:xfrm>
            <a:prstGeom prst="line">
              <a:avLst/>
            </a:prstGeom>
            <a:grpFill/>
            <a:ln w="12700" cap="flat" cmpd="sng" algn="ctr">
              <a:solidFill>
                <a:schemeClr val="tx1"/>
              </a:solidFill>
              <a:prstDash val="solid"/>
              <a:round/>
              <a:headEnd type="none" w="sm" len="sm"/>
              <a:tailEnd type="none" w="sm" len="sm"/>
            </a:ln>
            <a:effectLst/>
          </p:spPr>
        </p:cxnSp>
      </p:grpSp>
      <p:sp>
        <p:nvSpPr>
          <p:cNvPr id="153" name="TextBox 152">
            <a:extLst>
              <a:ext uri="{FF2B5EF4-FFF2-40B4-BE49-F238E27FC236}">
                <a16:creationId xmlns:a16="http://schemas.microsoft.com/office/drawing/2014/main" id="{F437346E-EA26-6A45-9B66-8EA07E841115}"/>
              </a:ext>
            </a:extLst>
          </p:cNvPr>
          <p:cNvSpPr txBox="1"/>
          <p:nvPr/>
        </p:nvSpPr>
        <p:spPr>
          <a:xfrm>
            <a:off x="5330651" y="4197586"/>
            <a:ext cx="646908" cy="276999"/>
          </a:xfrm>
          <a:prstGeom prst="rect">
            <a:avLst/>
          </a:prstGeom>
          <a:noFill/>
        </p:spPr>
        <p:txBody>
          <a:bodyPr wrap="none" rtlCol="0">
            <a:spAutoFit/>
          </a:bodyPr>
          <a:lstStyle/>
          <a:p>
            <a:r>
              <a:rPr lang="en-US" sz="1200" dirty="0"/>
              <a:t> </a:t>
            </a:r>
            <a:r>
              <a:rPr lang="en-US" sz="1200" dirty="0" err="1"/>
              <a:t>v_PTs</a:t>
            </a:r>
            <a:endParaRPr lang="en-US" sz="1200" dirty="0"/>
          </a:p>
        </p:txBody>
      </p:sp>
      <p:sp>
        <p:nvSpPr>
          <p:cNvPr id="154" name="Freeform 153">
            <a:extLst>
              <a:ext uri="{FF2B5EF4-FFF2-40B4-BE49-F238E27FC236}">
                <a16:creationId xmlns:a16="http://schemas.microsoft.com/office/drawing/2014/main" id="{7CBA222D-D595-7541-8DB3-57957B92DB9B}"/>
              </a:ext>
            </a:extLst>
          </p:cNvPr>
          <p:cNvSpPr/>
          <p:nvPr/>
        </p:nvSpPr>
        <p:spPr bwMode="auto">
          <a:xfrm flipV="1">
            <a:off x="3627755" y="5132940"/>
            <a:ext cx="2766245" cy="751730"/>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9050" cap="flat" cmpd="sng" algn="ctr">
            <a:solidFill>
              <a:srgbClr val="FF0000"/>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5" name="Freeform 154">
            <a:extLst>
              <a:ext uri="{FF2B5EF4-FFF2-40B4-BE49-F238E27FC236}">
                <a16:creationId xmlns:a16="http://schemas.microsoft.com/office/drawing/2014/main" id="{EC111518-768D-494C-A0B9-213550DA7783}"/>
              </a:ext>
            </a:extLst>
          </p:cNvPr>
          <p:cNvSpPr/>
          <p:nvPr/>
        </p:nvSpPr>
        <p:spPr bwMode="auto">
          <a:xfrm flipV="1">
            <a:off x="6840219" y="4567773"/>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Vertical Scroll 27">
            <a:extLst>
              <a:ext uri="{FF2B5EF4-FFF2-40B4-BE49-F238E27FC236}">
                <a16:creationId xmlns:a16="http://schemas.microsoft.com/office/drawing/2014/main" id="{DA4EE681-862F-D34E-8CE0-C7AC6CE41ABA}"/>
              </a:ext>
            </a:extLst>
          </p:cNvPr>
          <p:cNvSpPr/>
          <p:nvPr/>
        </p:nvSpPr>
        <p:spPr bwMode="auto">
          <a:xfrm>
            <a:off x="7301425" y="4320993"/>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6" name="Vertical Scroll 155">
            <a:extLst>
              <a:ext uri="{FF2B5EF4-FFF2-40B4-BE49-F238E27FC236}">
                <a16:creationId xmlns:a16="http://schemas.microsoft.com/office/drawing/2014/main" id="{B32486EA-3124-EE46-B0D2-CA83A14E3E0C}"/>
              </a:ext>
            </a:extLst>
          </p:cNvPr>
          <p:cNvSpPr/>
          <p:nvPr/>
        </p:nvSpPr>
        <p:spPr bwMode="auto">
          <a:xfrm>
            <a:off x="6667463" y="2157914"/>
            <a:ext cx="268761" cy="203273"/>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7" name="Vertical Scroll 156">
            <a:extLst>
              <a:ext uri="{FF2B5EF4-FFF2-40B4-BE49-F238E27FC236}">
                <a16:creationId xmlns:a16="http://schemas.microsoft.com/office/drawing/2014/main" id="{B0AD089A-5A1B-ED41-A5D9-1C6DBE75228A}"/>
              </a:ext>
            </a:extLst>
          </p:cNvPr>
          <p:cNvSpPr/>
          <p:nvPr/>
        </p:nvSpPr>
        <p:spPr bwMode="auto">
          <a:xfrm>
            <a:off x="7292287" y="4661887"/>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8" name="Vertical Scroll 157">
            <a:extLst>
              <a:ext uri="{FF2B5EF4-FFF2-40B4-BE49-F238E27FC236}">
                <a16:creationId xmlns:a16="http://schemas.microsoft.com/office/drawing/2014/main" id="{EA31CC15-26AA-0146-916E-F3B121EC5C68}"/>
              </a:ext>
            </a:extLst>
          </p:cNvPr>
          <p:cNvSpPr/>
          <p:nvPr/>
        </p:nvSpPr>
        <p:spPr bwMode="auto">
          <a:xfrm>
            <a:off x="4616321" y="4274613"/>
            <a:ext cx="329157" cy="256290"/>
          </a:xfrm>
          <a:prstGeom prst="verticalScroll">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6" name="TextBox 45">
            <a:extLst>
              <a:ext uri="{FF2B5EF4-FFF2-40B4-BE49-F238E27FC236}">
                <a16:creationId xmlns:a16="http://schemas.microsoft.com/office/drawing/2014/main" id="{5424DEF7-2B8C-D14F-84E8-77BE0AA3F9FE}"/>
              </a:ext>
            </a:extLst>
          </p:cNvPr>
          <p:cNvSpPr txBox="1"/>
          <p:nvPr/>
        </p:nvSpPr>
        <p:spPr>
          <a:xfrm>
            <a:off x="6151850" y="3850609"/>
            <a:ext cx="1602105" cy="338554"/>
          </a:xfrm>
          <a:prstGeom prst="rect">
            <a:avLst/>
          </a:prstGeom>
          <a:solidFill>
            <a:schemeClr val="bg2">
              <a:lumMod val="20000"/>
              <a:lumOff val="80000"/>
            </a:schemeClr>
          </a:solidFill>
        </p:spPr>
        <p:txBody>
          <a:bodyPr wrap="none" rtlCol="0">
            <a:spAutoFit/>
          </a:bodyPr>
          <a:lstStyle/>
          <a:p>
            <a:r>
              <a:rPr lang="en-US" sz="1600" i="1" dirty="0"/>
              <a:t>Trap &amp; Emulate</a:t>
            </a:r>
          </a:p>
        </p:txBody>
      </p:sp>
      <p:cxnSp>
        <p:nvCxnSpPr>
          <p:cNvPr id="54" name="Straight Arrow Connector 53">
            <a:extLst>
              <a:ext uri="{FF2B5EF4-FFF2-40B4-BE49-F238E27FC236}">
                <a16:creationId xmlns:a16="http://schemas.microsoft.com/office/drawing/2014/main" id="{A4B768DF-CDE4-2B4B-9598-EAF81D427E12}"/>
              </a:ext>
            </a:extLst>
          </p:cNvPr>
          <p:cNvCxnSpPr/>
          <p:nvPr/>
        </p:nvCxnSpPr>
        <p:spPr bwMode="auto">
          <a:xfrm flipH="1">
            <a:off x="7034933" y="2894275"/>
            <a:ext cx="235054" cy="956334"/>
          </a:xfrm>
          <a:prstGeom prst="straightConnector1">
            <a:avLst/>
          </a:prstGeom>
          <a:solidFill>
            <a:schemeClr val="accent1"/>
          </a:solidFill>
          <a:ln w="19050" cap="flat" cmpd="sng" algn="ctr">
            <a:solidFill>
              <a:schemeClr val="accent2"/>
            </a:solidFill>
            <a:prstDash val="solid"/>
            <a:round/>
            <a:headEnd type="none" w="sm" len="sm"/>
            <a:tailEnd type="triangle"/>
          </a:ln>
          <a:effectLst/>
        </p:spPr>
      </p:cxnSp>
      <p:sp>
        <p:nvSpPr>
          <p:cNvPr id="55" name="TextBox 54">
            <a:extLst>
              <a:ext uri="{FF2B5EF4-FFF2-40B4-BE49-F238E27FC236}">
                <a16:creationId xmlns:a16="http://schemas.microsoft.com/office/drawing/2014/main" id="{B9DF8D0A-49AE-8642-A894-22FEF143FCFF}"/>
              </a:ext>
            </a:extLst>
          </p:cNvPr>
          <p:cNvSpPr txBox="1"/>
          <p:nvPr/>
        </p:nvSpPr>
        <p:spPr>
          <a:xfrm>
            <a:off x="7067105" y="3233168"/>
            <a:ext cx="538930" cy="338554"/>
          </a:xfrm>
          <a:prstGeom prst="rect">
            <a:avLst/>
          </a:prstGeom>
          <a:noFill/>
        </p:spPr>
        <p:txBody>
          <a:bodyPr wrap="none" rtlCol="0">
            <a:spAutoFit/>
          </a:bodyPr>
          <a:lstStyle/>
          <a:p>
            <a:r>
              <a:rPr lang="en-US" sz="1600" dirty="0">
                <a:solidFill>
                  <a:schemeClr val="accent2"/>
                </a:solidFill>
              </a:rPr>
              <a:t>trap</a:t>
            </a:r>
          </a:p>
        </p:txBody>
      </p:sp>
      <p:cxnSp>
        <p:nvCxnSpPr>
          <p:cNvPr id="159" name="Straight Arrow Connector 158">
            <a:extLst>
              <a:ext uri="{FF2B5EF4-FFF2-40B4-BE49-F238E27FC236}">
                <a16:creationId xmlns:a16="http://schemas.microsoft.com/office/drawing/2014/main" id="{604D9BB5-8FFD-0C40-A803-92A892DECDA4}"/>
              </a:ext>
            </a:extLst>
          </p:cNvPr>
          <p:cNvCxnSpPr>
            <a:cxnSpLocks/>
          </p:cNvCxnSpPr>
          <p:nvPr/>
        </p:nvCxnSpPr>
        <p:spPr bwMode="auto">
          <a:xfrm flipH="1" flipV="1">
            <a:off x="3252394" y="1857652"/>
            <a:ext cx="3549449" cy="2039436"/>
          </a:xfrm>
          <a:prstGeom prst="straightConnector1">
            <a:avLst/>
          </a:prstGeom>
          <a:solidFill>
            <a:schemeClr val="accent1"/>
          </a:solidFill>
          <a:ln w="19050" cap="flat" cmpd="sng" algn="ctr">
            <a:solidFill>
              <a:schemeClr val="accent2"/>
            </a:solidFill>
            <a:prstDash val="solid"/>
            <a:round/>
            <a:headEnd type="none" w="sm" len="sm"/>
            <a:tailEnd type="triangle"/>
          </a:ln>
          <a:effectLst/>
        </p:spPr>
      </p:cxnSp>
      <p:sp>
        <p:nvSpPr>
          <p:cNvPr id="160" name="TextBox 159">
            <a:extLst>
              <a:ext uri="{FF2B5EF4-FFF2-40B4-BE49-F238E27FC236}">
                <a16:creationId xmlns:a16="http://schemas.microsoft.com/office/drawing/2014/main" id="{C94F16DC-1AE0-DC49-A0A9-935AAF4B5891}"/>
              </a:ext>
            </a:extLst>
          </p:cNvPr>
          <p:cNvSpPr txBox="1"/>
          <p:nvPr/>
        </p:nvSpPr>
        <p:spPr>
          <a:xfrm>
            <a:off x="6082234" y="3222174"/>
            <a:ext cx="615874" cy="338554"/>
          </a:xfrm>
          <a:prstGeom prst="rect">
            <a:avLst/>
          </a:prstGeom>
          <a:noFill/>
        </p:spPr>
        <p:txBody>
          <a:bodyPr wrap="none" rtlCol="0">
            <a:spAutoFit/>
          </a:bodyPr>
          <a:lstStyle/>
          <a:p>
            <a:r>
              <a:rPr lang="en-US" sz="1600" dirty="0">
                <a:solidFill>
                  <a:schemeClr val="accent2"/>
                </a:solidFill>
              </a:rPr>
              <a:t>RPC</a:t>
            </a:r>
          </a:p>
        </p:txBody>
      </p:sp>
    </p:spTree>
    <p:extLst>
      <p:ext uri="{BB962C8B-B14F-4D97-AF65-F5344CB8AC3E}">
        <p14:creationId xmlns:p14="http://schemas.microsoft.com/office/powerpoint/2010/main" val="25986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5" grpId="0"/>
      <p:bldP spid="16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C33E-6300-9844-9961-D13D801AD648}"/>
              </a:ext>
            </a:extLst>
          </p:cNvPr>
          <p:cNvSpPr>
            <a:spLocks noGrp="1"/>
          </p:cNvSpPr>
          <p:nvPr>
            <p:ph type="title"/>
          </p:nvPr>
        </p:nvSpPr>
        <p:spPr/>
        <p:txBody>
          <a:bodyPr/>
          <a:lstStyle/>
          <a:p>
            <a:r>
              <a:rPr lang="en-US" dirty="0"/>
              <a:t>Other forms of Virtual Machines</a:t>
            </a:r>
          </a:p>
        </p:txBody>
      </p:sp>
      <p:sp>
        <p:nvSpPr>
          <p:cNvPr id="3" name="Content Placeholder 2">
            <a:extLst>
              <a:ext uri="{FF2B5EF4-FFF2-40B4-BE49-F238E27FC236}">
                <a16:creationId xmlns:a16="http://schemas.microsoft.com/office/drawing/2014/main" id="{F9FE55D2-D3D3-5A42-8183-33329C652C46}"/>
              </a:ext>
            </a:extLst>
          </p:cNvPr>
          <p:cNvSpPr>
            <a:spLocks noGrp="1"/>
          </p:cNvSpPr>
          <p:nvPr>
            <p:ph idx="1"/>
          </p:nvPr>
        </p:nvSpPr>
        <p:spPr>
          <a:xfrm>
            <a:off x="685800" y="1066800"/>
            <a:ext cx="7620000" cy="2590800"/>
          </a:xfrm>
        </p:spPr>
        <p:txBody>
          <a:bodyPr/>
          <a:lstStyle/>
          <a:p>
            <a:r>
              <a:rPr lang="en-US" dirty="0"/>
              <a:t>We have described Hosted Virtual Machines</a:t>
            </a:r>
          </a:p>
          <a:p>
            <a:pPr lvl="1"/>
            <a:r>
              <a:rPr lang="en-US" dirty="0"/>
              <a:t>VMware fusion, Virtual Box, KVM, …</a:t>
            </a:r>
          </a:p>
          <a:p>
            <a:r>
              <a:rPr lang="en-US" dirty="0"/>
              <a:t>Para-virtualization: Guest OS is modified to work collaboratively with the Host VMM</a:t>
            </a:r>
          </a:p>
          <a:p>
            <a:pPr lvl="1"/>
            <a:r>
              <a:rPr lang="en-US" dirty="0"/>
              <a:t>VMM presents simplified machine to Guest OS</a:t>
            </a:r>
          </a:p>
          <a:p>
            <a:r>
              <a:rPr lang="en-US" dirty="0"/>
              <a:t>Hypervisor: VMM resides under all the “Guest” OS – peers, none is the special host</a:t>
            </a:r>
          </a:p>
          <a:p>
            <a:pPr lvl="1"/>
            <a:r>
              <a:rPr lang="en-US" dirty="0"/>
              <a:t>Much cleaner relationship between VMM and OS’s </a:t>
            </a:r>
          </a:p>
        </p:txBody>
      </p:sp>
      <p:sp>
        <p:nvSpPr>
          <p:cNvPr id="4" name="Date Placeholder 3">
            <a:extLst>
              <a:ext uri="{FF2B5EF4-FFF2-40B4-BE49-F238E27FC236}">
                <a16:creationId xmlns:a16="http://schemas.microsoft.com/office/drawing/2014/main" id="{8820A572-0DB9-C042-91C3-0EE98709FCBA}"/>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ECC7BE93-CA9A-B24E-B135-F86970387E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E9B97310-DC2D-2E43-AE0B-E3DF617E8302}"/>
              </a:ext>
            </a:extLst>
          </p:cNvPr>
          <p:cNvSpPr>
            <a:spLocks noGrp="1"/>
          </p:cNvSpPr>
          <p:nvPr>
            <p:ph type="sldNum" sz="quarter" idx="12"/>
          </p:nvPr>
        </p:nvSpPr>
        <p:spPr/>
        <p:txBody>
          <a:bodyPr/>
          <a:lstStyle/>
          <a:p>
            <a:pPr>
              <a:defRPr/>
            </a:pPr>
            <a:fld id="{ACA94121-BA6C-AD43-82C2-DF1F24FE5D9C}" type="slidenum">
              <a:rPr lang="en-US" smtClean="0"/>
              <a:pPr>
                <a:defRPr/>
              </a:pPr>
              <a:t>58</a:t>
            </a:fld>
            <a:endParaRPr lang="en-US" b="0"/>
          </a:p>
        </p:txBody>
      </p:sp>
      <p:sp>
        <p:nvSpPr>
          <p:cNvPr id="7" name="TextBox 6">
            <a:extLst>
              <a:ext uri="{FF2B5EF4-FFF2-40B4-BE49-F238E27FC236}">
                <a16:creationId xmlns:a16="http://schemas.microsoft.com/office/drawing/2014/main" id="{9186CA3F-E49C-854C-BD6A-13CC5DA87388}"/>
              </a:ext>
            </a:extLst>
          </p:cNvPr>
          <p:cNvSpPr txBox="1"/>
          <p:nvPr/>
        </p:nvSpPr>
        <p:spPr>
          <a:xfrm>
            <a:off x="3678253" y="6031468"/>
            <a:ext cx="1184940" cy="369332"/>
          </a:xfrm>
          <a:prstGeom prst="rect">
            <a:avLst/>
          </a:prstGeom>
          <a:noFill/>
        </p:spPr>
        <p:txBody>
          <a:bodyPr wrap="none" rtlCol="0">
            <a:spAutoFit/>
          </a:bodyPr>
          <a:lstStyle/>
          <a:p>
            <a:r>
              <a:rPr lang="en-US" dirty="0"/>
              <a:t>Hardware</a:t>
            </a:r>
          </a:p>
        </p:txBody>
      </p:sp>
      <p:sp>
        <p:nvSpPr>
          <p:cNvPr id="8" name="TextBox 7">
            <a:extLst>
              <a:ext uri="{FF2B5EF4-FFF2-40B4-BE49-F238E27FC236}">
                <a16:creationId xmlns:a16="http://schemas.microsoft.com/office/drawing/2014/main" id="{19E3F967-D027-1940-8BD2-D021D4720C9A}"/>
              </a:ext>
            </a:extLst>
          </p:cNvPr>
          <p:cNvSpPr txBox="1"/>
          <p:nvPr/>
        </p:nvSpPr>
        <p:spPr>
          <a:xfrm>
            <a:off x="3678253" y="5607930"/>
            <a:ext cx="2044149" cy="369332"/>
          </a:xfrm>
          <a:prstGeom prst="rect">
            <a:avLst/>
          </a:prstGeom>
          <a:noFill/>
        </p:spPr>
        <p:txBody>
          <a:bodyPr wrap="none" rtlCol="0">
            <a:spAutoFit/>
          </a:bodyPr>
          <a:lstStyle/>
          <a:p>
            <a:r>
              <a:rPr lang="en-US" dirty="0"/>
              <a:t>Hypervisor (VMM)</a:t>
            </a:r>
          </a:p>
        </p:txBody>
      </p:sp>
      <p:sp>
        <p:nvSpPr>
          <p:cNvPr id="9" name="Round Single Corner Rectangle 8">
            <a:extLst>
              <a:ext uri="{FF2B5EF4-FFF2-40B4-BE49-F238E27FC236}">
                <a16:creationId xmlns:a16="http://schemas.microsoft.com/office/drawing/2014/main" id="{824871D4-8477-864D-B138-17751C0D30BD}"/>
              </a:ext>
            </a:extLst>
          </p:cNvPr>
          <p:cNvSpPr/>
          <p:nvPr/>
        </p:nvSpPr>
        <p:spPr bwMode="auto">
          <a:xfrm>
            <a:off x="2535253" y="6031468"/>
            <a:ext cx="3810000" cy="304800"/>
          </a:xfrm>
          <a:prstGeom prst="round1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ound Single Corner Rectangle 9">
            <a:extLst>
              <a:ext uri="{FF2B5EF4-FFF2-40B4-BE49-F238E27FC236}">
                <a16:creationId xmlns:a16="http://schemas.microsoft.com/office/drawing/2014/main" id="{E8AB37FE-DB60-5041-806A-FF96556DDCEA}"/>
              </a:ext>
            </a:extLst>
          </p:cNvPr>
          <p:cNvSpPr/>
          <p:nvPr/>
        </p:nvSpPr>
        <p:spPr bwMode="auto">
          <a:xfrm>
            <a:off x="2535253" y="5650468"/>
            <a:ext cx="3810000" cy="304800"/>
          </a:xfrm>
          <a:prstGeom prst="round1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Action Button: Custom 10">
            <a:hlinkClick r:id="" action="ppaction://noaction" highlightClick="1"/>
            <a:extLst>
              <a:ext uri="{FF2B5EF4-FFF2-40B4-BE49-F238E27FC236}">
                <a16:creationId xmlns:a16="http://schemas.microsoft.com/office/drawing/2014/main" id="{C8A7CD2E-81C5-7845-8421-544EF6BD8D1A}"/>
              </a:ext>
            </a:extLst>
          </p:cNvPr>
          <p:cNvSpPr/>
          <p:nvPr/>
        </p:nvSpPr>
        <p:spPr bwMode="auto">
          <a:xfrm>
            <a:off x="2535253" y="4126468"/>
            <a:ext cx="1676400" cy="1447800"/>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8AFF84B7-2AE6-8D47-94BB-40B71286B15E}"/>
              </a:ext>
            </a:extLst>
          </p:cNvPr>
          <p:cNvSpPr txBox="1"/>
          <p:nvPr/>
        </p:nvSpPr>
        <p:spPr>
          <a:xfrm>
            <a:off x="3124555" y="5122902"/>
            <a:ext cx="518091" cy="369332"/>
          </a:xfrm>
          <a:prstGeom prst="rect">
            <a:avLst/>
          </a:prstGeom>
          <a:noFill/>
        </p:spPr>
        <p:txBody>
          <a:bodyPr wrap="none" rtlCol="0">
            <a:spAutoFit/>
          </a:bodyPr>
          <a:lstStyle/>
          <a:p>
            <a:r>
              <a:rPr lang="en-US" dirty="0"/>
              <a:t>OS</a:t>
            </a:r>
          </a:p>
        </p:txBody>
      </p:sp>
      <p:sp>
        <p:nvSpPr>
          <p:cNvPr id="15" name="Action Button: Custom 14">
            <a:hlinkClick r:id="" action="ppaction://noaction" highlightClick="1"/>
            <a:extLst>
              <a:ext uri="{FF2B5EF4-FFF2-40B4-BE49-F238E27FC236}">
                <a16:creationId xmlns:a16="http://schemas.microsoft.com/office/drawing/2014/main" id="{7FD7346E-2461-974B-A7E9-866F52324ACD}"/>
              </a:ext>
            </a:extLst>
          </p:cNvPr>
          <p:cNvSpPr/>
          <p:nvPr/>
        </p:nvSpPr>
        <p:spPr bwMode="auto">
          <a:xfrm>
            <a:off x="2687653" y="5122902"/>
            <a:ext cx="1371600" cy="369332"/>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Action Button: Custom 16">
            <a:hlinkClick r:id="" action="ppaction://noaction" highlightClick="1"/>
            <a:extLst>
              <a:ext uri="{FF2B5EF4-FFF2-40B4-BE49-F238E27FC236}">
                <a16:creationId xmlns:a16="http://schemas.microsoft.com/office/drawing/2014/main" id="{51C84CC4-5EBD-5840-B31C-695BF570E625}"/>
              </a:ext>
            </a:extLst>
          </p:cNvPr>
          <p:cNvSpPr/>
          <p:nvPr/>
        </p:nvSpPr>
        <p:spPr bwMode="auto">
          <a:xfrm>
            <a:off x="2687653" y="4278868"/>
            <a:ext cx="436902" cy="756166"/>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Action Button: Custom 17">
            <a:hlinkClick r:id="" action="ppaction://noaction" highlightClick="1"/>
            <a:extLst>
              <a:ext uri="{FF2B5EF4-FFF2-40B4-BE49-F238E27FC236}">
                <a16:creationId xmlns:a16="http://schemas.microsoft.com/office/drawing/2014/main" id="{DCFCFAB6-F854-4145-A9DA-A3EFF03F6F31}"/>
              </a:ext>
            </a:extLst>
          </p:cNvPr>
          <p:cNvSpPr/>
          <p:nvPr/>
        </p:nvSpPr>
        <p:spPr bwMode="auto">
          <a:xfrm>
            <a:off x="3164435" y="4278868"/>
            <a:ext cx="360704" cy="756166"/>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Action Button: Custom 18">
            <a:hlinkClick r:id="" action="ppaction://noaction" highlightClick="1"/>
            <a:extLst>
              <a:ext uri="{FF2B5EF4-FFF2-40B4-BE49-F238E27FC236}">
                <a16:creationId xmlns:a16="http://schemas.microsoft.com/office/drawing/2014/main" id="{33FDA485-F739-7F4E-B3FB-3AE6282217DC}"/>
              </a:ext>
            </a:extLst>
          </p:cNvPr>
          <p:cNvSpPr/>
          <p:nvPr/>
        </p:nvSpPr>
        <p:spPr bwMode="auto">
          <a:xfrm>
            <a:off x="3678253" y="4278868"/>
            <a:ext cx="360704" cy="756166"/>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Action Button: Custom 19">
            <a:hlinkClick r:id="" action="ppaction://noaction" highlightClick="1"/>
            <a:extLst>
              <a:ext uri="{FF2B5EF4-FFF2-40B4-BE49-F238E27FC236}">
                <a16:creationId xmlns:a16="http://schemas.microsoft.com/office/drawing/2014/main" id="{A3095E47-BE35-F74D-BF09-9D08C961416A}"/>
              </a:ext>
            </a:extLst>
          </p:cNvPr>
          <p:cNvSpPr/>
          <p:nvPr/>
        </p:nvSpPr>
        <p:spPr bwMode="auto">
          <a:xfrm>
            <a:off x="4258654" y="4126468"/>
            <a:ext cx="1019799" cy="1447800"/>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Action Button: Custom 21">
            <a:hlinkClick r:id="" action="ppaction://noaction" highlightClick="1"/>
            <a:extLst>
              <a:ext uri="{FF2B5EF4-FFF2-40B4-BE49-F238E27FC236}">
                <a16:creationId xmlns:a16="http://schemas.microsoft.com/office/drawing/2014/main" id="{E6E7D8A6-B856-C84A-AF66-9EA15DE4CC5A}"/>
              </a:ext>
            </a:extLst>
          </p:cNvPr>
          <p:cNvSpPr/>
          <p:nvPr/>
        </p:nvSpPr>
        <p:spPr bwMode="auto">
          <a:xfrm>
            <a:off x="4364053" y="5122902"/>
            <a:ext cx="837486" cy="369332"/>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OS</a:t>
            </a:r>
          </a:p>
        </p:txBody>
      </p:sp>
      <p:sp>
        <p:nvSpPr>
          <p:cNvPr id="23" name="Action Button: Custom 22">
            <a:hlinkClick r:id="" action="ppaction://noaction" highlightClick="1"/>
            <a:extLst>
              <a:ext uri="{FF2B5EF4-FFF2-40B4-BE49-F238E27FC236}">
                <a16:creationId xmlns:a16="http://schemas.microsoft.com/office/drawing/2014/main" id="{D9992038-5DCD-6A4C-8436-5403BF3C00CC}"/>
              </a:ext>
            </a:extLst>
          </p:cNvPr>
          <p:cNvSpPr/>
          <p:nvPr/>
        </p:nvSpPr>
        <p:spPr bwMode="auto">
          <a:xfrm>
            <a:off x="4364053" y="4278868"/>
            <a:ext cx="436902" cy="756166"/>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Action Button: Custom 23">
            <a:hlinkClick r:id="" action="ppaction://noaction" highlightClick="1"/>
            <a:extLst>
              <a:ext uri="{FF2B5EF4-FFF2-40B4-BE49-F238E27FC236}">
                <a16:creationId xmlns:a16="http://schemas.microsoft.com/office/drawing/2014/main" id="{143DE0D4-10CE-FE42-A6FC-FB1040BA9A07}"/>
              </a:ext>
            </a:extLst>
          </p:cNvPr>
          <p:cNvSpPr/>
          <p:nvPr/>
        </p:nvSpPr>
        <p:spPr bwMode="auto">
          <a:xfrm>
            <a:off x="4840835" y="4278868"/>
            <a:ext cx="360704" cy="756166"/>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Action Button: Custom 25">
            <a:hlinkClick r:id="" action="ppaction://noaction" highlightClick="1"/>
            <a:extLst>
              <a:ext uri="{FF2B5EF4-FFF2-40B4-BE49-F238E27FC236}">
                <a16:creationId xmlns:a16="http://schemas.microsoft.com/office/drawing/2014/main" id="{07C106BD-3A2C-D44C-94C9-73C513519804}"/>
              </a:ext>
            </a:extLst>
          </p:cNvPr>
          <p:cNvSpPr/>
          <p:nvPr/>
        </p:nvSpPr>
        <p:spPr bwMode="auto">
          <a:xfrm>
            <a:off x="5334000" y="4126468"/>
            <a:ext cx="706454" cy="1447800"/>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Action Button: Custom 26">
            <a:hlinkClick r:id="" action="ppaction://noaction" highlightClick="1"/>
            <a:extLst>
              <a:ext uri="{FF2B5EF4-FFF2-40B4-BE49-F238E27FC236}">
                <a16:creationId xmlns:a16="http://schemas.microsoft.com/office/drawing/2014/main" id="{C7BBC7C1-C8CB-DB42-A17D-B3A3E194EA40}"/>
              </a:ext>
            </a:extLst>
          </p:cNvPr>
          <p:cNvSpPr/>
          <p:nvPr/>
        </p:nvSpPr>
        <p:spPr bwMode="auto">
          <a:xfrm>
            <a:off x="5439398" y="5122902"/>
            <a:ext cx="524855" cy="369332"/>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OS</a:t>
            </a:r>
          </a:p>
        </p:txBody>
      </p:sp>
      <p:sp>
        <p:nvSpPr>
          <p:cNvPr id="28" name="Action Button: Custom 27">
            <a:hlinkClick r:id="" action="ppaction://noaction" highlightClick="1"/>
            <a:extLst>
              <a:ext uri="{FF2B5EF4-FFF2-40B4-BE49-F238E27FC236}">
                <a16:creationId xmlns:a16="http://schemas.microsoft.com/office/drawing/2014/main" id="{27D282CE-3924-8C43-AE14-231656C020DC}"/>
              </a:ext>
            </a:extLst>
          </p:cNvPr>
          <p:cNvSpPr/>
          <p:nvPr/>
        </p:nvSpPr>
        <p:spPr bwMode="auto">
          <a:xfrm>
            <a:off x="5439398" y="4278868"/>
            <a:ext cx="436902" cy="756166"/>
          </a:xfrm>
          <a:prstGeom prst="actionButtonBlank">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4269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221A-726C-A54C-B7CF-13A59045613B}"/>
              </a:ext>
            </a:extLst>
          </p:cNvPr>
          <p:cNvSpPr>
            <a:spLocks noGrp="1"/>
          </p:cNvSpPr>
          <p:nvPr>
            <p:ph type="title"/>
          </p:nvPr>
        </p:nvSpPr>
        <p:spPr/>
        <p:txBody>
          <a:bodyPr/>
          <a:lstStyle/>
          <a:p>
            <a:r>
              <a:rPr lang="en-US" dirty="0"/>
              <a:t>Stepping Back</a:t>
            </a:r>
          </a:p>
        </p:txBody>
      </p:sp>
      <p:sp>
        <p:nvSpPr>
          <p:cNvPr id="3" name="Content Placeholder 2">
            <a:extLst>
              <a:ext uri="{FF2B5EF4-FFF2-40B4-BE49-F238E27FC236}">
                <a16:creationId xmlns:a16="http://schemas.microsoft.com/office/drawing/2014/main" id="{C32E2E07-FD92-1847-8BDA-03D2F8196015}"/>
              </a:ext>
            </a:extLst>
          </p:cNvPr>
          <p:cNvSpPr>
            <a:spLocks noGrp="1"/>
          </p:cNvSpPr>
          <p:nvPr>
            <p:ph idx="1"/>
          </p:nvPr>
        </p:nvSpPr>
        <p:spPr/>
        <p:txBody>
          <a:bodyPr/>
          <a:lstStyle/>
          <a:p>
            <a:r>
              <a:rPr lang="en-US" dirty="0"/>
              <a:t>In creating a virtual machine we configured a set of resources within which all of its activities – its OS and all its processes – would operate</a:t>
            </a:r>
          </a:p>
          <a:p>
            <a:pPr lvl="1"/>
            <a:r>
              <a:rPr lang="en-US" dirty="0"/>
              <a:t>Total amount of physical memory (the MMAP)</a:t>
            </a:r>
          </a:p>
          <a:p>
            <a:pPr lvl="1"/>
            <a:r>
              <a:rPr lang="en-US" dirty="0"/>
              <a:t>Total size of all its disk storage (the file backing its disk)</a:t>
            </a:r>
          </a:p>
          <a:p>
            <a:pPr lvl="1"/>
            <a:r>
              <a:rPr lang="en-US" dirty="0"/>
              <a:t>Total network bandwidth</a:t>
            </a:r>
          </a:p>
          <a:p>
            <a:r>
              <a:rPr lang="en-US" dirty="0"/>
              <a:t>These constraints are valuable even without a distinct (possibly heterogenous) Guest OS</a:t>
            </a:r>
          </a:p>
          <a:p>
            <a:endParaRPr lang="en-US" dirty="0"/>
          </a:p>
          <a:p>
            <a:r>
              <a:rPr lang="en-US" dirty="0"/>
              <a:t>Modern operating systems provide </a:t>
            </a:r>
            <a:r>
              <a:rPr lang="en-US" i="1" dirty="0"/>
              <a:t>performance isolation</a:t>
            </a:r>
            <a:r>
              <a:rPr lang="en-US" dirty="0"/>
              <a:t>, in addition to traditional protection isolation</a:t>
            </a:r>
          </a:p>
          <a:p>
            <a:pPr lvl="1"/>
            <a:r>
              <a:rPr lang="en-US" dirty="0"/>
              <a:t>Without the additional machinery and capability of VMs</a:t>
            </a:r>
          </a:p>
          <a:p>
            <a:endParaRPr lang="en-US" dirty="0"/>
          </a:p>
        </p:txBody>
      </p:sp>
      <p:sp>
        <p:nvSpPr>
          <p:cNvPr id="4" name="Date Placeholder 3">
            <a:extLst>
              <a:ext uri="{FF2B5EF4-FFF2-40B4-BE49-F238E27FC236}">
                <a16:creationId xmlns:a16="http://schemas.microsoft.com/office/drawing/2014/main" id="{AFD44500-A4E1-1D4F-A587-6C5397A0D62A}"/>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39C85135-7CBD-1948-84B1-982BB811C6A3}"/>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29DF1093-3DE7-174B-B42B-64D4F8268F19}"/>
              </a:ext>
            </a:extLst>
          </p:cNvPr>
          <p:cNvSpPr>
            <a:spLocks noGrp="1"/>
          </p:cNvSpPr>
          <p:nvPr>
            <p:ph type="sldNum" sz="quarter" idx="12"/>
          </p:nvPr>
        </p:nvSpPr>
        <p:spPr/>
        <p:txBody>
          <a:bodyPr/>
          <a:lstStyle/>
          <a:p>
            <a:pPr>
              <a:defRPr/>
            </a:pPr>
            <a:fld id="{ACA94121-BA6C-AD43-82C2-DF1F24FE5D9C}" type="slidenum">
              <a:rPr lang="en-US" smtClean="0"/>
              <a:pPr>
                <a:defRPr/>
              </a:pPr>
              <a:t>59</a:t>
            </a:fld>
            <a:endParaRPr lang="en-US" b="0"/>
          </a:p>
        </p:txBody>
      </p:sp>
    </p:spTree>
    <p:extLst>
      <p:ext uri="{BB962C8B-B14F-4D97-AF65-F5344CB8AC3E}">
        <p14:creationId xmlns:p14="http://schemas.microsoft.com/office/powerpoint/2010/main" val="3470165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28042"/>
            <a:ext cx="8229600" cy="533400"/>
          </a:xfrm>
        </p:spPr>
        <p:txBody>
          <a:bodyPr/>
          <a:lstStyle/>
          <a:p>
            <a:r>
              <a:rPr lang="en-US" altLang="ko-KR" dirty="0"/>
              <a:t>Recall: Clock Algorithm 				</a:t>
            </a:r>
            <a:r>
              <a:rPr lang="en-US" altLang="ko-KR" sz="2800" dirty="0"/>
              <a:t>(aka Not Recently Used)</a:t>
            </a:r>
            <a:endParaRPr lang="en-US" altLang="ko-KR" dirty="0"/>
          </a:p>
        </p:txBody>
      </p:sp>
      <p:sp>
        <p:nvSpPr>
          <p:cNvPr id="782351" name="Rectangle 15"/>
          <p:cNvSpPr>
            <a:spLocks noGrp="1" noChangeArrowheads="1"/>
          </p:cNvSpPr>
          <p:nvPr>
            <p:ph type="body" idx="1"/>
          </p:nvPr>
        </p:nvSpPr>
        <p:spPr>
          <a:xfrm>
            <a:off x="190500" y="3810000"/>
            <a:ext cx="8763000" cy="3048000"/>
          </a:xfrm>
        </p:spPr>
        <p:txBody>
          <a:bodyPr>
            <a:normAutofit fontScale="85000" lnSpcReduction="20000"/>
          </a:bodyPr>
          <a:lstStyle/>
          <a:p>
            <a:r>
              <a:rPr lang="en-US" altLang="ko-KR" dirty="0"/>
              <a:t>Which bits of a PTE entry are useful to us?</a:t>
            </a:r>
          </a:p>
          <a:p>
            <a:pPr lvl="1"/>
            <a:r>
              <a:rPr lang="en-US" altLang="ko-KR" dirty="0">
                <a:solidFill>
                  <a:srgbClr val="FF0000"/>
                </a:solidFill>
              </a:rPr>
              <a:t>Use: </a:t>
            </a:r>
            <a:r>
              <a:rPr lang="en-US" altLang="ko-KR" dirty="0"/>
              <a:t>Set when page is referenced; cleared by clock algorithm</a:t>
            </a:r>
          </a:p>
          <a:p>
            <a:pPr lvl="1"/>
            <a:r>
              <a:rPr lang="en-US" altLang="ko-KR" dirty="0">
                <a:solidFill>
                  <a:srgbClr val="FF0000"/>
                </a:solidFill>
              </a:rPr>
              <a:t>Modified:</a:t>
            </a:r>
            <a:r>
              <a:rPr lang="en-US" altLang="ko-KR" dirty="0"/>
              <a:t> set when page is modified, cleared when page written to disk</a:t>
            </a:r>
          </a:p>
          <a:p>
            <a:pPr lvl="1"/>
            <a:r>
              <a:rPr lang="en-US" altLang="ko-KR" dirty="0">
                <a:solidFill>
                  <a:srgbClr val="FF0000"/>
                </a:solidFill>
              </a:rPr>
              <a:t>Valid:</a:t>
            </a:r>
            <a:r>
              <a:rPr lang="en-US" altLang="ko-KR" dirty="0"/>
              <a:t> ok for program to reference this page</a:t>
            </a:r>
          </a:p>
          <a:p>
            <a:pPr lvl="1"/>
            <a:r>
              <a:rPr lang="en-US" altLang="ko-KR" dirty="0">
                <a:solidFill>
                  <a:srgbClr val="FF0000"/>
                </a:solidFill>
              </a:rPr>
              <a:t>Read-only:</a:t>
            </a:r>
            <a:r>
              <a:rPr lang="en-US" altLang="ko-KR" dirty="0"/>
              <a:t> ok for program to read page, but not modify</a:t>
            </a:r>
          </a:p>
          <a:p>
            <a:pPr lvl="2"/>
            <a:r>
              <a:rPr lang="en-US" altLang="ko-KR" dirty="0"/>
              <a:t>For example for catching modifications to code pages!</a:t>
            </a:r>
          </a:p>
          <a:p>
            <a:r>
              <a:rPr lang="en-US" altLang="ko-KR" dirty="0">
                <a:solidFill>
                  <a:srgbClr val="FF0000"/>
                </a:solidFill>
              </a:rPr>
              <a:t>Clock Algorithm: </a:t>
            </a:r>
            <a:r>
              <a:rPr lang="en-US" altLang="ko-KR" dirty="0"/>
              <a:t>pages arranged in a ring</a:t>
            </a:r>
          </a:p>
          <a:p>
            <a:pPr lvl="1"/>
            <a:r>
              <a:rPr lang="en-US" altLang="ko-KR" dirty="0"/>
              <a:t>On page fault (or background reaper):</a:t>
            </a:r>
          </a:p>
          <a:p>
            <a:pPr lvl="2"/>
            <a:r>
              <a:rPr lang="en-US" altLang="ko-KR" dirty="0"/>
              <a:t>Advance clock hand (not real time)</a:t>
            </a:r>
          </a:p>
          <a:p>
            <a:pPr lvl="2"/>
            <a:r>
              <a:rPr lang="en-US" altLang="ko-KR" dirty="0"/>
              <a:t>Check </a:t>
            </a:r>
            <a:r>
              <a:rPr lang="en-US" altLang="ko-KR" dirty="0">
                <a:solidFill>
                  <a:srgbClr val="FF0000"/>
                </a:solidFill>
              </a:rPr>
              <a:t>use bit: </a:t>
            </a:r>
            <a:r>
              <a:rPr lang="en-US" altLang="ko-KR" dirty="0"/>
              <a:t>	1</a:t>
            </a:r>
            <a:r>
              <a:rPr lang="en-US" altLang="ko-KR" dirty="0">
                <a:sym typeface="Symbol" panose="05050102010706020507" pitchFamily="18" charset="2"/>
              </a:rPr>
              <a:t>used recently; clear and leave alone</a:t>
            </a:r>
            <a:br>
              <a:rPr lang="en-US" altLang="ko-KR" dirty="0">
                <a:sym typeface="Symbol" panose="05050102010706020507" pitchFamily="18" charset="2"/>
              </a:rPr>
            </a:br>
            <a:r>
              <a:rPr lang="en-US" altLang="ko-KR" dirty="0">
                <a:sym typeface="Symbol" panose="05050102010706020507" pitchFamily="18" charset="2"/>
              </a:rPr>
              <a:t>		0selected candidate for replacement</a:t>
            </a:r>
          </a:p>
          <a:p>
            <a:pPr lvl="1"/>
            <a:r>
              <a:rPr lang="en-US" altLang="ko-KR" dirty="0"/>
              <a:t>Crude partitioning of pages into two groups: young and old</a:t>
            </a:r>
          </a:p>
        </p:txBody>
      </p:sp>
      <p:sp>
        <p:nvSpPr>
          <p:cNvPr id="22531" name="Oval 4"/>
          <p:cNvSpPr>
            <a:spLocks noChangeArrowheads="1"/>
          </p:cNvSpPr>
          <p:nvPr/>
        </p:nvSpPr>
        <p:spPr bwMode="auto">
          <a:xfrm>
            <a:off x="1371600" y="990600"/>
            <a:ext cx="2819400" cy="2743200"/>
          </a:xfrm>
          <a:prstGeom prst="ellipse">
            <a:avLst/>
          </a:prstGeom>
          <a:noFill/>
          <a:ln w="762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100000"/>
              </a:lnSpc>
              <a:spcBef>
                <a:spcPct val="0"/>
              </a:spcBef>
              <a:buSzTx/>
            </a:pPr>
            <a:r>
              <a:rPr lang="en-US" altLang="ko-KR" sz="2400" b="0" dirty="0">
                <a:latin typeface="Gill Sans"/>
                <a:ea typeface="굴림" panose="020B0600000101010101" pitchFamily="34" charset="-127"/>
              </a:rPr>
              <a:t>Set of all pages</a:t>
            </a:r>
          </a:p>
          <a:p>
            <a:pPr>
              <a:lnSpc>
                <a:spcPct val="100000"/>
              </a:lnSpc>
              <a:spcBef>
                <a:spcPct val="0"/>
              </a:spcBef>
              <a:buSzTx/>
            </a:pPr>
            <a:r>
              <a:rPr lang="en-US" altLang="ko-KR" sz="2400" b="0" dirty="0">
                <a:latin typeface="Gill Sans"/>
                <a:ea typeface="굴림" panose="020B0600000101010101" pitchFamily="34" charset="-127"/>
              </a:rPr>
              <a:t>in Memory</a:t>
            </a:r>
          </a:p>
        </p:txBody>
      </p:sp>
      <p:sp>
        <p:nvSpPr>
          <p:cNvPr id="22532" name="Line 5"/>
          <p:cNvSpPr>
            <a:spLocks noChangeShapeType="1"/>
          </p:cNvSpPr>
          <p:nvPr/>
        </p:nvSpPr>
        <p:spPr bwMode="auto">
          <a:xfrm flipH="1">
            <a:off x="3886200" y="1219200"/>
            <a:ext cx="609600" cy="457200"/>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a:endParaRPr>
          </a:p>
        </p:txBody>
      </p:sp>
      <p:sp>
        <p:nvSpPr>
          <p:cNvPr id="22533" name="Text Box 7"/>
          <p:cNvSpPr txBox="1">
            <a:spLocks noChangeArrowheads="1"/>
          </p:cNvSpPr>
          <p:nvPr/>
        </p:nvSpPr>
        <p:spPr bwMode="auto">
          <a:xfrm>
            <a:off x="4419600" y="990600"/>
            <a:ext cx="4495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b="1">
                <a:solidFill>
                  <a:schemeClr val="tx1"/>
                </a:solidFill>
                <a:latin typeface="Comic Sans MS" panose="030F0702030302020204" pitchFamily="66" charset="0"/>
              </a:defRPr>
            </a:lvl1pPr>
            <a:lvl2pPr>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l">
              <a:lnSpc>
                <a:spcPct val="100000"/>
              </a:lnSpc>
              <a:spcBef>
                <a:spcPct val="0"/>
              </a:spcBef>
              <a:buSzTx/>
            </a:pPr>
            <a:r>
              <a:rPr lang="en-US" altLang="ko-KR" sz="1800" dirty="0">
                <a:solidFill>
                  <a:schemeClr val="accent1"/>
                </a:solidFill>
                <a:latin typeface="Gill Sans"/>
                <a:ea typeface="굴림" panose="020B0600000101010101" pitchFamily="34" charset="-127"/>
              </a:rPr>
              <a:t>Single Clock Hand:</a:t>
            </a:r>
          </a:p>
          <a:p>
            <a:pPr lvl="1" algn="l">
              <a:lnSpc>
                <a:spcPct val="100000"/>
              </a:lnSpc>
              <a:spcBef>
                <a:spcPct val="0"/>
              </a:spcBef>
              <a:buSzTx/>
            </a:pPr>
            <a:r>
              <a:rPr lang="en-US" altLang="ko-KR" sz="1800" dirty="0">
                <a:latin typeface="Gill Sans"/>
                <a:ea typeface="굴림" panose="020B0600000101010101" pitchFamily="34" charset="-127"/>
              </a:rPr>
              <a:t>Advances through memory frames</a:t>
            </a:r>
          </a:p>
          <a:p>
            <a:pPr lvl="1" algn="l">
              <a:lnSpc>
                <a:spcPct val="100000"/>
              </a:lnSpc>
              <a:spcBef>
                <a:spcPct val="0"/>
              </a:spcBef>
              <a:buSzTx/>
            </a:pPr>
            <a:r>
              <a:rPr lang="en-US" altLang="ko-KR" sz="1800" dirty="0">
                <a:latin typeface="Gill Sans"/>
                <a:ea typeface="굴림" panose="020B0600000101010101" pitchFamily="34" charset="-127"/>
              </a:rPr>
              <a:t>Check for pages not used recently</a:t>
            </a:r>
          </a:p>
          <a:p>
            <a:pPr lvl="1" algn="l">
              <a:lnSpc>
                <a:spcPct val="100000"/>
              </a:lnSpc>
              <a:spcBef>
                <a:spcPct val="0"/>
              </a:spcBef>
              <a:buSzTx/>
            </a:pPr>
            <a:r>
              <a:rPr lang="en-US" altLang="ko-KR" sz="1800" dirty="0">
                <a:latin typeface="Gill Sans"/>
                <a:ea typeface="굴림" panose="020B0600000101010101" pitchFamily="34" charset="-127"/>
              </a:rPr>
              <a:t>Best candidates for eviction</a:t>
            </a:r>
          </a:p>
        </p:txBody>
      </p:sp>
      <p:sp>
        <p:nvSpPr>
          <p:cNvPr id="22534" name="Arc 9"/>
          <p:cNvSpPr>
            <a:spLocks/>
          </p:cNvSpPr>
          <p:nvPr/>
        </p:nvSpPr>
        <p:spPr bwMode="auto">
          <a:xfrm rot="-230429">
            <a:off x="3962400" y="1600200"/>
            <a:ext cx="533400" cy="1371600"/>
          </a:xfrm>
          <a:custGeom>
            <a:avLst/>
            <a:gdLst>
              <a:gd name="T0" fmla="*/ 335647 w 21600"/>
              <a:gd name="T1" fmla="*/ 0 h 29328"/>
              <a:gd name="T2" fmla="*/ 434301 w 21600"/>
              <a:gd name="T3" fmla="*/ 1371600 h 29328"/>
              <a:gd name="T4" fmla="*/ 0 w 21600"/>
              <a:gd name="T5" fmla="*/ 785088 h 29328"/>
              <a:gd name="T6" fmla="*/ 0 60000 65536"/>
              <a:gd name="T7" fmla="*/ 0 60000 65536"/>
              <a:gd name="T8" fmla="*/ 0 60000 65536"/>
            </a:gdLst>
            <a:ahLst/>
            <a:cxnLst>
              <a:cxn ang="T6">
                <a:pos x="T0" y="T1"/>
              </a:cxn>
              <a:cxn ang="T7">
                <a:pos x="T2" y="T3"/>
              </a:cxn>
              <a:cxn ang="T8">
                <a:pos x="T4" y="T5"/>
              </a:cxn>
            </a:cxnLst>
            <a:rect l="0" t="0" r="r" b="b"/>
            <a:pathLst>
              <a:path w="21600" h="29328" fill="none" extrusionOk="0">
                <a:moveTo>
                  <a:pt x="13592" y="-1"/>
                </a:moveTo>
                <a:cubicBezTo>
                  <a:pt x="18657" y="4100"/>
                  <a:pt x="21600" y="10269"/>
                  <a:pt x="21600" y="16787"/>
                </a:cubicBezTo>
                <a:cubicBezTo>
                  <a:pt x="21600" y="21283"/>
                  <a:pt x="20197" y="25667"/>
                  <a:pt x="17586" y="29327"/>
                </a:cubicBezTo>
              </a:path>
              <a:path w="21600" h="29328" stroke="0" extrusionOk="0">
                <a:moveTo>
                  <a:pt x="13592" y="-1"/>
                </a:moveTo>
                <a:cubicBezTo>
                  <a:pt x="18657" y="4100"/>
                  <a:pt x="21600" y="10269"/>
                  <a:pt x="21600" y="16787"/>
                </a:cubicBezTo>
                <a:cubicBezTo>
                  <a:pt x="21600" y="21283"/>
                  <a:pt x="20197" y="25667"/>
                  <a:pt x="17586" y="29327"/>
                </a:cubicBezTo>
                <a:lnTo>
                  <a:pt x="0" y="16787"/>
                </a:lnTo>
                <a:lnTo>
                  <a:pt x="13592" y="-1"/>
                </a:lnTo>
                <a:close/>
              </a:path>
            </a:pathLst>
          </a:custGeom>
          <a:noFill/>
          <a:ln w="57150">
            <a:solidFill>
              <a:schemeClr val="accent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a:endParaRPr>
          </a:p>
        </p:txBody>
      </p:sp>
      <p:pic>
        <p:nvPicPr>
          <p:cNvPr id="2253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300" y="3048000"/>
            <a:ext cx="1333500" cy="133350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05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23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23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23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23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23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235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23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235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235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235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23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5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356ECD3-9A90-3342-9031-72049F8FD5C7}"/>
              </a:ext>
            </a:extLst>
          </p:cNvPr>
          <p:cNvSpPr/>
          <p:nvPr/>
        </p:nvSpPr>
        <p:spPr bwMode="auto">
          <a:xfrm>
            <a:off x="1205682" y="3253492"/>
            <a:ext cx="6595709" cy="1898036"/>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72" name="Group 71">
            <a:extLst>
              <a:ext uri="{FF2B5EF4-FFF2-40B4-BE49-F238E27FC236}">
                <a16:creationId xmlns:a16="http://schemas.microsoft.com/office/drawing/2014/main" id="{FA0B4BF3-BD1C-544A-93DA-74A9AE7743C7}"/>
              </a:ext>
            </a:extLst>
          </p:cNvPr>
          <p:cNvGrpSpPr/>
          <p:nvPr/>
        </p:nvGrpSpPr>
        <p:grpSpPr>
          <a:xfrm>
            <a:off x="2911950" y="3578423"/>
            <a:ext cx="535506" cy="613399"/>
            <a:chOff x="2286000" y="3733800"/>
            <a:chExt cx="535506" cy="613399"/>
          </a:xfrm>
        </p:grpSpPr>
        <p:grpSp>
          <p:nvGrpSpPr>
            <p:cNvPr id="73" name="Group 72">
              <a:extLst>
                <a:ext uri="{FF2B5EF4-FFF2-40B4-BE49-F238E27FC236}">
                  <a16:creationId xmlns:a16="http://schemas.microsoft.com/office/drawing/2014/main" id="{51A08943-1A4F-2D43-9E8E-EDDF5FD7273B}"/>
                </a:ext>
              </a:extLst>
            </p:cNvPr>
            <p:cNvGrpSpPr/>
            <p:nvPr/>
          </p:nvGrpSpPr>
          <p:grpSpPr>
            <a:xfrm>
              <a:off x="2286000" y="3737600"/>
              <a:ext cx="535506" cy="609599"/>
              <a:chOff x="3884094" y="3222794"/>
              <a:chExt cx="611706" cy="739606"/>
            </a:xfrm>
          </p:grpSpPr>
          <p:sp>
            <p:nvSpPr>
              <p:cNvPr id="76" name="Rectangle 75">
                <a:extLst>
                  <a:ext uri="{FF2B5EF4-FFF2-40B4-BE49-F238E27FC236}">
                    <a16:creationId xmlns:a16="http://schemas.microsoft.com/office/drawing/2014/main" id="{FCB9478F-6A00-DE44-9137-672D0F5D7F9A}"/>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77" name="Straight Connector 76">
                <a:extLst>
                  <a:ext uri="{FF2B5EF4-FFF2-40B4-BE49-F238E27FC236}">
                    <a16:creationId xmlns:a16="http://schemas.microsoft.com/office/drawing/2014/main" id="{F06D6532-0356-3645-A77D-88163332F230}"/>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8" name="Straight Connector 77">
                <a:extLst>
                  <a:ext uri="{FF2B5EF4-FFF2-40B4-BE49-F238E27FC236}">
                    <a16:creationId xmlns:a16="http://schemas.microsoft.com/office/drawing/2014/main" id="{FBAA7803-702F-0F44-972C-557510828353}"/>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9" name="Straight Connector 78">
                <a:extLst>
                  <a:ext uri="{FF2B5EF4-FFF2-40B4-BE49-F238E27FC236}">
                    <a16:creationId xmlns:a16="http://schemas.microsoft.com/office/drawing/2014/main" id="{78456149-C641-E449-92A0-689D9B8E722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74" name="Straight Connector 73">
              <a:extLst>
                <a:ext uri="{FF2B5EF4-FFF2-40B4-BE49-F238E27FC236}">
                  <a16:creationId xmlns:a16="http://schemas.microsoft.com/office/drawing/2014/main" id="{B406C41B-628D-C24C-9163-513F5ADEA05F}"/>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5A2CAF78-830B-314D-AF5C-74527E94B9E3}"/>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grpSp>
        <p:nvGrpSpPr>
          <p:cNvPr id="64" name="Group 63">
            <a:extLst>
              <a:ext uri="{FF2B5EF4-FFF2-40B4-BE49-F238E27FC236}">
                <a16:creationId xmlns:a16="http://schemas.microsoft.com/office/drawing/2014/main" id="{BCBE8903-48D5-104B-B3D6-D0860EFB062B}"/>
              </a:ext>
            </a:extLst>
          </p:cNvPr>
          <p:cNvGrpSpPr/>
          <p:nvPr/>
        </p:nvGrpSpPr>
        <p:grpSpPr>
          <a:xfrm>
            <a:off x="2716103" y="3736284"/>
            <a:ext cx="535506" cy="613399"/>
            <a:chOff x="2286000" y="3733800"/>
            <a:chExt cx="535506" cy="613399"/>
          </a:xfrm>
        </p:grpSpPr>
        <p:grpSp>
          <p:nvGrpSpPr>
            <p:cNvPr id="65" name="Group 64">
              <a:extLst>
                <a:ext uri="{FF2B5EF4-FFF2-40B4-BE49-F238E27FC236}">
                  <a16:creationId xmlns:a16="http://schemas.microsoft.com/office/drawing/2014/main" id="{1AB54855-5E61-A24C-B475-A9C853E90659}"/>
                </a:ext>
              </a:extLst>
            </p:cNvPr>
            <p:cNvGrpSpPr/>
            <p:nvPr/>
          </p:nvGrpSpPr>
          <p:grpSpPr>
            <a:xfrm>
              <a:off x="2286000" y="3737600"/>
              <a:ext cx="535506" cy="609599"/>
              <a:chOff x="3884094" y="3222794"/>
              <a:chExt cx="611706" cy="739606"/>
            </a:xfrm>
          </p:grpSpPr>
          <p:sp>
            <p:nvSpPr>
              <p:cNvPr id="68" name="Rectangle 67">
                <a:extLst>
                  <a:ext uri="{FF2B5EF4-FFF2-40B4-BE49-F238E27FC236}">
                    <a16:creationId xmlns:a16="http://schemas.microsoft.com/office/drawing/2014/main" id="{08558079-D8B8-814A-9BEE-EB1048AD65B4}"/>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69" name="Straight Connector 68">
                <a:extLst>
                  <a:ext uri="{FF2B5EF4-FFF2-40B4-BE49-F238E27FC236}">
                    <a16:creationId xmlns:a16="http://schemas.microsoft.com/office/drawing/2014/main" id="{AA40772C-5727-C64A-94D3-F18C1FE87538}"/>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0" name="Straight Connector 69">
                <a:extLst>
                  <a:ext uri="{FF2B5EF4-FFF2-40B4-BE49-F238E27FC236}">
                    <a16:creationId xmlns:a16="http://schemas.microsoft.com/office/drawing/2014/main" id="{BEB8449C-2BC9-9348-9D5D-66C9FDF4F52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71" name="Straight Connector 70">
                <a:extLst>
                  <a:ext uri="{FF2B5EF4-FFF2-40B4-BE49-F238E27FC236}">
                    <a16:creationId xmlns:a16="http://schemas.microsoft.com/office/drawing/2014/main" id="{6D0833D9-0447-184E-B134-0D3E2DEF039A}"/>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66" name="Straight Connector 65">
              <a:extLst>
                <a:ext uri="{FF2B5EF4-FFF2-40B4-BE49-F238E27FC236}">
                  <a16:creationId xmlns:a16="http://schemas.microsoft.com/office/drawing/2014/main" id="{F94DD543-1C69-934E-80B2-FBBAFB6662F9}"/>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67" name="Straight Connector 66">
              <a:extLst>
                <a:ext uri="{FF2B5EF4-FFF2-40B4-BE49-F238E27FC236}">
                  <a16:creationId xmlns:a16="http://schemas.microsoft.com/office/drawing/2014/main" id="{3A1D9C31-1177-BE49-8C3D-1CC2C7614E6A}"/>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63" name="Rectangle 62">
            <a:extLst>
              <a:ext uri="{FF2B5EF4-FFF2-40B4-BE49-F238E27FC236}">
                <a16:creationId xmlns:a16="http://schemas.microsoft.com/office/drawing/2014/main" id="{73BB0B36-D771-9E4E-9125-399BE8213ADD}"/>
              </a:ext>
            </a:extLst>
          </p:cNvPr>
          <p:cNvSpPr/>
          <p:nvPr/>
        </p:nvSpPr>
        <p:spPr bwMode="auto">
          <a:xfrm>
            <a:off x="6248400" y="4390397"/>
            <a:ext cx="1219200" cy="638803"/>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2" name="Rectangle 61">
            <a:extLst>
              <a:ext uri="{FF2B5EF4-FFF2-40B4-BE49-F238E27FC236}">
                <a16:creationId xmlns:a16="http://schemas.microsoft.com/office/drawing/2014/main" id="{51ADA799-A05F-3549-B73D-7CCA4394A426}"/>
              </a:ext>
            </a:extLst>
          </p:cNvPr>
          <p:cNvSpPr/>
          <p:nvPr/>
        </p:nvSpPr>
        <p:spPr bwMode="auto">
          <a:xfrm>
            <a:off x="6057771" y="4480478"/>
            <a:ext cx="1327608" cy="624922"/>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D1CD5BE4-CBB1-734F-9DFB-76CFB9DE596A}"/>
              </a:ext>
            </a:extLst>
          </p:cNvPr>
          <p:cNvSpPr/>
          <p:nvPr/>
        </p:nvSpPr>
        <p:spPr bwMode="auto">
          <a:xfrm>
            <a:off x="5911071" y="4565631"/>
            <a:ext cx="1353603" cy="585897"/>
          </a:xfrm>
          <a:prstGeom prst="rect">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2B09222E-9863-2043-BB1E-716BF233F46E}"/>
              </a:ext>
            </a:extLst>
          </p:cNvPr>
          <p:cNvSpPr>
            <a:spLocks noGrp="1"/>
          </p:cNvSpPr>
          <p:nvPr>
            <p:ph type="title"/>
          </p:nvPr>
        </p:nvSpPr>
        <p:spPr>
          <a:xfrm>
            <a:off x="685800" y="108161"/>
            <a:ext cx="7696200" cy="857039"/>
          </a:xfrm>
        </p:spPr>
        <p:txBody>
          <a:bodyPr/>
          <a:lstStyle/>
          <a:p>
            <a:r>
              <a:rPr lang="en-US" dirty="0"/>
              <a:t>Performance Isolation: </a:t>
            </a:r>
            <a:r>
              <a:rPr lang="en-US" dirty="0" err="1"/>
              <a:t>CGroups</a:t>
            </a:r>
            <a:endParaRPr lang="en-US" dirty="0"/>
          </a:p>
        </p:txBody>
      </p:sp>
      <p:sp>
        <p:nvSpPr>
          <p:cNvPr id="4" name="Date Placeholder 3">
            <a:extLst>
              <a:ext uri="{FF2B5EF4-FFF2-40B4-BE49-F238E27FC236}">
                <a16:creationId xmlns:a16="http://schemas.microsoft.com/office/drawing/2014/main" id="{887F73B8-0012-5344-AF93-A6FE788ED735}"/>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1E0D054D-F1A9-8343-B335-36A069AC9198}"/>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3D826756-440B-7F47-9E92-CF4F428AF132}"/>
              </a:ext>
            </a:extLst>
          </p:cNvPr>
          <p:cNvSpPr>
            <a:spLocks noGrp="1"/>
          </p:cNvSpPr>
          <p:nvPr>
            <p:ph type="sldNum" sz="quarter" idx="12"/>
          </p:nvPr>
        </p:nvSpPr>
        <p:spPr/>
        <p:txBody>
          <a:bodyPr/>
          <a:lstStyle/>
          <a:p>
            <a:pPr>
              <a:defRPr/>
            </a:pPr>
            <a:fld id="{ACA94121-BA6C-AD43-82C2-DF1F24FE5D9C}" type="slidenum">
              <a:rPr lang="en-US" smtClean="0"/>
              <a:pPr>
                <a:defRPr/>
              </a:pPr>
              <a:t>60</a:t>
            </a:fld>
            <a:endParaRPr lang="en-US" b="0"/>
          </a:p>
        </p:txBody>
      </p:sp>
      <p:sp>
        <p:nvSpPr>
          <p:cNvPr id="7" name="TextBox 6">
            <a:extLst>
              <a:ext uri="{FF2B5EF4-FFF2-40B4-BE49-F238E27FC236}">
                <a16:creationId xmlns:a16="http://schemas.microsoft.com/office/drawing/2014/main" id="{562737A8-C7BE-FE44-8A61-BB81B1F891E9}"/>
              </a:ext>
            </a:extLst>
          </p:cNvPr>
          <p:cNvSpPr txBox="1"/>
          <p:nvPr/>
        </p:nvSpPr>
        <p:spPr>
          <a:xfrm rot="16200000">
            <a:off x="169530" y="5747266"/>
            <a:ext cx="1184940" cy="369332"/>
          </a:xfrm>
          <a:prstGeom prst="rect">
            <a:avLst/>
          </a:prstGeom>
          <a:noFill/>
        </p:spPr>
        <p:txBody>
          <a:bodyPr wrap="none" rtlCol="0">
            <a:spAutoFit/>
          </a:bodyPr>
          <a:lstStyle/>
          <a:p>
            <a:r>
              <a:rPr lang="en-US" dirty="0"/>
              <a:t>Hardware</a:t>
            </a:r>
          </a:p>
        </p:txBody>
      </p:sp>
      <p:cxnSp>
        <p:nvCxnSpPr>
          <p:cNvPr id="12" name="Straight Connector 11">
            <a:extLst>
              <a:ext uri="{FF2B5EF4-FFF2-40B4-BE49-F238E27FC236}">
                <a16:creationId xmlns:a16="http://schemas.microsoft.com/office/drawing/2014/main" id="{8194E82C-2F9E-B14A-83B0-F635208693A2}"/>
              </a:ext>
            </a:extLst>
          </p:cNvPr>
          <p:cNvCxnSpPr/>
          <p:nvPr/>
        </p:nvCxnSpPr>
        <p:spPr bwMode="auto">
          <a:xfrm>
            <a:off x="685800" y="5181600"/>
            <a:ext cx="7086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3" name="Straight Connector 12">
            <a:extLst>
              <a:ext uri="{FF2B5EF4-FFF2-40B4-BE49-F238E27FC236}">
                <a16:creationId xmlns:a16="http://schemas.microsoft.com/office/drawing/2014/main" id="{55A38BF0-0BEB-214D-BDCD-9AB0FBEDDAE7}"/>
              </a:ext>
            </a:extLst>
          </p:cNvPr>
          <p:cNvCxnSpPr/>
          <p:nvPr/>
        </p:nvCxnSpPr>
        <p:spPr bwMode="auto">
          <a:xfrm>
            <a:off x="685800" y="3222794"/>
            <a:ext cx="7086600" cy="0"/>
          </a:xfrm>
          <a:prstGeom prst="line">
            <a:avLst/>
          </a:prstGeom>
          <a:solidFill>
            <a:schemeClr val="accent1"/>
          </a:solidFill>
          <a:ln w="28575" cap="flat" cmpd="tri" algn="ctr">
            <a:solidFill>
              <a:schemeClr val="tx1"/>
            </a:solidFill>
            <a:prstDash val="solid"/>
            <a:round/>
            <a:headEnd type="none" w="sm" len="sm"/>
            <a:tailEnd type="none" w="sm" len="sm"/>
          </a:ln>
          <a:effectLst/>
        </p:spPr>
      </p:cxnSp>
      <p:sp>
        <p:nvSpPr>
          <p:cNvPr id="14" name="TextBox 13">
            <a:extLst>
              <a:ext uri="{FF2B5EF4-FFF2-40B4-BE49-F238E27FC236}">
                <a16:creationId xmlns:a16="http://schemas.microsoft.com/office/drawing/2014/main" id="{A9B53B1A-30A7-0648-874D-497D31013842}"/>
              </a:ext>
            </a:extLst>
          </p:cNvPr>
          <p:cNvSpPr txBox="1"/>
          <p:nvPr/>
        </p:nvSpPr>
        <p:spPr>
          <a:xfrm rot="16200000">
            <a:off x="-202365" y="4002495"/>
            <a:ext cx="1928733" cy="369332"/>
          </a:xfrm>
          <a:prstGeom prst="rect">
            <a:avLst/>
          </a:prstGeom>
          <a:noFill/>
        </p:spPr>
        <p:txBody>
          <a:bodyPr wrap="none" rtlCol="0">
            <a:spAutoFit/>
          </a:bodyPr>
          <a:lstStyle/>
          <a:p>
            <a:r>
              <a:rPr lang="en-US" dirty="0"/>
              <a:t>System Software</a:t>
            </a:r>
          </a:p>
        </p:txBody>
      </p:sp>
      <p:sp>
        <p:nvSpPr>
          <p:cNvPr id="15" name="TextBox 14">
            <a:extLst>
              <a:ext uri="{FF2B5EF4-FFF2-40B4-BE49-F238E27FC236}">
                <a16:creationId xmlns:a16="http://schemas.microsoft.com/office/drawing/2014/main" id="{09F87224-AFD9-2F42-AD1C-4CFD3FD5D134}"/>
              </a:ext>
            </a:extLst>
          </p:cNvPr>
          <p:cNvSpPr txBox="1"/>
          <p:nvPr/>
        </p:nvSpPr>
        <p:spPr>
          <a:xfrm rot="16200000">
            <a:off x="-61302" y="1886306"/>
            <a:ext cx="1646605" cy="369332"/>
          </a:xfrm>
          <a:prstGeom prst="rect">
            <a:avLst/>
          </a:prstGeom>
          <a:noFill/>
        </p:spPr>
        <p:txBody>
          <a:bodyPr wrap="none" rtlCol="0">
            <a:spAutoFit/>
          </a:bodyPr>
          <a:lstStyle/>
          <a:p>
            <a:r>
              <a:rPr lang="en-US" dirty="0"/>
              <a:t>User Software</a:t>
            </a:r>
          </a:p>
        </p:txBody>
      </p:sp>
      <p:grpSp>
        <p:nvGrpSpPr>
          <p:cNvPr id="34" name="Group 33">
            <a:extLst>
              <a:ext uri="{FF2B5EF4-FFF2-40B4-BE49-F238E27FC236}">
                <a16:creationId xmlns:a16="http://schemas.microsoft.com/office/drawing/2014/main" id="{95F48D6F-3157-D14C-980F-5783CCB5B75B}"/>
              </a:ext>
            </a:extLst>
          </p:cNvPr>
          <p:cNvGrpSpPr/>
          <p:nvPr/>
        </p:nvGrpSpPr>
        <p:grpSpPr>
          <a:xfrm>
            <a:off x="3920284" y="3238501"/>
            <a:ext cx="535506" cy="609599"/>
            <a:chOff x="3884094" y="3222794"/>
            <a:chExt cx="611706" cy="739606"/>
          </a:xfrm>
        </p:grpSpPr>
        <p:sp>
          <p:nvSpPr>
            <p:cNvPr id="16" name="Rectangle 15">
              <a:extLst>
                <a:ext uri="{FF2B5EF4-FFF2-40B4-BE49-F238E27FC236}">
                  <a16:creationId xmlns:a16="http://schemas.microsoft.com/office/drawing/2014/main" id="{2832330F-E2C6-BB4D-A881-024F53F11BAF}"/>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1" name="Straight Connector 20">
              <a:extLst>
                <a:ext uri="{FF2B5EF4-FFF2-40B4-BE49-F238E27FC236}">
                  <a16:creationId xmlns:a16="http://schemas.microsoft.com/office/drawing/2014/main" id="{C615354C-687C-6048-805B-876B74D1933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a:extLst>
                <a:ext uri="{FF2B5EF4-FFF2-40B4-BE49-F238E27FC236}">
                  <a16:creationId xmlns:a16="http://schemas.microsoft.com/office/drawing/2014/main" id="{3489F76E-4C7F-BC47-9FE1-68E77D6A807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85DCADAB-8B2B-074B-BCF5-B70394DC5221}"/>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26" name="TextBox 25">
            <a:extLst>
              <a:ext uri="{FF2B5EF4-FFF2-40B4-BE49-F238E27FC236}">
                <a16:creationId xmlns:a16="http://schemas.microsoft.com/office/drawing/2014/main" id="{3C5DDC1D-EA68-1C4C-B729-85B9A3A06E52}"/>
              </a:ext>
            </a:extLst>
          </p:cNvPr>
          <p:cNvSpPr txBox="1"/>
          <p:nvPr/>
        </p:nvSpPr>
        <p:spPr>
          <a:xfrm>
            <a:off x="3651672" y="3789460"/>
            <a:ext cx="1072730" cy="338554"/>
          </a:xfrm>
          <a:prstGeom prst="rect">
            <a:avLst/>
          </a:prstGeom>
          <a:noFill/>
        </p:spPr>
        <p:txBody>
          <a:bodyPr wrap="none" rtlCol="0">
            <a:spAutoFit/>
          </a:bodyPr>
          <a:lstStyle/>
          <a:p>
            <a:r>
              <a:rPr lang="en-US" sz="1600" dirty="0" err="1"/>
              <a:t>syscall</a:t>
            </a:r>
            <a:r>
              <a:rPr lang="en-US" sz="1600" dirty="0"/>
              <a:t> </a:t>
            </a:r>
            <a:r>
              <a:rPr lang="en-US" sz="1600" dirty="0" err="1"/>
              <a:t>tbl</a:t>
            </a:r>
            <a:endParaRPr lang="en-US" sz="1600" dirty="0"/>
          </a:p>
        </p:txBody>
      </p:sp>
      <p:sp>
        <p:nvSpPr>
          <p:cNvPr id="33" name="TextBox 32">
            <a:extLst>
              <a:ext uri="{FF2B5EF4-FFF2-40B4-BE49-F238E27FC236}">
                <a16:creationId xmlns:a16="http://schemas.microsoft.com/office/drawing/2014/main" id="{B9F8B12D-9521-C646-8753-F1A42C722B4B}"/>
              </a:ext>
            </a:extLst>
          </p:cNvPr>
          <p:cNvSpPr txBox="1"/>
          <p:nvPr/>
        </p:nvSpPr>
        <p:spPr>
          <a:xfrm>
            <a:off x="3859945" y="4227077"/>
            <a:ext cx="744114" cy="338554"/>
          </a:xfrm>
          <a:prstGeom prst="rect">
            <a:avLst/>
          </a:prstGeom>
          <a:noFill/>
        </p:spPr>
        <p:txBody>
          <a:bodyPr wrap="none" rtlCol="0">
            <a:spAutoFit/>
          </a:bodyPr>
          <a:lstStyle/>
          <a:p>
            <a:r>
              <a:rPr lang="en-US" sz="1600" dirty="0" err="1"/>
              <a:t>intr</a:t>
            </a:r>
            <a:r>
              <a:rPr lang="en-US" sz="1600" dirty="0"/>
              <a:t> </a:t>
            </a:r>
            <a:r>
              <a:rPr lang="en-US" sz="1600" dirty="0" err="1"/>
              <a:t>tbl</a:t>
            </a:r>
            <a:endParaRPr lang="en-US" sz="1600" dirty="0"/>
          </a:p>
        </p:txBody>
      </p:sp>
      <p:grpSp>
        <p:nvGrpSpPr>
          <p:cNvPr id="35" name="Group 34">
            <a:extLst>
              <a:ext uri="{FF2B5EF4-FFF2-40B4-BE49-F238E27FC236}">
                <a16:creationId xmlns:a16="http://schemas.microsoft.com/office/drawing/2014/main" id="{ABF11EC8-F2E0-8046-8AB4-8B6E0D1AF50A}"/>
              </a:ext>
            </a:extLst>
          </p:cNvPr>
          <p:cNvGrpSpPr/>
          <p:nvPr/>
        </p:nvGrpSpPr>
        <p:grpSpPr>
          <a:xfrm>
            <a:off x="3960294" y="4542487"/>
            <a:ext cx="535506" cy="609599"/>
            <a:chOff x="3884094" y="3222794"/>
            <a:chExt cx="611706" cy="739606"/>
          </a:xfrm>
        </p:grpSpPr>
        <p:sp>
          <p:nvSpPr>
            <p:cNvPr id="36" name="Rectangle 35">
              <a:extLst>
                <a:ext uri="{FF2B5EF4-FFF2-40B4-BE49-F238E27FC236}">
                  <a16:creationId xmlns:a16="http://schemas.microsoft.com/office/drawing/2014/main" id="{AFEB2F7E-3048-A04A-B652-A79C71D0080B}"/>
                </a:ext>
              </a:extLst>
            </p:cNvPr>
            <p:cNvSpPr/>
            <p:nvPr/>
          </p:nvSpPr>
          <p:spPr bwMode="auto">
            <a:xfrm>
              <a:off x="3884094" y="3222794"/>
              <a:ext cx="611706" cy="739606"/>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37" name="Straight Connector 36">
              <a:extLst>
                <a:ext uri="{FF2B5EF4-FFF2-40B4-BE49-F238E27FC236}">
                  <a16:creationId xmlns:a16="http://schemas.microsoft.com/office/drawing/2014/main" id="{FF0D1141-0C44-1545-A638-3E6E4D656555}"/>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13534DBC-0DAD-7F49-83DD-150DDC74693C}"/>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1D00E439-7F36-C648-A4BB-58A112D2D382}"/>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0" name="TextBox 39">
            <a:extLst>
              <a:ext uri="{FF2B5EF4-FFF2-40B4-BE49-F238E27FC236}">
                <a16:creationId xmlns:a16="http://schemas.microsoft.com/office/drawing/2014/main" id="{B8D518A8-98BF-D14C-85E2-46B6EB2256F9}"/>
              </a:ext>
            </a:extLst>
          </p:cNvPr>
          <p:cNvSpPr txBox="1"/>
          <p:nvPr/>
        </p:nvSpPr>
        <p:spPr>
          <a:xfrm>
            <a:off x="6332403" y="4787564"/>
            <a:ext cx="915635" cy="369332"/>
          </a:xfrm>
          <a:prstGeom prst="rect">
            <a:avLst/>
          </a:prstGeom>
          <a:noFill/>
        </p:spPr>
        <p:txBody>
          <a:bodyPr wrap="none" rtlCol="0">
            <a:spAutoFit/>
          </a:bodyPr>
          <a:lstStyle/>
          <a:p>
            <a:r>
              <a:rPr lang="en-US" dirty="0"/>
              <a:t>Drivers</a:t>
            </a:r>
          </a:p>
        </p:txBody>
      </p:sp>
      <p:grpSp>
        <p:nvGrpSpPr>
          <p:cNvPr id="50" name="Group 49">
            <a:extLst>
              <a:ext uri="{FF2B5EF4-FFF2-40B4-BE49-F238E27FC236}">
                <a16:creationId xmlns:a16="http://schemas.microsoft.com/office/drawing/2014/main" id="{69AB7E0E-806F-7A41-B36E-DCBAE3086E78}"/>
              </a:ext>
            </a:extLst>
          </p:cNvPr>
          <p:cNvGrpSpPr/>
          <p:nvPr/>
        </p:nvGrpSpPr>
        <p:grpSpPr>
          <a:xfrm>
            <a:off x="2607925" y="3838267"/>
            <a:ext cx="535506" cy="613399"/>
            <a:chOff x="2286000" y="3733800"/>
            <a:chExt cx="535506" cy="613399"/>
          </a:xfrm>
        </p:grpSpPr>
        <p:grpSp>
          <p:nvGrpSpPr>
            <p:cNvPr id="41" name="Group 40">
              <a:extLst>
                <a:ext uri="{FF2B5EF4-FFF2-40B4-BE49-F238E27FC236}">
                  <a16:creationId xmlns:a16="http://schemas.microsoft.com/office/drawing/2014/main" id="{0AB860ED-C5FB-BF47-9CE2-D23AE2175564}"/>
                </a:ext>
              </a:extLst>
            </p:cNvPr>
            <p:cNvGrpSpPr/>
            <p:nvPr/>
          </p:nvGrpSpPr>
          <p:grpSpPr>
            <a:xfrm>
              <a:off x="2286000" y="3737600"/>
              <a:ext cx="535506" cy="609599"/>
              <a:chOff x="3884094" y="3222794"/>
              <a:chExt cx="611706" cy="739606"/>
            </a:xfrm>
          </p:grpSpPr>
          <p:sp>
            <p:nvSpPr>
              <p:cNvPr id="42" name="Rectangle 41">
                <a:extLst>
                  <a:ext uri="{FF2B5EF4-FFF2-40B4-BE49-F238E27FC236}">
                    <a16:creationId xmlns:a16="http://schemas.microsoft.com/office/drawing/2014/main" id="{F3A30575-E4D1-BE4F-953E-3392E06508EE}"/>
                  </a:ext>
                </a:extLst>
              </p:cNvPr>
              <p:cNvSpPr/>
              <p:nvPr/>
            </p:nvSpPr>
            <p:spPr bwMode="auto">
              <a:xfrm>
                <a:off x="3884094" y="3222794"/>
                <a:ext cx="611706" cy="739606"/>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3" name="Straight Connector 42">
                <a:extLst>
                  <a:ext uri="{FF2B5EF4-FFF2-40B4-BE49-F238E27FC236}">
                    <a16:creationId xmlns:a16="http://schemas.microsoft.com/office/drawing/2014/main" id="{73B2CDAF-DE7A-8240-8719-894792D11E3A}"/>
                  </a:ext>
                </a:extLst>
              </p:cNvPr>
              <p:cNvCxnSpPr>
                <a:cxnSpLocks/>
              </p:cNvCxnSpPr>
              <p:nvPr/>
            </p:nvCxnSpPr>
            <p:spPr bwMode="auto">
              <a:xfrm>
                <a:off x="3884094" y="34290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3D068920-500D-A749-B60C-90EF5197E365}"/>
                  </a:ext>
                </a:extLst>
              </p:cNvPr>
              <p:cNvCxnSpPr>
                <a:cxnSpLocks/>
              </p:cNvCxnSpPr>
              <p:nvPr/>
            </p:nvCxnSpPr>
            <p:spPr bwMode="auto">
              <a:xfrm>
                <a:off x="3884094" y="3592597"/>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5" name="Straight Connector 44">
                <a:extLst>
                  <a:ext uri="{FF2B5EF4-FFF2-40B4-BE49-F238E27FC236}">
                    <a16:creationId xmlns:a16="http://schemas.microsoft.com/office/drawing/2014/main" id="{43FE11AC-01E4-A540-893B-A36765821B7E}"/>
                  </a:ext>
                </a:extLst>
              </p:cNvPr>
              <p:cNvCxnSpPr>
                <a:cxnSpLocks/>
              </p:cNvCxnSpPr>
              <p:nvPr/>
            </p:nvCxnSpPr>
            <p:spPr bwMode="auto">
              <a:xfrm>
                <a:off x="3884094" y="3733800"/>
                <a:ext cx="611706"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cxnSp>
          <p:nvCxnSpPr>
            <p:cNvPr id="47" name="Straight Connector 46">
              <a:extLst>
                <a:ext uri="{FF2B5EF4-FFF2-40B4-BE49-F238E27FC236}">
                  <a16:creationId xmlns:a16="http://schemas.microsoft.com/office/drawing/2014/main" id="{8D8A2386-2534-8444-A0A3-97453B7C852A}"/>
                </a:ext>
              </a:extLst>
            </p:cNvPr>
            <p:cNvCxnSpPr/>
            <p:nvPr/>
          </p:nvCxnSpPr>
          <p:spPr bwMode="auto">
            <a:xfrm>
              <a:off x="2743200" y="37376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8" name="Straight Connector 47">
              <a:extLst>
                <a:ext uri="{FF2B5EF4-FFF2-40B4-BE49-F238E27FC236}">
                  <a16:creationId xmlns:a16="http://schemas.microsoft.com/office/drawing/2014/main" id="{F3F92655-D6AA-6E4A-BA52-D1FACF636411}"/>
                </a:ext>
              </a:extLst>
            </p:cNvPr>
            <p:cNvCxnSpPr/>
            <p:nvPr/>
          </p:nvCxnSpPr>
          <p:spPr bwMode="auto">
            <a:xfrm>
              <a:off x="2667000" y="3733800"/>
              <a:ext cx="0" cy="609599"/>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49" name="TextBox 48">
            <a:extLst>
              <a:ext uri="{FF2B5EF4-FFF2-40B4-BE49-F238E27FC236}">
                <a16:creationId xmlns:a16="http://schemas.microsoft.com/office/drawing/2014/main" id="{F00B99FA-31FC-E24A-9FE3-29053906018D}"/>
              </a:ext>
            </a:extLst>
          </p:cNvPr>
          <p:cNvSpPr txBox="1"/>
          <p:nvPr/>
        </p:nvSpPr>
        <p:spPr>
          <a:xfrm>
            <a:off x="2432021" y="4425883"/>
            <a:ext cx="819242" cy="584775"/>
          </a:xfrm>
          <a:prstGeom prst="rect">
            <a:avLst/>
          </a:prstGeom>
          <a:noFill/>
        </p:spPr>
        <p:txBody>
          <a:bodyPr wrap="square" rtlCol="0">
            <a:spAutoFit/>
          </a:bodyPr>
          <a:lstStyle/>
          <a:p>
            <a:pPr algn="ctr"/>
            <a:r>
              <a:rPr lang="en-US" sz="1600" dirty="0"/>
              <a:t>Page Tables</a:t>
            </a:r>
          </a:p>
        </p:txBody>
      </p:sp>
      <p:sp>
        <p:nvSpPr>
          <p:cNvPr id="59" name="TextBox 58">
            <a:extLst>
              <a:ext uri="{FF2B5EF4-FFF2-40B4-BE49-F238E27FC236}">
                <a16:creationId xmlns:a16="http://schemas.microsoft.com/office/drawing/2014/main" id="{71B8B7F6-C87B-4045-A6C4-BA17180D82E0}"/>
              </a:ext>
            </a:extLst>
          </p:cNvPr>
          <p:cNvSpPr txBox="1"/>
          <p:nvPr/>
        </p:nvSpPr>
        <p:spPr>
          <a:xfrm>
            <a:off x="4681168" y="4201236"/>
            <a:ext cx="1327608" cy="307777"/>
          </a:xfrm>
          <a:prstGeom prst="rect">
            <a:avLst/>
          </a:prstGeom>
          <a:noFill/>
        </p:spPr>
        <p:txBody>
          <a:bodyPr wrap="none" rtlCol="0">
            <a:spAutoFit/>
          </a:bodyPr>
          <a:lstStyle/>
          <a:p>
            <a:r>
              <a:rPr lang="en-US" sz="1400" dirty="0" err="1"/>
              <a:t>intrpt</a:t>
            </a:r>
            <a:r>
              <a:rPr lang="en-US" sz="1400" dirty="0"/>
              <a:t> handlers</a:t>
            </a:r>
          </a:p>
        </p:txBody>
      </p:sp>
      <p:sp>
        <p:nvSpPr>
          <p:cNvPr id="60" name="TextBox 59">
            <a:extLst>
              <a:ext uri="{FF2B5EF4-FFF2-40B4-BE49-F238E27FC236}">
                <a16:creationId xmlns:a16="http://schemas.microsoft.com/office/drawing/2014/main" id="{C81C3135-F4EA-9646-83CD-B887705029AE}"/>
              </a:ext>
            </a:extLst>
          </p:cNvPr>
          <p:cNvSpPr txBox="1"/>
          <p:nvPr/>
        </p:nvSpPr>
        <p:spPr>
          <a:xfrm>
            <a:off x="4724571" y="3352800"/>
            <a:ext cx="1459054" cy="307777"/>
          </a:xfrm>
          <a:prstGeom prst="rect">
            <a:avLst/>
          </a:prstGeom>
          <a:noFill/>
        </p:spPr>
        <p:txBody>
          <a:bodyPr wrap="none" rtlCol="0">
            <a:spAutoFit/>
          </a:bodyPr>
          <a:lstStyle/>
          <a:p>
            <a:r>
              <a:rPr lang="en-US" sz="1400" dirty="0" err="1"/>
              <a:t>syscall</a:t>
            </a:r>
            <a:r>
              <a:rPr lang="en-US" sz="1400" dirty="0"/>
              <a:t> handlers</a:t>
            </a:r>
          </a:p>
        </p:txBody>
      </p:sp>
      <p:sp>
        <p:nvSpPr>
          <p:cNvPr id="80" name="Freeform 79">
            <a:extLst>
              <a:ext uri="{FF2B5EF4-FFF2-40B4-BE49-F238E27FC236}">
                <a16:creationId xmlns:a16="http://schemas.microsoft.com/office/drawing/2014/main" id="{13B22F39-DD4B-AB4B-A1D7-1A21E161B938}"/>
              </a:ext>
            </a:extLst>
          </p:cNvPr>
          <p:cNvSpPr/>
          <p:nvPr/>
        </p:nvSpPr>
        <p:spPr bwMode="auto">
          <a:xfrm>
            <a:off x="4398264" y="3473934"/>
            <a:ext cx="429768" cy="174522"/>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1" name="Freeform 80">
            <a:extLst>
              <a:ext uri="{FF2B5EF4-FFF2-40B4-BE49-F238E27FC236}">
                <a16:creationId xmlns:a16="http://schemas.microsoft.com/office/drawing/2014/main" id="{721A2FF0-7E92-8143-AAC9-AFB0861AFB86}"/>
              </a:ext>
            </a:extLst>
          </p:cNvPr>
          <p:cNvSpPr/>
          <p:nvPr/>
        </p:nvSpPr>
        <p:spPr bwMode="auto">
          <a:xfrm flipV="1">
            <a:off x="4427616" y="4534009"/>
            <a:ext cx="429768" cy="246051"/>
          </a:xfrm>
          <a:custGeom>
            <a:avLst/>
            <a:gdLst>
              <a:gd name="connsiteX0" fmla="*/ 0 w 429768"/>
              <a:gd name="connsiteY0" fmla="*/ 786 h 174522"/>
              <a:gd name="connsiteX1" fmla="*/ 210312 w 429768"/>
              <a:gd name="connsiteY1" fmla="*/ 19074 h 174522"/>
              <a:gd name="connsiteX2" fmla="*/ 155448 w 429768"/>
              <a:gd name="connsiteY2" fmla="*/ 128802 h 174522"/>
              <a:gd name="connsiteX3" fmla="*/ 429768 w 429768"/>
              <a:gd name="connsiteY3" fmla="*/ 174522 h 174522"/>
            </a:gdLst>
            <a:ahLst/>
            <a:cxnLst>
              <a:cxn ang="0">
                <a:pos x="connsiteX0" y="connsiteY0"/>
              </a:cxn>
              <a:cxn ang="0">
                <a:pos x="connsiteX1" y="connsiteY1"/>
              </a:cxn>
              <a:cxn ang="0">
                <a:pos x="connsiteX2" y="connsiteY2"/>
              </a:cxn>
              <a:cxn ang="0">
                <a:pos x="connsiteX3" y="connsiteY3"/>
              </a:cxn>
            </a:cxnLst>
            <a:rect l="l" t="t" r="r" b="b"/>
            <a:pathLst>
              <a:path w="429768" h="174522">
                <a:moveTo>
                  <a:pt x="0" y="786"/>
                </a:moveTo>
                <a:cubicBezTo>
                  <a:pt x="92202" y="-738"/>
                  <a:pt x="184404" y="-2262"/>
                  <a:pt x="210312" y="19074"/>
                </a:cubicBezTo>
                <a:cubicBezTo>
                  <a:pt x="236220" y="40410"/>
                  <a:pt x="118872" y="102894"/>
                  <a:pt x="155448" y="128802"/>
                </a:cubicBezTo>
                <a:cubicBezTo>
                  <a:pt x="192024" y="154710"/>
                  <a:pt x="310896" y="164616"/>
                  <a:pt x="429768" y="174522"/>
                </a:cubicBezTo>
              </a:path>
            </a:pathLst>
          </a:custGeom>
          <a:noFill/>
          <a:ln w="12700" cap="flat" cmpd="sng" algn="ctr">
            <a:solidFill>
              <a:schemeClr val="tx1"/>
            </a:solidFill>
            <a:prstDash val="solid"/>
            <a:round/>
            <a:headEnd type="oval"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8" name="TextBox 87">
            <a:extLst>
              <a:ext uri="{FF2B5EF4-FFF2-40B4-BE49-F238E27FC236}">
                <a16:creationId xmlns:a16="http://schemas.microsoft.com/office/drawing/2014/main" id="{6F77FC65-BD46-DA4A-8256-AF004E109ADA}"/>
              </a:ext>
            </a:extLst>
          </p:cNvPr>
          <p:cNvSpPr txBox="1"/>
          <p:nvPr/>
        </p:nvSpPr>
        <p:spPr>
          <a:xfrm>
            <a:off x="1205682" y="3689780"/>
            <a:ext cx="1143229" cy="338554"/>
          </a:xfrm>
          <a:prstGeom prst="rect">
            <a:avLst/>
          </a:prstGeom>
          <a:noFill/>
        </p:spPr>
        <p:txBody>
          <a:bodyPr wrap="square" rtlCol="0">
            <a:spAutoFit/>
          </a:bodyPr>
          <a:lstStyle/>
          <a:p>
            <a:pPr algn="ctr"/>
            <a:r>
              <a:rPr lang="en-US" sz="1600" dirty="0"/>
              <a:t>scheduler</a:t>
            </a:r>
          </a:p>
        </p:txBody>
      </p:sp>
      <p:sp>
        <p:nvSpPr>
          <p:cNvPr id="89" name="TextBox 88">
            <a:extLst>
              <a:ext uri="{FF2B5EF4-FFF2-40B4-BE49-F238E27FC236}">
                <a16:creationId xmlns:a16="http://schemas.microsoft.com/office/drawing/2014/main" id="{860B4E81-6697-BB4C-B6AC-2376D3FA74AD}"/>
              </a:ext>
            </a:extLst>
          </p:cNvPr>
          <p:cNvSpPr txBox="1"/>
          <p:nvPr/>
        </p:nvSpPr>
        <p:spPr>
          <a:xfrm>
            <a:off x="5766306" y="3706329"/>
            <a:ext cx="1327608" cy="338554"/>
          </a:xfrm>
          <a:prstGeom prst="rect">
            <a:avLst/>
          </a:prstGeom>
          <a:noFill/>
        </p:spPr>
        <p:txBody>
          <a:bodyPr wrap="square" rtlCol="0">
            <a:spAutoFit/>
          </a:bodyPr>
          <a:lstStyle/>
          <a:p>
            <a:pPr algn="ctr"/>
            <a:r>
              <a:rPr lang="en-US" sz="1600" i="1" dirty="0"/>
              <a:t>subsystems</a:t>
            </a:r>
          </a:p>
        </p:txBody>
      </p:sp>
      <p:sp>
        <p:nvSpPr>
          <p:cNvPr id="96" name="Rounded Rectangle 95">
            <a:extLst>
              <a:ext uri="{FF2B5EF4-FFF2-40B4-BE49-F238E27FC236}">
                <a16:creationId xmlns:a16="http://schemas.microsoft.com/office/drawing/2014/main" id="{B4918041-9730-2444-95E9-D619116986EA}"/>
              </a:ext>
            </a:extLst>
          </p:cNvPr>
          <p:cNvSpPr/>
          <p:nvPr/>
        </p:nvSpPr>
        <p:spPr bwMode="auto">
          <a:xfrm>
            <a:off x="1371600" y="1549016"/>
            <a:ext cx="1060421" cy="1498984"/>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8" name="Rounded Rectangle 97">
            <a:extLst>
              <a:ext uri="{FF2B5EF4-FFF2-40B4-BE49-F238E27FC236}">
                <a16:creationId xmlns:a16="http://schemas.microsoft.com/office/drawing/2014/main" id="{29A8531B-EA7F-6244-9C2E-38D1A011952D}"/>
              </a:ext>
            </a:extLst>
          </p:cNvPr>
          <p:cNvSpPr/>
          <p:nvPr/>
        </p:nvSpPr>
        <p:spPr bwMode="auto">
          <a:xfrm>
            <a:off x="1626779" y="1354312"/>
            <a:ext cx="1060421" cy="1498984"/>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9" name="Rounded Rectangle 98">
            <a:extLst>
              <a:ext uri="{FF2B5EF4-FFF2-40B4-BE49-F238E27FC236}">
                <a16:creationId xmlns:a16="http://schemas.microsoft.com/office/drawing/2014/main" id="{67586BBA-05E6-2147-BE0B-C07FF7718535}"/>
              </a:ext>
            </a:extLst>
          </p:cNvPr>
          <p:cNvSpPr/>
          <p:nvPr/>
        </p:nvSpPr>
        <p:spPr bwMode="auto">
          <a:xfrm>
            <a:off x="2202497" y="1629821"/>
            <a:ext cx="845504" cy="1374741"/>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0" name="Rounded Rectangle 99">
            <a:extLst>
              <a:ext uri="{FF2B5EF4-FFF2-40B4-BE49-F238E27FC236}">
                <a16:creationId xmlns:a16="http://schemas.microsoft.com/office/drawing/2014/main" id="{1B9C905A-EEA7-A644-9E29-02CE800DEF72}"/>
              </a:ext>
            </a:extLst>
          </p:cNvPr>
          <p:cNvSpPr/>
          <p:nvPr/>
        </p:nvSpPr>
        <p:spPr bwMode="auto">
          <a:xfrm>
            <a:off x="2784630" y="1203143"/>
            <a:ext cx="845504" cy="1374741"/>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1" name="Rounded Rectangle 100">
            <a:extLst>
              <a:ext uri="{FF2B5EF4-FFF2-40B4-BE49-F238E27FC236}">
                <a16:creationId xmlns:a16="http://schemas.microsoft.com/office/drawing/2014/main" id="{A7648425-89C4-204E-9BB3-A4C59974DF07}"/>
              </a:ext>
            </a:extLst>
          </p:cNvPr>
          <p:cNvSpPr/>
          <p:nvPr/>
        </p:nvSpPr>
        <p:spPr bwMode="auto">
          <a:xfrm>
            <a:off x="3922075" y="1392975"/>
            <a:ext cx="1060421" cy="1498984"/>
          </a:xfrm>
          <a:prstGeom prst="round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2" name="Rounded Rectangle 101">
            <a:extLst>
              <a:ext uri="{FF2B5EF4-FFF2-40B4-BE49-F238E27FC236}">
                <a16:creationId xmlns:a16="http://schemas.microsoft.com/office/drawing/2014/main" id="{84506BF1-F53C-8C4D-ABC9-3462D142C24E}"/>
              </a:ext>
            </a:extLst>
          </p:cNvPr>
          <p:cNvSpPr/>
          <p:nvPr/>
        </p:nvSpPr>
        <p:spPr bwMode="auto">
          <a:xfrm>
            <a:off x="4497793" y="1668484"/>
            <a:ext cx="845504" cy="1374741"/>
          </a:xfrm>
          <a:prstGeom prst="round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3" name="Rounded Rectangle 102">
            <a:extLst>
              <a:ext uri="{FF2B5EF4-FFF2-40B4-BE49-F238E27FC236}">
                <a16:creationId xmlns:a16="http://schemas.microsoft.com/office/drawing/2014/main" id="{4B0C89DE-1AA2-3947-BA3E-BC97F788B95B}"/>
              </a:ext>
            </a:extLst>
          </p:cNvPr>
          <p:cNvSpPr/>
          <p:nvPr/>
        </p:nvSpPr>
        <p:spPr bwMode="auto">
          <a:xfrm>
            <a:off x="5079926" y="1241806"/>
            <a:ext cx="845504" cy="1374741"/>
          </a:xfrm>
          <a:prstGeom prst="round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4" name="Rounded Rectangle 103">
            <a:extLst>
              <a:ext uri="{FF2B5EF4-FFF2-40B4-BE49-F238E27FC236}">
                <a16:creationId xmlns:a16="http://schemas.microsoft.com/office/drawing/2014/main" id="{907CAE29-5BA4-EF48-8517-3C18F43BFD25}"/>
              </a:ext>
            </a:extLst>
          </p:cNvPr>
          <p:cNvSpPr/>
          <p:nvPr/>
        </p:nvSpPr>
        <p:spPr bwMode="auto">
          <a:xfrm>
            <a:off x="6267200" y="1247991"/>
            <a:ext cx="542378" cy="1303192"/>
          </a:xfrm>
          <a:prstGeom prst="round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5" name="Rounded Rectangle 104">
            <a:extLst>
              <a:ext uri="{FF2B5EF4-FFF2-40B4-BE49-F238E27FC236}">
                <a16:creationId xmlns:a16="http://schemas.microsoft.com/office/drawing/2014/main" id="{7979CE87-CAE3-FD4B-883F-C92FA84EDBBA}"/>
              </a:ext>
            </a:extLst>
          </p:cNvPr>
          <p:cNvSpPr/>
          <p:nvPr/>
        </p:nvSpPr>
        <p:spPr bwMode="auto">
          <a:xfrm>
            <a:off x="6627351" y="1552852"/>
            <a:ext cx="845504" cy="1374741"/>
          </a:xfrm>
          <a:prstGeom prst="round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2C42A9AB-4B65-CC46-B2E8-3B72F0E875CF}"/>
              </a:ext>
            </a:extLst>
          </p:cNvPr>
          <p:cNvSpPr/>
          <p:nvPr/>
        </p:nvSpPr>
        <p:spPr bwMode="auto">
          <a:xfrm>
            <a:off x="1331705" y="5497540"/>
            <a:ext cx="1623832" cy="288200"/>
          </a:xfrm>
          <a:prstGeom prst="rect">
            <a:avLst/>
          </a:prstGeom>
          <a:solidFill>
            <a:schemeClr val="bg2">
              <a:lumMod val="20000"/>
              <a:lumOff val="80000"/>
            </a:schemeClr>
          </a:solidFill>
          <a:ln w="12700" cap="flat" cmpd="sng" algn="ctr">
            <a:solidFill>
              <a:schemeClr val="tx1">
                <a:lumMod val="50000"/>
                <a:lumOff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6" name="Rectangle 105">
            <a:extLst>
              <a:ext uri="{FF2B5EF4-FFF2-40B4-BE49-F238E27FC236}">
                <a16:creationId xmlns:a16="http://schemas.microsoft.com/office/drawing/2014/main" id="{D90DB0FD-51D9-BB4E-8947-B6337948C73E}"/>
              </a:ext>
            </a:extLst>
          </p:cNvPr>
          <p:cNvSpPr/>
          <p:nvPr/>
        </p:nvSpPr>
        <p:spPr bwMode="auto">
          <a:xfrm>
            <a:off x="3065125" y="5497540"/>
            <a:ext cx="1623832" cy="288200"/>
          </a:xfrm>
          <a:prstGeom prst="rect">
            <a:avLst/>
          </a:prstGeom>
          <a:solidFill>
            <a:schemeClr val="bg2">
              <a:lumMod val="20000"/>
              <a:lumOff val="80000"/>
            </a:schemeClr>
          </a:solidFill>
          <a:ln w="12700" cap="flat" cmpd="sng" algn="ctr">
            <a:solidFill>
              <a:schemeClr val="tx1">
                <a:lumMod val="50000"/>
                <a:lumOff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7" name="Rectangle 106">
            <a:extLst>
              <a:ext uri="{FF2B5EF4-FFF2-40B4-BE49-F238E27FC236}">
                <a16:creationId xmlns:a16="http://schemas.microsoft.com/office/drawing/2014/main" id="{F8ED1194-D8BE-2F40-B2C7-AD5545F0CBC4}"/>
              </a:ext>
            </a:extLst>
          </p:cNvPr>
          <p:cNvSpPr/>
          <p:nvPr/>
        </p:nvSpPr>
        <p:spPr bwMode="auto">
          <a:xfrm>
            <a:off x="4792569" y="5497540"/>
            <a:ext cx="1623832" cy="288200"/>
          </a:xfrm>
          <a:prstGeom prst="rect">
            <a:avLst/>
          </a:prstGeom>
          <a:solidFill>
            <a:schemeClr val="bg2">
              <a:lumMod val="20000"/>
              <a:lumOff val="80000"/>
            </a:schemeClr>
          </a:solidFill>
          <a:ln w="12700" cap="flat" cmpd="sng" algn="ctr">
            <a:solidFill>
              <a:schemeClr val="tx1">
                <a:lumMod val="50000"/>
                <a:lumOff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8" name="Rectangle 107">
            <a:extLst>
              <a:ext uri="{FF2B5EF4-FFF2-40B4-BE49-F238E27FC236}">
                <a16:creationId xmlns:a16="http://schemas.microsoft.com/office/drawing/2014/main" id="{FE818526-096C-8D41-BBE8-7A62EF9871C1}"/>
              </a:ext>
            </a:extLst>
          </p:cNvPr>
          <p:cNvSpPr/>
          <p:nvPr/>
        </p:nvSpPr>
        <p:spPr bwMode="auto">
          <a:xfrm>
            <a:off x="6525989" y="5497540"/>
            <a:ext cx="1623832" cy="288200"/>
          </a:xfrm>
          <a:prstGeom prst="rect">
            <a:avLst/>
          </a:prstGeom>
          <a:solidFill>
            <a:schemeClr val="bg2">
              <a:lumMod val="20000"/>
              <a:lumOff val="80000"/>
            </a:schemeClr>
          </a:solidFill>
          <a:ln w="12700" cap="flat" cmpd="sng" algn="ctr">
            <a:solidFill>
              <a:schemeClr val="tx1">
                <a:lumMod val="50000"/>
                <a:lumOff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E61A5074-834A-2D4D-8016-83E05FCD6039}"/>
              </a:ext>
            </a:extLst>
          </p:cNvPr>
          <p:cNvSpPr txBox="1"/>
          <p:nvPr/>
        </p:nvSpPr>
        <p:spPr>
          <a:xfrm>
            <a:off x="1585329" y="5456974"/>
            <a:ext cx="1223412" cy="369332"/>
          </a:xfrm>
          <a:prstGeom prst="rect">
            <a:avLst/>
          </a:prstGeom>
          <a:noFill/>
        </p:spPr>
        <p:txBody>
          <a:bodyPr wrap="none" rtlCol="0">
            <a:spAutoFit/>
          </a:bodyPr>
          <a:lstStyle/>
          <a:p>
            <a:r>
              <a:rPr lang="en-US" dirty="0"/>
              <a:t>Processor</a:t>
            </a:r>
          </a:p>
        </p:txBody>
      </p:sp>
      <p:sp>
        <p:nvSpPr>
          <p:cNvPr id="9" name="TextBox 8">
            <a:extLst>
              <a:ext uri="{FF2B5EF4-FFF2-40B4-BE49-F238E27FC236}">
                <a16:creationId xmlns:a16="http://schemas.microsoft.com/office/drawing/2014/main" id="{9A129C75-311A-304A-9681-EBE772AE17B8}"/>
              </a:ext>
            </a:extLst>
          </p:cNvPr>
          <p:cNvSpPr txBox="1"/>
          <p:nvPr/>
        </p:nvSpPr>
        <p:spPr>
          <a:xfrm>
            <a:off x="3416979" y="5456974"/>
            <a:ext cx="1018227" cy="369332"/>
          </a:xfrm>
          <a:prstGeom prst="rect">
            <a:avLst/>
          </a:prstGeom>
          <a:noFill/>
        </p:spPr>
        <p:txBody>
          <a:bodyPr wrap="none" rtlCol="0">
            <a:spAutoFit/>
          </a:bodyPr>
          <a:lstStyle/>
          <a:p>
            <a:r>
              <a:rPr lang="en-US" dirty="0"/>
              <a:t>Memory</a:t>
            </a:r>
          </a:p>
        </p:txBody>
      </p:sp>
      <p:sp>
        <p:nvSpPr>
          <p:cNvPr id="10" name="TextBox 9">
            <a:extLst>
              <a:ext uri="{FF2B5EF4-FFF2-40B4-BE49-F238E27FC236}">
                <a16:creationId xmlns:a16="http://schemas.microsoft.com/office/drawing/2014/main" id="{571B22D9-609C-294C-A6C2-926906397AFB}"/>
              </a:ext>
            </a:extLst>
          </p:cNvPr>
          <p:cNvSpPr txBox="1"/>
          <p:nvPr/>
        </p:nvSpPr>
        <p:spPr>
          <a:xfrm>
            <a:off x="4990720" y="5456974"/>
            <a:ext cx="979755" cy="369332"/>
          </a:xfrm>
          <a:prstGeom prst="rect">
            <a:avLst/>
          </a:prstGeom>
          <a:noFill/>
        </p:spPr>
        <p:txBody>
          <a:bodyPr wrap="none" rtlCol="0">
            <a:spAutoFit/>
          </a:bodyPr>
          <a:lstStyle/>
          <a:p>
            <a:r>
              <a:rPr lang="en-US" dirty="0"/>
              <a:t>Net BW</a:t>
            </a:r>
          </a:p>
        </p:txBody>
      </p:sp>
      <p:sp>
        <p:nvSpPr>
          <p:cNvPr id="109" name="TextBox 108">
            <a:extLst>
              <a:ext uri="{FF2B5EF4-FFF2-40B4-BE49-F238E27FC236}">
                <a16:creationId xmlns:a16="http://schemas.microsoft.com/office/drawing/2014/main" id="{9F366B6E-6AF5-2F48-A3FC-8FCE2DEA8903}"/>
              </a:ext>
            </a:extLst>
          </p:cNvPr>
          <p:cNvSpPr txBox="1"/>
          <p:nvPr/>
        </p:nvSpPr>
        <p:spPr>
          <a:xfrm>
            <a:off x="6867519" y="5456974"/>
            <a:ext cx="671979" cy="369332"/>
          </a:xfrm>
          <a:prstGeom prst="rect">
            <a:avLst/>
          </a:prstGeom>
          <a:noFill/>
        </p:spPr>
        <p:txBody>
          <a:bodyPr wrap="none" rtlCol="0">
            <a:spAutoFit/>
          </a:bodyPr>
          <a:lstStyle/>
          <a:p>
            <a:r>
              <a:rPr lang="en-US" dirty="0"/>
              <a:t>Files</a:t>
            </a:r>
          </a:p>
        </p:txBody>
      </p:sp>
      <p:sp>
        <p:nvSpPr>
          <p:cNvPr id="18" name="Freeform 17">
            <a:extLst>
              <a:ext uri="{FF2B5EF4-FFF2-40B4-BE49-F238E27FC236}">
                <a16:creationId xmlns:a16="http://schemas.microsoft.com/office/drawing/2014/main" id="{F2A6539D-80FA-3F46-B11B-9C331D6618B8}"/>
              </a:ext>
            </a:extLst>
          </p:cNvPr>
          <p:cNvSpPr/>
          <p:nvPr/>
        </p:nvSpPr>
        <p:spPr bwMode="auto">
          <a:xfrm>
            <a:off x="998483" y="2375338"/>
            <a:ext cx="2753710" cy="3090041"/>
          </a:xfrm>
          <a:custGeom>
            <a:avLst/>
            <a:gdLst>
              <a:gd name="connsiteX0" fmla="*/ 336331 w 2753710"/>
              <a:gd name="connsiteY0" fmla="*/ 3090041 h 3090041"/>
              <a:gd name="connsiteX1" fmla="*/ 1481958 w 2753710"/>
              <a:gd name="connsiteY1" fmla="*/ 3090041 h 3090041"/>
              <a:gd name="connsiteX2" fmla="*/ 2753710 w 2753710"/>
              <a:gd name="connsiteY2" fmla="*/ 0 h 3090041"/>
              <a:gd name="connsiteX3" fmla="*/ 0 w 2753710"/>
              <a:gd name="connsiteY3" fmla="*/ 0 h 3090041"/>
              <a:gd name="connsiteX4" fmla="*/ 336331 w 2753710"/>
              <a:gd name="connsiteY4" fmla="*/ 3090041 h 3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710" h="3090041">
                <a:moveTo>
                  <a:pt x="336331" y="3090041"/>
                </a:moveTo>
                <a:lnTo>
                  <a:pt x="1481958" y="3090041"/>
                </a:lnTo>
                <a:lnTo>
                  <a:pt x="2753710" y="0"/>
                </a:lnTo>
                <a:lnTo>
                  <a:pt x="0" y="0"/>
                </a:lnTo>
                <a:lnTo>
                  <a:pt x="336331" y="3090041"/>
                </a:lnTo>
                <a:close/>
              </a:path>
            </a:pathLst>
          </a:custGeom>
          <a:solidFill>
            <a:schemeClr val="accent1">
              <a:alpha val="21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Freeform 18">
            <a:extLst>
              <a:ext uri="{FF2B5EF4-FFF2-40B4-BE49-F238E27FC236}">
                <a16:creationId xmlns:a16="http://schemas.microsoft.com/office/drawing/2014/main" id="{9C59902B-8566-0340-9951-56DBD3395779}"/>
              </a:ext>
            </a:extLst>
          </p:cNvPr>
          <p:cNvSpPr/>
          <p:nvPr/>
        </p:nvSpPr>
        <p:spPr bwMode="auto">
          <a:xfrm>
            <a:off x="2564524" y="2385848"/>
            <a:ext cx="3436883" cy="3069021"/>
          </a:xfrm>
          <a:custGeom>
            <a:avLst/>
            <a:gdLst>
              <a:gd name="connsiteX0" fmla="*/ 0 w 3436883"/>
              <a:gd name="connsiteY0" fmla="*/ 3069021 h 3069021"/>
              <a:gd name="connsiteX1" fmla="*/ 262759 w 3436883"/>
              <a:gd name="connsiteY1" fmla="*/ 3069021 h 3069021"/>
              <a:gd name="connsiteX2" fmla="*/ 3436883 w 3436883"/>
              <a:gd name="connsiteY2" fmla="*/ 0 h 3069021"/>
              <a:gd name="connsiteX3" fmla="*/ 1303283 w 3436883"/>
              <a:gd name="connsiteY3" fmla="*/ 21021 h 3069021"/>
              <a:gd name="connsiteX4" fmla="*/ 0 w 3436883"/>
              <a:gd name="connsiteY4" fmla="*/ 3069021 h 306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883" h="3069021">
                <a:moveTo>
                  <a:pt x="0" y="3069021"/>
                </a:moveTo>
                <a:lnTo>
                  <a:pt x="262759" y="3069021"/>
                </a:lnTo>
                <a:lnTo>
                  <a:pt x="3436883" y="0"/>
                </a:lnTo>
                <a:lnTo>
                  <a:pt x="1303283" y="21021"/>
                </a:lnTo>
                <a:lnTo>
                  <a:pt x="0" y="3069021"/>
                </a:lnTo>
                <a:close/>
              </a:path>
            </a:pathLst>
          </a:custGeom>
          <a:solidFill>
            <a:schemeClr val="accent6">
              <a:lumMod val="20000"/>
              <a:lumOff val="80000"/>
              <a:alpha val="27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D587417C-64E2-4246-BC76-E87C9F1281F7}"/>
              </a:ext>
            </a:extLst>
          </p:cNvPr>
          <p:cNvSpPr txBox="1"/>
          <p:nvPr/>
        </p:nvSpPr>
        <p:spPr>
          <a:xfrm>
            <a:off x="2335742" y="908894"/>
            <a:ext cx="1420582" cy="369332"/>
          </a:xfrm>
          <a:prstGeom prst="rect">
            <a:avLst/>
          </a:prstGeom>
          <a:noFill/>
        </p:spPr>
        <p:txBody>
          <a:bodyPr wrap="none" rtlCol="0">
            <a:spAutoFit/>
          </a:bodyPr>
          <a:lstStyle/>
          <a:p>
            <a:r>
              <a:rPr lang="en-US" dirty="0">
                <a:solidFill>
                  <a:schemeClr val="accent5">
                    <a:lumMod val="50000"/>
                  </a:schemeClr>
                </a:solidFill>
              </a:rPr>
              <a:t>“production”</a:t>
            </a:r>
          </a:p>
        </p:txBody>
      </p:sp>
      <p:sp>
        <p:nvSpPr>
          <p:cNvPr id="110" name="TextBox 109">
            <a:extLst>
              <a:ext uri="{FF2B5EF4-FFF2-40B4-BE49-F238E27FC236}">
                <a16:creationId xmlns:a16="http://schemas.microsoft.com/office/drawing/2014/main" id="{88C39EC6-DFDC-3549-8DA7-1A737528063D}"/>
              </a:ext>
            </a:extLst>
          </p:cNvPr>
          <p:cNvSpPr txBox="1"/>
          <p:nvPr/>
        </p:nvSpPr>
        <p:spPr>
          <a:xfrm>
            <a:off x="4147093" y="908894"/>
            <a:ext cx="1018227" cy="369332"/>
          </a:xfrm>
          <a:prstGeom prst="rect">
            <a:avLst/>
          </a:prstGeom>
          <a:noFill/>
        </p:spPr>
        <p:txBody>
          <a:bodyPr wrap="none" rtlCol="0">
            <a:spAutoFit/>
          </a:bodyPr>
          <a:lstStyle/>
          <a:p>
            <a:r>
              <a:rPr lang="en-US" dirty="0">
                <a:solidFill>
                  <a:schemeClr val="accent5">
                    <a:lumMod val="50000"/>
                  </a:schemeClr>
                </a:solidFill>
              </a:rPr>
              <a:t>“testing”</a:t>
            </a:r>
          </a:p>
        </p:txBody>
      </p:sp>
      <p:sp>
        <p:nvSpPr>
          <p:cNvPr id="111" name="TextBox 110">
            <a:extLst>
              <a:ext uri="{FF2B5EF4-FFF2-40B4-BE49-F238E27FC236}">
                <a16:creationId xmlns:a16="http://schemas.microsoft.com/office/drawing/2014/main" id="{3DB60575-2CCE-4243-861F-69C0414C2238}"/>
              </a:ext>
            </a:extLst>
          </p:cNvPr>
          <p:cNvSpPr txBox="1"/>
          <p:nvPr/>
        </p:nvSpPr>
        <p:spPr>
          <a:xfrm>
            <a:off x="6416401" y="908894"/>
            <a:ext cx="710451" cy="369332"/>
          </a:xfrm>
          <a:prstGeom prst="rect">
            <a:avLst/>
          </a:prstGeom>
          <a:noFill/>
        </p:spPr>
        <p:txBody>
          <a:bodyPr wrap="none" rtlCol="0">
            <a:spAutoFit/>
          </a:bodyPr>
          <a:lstStyle/>
          <a:p>
            <a:r>
              <a:rPr lang="en-US" dirty="0">
                <a:solidFill>
                  <a:schemeClr val="accent5">
                    <a:lumMod val="50000"/>
                  </a:schemeClr>
                </a:solidFill>
              </a:rPr>
              <a:t>“dev”</a:t>
            </a:r>
          </a:p>
        </p:txBody>
      </p:sp>
      <p:sp>
        <p:nvSpPr>
          <p:cNvPr id="23" name="TextBox 22">
            <a:extLst>
              <a:ext uri="{FF2B5EF4-FFF2-40B4-BE49-F238E27FC236}">
                <a16:creationId xmlns:a16="http://schemas.microsoft.com/office/drawing/2014/main" id="{B8148B25-C8DD-404C-9DF7-683C2B0C9002}"/>
              </a:ext>
            </a:extLst>
          </p:cNvPr>
          <p:cNvSpPr txBox="1"/>
          <p:nvPr/>
        </p:nvSpPr>
        <p:spPr>
          <a:xfrm>
            <a:off x="1080594" y="908894"/>
            <a:ext cx="1146468" cy="369332"/>
          </a:xfrm>
          <a:prstGeom prst="rect">
            <a:avLst/>
          </a:prstGeom>
          <a:noFill/>
        </p:spPr>
        <p:txBody>
          <a:bodyPr wrap="none" rtlCol="0">
            <a:spAutoFit/>
          </a:bodyPr>
          <a:lstStyle/>
          <a:p>
            <a:r>
              <a:rPr lang="en-US" dirty="0">
                <a:solidFill>
                  <a:schemeClr val="accent5">
                    <a:lumMod val="50000"/>
                  </a:schemeClr>
                </a:solidFill>
              </a:rPr>
              <a:t>Example:</a:t>
            </a:r>
          </a:p>
        </p:txBody>
      </p:sp>
      <p:sp>
        <p:nvSpPr>
          <p:cNvPr id="24" name="Freeform 23">
            <a:extLst>
              <a:ext uri="{FF2B5EF4-FFF2-40B4-BE49-F238E27FC236}">
                <a16:creationId xmlns:a16="http://schemas.microsoft.com/office/drawing/2014/main" id="{32533BE6-C48A-6441-97DD-F51D9A3603B9}"/>
              </a:ext>
            </a:extLst>
          </p:cNvPr>
          <p:cNvSpPr/>
          <p:nvPr/>
        </p:nvSpPr>
        <p:spPr bwMode="auto">
          <a:xfrm>
            <a:off x="2900855" y="2354317"/>
            <a:ext cx="4698124" cy="3090042"/>
          </a:xfrm>
          <a:custGeom>
            <a:avLst/>
            <a:gdLst>
              <a:gd name="connsiteX0" fmla="*/ 0 w 4698124"/>
              <a:gd name="connsiteY0" fmla="*/ 3090042 h 3090042"/>
              <a:gd name="connsiteX1" fmla="*/ 0 w 4698124"/>
              <a:gd name="connsiteY1" fmla="*/ 3090042 h 3090042"/>
              <a:gd name="connsiteX2" fmla="*/ 4698124 w 4698124"/>
              <a:gd name="connsiteY2" fmla="*/ 0 h 3090042"/>
              <a:gd name="connsiteX3" fmla="*/ 3289738 w 4698124"/>
              <a:gd name="connsiteY3" fmla="*/ 52552 h 3090042"/>
              <a:gd name="connsiteX4" fmla="*/ 0 w 4698124"/>
              <a:gd name="connsiteY4" fmla="*/ 3090042 h 3090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8124" h="3090042">
                <a:moveTo>
                  <a:pt x="0" y="3090042"/>
                </a:moveTo>
                <a:lnTo>
                  <a:pt x="0" y="3090042"/>
                </a:lnTo>
                <a:lnTo>
                  <a:pt x="4698124" y="0"/>
                </a:lnTo>
                <a:lnTo>
                  <a:pt x="3289738" y="52552"/>
                </a:lnTo>
                <a:lnTo>
                  <a:pt x="0" y="3090042"/>
                </a:lnTo>
                <a:close/>
              </a:path>
            </a:pathLst>
          </a:custGeom>
          <a:solidFill>
            <a:srgbClr val="FFC000">
              <a:alpha val="22000"/>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Freeform 26">
            <a:extLst>
              <a:ext uri="{FF2B5EF4-FFF2-40B4-BE49-F238E27FC236}">
                <a16:creationId xmlns:a16="http://schemas.microsoft.com/office/drawing/2014/main" id="{A192B9AA-25F0-834D-8342-EC862121C023}"/>
              </a:ext>
            </a:extLst>
          </p:cNvPr>
          <p:cNvSpPr/>
          <p:nvPr/>
        </p:nvSpPr>
        <p:spPr bwMode="auto">
          <a:xfrm>
            <a:off x="1219200" y="2196662"/>
            <a:ext cx="2606566" cy="3247697"/>
          </a:xfrm>
          <a:custGeom>
            <a:avLst/>
            <a:gdLst>
              <a:gd name="connsiteX0" fmla="*/ 1912883 w 2606566"/>
              <a:gd name="connsiteY0" fmla="*/ 3247697 h 3247697"/>
              <a:gd name="connsiteX1" fmla="*/ 2606566 w 2606566"/>
              <a:gd name="connsiteY1" fmla="*/ 3247697 h 3247697"/>
              <a:gd name="connsiteX2" fmla="*/ 2501462 w 2606566"/>
              <a:gd name="connsiteY2" fmla="*/ 0 h 3247697"/>
              <a:gd name="connsiteX3" fmla="*/ 0 w 2606566"/>
              <a:gd name="connsiteY3" fmla="*/ 21021 h 3247697"/>
              <a:gd name="connsiteX4" fmla="*/ 1912883 w 2606566"/>
              <a:gd name="connsiteY4" fmla="*/ 3247697 h 3247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566" h="3247697">
                <a:moveTo>
                  <a:pt x="1912883" y="3247697"/>
                </a:moveTo>
                <a:lnTo>
                  <a:pt x="2606566" y="3247697"/>
                </a:lnTo>
                <a:lnTo>
                  <a:pt x="2501462" y="0"/>
                </a:lnTo>
                <a:lnTo>
                  <a:pt x="0" y="21021"/>
                </a:lnTo>
                <a:lnTo>
                  <a:pt x="1912883" y="3247697"/>
                </a:lnTo>
                <a:close/>
              </a:path>
            </a:pathLst>
          </a:custGeom>
          <a:solidFill>
            <a:schemeClr val="accent1">
              <a:alpha val="11000"/>
            </a:schemeClr>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Freeform 27">
            <a:extLst>
              <a:ext uri="{FF2B5EF4-FFF2-40B4-BE49-F238E27FC236}">
                <a16:creationId xmlns:a16="http://schemas.microsoft.com/office/drawing/2014/main" id="{E0D3F509-904C-7D4D-8E08-EEDF9F69E698}"/>
              </a:ext>
            </a:extLst>
          </p:cNvPr>
          <p:cNvSpPr/>
          <p:nvPr/>
        </p:nvSpPr>
        <p:spPr bwMode="auto">
          <a:xfrm>
            <a:off x="3836276" y="2133600"/>
            <a:ext cx="2154621" cy="3310759"/>
          </a:xfrm>
          <a:custGeom>
            <a:avLst/>
            <a:gdLst>
              <a:gd name="connsiteX0" fmla="*/ 31531 w 2154621"/>
              <a:gd name="connsiteY0" fmla="*/ 3310759 h 3310759"/>
              <a:gd name="connsiteX1" fmla="*/ 546538 w 2154621"/>
              <a:gd name="connsiteY1" fmla="*/ 3310759 h 3310759"/>
              <a:gd name="connsiteX2" fmla="*/ 2154621 w 2154621"/>
              <a:gd name="connsiteY2" fmla="*/ 0 h 3310759"/>
              <a:gd name="connsiteX3" fmla="*/ 0 w 2154621"/>
              <a:gd name="connsiteY3" fmla="*/ 42042 h 3310759"/>
              <a:gd name="connsiteX4" fmla="*/ 31531 w 2154621"/>
              <a:gd name="connsiteY4" fmla="*/ 3310759 h 3310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621" h="3310759">
                <a:moveTo>
                  <a:pt x="31531" y="3310759"/>
                </a:moveTo>
                <a:lnTo>
                  <a:pt x="546538" y="3310759"/>
                </a:lnTo>
                <a:lnTo>
                  <a:pt x="2154621" y="0"/>
                </a:lnTo>
                <a:lnTo>
                  <a:pt x="0" y="42042"/>
                </a:lnTo>
                <a:lnTo>
                  <a:pt x="31531" y="3310759"/>
                </a:lnTo>
                <a:close/>
              </a:path>
            </a:pathLst>
          </a:custGeom>
          <a:solidFill>
            <a:schemeClr val="accent2">
              <a:lumMod val="20000"/>
              <a:lumOff val="80000"/>
              <a:alpha val="40000"/>
            </a:schemeClr>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Freeform 28">
            <a:extLst>
              <a:ext uri="{FF2B5EF4-FFF2-40B4-BE49-F238E27FC236}">
                <a16:creationId xmlns:a16="http://schemas.microsoft.com/office/drawing/2014/main" id="{0ACAD06C-76AA-EB44-951D-FB63006500A9}"/>
              </a:ext>
            </a:extLst>
          </p:cNvPr>
          <p:cNvSpPr/>
          <p:nvPr/>
        </p:nvSpPr>
        <p:spPr bwMode="auto">
          <a:xfrm>
            <a:off x="4477407" y="2091559"/>
            <a:ext cx="3163614" cy="3352800"/>
          </a:xfrm>
          <a:custGeom>
            <a:avLst/>
            <a:gdLst>
              <a:gd name="connsiteX0" fmla="*/ 0 w 3163614"/>
              <a:gd name="connsiteY0" fmla="*/ 3342290 h 3352800"/>
              <a:gd name="connsiteX1" fmla="*/ 210207 w 3163614"/>
              <a:gd name="connsiteY1" fmla="*/ 3352800 h 3352800"/>
              <a:gd name="connsiteX2" fmla="*/ 3163614 w 3163614"/>
              <a:gd name="connsiteY2" fmla="*/ 0 h 3352800"/>
              <a:gd name="connsiteX3" fmla="*/ 1681655 w 3163614"/>
              <a:gd name="connsiteY3" fmla="*/ 10510 h 3352800"/>
              <a:gd name="connsiteX4" fmla="*/ 0 w 3163614"/>
              <a:gd name="connsiteY4" fmla="*/ 3342290 h 335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614" h="3352800">
                <a:moveTo>
                  <a:pt x="0" y="3342290"/>
                </a:moveTo>
                <a:lnTo>
                  <a:pt x="210207" y="3352800"/>
                </a:lnTo>
                <a:lnTo>
                  <a:pt x="3163614" y="0"/>
                </a:lnTo>
                <a:lnTo>
                  <a:pt x="1681655" y="10510"/>
                </a:lnTo>
                <a:lnTo>
                  <a:pt x="0" y="3342290"/>
                </a:lnTo>
                <a:close/>
              </a:path>
            </a:pathLst>
          </a:custGeom>
          <a:solidFill>
            <a:srgbClr val="FFC000">
              <a:alpha val="24000"/>
            </a:srgbClr>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1660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7" grpId="0" animBg="1"/>
      <p:bldP spid="28" grpId="0" animBg="1"/>
      <p:bldP spid="2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1484-4868-F74A-9200-321EC25E12F4}"/>
              </a:ext>
            </a:extLst>
          </p:cNvPr>
          <p:cNvSpPr>
            <a:spLocks noGrp="1"/>
          </p:cNvSpPr>
          <p:nvPr>
            <p:ph type="title"/>
          </p:nvPr>
        </p:nvSpPr>
        <p:spPr/>
        <p:txBody>
          <a:bodyPr/>
          <a:lstStyle/>
          <a:p>
            <a:r>
              <a:rPr lang="en-US" dirty="0" err="1"/>
              <a:t>CGroups</a:t>
            </a:r>
            <a:endParaRPr lang="en-US" dirty="0"/>
          </a:p>
        </p:txBody>
      </p:sp>
      <p:sp>
        <p:nvSpPr>
          <p:cNvPr id="3" name="Content Placeholder 2">
            <a:extLst>
              <a:ext uri="{FF2B5EF4-FFF2-40B4-BE49-F238E27FC236}">
                <a16:creationId xmlns:a16="http://schemas.microsoft.com/office/drawing/2014/main" id="{14EAD9BC-EAD0-8E42-9C65-07DF6CC788F4}"/>
              </a:ext>
            </a:extLst>
          </p:cNvPr>
          <p:cNvSpPr>
            <a:spLocks noGrp="1"/>
          </p:cNvSpPr>
          <p:nvPr>
            <p:ph idx="1"/>
          </p:nvPr>
        </p:nvSpPr>
        <p:spPr/>
        <p:txBody>
          <a:bodyPr/>
          <a:lstStyle/>
          <a:p>
            <a:r>
              <a:rPr lang="en-US" dirty="0"/>
              <a:t>Identify collections of processes that will be treated as a </a:t>
            </a:r>
            <a:r>
              <a:rPr lang="en-US" i="1" dirty="0"/>
              <a:t>group</a:t>
            </a:r>
            <a:r>
              <a:rPr lang="en-US" dirty="0"/>
              <a:t> for resource allocation</a:t>
            </a:r>
          </a:p>
          <a:p>
            <a:pPr lvl="1"/>
            <a:r>
              <a:rPr lang="en-US" dirty="0"/>
              <a:t>Groups can have hierarchical structure</a:t>
            </a:r>
          </a:p>
          <a:p>
            <a:pPr lvl="1"/>
            <a:r>
              <a:rPr lang="en-US" dirty="0"/>
              <a:t>i.e., a Group can be comprised of subgroups</a:t>
            </a:r>
          </a:p>
          <a:p>
            <a:pPr lvl="1"/>
            <a:r>
              <a:rPr lang="en-US" dirty="0"/>
              <a:t>Process parent-child relationship defines a hierarchy</a:t>
            </a:r>
          </a:p>
          <a:p>
            <a:pPr lvl="2"/>
            <a:r>
              <a:rPr lang="en-US" dirty="0"/>
              <a:t>Generalize this beyond </a:t>
            </a:r>
            <a:r>
              <a:rPr lang="en-US" dirty="0">
                <a:latin typeface="Courier" pitchFamily="2" charset="0"/>
              </a:rPr>
              <a:t>fork( )</a:t>
            </a:r>
          </a:p>
          <a:p>
            <a:r>
              <a:rPr lang="en-US" dirty="0"/>
              <a:t>Set of key resource dimensions</a:t>
            </a:r>
          </a:p>
          <a:p>
            <a:pPr lvl="1"/>
            <a:r>
              <a:rPr lang="en-US" dirty="0"/>
              <a:t>Processor share (CPU), CPU set (bound to particular cores)</a:t>
            </a:r>
          </a:p>
          <a:p>
            <a:pPr lvl="1"/>
            <a:r>
              <a:rPr lang="en-US" dirty="0"/>
              <a:t>Physical memory share, </a:t>
            </a:r>
          </a:p>
          <a:p>
            <a:pPr lvl="1"/>
            <a:r>
              <a:rPr lang="en-US" dirty="0"/>
              <a:t>block IO, net priority, net class</a:t>
            </a:r>
          </a:p>
          <a:p>
            <a:pPr lvl="1"/>
            <a:r>
              <a:rPr lang="en-US" dirty="0"/>
              <a:t>Namespace (ns), i.e., containers</a:t>
            </a:r>
          </a:p>
          <a:p>
            <a:r>
              <a:rPr lang="en-US" dirty="0"/>
              <a:t>Resource limiting, prioritization, accounting and control</a:t>
            </a:r>
          </a:p>
          <a:p>
            <a:r>
              <a:rPr lang="en-US" dirty="0"/>
              <a:t>Containers define a collection of libraries and executables that should be a group</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EA7E17B1-0947-D548-BBDC-9E767807F838}"/>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BFE1ADEA-6B4B-7443-9E0F-85951933B7CF}"/>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202DBBA6-CEC2-B345-8F7B-C94352ABB100}"/>
              </a:ext>
            </a:extLst>
          </p:cNvPr>
          <p:cNvSpPr>
            <a:spLocks noGrp="1"/>
          </p:cNvSpPr>
          <p:nvPr>
            <p:ph type="sldNum" sz="quarter" idx="12"/>
          </p:nvPr>
        </p:nvSpPr>
        <p:spPr/>
        <p:txBody>
          <a:bodyPr/>
          <a:lstStyle/>
          <a:p>
            <a:pPr>
              <a:defRPr/>
            </a:pPr>
            <a:fld id="{ACA94121-BA6C-AD43-82C2-DF1F24FE5D9C}" type="slidenum">
              <a:rPr lang="en-US" smtClean="0"/>
              <a:pPr>
                <a:defRPr/>
              </a:pPr>
              <a:t>61</a:t>
            </a:fld>
            <a:endParaRPr lang="en-US" b="0"/>
          </a:p>
        </p:txBody>
      </p:sp>
    </p:spTree>
    <p:extLst>
      <p:ext uri="{BB962C8B-B14F-4D97-AF65-F5344CB8AC3E}">
        <p14:creationId xmlns:p14="http://schemas.microsoft.com/office/powerpoint/2010/main" val="377612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6F89-786F-3549-96F9-01CAE6063AEB}"/>
              </a:ext>
            </a:extLst>
          </p:cNvPr>
          <p:cNvSpPr>
            <a:spLocks noGrp="1"/>
          </p:cNvSpPr>
          <p:nvPr>
            <p:ph type="title"/>
          </p:nvPr>
        </p:nvSpPr>
        <p:spPr/>
        <p:txBody>
          <a:bodyPr/>
          <a:lstStyle/>
          <a:p>
            <a:r>
              <a:rPr lang="en-US" dirty="0"/>
              <a:t>How is all the </a:t>
            </a:r>
            <a:r>
              <a:rPr lang="en-US" dirty="0" err="1"/>
              <a:t>cgroups</a:t>
            </a:r>
            <a:r>
              <a:rPr lang="en-US" dirty="0"/>
              <a:t> info recorded?</a:t>
            </a:r>
          </a:p>
        </p:txBody>
      </p:sp>
      <p:sp>
        <p:nvSpPr>
          <p:cNvPr id="3" name="Content Placeholder 2">
            <a:extLst>
              <a:ext uri="{FF2B5EF4-FFF2-40B4-BE49-F238E27FC236}">
                <a16:creationId xmlns:a16="http://schemas.microsoft.com/office/drawing/2014/main" id="{E311D30B-D089-A747-A984-E62E62DB9CD1}"/>
              </a:ext>
            </a:extLst>
          </p:cNvPr>
          <p:cNvSpPr>
            <a:spLocks noGrp="1"/>
          </p:cNvSpPr>
          <p:nvPr>
            <p:ph idx="1"/>
          </p:nvPr>
        </p:nvSpPr>
        <p:spPr/>
        <p:txBody>
          <a:bodyPr/>
          <a:lstStyle/>
          <a:p>
            <a:r>
              <a:rPr lang="en-US" dirty="0"/>
              <a:t>Unix-based systems use </a:t>
            </a:r>
            <a:r>
              <a:rPr lang="en-US" dirty="0">
                <a:latin typeface="Courier" pitchFamily="2" charset="0"/>
              </a:rPr>
              <a:t>/proc </a:t>
            </a:r>
            <a:r>
              <a:rPr lang="en-US" dirty="0"/>
              <a:t>to represent information about processes</a:t>
            </a:r>
          </a:p>
          <a:p>
            <a:pPr lvl="1"/>
            <a:r>
              <a:rPr lang="en-US" dirty="0">
                <a:latin typeface="Courier" pitchFamily="2" charset="0"/>
              </a:rPr>
              <a:t>/proc/&lt;</a:t>
            </a:r>
            <a:r>
              <a:rPr lang="en-US" dirty="0" err="1">
                <a:latin typeface="Courier" pitchFamily="2" charset="0"/>
              </a:rPr>
              <a:t>pid</a:t>
            </a:r>
            <a:r>
              <a:rPr lang="en-US" dirty="0">
                <a:latin typeface="Courier" pitchFamily="2" charset="0"/>
              </a:rPr>
              <a:t>&gt; </a:t>
            </a:r>
            <a:r>
              <a:rPr lang="en-US" dirty="0"/>
              <a:t>describes process &lt;</a:t>
            </a:r>
            <a:r>
              <a:rPr lang="en-US" dirty="0" err="1"/>
              <a:t>pid</a:t>
            </a:r>
            <a:r>
              <a:rPr lang="en-US" dirty="0"/>
              <a:t>&gt;</a:t>
            </a:r>
          </a:p>
          <a:p>
            <a:r>
              <a:rPr lang="en-US" dirty="0">
                <a:latin typeface="Courier" pitchFamily="2" charset="0"/>
              </a:rPr>
              <a:t>/proc/</a:t>
            </a:r>
            <a:r>
              <a:rPr lang="en-US" dirty="0" err="1">
                <a:latin typeface="Courier" pitchFamily="2" charset="0"/>
              </a:rPr>
              <a:t>cgroups</a:t>
            </a:r>
            <a:r>
              <a:rPr lang="en-US" dirty="0">
                <a:latin typeface="Courier" pitchFamily="2" charset="0"/>
              </a:rPr>
              <a:t>/*</a:t>
            </a:r>
          </a:p>
          <a:p>
            <a:pPr lvl="1"/>
            <a:r>
              <a:rPr lang="en-US" dirty="0">
                <a:latin typeface="Courier" pitchFamily="2" charset="0"/>
              </a:rPr>
              <a:t>Describes what controllers are implemented</a:t>
            </a:r>
          </a:p>
          <a:p>
            <a:r>
              <a:rPr lang="en-US" dirty="0"/>
              <a:t>Each </a:t>
            </a:r>
            <a:r>
              <a:rPr lang="en-US" dirty="0" err="1"/>
              <a:t>cgroup</a:t>
            </a:r>
            <a:r>
              <a:rPr lang="en-US" dirty="0"/>
              <a:t> controller has a directory under /sys/fs/</a:t>
            </a:r>
            <a:r>
              <a:rPr lang="en-US" dirty="0" err="1"/>
              <a:t>cgroup</a:t>
            </a:r>
            <a:r>
              <a:rPr lang="en-US" dirty="0"/>
              <a:t>/&lt;controller&gt;</a:t>
            </a:r>
          </a:p>
          <a:p>
            <a:pPr lvl="1"/>
            <a:r>
              <a:rPr lang="en-US" dirty="0">
                <a:latin typeface="Courier" pitchFamily="2" charset="0"/>
              </a:rPr>
              <a:t>/sys/fs/</a:t>
            </a:r>
            <a:r>
              <a:rPr lang="en-US" dirty="0" err="1">
                <a:latin typeface="Courier" pitchFamily="2" charset="0"/>
              </a:rPr>
              <a:t>cgroup</a:t>
            </a:r>
            <a:r>
              <a:rPr lang="en-US" dirty="0">
                <a:latin typeface="Courier" pitchFamily="2" charset="0"/>
              </a:rPr>
              <a:t>/</a:t>
            </a:r>
            <a:r>
              <a:rPr lang="en-US" dirty="0" err="1">
                <a:latin typeface="Courier" pitchFamily="2" charset="0"/>
              </a:rPr>
              <a:t>cpu</a:t>
            </a:r>
            <a:r>
              <a:rPr lang="en-US" dirty="0">
                <a:latin typeface="Courier" pitchFamily="2" charset="0"/>
              </a:rPr>
              <a:t>/production</a:t>
            </a:r>
          </a:p>
          <a:p>
            <a:pPr lvl="1"/>
            <a:r>
              <a:rPr lang="en-US" dirty="0">
                <a:latin typeface="Courier" pitchFamily="2" charset="0"/>
              </a:rPr>
              <a:t>/sys/fs/</a:t>
            </a:r>
            <a:r>
              <a:rPr lang="en-US" dirty="0" err="1">
                <a:latin typeface="Courier" pitchFamily="2" charset="0"/>
              </a:rPr>
              <a:t>cgroup</a:t>
            </a:r>
            <a:r>
              <a:rPr lang="en-US" dirty="0">
                <a:latin typeface="Courier" pitchFamily="2" charset="0"/>
              </a:rPr>
              <a:t>/memory/foo/</a:t>
            </a:r>
            <a:r>
              <a:rPr lang="en-US" dirty="0" err="1">
                <a:latin typeface="Courier" pitchFamily="2" charset="0"/>
              </a:rPr>
              <a:t>memory.limit_in_bytes</a:t>
            </a:r>
            <a:endParaRPr lang="en-US" dirty="0">
              <a:latin typeface="Courier" pitchFamily="2" charset="0"/>
            </a:endParaRPr>
          </a:p>
          <a:p>
            <a:r>
              <a:rPr lang="en-US" dirty="0"/>
              <a:t>Kernel monitors and controls processes/threads in accordance with </a:t>
            </a:r>
            <a:r>
              <a:rPr lang="en-US" dirty="0" err="1"/>
              <a:t>cgroup</a:t>
            </a:r>
            <a:r>
              <a:rPr lang="en-US" dirty="0"/>
              <a:t> controllers</a:t>
            </a:r>
          </a:p>
          <a:p>
            <a:endParaRPr lang="en-US" dirty="0">
              <a:latin typeface="Courier" pitchFamily="2" charset="0"/>
            </a:endParaRPr>
          </a:p>
        </p:txBody>
      </p:sp>
      <p:sp>
        <p:nvSpPr>
          <p:cNvPr id="4" name="Date Placeholder 3">
            <a:extLst>
              <a:ext uri="{FF2B5EF4-FFF2-40B4-BE49-F238E27FC236}">
                <a16:creationId xmlns:a16="http://schemas.microsoft.com/office/drawing/2014/main" id="{B6D6BE67-EC3D-2D42-B216-D449B7B36CCE}"/>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3F97D3AE-9C4F-D944-8B18-7356584E7E51}"/>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86FC19BC-B925-9E49-86C5-735137795BC6}"/>
              </a:ext>
            </a:extLst>
          </p:cNvPr>
          <p:cNvSpPr>
            <a:spLocks noGrp="1"/>
          </p:cNvSpPr>
          <p:nvPr>
            <p:ph type="sldNum" sz="quarter" idx="12"/>
          </p:nvPr>
        </p:nvSpPr>
        <p:spPr/>
        <p:txBody>
          <a:bodyPr/>
          <a:lstStyle/>
          <a:p>
            <a:pPr>
              <a:defRPr/>
            </a:pPr>
            <a:fld id="{ACA94121-BA6C-AD43-82C2-DF1F24FE5D9C}" type="slidenum">
              <a:rPr lang="en-US" smtClean="0"/>
              <a:pPr>
                <a:defRPr/>
              </a:pPr>
              <a:t>62</a:t>
            </a:fld>
            <a:endParaRPr lang="en-US" b="0"/>
          </a:p>
        </p:txBody>
      </p:sp>
    </p:spTree>
    <p:extLst>
      <p:ext uri="{BB962C8B-B14F-4D97-AF65-F5344CB8AC3E}">
        <p14:creationId xmlns:p14="http://schemas.microsoft.com/office/powerpoint/2010/main" val="2706688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E43C-FED7-0C4A-AEFD-E8C643F4D85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11CA526-BE97-3945-B7EB-613D0838627A}"/>
              </a:ext>
            </a:extLst>
          </p:cNvPr>
          <p:cNvSpPr>
            <a:spLocks noGrp="1"/>
          </p:cNvSpPr>
          <p:nvPr>
            <p:ph idx="1"/>
          </p:nvPr>
        </p:nvSpPr>
        <p:spPr>
          <a:xfrm>
            <a:off x="685800" y="965200"/>
            <a:ext cx="7924800" cy="5257800"/>
          </a:xfrm>
        </p:spPr>
        <p:txBody>
          <a:bodyPr/>
          <a:lstStyle/>
          <a:p>
            <a:r>
              <a:rPr lang="en-US" sz="1800" dirty="0"/>
              <a:t>For 50+ years operating systems focused on virtualizing resources to provide clean, protected services to user processes</a:t>
            </a:r>
          </a:p>
          <a:p>
            <a:pPr lvl="1"/>
            <a:r>
              <a:rPr lang="en-US" sz="1400" dirty="0"/>
              <a:t>Illusion of near infinite resources, despite constraints</a:t>
            </a:r>
          </a:p>
          <a:p>
            <a:pPr lvl="1"/>
            <a:r>
              <a:rPr lang="en-US" sz="1400" dirty="0"/>
              <a:t>Protection and isolation, Glue (accounting was there too)</a:t>
            </a:r>
          </a:p>
          <a:p>
            <a:r>
              <a:rPr lang="en-US" sz="1800" dirty="0"/>
              <a:t>Past 15+ years, with ever more resources, focus on </a:t>
            </a:r>
            <a:r>
              <a:rPr lang="en-US" sz="1800" i="1" dirty="0"/>
              <a:t>predictable</a:t>
            </a:r>
            <a:r>
              <a:rPr lang="en-US" sz="1800" dirty="0"/>
              <a:t> share (proportions) of resources (as part of virtualization)</a:t>
            </a:r>
          </a:p>
          <a:p>
            <a:pPr lvl="1"/>
            <a:r>
              <a:rPr lang="en-US" sz="1400" dirty="0"/>
              <a:t>Predictability: Service level agreements focus on 95</a:t>
            </a:r>
            <a:r>
              <a:rPr lang="en-US" sz="1400" baseline="30000" dirty="0"/>
              <a:t>th</a:t>
            </a:r>
            <a:r>
              <a:rPr lang="en-US" sz="1400" dirty="0"/>
              <a:t> or 99</a:t>
            </a:r>
            <a:r>
              <a:rPr lang="en-US" sz="1400" baseline="30000" dirty="0"/>
              <a:t>th</a:t>
            </a:r>
            <a:r>
              <a:rPr lang="en-US" sz="1400" dirty="0"/>
              <a:t> percentile</a:t>
            </a:r>
          </a:p>
          <a:p>
            <a:pPr lvl="1"/>
            <a:r>
              <a:rPr lang="en-US" sz="1400" dirty="0"/>
              <a:t>Metering and monitoring to ”groups” of processes, as defined by system administrative goals (also CFS, …)</a:t>
            </a:r>
          </a:p>
          <a:p>
            <a:r>
              <a:rPr lang="en-US" sz="1800" dirty="0"/>
              <a:t>Virtual machines bring the illusion down to the lowest level and provide an extreme form of resource partitioning</a:t>
            </a:r>
          </a:p>
          <a:p>
            <a:pPr lvl="1"/>
            <a:r>
              <a:rPr lang="en-US" sz="1200" dirty="0"/>
              <a:t>Re-purpose the mechanisms used for protection, isolation and system extension (drivers) to permit near-perfect emulation</a:t>
            </a:r>
          </a:p>
          <a:p>
            <a:pPr lvl="1"/>
            <a:r>
              <a:rPr lang="en-US" sz="1200" dirty="0"/>
              <a:t>Intricate interplay of (in kernel) Virtual Machine Monitor and (user level) VMM-X process to allow Guest OS as if on Physical Machine and Guest OS User Processes as if on Guest OS</a:t>
            </a:r>
          </a:p>
          <a:p>
            <a:pPr lvl="2"/>
            <a:r>
              <a:rPr lang="en-US" sz="1200" dirty="0"/>
              <a:t>VMM </a:t>
            </a:r>
            <a:r>
              <a:rPr lang="en-US" sz="1200" dirty="0">
                <a:solidFill>
                  <a:srgbClr val="FF0000"/>
                </a:solidFill>
              </a:rPr>
              <a:t>interposes</a:t>
            </a:r>
            <a:r>
              <a:rPr lang="en-US" sz="1200" dirty="0"/>
              <a:t> between hardware/Host OS and Guest OS (Page Table &amp; Interrupt </a:t>
            </a:r>
            <a:r>
              <a:rPr lang="en-US" sz="1200" dirty="0" err="1"/>
              <a:t>Tbl</a:t>
            </a:r>
            <a:r>
              <a:rPr lang="en-US" sz="1200" dirty="0"/>
              <a:t>)</a:t>
            </a:r>
          </a:p>
          <a:p>
            <a:r>
              <a:rPr lang="en-US" sz="1800" dirty="0"/>
              <a:t>Shadow Page Table (composition of two PTs) to translate Guest OS process VAS =&gt; MMAP region =&gt; Physical</a:t>
            </a:r>
          </a:p>
          <a:p>
            <a:r>
              <a:rPr lang="en-US" sz="1800" dirty="0"/>
              <a:t>Trap and Emulate</a:t>
            </a:r>
          </a:p>
          <a:p>
            <a:r>
              <a:rPr lang="en-US" sz="1800" dirty="0"/>
              <a:t>Control Groups &amp; Containers provide resource limiting w/o VM</a:t>
            </a:r>
          </a:p>
        </p:txBody>
      </p:sp>
      <p:sp>
        <p:nvSpPr>
          <p:cNvPr id="4" name="Date Placeholder 3">
            <a:extLst>
              <a:ext uri="{FF2B5EF4-FFF2-40B4-BE49-F238E27FC236}">
                <a16:creationId xmlns:a16="http://schemas.microsoft.com/office/drawing/2014/main" id="{C8FA1AD4-C4F4-3040-8343-CFC6470A5E19}"/>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B974AE60-DA38-B64B-86D6-2DDC58893BC1}"/>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07E2FC24-4000-7D43-8DCA-FE3AACF2BAA1}"/>
              </a:ext>
            </a:extLst>
          </p:cNvPr>
          <p:cNvSpPr>
            <a:spLocks noGrp="1"/>
          </p:cNvSpPr>
          <p:nvPr>
            <p:ph type="sldNum" sz="quarter" idx="12"/>
          </p:nvPr>
        </p:nvSpPr>
        <p:spPr/>
        <p:txBody>
          <a:bodyPr/>
          <a:lstStyle/>
          <a:p>
            <a:pPr>
              <a:defRPr/>
            </a:pPr>
            <a:fld id="{ACA94121-BA6C-AD43-82C2-DF1F24FE5D9C}" type="slidenum">
              <a:rPr lang="en-US" smtClean="0"/>
              <a:pPr>
                <a:defRPr/>
              </a:pPr>
              <a:t>63</a:t>
            </a:fld>
            <a:endParaRPr lang="en-US" b="0"/>
          </a:p>
        </p:txBody>
      </p:sp>
    </p:spTree>
    <p:extLst>
      <p:ext uri="{BB962C8B-B14F-4D97-AF65-F5344CB8AC3E}">
        <p14:creationId xmlns:p14="http://schemas.microsoft.com/office/powerpoint/2010/main" val="3094300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F479-38E5-D64E-BE30-ADA60653663C}"/>
              </a:ext>
            </a:extLst>
          </p:cNvPr>
          <p:cNvSpPr>
            <a:spLocks noGrp="1"/>
          </p:cNvSpPr>
          <p:nvPr>
            <p:ph type="title"/>
          </p:nvPr>
        </p:nvSpPr>
        <p:spPr/>
        <p:txBody>
          <a:bodyPr/>
          <a:lstStyle/>
          <a:p>
            <a:r>
              <a:rPr lang="en-US" dirty="0"/>
              <a:t>If you want to dig further</a:t>
            </a:r>
          </a:p>
        </p:txBody>
      </p:sp>
      <p:sp>
        <p:nvSpPr>
          <p:cNvPr id="3" name="Content Placeholder 2">
            <a:extLst>
              <a:ext uri="{FF2B5EF4-FFF2-40B4-BE49-F238E27FC236}">
                <a16:creationId xmlns:a16="http://schemas.microsoft.com/office/drawing/2014/main" id="{14E223E8-8A63-E340-AA01-0BBF957D4B67}"/>
              </a:ext>
            </a:extLst>
          </p:cNvPr>
          <p:cNvSpPr>
            <a:spLocks noGrp="1"/>
          </p:cNvSpPr>
          <p:nvPr>
            <p:ph idx="1"/>
          </p:nvPr>
        </p:nvSpPr>
        <p:spPr/>
        <p:txBody>
          <a:bodyPr/>
          <a:lstStyle/>
          <a:p>
            <a:r>
              <a:rPr lang="en-US" sz="2000" dirty="0">
                <a:hlinkClick r:id="rId2"/>
              </a:rPr>
              <a:t>Bringing Virtualization to the x86 Architecture with the Original VMware Workstation</a:t>
            </a:r>
            <a:r>
              <a:rPr lang="en-US" sz="2000" dirty="0"/>
              <a:t>. E. </a:t>
            </a:r>
            <a:r>
              <a:rPr lang="en-US" sz="2000" dirty="0" err="1"/>
              <a:t>Bugnion</a:t>
            </a:r>
            <a:r>
              <a:rPr lang="en-US" sz="2000" dirty="0"/>
              <a:t>, S. Devine, M. Rosenblum,  J. </a:t>
            </a:r>
            <a:r>
              <a:rPr lang="en-US" sz="2000" dirty="0" err="1"/>
              <a:t>Sugerman</a:t>
            </a:r>
            <a:r>
              <a:rPr lang="en-US" sz="2000" dirty="0"/>
              <a:t>, E. Y. Wang,  ACM Trans. </a:t>
            </a:r>
            <a:r>
              <a:rPr lang="en-US" sz="2000" dirty="0" err="1"/>
              <a:t>Comput</a:t>
            </a:r>
            <a:r>
              <a:rPr lang="en-US" sz="2000" dirty="0"/>
              <a:t>. Syst. 2012.</a:t>
            </a:r>
          </a:p>
          <a:p>
            <a:pPr lvl="1"/>
            <a:r>
              <a:rPr lang="en-US" sz="1400" dirty="0"/>
              <a:t>Extremely detailed look at what it takes to pull off VM in older x86</a:t>
            </a:r>
          </a:p>
          <a:p>
            <a:pPr lvl="1"/>
            <a:r>
              <a:rPr lang="en-US" sz="1400" dirty="0"/>
              <a:t>Good set of references</a:t>
            </a:r>
          </a:p>
          <a:p>
            <a:pPr lvl="1"/>
            <a:r>
              <a:rPr lang="en-US" sz="1400" dirty="0"/>
              <a:t>Newer systems have better hardware support for virtualization (e.g., KVM)</a:t>
            </a:r>
          </a:p>
          <a:p>
            <a:endParaRPr lang="en-US" sz="2000" dirty="0"/>
          </a:p>
          <a:p>
            <a:endParaRPr lang="en-US" sz="2000" dirty="0"/>
          </a:p>
          <a:p>
            <a:r>
              <a:rPr lang="en-US" sz="2000" dirty="0">
                <a:hlinkClick r:id="rId3"/>
              </a:rPr>
              <a:t>Xen and the Art of Virtualization</a:t>
            </a:r>
            <a:r>
              <a:rPr lang="en-US" sz="2000" dirty="0"/>
              <a:t>, 2003 (paravirtualization)</a:t>
            </a:r>
          </a:p>
          <a:p>
            <a:r>
              <a:rPr lang="en-US" sz="2000" dirty="0">
                <a:hlinkClick r:id="rId4"/>
              </a:rPr>
              <a:t>Disco: Running Commodity Operating Systems on Scalable Multiprocessors </a:t>
            </a:r>
            <a:r>
              <a:rPr lang="en-US" sz="2000" dirty="0"/>
              <a:t>(1997) – revived concept of VMMs largely lost since the 70s</a:t>
            </a:r>
          </a:p>
        </p:txBody>
      </p:sp>
      <p:sp>
        <p:nvSpPr>
          <p:cNvPr id="4" name="Date Placeholder 3">
            <a:extLst>
              <a:ext uri="{FF2B5EF4-FFF2-40B4-BE49-F238E27FC236}">
                <a16:creationId xmlns:a16="http://schemas.microsoft.com/office/drawing/2014/main" id="{DFFFBEBB-5C0B-9346-8867-F98F4E45DB56}"/>
              </a:ext>
            </a:extLst>
          </p:cNvPr>
          <p:cNvSpPr>
            <a:spLocks noGrp="1"/>
          </p:cNvSpPr>
          <p:nvPr>
            <p:ph type="dt" sz="half" idx="10"/>
          </p:nvPr>
        </p:nvSpPr>
        <p:spPr/>
        <p:txBody>
          <a:bodyPr/>
          <a:lstStyle/>
          <a:p>
            <a:pPr>
              <a:defRPr/>
            </a:pPr>
            <a:r>
              <a:rPr lang="en-US"/>
              <a:t>10/22/19</a:t>
            </a:r>
          </a:p>
        </p:txBody>
      </p:sp>
      <p:sp>
        <p:nvSpPr>
          <p:cNvPr id="5" name="Footer Placeholder 4">
            <a:extLst>
              <a:ext uri="{FF2B5EF4-FFF2-40B4-BE49-F238E27FC236}">
                <a16:creationId xmlns:a16="http://schemas.microsoft.com/office/drawing/2014/main" id="{EC378642-18FE-B243-94D2-77A9AA0F1F19}"/>
              </a:ext>
            </a:extLst>
          </p:cNvPr>
          <p:cNvSpPr>
            <a:spLocks noGrp="1"/>
          </p:cNvSpPr>
          <p:nvPr>
            <p:ph type="ftr" sz="quarter" idx="11"/>
          </p:nvPr>
        </p:nvSpPr>
        <p:spPr/>
        <p:txBody>
          <a:bodyPr/>
          <a:lstStyle/>
          <a:p>
            <a:pPr>
              <a:defRPr/>
            </a:pPr>
            <a:r>
              <a:rPr lang="en-US"/>
              <a:t>UCB CS162 Fa19 L15</a:t>
            </a:r>
          </a:p>
        </p:txBody>
      </p:sp>
      <p:sp>
        <p:nvSpPr>
          <p:cNvPr id="6" name="Slide Number Placeholder 5">
            <a:extLst>
              <a:ext uri="{FF2B5EF4-FFF2-40B4-BE49-F238E27FC236}">
                <a16:creationId xmlns:a16="http://schemas.microsoft.com/office/drawing/2014/main" id="{E16E4936-D4A7-134B-AFC1-7A5416143CAD}"/>
              </a:ext>
            </a:extLst>
          </p:cNvPr>
          <p:cNvSpPr>
            <a:spLocks noGrp="1"/>
          </p:cNvSpPr>
          <p:nvPr>
            <p:ph type="sldNum" sz="quarter" idx="12"/>
          </p:nvPr>
        </p:nvSpPr>
        <p:spPr/>
        <p:txBody>
          <a:bodyPr/>
          <a:lstStyle/>
          <a:p>
            <a:pPr>
              <a:defRPr/>
            </a:pPr>
            <a:fld id="{ACA94121-BA6C-AD43-82C2-DF1F24FE5D9C}" type="slidenum">
              <a:rPr lang="en-US" smtClean="0"/>
              <a:pPr>
                <a:defRPr/>
              </a:pPr>
              <a:t>64</a:t>
            </a:fld>
            <a:endParaRPr lang="en-US" b="0"/>
          </a:p>
        </p:txBody>
      </p:sp>
    </p:spTree>
    <p:extLst>
      <p:ext uri="{BB962C8B-B14F-4D97-AF65-F5344CB8AC3E}">
        <p14:creationId xmlns:p14="http://schemas.microsoft.com/office/powerpoint/2010/main" val="1895938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55663" y="228600"/>
            <a:ext cx="7069137" cy="494494"/>
          </a:xfrm>
          <a:noFill/>
        </p:spPr>
        <p:txBody>
          <a:bodyPr wrap="square" lIns="63500" tIns="25400" rIns="63500" bIns="25400" anchor="t">
            <a:spAutoFit/>
          </a:bodyPr>
          <a:lstStyle/>
          <a:p>
            <a:r>
              <a:rPr lang="en-US" altLang="ko-KR" dirty="0">
                <a:ea typeface="굴림" panose="020B0600000101010101" pitchFamily="34" charset="-127"/>
              </a:rPr>
              <a:t>Recall: Clock, Free List, 2</a:t>
            </a:r>
            <a:r>
              <a:rPr lang="en-US" altLang="ko-KR" baseline="30000" dirty="0">
                <a:ea typeface="굴림" panose="020B0600000101010101" pitchFamily="34" charset="-127"/>
              </a:rPr>
              <a:t>nd</a:t>
            </a:r>
            <a:r>
              <a:rPr lang="en-US" altLang="ko-KR" dirty="0">
                <a:ea typeface="굴림" panose="020B0600000101010101" pitchFamily="34" charset="-127"/>
              </a:rPr>
              <a:t> Chance</a:t>
            </a:r>
          </a:p>
        </p:txBody>
      </p:sp>
      <p:sp>
        <p:nvSpPr>
          <p:cNvPr id="793607" name="Rectangle 7"/>
          <p:cNvSpPr>
            <a:spLocks noGrp="1" noChangeArrowheads="1"/>
          </p:cNvSpPr>
          <p:nvPr>
            <p:ph type="body" idx="1"/>
          </p:nvPr>
        </p:nvSpPr>
        <p:spPr>
          <a:xfrm>
            <a:off x="76200" y="3962400"/>
            <a:ext cx="8915400" cy="2819400"/>
          </a:xfrm>
        </p:spPr>
        <p:txBody>
          <a:bodyPr/>
          <a:lstStyle/>
          <a:p>
            <a:pPr>
              <a:lnSpc>
                <a:spcPct val="80000"/>
              </a:lnSpc>
              <a:spcBef>
                <a:spcPct val="10000"/>
              </a:spcBef>
            </a:pPr>
            <a:r>
              <a:rPr lang="en-US" altLang="ko-KR" dirty="0">
                <a:ea typeface="굴림" panose="020B0600000101010101" pitchFamily="34" charset="-127"/>
              </a:rPr>
              <a:t>Keep set of free pages ready for use in demand paging</a:t>
            </a:r>
          </a:p>
          <a:p>
            <a:pPr lvl="1">
              <a:lnSpc>
                <a:spcPct val="80000"/>
              </a:lnSpc>
              <a:spcBef>
                <a:spcPct val="10000"/>
              </a:spcBef>
            </a:pPr>
            <a:r>
              <a:rPr lang="en-US" altLang="ko-KR" dirty="0" err="1">
                <a:ea typeface="굴림" panose="020B0600000101010101" pitchFamily="34" charset="-127"/>
              </a:rPr>
              <a:t>Freelist</a:t>
            </a:r>
            <a:r>
              <a:rPr lang="en-US" altLang="ko-KR" dirty="0">
                <a:ea typeface="굴림" panose="020B0600000101010101" pitchFamily="34" charset="-127"/>
              </a:rPr>
              <a:t> filled in background by Clock algorithm or other technique (“</a:t>
            </a:r>
            <a:r>
              <a:rPr lang="en-US" altLang="ko-KR" dirty="0" err="1">
                <a:ea typeface="굴림" panose="020B0600000101010101" pitchFamily="34" charset="-127"/>
              </a:rPr>
              <a:t>Pageout</a:t>
            </a:r>
            <a:r>
              <a:rPr lang="en-US" altLang="ko-KR" dirty="0">
                <a:ea typeface="굴림" panose="020B0600000101010101" pitchFamily="34" charset="-127"/>
              </a:rPr>
              <a:t> demon”)</a:t>
            </a:r>
          </a:p>
          <a:p>
            <a:pPr lvl="1">
              <a:lnSpc>
                <a:spcPct val="80000"/>
              </a:lnSpc>
              <a:spcBef>
                <a:spcPct val="10000"/>
              </a:spcBef>
            </a:pPr>
            <a:r>
              <a:rPr lang="en-US" altLang="ko-KR" dirty="0">
                <a:ea typeface="굴림" panose="020B0600000101010101" pitchFamily="34" charset="-127"/>
              </a:rPr>
              <a:t>Dirty pages start copying back to disk when enter list</a:t>
            </a:r>
          </a:p>
          <a:p>
            <a:pPr>
              <a:lnSpc>
                <a:spcPct val="80000"/>
              </a:lnSpc>
              <a:spcBef>
                <a:spcPct val="10000"/>
              </a:spcBef>
            </a:pPr>
            <a:r>
              <a:rPr lang="en-US" altLang="ko-KR" dirty="0">
                <a:ea typeface="굴림" panose="020B0600000101010101" pitchFamily="34" charset="-127"/>
              </a:rPr>
              <a:t>Like VAX second-chance list</a:t>
            </a:r>
          </a:p>
          <a:p>
            <a:pPr lvl="1">
              <a:lnSpc>
                <a:spcPct val="80000"/>
              </a:lnSpc>
              <a:spcBef>
                <a:spcPct val="10000"/>
              </a:spcBef>
            </a:pPr>
            <a:r>
              <a:rPr lang="en-US" altLang="ko-KR" dirty="0">
                <a:ea typeface="굴림" panose="020B0600000101010101" pitchFamily="34" charset="-127"/>
              </a:rPr>
              <a:t>If page needed before reused, just return to active set</a:t>
            </a:r>
          </a:p>
          <a:p>
            <a:pPr>
              <a:lnSpc>
                <a:spcPct val="80000"/>
              </a:lnSpc>
              <a:spcBef>
                <a:spcPct val="10000"/>
              </a:spcBef>
            </a:pPr>
            <a:r>
              <a:rPr lang="en-US" altLang="ko-KR" dirty="0">
                <a:ea typeface="굴림" panose="020B0600000101010101" pitchFamily="34" charset="-127"/>
              </a:rPr>
              <a:t>Advantage: faster for page fault</a:t>
            </a:r>
          </a:p>
          <a:p>
            <a:pPr lvl="1">
              <a:lnSpc>
                <a:spcPct val="80000"/>
              </a:lnSpc>
              <a:spcBef>
                <a:spcPct val="10000"/>
              </a:spcBef>
            </a:pPr>
            <a:r>
              <a:rPr lang="en-US" altLang="ko-KR" dirty="0">
                <a:ea typeface="굴림" panose="020B0600000101010101" pitchFamily="34" charset="-127"/>
              </a:rPr>
              <a:t>Can always use page (or pages) immediately on fault</a:t>
            </a:r>
          </a:p>
        </p:txBody>
      </p:sp>
      <p:grpSp>
        <p:nvGrpSpPr>
          <p:cNvPr id="28676" name="Group 203"/>
          <p:cNvGrpSpPr>
            <a:grpSpLocks/>
          </p:cNvGrpSpPr>
          <p:nvPr/>
        </p:nvGrpSpPr>
        <p:grpSpPr bwMode="auto">
          <a:xfrm>
            <a:off x="855663" y="818761"/>
            <a:ext cx="8288669" cy="3087711"/>
            <a:chOff x="432" y="432"/>
            <a:chExt cx="5569" cy="2075"/>
          </a:xfrm>
        </p:grpSpPr>
        <p:sp>
          <p:nvSpPr>
            <p:cNvPr id="28677" name="Oval 3"/>
            <p:cNvSpPr>
              <a:spLocks noChangeArrowheads="1"/>
            </p:cNvSpPr>
            <p:nvPr/>
          </p:nvSpPr>
          <p:spPr bwMode="auto">
            <a:xfrm>
              <a:off x="432" y="432"/>
              <a:ext cx="1872" cy="1824"/>
            </a:xfrm>
            <a:prstGeom prst="ellipse">
              <a:avLst/>
            </a:prstGeom>
            <a:noFill/>
            <a:ln w="76200">
              <a:solidFill>
                <a:schemeClr val="tx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100000"/>
                </a:lnSpc>
                <a:spcBef>
                  <a:spcPct val="0"/>
                </a:spcBef>
                <a:buSzTx/>
              </a:pPr>
              <a:r>
                <a:rPr lang="en-US" altLang="ko-KR" sz="2000" b="0" dirty="0">
                  <a:latin typeface="Arial"/>
                  <a:ea typeface="굴림" panose="020B0600000101010101" pitchFamily="34" charset="-127"/>
                  <a:cs typeface="Arial"/>
                </a:rPr>
                <a:t>Set of all pages</a:t>
              </a:r>
            </a:p>
            <a:p>
              <a:pPr>
                <a:lnSpc>
                  <a:spcPct val="100000"/>
                </a:lnSpc>
                <a:spcBef>
                  <a:spcPct val="0"/>
                </a:spcBef>
                <a:buSzTx/>
              </a:pPr>
              <a:r>
                <a:rPr lang="en-US" altLang="ko-KR" sz="2000" b="0" dirty="0">
                  <a:latin typeface="Arial"/>
                  <a:ea typeface="굴림" panose="020B0600000101010101" pitchFamily="34" charset="-127"/>
                  <a:cs typeface="Arial"/>
                </a:rPr>
                <a:t>in Memory</a:t>
              </a:r>
            </a:p>
          </p:txBody>
        </p:sp>
        <p:sp>
          <p:nvSpPr>
            <p:cNvPr id="28678" name="Line 4"/>
            <p:cNvSpPr>
              <a:spLocks noChangeShapeType="1"/>
            </p:cNvSpPr>
            <p:nvPr/>
          </p:nvSpPr>
          <p:spPr bwMode="auto">
            <a:xfrm flipH="1">
              <a:off x="2112" y="576"/>
              <a:ext cx="384" cy="288"/>
            </a:xfrm>
            <a:prstGeom prst="line">
              <a:avLst/>
            </a:prstGeom>
            <a:noFill/>
            <a:ln w="76200">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Gill Sans Light"/>
                <a:cs typeface="Gill Sans Light"/>
              </a:endParaRPr>
            </a:p>
          </p:txBody>
        </p:sp>
        <p:sp>
          <p:nvSpPr>
            <p:cNvPr id="28679" name="Text Box 5"/>
            <p:cNvSpPr txBox="1">
              <a:spLocks noChangeArrowheads="1"/>
            </p:cNvSpPr>
            <p:nvPr/>
          </p:nvSpPr>
          <p:spPr bwMode="auto">
            <a:xfrm>
              <a:off x="2496" y="432"/>
              <a:ext cx="3505" cy="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2200" b="1">
                  <a:solidFill>
                    <a:schemeClr val="tx1"/>
                  </a:solidFill>
                  <a:latin typeface="Comic Sans MS" panose="030F0702030302020204" pitchFamily="66" charset="0"/>
                </a:defRPr>
              </a:lvl1pPr>
              <a:lvl2pPr>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l">
                <a:lnSpc>
                  <a:spcPct val="100000"/>
                </a:lnSpc>
                <a:spcBef>
                  <a:spcPct val="0"/>
                </a:spcBef>
                <a:buSzTx/>
              </a:pPr>
              <a:r>
                <a:rPr lang="en-US" altLang="ko-KR" sz="2000" b="0" dirty="0">
                  <a:solidFill>
                    <a:schemeClr val="accent1"/>
                  </a:solidFill>
                  <a:latin typeface="Gill Sans" charset="0"/>
                  <a:ea typeface="Gill Sans" charset="0"/>
                  <a:cs typeface="Gill Sans" charset="0"/>
                </a:rPr>
                <a:t>Single Clock Hand:  </a:t>
              </a:r>
              <a:r>
                <a:rPr lang="en-US" altLang="ko-KR" sz="2000" b="0" dirty="0">
                  <a:latin typeface="Gill Sans" charset="0"/>
                  <a:ea typeface="Gill Sans" charset="0"/>
                  <a:cs typeface="Gill Sans" charset="0"/>
                </a:rPr>
                <a:t>Advances as needed to keep </a:t>
              </a:r>
              <a:r>
                <a:rPr lang="en-US" altLang="ko-KR" sz="2000" b="0" dirty="0" err="1">
                  <a:latin typeface="Gill Sans" charset="0"/>
                  <a:ea typeface="Gill Sans" charset="0"/>
                  <a:cs typeface="Gill Sans" charset="0"/>
                </a:rPr>
                <a:t>freelist</a:t>
              </a:r>
              <a:r>
                <a:rPr lang="en-US" altLang="ko-KR" sz="2000" b="0" dirty="0">
                  <a:latin typeface="Gill Sans" charset="0"/>
                  <a:ea typeface="Gill Sans" charset="0"/>
                  <a:cs typeface="Gill Sans" charset="0"/>
                </a:rPr>
                <a:t> full (“background”)</a:t>
              </a:r>
            </a:p>
          </p:txBody>
        </p:sp>
        <p:sp>
          <p:nvSpPr>
            <p:cNvPr id="28680" name="Arc 6"/>
            <p:cNvSpPr>
              <a:spLocks/>
            </p:cNvSpPr>
            <p:nvPr/>
          </p:nvSpPr>
          <p:spPr bwMode="auto">
            <a:xfrm rot="646489">
              <a:off x="2160" y="1008"/>
              <a:ext cx="336" cy="864"/>
            </a:xfrm>
            <a:custGeom>
              <a:avLst/>
              <a:gdLst>
                <a:gd name="T0" fmla="*/ 211 w 21600"/>
                <a:gd name="T1" fmla="*/ 0 h 29328"/>
                <a:gd name="T2" fmla="*/ 274 w 21600"/>
                <a:gd name="T3" fmla="*/ 864 h 29328"/>
                <a:gd name="T4" fmla="*/ 0 w 21600"/>
                <a:gd name="T5" fmla="*/ 495 h 29328"/>
                <a:gd name="T6" fmla="*/ 0 60000 65536"/>
                <a:gd name="T7" fmla="*/ 0 60000 65536"/>
                <a:gd name="T8" fmla="*/ 0 60000 65536"/>
              </a:gdLst>
              <a:ahLst/>
              <a:cxnLst>
                <a:cxn ang="T6">
                  <a:pos x="T0" y="T1"/>
                </a:cxn>
                <a:cxn ang="T7">
                  <a:pos x="T2" y="T3"/>
                </a:cxn>
                <a:cxn ang="T8">
                  <a:pos x="T4" y="T5"/>
                </a:cxn>
              </a:cxnLst>
              <a:rect l="0" t="0" r="r" b="b"/>
              <a:pathLst>
                <a:path w="21600" h="29328" fill="none" extrusionOk="0">
                  <a:moveTo>
                    <a:pt x="13592" y="-1"/>
                  </a:moveTo>
                  <a:cubicBezTo>
                    <a:pt x="18657" y="4100"/>
                    <a:pt x="21600" y="10269"/>
                    <a:pt x="21600" y="16787"/>
                  </a:cubicBezTo>
                  <a:cubicBezTo>
                    <a:pt x="21600" y="21283"/>
                    <a:pt x="20197" y="25667"/>
                    <a:pt x="17586" y="29327"/>
                  </a:cubicBezTo>
                </a:path>
                <a:path w="21600" h="29328" stroke="0" extrusionOk="0">
                  <a:moveTo>
                    <a:pt x="13592" y="-1"/>
                  </a:moveTo>
                  <a:cubicBezTo>
                    <a:pt x="18657" y="4100"/>
                    <a:pt x="21600" y="10269"/>
                    <a:pt x="21600" y="16787"/>
                  </a:cubicBezTo>
                  <a:cubicBezTo>
                    <a:pt x="21600" y="21283"/>
                    <a:pt x="20197" y="25667"/>
                    <a:pt x="17586" y="29327"/>
                  </a:cubicBezTo>
                  <a:lnTo>
                    <a:pt x="0" y="16787"/>
                  </a:lnTo>
                  <a:lnTo>
                    <a:pt x="13592" y="-1"/>
                  </a:lnTo>
                  <a:close/>
                </a:path>
              </a:pathLst>
            </a:custGeom>
            <a:noFill/>
            <a:ln w="57150">
              <a:solidFill>
                <a:schemeClr val="accent1"/>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Gill Sans Light"/>
                <a:cs typeface="Gill Sans Light"/>
              </a:endParaRPr>
            </a:p>
          </p:txBody>
        </p:sp>
        <p:sp>
          <p:nvSpPr>
            <p:cNvPr id="28681" name="Line 10"/>
            <p:cNvSpPr>
              <a:spLocks noChangeShapeType="1"/>
            </p:cNvSpPr>
            <p:nvPr/>
          </p:nvSpPr>
          <p:spPr bwMode="auto">
            <a:xfrm>
              <a:off x="2256" y="864"/>
              <a:ext cx="816" cy="24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a:latin typeface="Gill Sans Light"/>
                <a:cs typeface="Gill Sans Light"/>
              </a:endParaRPr>
            </a:p>
          </p:txBody>
        </p:sp>
        <p:grpSp>
          <p:nvGrpSpPr>
            <p:cNvPr id="28682" name="Group 18"/>
            <p:cNvGrpSpPr>
              <a:grpSpLocks/>
            </p:cNvGrpSpPr>
            <p:nvPr/>
          </p:nvGrpSpPr>
          <p:grpSpPr bwMode="auto">
            <a:xfrm>
              <a:off x="3120" y="1056"/>
              <a:ext cx="672" cy="1344"/>
              <a:chOff x="3600" y="1536"/>
              <a:chExt cx="768" cy="1536"/>
            </a:xfrm>
          </p:grpSpPr>
          <p:sp>
            <p:nvSpPr>
              <p:cNvPr id="28688" name="Rectangle 9"/>
              <p:cNvSpPr>
                <a:spLocks noChangeArrowheads="1"/>
              </p:cNvSpPr>
              <p:nvPr/>
            </p:nvSpPr>
            <p:spPr bwMode="auto">
              <a:xfrm>
                <a:off x="3600" y="1536"/>
                <a:ext cx="768" cy="1536"/>
              </a:xfrm>
              <a:prstGeom prst="rect">
                <a:avLst/>
              </a:prstGeom>
              <a:solidFill>
                <a:srgbClr val="53FB25"/>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ko-KR" altLang="en-US" sz="2000">
                  <a:latin typeface="Gill Sans Light"/>
                  <a:ea typeface="굴림" panose="020B0600000101010101" pitchFamily="34" charset="-127"/>
                  <a:cs typeface="Gill Sans Light"/>
                </a:endParaRPr>
              </a:p>
            </p:txBody>
          </p:sp>
          <p:sp>
            <p:nvSpPr>
              <p:cNvPr id="28689" name="Rectangle 11"/>
              <p:cNvSpPr>
                <a:spLocks noChangeArrowheads="1"/>
              </p:cNvSpPr>
              <p:nvPr/>
            </p:nvSpPr>
            <p:spPr bwMode="auto">
              <a:xfrm>
                <a:off x="3600" y="1536"/>
                <a:ext cx="768" cy="192"/>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90000"/>
                  </a:lnSpc>
                </a:pPr>
                <a:r>
                  <a:rPr lang="en-US" altLang="ko-KR" sz="2000" b="0">
                    <a:latin typeface="Gill Sans" charset="0"/>
                    <a:ea typeface="Gill Sans" charset="0"/>
                    <a:cs typeface="Gill Sans" charset="0"/>
                  </a:rPr>
                  <a:t>D</a:t>
                </a:r>
              </a:p>
            </p:txBody>
          </p:sp>
          <p:sp>
            <p:nvSpPr>
              <p:cNvPr id="28690" name="Rectangle 12"/>
              <p:cNvSpPr>
                <a:spLocks noChangeArrowheads="1"/>
              </p:cNvSpPr>
              <p:nvPr/>
            </p:nvSpPr>
            <p:spPr bwMode="auto">
              <a:xfrm>
                <a:off x="3600" y="1728"/>
                <a:ext cx="768" cy="192"/>
              </a:xfrm>
              <a:prstGeom prst="rect">
                <a:avLst/>
              </a:prstGeom>
              <a:noFill/>
              <a:ln w="38100" algn="ctr">
                <a:solidFill>
                  <a:schemeClr val="tx1"/>
                </a:solidFill>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000">
                  <a:latin typeface="Gill Sans Light"/>
                  <a:cs typeface="Gill Sans Light"/>
                </a:endParaRPr>
              </a:p>
            </p:txBody>
          </p:sp>
          <p:sp>
            <p:nvSpPr>
              <p:cNvPr id="28691" name="Rectangle 13"/>
              <p:cNvSpPr>
                <a:spLocks noChangeArrowheads="1"/>
              </p:cNvSpPr>
              <p:nvPr/>
            </p:nvSpPr>
            <p:spPr bwMode="auto">
              <a:xfrm>
                <a:off x="3600" y="1920"/>
                <a:ext cx="768" cy="192"/>
              </a:xfrm>
              <a:prstGeom prst="rect">
                <a:avLst/>
              </a:prstGeom>
              <a:noFill/>
              <a:ln w="38100" algn="ctr">
                <a:solidFill>
                  <a:schemeClr val="tx1"/>
                </a:solidFill>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000">
                  <a:latin typeface="Gill Sans Light"/>
                  <a:cs typeface="Gill Sans Light"/>
                </a:endParaRPr>
              </a:p>
            </p:txBody>
          </p:sp>
          <p:sp>
            <p:nvSpPr>
              <p:cNvPr id="28692" name="Rectangle 14"/>
              <p:cNvSpPr>
                <a:spLocks noChangeArrowheads="1"/>
              </p:cNvSpPr>
              <p:nvPr/>
            </p:nvSpPr>
            <p:spPr bwMode="auto">
              <a:xfrm>
                <a:off x="3600" y="2112"/>
                <a:ext cx="768" cy="192"/>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90000"/>
                  </a:lnSpc>
                </a:pPr>
                <a:r>
                  <a:rPr lang="en-US" altLang="ko-KR" sz="2000" b="0">
                    <a:latin typeface="Gill Sans" charset="0"/>
                    <a:ea typeface="Gill Sans" charset="0"/>
                    <a:cs typeface="Gill Sans" charset="0"/>
                  </a:rPr>
                  <a:t>D</a:t>
                </a:r>
              </a:p>
            </p:txBody>
          </p:sp>
          <p:sp>
            <p:nvSpPr>
              <p:cNvPr id="28693" name="Rectangle 15"/>
              <p:cNvSpPr>
                <a:spLocks noChangeArrowheads="1"/>
              </p:cNvSpPr>
              <p:nvPr/>
            </p:nvSpPr>
            <p:spPr bwMode="auto">
              <a:xfrm>
                <a:off x="3600" y="2304"/>
                <a:ext cx="768" cy="192"/>
              </a:xfrm>
              <a:prstGeom prst="rect">
                <a:avLst/>
              </a:prstGeom>
              <a:noFill/>
              <a:ln w="38100" algn="ctr">
                <a:solidFill>
                  <a:schemeClr val="tx1"/>
                </a:solidFill>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000">
                  <a:latin typeface="Gill Sans Light"/>
                  <a:cs typeface="Gill Sans Light"/>
                </a:endParaRPr>
              </a:p>
            </p:txBody>
          </p:sp>
          <p:sp>
            <p:nvSpPr>
              <p:cNvPr id="28694" name="Rectangle 16"/>
              <p:cNvSpPr>
                <a:spLocks noChangeArrowheads="1"/>
              </p:cNvSpPr>
              <p:nvPr/>
            </p:nvSpPr>
            <p:spPr bwMode="auto">
              <a:xfrm>
                <a:off x="3600" y="2496"/>
                <a:ext cx="768" cy="192"/>
              </a:xfrm>
              <a:prstGeom prst="rect">
                <a:avLst/>
              </a:prstGeom>
              <a:solidFill>
                <a:srgbClr val="53FB25"/>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ko-KR" altLang="en-US" sz="2000">
                  <a:latin typeface="Gill Sans Light"/>
                  <a:ea typeface="굴림" panose="020B0600000101010101" pitchFamily="34" charset="-127"/>
                  <a:cs typeface="Gill Sans Light"/>
                </a:endParaRPr>
              </a:p>
            </p:txBody>
          </p:sp>
          <p:sp>
            <p:nvSpPr>
              <p:cNvPr id="28695" name="Rectangle 17"/>
              <p:cNvSpPr>
                <a:spLocks noChangeArrowheads="1"/>
              </p:cNvSpPr>
              <p:nvPr/>
            </p:nvSpPr>
            <p:spPr bwMode="auto">
              <a:xfrm>
                <a:off x="3600" y="2688"/>
                <a:ext cx="768" cy="192"/>
              </a:xfrm>
              <a:prstGeom prst="rect">
                <a:avLst/>
              </a:prstGeom>
              <a:noFill/>
              <a:ln w="38100" algn="ctr">
                <a:solidFill>
                  <a:schemeClr val="tx1"/>
                </a:solidFill>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endParaRPr lang="en-US" altLang="en-US" sz="2000">
                  <a:latin typeface="Gill Sans Light"/>
                  <a:cs typeface="Gill Sans Light"/>
                </a:endParaRPr>
              </a:p>
            </p:txBody>
          </p:sp>
        </p:grpSp>
        <p:sp>
          <p:nvSpPr>
            <p:cNvPr id="28683" name="Line 19"/>
            <p:cNvSpPr>
              <a:spLocks noChangeShapeType="1"/>
            </p:cNvSpPr>
            <p:nvPr/>
          </p:nvSpPr>
          <p:spPr bwMode="auto">
            <a:xfrm flipV="1">
              <a:off x="3792" y="2289"/>
              <a:ext cx="622" cy="15"/>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a:latin typeface="Gill Sans Light"/>
                <a:cs typeface="Gill Sans Light"/>
              </a:endParaRPr>
            </a:p>
          </p:txBody>
        </p:sp>
        <p:sp>
          <p:nvSpPr>
            <p:cNvPr id="28684" name="Line 200"/>
            <p:cNvSpPr>
              <a:spLocks noChangeShapeType="1"/>
            </p:cNvSpPr>
            <p:nvPr/>
          </p:nvSpPr>
          <p:spPr bwMode="auto">
            <a:xfrm>
              <a:off x="3792" y="1104"/>
              <a:ext cx="826" cy="301"/>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a:latin typeface="Gill Sans Light"/>
                <a:cs typeface="Gill Sans Light"/>
              </a:endParaRPr>
            </a:p>
          </p:txBody>
        </p:sp>
        <p:sp>
          <p:nvSpPr>
            <p:cNvPr id="28685" name="Line 201"/>
            <p:cNvSpPr>
              <a:spLocks noChangeShapeType="1"/>
            </p:cNvSpPr>
            <p:nvPr/>
          </p:nvSpPr>
          <p:spPr bwMode="auto">
            <a:xfrm>
              <a:off x="3792" y="1632"/>
              <a:ext cx="826" cy="8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2000">
                <a:latin typeface="Gill Sans Light"/>
                <a:cs typeface="Gill Sans Light"/>
              </a:endParaRPr>
            </a:p>
          </p:txBody>
        </p:sp>
        <p:sp>
          <p:nvSpPr>
            <p:cNvPr id="28686" name="Text Box 202"/>
            <p:cNvSpPr txBox="1">
              <a:spLocks noChangeArrowheads="1"/>
            </p:cNvSpPr>
            <p:nvPr/>
          </p:nvSpPr>
          <p:spPr bwMode="auto">
            <a:xfrm>
              <a:off x="4415" y="2033"/>
              <a:ext cx="1099" cy="47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r>
                <a:rPr lang="en-US" altLang="ko-KR" sz="2000" b="0" dirty="0">
                  <a:latin typeface="Gill Sans" charset="0"/>
                  <a:ea typeface="Gill Sans" charset="0"/>
                  <a:cs typeface="Gill Sans" charset="0"/>
                </a:rPr>
                <a:t>Free Pages</a:t>
              </a:r>
            </a:p>
            <a:p>
              <a:r>
                <a:rPr lang="en-US" altLang="ko-KR" sz="2000" b="0" dirty="0">
                  <a:latin typeface="Gill Sans" charset="0"/>
                  <a:ea typeface="Gill Sans" charset="0"/>
                  <a:cs typeface="Gill Sans" charset="0"/>
                </a:rPr>
                <a:t>For Processes</a:t>
              </a:r>
            </a:p>
          </p:txBody>
        </p:sp>
        <p:pic>
          <p:nvPicPr>
            <p:cNvPr id="28687" name="Picture 19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9" y="1094"/>
              <a:ext cx="1092" cy="1092"/>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15455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36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36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36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36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36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36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36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0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8763000" cy="533400"/>
          </a:xfrm>
        </p:spPr>
        <p:txBody>
          <a:bodyPr/>
          <a:lstStyle/>
          <a:p>
            <a:r>
              <a:rPr lang="en-US" sz="2800" dirty="0"/>
              <a:t>Reverse Page Mapping </a:t>
            </a:r>
            <a:r>
              <a:rPr lang="en-US" sz="2000" dirty="0"/>
              <a:t>(Sometimes called “</a:t>
            </a:r>
            <a:r>
              <a:rPr lang="en-US" sz="2000" dirty="0" err="1"/>
              <a:t>Coremap</a:t>
            </a:r>
            <a:r>
              <a:rPr lang="en-US" sz="2000" dirty="0"/>
              <a:t>”)</a:t>
            </a:r>
            <a:endParaRPr lang="en-US" sz="2800" dirty="0"/>
          </a:p>
        </p:txBody>
      </p:sp>
      <p:sp>
        <p:nvSpPr>
          <p:cNvPr id="3" name="Content Placeholder 2"/>
          <p:cNvSpPr>
            <a:spLocks noGrp="1"/>
          </p:cNvSpPr>
          <p:nvPr>
            <p:ph idx="1"/>
          </p:nvPr>
        </p:nvSpPr>
        <p:spPr>
          <a:xfrm>
            <a:off x="304800" y="838200"/>
            <a:ext cx="8458200" cy="5486400"/>
          </a:xfrm>
        </p:spPr>
        <p:txBody>
          <a:bodyPr>
            <a:normAutofit/>
          </a:bodyPr>
          <a:lstStyle/>
          <a:p>
            <a:r>
              <a:rPr lang="en-US" dirty="0"/>
              <a:t>Physical page frames often shared by many different address spaces/page tables</a:t>
            </a:r>
          </a:p>
          <a:p>
            <a:pPr lvl="1"/>
            <a:r>
              <a:rPr lang="en-US" dirty="0"/>
              <a:t>All children forked from given process</a:t>
            </a:r>
          </a:p>
          <a:p>
            <a:pPr lvl="1"/>
            <a:r>
              <a:rPr lang="en-US" dirty="0"/>
              <a:t>Shared memory pages between processes</a:t>
            </a:r>
          </a:p>
          <a:p>
            <a:r>
              <a:rPr lang="en-US" dirty="0"/>
              <a:t>Whatever reverse mapping mechanism that is in place must be fast</a:t>
            </a:r>
          </a:p>
          <a:p>
            <a:pPr lvl="1"/>
            <a:r>
              <a:rPr lang="en-US" dirty="0"/>
              <a:t>Must hunt down all page tables pointing at given page frame when freeing a page</a:t>
            </a:r>
          </a:p>
          <a:p>
            <a:pPr lvl="1"/>
            <a:r>
              <a:rPr lang="en-US" dirty="0"/>
              <a:t>Must hunt down all PTEs when seeing if pages “active”</a:t>
            </a:r>
          </a:p>
          <a:p>
            <a:r>
              <a:rPr lang="en-US" dirty="0"/>
              <a:t>Implementation options:</a:t>
            </a:r>
          </a:p>
          <a:p>
            <a:pPr lvl="1"/>
            <a:r>
              <a:rPr lang="en-US" dirty="0"/>
              <a:t>For every page descriptor, keep linked list of page table entries that point to it</a:t>
            </a:r>
          </a:p>
          <a:p>
            <a:pPr lvl="2"/>
            <a:r>
              <a:rPr lang="en-US" dirty="0"/>
              <a:t>Management nightmare – expensive</a:t>
            </a:r>
          </a:p>
          <a:p>
            <a:pPr lvl="1"/>
            <a:r>
              <a:rPr lang="en-US" dirty="0"/>
              <a:t>Linux: Object-based reverse mapping</a:t>
            </a:r>
          </a:p>
          <a:p>
            <a:pPr lvl="2"/>
            <a:r>
              <a:rPr lang="en-US" dirty="0"/>
              <a:t>Link together memory region descriptors instead (much coarser granularity)</a:t>
            </a:r>
          </a:p>
          <a:p>
            <a:pPr lvl="1"/>
            <a:endParaRPr lang="en-US" dirty="0"/>
          </a:p>
        </p:txBody>
      </p:sp>
    </p:spTree>
    <p:extLst>
      <p:ext uri="{BB962C8B-B14F-4D97-AF65-F5344CB8AC3E}">
        <p14:creationId xmlns:p14="http://schemas.microsoft.com/office/powerpoint/2010/main" val="11777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8229600" cy="533400"/>
          </a:xfrm>
        </p:spPr>
        <p:txBody>
          <a:bodyPr/>
          <a:lstStyle/>
          <a:p>
            <a:r>
              <a:rPr lang="en-US" altLang="ko-KR">
                <a:ea typeface="굴림" panose="020B0600000101010101" pitchFamily="34" charset="-127"/>
              </a:rPr>
              <a:t>Allocation of Page Frames (Memory Pages)</a:t>
            </a:r>
          </a:p>
        </p:txBody>
      </p:sp>
      <p:sp>
        <p:nvSpPr>
          <p:cNvPr id="817155" name="Rectangle 3"/>
          <p:cNvSpPr>
            <a:spLocks noGrp="1" noChangeArrowheads="1"/>
          </p:cNvSpPr>
          <p:nvPr>
            <p:ph type="body" idx="1"/>
          </p:nvPr>
        </p:nvSpPr>
        <p:spPr>
          <a:xfrm>
            <a:off x="216694" y="1016950"/>
            <a:ext cx="8710612" cy="5867400"/>
          </a:xfrm>
        </p:spPr>
        <p:txBody>
          <a:bodyPr>
            <a:normAutofit/>
          </a:bodyPr>
          <a:lstStyle/>
          <a:p>
            <a:pPr>
              <a:lnSpc>
                <a:spcPct val="80000"/>
              </a:lnSpc>
              <a:spcBef>
                <a:spcPct val="15000"/>
              </a:spcBef>
            </a:pPr>
            <a:r>
              <a:rPr lang="en-US" altLang="ko-KR" dirty="0">
                <a:ea typeface="굴림" panose="020B0600000101010101" pitchFamily="34" charset="-127"/>
              </a:rPr>
              <a:t>How do we allocate memory among different processes?</a:t>
            </a:r>
          </a:p>
          <a:p>
            <a:pPr lvl="1">
              <a:lnSpc>
                <a:spcPct val="80000"/>
              </a:lnSpc>
              <a:spcBef>
                <a:spcPct val="15000"/>
              </a:spcBef>
            </a:pPr>
            <a:r>
              <a:rPr lang="en-US" altLang="ko-KR" sz="2000" dirty="0">
                <a:ea typeface="굴림" panose="020B0600000101010101" pitchFamily="34" charset="-127"/>
              </a:rPr>
              <a:t>Does every process get the same fraction of memory?  Different fractions?</a:t>
            </a:r>
          </a:p>
          <a:p>
            <a:pPr lvl="1">
              <a:lnSpc>
                <a:spcPct val="80000"/>
              </a:lnSpc>
              <a:spcBef>
                <a:spcPct val="15000"/>
              </a:spcBef>
            </a:pPr>
            <a:r>
              <a:rPr lang="en-US" altLang="ko-KR" sz="2000" dirty="0">
                <a:ea typeface="굴림" panose="020B0600000101010101" pitchFamily="34" charset="-127"/>
              </a:rPr>
              <a:t>Should we completely swap some processes out of memory?</a:t>
            </a:r>
          </a:p>
          <a:p>
            <a:pPr>
              <a:lnSpc>
                <a:spcPct val="80000"/>
              </a:lnSpc>
              <a:spcBef>
                <a:spcPct val="15000"/>
              </a:spcBef>
            </a:pPr>
            <a:r>
              <a:rPr lang="en-US" altLang="ko-KR" dirty="0">
                <a:ea typeface="굴림" panose="020B0600000101010101" pitchFamily="34" charset="-127"/>
              </a:rPr>
              <a:t>Each process needs </a:t>
            </a:r>
            <a:r>
              <a:rPr lang="en-US" altLang="ko-KR" i="1" dirty="0">
                <a:ea typeface="굴림" panose="020B0600000101010101" pitchFamily="34" charset="-127"/>
              </a:rPr>
              <a:t>minimum</a:t>
            </a:r>
            <a:r>
              <a:rPr lang="en-US" altLang="ko-KR" dirty="0">
                <a:ea typeface="굴림" panose="020B0600000101010101" pitchFamily="34" charset="-127"/>
              </a:rPr>
              <a:t> number of pages</a:t>
            </a:r>
          </a:p>
          <a:p>
            <a:pPr lvl="1">
              <a:lnSpc>
                <a:spcPct val="80000"/>
              </a:lnSpc>
              <a:spcBef>
                <a:spcPct val="15000"/>
              </a:spcBef>
            </a:pPr>
            <a:r>
              <a:rPr lang="en-US" altLang="ko-KR" sz="2000" dirty="0">
                <a:ea typeface="굴림" panose="020B0600000101010101" pitchFamily="34" charset="-127"/>
              </a:rPr>
              <a:t>Want to make sure that all processes </a:t>
            </a:r>
            <a:r>
              <a:rPr lang="en-US" altLang="ko-KR" sz="2000" dirty="0">
                <a:solidFill>
                  <a:schemeClr val="hlink"/>
                </a:solidFill>
                <a:ea typeface="굴림" panose="020B0600000101010101" pitchFamily="34" charset="-127"/>
              </a:rPr>
              <a:t>that are loaded into memory</a:t>
            </a:r>
            <a:r>
              <a:rPr lang="en-US" altLang="ko-KR" sz="2000" dirty="0">
                <a:ea typeface="굴림" panose="020B0600000101010101" pitchFamily="34" charset="-127"/>
              </a:rPr>
              <a:t> can make forward progress</a:t>
            </a:r>
          </a:p>
          <a:p>
            <a:pPr lvl="1">
              <a:lnSpc>
                <a:spcPct val="80000"/>
              </a:lnSpc>
              <a:spcBef>
                <a:spcPct val="15000"/>
              </a:spcBef>
            </a:pPr>
            <a:r>
              <a:rPr lang="en-US" altLang="ko-KR" sz="2000" dirty="0">
                <a:ea typeface="굴림" panose="020B0600000101010101" pitchFamily="34" charset="-127"/>
              </a:rPr>
              <a:t>Example:  IBM 370 – 6 pages to handle SS MOVE instruction:</a:t>
            </a:r>
          </a:p>
          <a:p>
            <a:pPr lvl="2">
              <a:lnSpc>
                <a:spcPct val="80000"/>
              </a:lnSpc>
              <a:spcBef>
                <a:spcPct val="15000"/>
              </a:spcBef>
            </a:pPr>
            <a:r>
              <a:rPr lang="en-US" altLang="ko-KR" dirty="0">
                <a:ea typeface="굴림" panose="020B0600000101010101" pitchFamily="34" charset="-127"/>
              </a:rPr>
              <a:t>instruction is 6 bytes, might span 2 pages</a:t>
            </a:r>
          </a:p>
          <a:p>
            <a:pPr lvl="2">
              <a:lnSpc>
                <a:spcPct val="80000"/>
              </a:lnSpc>
              <a:spcBef>
                <a:spcPct val="15000"/>
              </a:spcBef>
            </a:pPr>
            <a:r>
              <a:rPr lang="en-US" altLang="ko-KR" dirty="0">
                <a:ea typeface="굴림" panose="020B0600000101010101" pitchFamily="34" charset="-127"/>
              </a:rPr>
              <a:t>2 pages to handle </a:t>
            </a:r>
            <a:r>
              <a:rPr lang="en-US" altLang="ko-KR" i="1" dirty="0">
                <a:ea typeface="굴림" panose="020B0600000101010101" pitchFamily="34" charset="-127"/>
              </a:rPr>
              <a:t>from</a:t>
            </a:r>
          </a:p>
          <a:p>
            <a:pPr lvl="2">
              <a:lnSpc>
                <a:spcPct val="80000"/>
              </a:lnSpc>
              <a:spcBef>
                <a:spcPct val="15000"/>
              </a:spcBef>
            </a:pPr>
            <a:r>
              <a:rPr lang="en-US" altLang="ko-KR" dirty="0">
                <a:ea typeface="굴림" panose="020B0600000101010101" pitchFamily="34" charset="-127"/>
              </a:rPr>
              <a:t>2 pages to handle </a:t>
            </a:r>
            <a:r>
              <a:rPr lang="en-US" altLang="ko-KR" i="1" dirty="0">
                <a:ea typeface="굴림" panose="020B0600000101010101" pitchFamily="34" charset="-127"/>
              </a:rPr>
              <a:t>to</a:t>
            </a:r>
          </a:p>
          <a:p>
            <a:r>
              <a:rPr lang="en-US" altLang="ko-KR" dirty="0">
                <a:ea typeface="굴림" panose="020B0600000101010101" pitchFamily="34" charset="-127"/>
              </a:rPr>
              <a:t>Possible Replacement Scopes:</a:t>
            </a:r>
          </a:p>
          <a:p>
            <a:pPr lvl="1"/>
            <a:r>
              <a:rPr lang="en-US" altLang="ko-KR" sz="2000" dirty="0">
                <a:solidFill>
                  <a:schemeClr val="hlink"/>
                </a:solidFill>
                <a:ea typeface="굴림" panose="020B0600000101010101" pitchFamily="34" charset="-127"/>
              </a:rPr>
              <a:t>Global replacement</a:t>
            </a:r>
            <a:r>
              <a:rPr lang="en-US" altLang="ko-KR" sz="2000" dirty="0">
                <a:ea typeface="굴림" panose="020B0600000101010101" pitchFamily="34" charset="-127"/>
              </a:rPr>
              <a:t> – process selects replacement frame from set of all frames; one process can take a frame from another</a:t>
            </a:r>
          </a:p>
          <a:p>
            <a:pPr lvl="1"/>
            <a:r>
              <a:rPr lang="en-US" altLang="ko-KR" sz="2000" dirty="0">
                <a:solidFill>
                  <a:schemeClr val="hlink"/>
                </a:solidFill>
                <a:ea typeface="굴림" panose="020B0600000101010101" pitchFamily="34" charset="-127"/>
              </a:rPr>
              <a:t>Local replacement</a:t>
            </a:r>
            <a:r>
              <a:rPr lang="en-US" altLang="ko-KR" sz="2000" dirty="0">
                <a:ea typeface="굴림" panose="020B0600000101010101" pitchFamily="34" charset="-127"/>
              </a:rPr>
              <a:t> – each process selects from only its own set of allocated frames</a:t>
            </a:r>
          </a:p>
        </p:txBody>
      </p:sp>
    </p:spTree>
    <p:extLst>
      <p:ext uri="{BB962C8B-B14F-4D97-AF65-F5344CB8AC3E}">
        <p14:creationId xmlns:p14="http://schemas.microsoft.com/office/powerpoint/2010/main" val="3848700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7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7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7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71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71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715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7155">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7155">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7155">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7155">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7155">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171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55" grpId="0" build="p"/>
    </p:bldLst>
  </p:timing>
</p:sld>
</file>

<file path=ppt/theme/theme1.xml><?xml version="1.0" encoding="utf-8"?>
<a:theme xmlns:a="http://schemas.openxmlformats.org/drawingml/2006/main" name="cs162-fa14">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sample-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sample-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ample-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ample-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cs162-fa14.potx</Template>
  <TotalTime>29053</TotalTime>
  <Pages>12</Pages>
  <Words>4900</Words>
  <Application>Microsoft Macintosh PowerPoint</Application>
  <PresentationFormat>Letter Paper (8.5x11 in)</PresentationFormat>
  <Paragraphs>1189</Paragraphs>
  <Slides>64</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Cambria Math</vt:lpstr>
      <vt:lpstr>Comic Sans MS</vt:lpstr>
      <vt:lpstr>Courier</vt:lpstr>
      <vt:lpstr>Gill Sans</vt:lpstr>
      <vt:lpstr>Gill Sans Light</vt:lpstr>
      <vt:lpstr>Helvetica</vt:lpstr>
      <vt:lpstr>Impact</vt:lpstr>
      <vt:lpstr>Times New Roman</vt:lpstr>
      <vt:lpstr>cs162-fa14</vt:lpstr>
      <vt:lpstr>Virtual Machines</vt:lpstr>
      <vt:lpstr>Mark your calendar</vt:lpstr>
      <vt:lpstr>Paging Review</vt:lpstr>
      <vt:lpstr>Management of the Memory Hierarchy</vt:lpstr>
      <vt:lpstr>Demand Paging Mechanisms</vt:lpstr>
      <vt:lpstr>Recall: Clock Algorithm     (aka Not Recently Used)</vt:lpstr>
      <vt:lpstr>Recall: Clock, Free List, 2nd Chance</vt:lpstr>
      <vt:lpstr>Reverse Page Mapping (Sometimes called “Coremap”)</vt:lpstr>
      <vt:lpstr>Allocation of Page Frames (Memory Pages)</vt:lpstr>
      <vt:lpstr>Fixed/Priority Allocation</vt:lpstr>
      <vt:lpstr>What about Compulsory Misses?</vt:lpstr>
      <vt:lpstr>On to Virtual Machines …</vt:lpstr>
      <vt:lpstr>OS software supports user level software</vt:lpstr>
      <vt:lpstr>Today: turn system / user inside out</vt:lpstr>
      <vt:lpstr>Recall (L1) Virtual Machines</vt:lpstr>
      <vt:lpstr>System Virtual Machines: Layers of OSs</vt:lpstr>
      <vt:lpstr>Containers virtualize the OS</vt:lpstr>
      <vt:lpstr>Motivation</vt:lpstr>
      <vt:lpstr>Our “Host Operating System”</vt:lpstr>
      <vt:lpstr>User-level “Guest” Operating System</vt:lpstr>
      <vt:lpstr>Example: my Macbook Pro / OS-X</vt:lpstr>
      <vt:lpstr>Up that Virtual Machine</vt:lpstr>
      <vt:lpstr>In the Host OS</vt:lpstr>
      <vt:lpstr>In the vbox / vagrant</vt:lpstr>
      <vt:lpstr>Guest ubuntu Linux</vt:lpstr>
      <vt:lpstr>And networking</vt:lpstr>
      <vt:lpstr>User-level “Guest” Operating System</vt:lpstr>
      <vt:lpstr>Software Emulation of Hardware</vt:lpstr>
      <vt:lpstr>Guest Virtual Hardware: proc regs</vt:lpstr>
      <vt:lpstr>Virtual Hardware: “physical mem”</vt:lpstr>
      <vt:lpstr>Virtual Hardware: “I/O Device” </vt:lpstr>
      <vt:lpstr>Virtual Hardware: “I/O Devices” </vt:lpstr>
      <vt:lpstr>Virtual Hardware: “I/O Devices” </vt:lpstr>
      <vt:lpstr>Challenges</vt:lpstr>
      <vt:lpstr>I/O diversity (1st Try)</vt:lpstr>
      <vt:lpstr>Guest User Level Memory Access</vt:lpstr>
      <vt:lpstr>The Two Translations</vt:lpstr>
      <vt:lpstr>VMM Shadow Page Tables</vt:lpstr>
      <vt:lpstr>VMM Shadow Page Tables (cont)</vt:lpstr>
      <vt:lpstr>Virtual Machine Monitor</vt:lpstr>
      <vt:lpstr>Virtual Machine Monitor</vt:lpstr>
      <vt:lpstr>Virtual Machine Monitor</vt:lpstr>
      <vt:lpstr>VMM – VM – VMM extension process</vt:lpstr>
      <vt:lpstr>VM Guest OS Processes</vt:lpstr>
      <vt:lpstr>Interrupts while in VM ???</vt:lpstr>
      <vt:lpstr>Interrupts</vt:lpstr>
      <vt:lpstr>VMM: Interrupt Handling</vt:lpstr>
      <vt:lpstr>Guest Process SYSCALL int</vt:lpstr>
      <vt:lpstr>Guest Process Syscall</vt:lpstr>
      <vt:lpstr>Guest Process SYSCALL int return</vt:lpstr>
      <vt:lpstr>Host Interrupt during VM</vt:lpstr>
      <vt:lpstr>VMM Interrupt Processing</vt:lpstr>
      <vt:lpstr>Virtualizable Instruction Set Arch.</vt:lpstr>
      <vt:lpstr>Host Interrupt during VM</vt:lpstr>
      <vt:lpstr>Trap and Emulate</vt:lpstr>
      <vt:lpstr>Guest OS Drivers</vt:lpstr>
      <vt:lpstr>Host Interrupt during VM</vt:lpstr>
      <vt:lpstr>Other forms of Virtual Machines</vt:lpstr>
      <vt:lpstr>Stepping Back</vt:lpstr>
      <vt:lpstr>Performance Isolation: CGroups</vt:lpstr>
      <vt:lpstr>CGroups</vt:lpstr>
      <vt:lpstr>How is all the cgroups info recorded?</vt:lpstr>
      <vt:lpstr>Summary</vt:lpstr>
      <vt:lpstr>If you want to dig further</vt:lpstr>
    </vt:vector>
  </TitlesOfParts>
  <Company>University of California,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Dust and TinyOS:  Hardware and Software for Network Sensors  - the software part –</dc:title>
  <dc:subject/>
  <dc:creator>David E. Culler</dc:creator>
  <cp:keywords/>
  <dc:description/>
  <cp:lastModifiedBy>David CULLER</cp:lastModifiedBy>
  <cp:revision>605</cp:revision>
  <cp:lastPrinted>2019-08-26T17:53:38Z</cp:lastPrinted>
  <dcterms:created xsi:type="dcterms:W3CDTF">2009-09-09T21:17:00Z</dcterms:created>
  <dcterms:modified xsi:type="dcterms:W3CDTF">2019-10-22T20:07:48Z</dcterms:modified>
</cp:coreProperties>
</file>