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1388" r:id="rId3"/>
    <p:sldId id="1358" r:id="rId4"/>
    <p:sldId id="1359" r:id="rId5"/>
    <p:sldId id="1360" r:id="rId6"/>
    <p:sldId id="1361" r:id="rId7"/>
    <p:sldId id="1362" r:id="rId8"/>
    <p:sldId id="1336" r:id="rId9"/>
    <p:sldId id="1363" r:id="rId10"/>
    <p:sldId id="1364" r:id="rId11"/>
    <p:sldId id="1365" r:id="rId12"/>
    <p:sldId id="1366" r:id="rId13"/>
    <p:sldId id="1367" r:id="rId14"/>
    <p:sldId id="1368" r:id="rId15"/>
    <p:sldId id="1371" r:id="rId16"/>
    <p:sldId id="1372" r:id="rId17"/>
    <p:sldId id="1373" r:id="rId18"/>
    <p:sldId id="1374" r:id="rId19"/>
    <p:sldId id="1375" r:id="rId20"/>
    <p:sldId id="1376" r:id="rId21"/>
    <p:sldId id="1377" r:id="rId22"/>
    <p:sldId id="1378" r:id="rId23"/>
    <p:sldId id="1334" r:id="rId24"/>
    <p:sldId id="1227" r:id="rId25"/>
    <p:sldId id="1389" r:id="rId26"/>
    <p:sldId id="1379" r:id="rId27"/>
    <p:sldId id="1380" r:id="rId28"/>
    <p:sldId id="1218" r:id="rId29"/>
    <p:sldId id="1219" r:id="rId30"/>
    <p:sldId id="1220" r:id="rId31"/>
    <p:sldId id="1918" r:id="rId32"/>
    <p:sldId id="1919" r:id="rId33"/>
    <p:sldId id="1920" r:id="rId34"/>
    <p:sldId id="1381" r:id="rId35"/>
    <p:sldId id="1382" r:id="rId36"/>
    <p:sldId id="1222" r:id="rId37"/>
    <p:sldId id="1349" r:id="rId38"/>
    <p:sldId id="1940" r:id="rId39"/>
    <p:sldId id="1413" r:id="rId40"/>
    <p:sldId id="1941" r:id="rId41"/>
    <p:sldId id="1942" r:id="rId42"/>
    <p:sldId id="1944" r:id="rId43"/>
    <p:sldId id="1945" r:id="rId44"/>
    <p:sldId id="1292" r:id="rId45"/>
    <p:sldId id="1287" r:id="rId46"/>
    <p:sldId id="1293" r:id="rId47"/>
    <p:sldId id="1395" r:id="rId48"/>
    <p:sldId id="1396" r:id="rId49"/>
    <p:sldId id="1397" r:id="rId50"/>
    <p:sldId id="1398" r:id="rId51"/>
    <p:sldId id="1399" r:id="rId52"/>
    <p:sldId id="1400" r:id="rId53"/>
    <p:sldId id="1392" r:id="rId54"/>
    <p:sldId id="1393" r:id="rId55"/>
    <p:sldId id="1290" r:id="rId56"/>
    <p:sldId id="1291" r:id="rId57"/>
    <p:sldId id="1401" r:id="rId58"/>
    <p:sldId id="1402" r:id="rId59"/>
    <p:sldId id="1403" r:id="rId60"/>
    <p:sldId id="1224" r:id="rId61"/>
    <p:sldId id="1248" r:id="rId62"/>
    <p:sldId id="1508" r:id="rId63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FDFD"/>
    <a:srgbClr val="FFFFFF"/>
    <a:srgbClr val="2A40E2"/>
    <a:srgbClr val="02E3EE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97" autoAdjust="0"/>
    <p:restoredTop sz="96958" autoAdjust="0"/>
  </p:normalViewPr>
  <p:slideViewPr>
    <p:cSldViewPr>
      <p:cViewPr varScale="1">
        <p:scale>
          <a:sx n="124" d="100"/>
          <a:sy n="124" d="100"/>
        </p:scale>
        <p:origin x="124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8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79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38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88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35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91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8818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1425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58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66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2589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36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480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15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68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24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938" y="4343798"/>
            <a:ext cx="5910036" cy="4115594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52" tIns="46986" rIns="95652" bIns="46986"/>
          <a:lstStyle/>
          <a:p>
            <a:r>
              <a:rPr lang="en-US" dirty="0"/>
              <a:t>After the OS has issued a command to the I/O device either via a special I/O instruction or by writing to a location in the I/O address space,  the OS needs to be notified when:</a:t>
            </a:r>
          </a:p>
          <a:p>
            <a:r>
              <a:rPr lang="en-US" dirty="0"/>
              <a:t>(a) The I/O device has completed the operation.</a:t>
            </a:r>
          </a:p>
          <a:p>
            <a:r>
              <a:rPr lang="en-US" dirty="0"/>
              <a:t>(b) Or when the I/O device has encountered an error.</a:t>
            </a:r>
          </a:p>
          <a:p>
            <a:r>
              <a:rPr lang="en-US" dirty="0"/>
              <a:t>This can be accomplished in two different ways: Polling and I/O interrupt.</a:t>
            </a:r>
          </a:p>
          <a:p>
            <a:endParaRPr lang="en-US" dirty="0"/>
          </a:p>
          <a:p>
            <a:r>
              <a:rPr lang="en-US" dirty="0"/>
              <a:t>+1 = 58 min. (Y:38)</a:t>
            </a:r>
          </a:p>
        </p:txBody>
      </p:sp>
      <p:sp>
        <p:nvSpPr>
          <p:cNvPr id="7065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588963"/>
            <a:ext cx="4549775" cy="3413125"/>
          </a:xfrm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798649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32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622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27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938" y="4343798"/>
            <a:ext cx="5910036" cy="4115594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33" tIns="46977" rIns="95633" bIns="46977"/>
          <a:lstStyle/>
          <a:p>
            <a:r>
              <a:rPr lang="en-US">
                <a:latin typeface="Comic Sans MS" charset="0"/>
              </a:rPr>
              <a:t>As far as rotational latency is concerned, most disks rotate at 3,600 RPM or approximately 16 ms per revolution.</a:t>
            </a:r>
          </a:p>
          <a:p>
            <a:r>
              <a:rPr lang="en-US">
                <a:latin typeface="Comic Sans MS" charset="0"/>
              </a:rPr>
              <a:t>Since on average, the information you desired is half way around the disk, the average rotational latency will be 8ms.</a:t>
            </a:r>
          </a:p>
          <a:p>
            <a:r>
              <a:rPr lang="en-US">
                <a:latin typeface="Comic Sans MS" charset="0"/>
              </a:rPr>
              <a:t>The transfer time is a function of transfer size, rotation speed, and recording density.</a:t>
            </a:r>
          </a:p>
          <a:p>
            <a:r>
              <a:rPr lang="en-US">
                <a:latin typeface="Comic Sans MS" charset="0"/>
              </a:rPr>
              <a:t>The typical transfer speed is 2 to 4 MB per second.</a:t>
            </a:r>
          </a:p>
          <a:p>
            <a:r>
              <a:rPr lang="en-US">
                <a:latin typeface="Comic Sans MS" charset="0"/>
              </a:rPr>
              <a:t>Notice that the transfer time is much faster than the rotational latency and seek time.</a:t>
            </a:r>
          </a:p>
          <a:p>
            <a:r>
              <a:rPr lang="en-US">
                <a:latin typeface="Comic Sans MS" charset="0"/>
              </a:rPr>
              <a:t>This is similar to the DRAM situation where the DRAM access time is much shorter than the DRAM cycle time.</a:t>
            </a:r>
          </a:p>
          <a:p>
            <a:r>
              <a:rPr lang="en-US">
                <a:latin typeface="Comic Sans MS" charset="0"/>
              </a:rPr>
              <a:t>***** Do anybody remember what we did to take advantage of the short access time versus cycle time?  Well, we interleave!</a:t>
            </a:r>
          </a:p>
          <a:p>
            <a:endParaRPr lang="en-US">
              <a:latin typeface="Comic Sans MS" charset="0"/>
            </a:endParaRPr>
          </a:p>
          <a:p>
            <a:r>
              <a:rPr lang="en-US">
                <a:latin typeface="Comic Sans MS" charset="0"/>
              </a:rPr>
              <a:t>New International Disk Drive, Equipment, and Materials Association standard is 4KB sectors instead of 512 byte sectors</a:t>
            </a:r>
          </a:p>
          <a:p>
            <a:endParaRPr lang="en-US">
              <a:latin typeface="Comic Sans MS" charset="0"/>
            </a:endParaRPr>
          </a:p>
          <a:p>
            <a:r>
              <a:rPr lang="en-US">
                <a:latin typeface="Comic Sans MS" charset="0"/>
              </a:rPr>
              <a:t>+2 = 36 min. (Y:16)</a:t>
            </a:r>
          </a:p>
        </p:txBody>
      </p:sp>
      <p:sp>
        <p:nvSpPr>
          <p:cNvPr id="6041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588963"/>
            <a:ext cx="4549775" cy="3413125"/>
          </a:xfrm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94699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80677" y="6551613"/>
            <a:ext cx="921708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17.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82263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10/29/19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i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751915" y="6549051"/>
            <a:ext cx="1640170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CS162 © UCB Fa19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lid-state_drive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/>
              <a:t>CS162</a:t>
            </a:r>
            <a:br>
              <a:rPr lang="en-US" altLang="en-US" sz="3000" dirty="0"/>
            </a:br>
            <a:r>
              <a:rPr lang="en-US" altLang="en-US" sz="3000" dirty="0"/>
              <a:t>Operating Systems and</a:t>
            </a:r>
            <a:br>
              <a:rPr lang="en-US" altLang="en-US" sz="3000" dirty="0"/>
            </a:br>
            <a:r>
              <a:rPr lang="en-US" altLang="en-US" sz="3000" dirty="0"/>
              <a:t>Systems Programming</a:t>
            </a:r>
            <a:br>
              <a:rPr lang="en-US" altLang="en-US" sz="3000" dirty="0"/>
            </a:br>
            <a:r>
              <a:rPr lang="en-US" altLang="en-US" sz="3000" dirty="0"/>
              <a:t>Lecture 17</a:t>
            </a:r>
            <a:br>
              <a:rPr lang="en-US" altLang="en-US" sz="3000" dirty="0"/>
            </a:br>
            <a:r>
              <a:rPr lang="en-US" altLang="en-US" sz="3000" dirty="0"/>
              <a:t> </a:t>
            </a:r>
            <a:br>
              <a:rPr lang="en-US" altLang="en-US" sz="3000" dirty="0"/>
            </a:br>
            <a:r>
              <a:rPr lang="en-US" altLang="en-US" sz="3000" dirty="0"/>
              <a:t>Data Storage to File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828800"/>
          </a:xfrm>
          <a:noFill/>
        </p:spPr>
        <p:txBody>
          <a:bodyPr/>
          <a:lstStyle/>
          <a:p>
            <a:pPr marL="285750" indent="-285750"/>
            <a:r>
              <a:rPr lang="en-US" altLang="en-US" dirty="0"/>
              <a:t>October 29, 2019</a:t>
            </a:r>
          </a:p>
          <a:p>
            <a:pPr marL="285750" indent="-285750"/>
            <a:r>
              <a:rPr lang="en-US" altLang="en-US" dirty="0"/>
              <a:t>Prof. David Culler</a:t>
            </a:r>
          </a:p>
          <a:p>
            <a:pPr marL="285750" indent="-285750"/>
            <a:r>
              <a:rPr lang="en-US" altLang="en-US" dirty="0"/>
              <a:t>http://cs162.eecs.Berkeley.edu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695BB4-480E-5645-9C79-B68FB8B2C6AF}"/>
              </a:ext>
            </a:extLst>
          </p:cNvPr>
          <p:cNvSpPr txBox="1"/>
          <p:nvPr/>
        </p:nvSpPr>
        <p:spPr>
          <a:xfrm>
            <a:off x="6244247" y="6008670"/>
            <a:ext cx="236635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Read: A&amp;D Ch 12, </a:t>
            </a:r>
          </a:p>
          <a:p>
            <a:r>
              <a:rPr lang="en-US" dirty="0"/>
              <a:t>13.1-3.2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I/O Performance Concepts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3441"/>
                <a:ext cx="8229600" cy="521572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i="1" dirty="0">
                    <a:solidFill>
                      <a:srgbClr val="FF0000"/>
                    </a:solidFill>
                  </a:rPr>
                  <a:t>Response Time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or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 Latency</a:t>
                </a:r>
                <a:r>
                  <a:rPr lang="en-US" sz="2800" dirty="0">
                    <a:solidFill>
                      <a:srgbClr val="FF0000"/>
                    </a:solidFill>
                  </a:rPr>
                  <a:t>: </a:t>
                </a:r>
                <a:r>
                  <a:rPr lang="en-US" sz="2800" dirty="0"/>
                  <a:t>Time to perform an operation(s)</a:t>
                </a:r>
              </a:p>
              <a:p>
                <a:endParaRPr lang="en-US" sz="2800" dirty="0"/>
              </a:p>
              <a:p>
                <a:r>
                  <a:rPr lang="en-US" sz="2800" i="1" dirty="0">
                    <a:solidFill>
                      <a:srgbClr val="FF0000"/>
                    </a:solidFill>
                  </a:rPr>
                  <a:t>Bandwidth </a:t>
                </a:r>
                <a:r>
                  <a:rPr lang="en-US" sz="2800" dirty="0">
                    <a:solidFill>
                      <a:srgbClr val="FF0000"/>
                    </a:solidFill>
                  </a:rPr>
                  <a:t>or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 Throughput</a:t>
                </a:r>
                <a:r>
                  <a:rPr lang="en-US" sz="2800" dirty="0">
                    <a:solidFill>
                      <a:srgbClr val="FF0000"/>
                    </a:solidFill>
                  </a:rPr>
                  <a:t>: </a:t>
                </a:r>
                <a:r>
                  <a:rPr lang="en-US" sz="2800" dirty="0"/>
                  <a:t>Rate at which operations are performed (op/s)</a:t>
                </a:r>
              </a:p>
              <a:p>
                <a:pPr lvl="1"/>
                <a:r>
                  <a:rPr lang="en-US" sz="2400" dirty="0"/>
                  <a:t>Files: MB/s, Networks: Mb/s, Arithmetic: GFLOP/s</a:t>
                </a:r>
              </a:p>
              <a:p>
                <a:pPr lvl="1"/>
                <a:endParaRPr lang="en-US" sz="2400" dirty="0"/>
              </a:p>
              <a:p>
                <a:r>
                  <a:rPr lang="en-US" sz="2800" i="1" dirty="0">
                    <a:solidFill>
                      <a:srgbClr val="FF0000"/>
                    </a:solidFill>
                  </a:rPr>
                  <a:t>Start up </a:t>
                </a:r>
                <a:r>
                  <a:rPr lang="en-US" sz="2800" dirty="0">
                    <a:solidFill>
                      <a:srgbClr val="FF0000"/>
                    </a:solidFill>
                  </a:rPr>
                  <a:t>or “Overhead”: </a:t>
                </a:r>
                <a:r>
                  <a:rPr lang="en-US" sz="2800" dirty="0"/>
                  <a:t>time to initiate an operation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Most I/O operations are roughly linear in </a:t>
                </a:r>
                <a:r>
                  <a:rPr lang="en-US" sz="2800" i="1" dirty="0"/>
                  <a:t>b</a:t>
                </a:r>
                <a:r>
                  <a:rPr lang="en-US" sz="2800" dirty="0"/>
                  <a:t> bytes</a:t>
                </a:r>
              </a:p>
              <a:p>
                <a:pPr lvl="1"/>
                <a:r>
                  <a:rPr lang="en-US" sz="2400" dirty="0"/>
                  <a:t>Latency(</a:t>
                </a:r>
                <a:r>
                  <a:rPr lang="en-US" sz="2400" b="1" dirty="0"/>
                  <a:t>b</a:t>
                </a:r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Overhead</m:t>
                    </m:r>
                    <m:r>
                      <m:rPr>
                        <m:nor/>
                      </m:rPr>
                      <a:rPr lang="en-US" sz="2400" dirty="0"/>
                      <m:t> +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/>
                      <m:t>b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/ </m:t>
                    </m:r>
                    <m:r>
                      <m:rPr>
                        <m:nor/>
                      </m:rPr>
                      <a:rPr lang="en-US" sz="2400" dirty="0"/>
                      <m:t>TransferCapacity</m:t>
                    </m:r>
                  </m:oMath>
                </a14:m>
                <a:br>
                  <a:rPr lang="en-US" sz="2400" dirty="0"/>
                </a:br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3441"/>
                <a:ext cx="8229600" cy="5215723"/>
              </a:xfrm>
              <a:blipFill>
                <a:blip r:embed="rId2"/>
                <a:stretch>
                  <a:fillRect l="-1543" t="-2920" r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902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(Fast Network or SSD)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6019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Consider: 1 Gb/s link (B = 125 MB/s) w/ startup cost S = 1 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Latency(b) = S + b/B</a:t>
            </a:r>
          </a:p>
          <a:p>
            <a:pPr lvl="1"/>
            <a:r>
              <a:rPr lang="en-US" dirty="0"/>
              <a:t>Bandwidth = b/(S + b/B) = B*b/(B*S + b) = B/(B*S/b + 1)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05000" y="1221417"/>
            <a:ext cx="5441950" cy="4341184"/>
            <a:chOff x="1873250" y="1452233"/>
            <a:chExt cx="5441950" cy="44151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3250" y="1452233"/>
              <a:ext cx="5441950" cy="4415167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3581400" y="2135817"/>
              <a:ext cx="0" cy="3133271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4176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(Fast Network or SSD)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6019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 a 1 Gb/s link (B = 125 MB/s) w/ startup cost S = 1 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Half-power Bandwidth </a:t>
            </a: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B/(B*S/b + 1) = B/2</a:t>
            </a:r>
          </a:p>
          <a:p>
            <a:pPr lvl="1"/>
            <a:r>
              <a:rPr lang="en-US" dirty="0"/>
              <a:t>Half-power point occurs at b=S*B= 125,000 bytes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73250" y="1219201"/>
            <a:ext cx="5441950" cy="3886199"/>
            <a:chOff x="1873250" y="1452233"/>
            <a:chExt cx="5441950" cy="44151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3250" y="1452233"/>
              <a:ext cx="5441950" cy="4415167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3581400" y="2057400"/>
              <a:ext cx="0" cy="3133271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699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at 10 </a:t>
            </a:r>
            <a:r>
              <a:rPr lang="en-US" dirty="0" err="1"/>
              <a:t>ms</a:t>
            </a:r>
            <a:r>
              <a:rPr lang="en-US" dirty="0"/>
              <a:t> startup (like Disk)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38200"/>
            <a:ext cx="6731000" cy="546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4724400"/>
            <a:ext cx="34612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Half-power b = 1,250,000 bytes!</a:t>
            </a:r>
          </a:p>
        </p:txBody>
      </p:sp>
    </p:spTree>
    <p:extLst>
      <p:ext uri="{BB962C8B-B14F-4D97-AF65-F5344CB8AC3E}">
        <p14:creationId xmlns:p14="http://schemas.microsoft.com/office/powerpoint/2010/main" val="245369921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Determines Peak BW for I/O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3749"/>
          </a:xfrm>
        </p:spPr>
        <p:txBody>
          <a:bodyPr>
            <a:normAutofit/>
          </a:bodyPr>
          <a:lstStyle/>
          <a:p>
            <a:r>
              <a:rPr lang="en-US" dirty="0"/>
              <a:t>Bus Speed</a:t>
            </a:r>
          </a:p>
          <a:p>
            <a:pPr lvl="1"/>
            <a:r>
              <a:rPr lang="en-US" dirty="0"/>
              <a:t>PCI-X: 1064 MB/s = 133 MHz x 64 bit (per lane)</a:t>
            </a:r>
          </a:p>
          <a:p>
            <a:pPr lvl="1"/>
            <a:r>
              <a:rPr lang="en-US" dirty="0"/>
              <a:t>ULTRA WIDE SCSI: 40 MB/s</a:t>
            </a:r>
          </a:p>
          <a:p>
            <a:pPr lvl="1"/>
            <a:r>
              <a:rPr lang="en-US" dirty="0"/>
              <a:t>Serial Attached SCSI &amp; Serial ATA &amp; IEEE 1394 (</a:t>
            </a:r>
            <a:r>
              <a:rPr lang="en-US" dirty="0" err="1"/>
              <a:t>firewire</a:t>
            </a:r>
            <a:r>
              <a:rPr lang="en-US" dirty="0"/>
              <a:t>): 1.6 Gb/s full duplex (200 MB/s)</a:t>
            </a:r>
          </a:p>
          <a:p>
            <a:pPr lvl="1"/>
            <a:r>
              <a:rPr lang="en-US" dirty="0"/>
              <a:t>USB 3.0 – 5 Gb/s</a:t>
            </a:r>
          </a:p>
          <a:p>
            <a:pPr lvl="1"/>
            <a:r>
              <a:rPr lang="en-US" dirty="0"/>
              <a:t>Thunderbolt 3 – 40 Gb/s </a:t>
            </a:r>
          </a:p>
          <a:p>
            <a:pPr lvl="1"/>
            <a:endParaRPr lang="en-US" sz="1600" dirty="0"/>
          </a:p>
          <a:p>
            <a:r>
              <a:rPr lang="en-US" dirty="0"/>
              <a:t>Device Transfer Bandwidth</a:t>
            </a:r>
          </a:p>
          <a:p>
            <a:pPr lvl="1"/>
            <a:r>
              <a:rPr lang="en-US" dirty="0"/>
              <a:t>Rotational speed of disk</a:t>
            </a:r>
          </a:p>
          <a:p>
            <a:pPr lvl="1"/>
            <a:r>
              <a:rPr lang="en-US" dirty="0"/>
              <a:t>Write / Read rate of NAND flash</a:t>
            </a:r>
          </a:p>
          <a:p>
            <a:pPr lvl="1"/>
            <a:r>
              <a:rPr lang="en-US" dirty="0"/>
              <a:t>Signaling rate of network link</a:t>
            </a:r>
          </a:p>
          <a:p>
            <a:pPr lvl="1"/>
            <a:endParaRPr lang="en-US" sz="1600" dirty="0"/>
          </a:p>
          <a:p>
            <a:r>
              <a:rPr lang="en-US" dirty="0"/>
              <a:t>Whatever is the bottleneck in the path…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83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Amazing Magnetic Disk</a:t>
            </a:r>
          </a:p>
        </p:txBody>
      </p:sp>
      <p:pic>
        <p:nvPicPr>
          <p:cNvPr id="7" name="Content Placeholder 3" descr="disk-2.pdf"/>
          <p:cNvPicPr>
            <a:picLocks noChangeAspect="1"/>
          </p:cNvPicPr>
          <p:nvPr/>
        </p:nvPicPr>
        <p:blipFill rotWithShape="1">
          <a:blip r:embed="rId2"/>
          <a:srcRect l="-43218" r="-924"/>
          <a:stretch/>
        </p:blipFill>
        <p:spPr>
          <a:xfrm>
            <a:off x="2392128" y="1018374"/>
            <a:ext cx="6751872" cy="50776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45" y="762000"/>
            <a:ext cx="5357155" cy="6095999"/>
          </a:xfrm>
        </p:spPr>
        <p:txBody>
          <a:bodyPr>
            <a:normAutofit/>
          </a:bodyPr>
          <a:lstStyle/>
          <a:p>
            <a:r>
              <a:rPr lang="en-US" dirty="0"/>
              <a:t>Unit of Transfer: Sector</a:t>
            </a:r>
          </a:p>
          <a:p>
            <a:pPr lvl="1"/>
            <a:r>
              <a:rPr lang="en-US" dirty="0"/>
              <a:t>Ring of sectors form a track</a:t>
            </a:r>
          </a:p>
          <a:p>
            <a:pPr lvl="1"/>
            <a:r>
              <a:rPr lang="en-US" dirty="0"/>
              <a:t>Stack of tracks form a cylinder</a:t>
            </a:r>
          </a:p>
          <a:p>
            <a:pPr lvl="1"/>
            <a:r>
              <a:rPr lang="en-US" dirty="0"/>
              <a:t>Heads position on cylinders</a:t>
            </a:r>
          </a:p>
          <a:p>
            <a:pPr lvl="1"/>
            <a:endParaRPr lang="en-US" dirty="0"/>
          </a:p>
          <a:p>
            <a:r>
              <a:rPr lang="en-US" dirty="0"/>
              <a:t>Disk Tracks ~ 1µm (micron) wide</a:t>
            </a:r>
          </a:p>
          <a:p>
            <a:pPr lvl="1"/>
            <a:r>
              <a:rPr lang="en-US" dirty="0"/>
              <a:t>Wavelength of light is ~ 0.5µm</a:t>
            </a:r>
          </a:p>
          <a:p>
            <a:pPr lvl="1"/>
            <a:r>
              <a:rPr lang="en-US" dirty="0"/>
              <a:t>Resolution of human eye: 50µm</a:t>
            </a:r>
          </a:p>
          <a:p>
            <a:pPr lvl="1"/>
            <a:r>
              <a:rPr lang="en-US" dirty="0"/>
              <a:t>100K tracks on a typical 2.5” disk</a:t>
            </a:r>
          </a:p>
          <a:p>
            <a:pPr lvl="1"/>
            <a:endParaRPr lang="en-US" dirty="0"/>
          </a:p>
          <a:p>
            <a:r>
              <a:rPr lang="en-US" dirty="0"/>
              <a:t>Separated by unused guard regions</a:t>
            </a:r>
          </a:p>
          <a:p>
            <a:pPr lvl="1"/>
            <a:r>
              <a:rPr lang="en-US" dirty="0"/>
              <a:t>Reduces likelihood neighboring tracks are corrupted during writes (still a small non-zero chance)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98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Amazing Magnetic Disk</a:t>
            </a:r>
          </a:p>
        </p:txBody>
      </p:sp>
      <p:pic>
        <p:nvPicPr>
          <p:cNvPr id="7" name="Content Placeholder 3" descr="disk-2.pdf"/>
          <p:cNvPicPr>
            <a:picLocks noChangeAspect="1"/>
          </p:cNvPicPr>
          <p:nvPr/>
        </p:nvPicPr>
        <p:blipFill rotWithShape="1">
          <a:blip r:embed="rId2"/>
          <a:srcRect l="-43218" r="-924"/>
          <a:stretch/>
        </p:blipFill>
        <p:spPr>
          <a:xfrm>
            <a:off x="2392128" y="1066800"/>
            <a:ext cx="6751872" cy="50776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45" y="762000"/>
            <a:ext cx="4671355" cy="6095999"/>
          </a:xfrm>
        </p:spPr>
        <p:txBody>
          <a:bodyPr>
            <a:normAutofit/>
          </a:bodyPr>
          <a:lstStyle/>
          <a:p>
            <a:r>
              <a:rPr lang="en-US" dirty="0"/>
              <a:t>Track length varies across disk</a:t>
            </a:r>
          </a:p>
          <a:p>
            <a:pPr lvl="1"/>
            <a:r>
              <a:rPr lang="en-US" dirty="0"/>
              <a:t>Outside: More sectors per track, higher bandwidth</a:t>
            </a:r>
          </a:p>
          <a:p>
            <a:pPr lvl="1"/>
            <a:r>
              <a:rPr lang="en-US" dirty="0"/>
              <a:t>Disk is organized into </a:t>
            </a:r>
            <a:br>
              <a:rPr lang="en-US" dirty="0"/>
            </a:br>
            <a:r>
              <a:rPr lang="en-US" dirty="0"/>
              <a:t>regions of tracks with </a:t>
            </a:r>
            <a:br>
              <a:rPr lang="en-US" dirty="0"/>
            </a:br>
            <a:r>
              <a:rPr lang="en-US" dirty="0"/>
              <a:t>same # of sectors/track</a:t>
            </a:r>
          </a:p>
          <a:p>
            <a:pPr lvl="1"/>
            <a:r>
              <a:rPr lang="en-US" dirty="0"/>
              <a:t>Only outer half of radius is used</a:t>
            </a:r>
          </a:p>
          <a:p>
            <a:pPr lvl="2"/>
            <a:r>
              <a:rPr lang="en-US" dirty="0"/>
              <a:t>Most of the disk area in the outer regions of the disk</a:t>
            </a:r>
          </a:p>
          <a:p>
            <a:r>
              <a:rPr lang="en-US" dirty="0"/>
              <a:t>Disks so big that some companies (like Google) reportedly only use part of disk for active data</a:t>
            </a:r>
          </a:p>
          <a:p>
            <a:pPr lvl="1"/>
            <a:r>
              <a:rPr lang="en-US" dirty="0"/>
              <a:t>Rest is archival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97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Shingled Magnetic Recording (SMR)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207000"/>
            <a:ext cx="7924800" cy="1498600"/>
          </a:xfrm>
        </p:spPr>
        <p:txBody>
          <a:bodyPr/>
          <a:lstStyle/>
          <a:p>
            <a:r>
              <a:rPr lang="en-US" dirty="0"/>
              <a:t>Overlapping tracks yields greater density, capacity</a:t>
            </a:r>
          </a:p>
          <a:p>
            <a:r>
              <a:rPr lang="en-US" dirty="0"/>
              <a:t>Restrictions on writing, complex DSP for reading</a:t>
            </a:r>
          </a:p>
          <a:p>
            <a:r>
              <a:rPr lang="en-US" dirty="0"/>
              <a:t>Examples: Seagate (8TB), Hitachi (10TB)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61999"/>
            <a:ext cx="6096000" cy="43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1670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532" y="211023"/>
            <a:ext cx="8229600" cy="443552"/>
          </a:xfrm>
        </p:spPr>
        <p:txBody>
          <a:bodyPr/>
          <a:lstStyle/>
          <a:p>
            <a:r>
              <a:rPr lang="en-US" dirty="0"/>
              <a:t>Magnetic Disks -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9144000" cy="3048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</a:rPr>
              <a:t>Cylinders: </a:t>
            </a:r>
            <a:r>
              <a:rPr lang="en-US" dirty="0"/>
              <a:t>all the tracks under the </a:t>
            </a:r>
            <a:br>
              <a:rPr lang="en-US" dirty="0"/>
            </a:br>
            <a:r>
              <a:rPr lang="en-US" dirty="0"/>
              <a:t>head at a given point on all surface</a:t>
            </a:r>
          </a:p>
          <a:p>
            <a:pPr lvl="3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endParaRPr lang="en-US" dirty="0"/>
          </a:p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/>
              <a:t>Read/write data is a three-stage process: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</a:rPr>
              <a:t>Seek time: </a:t>
            </a:r>
            <a:r>
              <a:rPr lang="en-US" dirty="0"/>
              <a:t>position the head/arm over the proper track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</a:rPr>
              <a:t>Rotational latency: </a:t>
            </a:r>
            <a:r>
              <a:rPr lang="en-US" dirty="0"/>
              <a:t>wait for desired sector to rotate under r/w head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</a:rPr>
              <a:t>Transfer time: </a:t>
            </a:r>
            <a:r>
              <a:rPr lang="en-US" dirty="0"/>
              <a:t>transfer a block of bits (sector) under r/w head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91175" y="696930"/>
            <a:ext cx="3552825" cy="2274870"/>
            <a:chOff x="5715000" y="1230330"/>
            <a:chExt cx="3324225" cy="2046270"/>
          </a:xfrm>
        </p:grpSpPr>
        <p:sp useBgFill="1"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6553200" y="27035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6553200" y="24749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527800" y="22971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527800" y="21447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131050" y="2316180"/>
              <a:ext cx="2413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105650" y="2290780"/>
              <a:ext cx="59690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7410450" y="1706580"/>
              <a:ext cx="2921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721600" y="1547830"/>
              <a:ext cx="795377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Sector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6991350" y="1389080"/>
              <a:ext cx="36830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404100" y="1230330"/>
              <a:ext cx="696755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Track</a:t>
              </a:r>
            </a:p>
          </p:txBody>
        </p: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6743700" y="2233630"/>
              <a:ext cx="2295525" cy="723900"/>
              <a:chOff x="4272" y="632"/>
              <a:chExt cx="1446" cy="456"/>
            </a:xfrm>
          </p:grpSpPr>
          <p:grpSp>
            <p:nvGrpSpPr>
              <p:cNvPr id="15" name="Group 48"/>
              <p:cNvGrpSpPr>
                <a:grpSpLocks/>
              </p:cNvGrpSpPr>
              <p:nvPr/>
            </p:nvGrpSpPr>
            <p:grpSpPr bwMode="auto">
              <a:xfrm>
                <a:off x="4272" y="632"/>
                <a:ext cx="520" cy="456"/>
                <a:chOff x="4272" y="632"/>
                <a:chExt cx="520" cy="456"/>
              </a:xfrm>
            </p:grpSpPr>
            <p:sp>
              <p:nvSpPr>
                <p:cNvPr id="18" name="Oval 15"/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19" name="Oval 16"/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21" name="Line 18"/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</p:grp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4780" y="924"/>
                <a:ext cx="34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17" name="Rectangle 20"/>
              <p:cNvSpPr>
                <a:spLocks noChangeArrowheads="1"/>
              </p:cNvSpPr>
              <p:nvPr/>
            </p:nvSpPr>
            <p:spPr bwMode="auto">
              <a:xfrm>
                <a:off x="5104" y="872"/>
                <a:ext cx="614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accent1"/>
                    </a:solidFill>
                    <a:latin typeface="Ariel"/>
                    <a:cs typeface="Ariel"/>
                  </a:rPr>
                  <a:t>Cylinder</a:t>
                </a:r>
              </a:p>
            </p:txBody>
          </p:sp>
        </p:grpSp>
        <p:grpSp>
          <p:nvGrpSpPr>
            <p:cNvPr id="22" name="Group 51"/>
            <p:cNvGrpSpPr>
              <a:grpSpLocks/>
            </p:cNvGrpSpPr>
            <p:nvPr/>
          </p:nvGrpSpPr>
          <p:grpSpPr bwMode="auto">
            <a:xfrm>
              <a:off x="5715000" y="2309830"/>
              <a:ext cx="1028700" cy="596900"/>
              <a:chOff x="3600" y="680"/>
              <a:chExt cx="648" cy="376"/>
            </a:xfrm>
          </p:grpSpPr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36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hlink"/>
                    </a:solidFill>
                    <a:latin typeface="Ariel"/>
                    <a:cs typeface="Ariel"/>
                  </a:rPr>
                  <a:t>Head</a:t>
                </a:r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</p:grp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7772400" y="2982930"/>
              <a:ext cx="368300" cy="10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8077200" y="2982930"/>
              <a:ext cx="795377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Platter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038600"/>
            <a:ext cx="3200400" cy="254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154557" y="4426634"/>
            <a:ext cx="2570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 Neue Light"/>
                <a:cs typeface="Helvetica Neue Light"/>
              </a:rPr>
              <a:t>Seek time = 4-8ms</a:t>
            </a:r>
          </a:p>
          <a:p>
            <a:r>
              <a:rPr lang="en-US" sz="1800" dirty="0">
                <a:latin typeface="Helvetica Neue Light"/>
                <a:cs typeface="Helvetica Neue Light"/>
              </a:rPr>
              <a:t>One rotation = 1-2ms </a:t>
            </a:r>
            <a:br>
              <a:rPr lang="en-US" sz="1800" dirty="0">
                <a:latin typeface="Helvetica Neue Light"/>
                <a:cs typeface="Helvetica Neue Light"/>
              </a:rPr>
            </a:br>
            <a:r>
              <a:rPr lang="en-US" sz="1800" dirty="0">
                <a:latin typeface="Helvetica Neue Light"/>
                <a:cs typeface="Helvetica Neue Light"/>
              </a:rPr>
              <a:t>(3600-7200 RPM)</a:t>
            </a:r>
          </a:p>
        </p:txBody>
      </p:sp>
    </p:spTree>
    <p:extLst>
      <p:ext uri="{BB962C8B-B14F-4D97-AF65-F5344CB8AC3E}">
        <p14:creationId xmlns:p14="http://schemas.microsoft.com/office/powerpoint/2010/main" val="317159938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28" y="213234"/>
            <a:ext cx="8229600" cy="426082"/>
          </a:xfrm>
        </p:spPr>
        <p:txBody>
          <a:bodyPr/>
          <a:lstStyle/>
          <a:p>
            <a:r>
              <a:rPr lang="en-US" dirty="0"/>
              <a:t>Magnetic Disks - Queuing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9144000" cy="3048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</a:rPr>
              <a:t>Cylinders: </a:t>
            </a:r>
            <a:r>
              <a:rPr lang="en-US" dirty="0"/>
              <a:t>all the tracks under the </a:t>
            </a:r>
            <a:br>
              <a:rPr lang="en-US" dirty="0"/>
            </a:br>
            <a:r>
              <a:rPr lang="en-US" dirty="0"/>
              <a:t>head at a given point on all surface</a:t>
            </a:r>
          </a:p>
          <a:p>
            <a:pPr lvl="3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endParaRPr lang="en-US" dirty="0"/>
          </a:p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/>
              <a:t>Read/write data is a three-stage process: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</a:rPr>
              <a:t>Seek time: </a:t>
            </a:r>
            <a:r>
              <a:rPr lang="en-US" dirty="0"/>
              <a:t>position the head/arm over the proper track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</a:rPr>
              <a:t>Rotational latency: </a:t>
            </a:r>
            <a:r>
              <a:rPr lang="en-US" dirty="0"/>
              <a:t>wait for desired sector to rotate under r/w head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</a:rPr>
              <a:t>Transfer time: </a:t>
            </a:r>
            <a:r>
              <a:rPr lang="en-US" dirty="0"/>
              <a:t>transfer a block of bits (sector) under r/w head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91175" y="685800"/>
            <a:ext cx="3552825" cy="2274870"/>
            <a:chOff x="5715000" y="1230330"/>
            <a:chExt cx="3324225" cy="2046270"/>
          </a:xfrm>
        </p:grpSpPr>
        <p:sp useBgFill="1"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6553200" y="27035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6553200" y="24749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527800" y="22971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527800" y="21447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131050" y="2316180"/>
              <a:ext cx="2413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105650" y="2290780"/>
              <a:ext cx="59690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7410450" y="1706580"/>
              <a:ext cx="2921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721600" y="1547830"/>
              <a:ext cx="795377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Sector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6991350" y="1389080"/>
              <a:ext cx="36830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404100" y="1230330"/>
              <a:ext cx="696755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Track</a:t>
              </a:r>
            </a:p>
          </p:txBody>
        </p: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6743700" y="2233630"/>
              <a:ext cx="2295525" cy="723900"/>
              <a:chOff x="4272" y="632"/>
              <a:chExt cx="1446" cy="456"/>
            </a:xfrm>
          </p:grpSpPr>
          <p:grpSp>
            <p:nvGrpSpPr>
              <p:cNvPr id="15" name="Group 48"/>
              <p:cNvGrpSpPr>
                <a:grpSpLocks/>
              </p:cNvGrpSpPr>
              <p:nvPr/>
            </p:nvGrpSpPr>
            <p:grpSpPr bwMode="auto">
              <a:xfrm>
                <a:off x="4272" y="632"/>
                <a:ext cx="520" cy="456"/>
                <a:chOff x="4272" y="632"/>
                <a:chExt cx="520" cy="456"/>
              </a:xfrm>
            </p:grpSpPr>
            <p:sp>
              <p:nvSpPr>
                <p:cNvPr id="18" name="Oval 15"/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19" name="Oval 16"/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21" name="Line 18"/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</p:grp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4780" y="924"/>
                <a:ext cx="34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17" name="Rectangle 20"/>
              <p:cNvSpPr>
                <a:spLocks noChangeArrowheads="1"/>
              </p:cNvSpPr>
              <p:nvPr/>
            </p:nvSpPr>
            <p:spPr bwMode="auto">
              <a:xfrm>
                <a:off x="5104" y="872"/>
                <a:ext cx="614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accent1"/>
                    </a:solidFill>
                    <a:latin typeface="Ariel"/>
                    <a:cs typeface="Ariel"/>
                  </a:rPr>
                  <a:t>Cylinder</a:t>
                </a:r>
              </a:p>
            </p:txBody>
          </p:sp>
        </p:grpSp>
        <p:grpSp>
          <p:nvGrpSpPr>
            <p:cNvPr id="22" name="Group 51"/>
            <p:cNvGrpSpPr>
              <a:grpSpLocks/>
            </p:cNvGrpSpPr>
            <p:nvPr/>
          </p:nvGrpSpPr>
          <p:grpSpPr bwMode="auto">
            <a:xfrm>
              <a:off x="5715000" y="2309830"/>
              <a:ext cx="1028700" cy="596900"/>
              <a:chOff x="3600" y="680"/>
              <a:chExt cx="648" cy="376"/>
            </a:xfrm>
          </p:grpSpPr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36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hlink"/>
                    </a:solidFill>
                    <a:latin typeface="Ariel"/>
                    <a:cs typeface="Ariel"/>
                  </a:rPr>
                  <a:t>Head</a:t>
                </a:r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</p:grp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7772400" y="2982930"/>
              <a:ext cx="368300" cy="10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8077200" y="2982930"/>
              <a:ext cx="795377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Platter</a:t>
              </a:r>
            </a:p>
          </p:txBody>
        </p:sp>
      </p:grpSp>
      <p:grpSp>
        <p:nvGrpSpPr>
          <p:cNvPr id="33" name="Group 36"/>
          <p:cNvGrpSpPr>
            <a:grpSpLocks/>
          </p:cNvGrpSpPr>
          <p:nvPr/>
        </p:nvGrpSpPr>
        <p:grpSpPr bwMode="auto">
          <a:xfrm>
            <a:off x="500316" y="5105400"/>
            <a:ext cx="8140169" cy="1235075"/>
            <a:chOff x="457" y="3072"/>
            <a:chExt cx="5167" cy="816"/>
          </a:xfrm>
        </p:grpSpPr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>
              <a:off x="1200" y="3072"/>
              <a:ext cx="1200" cy="8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Helvetica Neue Light"/>
                  <a:cs typeface="Helvetica Neue Light"/>
                </a:rPr>
                <a:t>Software</a:t>
              </a:r>
            </a:p>
            <a:p>
              <a:pPr marL="228600" indent="-228600"/>
              <a:r>
                <a:rPr lang="en-US" sz="2000" b="0">
                  <a:latin typeface="Helvetica Neue Light"/>
                  <a:cs typeface="Helvetica Neue Light"/>
                </a:rPr>
                <a:t>Queue</a:t>
              </a:r>
            </a:p>
            <a:p>
              <a:pPr marL="228600" indent="-228600"/>
              <a:r>
                <a:rPr lang="en-US" sz="2000" b="0">
                  <a:latin typeface="Helvetica Neue Light"/>
                  <a:cs typeface="Helvetica Neue Light"/>
                </a:rPr>
                <a:t>(Device Driver)</a:t>
              </a: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720" y="348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Helvetica Neue Light"/>
                <a:cs typeface="Helvetica Neue Light"/>
              </a:endParaRPr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 flipV="1">
              <a:off x="2400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Helvetica Neue Light"/>
                <a:cs typeface="Helvetica Neue Light"/>
              </a:endParaRPr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2784" y="3072"/>
              <a:ext cx="384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lIns="90478" tIns="44445" rIns="90478" bIns="44445" anchor="ctr"/>
            <a:lstStyle/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Helvetica Neue Light"/>
                  <a:cs typeface="Helvetica Neue Light"/>
                </a:rPr>
                <a:t>Hardware</a:t>
              </a:r>
            </a:p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Helvetica Neue Light"/>
                  <a:cs typeface="Helvetica Neue Light"/>
                </a:rPr>
                <a:t>Controller</a:t>
              </a:r>
            </a:p>
          </p:txBody>
        </p: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3552" y="3072"/>
              <a:ext cx="1440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Helvetica Neue Light"/>
                  <a:cs typeface="Helvetica Neue Light"/>
                </a:rPr>
                <a:t> Media Time</a:t>
              </a:r>
            </a:p>
            <a:p>
              <a:pPr marL="228600" indent="-228600"/>
              <a:r>
                <a:rPr lang="en-US" sz="2000" b="0">
                  <a:latin typeface="Helvetica Neue Light"/>
                  <a:cs typeface="Helvetica Neue Light"/>
                </a:rPr>
                <a:t>(Seek+Rot+Xfer)</a:t>
              </a:r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 flipV="1">
              <a:off x="3168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Helvetica Neue Light"/>
                <a:cs typeface="Helvetica Neue Light"/>
              </a:endParaRPr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 flipV="1">
              <a:off x="4992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Helvetica Neue Light"/>
                <a:cs typeface="Helvetica Neue Light"/>
              </a:endParaRPr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auto">
            <a:xfrm rot="5400000">
              <a:off x="185" y="3344"/>
              <a:ext cx="81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Helvetica Neue Light"/>
                  <a:cs typeface="Helvetica Neue Light"/>
                </a:rPr>
                <a:t>Request</a:t>
              </a:r>
            </a:p>
          </p:txBody>
        </p:sp>
        <p:sp>
          <p:nvSpPr>
            <p:cNvPr id="42" name="Text Box 45"/>
            <p:cNvSpPr txBox="1">
              <a:spLocks noChangeArrowheads="1"/>
            </p:cNvSpPr>
            <p:nvPr/>
          </p:nvSpPr>
          <p:spPr bwMode="auto">
            <a:xfrm rot="5400000">
              <a:off x="5177" y="3344"/>
              <a:ext cx="62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Helvetica Neue Light"/>
                  <a:cs typeface="Helvetica Neue Light"/>
                </a:rPr>
                <a:t>Result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295400" y="4343400"/>
            <a:ext cx="6629400" cy="641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Disk Latency =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Queueing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 Time + Controller time +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                        Seek Time + Rotation Time +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Xfer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2809122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7BC54D-1B92-A64B-BCB6-60603847E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7" y="2585235"/>
            <a:ext cx="4724400" cy="3543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1CAE2A-39B7-C744-97BF-3AC32430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OS Storage abstractions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3A7711-D139-DB41-A420-41AE5270F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729465"/>
            <a:ext cx="4572000" cy="3429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6334E3-B0FE-4145-A470-C30C36D07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771900"/>
            <a:ext cx="4114800" cy="3086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437504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366" y="106898"/>
            <a:ext cx="5847755" cy="502702"/>
          </a:xfrm>
        </p:spPr>
        <p:txBody>
          <a:bodyPr wrap="none" lIns="63500" tIns="25400" rIns="63500" bIns="25400" anchor="t">
            <a:spAutoFit/>
          </a:bodyPr>
          <a:lstStyle/>
          <a:p>
            <a:r>
              <a:rPr lang="en-US" dirty="0"/>
              <a:t>Typical Numbers for Magnetic Disk</a:t>
            </a:r>
          </a:p>
        </p:txBody>
      </p:sp>
      <p:sp>
        <p:nvSpPr>
          <p:cNvPr id="14338" name="Rectangle 30"/>
          <p:cNvSpPr>
            <a:spLocks noChangeArrowheads="1"/>
          </p:cNvSpPr>
          <p:nvPr/>
        </p:nvSpPr>
        <p:spPr bwMode="auto">
          <a:xfrm>
            <a:off x="5245100" y="3644900"/>
            <a:ext cx="25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447719"/>
              </p:ext>
            </p:extLst>
          </p:nvPr>
        </p:nvGraphicFramePr>
        <p:xfrm>
          <a:off x="228600" y="760100"/>
          <a:ext cx="8839200" cy="551547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1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6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Parameter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Info / Range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Space/Density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Space: 14TB (Seagate), 8 platters, in 3½ inch form factor! Areal Density: </a:t>
                      </a:r>
                      <a:r>
                        <a:rPr kumimoji="0" lang="en-US" sz="19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itchFamily="2" charset="0"/>
                          <a:cs typeface="Gill Sans Light"/>
                        </a:rPr>
                        <a:t>≥ 1Terabit/square inch! (PMR, </a:t>
                      </a: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Helium, …)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Light"/>
                        <a:ea typeface="ＭＳ Ｐゴシック" charset="0"/>
                        <a:cs typeface="Gill Sans Light"/>
                      </a:endParaRPr>
                    </a:p>
                  </a:txBody>
                  <a:tcPr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Average seek time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Typically 4-6 milliseconds.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Depending on reference locality, actual cost may be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25-33% of this number.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Light"/>
                        <a:ea typeface="ＭＳ Ｐゴシック" charset="0"/>
                        <a:cs typeface="Gill Sans Light"/>
                      </a:endParaRPr>
                    </a:p>
                  </a:txBody>
                  <a:tcPr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7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Average rotational latency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Most laptop/desktop disks rotate at 3600-7200 RPM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(16-8 </a:t>
                      </a:r>
                      <a:r>
                        <a:rPr kumimoji="0" lang="en-US" sz="19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ms</a:t>
                      </a: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/rotation). Server disks up to 15,000 RPM.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Average latency is halfway around disk so 8-4 milliseconds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Light"/>
                        <a:ea typeface="ＭＳ Ｐゴシック" charset="0"/>
                        <a:cs typeface="Gill Sans Light"/>
                      </a:endParaRPr>
                    </a:p>
                  </a:txBody>
                  <a:tcPr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Controller time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Depends on controller hardware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Light"/>
                        <a:ea typeface="ＭＳ Ｐゴシック" charset="0"/>
                        <a:cs typeface="Gill Sans Light"/>
                      </a:endParaRPr>
                    </a:p>
                  </a:txBody>
                  <a:tcPr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0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Transfer time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Typically 50 to 250 MB/s. Depends on: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Transfer size (usually a sector): 512B – 1KB per sector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Rotation speed: 3600 RPM to 15000 RPM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Recording density: bits per inch on a track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Diameter: ranges from  1 in to 5.25 in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Light"/>
                        <a:ea typeface="ＭＳ Ｐゴシック" charset="0"/>
                        <a:cs typeface="Gill Sans Light"/>
                      </a:endParaRPr>
                    </a:p>
                  </a:txBody>
                  <a:tcPr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Cost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Used to drop by a factor of two every 1.5 years (or even faster); now slowing down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Light"/>
                        <a:ea typeface="ＭＳ Ｐゴシック" charset="0"/>
                        <a:cs typeface="Gill Sans Light"/>
                      </a:endParaRPr>
                    </a:p>
                  </a:txBody>
                  <a:tcPr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634610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Performance Example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762000"/>
            <a:ext cx="8991600" cy="6096000"/>
          </a:xfrm>
        </p:spPr>
        <p:txBody>
          <a:bodyPr>
            <a:noAutofit/>
          </a:bodyPr>
          <a:lstStyle/>
          <a:p>
            <a:r>
              <a:rPr lang="en-US" sz="2000" dirty="0"/>
              <a:t>Assumptions:</a:t>
            </a:r>
          </a:p>
          <a:p>
            <a:pPr lvl="1"/>
            <a:r>
              <a:rPr lang="en-US" sz="2000" dirty="0"/>
              <a:t>Ignoring queuing and controller times for now</a:t>
            </a:r>
          </a:p>
          <a:p>
            <a:pPr lvl="1"/>
            <a:r>
              <a:rPr lang="en-US" sz="2000" dirty="0" err="1"/>
              <a:t>Avg</a:t>
            </a:r>
            <a:r>
              <a:rPr lang="en-US" sz="2000" dirty="0"/>
              <a:t> seek time of 5ms, </a:t>
            </a:r>
          </a:p>
          <a:p>
            <a:pPr lvl="1"/>
            <a:r>
              <a:rPr lang="en-US" sz="2000" dirty="0"/>
              <a:t>7200RPM </a:t>
            </a:r>
            <a:r>
              <a:rPr lang="en-US" sz="2000" dirty="0">
                <a:sym typeface="Symbol" charset="0"/>
              </a:rPr>
              <a:t> </a:t>
            </a:r>
            <a:r>
              <a:rPr lang="en-US" sz="2000" dirty="0"/>
              <a:t>Time for rotation: 60000 (</a:t>
            </a:r>
            <a:r>
              <a:rPr lang="en-US" sz="2000" dirty="0" err="1"/>
              <a:t>ms</a:t>
            </a:r>
            <a:r>
              <a:rPr lang="en-US" sz="2000" dirty="0"/>
              <a:t>/min) / 7200(rev/min) ~= 8ms</a:t>
            </a:r>
          </a:p>
          <a:p>
            <a:pPr lvl="1"/>
            <a:r>
              <a:rPr lang="en-US" sz="2000" dirty="0"/>
              <a:t>Transfer rate of 50MByte/s, block size of 4Kbyte </a:t>
            </a:r>
            <a:r>
              <a:rPr lang="en-US" sz="2000" dirty="0">
                <a:sym typeface="Symbol" panose="05050102010706020507" pitchFamily="18" charset="2"/>
              </a:rPr>
              <a:t>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4096 bytes/50×10</a:t>
            </a:r>
            <a:r>
              <a:rPr lang="en-US" sz="2000" baseline="30000" dirty="0">
                <a:sym typeface="Symbol" panose="05050102010706020507" pitchFamily="18" charset="2"/>
              </a:rPr>
              <a:t>6</a:t>
            </a:r>
            <a:r>
              <a:rPr lang="en-US" sz="2000" dirty="0">
                <a:sym typeface="Symbol" panose="05050102010706020507" pitchFamily="18" charset="2"/>
              </a:rPr>
              <a:t> (bytes/s) = 81.92 × 10</a:t>
            </a:r>
            <a:r>
              <a:rPr lang="en-US" sz="2000" baseline="30000" dirty="0">
                <a:sym typeface="Symbol" panose="05050102010706020507" pitchFamily="18" charset="2"/>
              </a:rPr>
              <a:t>-6</a:t>
            </a:r>
            <a:r>
              <a:rPr lang="en-US" sz="2000" dirty="0">
                <a:sym typeface="Symbol" panose="05050102010706020507" pitchFamily="18" charset="2"/>
              </a:rPr>
              <a:t> sec  0.082 </a:t>
            </a:r>
            <a:r>
              <a:rPr lang="en-US" sz="2000" dirty="0" err="1">
                <a:sym typeface="Symbol" panose="05050102010706020507" pitchFamily="18" charset="2"/>
              </a:rPr>
              <a:t>ms</a:t>
            </a:r>
            <a:r>
              <a:rPr lang="en-US" sz="2000" dirty="0">
                <a:sym typeface="Symbol" panose="05050102010706020507" pitchFamily="18" charset="2"/>
              </a:rPr>
              <a:t> for 1 sector</a:t>
            </a:r>
            <a:endParaRPr lang="en-US" sz="2000" dirty="0"/>
          </a:p>
          <a:p>
            <a:r>
              <a:rPr lang="en-US" sz="2000" dirty="0"/>
              <a:t>Read block from random place on disk:</a:t>
            </a:r>
          </a:p>
          <a:p>
            <a:pPr lvl="1"/>
            <a:r>
              <a:rPr lang="en-US" sz="2000" dirty="0"/>
              <a:t>Seek (5ms) + Rot. Delay (4ms) + Transfer (0.082ms) = 9.082 </a:t>
            </a:r>
            <a:r>
              <a:rPr lang="en-US" sz="2000" dirty="0" err="1"/>
              <a:t>ms</a:t>
            </a:r>
            <a:endParaRPr lang="en-US" sz="2000" dirty="0"/>
          </a:p>
          <a:p>
            <a:pPr lvl="1"/>
            <a:r>
              <a:rPr lang="en-US" sz="2000" dirty="0" err="1"/>
              <a:t>Approx</a:t>
            </a:r>
            <a:r>
              <a:rPr lang="en-US" sz="2000" dirty="0"/>
              <a:t> 9ms to fetch/put data: 4096 bytes/9.082</a:t>
            </a:r>
            <a:r>
              <a:rPr lang="en-US" sz="2000" dirty="0">
                <a:sym typeface="Symbol" panose="05050102010706020507" pitchFamily="18" charset="2"/>
              </a:rPr>
              <a:t>×10</a:t>
            </a:r>
            <a:r>
              <a:rPr lang="en-US" sz="2000" baseline="30000" dirty="0">
                <a:sym typeface="Symbol" panose="05050102010706020507" pitchFamily="18" charset="2"/>
              </a:rPr>
              <a:t>-3 </a:t>
            </a:r>
            <a:r>
              <a:rPr lang="en-US" sz="2000" dirty="0">
                <a:sym typeface="Symbol" panose="05050102010706020507" pitchFamily="18" charset="2"/>
              </a:rPr>
              <a:t>s  </a:t>
            </a:r>
            <a:r>
              <a:rPr lang="en-US" sz="2000" dirty="0"/>
              <a:t> 450 KB/s</a:t>
            </a:r>
          </a:p>
          <a:p>
            <a:r>
              <a:rPr lang="en-US" sz="2000" dirty="0"/>
              <a:t>Read block from random place in same cylinder:</a:t>
            </a:r>
          </a:p>
          <a:p>
            <a:pPr lvl="1"/>
            <a:r>
              <a:rPr lang="en-US" sz="2000" dirty="0"/>
              <a:t>Rot. Delay (4ms) + Transfer (0.082ms) = 4.082 </a:t>
            </a:r>
            <a:r>
              <a:rPr lang="en-US" sz="2000" dirty="0" err="1"/>
              <a:t>ms</a:t>
            </a:r>
            <a:r>
              <a:rPr lang="en-US" sz="2000" dirty="0"/>
              <a:t> </a:t>
            </a:r>
          </a:p>
          <a:p>
            <a:pPr lvl="1"/>
            <a:r>
              <a:rPr lang="en-US" sz="2000" dirty="0" err="1"/>
              <a:t>Approx</a:t>
            </a:r>
            <a:r>
              <a:rPr lang="en-US" sz="2000" dirty="0"/>
              <a:t> 4ms to fetch/put data: 4096 bytes/4.082</a:t>
            </a:r>
            <a:r>
              <a:rPr lang="en-US" sz="2000" dirty="0">
                <a:sym typeface="Symbol" panose="05050102010706020507" pitchFamily="18" charset="2"/>
              </a:rPr>
              <a:t>×10</a:t>
            </a:r>
            <a:r>
              <a:rPr lang="en-US" sz="2000" baseline="30000" dirty="0">
                <a:sym typeface="Symbol" panose="05050102010706020507" pitchFamily="18" charset="2"/>
              </a:rPr>
              <a:t>-3 </a:t>
            </a:r>
            <a:r>
              <a:rPr lang="en-US" sz="2000" dirty="0">
                <a:sym typeface="Symbol" panose="05050102010706020507" pitchFamily="18" charset="2"/>
              </a:rPr>
              <a:t>s  </a:t>
            </a:r>
            <a:r>
              <a:rPr lang="en-US" sz="2000" dirty="0"/>
              <a:t> 1.0 MB/s</a:t>
            </a:r>
          </a:p>
          <a:p>
            <a:r>
              <a:rPr lang="en-US" sz="2000" dirty="0"/>
              <a:t>Read next block on same track:</a:t>
            </a:r>
          </a:p>
          <a:p>
            <a:pPr lvl="1"/>
            <a:r>
              <a:rPr lang="en-US" sz="2000" dirty="0"/>
              <a:t>Transfer (0.082ms): 4096 bytes/0.082</a:t>
            </a:r>
            <a:r>
              <a:rPr lang="en-US" sz="2000" dirty="0">
                <a:sym typeface="Symbol" panose="05050102010706020507" pitchFamily="18" charset="2"/>
              </a:rPr>
              <a:t>×10</a:t>
            </a:r>
            <a:r>
              <a:rPr lang="en-US" sz="2000" baseline="30000" dirty="0">
                <a:sym typeface="Symbol" panose="05050102010706020507" pitchFamily="18" charset="2"/>
              </a:rPr>
              <a:t>-3 </a:t>
            </a:r>
            <a:r>
              <a:rPr lang="en-US" sz="2000" dirty="0">
                <a:sym typeface="Symbol" panose="05050102010706020507" pitchFamily="18" charset="2"/>
              </a:rPr>
              <a:t>s  50MB/sec </a:t>
            </a:r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Key to using disk effectively (especially for file systems) is to minimize seek and rotational delays</a:t>
            </a:r>
          </a:p>
        </p:txBody>
      </p:sp>
    </p:spTree>
    <p:extLst>
      <p:ext uri="{BB962C8B-B14F-4D97-AF65-F5344CB8AC3E}">
        <p14:creationId xmlns:p14="http://schemas.microsoft.com/office/powerpoint/2010/main" val="24281820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(Lots of) Intelligence in the 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6096000"/>
          </a:xfrm>
        </p:spPr>
        <p:txBody>
          <a:bodyPr>
            <a:normAutofit/>
          </a:bodyPr>
          <a:lstStyle/>
          <a:p>
            <a:r>
              <a:rPr lang="en-US" dirty="0"/>
              <a:t>Sectors contain sophisticated error correcting codes</a:t>
            </a:r>
          </a:p>
          <a:p>
            <a:pPr lvl="1"/>
            <a:r>
              <a:rPr lang="en-US" dirty="0"/>
              <a:t>Disk head magnet has a field wider than track</a:t>
            </a:r>
          </a:p>
          <a:p>
            <a:pPr lvl="1"/>
            <a:r>
              <a:rPr lang="en-US" dirty="0"/>
              <a:t>Hide corruptions due to neighboring track writes</a:t>
            </a:r>
          </a:p>
          <a:p>
            <a:pPr lvl="1"/>
            <a:endParaRPr lang="en-US" sz="1400" dirty="0"/>
          </a:p>
          <a:p>
            <a:r>
              <a:rPr lang="en-US" dirty="0"/>
              <a:t>Sector sparing</a:t>
            </a:r>
          </a:p>
          <a:p>
            <a:pPr lvl="1"/>
            <a:r>
              <a:rPr lang="en-US" dirty="0"/>
              <a:t>Remap bad sectors transparently to spare sectors on the same surface</a:t>
            </a:r>
          </a:p>
          <a:p>
            <a:pPr lvl="1"/>
            <a:endParaRPr lang="en-US" sz="1400" dirty="0"/>
          </a:p>
          <a:p>
            <a:r>
              <a:rPr lang="en-US" dirty="0"/>
              <a:t>Slip sparing</a:t>
            </a:r>
          </a:p>
          <a:p>
            <a:pPr lvl="1"/>
            <a:r>
              <a:rPr lang="en-US" dirty="0"/>
              <a:t>Remap all sectors (when there is a bad sector) to preserve sequential behavior</a:t>
            </a:r>
          </a:p>
          <a:p>
            <a:pPr lvl="1"/>
            <a:endParaRPr lang="en-US" sz="1400" dirty="0"/>
          </a:p>
          <a:p>
            <a:r>
              <a:rPr lang="en-US" dirty="0"/>
              <a:t>Track skewing</a:t>
            </a:r>
          </a:p>
          <a:p>
            <a:pPr lvl="1"/>
            <a:r>
              <a:rPr lang="en-US" dirty="0"/>
              <a:t>Sector numbers offset from one track to the next, to allow for disk head movement for sequential ops</a:t>
            </a:r>
          </a:p>
          <a:p>
            <a:pPr lvl="1"/>
            <a:endParaRPr lang="en-US" sz="1400" dirty="0"/>
          </a:p>
          <a:p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33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228600"/>
            <a:ext cx="7543800" cy="38100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r>
              <a:rPr lang="en-US" dirty="0">
                <a:ea typeface="MS PGothic" charset="0"/>
              </a:rPr>
              <a:t>I/O Performance</a:t>
            </a:r>
          </a:p>
        </p:txBody>
      </p:sp>
      <p:grpSp>
        <p:nvGrpSpPr>
          <p:cNvPr id="75778" name="Group 44"/>
          <p:cNvGrpSpPr>
            <a:grpSpLocks/>
          </p:cNvGrpSpPr>
          <p:nvPr/>
        </p:nvGrpSpPr>
        <p:grpSpPr bwMode="auto">
          <a:xfrm>
            <a:off x="0" y="949325"/>
            <a:ext cx="6096000" cy="1844676"/>
            <a:chOff x="0" y="624"/>
            <a:chExt cx="3840" cy="1162"/>
          </a:xfrm>
        </p:grpSpPr>
        <p:sp>
          <p:nvSpPr>
            <p:cNvPr id="75802" name="Line 27"/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5" name="Rectangle 3"/>
            <p:cNvSpPr>
              <a:spLocks noChangeArrowheads="1"/>
            </p:cNvSpPr>
            <p:nvPr/>
          </p:nvSpPr>
          <p:spPr bwMode="auto">
            <a:xfrm>
              <a:off x="0" y="1584"/>
              <a:ext cx="38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Response Time = Queue + I/O device service time</a:t>
              </a:r>
            </a:p>
          </p:txBody>
        </p:sp>
        <p:sp>
          <p:nvSpPr>
            <p:cNvPr id="75796" name="AutoShape 33"/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282" y="750"/>
              <a:ext cx="579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</p:txBody>
        </p:sp>
        <p:sp>
          <p:nvSpPr>
            <p:cNvPr id="75798" name="Rectangle 23"/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9" name="Line 24"/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0" name="Line 25"/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1" name="Rectangle 26"/>
            <p:cNvSpPr>
              <a:spLocks noChangeArrowheads="1"/>
            </p:cNvSpPr>
            <p:nvPr/>
          </p:nvSpPr>
          <p:spPr bwMode="auto">
            <a:xfrm>
              <a:off x="1030" y="1200"/>
              <a:ext cx="78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[OS Paths]</a:t>
              </a:r>
            </a:p>
          </p:txBody>
        </p:sp>
        <p:sp>
          <p:nvSpPr>
            <p:cNvPr id="75803" name="Rectangle 28"/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75804" name="Line 30"/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5" name="Rectangle 31"/>
            <p:cNvSpPr>
              <a:spLocks noChangeArrowheads="1"/>
            </p:cNvSpPr>
            <p:nvPr/>
          </p:nvSpPr>
          <p:spPr bwMode="auto">
            <a:xfrm>
              <a:off x="2631" y="864"/>
              <a:ext cx="49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device</a:t>
              </a:r>
            </a:p>
          </p:txBody>
        </p:sp>
        <p:sp>
          <p:nvSpPr>
            <p:cNvPr id="75806" name="Line 32"/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64301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0" y="2900362"/>
            <a:ext cx="9144000" cy="32718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ea typeface="MS PGothic" charset="0"/>
              </a:rPr>
              <a:t>Performance of I/O subsystem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Metrics: Response Time, Throughput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Effective BW per op = transfer size / response time</a:t>
            </a:r>
          </a:p>
          <a:p>
            <a:pPr lvl="2">
              <a:lnSpc>
                <a:spcPct val="80000"/>
              </a:lnSpc>
            </a:pPr>
            <a:r>
              <a:rPr lang="en-US" sz="1800" dirty="0" err="1">
                <a:ea typeface="MS PGothic" charset="0"/>
              </a:rPr>
              <a:t>EffBW</a:t>
            </a:r>
            <a:r>
              <a:rPr lang="en-US" sz="1800" dirty="0">
                <a:ea typeface="MS PGothic" charset="0"/>
              </a:rPr>
              <a:t>(n) = n / (S + n/B) = B / (1 + SB/n )</a:t>
            </a:r>
          </a:p>
        </p:txBody>
      </p:sp>
      <p:sp>
        <p:nvSpPr>
          <p:cNvPr id="75780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04188" y="1493838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540376" y="742156"/>
            <a:ext cx="3554413" cy="3078163"/>
            <a:chOff x="5413376" y="685800"/>
            <a:chExt cx="3554413" cy="3078163"/>
          </a:xfrm>
        </p:grpSpPr>
        <p:grpSp>
          <p:nvGrpSpPr>
            <p:cNvPr id="75782" name="Group 53"/>
            <p:cNvGrpSpPr>
              <a:grpSpLocks/>
            </p:cNvGrpSpPr>
            <p:nvPr/>
          </p:nvGrpSpPr>
          <p:grpSpPr bwMode="auto">
            <a:xfrm>
              <a:off x="5413376" y="685800"/>
              <a:ext cx="3554413" cy="3078163"/>
              <a:chOff x="3410" y="432"/>
              <a:chExt cx="2239" cy="1939"/>
            </a:xfrm>
          </p:grpSpPr>
          <p:sp>
            <p:nvSpPr>
              <p:cNvPr id="75784" name="Rectangle 4"/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5" name="Rectangle 5"/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100%</a:t>
                </a:r>
              </a:p>
            </p:txBody>
          </p:sp>
          <p:sp>
            <p:nvSpPr>
              <p:cNvPr id="75786" name="Line 6"/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7" name="Line 7"/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8" name="Rectangle 8"/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752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Time (ms)</a:t>
                </a:r>
              </a:p>
            </p:txBody>
          </p:sp>
          <p:sp>
            <p:nvSpPr>
              <p:cNvPr id="75789" name="Rectangle 9"/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781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Throughput  (Utilization)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                   (% total BW)</a:t>
                </a:r>
              </a:p>
            </p:txBody>
          </p:sp>
          <p:sp>
            <p:nvSpPr>
              <p:cNvPr id="75790" name="Rectangle 10"/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75791" name="Rectangle 11"/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</a:t>
                </a:r>
              </a:p>
            </p:txBody>
          </p:sp>
          <p:sp>
            <p:nvSpPr>
              <p:cNvPr id="75792" name="Rectangle 12"/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200</a:t>
                </a:r>
              </a:p>
            </p:txBody>
          </p:sp>
          <p:sp>
            <p:nvSpPr>
              <p:cNvPr id="75793" name="Rectangle 13"/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300</a:t>
                </a:r>
              </a:p>
            </p:txBody>
          </p:sp>
          <p:sp>
            <p:nvSpPr>
              <p:cNvPr id="75794" name="Rectangle 14"/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5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0%</a:t>
                </a:r>
              </a:p>
            </p:txBody>
          </p:sp>
        </p:grpSp>
        <p:sp>
          <p:nvSpPr>
            <p:cNvPr id="75783" name="Ink 4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" name="Rectangular Callout 3"/>
          <p:cNvSpPr/>
          <p:nvPr/>
        </p:nvSpPr>
        <p:spPr bwMode="auto">
          <a:xfrm>
            <a:off x="1441450" y="4572000"/>
            <a:ext cx="996950" cy="381000"/>
          </a:xfrm>
          <a:prstGeom prst="wedgeRectCallout">
            <a:avLst>
              <a:gd name="adj1" fmla="val 48397"/>
              <a:gd name="adj2" fmla="val -123611"/>
            </a:avLst>
          </a:prstGeom>
          <a:solidFill>
            <a:srgbClr val="EFE6B5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/>
                <a:cs typeface="Source Sans Pro"/>
              </a:rPr>
              <a:t># of ops</a:t>
            </a:r>
          </a:p>
        </p:txBody>
      </p:sp>
      <p:sp>
        <p:nvSpPr>
          <p:cNvPr id="34" name="Rectangular Callout 33"/>
          <p:cNvSpPr/>
          <p:nvPr/>
        </p:nvSpPr>
        <p:spPr bwMode="auto">
          <a:xfrm>
            <a:off x="2209800" y="5181600"/>
            <a:ext cx="1828800" cy="381000"/>
          </a:xfrm>
          <a:prstGeom prst="wedgeRectCallout">
            <a:avLst>
              <a:gd name="adj1" fmla="val -17337"/>
              <a:gd name="adj2" fmla="val -273610"/>
            </a:avLst>
          </a:prstGeom>
          <a:solidFill>
            <a:srgbClr val="EFE6B5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/>
                <a:cs typeface="Source Sans Pro"/>
              </a:rPr>
              <a:t>Fixed overhead</a:t>
            </a:r>
          </a:p>
        </p:txBody>
      </p:sp>
      <p:sp>
        <p:nvSpPr>
          <p:cNvPr id="35" name="Rectangular Callout 34"/>
          <p:cNvSpPr/>
          <p:nvPr/>
        </p:nvSpPr>
        <p:spPr bwMode="auto">
          <a:xfrm>
            <a:off x="3505200" y="4648200"/>
            <a:ext cx="1371600" cy="381000"/>
          </a:xfrm>
          <a:prstGeom prst="wedgeRectCallout">
            <a:avLst>
              <a:gd name="adj1" fmla="val -60519"/>
              <a:gd name="adj2" fmla="val -130277"/>
            </a:avLst>
          </a:prstGeom>
          <a:solidFill>
            <a:srgbClr val="EFE6B5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Source Sans Pro"/>
                <a:cs typeface="Source Sans Pro"/>
              </a:rPr>
              <a:t>t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/>
                <a:cs typeface="Source Sans Pro"/>
              </a:rPr>
              <a:t>ime per op</a:t>
            </a:r>
          </a:p>
        </p:txBody>
      </p:sp>
    </p:spTree>
    <p:extLst>
      <p:ext uri="{BB962C8B-B14F-4D97-AF65-F5344CB8AC3E}">
        <p14:creationId xmlns:p14="http://schemas.microsoft.com/office/powerpoint/2010/main" val="2583605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301" grpId="0" build="p"/>
      <p:bldP spid="4" grpId="0" animBg="1"/>
      <p:bldP spid="34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228600"/>
            <a:ext cx="7543800" cy="38100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r>
              <a:rPr lang="en-US">
                <a:ea typeface="MS PGothic" charset="0"/>
              </a:rPr>
              <a:t>I/O Performance</a:t>
            </a:r>
          </a:p>
        </p:txBody>
      </p:sp>
      <p:grpSp>
        <p:nvGrpSpPr>
          <p:cNvPr id="75778" name="Group 44"/>
          <p:cNvGrpSpPr>
            <a:grpSpLocks/>
          </p:cNvGrpSpPr>
          <p:nvPr/>
        </p:nvGrpSpPr>
        <p:grpSpPr bwMode="auto">
          <a:xfrm>
            <a:off x="0" y="949325"/>
            <a:ext cx="6096000" cy="1844676"/>
            <a:chOff x="0" y="624"/>
            <a:chExt cx="3840" cy="1162"/>
          </a:xfrm>
        </p:grpSpPr>
        <p:sp>
          <p:nvSpPr>
            <p:cNvPr id="75802" name="Line 27"/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5" name="Rectangle 3"/>
            <p:cNvSpPr>
              <a:spLocks noChangeArrowheads="1"/>
            </p:cNvSpPr>
            <p:nvPr/>
          </p:nvSpPr>
          <p:spPr bwMode="auto">
            <a:xfrm>
              <a:off x="0" y="1584"/>
              <a:ext cx="38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Response Time = Queue + I/O device service time</a:t>
              </a:r>
            </a:p>
          </p:txBody>
        </p:sp>
        <p:sp>
          <p:nvSpPr>
            <p:cNvPr id="75796" name="AutoShape 33"/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282" y="750"/>
              <a:ext cx="579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</p:txBody>
        </p:sp>
        <p:sp>
          <p:nvSpPr>
            <p:cNvPr id="75798" name="Rectangle 23"/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9" name="Line 24"/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0" name="Line 25"/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1" name="Rectangle 26"/>
            <p:cNvSpPr>
              <a:spLocks noChangeArrowheads="1"/>
            </p:cNvSpPr>
            <p:nvPr/>
          </p:nvSpPr>
          <p:spPr bwMode="auto">
            <a:xfrm>
              <a:off x="1030" y="1200"/>
              <a:ext cx="78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[OS Paths]</a:t>
              </a:r>
            </a:p>
          </p:txBody>
        </p:sp>
        <p:sp>
          <p:nvSpPr>
            <p:cNvPr id="75803" name="Rectangle 28"/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75804" name="Line 30"/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5" name="Rectangle 31"/>
            <p:cNvSpPr>
              <a:spLocks noChangeArrowheads="1"/>
            </p:cNvSpPr>
            <p:nvPr/>
          </p:nvSpPr>
          <p:spPr bwMode="auto">
            <a:xfrm>
              <a:off x="2631" y="864"/>
              <a:ext cx="49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device</a:t>
              </a:r>
            </a:p>
          </p:txBody>
        </p:sp>
        <p:sp>
          <p:nvSpPr>
            <p:cNvPr id="75806" name="Line 32"/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64301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0" y="2900362"/>
            <a:ext cx="9144000" cy="32718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ea typeface="MS PGothic" charset="0"/>
              </a:rPr>
              <a:t>Performance of I/O subsystem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Metrics: Response Time, Throughput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Effective BW per op = transfer size / response time</a:t>
            </a:r>
          </a:p>
          <a:p>
            <a:pPr lvl="2">
              <a:lnSpc>
                <a:spcPct val="80000"/>
              </a:lnSpc>
            </a:pPr>
            <a:r>
              <a:rPr lang="en-US" sz="1800" dirty="0" err="1">
                <a:ea typeface="MS PGothic" charset="0"/>
              </a:rPr>
              <a:t>EffBW</a:t>
            </a:r>
            <a:r>
              <a:rPr lang="en-US" sz="1800" dirty="0">
                <a:ea typeface="MS PGothic" charset="0"/>
              </a:rPr>
              <a:t>(n) = n / (S + n/B) = B / (1 + SB/n 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Contributing factors to latency: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Software paths (can be loosely modeled by a queue)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Hardware controller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I/O device service time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ea typeface="MS PGothic" charset="0"/>
              </a:rPr>
              <a:t>Queuing behavior: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Can lead to large increases of latency as utilization increases</a:t>
            </a:r>
          </a:p>
          <a:p>
            <a:pPr marL="457200" lvl="1" indent="0">
              <a:lnSpc>
                <a:spcPct val="80000"/>
              </a:lnSpc>
              <a:spcBef>
                <a:spcPct val="20000"/>
              </a:spcBef>
              <a:buNone/>
            </a:pPr>
            <a:endParaRPr lang="en-US" sz="2400" dirty="0">
              <a:ea typeface="MS PGothic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sz="2400" dirty="0">
              <a:ea typeface="MS PGothic" charset="0"/>
            </a:endParaRPr>
          </a:p>
        </p:txBody>
      </p:sp>
      <p:sp>
        <p:nvSpPr>
          <p:cNvPr id="75780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04188" y="1493838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540376" y="742156"/>
            <a:ext cx="3554413" cy="3078163"/>
            <a:chOff x="5413376" y="685800"/>
            <a:chExt cx="3554413" cy="3078163"/>
          </a:xfrm>
        </p:grpSpPr>
        <p:grpSp>
          <p:nvGrpSpPr>
            <p:cNvPr id="75782" name="Group 53"/>
            <p:cNvGrpSpPr>
              <a:grpSpLocks/>
            </p:cNvGrpSpPr>
            <p:nvPr/>
          </p:nvGrpSpPr>
          <p:grpSpPr bwMode="auto">
            <a:xfrm>
              <a:off x="5413376" y="685800"/>
              <a:ext cx="3554413" cy="3078163"/>
              <a:chOff x="3410" y="432"/>
              <a:chExt cx="2239" cy="1939"/>
            </a:xfrm>
          </p:grpSpPr>
          <p:sp>
            <p:nvSpPr>
              <p:cNvPr id="75784" name="Rectangle 4"/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5" name="Rectangle 5"/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100%</a:t>
                </a:r>
              </a:p>
            </p:txBody>
          </p:sp>
          <p:sp>
            <p:nvSpPr>
              <p:cNvPr id="75786" name="Line 6"/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7" name="Line 7"/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8" name="Rectangle 8"/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752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Time (ms)</a:t>
                </a:r>
              </a:p>
            </p:txBody>
          </p:sp>
          <p:sp>
            <p:nvSpPr>
              <p:cNvPr id="75789" name="Rectangle 9"/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781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Throughput  (Utilization)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                   (% total BW)</a:t>
                </a:r>
              </a:p>
            </p:txBody>
          </p:sp>
          <p:sp>
            <p:nvSpPr>
              <p:cNvPr id="75790" name="Rectangle 10"/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75791" name="Rectangle 11"/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</a:t>
                </a:r>
              </a:p>
            </p:txBody>
          </p:sp>
          <p:sp>
            <p:nvSpPr>
              <p:cNvPr id="75792" name="Rectangle 12"/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200</a:t>
                </a:r>
              </a:p>
            </p:txBody>
          </p:sp>
          <p:sp>
            <p:nvSpPr>
              <p:cNvPr id="75793" name="Rectangle 13"/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300</a:t>
                </a:r>
              </a:p>
            </p:txBody>
          </p:sp>
          <p:sp>
            <p:nvSpPr>
              <p:cNvPr id="75794" name="Rectangle 14"/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5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0%</a:t>
                </a:r>
              </a:p>
            </p:txBody>
          </p:sp>
        </p:grpSp>
        <p:sp>
          <p:nvSpPr>
            <p:cNvPr id="75783" name="Ink 4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4538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30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3DA00-96B2-E440-995A-D1A8893C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Scheduling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8C187-3DEC-DA40-A761-258F219E2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two processes are accessing storage in different regions of the disk ?</a:t>
            </a:r>
          </a:p>
          <a:p>
            <a:r>
              <a:rPr lang="en-US" dirty="0"/>
              <a:t>What can the driver do?</a:t>
            </a:r>
          </a:p>
          <a:p>
            <a:r>
              <a:rPr lang="en-US" dirty="0"/>
              <a:t>How can buffering help?</a:t>
            </a:r>
          </a:p>
          <a:p>
            <a:r>
              <a:rPr lang="en-US" dirty="0"/>
              <a:t>What about non-blocking I/O?</a:t>
            </a:r>
          </a:p>
          <a:p>
            <a:r>
              <a:rPr lang="en-US" dirty="0"/>
              <a:t>Or threads with blocking I/O?</a:t>
            </a:r>
          </a:p>
          <a:p>
            <a:r>
              <a:rPr lang="en-US" dirty="0"/>
              <a:t>What limits how much reordering the OS can do?</a:t>
            </a:r>
          </a:p>
        </p:txBody>
      </p:sp>
    </p:spTree>
    <p:extLst>
      <p:ext uri="{BB962C8B-B14F-4D97-AF65-F5344CB8AC3E}">
        <p14:creationId xmlns:p14="http://schemas.microsoft.com/office/powerpoint/2010/main" val="327647974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 Prices over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41" t="2941" r="6618" b="1471"/>
          <a:stretch/>
        </p:blipFill>
        <p:spPr>
          <a:xfrm>
            <a:off x="743243" y="800100"/>
            <a:ext cx="7257757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1823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Current HDDs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Seagate </a:t>
            </a:r>
            <a:r>
              <a:rPr lang="en-US" dirty="0" err="1"/>
              <a:t>Exos</a:t>
            </a:r>
            <a:r>
              <a:rPr lang="en-US" dirty="0"/>
              <a:t> X14 (2018)</a:t>
            </a:r>
          </a:p>
          <a:p>
            <a:pPr lvl="1"/>
            <a:r>
              <a:rPr lang="en-US" dirty="0"/>
              <a:t>14 TB hard disk</a:t>
            </a:r>
          </a:p>
          <a:p>
            <a:pPr lvl="2"/>
            <a:r>
              <a:rPr lang="en-US" dirty="0"/>
              <a:t>8 platters, 16 heads</a:t>
            </a:r>
          </a:p>
          <a:p>
            <a:pPr lvl="2"/>
            <a:r>
              <a:rPr lang="en-US" dirty="0"/>
              <a:t>Helium filled: reduce friction and power</a:t>
            </a:r>
          </a:p>
          <a:p>
            <a:pPr lvl="1"/>
            <a:r>
              <a:rPr lang="en-US" dirty="0"/>
              <a:t>4.16ms average seek time</a:t>
            </a:r>
          </a:p>
          <a:p>
            <a:pPr lvl="1"/>
            <a:r>
              <a:rPr lang="en-US" dirty="0"/>
              <a:t>4096 byte physical sectors</a:t>
            </a:r>
          </a:p>
          <a:p>
            <a:pPr lvl="1"/>
            <a:r>
              <a:rPr lang="en-US" dirty="0"/>
              <a:t>7200 RPMs</a:t>
            </a:r>
          </a:p>
          <a:p>
            <a:pPr lvl="1"/>
            <a:r>
              <a:rPr lang="en-US" dirty="0"/>
              <a:t>6 </a:t>
            </a:r>
            <a:r>
              <a:rPr lang="en-US" dirty="0" err="1"/>
              <a:t>Gbps</a:t>
            </a:r>
            <a:r>
              <a:rPr lang="en-US" dirty="0"/>
              <a:t> SATA /12Gbps SAS interface</a:t>
            </a:r>
          </a:p>
          <a:p>
            <a:pPr lvl="2"/>
            <a:r>
              <a:rPr lang="en-US" dirty="0"/>
              <a:t>261MB/s MAX transfer rate</a:t>
            </a:r>
          </a:p>
          <a:p>
            <a:pPr lvl="2"/>
            <a:r>
              <a:rPr lang="en-US" dirty="0"/>
              <a:t>Cache size: 256MB </a:t>
            </a:r>
          </a:p>
          <a:p>
            <a:pPr lvl="1"/>
            <a:r>
              <a:rPr lang="en-US" dirty="0"/>
              <a:t>Price: $615 (&lt; $0.05/GB)</a:t>
            </a:r>
          </a:p>
          <a:p>
            <a:endParaRPr lang="en-US" dirty="0"/>
          </a:p>
          <a:p>
            <a:r>
              <a:rPr lang="en-US" dirty="0"/>
              <a:t>IBM Personal Computer/AT (1986)</a:t>
            </a:r>
          </a:p>
          <a:p>
            <a:pPr lvl="1"/>
            <a:r>
              <a:rPr lang="en-US" dirty="0"/>
              <a:t>30 MB hard disk</a:t>
            </a:r>
          </a:p>
          <a:p>
            <a:pPr lvl="1"/>
            <a:r>
              <a:rPr lang="en-US" dirty="0"/>
              <a:t>30-40ms seek time</a:t>
            </a:r>
          </a:p>
          <a:p>
            <a:pPr lvl="1"/>
            <a:r>
              <a:rPr lang="en-US" dirty="0"/>
              <a:t>0.7-1 MB/s (est.)</a:t>
            </a:r>
          </a:p>
          <a:p>
            <a:pPr lvl="1"/>
            <a:r>
              <a:rPr lang="en-US" dirty="0"/>
              <a:t>Price: $500 ($17K/GB, 340,000x more expensive !!)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06" y="685800"/>
            <a:ext cx="275539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73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08025"/>
            <a:ext cx="38862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Disks (SSDs)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65100" y="2768600"/>
            <a:ext cx="8839200" cy="3937000"/>
          </a:xfrm>
        </p:spPr>
        <p:txBody>
          <a:bodyPr>
            <a:normAutofit/>
          </a:bodyPr>
          <a:lstStyle/>
          <a:p>
            <a:r>
              <a:rPr lang="en-US" sz="2400" dirty="0"/>
              <a:t>1995 – Replace rotating magnetic media with non-volatile memory (battery backed DRAM)</a:t>
            </a:r>
          </a:p>
          <a:p>
            <a:r>
              <a:rPr lang="en-US" sz="2400" dirty="0"/>
              <a:t>2009 – Use NAND Multi-Level Cell (2 or 3-bit/cell) flash memory</a:t>
            </a:r>
          </a:p>
          <a:p>
            <a:pPr lvl="1"/>
            <a:r>
              <a:rPr lang="en-US" sz="2000" dirty="0"/>
              <a:t>Sector (4 KB page) addressable, but stores 4-64 </a:t>
            </a:r>
            <a:r>
              <a:rPr lang="ja-JP" altLang="en-US" sz="2000" dirty="0"/>
              <a:t>“</a:t>
            </a:r>
            <a:r>
              <a:rPr lang="en-US" altLang="ja-JP" sz="2000" dirty="0"/>
              <a:t>pages</a:t>
            </a:r>
            <a:r>
              <a:rPr lang="ja-JP" altLang="en-US" sz="2000" dirty="0"/>
              <a:t>”</a:t>
            </a:r>
            <a:r>
              <a:rPr lang="en-US" altLang="ja-JP" sz="2000" dirty="0"/>
              <a:t> per memory block</a:t>
            </a:r>
          </a:p>
          <a:p>
            <a:pPr lvl="1"/>
            <a:r>
              <a:rPr lang="en-US" altLang="ja-JP" sz="2000" dirty="0"/>
              <a:t>Trapped electrons distinguish between 1 and 0</a:t>
            </a:r>
          </a:p>
          <a:p>
            <a:r>
              <a:rPr lang="en-US" sz="2400" dirty="0"/>
              <a:t>No moving parts (no rotate/seek motors)</a:t>
            </a:r>
          </a:p>
          <a:p>
            <a:pPr lvl="1"/>
            <a:r>
              <a:rPr lang="en-US" sz="2000" dirty="0"/>
              <a:t>Eliminates seek and rotational delay (0.1-0.2ms access time)</a:t>
            </a:r>
          </a:p>
          <a:p>
            <a:pPr lvl="1"/>
            <a:r>
              <a:rPr lang="en-US" sz="2000" dirty="0"/>
              <a:t>Very low power and lightweight</a:t>
            </a:r>
          </a:p>
          <a:p>
            <a:pPr lvl="1"/>
            <a:r>
              <a:rPr lang="en-US" sz="2000" dirty="0"/>
              <a:t>Limited “write cycles”</a:t>
            </a:r>
          </a:p>
          <a:p>
            <a:r>
              <a:rPr lang="en-US" sz="2400" dirty="0"/>
              <a:t>Rapid advances in capacity and cost ever since!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2532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3603"/>
          <a:stretch>
            <a:fillRect/>
          </a:stretch>
        </p:blipFill>
        <p:spPr bwMode="auto">
          <a:xfrm>
            <a:off x="0" y="860425"/>
            <a:ext cx="2720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27100"/>
            <a:ext cx="266858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814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6400800" cy="533400"/>
          </a:xfrm>
        </p:spPr>
        <p:txBody>
          <a:bodyPr>
            <a:normAutofit/>
          </a:bodyPr>
          <a:lstStyle/>
          <a:p>
            <a:r>
              <a:rPr lang="en-US" dirty="0"/>
              <a:t>SSD Architecture – Reads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12912" y="4130487"/>
            <a:ext cx="8763000" cy="2494294"/>
          </a:xfrm>
        </p:spPr>
        <p:txBody>
          <a:bodyPr>
            <a:noAutofit/>
          </a:bodyPr>
          <a:lstStyle/>
          <a:p>
            <a:pPr marL="0" lvl="1" indent="0">
              <a:lnSpc>
                <a:spcPct val="80000"/>
              </a:lnSpc>
              <a:spcBef>
                <a:spcPct val="15000"/>
              </a:spcBef>
              <a:buFontTx/>
              <a:buNone/>
              <a:tabLst>
                <a:tab pos="2635250" algn="l"/>
              </a:tabLst>
              <a:defRPr/>
            </a:pPr>
            <a:r>
              <a:rPr lang="en-US" sz="2400" dirty="0"/>
              <a:t>Read 4 KB Page: ~25 </a:t>
            </a:r>
            <a:r>
              <a:rPr lang="en-US" sz="2400" dirty="0" err="1"/>
              <a:t>usec</a:t>
            </a:r>
            <a:r>
              <a:rPr lang="en-US" sz="2400" dirty="0"/>
              <a:t>	</a:t>
            </a:r>
          </a:p>
          <a:p>
            <a:pPr marL="285750" lvl="1" indent="-285750"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400" dirty="0"/>
              <a:t>No seek or rotational latency</a:t>
            </a:r>
          </a:p>
          <a:p>
            <a:pPr marL="285750" lvl="1" indent="-285750"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400" dirty="0"/>
              <a:t>Transfer time: transfer a 4KB page</a:t>
            </a:r>
          </a:p>
          <a:p>
            <a:pPr marL="685800" lvl="2" indent="-285750"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1800" dirty="0"/>
              <a:t>SATA: 300-600MB/s =&gt; ~4 x10</a:t>
            </a:r>
            <a:r>
              <a:rPr lang="en-US" sz="1800" baseline="30000" dirty="0"/>
              <a:t>3</a:t>
            </a:r>
            <a:r>
              <a:rPr lang="en-US" sz="1800" dirty="0"/>
              <a:t> b / 400 x 10</a:t>
            </a:r>
            <a:r>
              <a:rPr lang="en-US" sz="1800" baseline="30000" dirty="0"/>
              <a:t>6</a:t>
            </a:r>
            <a:r>
              <a:rPr lang="en-US" sz="1800" dirty="0"/>
              <a:t> bps =&gt; 10 us</a:t>
            </a:r>
            <a:endParaRPr lang="en-US" sz="1800" baseline="30000" dirty="0"/>
          </a:p>
          <a:p>
            <a:pPr marL="285750" lvl="1" indent="-285750"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400" dirty="0">
                <a:solidFill>
                  <a:schemeClr val="hlink"/>
                </a:solidFill>
              </a:rPr>
              <a:t>Latency = Queuing Time + Controller time + </a:t>
            </a:r>
            <a:r>
              <a:rPr lang="en-US" sz="2400" dirty="0" err="1">
                <a:solidFill>
                  <a:schemeClr val="hlink"/>
                </a:solidFill>
              </a:rPr>
              <a:t>Xfer</a:t>
            </a:r>
            <a:r>
              <a:rPr lang="en-US" sz="2400" dirty="0">
                <a:solidFill>
                  <a:schemeClr val="hlink"/>
                </a:solidFill>
              </a:rPr>
              <a:t> Time</a:t>
            </a:r>
          </a:p>
          <a:p>
            <a:pPr marL="285750" lvl="1" indent="-285750"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400" dirty="0">
                <a:solidFill>
                  <a:schemeClr val="hlink"/>
                </a:solidFill>
              </a:rPr>
              <a:t>Highest Bandwidth: </a:t>
            </a:r>
            <a:r>
              <a:rPr lang="en-US" sz="2400" dirty="0"/>
              <a:t>Sequential OR Random reads</a:t>
            </a:r>
          </a:p>
          <a:p>
            <a:pPr>
              <a:tabLst>
                <a:tab pos="2635250" algn="l"/>
              </a:tabLst>
              <a:defRPr/>
            </a:pPr>
            <a:endParaRPr lang="en-US" sz="2800" dirty="0"/>
          </a:p>
        </p:txBody>
      </p:sp>
      <p:sp>
        <p:nvSpPr>
          <p:cNvPr id="23555" name="Rounded Rectangle 3"/>
          <p:cNvSpPr>
            <a:spLocks noChangeArrowheads="1"/>
          </p:cNvSpPr>
          <p:nvPr/>
        </p:nvSpPr>
        <p:spPr bwMode="auto">
          <a:xfrm>
            <a:off x="533400" y="1295400"/>
            <a:ext cx="914400" cy="1371600"/>
          </a:xfrm>
          <a:prstGeom prst="roundRect">
            <a:avLst>
              <a:gd name="adj" fmla="val 16667"/>
            </a:avLst>
          </a:prstGeom>
          <a:solidFill>
            <a:srgbClr val="DFE9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Host</a:t>
            </a:r>
          </a:p>
        </p:txBody>
      </p:sp>
      <p:sp>
        <p:nvSpPr>
          <p:cNvPr id="23556" name="Rounded Rectangle 5"/>
          <p:cNvSpPr>
            <a:spLocks noChangeArrowheads="1"/>
          </p:cNvSpPr>
          <p:nvPr/>
        </p:nvSpPr>
        <p:spPr bwMode="auto">
          <a:xfrm>
            <a:off x="2133600" y="1295400"/>
            <a:ext cx="12192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/>
            <a:r>
              <a:rPr lang="en-US" sz="2000" b="0">
                <a:latin typeface="Gill Sans Light"/>
                <a:cs typeface="Gill Sans Light"/>
              </a:rPr>
              <a:t>Buffer</a:t>
            </a:r>
          </a:p>
          <a:p>
            <a:pPr indent="-228600"/>
            <a:r>
              <a:rPr lang="en-US" sz="2000" b="0">
                <a:latin typeface="Gill Sans Light"/>
                <a:cs typeface="Gill Sans Light"/>
              </a:rPr>
              <a:t>Manager</a:t>
            </a:r>
          </a:p>
          <a:p>
            <a:pPr indent="-228600"/>
            <a:r>
              <a:rPr lang="en-US" sz="2000" b="0">
                <a:latin typeface="Gill Sans Light"/>
                <a:cs typeface="Gill Sans Light"/>
              </a:rPr>
              <a:t>(software</a:t>
            </a:r>
          </a:p>
          <a:p>
            <a:pPr indent="-228600"/>
            <a:r>
              <a:rPr lang="en-US" sz="2000" b="0">
                <a:latin typeface="Gill Sans Light"/>
                <a:cs typeface="Gill Sans Light"/>
              </a:rPr>
              <a:t>Queue)</a:t>
            </a:r>
          </a:p>
        </p:txBody>
      </p:sp>
      <p:sp>
        <p:nvSpPr>
          <p:cNvPr id="23557" name="Rounded Rectangle 6"/>
          <p:cNvSpPr>
            <a:spLocks noChangeArrowheads="1"/>
          </p:cNvSpPr>
          <p:nvPr/>
        </p:nvSpPr>
        <p:spPr bwMode="auto">
          <a:xfrm>
            <a:off x="3810000" y="1295400"/>
            <a:ext cx="12954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/>
            <a:r>
              <a:rPr lang="en-US" sz="2000" b="0" dirty="0">
                <a:latin typeface="Gill Sans Light"/>
                <a:cs typeface="Gill Sans Light"/>
              </a:rPr>
              <a:t>Flash</a:t>
            </a:r>
          </a:p>
          <a:p>
            <a:pPr indent="-228600"/>
            <a:r>
              <a:rPr lang="en-US" sz="2000" b="0" dirty="0">
                <a:latin typeface="Gill Sans Light"/>
                <a:cs typeface="Gill Sans Light"/>
              </a:rPr>
              <a:t>Memory</a:t>
            </a:r>
          </a:p>
          <a:p>
            <a:pPr indent="-228600"/>
            <a:r>
              <a:rPr lang="en-US" sz="2000" b="0" dirty="0">
                <a:latin typeface="Gill Sans Light"/>
                <a:cs typeface="Gill Sans Light"/>
              </a:rPr>
              <a:t>Controller</a:t>
            </a:r>
          </a:p>
        </p:txBody>
      </p:sp>
      <p:sp>
        <p:nvSpPr>
          <p:cNvPr id="23558" name="Rounded Rectangle 7"/>
          <p:cNvSpPr>
            <a:spLocks noChangeArrowheads="1"/>
          </p:cNvSpPr>
          <p:nvPr/>
        </p:nvSpPr>
        <p:spPr bwMode="auto">
          <a:xfrm>
            <a:off x="2286000" y="3124200"/>
            <a:ext cx="9906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/>
            <a:r>
              <a:rPr lang="en-US" sz="2000" b="0">
                <a:latin typeface="Gill Sans Light"/>
                <a:cs typeface="Gill Sans Light"/>
              </a:rPr>
              <a:t>DRAM</a:t>
            </a:r>
          </a:p>
        </p:txBody>
      </p:sp>
      <p:cxnSp>
        <p:nvCxnSpPr>
          <p:cNvPr id="23559" name="Straight Arrow Connector 84"/>
          <p:cNvCxnSpPr>
            <a:cxnSpLocks noChangeShapeType="1"/>
            <a:stCxn id="23555" idx="3"/>
            <a:endCxn id="23556" idx="1"/>
          </p:cNvCxnSpPr>
          <p:nvPr/>
        </p:nvCxnSpPr>
        <p:spPr bwMode="auto">
          <a:xfrm>
            <a:off x="1447800" y="1981200"/>
            <a:ext cx="685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60" name="Straight Arrow Connector 86"/>
          <p:cNvCxnSpPr>
            <a:cxnSpLocks noChangeShapeType="1"/>
            <a:stCxn id="23556" idx="3"/>
            <a:endCxn id="23557" idx="1"/>
          </p:cNvCxnSpPr>
          <p:nvPr/>
        </p:nvCxnSpPr>
        <p:spPr bwMode="auto">
          <a:xfrm>
            <a:off x="3352800" y="19812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61" name="Straight Arrow Connector 89"/>
          <p:cNvCxnSpPr>
            <a:cxnSpLocks noChangeShapeType="1"/>
            <a:stCxn id="23558" idx="0"/>
            <a:endCxn id="23556" idx="2"/>
          </p:cNvCxnSpPr>
          <p:nvPr/>
        </p:nvCxnSpPr>
        <p:spPr bwMode="auto">
          <a:xfrm flipH="1" flipV="1">
            <a:off x="2743200" y="2667000"/>
            <a:ext cx="3810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3019" name="Group 95"/>
          <p:cNvGrpSpPr>
            <a:grpSpLocks/>
          </p:cNvGrpSpPr>
          <p:nvPr/>
        </p:nvGrpSpPr>
        <p:grpSpPr bwMode="auto">
          <a:xfrm>
            <a:off x="5943600" y="533400"/>
            <a:ext cx="3048000" cy="4495800"/>
            <a:chOff x="5105400" y="990600"/>
            <a:chExt cx="3048000" cy="4495800"/>
          </a:xfrm>
          <a:solidFill>
            <a:srgbClr val="FFFF00"/>
          </a:solidFill>
        </p:grpSpPr>
        <p:sp>
          <p:nvSpPr>
            <p:cNvPr id="43022" name="Rounded Rectangle 9"/>
            <p:cNvSpPr>
              <a:spLocks noChangeArrowheads="1"/>
            </p:cNvSpPr>
            <p:nvPr/>
          </p:nvSpPr>
          <p:spPr bwMode="auto">
            <a:xfrm>
              <a:off x="5791200" y="9906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3" name="Rounded Rectangle 8"/>
            <p:cNvSpPr>
              <a:spLocks noChangeArrowheads="1"/>
            </p:cNvSpPr>
            <p:nvPr/>
          </p:nvSpPr>
          <p:spPr bwMode="auto">
            <a:xfrm>
              <a:off x="5638800" y="11430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4" name="Rounded Rectangle 10"/>
            <p:cNvSpPr>
              <a:spLocks noChangeArrowheads="1"/>
            </p:cNvSpPr>
            <p:nvPr/>
          </p:nvSpPr>
          <p:spPr bwMode="auto">
            <a:xfrm>
              <a:off x="5486400" y="12954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5" name="Rounded Rectangle 11"/>
            <p:cNvSpPr>
              <a:spLocks noChangeArrowheads="1"/>
            </p:cNvSpPr>
            <p:nvPr/>
          </p:nvSpPr>
          <p:spPr bwMode="auto">
            <a:xfrm>
              <a:off x="5334000" y="14478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6" name="Rounded Rectangle 12"/>
            <p:cNvSpPr>
              <a:spLocks noChangeArrowheads="1"/>
            </p:cNvSpPr>
            <p:nvPr/>
          </p:nvSpPr>
          <p:spPr bwMode="auto">
            <a:xfrm>
              <a:off x="7086600" y="9906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7" name="Rounded Rectangle 13"/>
            <p:cNvSpPr>
              <a:spLocks noChangeArrowheads="1"/>
            </p:cNvSpPr>
            <p:nvPr/>
          </p:nvSpPr>
          <p:spPr bwMode="auto">
            <a:xfrm>
              <a:off x="6934200" y="11430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8" name="Rounded Rectangle 14"/>
            <p:cNvSpPr>
              <a:spLocks noChangeArrowheads="1"/>
            </p:cNvSpPr>
            <p:nvPr/>
          </p:nvSpPr>
          <p:spPr bwMode="auto">
            <a:xfrm>
              <a:off x="6781800" y="12954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9" name="Rounded Rectangle 15"/>
            <p:cNvSpPr>
              <a:spLocks noChangeArrowheads="1"/>
            </p:cNvSpPr>
            <p:nvPr/>
          </p:nvSpPr>
          <p:spPr bwMode="auto">
            <a:xfrm>
              <a:off x="6629400" y="14478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cxnSp>
          <p:nvCxnSpPr>
            <p:cNvPr id="43030" name="Straight Arrow Connector 17"/>
            <p:cNvCxnSpPr>
              <a:cxnSpLocks noChangeShapeType="1"/>
            </p:cNvCxnSpPr>
            <p:nvPr/>
          </p:nvCxnSpPr>
          <p:spPr bwMode="auto">
            <a:xfrm>
              <a:off x="5105400" y="2057400"/>
              <a:ext cx="3048000" cy="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3031" name="Straight Connector 19"/>
            <p:cNvCxnSpPr>
              <a:cxnSpLocks noChangeShapeType="1"/>
              <a:stCxn id="43025" idx="2"/>
            </p:cNvCxnSpPr>
            <p:nvPr/>
          </p:nvCxnSpPr>
          <p:spPr bwMode="auto">
            <a:xfrm>
              <a:off x="57150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32" name="Straight Connector 20"/>
            <p:cNvCxnSpPr>
              <a:cxnSpLocks noChangeShapeType="1"/>
            </p:cNvCxnSpPr>
            <p:nvPr/>
          </p:nvCxnSpPr>
          <p:spPr bwMode="auto">
            <a:xfrm>
              <a:off x="58674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33" name="Straight Connector 21"/>
            <p:cNvCxnSpPr>
              <a:cxnSpLocks noChangeShapeType="1"/>
            </p:cNvCxnSpPr>
            <p:nvPr/>
          </p:nvCxnSpPr>
          <p:spPr bwMode="auto">
            <a:xfrm>
              <a:off x="60198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34" name="Straight Connector 22"/>
            <p:cNvCxnSpPr>
              <a:cxnSpLocks noChangeShapeType="1"/>
            </p:cNvCxnSpPr>
            <p:nvPr/>
          </p:nvCxnSpPr>
          <p:spPr bwMode="auto">
            <a:xfrm>
              <a:off x="6172200" y="1676400"/>
              <a:ext cx="0" cy="381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35" name="Straight Connector 25"/>
            <p:cNvCxnSpPr>
              <a:cxnSpLocks noChangeShapeType="1"/>
            </p:cNvCxnSpPr>
            <p:nvPr/>
          </p:nvCxnSpPr>
          <p:spPr bwMode="auto">
            <a:xfrm>
              <a:off x="70104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36" name="Straight Connector 26"/>
            <p:cNvCxnSpPr>
              <a:cxnSpLocks noChangeShapeType="1"/>
            </p:cNvCxnSpPr>
            <p:nvPr/>
          </p:nvCxnSpPr>
          <p:spPr bwMode="auto">
            <a:xfrm>
              <a:off x="71628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37" name="Straight Connector 27"/>
            <p:cNvCxnSpPr>
              <a:cxnSpLocks noChangeShapeType="1"/>
            </p:cNvCxnSpPr>
            <p:nvPr/>
          </p:nvCxnSpPr>
          <p:spPr bwMode="auto">
            <a:xfrm>
              <a:off x="73152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38" name="Straight Connector 28"/>
            <p:cNvCxnSpPr>
              <a:cxnSpLocks noChangeShapeType="1"/>
            </p:cNvCxnSpPr>
            <p:nvPr/>
          </p:nvCxnSpPr>
          <p:spPr bwMode="auto">
            <a:xfrm>
              <a:off x="7467600" y="1676400"/>
              <a:ext cx="0" cy="381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43039" name="Group 46"/>
            <p:cNvGrpSpPr>
              <a:grpSpLocks/>
            </p:cNvGrpSpPr>
            <p:nvPr/>
          </p:nvGrpSpPr>
          <p:grpSpPr bwMode="auto">
            <a:xfrm>
              <a:off x="5105400" y="2133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43077" name="Rounded Rectangle 29"/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78" name="Rounded Rectangle 30"/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79" name="Rounded Rectangle 31"/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80" name="Rounded Rectangle 32"/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81" name="Rounded Rectangle 33"/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82" name="Rounded Rectangle 34"/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83" name="Rounded Rectangle 35"/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84" name="Rounded Rectangle 36"/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cxnSp>
            <p:nvCxnSpPr>
              <p:cNvPr id="43085" name="Straight Arrow Connector 37"/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3086" name="Straight Connector 38"/>
              <p:cNvCxnSpPr>
                <a:cxnSpLocks noChangeShapeType="1"/>
                <a:stCxn id="43080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087" name="Straight Connector 39"/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088" name="Straight Connector 40"/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089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090" name="Straight Connector 42"/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091" name="Straight Connector 43"/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092" name="Straight Connector 44"/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093" name="Straight Connector 45"/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3040" name="Group 47"/>
            <p:cNvGrpSpPr>
              <a:grpSpLocks/>
            </p:cNvGrpSpPr>
            <p:nvPr/>
          </p:nvGrpSpPr>
          <p:grpSpPr bwMode="auto">
            <a:xfrm>
              <a:off x="5105400" y="3276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43060" name="Rounded Rectangle 48"/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1" name="Rounded Rectangle 49"/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2" name="Rounded Rectangle 50"/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3" name="Rounded Rectangle 51"/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4" name="Rounded Rectangle 52"/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5" name="Rounded Rectangle 53"/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6" name="Rounded Rectangle 54"/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7" name="Rounded Rectangle 55"/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cxnSp>
            <p:nvCxnSpPr>
              <p:cNvPr id="43068" name="Straight Arrow Connector 56"/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3069" name="Straight Connector 57"/>
              <p:cNvCxnSpPr>
                <a:cxnSpLocks noChangeShapeType="1"/>
                <a:stCxn id="43063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070" name="Straight Connector 58"/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071" name="Straight Connector 59"/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072" name="Straight Connector 60"/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073" name="Straight Connector 61"/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074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075" name="Straight Connector 63"/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076" name="Straight Connector 64"/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3041" name="Group 65"/>
            <p:cNvGrpSpPr>
              <a:grpSpLocks/>
            </p:cNvGrpSpPr>
            <p:nvPr/>
          </p:nvGrpSpPr>
          <p:grpSpPr bwMode="auto">
            <a:xfrm>
              <a:off x="5105400" y="4419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43043" name="Rounded Rectangle 66"/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44" name="Rounded Rectangle 67"/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45" name="Rounded Rectangle 68"/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46" name="Rounded Rectangle 69"/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47" name="Rounded Rectangle 70"/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48" name="Rounded Rectangle 71"/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49" name="Rounded Rectangle 72"/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50" name="Rounded Rectangle 73"/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cxnSp>
            <p:nvCxnSpPr>
              <p:cNvPr id="43051" name="Straight Arrow Connector 74"/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3052" name="Straight Connector 75"/>
              <p:cNvCxnSpPr>
                <a:cxnSpLocks noChangeShapeType="1"/>
                <a:stCxn id="43046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053" name="Straight Connector 76"/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054" name="Straight Connector 77"/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055" name="Straight Connector 78"/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056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057" name="Straight Connector 80"/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058" name="Straight Connector 81"/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059" name="Straight Connector 82"/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43042" name="Straight Connector 93"/>
            <p:cNvCxnSpPr>
              <a:cxnSpLocks noChangeShapeType="1"/>
            </p:cNvCxnSpPr>
            <p:nvPr/>
          </p:nvCxnSpPr>
          <p:spPr bwMode="auto">
            <a:xfrm>
              <a:off x="5105400" y="2057400"/>
              <a:ext cx="0" cy="3429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23563" name="Straight Arrow Connector 97"/>
          <p:cNvCxnSpPr>
            <a:cxnSpLocks noChangeShapeType="1"/>
            <a:stCxn id="23557" idx="3"/>
          </p:cNvCxnSpPr>
          <p:nvPr/>
        </p:nvCxnSpPr>
        <p:spPr bwMode="auto">
          <a:xfrm>
            <a:off x="5105400" y="1981200"/>
            <a:ext cx="838200" cy="1219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64" name="TextBox 99"/>
          <p:cNvSpPr txBox="1">
            <a:spLocks noChangeArrowheads="1"/>
          </p:cNvSpPr>
          <p:nvPr/>
        </p:nvSpPr>
        <p:spPr bwMode="auto">
          <a:xfrm>
            <a:off x="1506538" y="2014538"/>
            <a:ext cx="6335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Gill Sans Light"/>
                <a:cs typeface="Gill Sans Light"/>
              </a:rPr>
              <a:t>SATA</a:t>
            </a:r>
          </a:p>
        </p:txBody>
      </p:sp>
    </p:spTree>
    <p:extLst>
      <p:ext uri="{BB962C8B-B14F-4D97-AF65-F5344CB8AC3E}">
        <p14:creationId xmlns:p14="http://schemas.microsoft.com/office/powerpoint/2010/main" val="1843162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dirty="0"/>
              <a:t>Review: Memory-Mapped Display Controller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6173787" cy="5867400"/>
          </a:xfrm>
        </p:spPr>
        <p:txBody>
          <a:bodyPr>
            <a:normAutofit/>
          </a:bodyPr>
          <a:lstStyle/>
          <a:p>
            <a:r>
              <a:rPr lang="en-US"/>
              <a:t>Memory-Mapped:</a:t>
            </a:r>
          </a:p>
          <a:p>
            <a:pPr lvl="1"/>
            <a:r>
              <a:rPr lang="en-US"/>
              <a:t>Hardware maps control registers and display memory into physical address space</a:t>
            </a:r>
          </a:p>
          <a:p>
            <a:pPr lvl="2"/>
            <a:r>
              <a:rPr lang="en-US"/>
              <a:t>Addresses set by HW jumpers or at boot time</a:t>
            </a:r>
          </a:p>
          <a:p>
            <a:pPr lvl="1"/>
            <a:r>
              <a:rPr lang="en-US"/>
              <a:t>Simply writing to display memory (also called the </a:t>
            </a:r>
            <a:r>
              <a:rPr lang="ja-JP" altLang="en-US"/>
              <a:t>“</a:t>
            </a:r>
            <a:r>
              <a:rPr lang="en-US" altLang="ja-JP"/>
              <a:t>frame buffer</a:t>
            </a:r>
            <a:r>
              <a:rPr lang="ja-JP" altLang="en-US"/>
              <a:t>”</a:t>
            </a:r>
            <a:r>
              <a:rPr lang="en-US" altLang="ja-JP"/>
              <a:t>) changes image on screen</a:t>
            </a:r>
          </a:p>
          <a:p>
            <a:pPr lvl="2"/>
            <a:r>
              <a:rPr lang="en-US"/>
              <a:t>Addr: 0x8000F000 — 0x8000FFFF</a:t>
            </a:r>
          </a:p>
          <a:p>
            <a:pPr lvl="1"/>
            <a:r>
              <a:rPr lang="en-US"/>
              <a:t>Writing graphics description to cmd queue</a:t>
            </a:r>
          </a:p>
          <a:p>
            <a:pPr lvl="2"/>
            <a:r>
              <a:rPr lang="en-US"/>
              <a:t>Say enter a set of triangles describing some scene</a:t>
            </a:r>
          </a:p>
          <a:p>
            <a:pPr lvl="2"/>
            <a:r>
              <a:rPr lang="en-US"/>
              <a:t>Addr: 0x80010000 — 0x8001FFFF</a:t>
            </a:r>
          </a:p>
          <a:p>
            <a:pPr lvl="1"/>
            <a:r>
              <a:rPr lang="en-US"/>
              <a:t>Writing to the command register may cause on-board graphics hardware to do something</a:t>
            </a:r>
          </a:p>
          <a:p>
            <a:pPr lvl="2"/>
            <a:r>
              <a:rPr lang="en-US"/>
              <a:t>Say render the above scene</a:t>
            </a:r>
          </a:p>
          <a:p>
            <a:pPr lvl="2"/>
            <a:r>
              <a:rPr lang="en-US"/>
              <a:t>Addr: 0x0007F004</a:t>
            </a:r>
          </a:p>
          <a:p>
            <a:r>
              <a:rPr lang="en-US"/>
              <a:t>Can protect with address translation</a:t>
            </a:r>
            <a:endParaRPr lang="en-US" dirty="0"/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52936"/>
            <a:ext cx="11842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0" name="Group 18"/>
          <p:cNvGrpSpPr>
            <a:grpSpLocks/>
          </p:cNvGrpSpPr>
          <p:nvPr/>
        </p:nvGrpSpPr>
        <p:grpSpPr bwMode="auto">
          <a:xfrm>
            <a:off x="6307137" y="908050"/>
            <a:ext cx="2608263" cy="5600700"/>
            <a:chOff x="3685" y="572"/>
            <a:chExt cx="1643" cy="3528"/>
          </a:xfrm>
        </p:grpSpPr>
        <p:sp>
          <p:nvSpPr>
            <p:cNvPr id="65541" name="Rectangle 5"/>
            <p:cNvSpPr>
              <a:spLocks noChangeArrowheads="1"/>
            </p:cNvSpPr>
            <p:nvPr/>
          </p:nvSpPr>
          <p:spPr bwMode="auto">
            <a:xfrm>
              <a:off x="4556" y="572"/>
              <a:ext cx="768" cy="2736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65542" name="Rectangle 6"/>
            <p:cNvSpPr>
              <a:spLocks noChangeArrowheads="1"/>
            </p:cNvSpPr>
            <p:nvPr/>
          </p:nvSpPr>
          <p:spPr bwMode="auto">
            <a:xfrm>
              <a:off x="4556" y="1340"/>
              <a:ext cx="768" cy="5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>
                <a:spcBef>
                  <a:spcPct val="0"/>
                </a:spcBef>
              </a:pPr>
              <a:r>
                <a:rPr lang="en-US" sz="1800">
                  <a:latin typeface="Helvetica" charset="0"/>
                </a:rPr>
                <a:t>Display</a:t>
              </a:r>
            </a:p>
            <a:p>
              <a:pPr marL="228600" indent="-228600">
                <a:spcBef>
                  <a:spcPct val="0"/>
                </a:spcBef>
              </a:pPr>
              <a:r>
                <a:rPr lang="en-US" sz="1800">
                  <a:latin typeface="Helvetica" charset="0"/>
                </a:rPr>
                <a:t>Memory</a:t>
              </a:r>
            </a:p>
          </p:txBody>
        </p:sp>
        <p:sp>
          <p:nvSpPr>
            <p:cNvPr id="65543" name="Text Box 7"/>
            <p:cNvSpPr txBox="1">
              <a:spLocks noChangeArrowheads="1"/>
            </p:cNvSpPr>
            <p:nvPr/>
          </p:nvSpPr>
          <p:spPr bwMode="auto">
            <a:xfrm>
              <a:off x="3685" y="1856"/>
              <a:ext cx="84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0x8000F000</a:t>
              </a:r>
            </a:p>
          </p:txBody>
        </p:sp>
        <p:sp>
          <p:nvSpPr>
            <p:cNvPr id="65544" name="Text Box 8"/>
            <p:cNvSpPr txBox="1">
              <a:spLocks noChangeArrowheads="1"/>
            </p:cNvSpPr>
            <p:nvPr/>
          </p:nvSpPr>
          <p:spPr bwMode="auto">
            <a:xfrm>
              <a:off x="3689" y="1328"/>
              <a:ext cx="83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0x80010000</a:t>
              </a:r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4492" y="3404"/>
              <a:ext cx="83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dirty="0">
                  <a:latin typeface="Helvetica" charset="0"/>
                </a:rPr>
                <a:t>Physical </a:t>
              </a:r>
            </a:p>
            <a:p>
              <a:r>
                <a:rPr lang="en-US" dirty="0">
                  <a:latin typeface="Helvetica" charset="0"/>
                </a:rPr>
                <a:t>Address</a:t>
              </a:r>
            </a:p>
            <a:p>
              <a:r>
                <a:rPr lang="en-US" dirty="0">
                  <a:latin typeface="Helvetica" charset="0"/>
                </a:rPr>
                <a:t>Space</a:t>
              </a:r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556" y="2588"/>
              <a:ext cx="76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1800">
                  <a:latin typeface="Helvetica" charset="0"/>
                </a:rPr>
                <a:t>Status</a:t>
              </a:r>
            </a:p>
          </p:txBody>
        </p:sp>
        <p:sp>
          <p:nvSpPr>
            <p:cNvPr id="65547" name="Text Box 11"/>
            <p:cNvSpPr txBox="1">
              <a:spLocks noChangeArrowheads="1"/>
            </p:cNvSpPr>
            <p:nvPr/>
          </p:nvSpPr>
          <p:spPr bwMode="auto">
            <a:xfrm>
              <a:off x="3686" y="2600"/>
              <a:ext cx="84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0x0007F000</a:t>
              </a:r>
            </a:p>
          </p:txBody>
        </p:sp>
        <p:sp>
          <p:nvSpPr>
            <p:cNvPr id="65548" name="Rectangle 12"/>
            <p:cNvSpPr>
              <a:spLocks noChangeArrowheads="1"/>
            </p:cNvSpPr>
            <p:nvPr/>
          </p:nvSpPr>
          <p:spPr bwMode="auto">
            <a:xfrm>
              <a:off x="4556" y="2396"/>
              <a:ext cx="76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1800" dirty="0">
                  <a:latin typeface="Helvetica" charset="0"/>
                </a:rPr>
                <a:t>Command</a:t>
              </a:r>
            </a:p>
          </p:txBody>
        </p:sp>
        <p:sp>
          <p:nvSpPr>
            <p:cNvPr id="65549" name="Text Box 13"/>
            <p:cNvSpPr txBox="1">
              <a:spLocks noChangeArrowheads="1"/>
            </p:cNvSpPr>
            <p:nvPr/>
          </p:nvSpPr>
          <p:spPr bwMode="auto">
            <a:xfrm>
              <a:off x="3686" y="2408"/>
              <a:ext cx="84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0x0007F004</a:t>
              </a:r>
            </a:p>
          </p:txBody>
        </p:sp>
        <p:sp>
          <p:nvSpPr>
            <p:cNvPr id="65550" name="Rectangle 15"/>
            <p:cNvSpPr>
              <a:spLocks noChangeArrowheads="1"/>
            </p:cNvSpPr>
            <p:nvPr/>
          </p:nvSpPr>
          <p:spPr bwMode="auto">
            <a:xfrm>
              <a:off x="4556" y="768"/>
              <a:ext cx="768" cy="5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>
                <a:spcBef>
                  <a:spcPct val="0"/>
                </a:spcBef>
              </a:pPr>
              <a:r>
                <a:rPr lang="en-US" sz="1800">
                  <a:latin typeface="Helvetica" charset="0"/>
                </a:rPr>
                <a:t>Graphics</a:t>
              </a:r>
            </a:p>
            <a:p>
              <a:pPr marL="228600" indent="-228600">
                <a:spcBef>
                  <a:spcPct val="0"/>
                </a:spcBef>
              </a:pPr>
              <a:r>
                <a:rPr lang="en-US" sz="1800">
                  <a:latin typeface="Helvetica" charset="0"/>
                </a:rPr>
                <a:t>Command</a:t>
              </a:r>
            </a:p>
            <a:p>
              <a:pPr marL="228600" indent="-228600">
                <a:spcBef>
                  <a:spcPct val="0"/>
                </a:spcBef>
              </a:pPr>
              <a:r>
                <a:rPr lang="en-US" sz="1800">
                  <a:latin typeface="Helvetica" charset="0"/>
                </a:rPr>
                <a:t>Queue</a:t>
              </a:r>
            </a:p>
          </p:txBody>
        </p:sp>
        <p:sp>
          <p:nvSpPr>
            <p:cNvPr id="65551" name="Text Box 16"/>
            <p:cNvSpPr txBox="1">
              <a:spLocks noChangeArrowheads="1"/>
            </p:cNvSpPr>
            <p:nvPr/>
          </p:nvSpPr>
          <p:spPr bwMode="auto">
            <a:xfrm>
              <a:off x="3697" y="732"/>
              <a:ext cx="83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0x80020000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7104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Architecture – Writes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52" y="762000"/>
            <a:ext cx="8229600" cy="2743199"/>
          </a:xfrm>
        </p:spPr>
        <p:txBody>
          <a:bodyPr>
            <a:normAutofit fontScale="92500" lnSpcReduction="20000"/>
          </a:bodyPr>
          <a:lstStyle/>
          <a:p>
            <a:pPr marL="285750" lvl="1" indent="-285750">
              <a:lnSpc>
                <a:spcPct val="100000"/>
              </a:lnSpc>
              <a:spcBef>
                <a:spcPct val="15000"/>
              </a:spcBef>
              <a:buFontTx/>
              <a:buChar char="•"/>
              <a:tabLst>
                <a:tab pos="2635250" algn="l"/>
              </a:tabLst>
              <a:defRPr/>
            </a:pPr>
            <a:r>
              <a:rPr lang="en-US" sz="2800" dirty="0"/>
              <a:t>Writing data is complex! (~200μs – 1.7ms )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800" dirty="0"/>
              <a:t>Can only write empty pages in a block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800" dirty="0"/>
              <a:t>Erasing a block takes ~1.5ms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800" dirty="0"/>
              <a:t>Controller maintains pool of empty blocks by coalescing used pages (read, erase, write), also reserves some % of capacity</a:t>
            </a:r>
          </a:p>
          <a:p>
            <a:pPr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800" dirty="0"/>
              <a:t>Rule of thumb: writes 10x reads, erasure 10x writes</a:t>
            </a: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090" y="3493294"/>
            <a:ext cx="4797669" cy="291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3532249" y="6205684"/>
            <a:ext cx="477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  <a:hlinkClick r:id="rId3"/>
              </a:rPr>
              <a:t>https://en.wikipedia.org/wiki/Solid-state_drive</a:t>
            </a:r>
            <a:endParaRPr lang="en-US" sz="1800" b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30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D4301-8007-3948-9CD8-98B81C11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Architecture - Writes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6AB5E-2B5D-1745-8846-C12E32BFA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SSDs provide same interface as HDDs to OS – read and write chunk (4KB) at a time</a:t>
            </a:r>
          </a:p>
          <a:p>
            <a:r>
              <a:rPr lang="en-US" dirty="0"/>
              <a:t>But can only overwrite data 256KB at a time!</a:t>
            </a:r>
          </a:p>
          <a:p>
            <a:r>
              <a:rPr lang="en-US" dirty="0"/>
              <a:t>Why not just erase and rewrite new version of entire 256KB block?</a:t>
            </a:r>
          </a:p>
          <a:p>
            <a:pPr lvl="1"/>
            <a:r>
              <a:rPr lang="en-US" dirty="0"/>
              <a:t>Erasure is very slow (milliseconds)</a:t>
            </a:r>
          </a:p>
          <a:p>
            <a:pPr lvl="1"/>
            <a:r>
              <a:rPr lang="en-US" dirty="0"/>
              <a:t>Each block has a finite lifetime, can only be erased and rewritten about 10K times</a:t>
            </a:r>
          </a:p>
          <a:p>
            <a:pPr lvl="1"/>
            <a:r>
              <a:rPr lang="en-US" dirty="0"/>
              <a:t>Heavily used blocks likely to wear out quickly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70719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C8A4C-4AAD-7845-B999-8DABA6224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– Two Systems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A267C-BC95-CA4F-AB1A-441DD1A66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Layer of Indirection</a:t>
            </a:r>
          </a:p>
          <a:p>
            <a:pPr lvl="1"/>
            <a:r>
              <a:rPr lang="en-US" dirty="0"/>
              <a:t>Maintain a </a:t>
            </a:r>
            <a:r>
              <a:rPr lang="en-US" i="1" dirty="0"/>
              <a:t>Flash Translation Layer (FTL)</a:t>
            </a:r>
            <a:r>
              <a:rPr lang="en-US" dirty="0"/>
              <a:t> in SSD</a:t>
            </a:r>
          </a:p>
          <a:p>
            <a:pPr lvl="1"/>
            <a:r>
              <a:rPr lang="en-US" dirty="0"/>
              <a:t>Map virtual block numbers (which OS uses) to physical page numbers (which flash mem. controller uses)</a:t>
            </a:r>
          </a:p>
          <a:p>
            <a:pPr lvl="1"/>
            <a:r>
              <a:rPr lang="en-US" b="1" dirty="0"/>
              <a:t>Can now freely relocate data w/o OS knowing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Copy on Write</a:t>
            </a:r>
          </a:p>
          <a:p>
            <a:pPr lvl="1"/>
            <a:r>
              <a:rPr lang="en-US" dirty="0"/>
              <a:t>Don't overwrite a page when OS updates its data</a:t>
            </a:r>
          </a:p>
          <a:p>
            <a:pPr lvl="1"/>
            <a:r>
              <a:rPr lang="en-US" dirty="0"/>
              <a:t>Instead, write new version in a free page</a:t>
            </a:r>
          </a:p>
          <a:p>
            <a:pPr lvl="1"/>
            <a:r>
              <a:rPr lang="en-US" dirty="0"/>
              <a:t>Update FTL mapping to point to new location</a:t>
            </a:r>
          </a:p>
        </p:txBody>
      </p:sp>
    </p:spTree>
    <p:extLst>
      <p:ext uri="{BB962C8B-B14F-4D97-AF65-F5344CB8AC3E}">
        <p14:creationId xmlns:p14="http://schemas.microsoft.com/office/powerpoint/2010/main" val="1549154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EFD6-91A0-984B-9D35-98BD698D9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Translation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29CB8-2879-6542-993E-E007EA77A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need to erase and rewrite entire 256KB block when making small modifications</a:t>
            </a:r>
          </a:p>
          <a:p>
            <a:r>
              <a:rPr lang="en-US" dirty="0"/>
              <a:t>SSD controller can assign mappings to spread workload across pages</a:t>
            </a:r>
          </a:p>
          <a:p>
            <a:pPr lvl="1"/>
            <a:r>
              <a:rPr lang="en-US" i="1" dirty="0"/>
              <a:t>Wear Levelling</a:t>
            </a:r>
          </a:p>
          <a:p>
            <a:pPr lvl="1"/>
            <a:endParaRPr lang="en-US" i="1" dirty="0"/>
          </a:p>
          <a:p>
            <a:r>
              <a:rPr lang="en-US" dirty="0"/>
              <a:t>What to do with old versions of pages?</a:t>
            </a:r>
          </a:p>
          <a:p>
            <a:pPr lvl="1"/>
            <a:r>
              <a:rPr lang="en-US" i="1" dirty="0"/>
              <a:t>Garbage Collection</a:t>
            </a:r>
            <a:r>
              <a:rPr lang="en-US" dirty="0"/>
              <a:t> in background</a:t>
            </a:r>
          </a:p>
          <a:p>
            <a:pPr lvl="1"/>
            <a:r>
              <a:rPr lang="en-US" dirty="0"/>
              <a:t>Erase blocks with old pages, add to free list</a:t>
            </a:r>
          </a:p>
        </p:txBody>
      </p:sp>
    </p:spTree>
    <p:extLst>
      <p:ext uri="{BB962C8B-B14F-4D97-AF65-F5344CB8AC3E}">
        <p14:creationId xmlns:p14="http://schemas.microsoft.com/office/powerpoint/2010/main" val="289838633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“Current” 3.5in SSDs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/>
              <a:t>Seagate Nytro SSD: 15 TB (2017)</a:t>
            </a:r>
          </a:p>
          <a:p>
            <a:pPr lvl="1"/>
            <a:r>
              <a:rPr lang="en-US" dirty="0"/>
              <a:t>Dual 12Gb/s interface</a:t>
            </a:r>
          </a:p>
          <a:p>
            <a:pPr lvl="1"/>
            <a:r>
              <a:rPr lang="en-US" dirty="0" err="1"/>
              <a:t>Seq</a:t>
            </a:r>
            <a:r>
              <a:rPr lang="en-US" dirty="0"/>
              <a:t> reads 860MB/s</a:t>
            </a:r>
          </a:p>
          <a:p>
            <a:pPr lvl="1"/>
            <a:r>
              <a:rPr lang="en-US" dirty="0" err="1"/>
              <a:t>Seq</a:t>
            </a:r>
            <a:r>
              <a:rPr lang="en-US" dirty="0"/>
              <a:t> writes 920MB/s</a:t>
            </a:r>
          </a:p>
          <a:p>
            <a:pPr lvl="1"/>
            <a:r>
              <a:rPr lang="en-US" dirty="0"/>
              <a:t>Random Reads (IOPS): 102K</a:t>
            </a:r>
          </a:p>
          <a:p>
            <a:pPr lvl="1"/>
            <a:r>
              <a:rPr lang="en-US" dirty="0"/>
              <a:t>Random Writes (IOPS): 15K</a:t>
            </a:r>
          </a:p>
          <a:p>
            <a:pPr lvl="1"/>
            <a:r>
              <a:rPr lang="en-US" dirty="0"/>
              <a:t>Price (Amazon): $6325 ($0.41/GB)</a:t>
            </a:r>
          </a:p>
          <a:p>
            <a:pPr lvl="1"/>
            <a:endParaRPr lang="en-US" dirty="0"/>
          </a:p>
          <a:p>
            <a:r>
              <a:rPr lang="en-US" dirty="0"/>
              <a:t>Nimbus SSD: 100 TB (2019)</a:t>
            </a:r>
          </a:p>
          <a:p>
            <a:pPr lvl="1"/>
            <a:r>
              <a:rPr lang="en-US" dirty="0"/>
              <a:t>Dual port: 12Gb/s interface </a:t>
            </a:r>
          </a:p>
          <a:p>
            <a:pPr lvl="1"/>
            <a:r>
              <a:rPr lang="en-US" dirty="0" err="1"/>
              <a:t>Seq</a:t>
            </a:r>
            <a:r>
              <a:rPr lang="en-US" dirty="0"/>
              <a:t> reads/writes: 500MB/s</a:t>
            </a:r>
          </a:p>
          <a:p>
            <a:pPr lvl="1"/>
            <a:r>
              <a:rPr lang="en-US" dirty="0"/>
              <a:t>Random Read Ops (IOPS): 100K</a:t>
            </a:r>
          </a:p>
          <a:p>
            <a:pPr lvl="1"/>
            <a:r>
              <a:rPr lang="en-US" i="1" dirty="0"/>
              <a:t>Unlimited writes for 5 years!</a:t>
            </a:r>
          </a:p>
          <a:p>
            <a:pPr lvl="1"/>
            <a:r>
              <a:rPr lang="en-US" dirty="0"/>
              <a:t>Price: ~ $50K? ($0.50/GB)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1333"/>
          <a:stretch/>
        </p:blipFill>
        <p:spPr>
          <a:xfrm>
            <a:off x="6324600" y="3610208"/>
            <a:ext cx="2133600" cy="3245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62000"/>
            <a:ext cx="2848208" cy="284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59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HDD </a:t>
            </a:r>
            <a:r>
              <a:rPr lang="en-US" dirty="0" err="1"/>
              <a:t>vs</a:t>
            </a:r>
            <a:r>
              <a:rPr lang="en-US" dirty="0"/>
              <a:t> SSD Comparison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2" y="4419600"/>
            <a:ext cx="5801896" cy="1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867400"/>
            <a:ext cx="9144000" cy="584776"/>
          </a:xfrm>
          <a:prstGeom prst="rect">
            <a:avLst/>
          </a:prstGeom>
          <a:solidFill>
            <a:srgbClr val="FFFF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Helvetica Neue Light"/>
                <a:ea typeface="Calibri" charset="0"/>
                <a:cs typeface="Helvetica Neue Light"/>
              </a:rPr>
              <a:t>SSD prices drop much faster than HDD</a:t>
            </a:r>
          </a:p>
        </p:txBody>
      </p:sp>
      <p:pic>
        <p:nvPicPr>
          <p:cNvPr id="7" name="Picture 6" descr="vps-ssd-vs-hd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255" y="762000"/>
            <a:ext cx="3175895" cy="4753077"/>
          </a:xfrm>
          <a:prstGeom prst="rect">
            <a:avLst/>
          </a:prstGeom>
        </p:spPr>
      </p:pic>
      <p:pic>
        <p:nvPicPr>
          <p:cNvPr id="9" name="Picture 8" descr="priceg2_f1_der_5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562454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41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861541" y="152400"/>
            <a:ext cx="7291859" cy="533400"/>
          </a:xfrm>
        </p:spPr>
        <p:txBody>
          <a:bodyPr/>
          <a:lstStyle/>
          <a:p>
            <a:r>
              <a:rPr lang="en-US"/>
              <a:t>SSD Summary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52400" y="933041"/>
            <a:ext cx="8610600" cy="31817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Pros (vs. hard disk drives):</a:t>
            </a:r>
          </a:p>
          <a:p>
            <a:pPr lvl="1"/>
            <a:r>
              <a:rPr lang="en-US" dirty="0"/>
              <a:t>Low latency, high throughput (eliminate seek/rotational delay)</a:t>
            </a:r>
          </a:p>
          <a:p>
            <a:pPr lvl="1"/>
            <a:r>
              <a:rPr lang="en-US" dirty="0"/>
              <a:t>No moving parts: </a:t>
            </a:r>
          </a:p>
          <a:p>
            <a:pPr lvl="2"/>
            <a:r>
              <a:rPr lang="en-US" dirty="0"/>
              <a:t>Very light weight, low power, silent, very shock insensitive</a:t>
            </a:r>
          </a:p>
          <a:p>
            <a:pPr lvl="1"/>
            <a:r>
              <a:rPr lang="en-US" dirty="0"/>
              <a:t>Read at memory speeds (limited by controller and I/O bus)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Small storage (0.1-0.5x disk), expensive (3-20x disk)</a:t>
            </a:r>
          </a:p>
          <a:p>
            <a:pPr lvl="2"/>
            <a:r>
              <a:rPr lang="en-US" dirty="0"/>
              <a:t>Hybrid alternative: combine small SSD with large HDD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5DFE8E53-8289-D441-93DB-47CEEAFC1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7" r="12231"/>
          <a:stretch/>
        </p:blipFill>
        <p:spPr bwMode="auto">
          <a:xfrm>
            <a:off x="457200" y="3835605"/>
            <a:ext cx="3276600" cy="262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55A9C6-CBC7-B14F-ABBC-4BCF37CE3D7D}"/>
              </a:ext>
            </a:extLst>
          </p:cNvPr>
          <p:cNvSpPr txBox="1"/>
          <p:nvPr/>
        </p:nvSpPr>
        <p:spPr>
          <a:xfrm>
            <a:off x="642490" y="6373604"/>
            <a:ext cx="3624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2007 perspective (Storage Newsletter)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67EC03A-C6BF-D447-B27D-8F8CA1288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276618" y="3962400"/>
            <a:ext cx="313873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DD2017-2FB0-AA44-AD6B-83ED42650A3D}"/>
              </a:ext>
            </a:extLst>
          </p:cNvPr>
          <p:cNvSpPr/>
          <p:nvPr/>
        </p:nvSpPr>
        <p:spPr>
          <a:xfrm>
            <a:off x="4953000" y="6279908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2019 perspective </a:t>
            </a:r>
          </a:p>
        </p:txBody>
      </p:sp>
    </p:spTree>
    <p:extLst>
      <p:ext uri="{BB962C8B-B14F-4D97-AF65-F5344CB8AC3E}">
        <p14:creationId xmlns:p14="http://schemas.microsoft.com/office/powerpoint/2010/main" val="1722274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861541" y="152400"/>
            <a:ext cx="7291859" cy="533400"/>
          </a:xfrm>
        </p:spPr>
        <p:txBody>
          <a:bodyPr/>
          <a:lstStyle/>
          <a:p>
            <a:r>
              <a:rPr lang="en-US"/>
              <a:t>SSD Summary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52400" y="933041"/>
            <a:ext cx="8610600" cy="556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Pros (vs. hard disk drives):</a:t>
            </a:r>
          </a:p>
          <a:p>
            <a:pPr lvl="1"/>
            <a:r>
              <a:rPr lang="en-US" dirty="0"/>
              <a:t>Low latency, high throughput (eliminate seek/rotational delay)</a:t>
            </a:r>
          </a:p>
          <a:p>
            <a:pPr lvl="1"/>
            <a:r>
              <a:rPr lang="en-US" dirty="0"/>
              <a:t>No moving parts: </a:t>
            </a:r>
          </a:p>
          <a:p>
            <a:pPr lvl="2"/>
            <a:r>
              <a:rPr lang="en-US" dirty="0"/>
              <a:t>Very light weight, low power, silent, very shock insensitive</a:t>
            </a:r>
          </a:p>
          <a:p>
            <a:pPr lvl="1"/>
            <a:r>
              <a:rPr lang="en-US" dirty="0"/>
              <a:t>Read at memory speeds (limited by controller and I/O bus)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strike="sngStrike" dirty="0"/>
              <a:t>Small storage (0.1-0.5x disk)</a:t>
            </a:r>
            <a:r>
              <a:rPr lang="en-US" dirty="0"/>
              <a:t>, expensive (3-20x disk)</a:t>
            </a:r>
          </a:p>
          <a:p>
            <a:pPr lvl="2"/>
            <a:r>
              <a:rPr lang="en-US" dirty="0"/>
              <a:t>Hybrid alternative: combine small SSD with large HDD</a:t>
            </a:r>
          </a:p>
          <a:p>
            <a:pPr lvl="1"/>
            <a:r>
              <a:rPr lang="en-US" dirty="0"/>
              <a:t>Asymmetric block write performance: read </a:t>
            </a:r>
            <a:r>
              <a:rPr lang="en-US" dirty="0" err="1"/>
              <a:t>pg</a:t>
            </a:r>
            <a:r>
              <a:rPr lang="en-US" dirty="0"/>
              <a:t>/erase/write </a:t>
            </a:r>
            <a:r>
              <a:rPr lang="en-US" dirty="0" err="1"/>
              <a:t>pg</a:t>
            </a:r>
            <a:endParaRPr lang="en-US" dirty="0"/>
          </a:p>
          <a:p>
            <a:pPr lvl="2"/>
            <a:r>
              <a:rPr lang="en-US" dirty="0"/>
              <a:t>Controller garbage collection (GC) algorithms have major effect on performance</a:t>
            </a:r>
          </a:p>
          <a:p>
            <a:pPr lvl="1"/>
            <a:r>
              <a:rPr lang="en-US" dirty="0"/>
              <a:t>Limited drive lifetime </a:t>
            </a:r>
          </a:p>
          <a:p>
            <a:pPr lvl="2"/>
            <a:r>
              <a:rPr lang="en-US" dirty="0"/>
              <a:t>1-10K writes/page for MLC NAND</a:t>
            </a:r>
          </a:p>
          <a:p>
            <a:pPr lvl="2"/>
            <a:r>
              <a:rPr lang="en-US" dirty="0" err="1"/>
              <a:t>Avg</a:t>
            </a:r>
            <a:r>
              <a:rPr lang="en-US" dirty="0"/>
              <a:t> failure rate is 6 years, life expectancy is 9–11 years</a:t>
            </a:r>
          </a:p>
          <a:p>
            <a:r>
              <a:rPr lang="en-US" dirty="0"/>
              <a:t>These are changing rapidly</a:t>
            </a:r>
          </a:p>
        </p:txBody>
      </p:sp>
      <p:sp>
        <p:nvSpPr>
          <p:cNvPr id="2" name="Rectangular Callout 1"/>
          <p:cNvSpPr/>
          <p:nvPr/>
        </p:nvSpPr>
        <p:spPr bwMode="auto">
          <a:xfrm>
            <a:off x="7543800" y="2286000"/>
            <a:ext cx="1447800" cy="1219200"/>
          </a:xfrm>
          <a:prstGeom prst="wedgeRectCallout">
            <a:avLst>
              <a:gd name="adj1" fmla="val -296952"/>
              <a:gd name="adj2" fmla="val 28824"/>
            </a:avLst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No longer true!</a:t>
            </a:r>
          </a:p>
        </p:txBody>
      </p:sp>
    </p:spTree>
    <p:extLst>
      <p:ext uri="{BB962C8B-B14F-4D97-AF65-F5344CB8AC3E}">
        <p14:creationId xmlns:p14="http://schemas.microsoft.com/office/powerpoint/2010/main" val="2698889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9317-F914-F14B-B442-7560278C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Storage to File Systems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C281B9-EC3F-E147-AE09-3F0DF4375FA6}"/>
              </a:ext>
            </a:extLst>
          </p:cNvPr>
          <p:cNvSpPr txBox="1"/>
          <p:nvPr/>
        </p:nvSpPr>
        <p:spPr>
          <a:xfrm>
            <a:off x="208548" y="1074410"/>
            <a:ext cx="20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" pitchFamily="2" charset="0"/>
              </a:rPr>
              <a:t>I/O API and</a:t>
            </a:r>
          </a:p>
          <a:p>
            <a:pPr algn="ctr"/>
            <a:r>
              <a:rPr lang="en-US" sz="2000" b="1" dirty="0" err="1">
                <a:latin typeface="Helvetica" pitchFamily="2" charset="0"/>
              </a:rPr>
              <a:t>syscalls</a:t>
            </a:r>
            <a:endParaRPr lang="en-US" sz="2000" b="1" dirty="0">
              <a:latin typeface="Helvetica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CE3040-ED84-6F4E-8171-9D876E574A4A}"/>
              </a:ext>
            </a:extLst>
          </p:cNvPr>
          <p:cNvCxnSpPr/>
          <p:nvPr/>
        </p:nvCxnSpPr>
        <p:spPr>
          <a:xfrm>
            <a:off x="208548" y="1905407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7C8AA6B-9801-B142-BEE8-10AF559F951E}"/>
              </a:ext>
            </a:extLst>
          </p:cNvPr>
          <p:cNvSpPr/>
          <p:nvPr/>
        </p:nvSpPr>
        <p:spPr>
          <a:xfrm>
            <a:off x="2454442" y="1143371"/>
            <a:ext cx="2679031" cy="545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" pitchFamily="2" charset="0"/>
              </a:rPr>
              <a:t>Variable-Size Buffer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29C8AF-6F20-A440-83BF-59935AA1BA51}"/>
              </a:ext>
            </a:extLst>
          </p:cNvPr>
          <p:cNvSpPr txBox="1"/>
          <p:nvPr/>
        </p:nvSpPr>
        <p:spPr>
          <a:xfrm>
            <a:off x="208547" y="2219452"/>
            <a:ext cx="2021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" pitchFamily="2" charset="0"/>
              </a:rPr>
              <a:t>File System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2D2F08-08AE-3149-ABBB-7E14CF48F8CE}"/>
              </a:ext>
            </a:extLst>
          </p:cNvPr>
          <p:cNvCxnSpPr/>
          <p:nvPr/>
        </p:nvCxnSpPr>
        <p:spPr>
          <a:xfrm>
            <a:off x="208547" y="2925835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0F43210-7E5F-7A46-8F49-3AAC9E2E86C1}"/>
              </a:ext>
            </a:extLst>
          </p:cNvPr>
          <p:cNvSpPr/>
          <p:nvPr/>
        </p:nvSpPr>
        <p:spPr>
          <a:xfrm>
            <a:off x="2454441" y="2163799"/>
            <a:ext cx="3064043" cy="5454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" pitchFamily="2" charset="0"/>
              </a:rPr>
              <a:t>Block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7C51AB-7D9D-804A-9539-FC9DB3699215}"/>
              </a:ext>
            </a:extLst>
          </p:cNvPr>
          <p:cNvSpPr txBox="1"/>
          <p:nvPr/>
        </p:nvSpPr>
        <p:spPr>
          <a:xfrm>
            <a:off x="5743073" y="2021016"/>
            <a:ext cx="20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Helvetica" pitchFamily="2" charset="0"/>
              </a:rPr>
              <a:t>Logical Index,</a:t>
            </a:r>
            <a:br>
              <a:rPr lang="en-US" sz="2000" i="1" dirty="0">
                <a:latin typeface="Helvetica" pitchFamily="2" charset="0"/>
              </a:rPr>
            </a:br>
            <a:r>
              <a:rPr lang="en-US" sz="2000" i="1" dirty="0">
                <a:latin typeface="Helvetica" pitchFamily="2" charset="0"/>
              </a:rPr>
              <a:t>Typically 4 KB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4B9164-3FCF-AA40-9FF5-3A99DA56880F}"/>
              </a:ext>
            </a:extLst>
          </p:cNvPr>
          <p:cNvSpPr txBox="1"/>
          <p:nvPr/>
        </p:nvSpPr>
        <p:spPr>
          <a:xfrm>
            <a:off x="208546" y="3530764"/>
            <a:ext cx="20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" pitchFamily="2" charset="0"/>
              </a:rPr>
              <a:t>Hardware Devices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79FC16-6DE6-6846-8709-56783F718E16}"/>
              </a:ext>
            </a:extLst>
          </p:cNvPr>
          <p:cNvSpPr txBox="1"/>
          <p:nvPr/>
        </p:nvSpPr>
        <p:spPr>
          <a:xfrm>
            <a:off x="5566608" y="1171025"/>
            <a:ext cx="237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Helvetica" pitchFamily="2" charset="0"/>
              </a:rPr>
              <a:t>Memory Address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D9AEE8-6A8E-AC40-BB87-05F92ADBBA42}"/>
              </a:ext>
            </a:extLst>
          </p:cNvPr>
          <p:cNvGrpSpPr/>
          <p:nvPr/>
        </p:nvGrpSpPr>
        <p:grpSpPr>
          <a:xfrm>
            <a:off x="1973179" y="3220858"/>
            <a:ext cx="2326105" cy="2570342"/>
            <a:chOff x="1973179" y="4299284"/>
            <a:chExt cx="2326105" cy="257034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74D11F-CC1F-E545-8B26-B9FC47CE7E64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Helvetica" pitchFamily="2" charset="0"/>
                </a:rPr>
                <a:t>HDD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A590CD5-7D22-A142-870B-6320360EC8E1}"/>
                </a:ext>
              </a:extLst>
            </p:cNvPr>
            <p:cNvSpPr/>
            <p:nvPr/>
          </p:nvSpPr>
          <p:spPr>
            <a:xfrm>
              <a:off x="2229851" y="4833768"/>
              <a:ext cx="1716507" cy="54543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Helvetica" pitchFamily="2" charset="0"/>
                </a:rPr>
                <a:t>Sector(s)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D744DDB-748C-CD41-9D9B-B9B27D70C5A4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9D814C-23EF-E24E-9EAE-88657C9D2FE9}"/>
                </a:ext>
              </a:extLst>
            </p:cNvPr>
            <p:cNvSpPr txBox="1"/>
            <p:nvPr/>
          </p:nvSpPr>
          <p:spPr>
            <a:xfrm>
              <a:off x="2103522" y="5712355"/>
              <a:ext cx="201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>
                  <a:latin typeface="Helvetica" pitchFamily="2" charset="0"/>
                </a:rPr>
                <a:t>Physical Index,</a:t>
              </a:r>
            </a:p>
            <a:p>
              <a:pPr algn="ctr"/>
              <a:r>
                <a:rPr lang="en-US" b="0" dirty="0">
                  <a:latin typeface="Helvetica" pitchFamily="2" charset="0"/>
                </a:rPr>
                <a:t>512B or 4KB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5FA151-3AC9-1B4F-8966-463320ECE043}"/>
              </a:ext>
            </a:extLst>
          </p:cNvPr>
          <p:cNvGrpSpPr/>
          <p:nvPr/>
        </p:nvGrpSpPr>
        <p:grpSpPr>
          <a:xfrm>
            <a:off x="4714373" y="3220858"/>
            <a:ext cx="2326105" cy="2570342"/>
            <a:chOff x="1973179" y="4299284"/>
            <a:chExt cx="2326105" cy="257034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5B97E9-BECA-B841-9D33-5EC131501DB9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Helvetica" pitchFamily="2" charset="0"/>
                </a:rPr>
                <a:t>SSD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8166673-3364-154C-B1E7-081360DE6EBD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" pitchFamily="2" charset="0"/>
              </a:endParaRP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BF6FB75-BE1A-3F41-A266-B408FADFBAD7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3076072" y="2736405"/>
            <a:ext cx="0" cy="10189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216DB82-1F16-E345-B5BC-3477C210FD6C}"/>
              </a:ext>
            </a:extLst>
          </p:cNvPr>
          <p:cNvSpPr/>
          <p:nvPr/>
        </p:nvSpPr>
        <p:spPr>
          <a:xfrm>
            <a:off x="4753476" y="3339553"/>
            <a:ext cx="2247898" cy="390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Helvetica" pitchFamily="2" charset="0"/>
              </a:rPr>
              <a:t>Flash Trans. Layer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91AC93-4866-E442-84BA-7331AD82BA95}"/>
              </a:ext>
            </a:extLst>
          </p:cNvPr>
          <p:cNvCxnSpPr>
            <a:cxnSpLocks/>
          </p:cNvCxnSpPr>
          <p:nvPr/>
        </p:nvCxnSpPr>
        <p:spPr>
          <a:xfrm>
            <a:off x="5153524" y="2738161"/>
            <a:ext cx="0" cy="6013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6B70EA5-993C-4A44-8AE5-C0401132F0B0}"/>
              </a:ext>
            </a:extLst>
          </p:cNvPr>
          <p:cNvSpPr/>
          <p:nvPr/>
        </p:nvSpPr>
        <p:spPr>
          <a:xfrm>
            <a:off x="4753476" y="4072495"/>
            <a:ext cx="2247898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" pitchFamily="2" charset="0"/>
              </a:rPr>
              <a:t>Phys. Block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3E43DF-201C-DE4B-A51F-6ED0A3671BAC}"/>
              </a:ext>
            </a:extLst>
          </p:cNvPr>
          <p:cNvSpPr txBox="1"/>
          <p:nvPr/>
        </p:nvSpPr>
        <p:spPr>
          <a:xfrm>
            <a:off x="7079581" y="4194517"/>
            <a:ext cx="1855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Helvetica" pitchFamily="2" charset="0"/>
              </a:rPr>
              <a:t>Phys Index., 4KB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53C9554-0E1A-C844-AD77-322A3F294437}"/>
              </a:ext>
            </a:extLst>
          </p:cNvPr>
          <p:cNvCxnSpPr>
            <a:cxnSpLocks/>
          </p:cNvCxnSpPr>
          <p:nvPr/>
        </p:nvCxnSpPr>
        <p:spPr>
          <a:xfrm flipH="1">
            <a:off x="4971045" y="3743819"/>
            <a:ext cx="210550" cy="3569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EFA2F3D-2493-1949-BA23-2F4A17F584B7}"/>
              </a:ext>
            </a:extLst>
          </p:cNvPr>
          <p:cNvCxnSpPr>
            <a:cxnSpLocks/>
          </p:cNvCxnSpPr>
          <p:nvPr/>
        </p:nvCxnSpPr>
        <p:spPr>
          <a:xfrm>
            <a:off x="6063917" y="3736214"/>
            <a:ext cx="401051" cy="3645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0339EC1-3E50-1044-BBF3-6E5A237FB616}"/>
              </a:ext>
            </a:extLst>
          </p:cNvPr>
          <p:cNvCxnSpPr>
            <a:cxnSpLocks/>
          </p:cNvCxnSpPr>
          <p:nvPr/>
        </p:nvCxnSpPr>
        <p:spPr>
          <a:xfrm flipH="1">
            <a:off x="5648828" y="3742770"/>
            <a:ext cx="28071" cy="3757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B5722E33-A3BF-AA42-9372-C3F05E233157}"/>
              </a:ext>
            </a:extLst>
          </p:cNvPr>
          <p:cNvSpPr/>
          <p:nvPr/>
        </p:nvSpPr>
        <p:spPr>
          <a:xfrm>
            <a:off x="2350167" y="3859616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" pitchFamily="2" charset="0"/>
              </a:rPr>
              <a:t>Sector(s)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7E2C71F-3D30-2A4E-A155-AC535206306F}"/>
              </a:ext>
            </a:extLst>
          </p:cNvPr>
          <p:cNvSpPr/>
          <p:nvPr/>
        </p:nvSpPr>
        <p:spPr>
          <a:xfrm>
            <a:off x="2502567" y="4012016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" pitchFamily="2" charset="0"/>
              </a:rPr>
              <a:t>Sector(s)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F3A38BB-B65C-5743-8163-9602436DED10}"/>
              </a:ext>
            </a:extLst>
          </p:cNvPr>
          <p:cNvSpPr/>
          <p:nvPr/>
        </p:nvSpPr>
        <p:spPr>
          <a:xfrm>
            <a:off x="4394534" y="4741929"/>
            <a:ext cx="2920665" cy="545432"/>
          </a:xfrm>
          <a:prstGeom prst="rect">
            <a:avLst/>
          </a:prstGeom>
          <a:solidFill>
            <a:srgbClr val="00A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" pitchFamily="2" charset="0"/>
              </a:rPr>
              <a:t>Erasure Page</a:t>
            </a:r>
          </a:p>
        </p:txBody>
      </p:sp>
    </p:spTree>
    <p:extLst>
      <p:ext uri="{BB962C8B-B14F-4D97-AF65-F5344CB8AC3E}">
        <p14:creationId xmlns:p14="http://schemas.microsoft.com/office/powerpoint/2010/main" val="860544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1" grpId="0"/>
      <p:bldP spid="13" grpId="0" animBg="1"/>
      <p:bldP spid="14" grpId="0"/>
      <p:bldP spid="15" grpId="0"/>
      <p:bldP spid="16" grpId="0"/>
      <p:bldP spid="31" grpId="0" animBg="1"/>
      <p:bldP spid="34" grpId="0" animBg="1"/>
      <p:bldP spid="35" grpId="0"/>
      <p:bldP spid="42" grpId="0" animBg="1"/>
      <p:bldP spid="43" grpId="0" animBg="1"/>
      <p:bldP spid="4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User vs. System View of a File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265" y="990600"/>
            <a:ext cx="8839200" cy="43957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sz="3200" dirty="0">
                <a:ea typeface="굴림" panose="020B0600000101010101" pitchFamily="34" charset="-127"/>
              </a:rPr>
              <a:t>User’s view: 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3200" dirty="0">
                <a:ea typeface="굴림" panose="020B0600000101010101" pitchFamily="34" charset="-127"/>
              </a:rPr>
              <a:t>Durable Data Structures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sz="3200" dirty="0">
                <a:ea typeface="굴림" panose="020B0600000101010101" pitchFamily="34" charset="-127"/>
              </a:rPr>
              <a:t>System’s view (system call interface):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3200" dirty="0">
                <a:ea typeface="굴림" panose="020B0600000101010101" pitchFamily="34" charset="-127"/>
              </a:rPr>
              <a:t>Collection of Bytes (UNIX)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3200" dirty="0">
                <a:ea typeface="굴림" panose="020B0600000101010101" pitchFamily="34" charset="-127"/>
              </a:rPr>
              <a:t>Oblivious to specific data structures user wants to store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sz="3200" dirty="0">
                <a:ea typeface="굴림" panose="020B0600000101010101" pitchFamily="34" charset="-127"/>
              </a:rPr>
              <a:t>System’s view (inside OS):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3200" dirty="0">
                <a:ea typeface="굴림" panose="020B0600000101010101" pitchFamily="34" charset="-127"/>
              </a:rPr>
              <a:t>File is a collection of blocks</a:t>
            </a:r>
          </a:p>
        </p:txBody>
      </p:sp>
    </p:spTree>
    <p:extLst>
      <p:ext uri="{BB962C8B-B14F-4D97-AF65-F5344CB8AC3E}">
        <p14:creationId xmlns:p14="http://schemas.microsoft.com/office/powerpoint/2010/main" val="3613849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686800" cy="609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Programmed I/O: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Each byte transferred via processor in/out or load/store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Simple hardware, easy to program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Consumes processor cycles </a:t>
            </a:r>
            <a:r>
              <a:rPr lang="en-US" sz="2000" dirty="0">
                <a:ea typeface="MS PGothic" charset="0"/>
                <a:sym typeface="Symbol" charset="0"/>
              </a:rPr>
              <a:t>proportional to data size</a:t>
            </a:r>
          </a:p>
          <a:p>
            <a:pPr lvl="3">
              <a:lnSpc>
                <a:spcPct val="100000"/>
              </a:lnSpc>
              <a:spcBef>
                <a:spcPct val="5000"/>
              </a:spcBef>
            </a:pPr>
            <a:endParaRPr lang="el-GR" sz="1800" dirty="0">
              <a:ea typeface="MS PGothic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Direct Memory Access: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Give controller access to memory bus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Ask it to transfer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data blocks to/from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memory directly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endParaRPr lang="en-US" dirty="0">
              <a:ea typeface="MS PGothic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ea typeface="MS PGothic" charset="0"/>
              </a:rPr>
              <a:t>Sample interaction </a:t>
            </a:r>
            <a:br>
              <a:rPr lang="en-US" dirty="0">
                <a:ea typeface="MS PGothic" charset="0"/>
              </a:rPr>
            </a:br>
            <a:r>
              <a:rPr lang="en-US" dirty="0">
                <a:ea typeface="MS PGothic" charset="0"/>
              </a:rPr>
              <a:t>with DMA controller</a:t>
            </a:r>
            <a:br>
              <a:rPr lang="en-US" dirty="0">
                <a:ea typeface="MS PGothic" charset="0"/>
              </a:rPr>
            </a:br>
            <a:r>
              <a:rPr lang="en-US" dirty="0">
                <a:ea typeface="MS PGothic" charset="0"/>
              </a:rPr>
              <a:t>(from OSC book):</a:t>
            </a:r>
          </a:p>
        </p:txBody>
      </p:sp>
      <p:pic>
        <p:nvPicPr>
          <p:cNvPr id="841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923" r="464" b="5925"/>
          <a:stretch>
            <a:fillRect/>
          </a:stretch>
        </p:blipFill>
        <p:spPr bwMode="auto">
          <a:xfrm>
            <a:off x="3214674" y="3044825"/>
            <a:ext cx="5715000" cy="38131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Review: Transferring Data To/From Controller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24600" y="3082751"/>
            <a:ext cx="304800" cy="346249"/>
            <a:chOff x="7848600" y="1868382"/>
            <a:chExt cx="304800" cy="346249"/>
          </a:xfrm>
        </p:grpSpPr>
        <p:sp>
          <p:nvSpPr>
            <p:cNvPr id="3" name="Oval 2"/>
            <p:cNvSpPr/>
            <p:nvPr/>
          </p:nvSpPr>
          <p:spPr bwMode="auto">
            <a:xfrm>
              <a:off x="7848600" y="1905000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53318" y="1868382"/>
              <a:ext cx="30008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05400" y="3479800"/>
            <a:ext cx="1549400" cy="2159000"/>
            <a:chOff x="5105400" y="3479800"/>
            <a:chExt cx="1549400" cy="2159000"/>
          </a:xfrm>
        </p:grpSpPr>
        <p:sp>
          <p:nvSpPr>
            <p:cNvPr id="8" name="Freeform 7"/>
            <p:cNvSpPr/>
            <p:nvPr/>
          </p:nvSpPr>
          <p:spPr>
            <a:xfrm>
              <a:off x="5105400" y="3479800"/>
              <a:ext cx="1549400" cy="2159000"/>
            </a:xfrm>
            <a:custGeom>
              <a:avLst/>
              <a:gdLst>
                <a:gd name="connsiteX0" fmla="*/ 368300 w 368300"/>
                <a:gd name="connsiteY0" fmla="*/ 0 h 850900"/>
                <a:gd name="connsiteX1" fmla="*/ 304800 w 368300"/>
                <a:gd name="connsiteY1" fmla="*/ 584200 h 850900"/>
                <a:gd name="connsiteX2" fmla="*/ 0 w 368300"/>
                <a:gd name="connsiteY2" fmla="*/ 85090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300" h="850900">
                  <a:moveTo>
                    <a:pt x="368300" y="0"/>
                  </a:moveTo>
                  <a:cubicBezTo>
                    <a:pt x="367241" y="221191"/>
                    <a:pt x="366183" y="442383"/>
                    <a:pt x="304800" y="584200"/>
                  </a:cubicBezTo>
                  <a:cubicBezTo>
                    <a:pt x="243417" y="726017"/>
                    <a:pt x="0" y="850900"/>
                    <a:pt x="0" y="850900"/>
                  </a:cubicBezTo>
                </a:path>
              </a:pathLst>
            </a:custGeom>
            <a:ln w="28575" cmpd="sng">
              <a:solidFill>
                <a:srgbClr val="FF0000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324600" y="4530551"/>
              <a:ext cx="304800" cy="346249"/>
              <a:chOff x="7848600" y="1868382"/>
              <a:chExt cx="304800" cy="346249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876800" y="4876800"/>
            <a:ext cx="304800" cy="811032"/>
            <a:chOff x="4876800" y="4876800"/>
            <a:chExt cx="304800" cy="81103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876800" y="4876800"/>
              <a:ext cx="304800" cy="811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4876800" y="5105400"/>
              <a:ext cx="304800" cy="346249"/>
              <a:chOff x="7848600" y="1868382"/>
              <a:chExt cx="304800" cy="346249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9849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3A8D0-AA21-B54A-82E6-BE73DCB4A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498DE-EAFE-3F4E-94CC-B3F0D42BE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2" y="990600"/>
            <a:ext cx="8143875" cy="4667249"/>
          </a:xfrm>
        </p:spPr>
        <p:txBody>
          <a:bodyPr>
            <a:normAutofit fontScale="92500"/>
          </a:bodyPr>
          <a:lstStyle/>
          <a:p>
            <a:r>
              <a:rPr lang="en-US" sz="3600" b="1" dirty="0"/>
              <a:t>Classic OS situation</a:t>
            </a:r>
          </a:p>
          <a:p>
            <a:pPr marL="0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3200" i="1" dirty="0"/>
              <a:t>Take limited hardware interface (array of blocks) and provide a more convenient/useful interface with:</a:t>
            </a:r>
          </a:p>
          <a:p>
            <a:pPr lvl="1"/>
            <a:r>
              <a:rPr lang="en-US" sz="2800" dirty="0"/>
              <a:t>Naming: Find file by name, not block numbers</a:t>
            </a:r>
          </a:p>
          <a:p>
            <a:pPr lvl="2"/>
            <a:r>
              <a:rPr lang="en-US" sz="2400" dirty="0"/>
              <a:t>Organize file names with </a:t>
            </a:r>
            <a:r>
              <a:rPr lang="en-US" sz="2400" i="1" dirty="0"/>
              <a:t>directories</a:t>
            </a:r>
            <a:endParaRPr lang="en-US" sz="2400" dirty="0"/>
          </a:p>
          <a:p>
            <a:pPr lvl="1"/>
            <a:r>
              <a:rPr lang="en-US" sz="2800" dirty="0"/>
              <a:t>Organization: Map files to blocks</a:t>
            </a:r>
            <a:endParaRPr lang="en-US" sz="2400" dirty="0"/>
          </a:p>
          <a:p>
            <a:pPr lvl="1"/>
            <a:r>
              <a:rPr lang="en-US" sz="2800" dirty="0"/>
              <a:t>Protection: Enforce access restrictions</a:t>
            </a:r>
          </a:p>
          <a:p>
            <a:pPr lvl="1"/>
            <a:r>
              <a:rPr lang="en-US" sz="2800" dirty="0"/>
              <a:t>Reliability: Keep files intact despite crashes, hardware failures, etc.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8269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0399"/>
            <a:ext cx="8458200" cy="912051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Translating from User to Sys. 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172" y="2570163"/>
            <a:ext cx="8686800" cy="421163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3200" dirty="0">
                <a:ea typeface="굴림" panose="020B0600000101010101" pitchFamily="34" charset="-127"/>
              </a:rPr>
              <a:t>What happens if user says: "give me bytes 2 – 12?"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Fetch block corresponding to those bytes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Return just the correct portion of the block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3200" dirty="0">
                <a:ea typeface="굴림" panose="020B0600000101010101" pitchFamily="34" charset="-127"/>
              </a:rPr>
              <a:t>What about writing bytes 2 – 12?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Fetch block, modify relevant portion, write out block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3200" dirty="0">
                <a:ea typeface="굴림" panose="020B0600000101010101" pitchFamily="34" charset="-127"/>
              </a:rPr>
              <a:t>Everything inside file system is in terms of whole-size blocks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Actual disk I/O happens in blocks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latin typeface="Consolas" panose="020B0609020204030204" pitchFamily="49" charset="0"/>
                <a:ea typeface="굴림" panose="020B0600000101010101" pitchFamily="34" charset="-127"/>
                <a:cs typeface="Consolas" panose="020B0609020204030204" pitchFamily="49" charset="0"/>
              </a:rPr>
              <a:t>read</a:t>
            </a:r>
            <a:r>
              <a:rPr lang="en-US" altLang="ko-KR" sz="2800" dirty="0">
                <a:ea typeface="굴림" panose="020B0600000101010101" pitchFamily="34" charset="-127"/>
              </a:rPr>
              <a:t>/</a:t>
            </a:r>
            <a:r>
              <a:rPr lang="en-US" altLang="ko-KR" sz="2800" dirty="0">
                <a:latin typeface="Consolas" panose="020B0609020204030204" pitchFamily="49" charset="0"/>
                <a:ea typeface="굴림" panose="020B0600000101010101" pitchFamily="34" charset="-127"/>
                <a:cs typeface="Consolas" panose="020B0609020204030204" pitchFamily="49" charset="0"/>
              </a:rPr>
              <a:t>write</a:t>
            </a:r>
            <a:r>
              <a:rPr lang="en-US" altLang="ko-KR" sz="2800" dirty="0">
                <a:ea typeface="굴림" panose="020B0600000101010101" pitchFamily="34" charset="-127"/>
              </a:rPr>
              <a:t> smaller than block size needs to translate and buffer</a:t>
            </a:r>
            <a:endParaRPr lang="ko-KR" altLang="en-US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30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sz="3200" dirty="0">
              <a:ea typeface="굴림" panose="020B0600000101010101" pitchFamily="34" charset="-127"/>
            </a:endParaRPr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7239000" y="1066800"/>
            <a:ext cx="1270000" cy="939800"/>
            <a:chOff x="4496" y="800"/>
            <a:chExt cx="800" cy="592"/>
          </a:xfrm>
        </p:grpSpPr>
        <p:sp useBgFill="1">
          <p:nvSpPr>
            <p:cNvPr id="16395" name="Oval 6"/>
            <p:cNvSpPr>
              <a:spLocks noChangeArrowheads="1"/>
            </p:cNvSpPr>
            <p:nvPr/>
          </p:nvSpPr>
          <p:spPr bwMode="auto">
            <a:xfrm>
              <a:off x="4512" y="115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/>
            </a:p>
          </p:txBody>
        </p:sp>
        <p:sp useBgFill="1">
          <p:nvSpPr>
            <p:cNvPr id="16396" name="Oval 7"/>
            <p:cNvSpPr>
              <a:spLocks noChangeArrowheads="1"/>
            </p:cNvSpPr>
            <p:nvPr/>
          </p:nvSpPr>
          <p:spPr bwMode="auto">
            <a:xfrm>
              <a:off x="4512" y="100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/>
            </a:p>
          </p:txBody>
        </p:sp>
        <p:sp useBgFill="1">
          <p:nvSpPr>
            <p:cNvPr id="16397" name="Oval 8"/>
            <p:cNvSpPr>
              <a:spLocks noChangeArrowheads="1"/>
            </p:cNvSpPr>
            <p:nvPr/>
          </p:nvSpPr>
          <p:spPr bwMode="auto">
            <a:xfrm>
              <a:off x="4496" y="89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/>
            </a:p>
          </p:txBody>
        </p:sp>
        <p:sp useBgFill="1">
          <p:nvSpPr>
            <p:cNvPr id="16398" name="Oval 9"/>
            <p:cNvSpPr>
              <a:spLocks noChangeArrowheads="1"/>
            </p:cNvSpPr>
            <p:nvPr/>
          </p:nvSpPr>
          <p:spPr bwMode="auto">
            <a:xfrm>
              <a:off x="4496" y="800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16399" name="Line 10"/>
            <p:cNvSpPr>
              <a:spLocks noChangeShapeType="1"/>
            </p:cNvSpPr>
            <p:nvPr/>
          </p:nvSpPr>
          <p:spPr bwMode="auto">
            <a:xfrm>
              <a:off x="4876" y="908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6400" name="Line 11"/>
            <p:cNvSpPr>
              <a:spLocks noChangeShapeType="1"/>
            </p:cNvSpPr>
            <p:nvPr/>
          </p:nvSpPr>
          <p:spPr bwMode="auto">
            <a:xfrm>
              <a:off x="4860" y="892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grpSp>
          <p:nvGrpSpPr>
            <p:cNvPr id="16401" name="Group 12"/>
            <p:cNvGrpSpPr>
              <a:grpSpLocks/>
            </p:cNvGrpSpPr>
            <p:nvPr/>
          </p:nvGrpSpPr>
          <p:grpSpPr bwMode="auto">
            <a:xfrm>
              <a:off x="4632" y="856"/>
              <a:ext cx="520" cy="456"/>
              <a:chOff x="4272" y="632"/>
              <a:chExt cx="520" cy="456"/>
            </a:xfrm>
          </p:grpSpPr>
          <p:sp>
            <p:nvSpPr>
              <p:cNvPr id="16402" name="Oval 13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/>
              </a:p>
            </p:txBody>
          </p:sp>
          <p:sp>
            <p:nvSpPr>
              <p:cNvPr id="16403" name="Oval 14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/>
              </a:p>
            </p:txBody>
          </p:sp>
          <p:sp>
            <p:nvSpPr>
              <p:cNvPr id="16404" name="Line 15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6405" name="Line 16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sp>
        <p:nvSpPr>
          <p:cNvPr id="16390" name="Oval 17"/>
          <p:cNvSpPr>
            <a:spLocks noChangeArrowheads="1"/>
          </p:cNvSpPr>
          <p:nvPr/>
        </p:nvSpPr>
        <p:spPr bwMode="auto">
          <a:xfrm>
            <a:off x="4876800" y="914400"/>
            <a:ext cx="1371600" cy="1295400"/>
          </a:xfrm>
          <a:prstGeom prst="ellipse">
            <a:avLst/>
          </a:prstGeom>
          <a:solidFill>
            <a:srgbClr val="4472C4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2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File</a:t>
            </a:r>
          </a:p>
          <a:p>
            <a:pPr algn="ctr"/>
            <a:r>
              <a:rPr lang="en-US" altLang="ko-KR" sz="2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System</a:t>
            </a:r>
          </a:p>
        </p:txBody>
      </p:sp>
      <p:sp>
        <p:nvSpPr>
          <p:cNvPr id="16391" name="AutoShape 18"/>
          <p:cNvSpPr>
            <a:spLocks noChangeArrowheads="1"/>
          </p:cNvSpPr>
          <p:nvPr/>
        </p:nvSpPr>
        <p:spPr bwMode="auto">
          <a:xfrm>
            <a:off x="6324600" y="13716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/>
          </a:p>
        </p:txBody>
      </p:sp>
      <p:sp>
        <p:nvSpPr>
          <p:cNvPr id="16392" name="AutoShape 19"/>
          <p:cNvSpPr>
            <a:spLocks noChangeArrowheads="1"/>
          </p:cNvSpPr>
          <p:nvPr/>
        </p:nvSpPr>
        <p:spPr bwMode="auto">
          <a:xfrm>
            <a:off x="3962400" y="13716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AB488E-3FAE-AE45-8328-F498FB691776}"/>
              </a:ext>
            </a:extLst>
          </p:cNvPr>
          <p:cNvSpPr/>
          <p:nvPr/>
        </p:nvSpPr>
        <p:spPr>
          <a:xfrm>
            <a:off x="2511256" y="958516"/>
            <a:ext cx="1388980" cy="1251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File</a:t>
            </a:r>
            <a:br>
              <a:rPr lang="en-US" sz="2400" b="1" dirty="0"/>
            </a:br>
            <a:r>
              <a:rPr lang="en-US" sz="2400" b="1" dirty="0"/>
              <a:t>(Bytes)</a:t>
            </a:r>
          </a:p>
        </p:txBody>
      </p:sp>
      <p:pic>
        <p:nvPicPr>
          <p:cNvPr id="4" name="Graphic 3" descr="User">
            <a:extLst>
              <a:ext uri="{FF2B5EF4-FFF2-40B4-BE49-F238E27FC236}">
                <a16:creationId xmlns:a16="http://schemas.microsoft.com/office/drawing/2014/main" id="{40947BD2-7355-8F4C-B8EF-617824C30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199" y="969963"/>
            <a:ext cx="1371600" cy="1371600"/>
          </a:xfrm>
          <a:prstGeom prst="rect">
            <a:avLst/>
          </a:prstGeom>
        </p:spPr>
      </p:pic>
      <p:sp>
        <p:nvSpPr>
          <p:cNvPr id="27" name="AutoShape 19">
            <a:extLst>
              <a:ext uri="{FF2B5EF4-FFF2-40B4-BE49-F238E27FC236}">
                <a16:creationId xmlns:a16="http://schemas.microsoft.com/office/drawing/2014/main" id="{C2B7A2A4-9330-BE4B-AF3B-5F49F22C6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606" y="1360903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733006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2785-1B18-E540-9052-1BA4E65A1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file system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7E85E-BF0C-F140-8592-690B986CC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9118"/>
            <a:ext cx="7886700" cy="4799764"/>
          </a:xfrm>
        </p:spPr>
        <p:txBody>
          <a:bodyPr>
            <a:normAutofit/>
          </a:bodyPr>
          <a:lstStyle/>
          <a:p>
            <a:r>
              <a:rPr lang="en-US" sz="3200" dirty="0"/>
              <a:t>Track free disk blocks</a:t>
            </a:r>
          </a:p>
          <a:p>
            <a:pPr lvl="1"/>
            <a:r>
              <a:rPr lang="en-US" sz="2800" dirty="0"/>
              <a:t>Need to know where to put newly written data</a:t>
            </a:r>
          </a:p>
          <a:p>
            <a:r>
              <a:rPr lang="en-US" sz="3200" dirty="0"/>
              <a:t>Track which blocks contain data for which files</a:t>
            </a:r>
          </a:p>
          <a:p>
            <a:pPr lvl="1"/>
            <a:r>
              <a:rPr lang="en-US" sz="2800" dirty="0"/>
              <a:t>Need to know where to read a file from</a:t>
            </a:r>
          </a:p>
          <a:p>
            <a:r>
              <a:rPr lang="en-US" sz="3200" dirty="0"/>
              <a:t>Track files in a directory</a:t>
            </a:r>
          </a:p>
          <a:p>
            <a:pPr lvl="1"/>
            <a:r>
              <a:rPr lang="en-US" sz="2800" dirty="0"/>
              <a:t>Find list of file's blocks given its name</a:t>
            </a:r>
          </a:p>
          <a:p>
            <a:r>
              <a:rPr lang="en-US" sz="3200" dirty="0"/>
              <a:t>Where do we maintain all of this?</a:t>
            </a:r>
          </a:p>
          <a:p>
            <a:pPr lvl="1"/>
            <a:r>
              <a:rPr lang="en-US" sz="2800" b="1" dirty="0"/>
              <a:t>Somewhere on disk</a:t>
            </a:r>
          </a:p>
        </p:txBody>
      </p:sp>
    </p:spTree>
    <p:extLst>
      <p:ext uri="{BB962C8B-B14F-4D97-AF65-F5344CB8AC3E}">
        <p14:creationId xmlns:p14="http://schemas.microsoft.com/office/powerpoint/2010/main" val="207945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D3BA-BED8-4E4F-A45E-035C1298E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on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493A0-3F57-164E-A790-80A2795B3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8537"/>
            <a:ext cx="7886700" cy="4860926"/>
          </a:xfrm>
        </p:spPr>
        <p:txBody>
          <a:bodyPr>
            <a:normAutofit/>
          </a:bodyPr>
          <a:lstStyle/>
          <a:p>
            <a:r>
              <a:rPr lang="en-US" sz="3200" dirty="0"/>
              <a:t>Bit different than data structures in memory</a:t>
            </a:r>
          </a:p>
          <a:p>
            <a:r>
              <a:rPr lang="en-US" sz="3200" dirty="0"/>
              <a:t>Access a block at a time</a:t>
            </a:r>
          </a:p>
          <a:p>
            <a:pPr lvl="1"/>
            <a:r>
              <a:rPr lang="en-US" sz="2800" dirty="0"/>
              <a:t>Can't efficiently read/write a single word</a:t>
            </a:r>
          </a:p>
          <a:p>
            <a:pPr lvl="1"/>
            <a:r>
              <a:rPr lang="en-US" sz="2800" dirty="0"/>
              <a:t>Have to read/write full block containing it</a:t>
            </a:r>
          </a:p>
          <a:p>
            <a:pPr lvl="1"/>
            <a:r>
              <a:rPr lang="en-US" sz="2800" dirty="0"/>
              <a:t>Ideally want </a:t>
            </a:r>
            <a:r>
              <a:rPr lang="en-US" sz="2800" b="1" dirty="0"/>
              <a:t>sequential</a:t>
            </a:r>
            <a:r>
              <a:rPr lang="en-US" sz="2800" dirty="0"/>
              <a:t> access patterns</a:t>
            </a:r>
          </a:p>
          <a:p>
            <a:pPr lvl="1"/>
            <a:endParaRPr lang="en-US" sz="1000" dirty="0"/>
          </a:p>
          <a:p>
            <a:r>
              <a:rPr lang="en-US" sz="3200" dirty="0"/>
              <a:t>Durability</a:t>
            </a:r>
          </a:p>
          <a:p>
            <a:pPr lvl="1"/>
            <a:r>
              <a:rPr lang="en-US" sz="2800" dirty="0"/>
              <a:t>Ideally, file system is in meaningful state upon shutdown</a:t>
            </a:r>
          </a:p>
          <a:p>
            <a:pPr lvl="1"/>
            <a:r>
              <a:rPr lang="en-US" sz="2800" dirty="0"/>
              <a:t>This obviously isn't always the case…</a:t>
            </a:r>
          </a:p>
        </p:txBody>
      </p:sp>
    </p:spTree>
    <p:extLst>
      <p:ext uri="{BB962C8B-B14F-4D97-AF65-F5344CB8AC3E}">
        <p14:creationId xmlns:p14="http://schemas.microsoft.com/office/powerpoint/2010/main" val="405100344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I/O &amp; Storage Layers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87020" y="1349022"/>
            <a:ext cx="93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streams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87020" y="1813461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handles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87020" y="2223049"/>
            <a:ext cx="984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87020" y="2759310"/>
            <a:ext cx="1230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descriptors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87020" y="3291289"/>
            <a:ext cx="315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Commands and Data Transfers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25534" y="3830352"/>
            <a:ext cx="3025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Disks, Flash, Controllers, DMA</a:t>
            </a: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24" y="4290162"/>
            <a:ext cx="903312" cy="736435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34" y="4662694"/>
            <a:ext cx="942084" cy="727806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11" y="4503671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2" y="4503353"/>
            <a:ext cx="1265440" cy="907297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4156814" y="2438069"/>
            <a:ext cx="3403526" cy="17546"/>
          </a:xfrm>
          <a:prstGeom prst="line">
            <a:avLst/>
          </a:prstGeom>
          <a:ln w="31750">
            <a:solidFill>
              <a:srgbClr val="8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an 50"/>
          <p:cNvSpPr/>
          <p:nvPr/>
        </p:nvSpPr>
        <p:spPr>
          <a:xfrm>
            <a:off x="7050220" y="4262067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8128573" y="3761634"/>
            <a:ext cx="441146" cy="1802120"/>
            <a:chOff x="7605706" y="1270135"/>
            <a:chExt cx="441146" cy="1802120"/>
          </a:xfrm>
        </p:grpSpPr>
        <p:sp>
          <p:nvSpPr>
            <p:cNvPr id="53" name="Rectangle 52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641688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05706" y="2392137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310312" y="3291692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Data blocks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45275" y="2660728"/>
            <a:ext cx="510939" cy="698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1" name="Straight Connector 20"/>
          <p:cNvCxnSpPr>
            <a:stCxn id="19" idx="1"/>
            <a:endCxn id="19" idx="3"/>
          </p:cNvCxnSpPr>
          <p:nvPr/>
        </p:nvCxnSpPr>
        <p:spPr>
          <a:xfrm>
            <a:off x="6245275" y="3010182"/>
            <a:ext cx="5109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243512" y="3171179"/>
            <a:ext cx="5109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245275" y="2841588"/>
            <a:ext cx="5109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10112" y="1848430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#4 - handle</a:t>
            </a:r>
          </a:p>
        </p:txBody>
      </p:sp>
      <p:cxnSp>
        <p:nvCxnSpPr>
          <p:cNvPr id="27" name="Elbow Connector 26"/>
          <p:cNvCxnSpPr/>
          <p:nvPr/>
        </p:nvCxnSpPr>
        <p:spPr>
          <a:xfrm>
            <a:off x="6624512" y="2927904"/>
            <a:ext cx="1384081" cy="99432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152562" y="4662694"/>
            <a:ext cx="510939" cy="2543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152562" y="4955783"/>
            <a:ext cx="510939" cy="3305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65754" y="5415929"/>
            <a:ext cx="2677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Directory Structure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33312" y="1796971"/>
            <a:ext cx="1756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High Level I/O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51420" y="1796970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65470" y="2183849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Low Level I/O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057079" y="2261409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290512" y="2530149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Syscall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359496" y="2530149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85712" y="3013101"/>
            <a:ext cx="1345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File System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052717" y="2906456"/>
            <a:ext cx="132944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63776" y="3526936"/>
            <a:ext cx="1284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I/O Driver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51420" y="3553301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1466113" y="4089116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18513" y="391035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066435" y="4089116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1943114" y="4267881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2324013" y="4267881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0" name="Straight Connector 79"/>
          <p:cNvCxnSpPr>
            <a:stCxn id="78" idx="3"/>
            <a:endCxn id="79" idx="2"/>
          </p:cNvCxnSpPr>
          <p:nvPr/>
        </p:nvCxnSpPr>
        <p:spPr>
          <a:xfrm>
            <a:off x="2185723" y="4365424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1167582" y="4072796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1274218" y="389403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1295400"/>
            <a:ext cx="2322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Application / Service</a:t>
            </a:r>
          </a:p>
        </p:txBody>
      </p:sp>
    </p:spTree>
    <p:extLst>
      <p:ext uri="{BB962C8B-B14F-4D97-AF65-F5344CB8AC3E}">
        <p14:creationId xmlns:p14="http://schemas.microsoft.com/office/powerpoint/2010/main" val="70963499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/>
          </a:bodyPr>
          <a:lstStyle/>
          <a:p>
            <a:r>
              <a:rPr lang="en-US" dirty="0"/>
              <a:t>Designing a File System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943600"/>
          </a:xfrm>
        </p:spPr>
        <p:txBody>
          <a:bodyPr>
            <a:normAutofit/>
          </a:bodyPr>
          <a:lstStyle/>
          <a:p>
            <a:r>
              <a:rPr lang="en-US" dirty="0"/>
              <a:t>What factors are critical to the design choices?</a:t>
            </a:r>
          </a:p>
          <a:p>
            <a:r>
              <a:rPr lang="en-US" dirty="0"/>
              <a:t>Durable data store =&gt; it</a:t>
            </a:r>
            <a:r>
              <a:rPr lang="fr-FR" dirty="0"/>
              <a:t>’</a:t>
            </a:r>
            <a:r>
              <a:rPr lang="en-US" dirty="0"/>
              <a:t>s all on disk</a:t>
            </a:r>
          </a:p>
          <a:p>
            <a:r>
              <a:rPr lang="en-US" dirty="0"/>
              <a:t>(Hard) Disks Performance !!!</a:t>
            </a:r>
          </a:p>
          <a:p>
            <a:pPr lvl="1"/>
            <a:r>
              <a:rPr lang="en-US" dirty="0"/>
              <a:t>Maximize sequential access, minimize seeks</a:t>
            </a:r>
          </a:p>
          <a:p>
            <a:r>
              <a:rPr lang="en-US" dirty="0"/>
              <a:t>Open before Read/Write</a:t>
            </a:r>
          </a:p>
          <a:p>
            <a:pPr lvl="1"/>
            <a:r>
              <a:rPr lang="en-US" dirty="0"/>
              <a:t>Can perform protection checks and look up where the actual file resource are, in advance</a:t>
            </a:r>
          </a:p>
          <a:p>
            <a:r>
              <a:rPr lang="en-US" dirty="0"/>
              <a:t>Size is determined as they are used !!!</a:t>
            </a:r>
          </a:p>
          <a:p>
            <a:pPr lvl="1"/>
            <a:r>
              <a:rPr lang="en-US" dirty="0"/>
              <a:t>Can write (or read zeros) to expand the file</a:t>
            </a:r>
          </a:p>
          <a:p>
            <a:pPr lvl="1"/>
            <a:r>
              <a:rPr lang="en-US" dirty="0"/>
              <a:t>Start small and grow, need to make room</a:t>
            </a:r>
          </a:p>
          <a:p>
            <a:r>
              <a:rPr lang="en-US" dirty="0"/>
              <a:t>Organized into directories</a:t>
            </a:r>
          </a:p>
          <a:p>
            <a:pPr lvl="1"/>
            <a:r>
              <a:rPr lang="en-US" dirty="0"/>
              <a:t>What data structure (on disk) for that?</a:t>
            </a:r>
          </a:p>
          <a:p>
            <a:r>
              <a:rPr lang="en-US" dirty="0"/>
              <a:t>Need to allocate / free blocks </a:t>
            </a:r>
          </a:p>
          <a:p>
            <a:pPr lvl="1"/>
            <a:r>
              <a:rPr lang="en-US" dirty="0"/>
              <a:t>Such that access remains efficient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13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1" y="914400"/>
            <a:ext cx="7754259" cy="5791200"/>
          </a:xfrm>
        </p:spPr>
        <p:txBody>
          <a:bodyPr/>
          <a:lstStyle/>
          <a:p>
            <a:r>
              <a:rPr lang="en-US" sz="2800" dirty="0"/>
              <a:t>Named permanent storage</a:t>
            </a:r>
          </a:p>
          <a:p>
            <a:endParaRPr lang="en-US" sz="2800" dirty="0"/>
          </a:p>
          <a:p>
            <a:r>
              <a:rPr lang="en-US" sz="2800" dirty="0"/>
              <a:t>Contains</a:t>
            </a:r>
          </a:p>
          <a:p>
            <a:pPr lvl="1"/>
            <a:r>
              <a:rPr lang="en-US" sz="2400" dirty="0"/>
              <a:t>Data</a:t>
            </a:r>
          </a:p>
          <a:p>
            <a:pPr lvl="2"/>
            <a:r>
              <a:rPr lang="en-US" sz="2400" dirty="0"/>
              <a:t>Blocks on disk somewhere</a:t>
            </a:r>
          </a:p>
          <a:p>
            <a:pPr lvl="1"/>
            <a:r>
              <a:rPr lang="en-US" sz="2400" dirty="0"/>
              <a:t>Metadata (Attributes)</a:t>
            </a:r>
          </a:p>
          <a:p>
            <a:pPr lvl="2"/>
            <a:r>
              <a:rPr lang="en-US" sz="2400" dirty="0"/>
              <a:t>Owner, size, last opened, …</a:t>
            </a:r>
          </a:p>
          <a:p>
            <a:pPr lvl="2"/>
            <a:r>
              <a:rPr lang="en-US" sz="2400" dirty="0"/>
              <a:t>Access rights</a:t>
            </a:r>
          </a:p>
          <a:p>
            <a:pPr lvl="3"/>
            <a:r>
              <a:rPr lang="en-US" sz="2400" dirty="0"/>
              <a:t>R, W, X</a:t>
            </a:r>
          </a:p>
          <a:p>
            <a:pPr lvl="3"/>
            <a:r>
              <a:rPr lang="en-US" sz="2400" dirty="0"/>
              <a:t>Owner, Group, Other (in Unix systems)</a:t>
            </a:r>
          </a:p>
          <a:p>
            <a:pPr lvl="3"/>
            <a:r>
              <a:rPr lang="en-US" sz="2400" dirty="0"/>
              <a:t>Access control list in Windows system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57800" y="1088571"/>
            <a:ext cx="3529964" cy="3679874"/>
            <a:chOff x="5474356" y="1088571"/>
            <a:chExt cx="3529964" cy="3679874"/>
          </a:xfrm>
        </p:grpSpPr>
        <p:sp>
          <p:nvSpPr>
            <p:cNvPr id="7" name="Can 6"/>
            <p:cNvSpPr/>
            <p:nvPr/>
          </p:nvSpPr>
          <p:spPr>
            <a:xfrm>
              <a:off x="8157619" y="2732116"/>
              <a:ext cx="846701" cy="1153341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543800" y="1576714"/>
              <a:ext cx="492443" cy="1802120"/>
              <a:chOff x="7543800" y="1270135"/>
              <a:chExt cx="492443" cy="180212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605706" y="1270135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605706" y="1591319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605706" y="1897904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605706" y="2219088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636043" y="2751071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543800" y="2355956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" charset="0"/>
                    <a:ea typeface="Gill Sans" charset="0"/>
                    <a:cs typeface="Gill Sans" charset="0"/>
                  </a:rPr>
                  <a:t>…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891490" y="1088571"/>
              <a:ext cx="1657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Data blocks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99155" y="3561978"/>
              <a:ext cx="1991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File descriptor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58453" y="3937448"/>
              <a:ext cx="25346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File Object (</a:t>
              </a:r>
              <a:r>
                <a:rPr lang="en-US" sz="2400" b="0" dirty="0" err="1">
                  <a:latin typeface="Gill Sans" charset="0"/>
                  <a:ea typeface="Gill Sans" charset="0"/>
                  <a:cs typeface="Gill Sans" charset="0"/>
                </a:rPr>
                <a:t>inode</a:t>
              </a:r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)</a:t>
              </a:r>
            </a:p>
            <a:p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Position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474356" y="3378834"/>
              <a:ext cx="141713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474356" y="2662185"/>
              <a:ext cx="15071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File handle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1316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152400"/>
            <a:ext cx="9132618" cy="533400"/>
          </a:xfrm>
        </p:spPr>
        <p:txBody>
          <a:bodyPr/>
          <a:lstStyle/>
          <a:p>
            <a:r>
              <a:rPr lang="en-US"/>
              <a:t>Our first filesystem: FAT (File Allocation Table)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685800"/>
            <a:ext cx="7620001" cy="611126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MS-DOS, 1977, still widely used filesystem </a:t>
            </a:r>
            <a:r>
              <a:rPr lang="en-US" dirty="0">
                <a:solidFill>
                  <a:srgbClr val="FF0000"/>
                </a:solidFill>
              </a:rPr>
              <a:t>(thumb drives, boot, …)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Assume (for now) we have a </a:t>
            </a:r>
            <a:br>
              <a:rPr lang="en-US" sz="2400" dirty="0"/>
            </a:br>
            <a:r>
              <a:rPr lang="en-US" sz="2400" dirty="0"/>
              <a:t>way to translate a path to </a:t>
            </a:r>
            <a:br>
              <a:rPr lang="en-US" sz="2400" dirty="0"/>
            </a:br>
            <a:r>
              <a:rPr lang="en-US" sz="2400" dirty="0"/>
              <a:t>a “file number”</a:t>
            </a:r>
          </a:p>
          <a:p>
            <a:pPr lvl="1"/>
            <a:r>
              <a:rPr lang="en-US" sz="2000" dirty="0"/>
              <a:t>i.e., a directory structure</a:t>
            </a:r>
          </a:p>
          <a:p>
            <a:r>
              <a:rPr lang="en-US" sz="2400" dirty="0"/>
              <a:t>Disk Storage is a collection of Blocks</a:t>
            </a:r>
          </a:p>
          <a:p>
            <a:pPr lvl="1"/>
            <a:r>
              <a:rPr lang="en-US" sz="2000" dirty="0"/>
              <a:t>Just hold file data (offset o = &lt; B, x &gt;)</a:t>
            </a:r>
          </a:p>
          <a:p>
            <a:r>
              <a:rPr lang="en-US" sz="2400" dirty="0"/>
              <a:t>Example: </a:t>
            </a:r>
            <a:r>
              <a:rPr lang="en-US" sz="2400" dirty="0" err="1"/>
              <a:t>file_read</a:t>
            </a:r>
            <a:r>
              <a:rPr lang="en-US" sz="2400" dirty="0"/>
              <a:t> 31, &lt; 2, x &gt;</a:t>
            </a:r>
          </a:p>
          <a:p>
            <a:pPr lvl="1"/>
            <a:r>
              <a:rPr lang="en-US" sz="2200" dirty="0"/>
              <a:t>Index into FAT with file number</a:t>
            </a:r>
          </a:p>
          <a:p>
            <a:pPr lvl="1"/>
            <a:r>
              <a:rPr lang="en-US" sz="2200" dirty="0"/>
              <a:t>Follow linked list to block</a:t>
            </a:r>
          </a:p>
          <a:p>
            <a:pPr lvl="1"/>
            <a:r>
              <a:rPr lang="en-US" sz="2200" dirty="0"/>
              <a:t>Read the block from disk </a:t>
            </a:r>
            <a:br>
              <a:rPr lang="en-US" sz="2200" dirty="0"/>
            </a:br>
            <a:r>
              <a:rPr lang="en-US" sz="2200" dirty="0"/>
              <a:t>into memory</a:t>
            </a:r>
          </a:p>
          <a:p>
            <a:pPr lvl="1"/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145006" y="2280804"/>
            <a:ext cx="1637681" cy="351922"/>
            <a:chOff x="5374106" y="3569368"/>
            <a:chExt cx="1393002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solidFill>
              <a:srgbClr val="BCFFBC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46585" y="2601949"/>
            <a:ext cx="1634523" cy="351922"/>
            <a:chOff x="5374105" y="3569368"/>
            <a:chExt cx="1390316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6585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46585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46585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46585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146585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143427" y="4849964"/>
            <a:ext cx="1640839" cy="351922"/>
            <a:chOff x="5374105" y="3569368"/>
            <a:chExt cx="1395688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7146585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82116" y="1256347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146585" y="1612675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707801" y="1836468"/>
            <a:ext cx="2385052" cy="839921"/>
            <a:chOff x="3024358" y="2123721"/>
            <a:chExt cx="2385052" cy="839921"/>
          </a:xfrm>
        </p:grpSpPr>
        <p:sp>
          <p:nvSpPr>
            <p:cNvPr id="66" name="Rectangle 65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024358" y="2123721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74" name="Rectangle 7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70533" y="6203340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84" name="Can 83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038591" y="2776711"/>
            <a:ext cx="672431" cy="2369087"/>
            <a:chOff x="5343358" y="3141579"/>
            <a:chExt cx="672431" cy="2369087"/>
          </a:xfrm>
        </p:grpSpPr>
        <p:sp>
          <p:nvSpPr>
            <p:cNvPr id="42" name="Rectangle 41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6865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231 L -0.37066 0.1032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76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uiExpan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5" y="685800"/>
            <a:ext cx="5410697" cy="5181600"/>
          </a:xfrm>
        </p:spPr>
        <p:txBody>
          <a:bodyPr/>
          <a:lstStyle/>
          <a:p>
            <a:r>
              <a:rPr lang="en-US" dirty="0"/>
              <a:t>File is collection of disk blocks</a:t>
            </a:r>
          </a:p>
          <a:p>
            <a:r>
              <a:rPr lang="en-US" dirty="0"/>
              <a:t>FAT is linked list </a:t>
            </a:r>
            <a:r>
              <a:rPr lang="en-US" dirty="0">
                <a:latin typeface="Courier" pitchFamily="2" charset="0"/>
              </a:rPr>
              <a:t>1-1</a:t>
            </a:r>
            <a:r>
              <a:rPr lang="en-US" dirty="0"/>
              <a:t> with blocks</a:t>
            </a:r>
          </a:p>
          <a:p>
            <a:r>
              <a:rPr lang="en-US" dirty="0"/>
              <a:t>File Number is index of root </a:t>
            </a:r>
            <a:br>
              <a:rPr lang="en-US" dirty="0"/>
            </a:br>
            <a:r>
              <a:rPr lang="en-US" dirty="0"/>
              <a:t>of block list for the file</a:t>
            </a:r>
          </a:p>
          <a:p>
            <a:r>
              <a:rPr lang="en-US" dirty="0"/>
              <a:t>File offset (o = &lt; B, x &gt;)</a:t>
            </a:r>
          </a:p>
          <a:p>
            <a:r>
              <a:rPr lang="en-US" dirty="0"/>
              <a:t>Follow list to get block #</a:t>
            </a:r>
          </a:p>
          <a:p>
            <a:r>
              <a:rPr lang="en-US" dirty="0"/>
              <a:t>Unused blocks </a:t>
            </a:r>
            <a:r>
              <a:rPr lang="en-US" dirty="0">
                <a:sym typeface="Wingdings"/>
              </a:rPr>
              <a:t> Marked free (no ordering, must scan to find)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41972" y="2280804"/>
            <a:ext cx="1637683" cy="351922"/>
            <a:chOff x="5374103" y="3569368"/>
            <a:chExt cx="1393004" cy="351922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3552" y="2601949"/>
            <a:ext cx="1634523" cy="351922"/>
            <a:chOff x="5374105" y="3569368"/>
            <a:chExt cx="1390316" cy="351922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3552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3552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3552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3552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3552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40394" y="4849964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3552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75393" y="1256347"/>
            <a:ext cx="157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43552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38591" y="2776711"/>
            <a:ext cx="672431" cy="2369087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1" name="Can 40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8591" y="1977754"/>
            <a:ext cx="447569" cy="2580212"/>
            <a:chOff x="6038591" y="1977754"/>
            <a:chExt cx="447569" cy="2580212"/>
          </a:xfrm>
        </p:grpSpPr>
        <p:sp>
          <p:nvSpPr>
            <p:cNvPr id="48" name="Rectangle 47"/>
            <p:cNvSpPr/>
            <p:nvPr/>
          </p:nvSpPr>
          <p:spPr>
            <a:xfrm>
              <a:off x="6038591" y="1977754"/>
              <a:ext cx="446224" cy="310654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38591" y="390644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038943" y="4236821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39936" y="293200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70533" y="6203340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Properties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923297" y="2133081"/>
            <a:ext cx="1135688" cy="2459822"/>
            <a:chOff x="4923297" y="2133081"/>
            <a:chExt cx="1135688" cy="2459822"/>
          </a:xfrm>
        </p:grpSpPr>
        <p:sp>
          <p:nvSpPr>
            <p:cNvPr id="52" name="TextBox 51"/>
            <p:cNvSpPr txBox="1"/>
            <p:nvPr/>
          </p:nvSpPr>
          <p:spPr>
            <a:xfrm>
              <a:off x="4923297" y="4192793"/>
              <a:ext cx="59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free</a:t>
              </a:r>
            </a:p>
          </p:txBody>
        </p:sp>
        <p:cxnSp>
          <p:nvCxnSpPr>
            <p:cNvPr id="51" name="Straight Arrow Connector 50"/>
            <p:cNvCxnSpPr>
              <a:stCxn id="52" idx="3"/>
            </p:cNvCxnSpPr>
            <p:nvPr/>
          </p:nvCxnSpPr>
          <p:spPr>
            <a:xfrm flipV="1">
              <a:off x="5514806" y="3082069"/>
              <a:ext cx="525392" cy="13107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5516937" y="4029719"/>
              <a:ext cx="542048" cy="3743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52" idx="3"/>
              <a:endCxn id="55" idx="1"/>
            </p:cNvCxnSpPr>
            <p:nvPr/>
          </p:nvCxnSpPr>
          <p:spPr>
            <a:xfrm>
              <a:off x="5514806" y="4392848"/>
              <a:ext cx="524137" cy="45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2" idx="3"/>
              <a:endCxn id="48" idx="1"/>
            </p:cNvCxnSpPr>
            <p:nvPr/>
          </p:nvCxnSpPr>
          <p:spPr>
            <a:xfrm flipV="1">
              <a:off x="5514806" y="2133081"/>
              <a:ext cx="523785" cy="22597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3707801" y="1836468"/>
            <a:ext cx="2385052" cy="839921"/>
            <a:chOff x="3024358" y="2123721"/>
            <a:chExt cx="2385052" cy="839921"/>
          </a:xfrm>
        </p:grpSpPr>
        <p:sp>
          <p:nvSpPr>
            <p:cNvPr id="65" name="Rectangle 64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024358" y="2123721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6811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6038591" y="1977754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38943" y="42368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5" y="685800"/>
            <a:ext cx="5410697" cy="5943600"/>
          </a:xfrm>
        </p:spPr>
        <p:txBody>
          <a:bodyPr/>
          <a:lstStyle/>
          <a:p>
            <a:r>
              <a:rPr lang="en-US" dirty="0"/>
              <a:t>File is collection of disk blocks</a:t>
            </a:r>
          </a:p>
          <a:p>
            <a:r>
              <a:rPr lang="en-US" dirty="0"/>
              <a:t>FAT is linked list </a:t>
            </a:r>
            <a:r>
              <a:rPr lang="en-US" dirty="0">
                <a:latin typeface="Courier" pitchFamily="2" charset="0"/>
              </a:rPr>
              <a:t>1-1</a:t>
            </a:r>
            <a:r>
              <a:rPr lang="en-US" dirty="0"/>
              <a:t> with blocks</a:t>
            </a:r>
          </a:p>
          <a:p>
            <a:r>
              <a:rPr lang="en-US" dirty="0"/>
              <a:t>File Number is index of root </a:t>
            </a:r>
            <a:br>
              <a:rPr lang="en-US" dirty="0"/>
            </a:br>
            <a:r>
              <a:rPr lang="en-US" dirty="0"/>
              <a:t>of block list for the file</a:t>
            </a:r>
          </a:p>
          <a:p>
            <a:r>
              <a:rPr lang="en-US" dirty="0"/>
              <a:t>File offset (o = &lt; B, x &gt; )</a:t>
            </a:r>
          </a:p>
          <a:p>
            <a:r>
              <a:rPr lang="en-US" dirty="0"/>
              <a:t>Follow list to get block #</a:t>
            </a:r>
          </a:p>
          <a:p>
            <a:r>
              <a:rPr lang="en-US" dirty="0"/>
              <a:t>Unused blocks </a:t>
            </a:r>
            <a:r>
              <a:rPr lang="en-US" dirty="0">
                <a:sym typeface="Wingdings"/>
              </a:rPr>
              <a:t> Marked free (no ordering, must scan to find)</a:t>
            </a:r>
            <a:endParaRPr lang="en-US" dirty="0"/>
          </a:p>
          <a:p>
            <a:r>
              <a:rPr lang="en-US" dirty="0">
                <a:sym typeface="Wingdings"/>
              </a:rPr>
              <a:t>Ex: </a:t>
            </a:r>
            <a:r>
              <a:rPr lang="en-US" dirty="0" err="1">
                <a:sym typeface="Wingdings"/>
              </a:rPr>
              <a:t>file_write</a:t>
            </a:r>
            <a:r>
              <a:rPr lang="en-US" dirty="0">
                <a:sym typeface="Wingdings"/>
              </a:rPr>
              <a:t>(31, &lt; 3, y &gt;)</a:t>
            </a:r>
          </a:p>
          <a:p>
            <a:pPr lvl="1"/>
            <a:r>
              <a:rPr lang="en-US" dirty="0">
                <a:sym typeface="Wingdings"/>
              </a:rPr>
              <a:t>Grab free block</a:t>
            </a:r>
          </a:p>
          <a:p>
            <a:pPr lvl="1"/>
            <a:r>
              <a:rPr lang="en-US" dirty="0">
                <a:sym typeface="Wingdings"/>
              </a:rPr>
              <a:t>Linking them into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41972" y="2280804"/>
            <a:ext cx="1637683" cy="351922"/>
            <a:chOff x="5374103" y="3569368"/>
            <a:chExt cx="1393004" cy="351922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3552" y="2601949"/>
            <a:ext cx="1634523" cy="351922"/>
            <a:chOff x="5374105" y="3569368"/>
            <a:chExt cx="1390316" cy="351922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3552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3552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3552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3552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3552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40394" y="4849964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3552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79083" y="1256347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43552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95601" y="2276279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31: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1" name="Can 40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38591" y="39152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39936" y="29320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70533" y="6203340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Properties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043525" y="3908601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7140394" y="3886529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67" name="Rectangle 6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038591" y="2776711"/>
            <a:ext cx="672431" cy="2369087"/>
            <a:chOff x="5343358" y="3141579"/>
            <a:chExt cx="672431" cy="2369087"/>
          </a:xfrm>
        </p:grpSpPr>
        <p:sp>
          <p:nvSpPr>
            <p:cNvPr id="65" name="Rectangle 64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57" name="Freeform 56"/>
          <p:cNvSpPr/>
          <p:nvPr/>
        </p:nvSpPr>
        <p:spPr>
          <a:xfrm flipV="1">
            <a:off x="6427978" y="4075039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923297" y="4192793"/>
            <a:ext cx="59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free</a:t>
            </a:r>
          </a:p>
        </p:txBody>
      </p:sp>
      <p:cxnSp>
        <p:nvCxnSpPr>
          <p:cNvPr id="83" name="Straight Arrow Connector 82"/>
          <p:cNvCxnSpPr>
            <a:stCxn id="82" idx="3"/>
          </p:cNvCxnSpPr>
          <p:nvPr/>
        </p:nvCxnSpPr>
        <p:spPr>
          <a:xfrm flipV="1">
            <a:off x="5514806" y="3082069"/>
            <a:ext cx="525392" cy="13107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5516937" y="4029719"/>
            <a:ext cx="542048" cy="374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2" idx="3"/>
          </p:cNvCxnSpPr>
          <p:nvPr/>
        </p:nvCxnSpPr>
        <p:spPr>
          <a:xfrm>
            <a:off x="5514806" y="4392848"/>
            <a:ext cx="524137" cy="4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2" idx="3"/>
          </p:cNvCxnSpPr>
          <p:nvPr/>
        </p:nvCxnSpPr>
        <p:spPr>
          <a:xfrm flipV="1">
            <a:off x="5514806" y="2133081"/>
            <a:ext cx="523785" cy="2259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3707801" y="1836468"/>
            <a:ext cx="2385052" cy="839921"/>
            <a:chOff x="3024358" y="2123721"/>
            <a:chExt cx="2385052" cy="839921"/>
          </a:xfrm>
        </p:grpSpPr>
        <p:sp>
          <p:nvSpPr>
            <p:cNvPr id="92" name="Rectangle 91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024358" y="2123721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6211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686800" cy="609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Programmed I/O: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Each byte transferred via processor in/out or load/store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Simple hardware, easy to program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Consumes processor cycles </a:t>
            </a:r>
            <a:r>
              <a:rPr lang="en-US" sz="2000" dirty="0">
                <a:ea typeface="MS PGothic" charset="0"/>
                <a:sym typeface="Symbol" charset="0"/>
              </a:rPr>
              <a:t>proportional to data size</a:t>
            </a:r>
          </a:p>
          <a:p>
            <a:pPr lvl="3">
              <a:lnSpc>
                <a:spcPct val="100000"/>
              </a:lnSpc>
              <a:spcBef>
                <a:spcPct val="5000"/>
              </a:spcBef>
            </a:pPr>
            <a:endParaRPr lang="el-GR" sz="1800" dirty="0">
              <a:ea typeface="MS PGothic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Direct Memory Access: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Give controller access to memory bus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Ask it to transfer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data blocks to/from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memory directly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endParaRPr lang="en-US" dirty="0">
              <a:ea typeface="MS PGothic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ea typeface="MS PGothic" charset="0"/>
              </a:rPr>
              <a:t>Sample interaction </a:t>
            </a:r>
            <a:br>
              <a:rPr lang="en-US" dirty="0">
                <a:ea typeface="MS PGothic" charset="0"/>
              </a:rPr>
            </a:br>
            <a:r>
              <a:rPr lang="en-US" dirty="0">
                <a:ea typeface="MS PGothic" charset="0"/>
              </a:rPr>
              <a:t>with DMA controller</a:t>
            </a:r>
            <a:br>
              <a:rPr lang="en-US" dirty="0">
                <a:ea typeface="MS PGothic" charset="0"/>
              </a:rPr>
            </a:br>
            <a:r>
              <a:rPr lang="en-US" dirty="0">
                <a:ea typeface="MS PGothic" charset="0"/>
              </a:rPr>
              <a:t>(from OSC book):</a:t>
            </a:r>
          </a:p>
        </p:txBody>
      </p:sp>
      <p:pic>
        <p:nvPicPr>
          <p:cNvPr id="841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923" r="464" b="5925"/>
          <a:stretch>
            <a:fillRect/>
          </a:stretch>
        </p:blipFill>
        <p:spPr bwMode="auto">
          <a:xfrm>
            <a:off x="3214674" y="3044825"/>
            <a:ext cx="5715000" cy="38131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Review: Transferring Data To/From Controller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00387" y="4572000"/>
            <a:ext cx="3664207" cy="1233310"/>
            <a:chOff x="4700387" y="4572000"/>
            <a:chExt cx="3664207" cy="1233310"/>
          </a:xfrm>
        </p:grpSpPr>
        <p:sp>
          <p:nvSpPr>
            <p:cNvPr id="22" name="Freeform 21"/>
            <p:cNvSpPr/>
            <p:nvPr/>
          </p:nvSpPr>
          <p:spPr>
            <a:xfrm>
              <a:off x="4700387" y="4750747"/>
              <a:ext cx="3664207" cy="1054563"/>
            </a:xfrm>
            <a:custGeom>
              <a:avLst/>
              <a:gdLst>
                <a:gd name="connsiteX0" fmla="*/ 64376 w 3664207"/>
                <a:gd name="connsiteY0" fmla="*/ 1054563 h 1054563"/>
                <a:gd name="connsiteX1" fmla="*/ 102570 w 3664207"/>
                <a:gd name="connsiteY1" fmla="*/ 624894 h 1054563"/>
                <a:gd name="connsiteX2" fmla="*/ 1028787 w 3664207"/>
                <a:gd name="connsiteY2" fmla="*/ 605797 h 1054563"/>
                <a:gd name="connsiteX3" fmla="*/ 1305697 w 3664207"/>
                <a:gd name="connsiteY3" fmla="*/ 147483 h 1054563"/>
                <a:gd name="connsiteX4" fmla="*/ 1697190 w 3664207"/>
                <a:gd name="connsiteY4" fmla="*/ 13809 h 1054563"/>
                <a:gd name="connsiteX5" fmla="*/ 3664207 w 3664207"/>
                <a:gd name="connsiteY5" fmla="*/ 4260 h 105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4207" h="1054563">
                  <a:moveTo>
                    <a:pt x="64376" y="1054563"/>
                  </a:moveTo>
                  <a:cubicBezTo>
                    <a:pt x="3105" y="877125"/>
                    <a:pt x="-58165" y="699688"/>
                    <a:pt x="102570" y="624894"/>
                  </a:cubicBezTo>
                  <a:cubicBezTo>
                    <a:pt x="263305" y="550100"/>
                    <a:pt x="828266" y="685365"/>
                    <a:pt x="1028787" y="605797"/>
                  </a:cubicBezTo>
                  <a:cubicBezTo>
                    <a:pt x="1229308" y="526229"/>
                    <a:pt x="1194297" y="246148"/>
                    <a:pt x="1305697" y="147483"/>
                  </a:cubicBezTo>
                  <a:cubicBezTo>
                    <a:pt x="1417097" y="48818"/>
                    <a:pt x="1304105" y="37679"/>
                    <a:pt x="1697190" y="13809"/>
                  </a:cubicBezTo>
                  <a:cubicBezTo>
                    <a:pt x="2090275" y="-10062"/>
                    <a:pt x="3664207" y="4260"/>
                    <a:pt x="3664207" y="4260"/>
                  </a:cubicBezTo>
                </a:path>
              </a:pathLst>
            </a:cu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029200" y="5181600"/>
              <a:ext cx="304800" cy="346249"/>
              <a:chOff x="7848600" y="1868382"/>
              <a:chExt cx="304800" cy="346249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934200" y="4572000"/>
              <a:ext cx="304800" cy="346249"/>
              <a:chOff x="7848600" y="1868382"/>
              <a:chExt cx="304800" cy="346249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562600" y="3429001"/>
            <a:ext cx="1219200" cy="1142999"/>
            <a:chOff x="5562600" y="3429001"/>
            <a:chExt cx="1219200" cy="1142999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5562600" y="3429001"/>
              <a:ext cx="1219200" cy="11429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6096000" y="3768551"/>
              <a:ext cx="304800" cy="346249"/>
              <a:chOff x="7848600" y="1868382"/>
              <a:chExt cx="304800" cy="346249"/>
            </a:xfrm>
          </p:grpSpPr>
          <p:sp>
            <p:nvSpPr>
              <p:cNvPr id="31" name="Oval 30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230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64"/>
          <p:cNvSpPr/>
          <p:nvPr/>
        </p:nvSpPr>
        <p:spPr>
          <a:xfrm>
            <a:off x="6372726" y="3136718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5" y="685800"/>
            <a:ext cx="5410697" cy="5181600"/>
          </a:xfrm>
        </p:spPr>
        <p:txBody>
          <a:bodyPr/>
          <a:lstStyle/>
          <a:p>
            <a:r>
              <a:rPr lang="en-US" dirty="0"/>
              <a:t>File is collection of disk blocks</a:t>
            </a:r>
          </a:p>
          <a:p>
            <a:r>
              <a:rPr lang="en-US" dirty="0"/>
              <a:t>FAT is linked list 1-1 with blocks</a:t>
            </a:r>
          </a:p>
          <a:p>
            <a:r>
              <a:rPr lang="en-US" dirty="0"/>
              <a:t>File Number is index of root </a:t>
            </a:r>
            <a:br>
              <a:rPr lang="en-US" dirty="0"/>
            </a:br>
            <a:r>
              <a:rPr lang="en-US" dirty="0"/>
              <a:t>of block list for the file</a:t>
            </a:r>
          </a:p>
          <a:p>
            <a:r>
              <a:rPr lang="en-US" dirty="0">
                <a:sym typeface="Wingdings"/>
              </a:rPr>
              <a:t>Grow file by allocating free blocks 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and linking them in</a:t>
            </a:r>
          </a:p>
          <a:p>
            <a:r>
              <a:rPr lang="en-US" dirty="0">
                <a:sym typeface="Wingdings"/>
              </a:rPr>
              <a:t>Ex: Create file, write, write</a:t>
            </a:r>
          </a:p>
          <a:p>
            <a:endParaRPr lang="en-US" dirty="0">
              <a:sym typeface="Wingdings"/>
            </a:endParaRP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7140768" y="3886529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67" name="Rectangle 6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038591" y="1977754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42346" y="2280804"/>
            <a:ext cx="1637683" cy="351922"/>
            <a:chOff x="5374103" y="3569368"/>
            <a:chExt cx="1393004" cy="351922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3926" y="2601949"/>
            <a:ext cx="1634523" cy="351922"/>
            <a:chOff x="5374105" y="3569368"/>
            <a:chExt cx="1390316" cy="351922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3926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3926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3926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3926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3926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40768" y="4849964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3926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79697" y="1256347"/>
            <a:ext cx="156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43926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30776" y="2815390"/>
            <a:ext cx="672431" cy="2369087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1" name="Can 40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38591" y="39152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38943" y="42368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39936" y="29320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70533" y="6203340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Properties</a:t>
            </a:r>
          </a:p>
        </p:txBody>
      </p:sp>
      <p:sp>
        <p:nvSpPr>
          <p:cNvPr id="57" name="Freeform 56"/>
          <p:cNvSpPr/>
          <p:nvPr/>
        </p:nvSpPr>
        <p:spPr>
          <a:xfrm flipV="1">
            <a:off x="6400800" y="4145365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43309" y="3907332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035530" y="4240932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40704" y="2934937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7143926" y="2923094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2" name="Rectangle 71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63, Block 1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143926" y="4200990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5" name="Rectangle 74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63, Block 0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5554616" y="4281039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63: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774660" y="2624636"/>
            <a:ext cx="59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free</a:t>
            </a:r>
          </a:p>
        </p:txBody>
      </p:sp>
      <p:cxnSp>
        <p:nvCxnSpPr>
          <p:cNvPr id="84" name="Straight Arrow Connector 83"/>
          <p:cNvCxnSpPr>
            <a:stCxn id="83" idx="3"/>
            <a:endCxn id="70" idx="1"/>
          </p:cNvCxnSpPr>
          <p:nvPr/>
        </p:nvCxnSpPr>
        <p:spPr>
          <a:xfrm>
            <a:off x="5366169" y="2824691"/>
            <a:ext cx="674535" cy="270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3" idx="3"/>
            <a:endCxn id="69" idx="1"/>
          </p:cNvCxnSpPr>
          <p:nvPr/>
        </p:nvCxnSpPr>
        <p:spPr>
          <a:xfrm>
            <a:off x="5366169" y="2824691"/>
            <a:ext cx="669361" cy="1576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3" idx="3"/>
          </p:cNvCxnSpPr>
          <p:nvPr/>
        </p:nvCxnSpPr>
        <p:spPr>
          <a:xfrm flipV="1">
            <a:off x="5366169" y="2107806"/>
            <a:ext cx="671013" cy="7168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3457154" y="1780805"/>
            <a:ext cx="2635699" cy="895584"/>
            <a:chOff x="2773711" y="2068058"/>
            <a:chExt cx="2635699" cy="895584"/>
          </a:xfrm>
        </p:grpSpPr>
        <p:sp>
          <p:nvSpPr>
            <p:cNvPr id="89" name="Rectangle 88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773711" y="2068058"/>
              <a:ext cx="175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1 number</a:t>
              </a:r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4491789" y="2325884"/>
              <a:ext cx="431504" cy="3063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3533401" y="4598856"/>
            <a:ext cx="2141881" cy="530462"/>
            <a:chOff x="2753258" y="1992773"/>
            <a:chExt cx="2141881" cy="530462"/>
          </a:xfrm>
        </p:grpSpPr>
        <p:sp>
          <p:nvSpPr>
            <p:cNvPr id="98" name="TextBox 97"/>
            <p:cNvSpPr txBox="1"/>
            <p:nvPr/>
          </p:nvSpPr>
          <p:spPr>
            <a:xfrm>
              <a:off x="2753258" y="2123125"/>
              <a:ext cx="175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2 number</a:t>
              </a: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 flipV="1">
              <a:off x="4491789" y="1992773"/>
              <a:ext cx="403350" cy="3331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1637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9" grpId="0" animBg="1"/>
      <p:bldP spid="70" grpId="0" animBg="1"/>
      <p:bldP spid="8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7140768" y="3886529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67" name="Rectangle 6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038591" y="1977754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5" y="838200"/>
            <a:ext cx="9083765" cy="609600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  <a:sym typeface="Wingdings"/>
              </a:rPr>
              <a:t>FAT32 (32 instead of 12 bits) used in Windows, USB drives, </a:t>
            </a:r>
            <a:br>
              <a:rPr lang="en-US" i="1" dirty="0">
                <a:solidFill>
                  <a:srgbClr val="FF0000"/>
                </a:solidFill>
                <a:sym typeface="Wingdings"/>
              </a:rPr>
            </a:br>
            <a:r>
              <a:rPr lang="en-US" i="1" dirty="0">
                <a:solidFill>
                  <a:srgbClr val="FF0000"/>
                </a:solidFill>
                <a:sym typeface="Wingdings"/>
              </a:rPr>
              <a:t>SD cards, … </a:t>
            </a:r>
          </a:p>
          <a:p>
            <a:r>
              <a:rPr lang="en-US" dirty="0">
                <a:sym typeface="Wingdings"/>
              </a:rPr>
              <a:t>Where is FAT stored?</a:t>
            </a:r>
          </a:p>
          <a:p>
            <a:pPr lvl="1"/>
            <a:r>
              <a:rPr lang="en-US" dirty="0">
                <a:sym typeface="Wingdings"/>
              </a:rPr>
              <a:t>On Disk, on boot cache in memory,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second (backup) copy on disk</a:t>
            </a:r>
          </a:p>
          <a:p>
            <a:r>
              <a:rPr lang="en-US" dirty="0">
                <a:sym typeface="Wingdings"/>
              </a:rPr>
              <a:t>What happens when you format a disk?</a:t>
            </a:r>
          </a:p>
          <a:p>
            <a:pPr lvl="1"/>
            <a:r>
              <a:rPr lang="en-US" dirty="0">
                <a:sym typeface="Wingdings"/>
              </a:rPr>
              <a:t>Zero the blocks, Mark FAT entries “free”</a:t>
            </a:r>
          </a:p>
          <a:p>
            <a:r>
              <a:rPr lang="en-US" dirty="0">
                <a:sym typeface="Wingdings"/>
              </a:rPr>
              <a:t>What happens when you 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quick format a disk?</a:t>
            </a:r>
          </a:p>
          <a:p>
            <a:pPr lvl="1"/>
            <a:r>
              <a:rPr lang="en-US" dirty="0">
                <a:sym typeface="Wingdings"/>
              </a:rPr>
              <a:t>Mark all entries in FAT as free</a:t>
            </a:r>
          </a:p>
          <a:p>
            <a:endParaRPr lang="en-US" sz="1400" dirty="0">
              <a:sym typeface="Wingdings"/>
            </a:endParaRPr>
          </a:p>
          <a:p>
            <a:r>
              <a:rPr lang="en-US" i="1" dirty="0">
                <a:solidFill>
                  <a:srgbClr val="FF0000"/>
                </a:solidFill>
                <a:sym typeface="Wingdings"/>
              </a:rPr>
              <a:t>Simple</a:t>
            </a:r>
          </a:p>
          <a:p>
            <a:pPr lvl="1"/>
            <a:r>
              <a:rPr lang="en-US" dirty="0">
                <a:sym typeface="Wingdings"/>
              </a:rPr>
              <a:t>Can implement in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device firmware</a:t>
            </a:r>
          </a:p>
          <a:p>
            <a:pPr marL="457200" lvl="1" indent="0">
              <a:buNone/>
            </a:pPr>
            <a:endParaRPr lang="en-US" sz="2000" dirty="0"/>
          </a:p>
          <a:p>
            <a:endParaRPr lang="en-US" dirty="0">
              <a:sym typeface="Wingding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42346" y="2280804"/>
            <a:ext cx="1637683" cy="351922"/>
            <a:chOff x="5374103" y="3569368"/>
            <a:chExt cx="1393004" cy="351922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3926" y="2601949"/>
            <a:ext cx="1634523" cy="351922"/>
            <a:chOff x="5374105" y="3569368"/>
            <a:chExt cx="1390316" cy="351922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3926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3926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3926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3926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3926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40768" y="4849964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3926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23249" y="1256347"/>
            <a:ext cx="147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43926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30776" y="2815390"/>
            <a:ext cx="672431" cy="2369087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1" name="Can 40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38591" y="39152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38943" y="42368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6355627" y="3136719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39936" y="29320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70533" y="6203340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Assessment</a:t>
            </a:r>
          </a:p>
        </p:txBody>
      </p:sp>
      <p:sp>
        <p:nvSpPr>
          <p:cNvPr id="57" name="Freeform 56"/>
          <p:cNvSpPr/>
          <p:nvPr/>
        </p:nvSpPr>
        <p:spPr>
          <a:xfrm flipV="1">
            <a:off x="6400800" y="4145365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43309" y="3907332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6355627" y="3135095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035530" y="4240932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40704" y="2934937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7143926" y="2923094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2" name="Rectangle 71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63, Block 1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143926" y="4200990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5" name="Rectangle 74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63, Block 0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5554616" y="4281039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63: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3457154" y="1780805"/>
            <a:ext cx="2635699" cy="895584"/>
            <a:chOff x="2773711" y="2068058"/>
            <a:chExt cx="2635699" cy="895584"/>
          </a:xfrm>
        </p:grpSpPr>
        <p:sp>
          <p:nvSpPr>
            <p:cNvPr id="85" name="Rectangle 84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773711" y="2068058"/>
              <a:ext cx="175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1 number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4491789" y="2325884"/>
              <a:ext cx="431504" cy="3063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3533401" y="4598856"/>
            <a:ext cx="2141881" cy="530462"/>
            <a:chOff x="2753258" y="1992773"/>
            <a:chExt cx="2141881" cy="530462"/>
          </a:xfrm>
        </p:grpSpPr>
        <p:sp>
          <p:nvSpPr>
            <p:cNvPr id="89" name="TextBox 88"/>
            <p:cNvSpPr txBox="1"/>
            <p:nvPr/>
          </p:nvSpPr>
          <p:spPr>
            <a:xfrm>
              <a:off x="2753258" y="2123125"/>
              <a:ext cx="175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2 number</a:t>
              </a: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flipV="1">
              <a:off x="4491789" y="1992773"/>
              <a:ext cx="403350" cy="3331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9624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7140768" y="3886529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67" name="Rectangle 6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038591" y="1977754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54" y="701064"/>
            <a:ext cx="5474336" cy="5867400"/>
          </a:xfrm>
        </p:spPr>
        <p:txBody>
          <a:bodyPr/>
          <a:lstStyle/>
          <a:p>
            <a:r>
              <a:rPr lang="en-US" dirty="0">
                <a:sym typeface="Wingdings"/>
              </a:rPr>
              <a:t>Time to find block (large files) ??</a:t>
            </a:r>
          </a:p>
          <a:p>
            <a:endParaRPr lang="en-US" sz="1600" dirty="0">
              <a:sym typeface="Wingdings"/>
            </a:endParaRPr>
          </a:p>
          <a:p>
            <a:r>
              <a:rPr lang="en-US" dirty="0">
                <a:sym typeface="Wingdings"/>
              </a:rPr>
              <a:t>Block layout for file ???</a:t>
            </a:r>
          </a:p>
          <a:p>
            <a:endParaRPr lang="en-US" sz="1600" dirty="0">
              <a:sym typeface="Wingdings"/>
            </a:endParaRPr>
          </a:p>
          <a:p>
            <a:r>
              <a:rPr lang="en-US" dirty="0">
                <a:sym typeface="Wingdings"/>
              </a:rPr>
              <a:t>Sequential Access ???</a:t>
            </a:r>
          </a:p>
          <a:p>
            <a:endParaRPr lang="en-US" sz="1600" dirty="0">
              <a:sym typeface="Wingdings"/>
            </a:endParaRPr>
          </a:p>
          <a:p>
            <a:r>
              <a:rPr lang="en-US" dirty="0">
                <a:sym typeface="Wingdings"/>
              </a:rPr>
              <a:t>Random Access ???</a:t>
            </a:r>
          </a:p>
          <a:p>
            <a:endParaRPr lang="en-US" sz="1600" dirty="0">
              <a:sym typeface="Wingdings"/>
            </a:endParaRPr>
          </a:p>
          <a:p>
            <a:r>
              <a:rPr lang="en-US" dirty="0">
                <a:sym typeface="Wingdings"/>
              </a:rPr>
              <a:t>Fragmentation ???</a:t>
            </a:r>
          </a:p>
          <a:p>
            <a:pPr lvl="1"/>
            <a:r>
              <a:rPr lang="en-US" dirty="0">
                <a:sym typeface="Wingdings"/>
              </a:rPr>
              <a:t>MSDOS defrag tool</a:t>
            </a:r>
          </a:p>
          <a:p>
            <a:endParaRPr lang="en-US" sz="1600" dirty="0">
              <a:sym typeface="Wingdings"/>
            </a:endParaRPr>
          </a:p>
          <a:p>
            <a:r>
              <a:rPr lang="en-US" dirty="0">
                <a:sym typeface="Wingdings"/>
              </a:rPr>
              <a:t>Small files ???</a:t>
            </a:r>
          </a:p>
          <a:p>
            <a:endParaRPr lang="en-US" sz="1600" dirty="0">
              <a:sym typeface="Wingdings"/>
            </a:endParaRPr>
          </a:p>
          <a:p>
            <a:r>
              <a:rPr lang="en-US" dirty="0">
                <a:sym typeface="Wingdings"/>
              </a:rPr>
              <a:t>Big files ???</a:t>
            </a:r>
          </a:p>
          <a:p>
            <a:pPr marL="457200" lvl="1" indent="0">
              <a:buNone/>
            </a:pPr>
            <a:endParaRPr lang="en-US" sz="2000" dirty="0"/>
          </a:p>
          <a:p>
            <a:endParaRPr lang="en-US" dirty="0">
              <a:sym typeface="Wingding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42346" y="2280804"/>
            <a:ext cx="1637683" cy="351922"/>
            <a:chOff x="5374103" y="3569368"/>
            <a:chExt cx="1393004" cy="351922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3926" y="2601949"/>
            <a:ext cx="1634523" cy="351922"/>
            <a:chOff x="5374105" y="3569368"/>
            <a:chExt cx="1390316" cy="351922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3926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3926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3926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3926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3926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40768" y="4849964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3926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79697" y="1256347"/>
            <a:ext cx="156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43926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30776" y="2815390"/>
            <a:ext cx="672431" cy="2369087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1" name="Can 40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38591" y="39152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38943" y="42368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6355627" y="3136719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39936" y="29320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70533" y="6203340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Assessment – Issues </a:t>
            </a:r>
          </a:p>
        </p:txBody>
      </p:sp>
      <p:sp>
        <p:nvSpPr>
          <p:cNvPr id="57" name="Freeform 56"/>
          <p:cNvSpPr/>
          <p:nvPr/>
        </p:nvSpPr>
        <p:spPr>
          <a:xfrm flipV="1">
            <a:off x="6400800" y="4145365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43309" y="3907332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6355627" y="3135095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035530" y="4240932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40704" y="2934937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7143926" y="2923094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2" name="Rectangle 71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63, Block 1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143926" y="4200990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5" name="Rectangle 74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63, Block 0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5554616" y="4281039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63: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3457154" y="1780805"/>
            <a:ext cx="2635699" cy="895584"/>
            <a:chOff x="2773711" y="2068058"/>
            <a:chExt cx="2635699" cy="895584"/>
          </a:xfrm>
        </p:grpSpPr>
        <p:sp>
          <p:nvSpPr>
            <p:cNvPr id="78" name="Rectangle 77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773711" y="2068058"/>
              <a:ext cx="175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1 number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4491789" y="2325884"/>
              <a:ext cx="431504" cy="3063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3533401" y="4598856"/>
            <a:ext cx="2141881" cy="530462"/>
            <a:chOff x="2753258" y="1992773"/>
            <a:chExt cx="2141881" cy="530462"/>
          </a:xfrm>
        </p:grpSpPr>
        <p:sp>
          <p:nvSpPr>
            <p:cNvPr id="86" name="TextBox 85"/>
            <p:cNvSpPr txBox="1"/>
            <p:nvPr/>
          </p:nvSpPr>
          <p:spPr>
            <a:xfrm>
              <a:off x="2753258" y="2123125"/>
              <a:ext cx="175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2 number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V="1">
              <a:off x="4491789" y="1992773"/>
              <a:ext cx="403350" cy="3331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0609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File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391280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File path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76121" y="1852944"/>
            <a:ext cx="1508822" cy="2862615"/>
            <a:chOff x="1076121" y="1852944"/>
            <a:chExt cx="1508822" cy="2862615"/>
          </a:xfrm>
        </p:grpSpPr>
        <p:sp>
          <p:nvSpPr>
            <p:cNvPr id="8" name="Rounded Rectangle 7"/>
            <p:cNvSpPr/>
            <p:nvPr/>
          </p:nvSpPr>
          <p:spPr>
            <a:xfrm>
              <a:off x="1386838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1600" y="2233686"/>
              <a:ext cx="12133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Directory </a:t>
              </a:r>
            </a:p>
            <a:p>
              <a:r>
                <a:rPr lang="en-US" sz="2000" b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Structure</a:t>
              </a:r>
            </a:p>
          </p:txBody>
        </p:sp>
        <p:cxnSp>
          <p:nvCxnSpPr>
            <p:cNvPr id="11" name="Elbow Connector 10"/>
            <p:cNvCxnSpPr>
              <a:stCxn id="9" idx="2"/>
              <a:endCxn id="8" idx="1"/>
            </p:cNvCxnSpPr>
            <p:nvPr/>
          </p:nvCxnSpPr>
          <p:spPr>
            <a:xfrm rot="16200000" flipH="1">
              <a:off x="493637" y="2435428"/>
              <a:ext cx="1475685" cy="310718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804569" y="1941701"/>
            <a:ext cx="3484228" cy="2773858"/>
            <a:chOff x="1804569" y="1941701"/>
            <a:chExt cx="3484228" cy="2773858"/>
          </a:xfrm>
        </p:grpSpPr>
        <p:sp>
          <p:nvSpPr>
            <p:cNvPr id="14" name="Rounded Rectangle 13"/>
            <p:cNvSpPr/>
            <p:nvPr/>
          </p:nvSpPr>
          <p:spPr>
            <a:xfrm>
              <a:off x="4065499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03006" y="2237650"/>
              <a:ext cx="11857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rPr>
                <a:t>File Index </a:t>
              </a:r>
            </a:p>
            <a:p>
              <a:pPr algn="ctr"/>
              <a:r>
                <a:rPr lang="en-US" sz="2000" b="0" dirty="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rPr>
                <a:t>Structure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4569" y="3752007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8" name="Straight Arrow Connector 17"/>
            <p:cNvCxnSpPr>
              <a:stCxn id="16" idx="3"/>
            </p:cNvCxnSpPr>
            <p:nvPr/>
          </p:nvCxnSpPr>
          <p:spPr>
            <a:xfrm flipV="1">
              <a:off x="2446894" y="3562218"/>
              <a:ext cx="1348660" cy="4087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478025" y="2678668"/>
              <a:ext cx="1661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File number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65203" y="3043535"/>
              <a:ext cx="14803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“</a:t>
              </a:r>
              <a:r>
                <a:rPr lang="en-US" sz="2400" b="0" dirty="0" err="1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inumber</a:t>
              </a:r>
              <a:r>
                <a:rPr lang="en-US" sz="24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”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14800" y="2399884"/>
            <a:ext cx="5001315" cy="3725632"/>
            <a:chOff x="4114800" y="2399884"/>
            <a:chExt cx="5001315" cy="3725632"/>
          </a:xfrm>
        </p:grpSpPr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>
              <a:off x="4949618" y="3570916"/>
              <a:ext cx="1473627" cy="4000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n 23"/>
            <p:cNvSpPr/>
            <p:nvPr/>
          </p:nvSpPr>
          <p:spPr>
            <a:xfrm>
              <a:off x="7182355" y="4972175"/>
              <a:ext cx="846701" cy="1153341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569254" y="3816773"/>
              <a:ext cx="441146" cy="1838411"/>
              <a:chOff x="7544518" y="1270135"/>
              <a:chExt cx="441146" cy="1838411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605706" y="1270135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05706" y="1591319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605706" y="1897904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605706" y="2219088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620707" y="2787362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544518" y="238725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…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125271" y="3352800"/>
              <a:ext cx="14109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Data blocks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14800" y="4812268"/>
              <a:ext cx="1143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“</a:t>
              </a:r>
              <a:r>
                <a:rPr lang="en-US" sz="2400" b="0" dirty="0" err="1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inode</a:t>
              </a:r>
              <a:r>
                <a:rPr lang="en-US" sz="24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”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56917" y="2399884"/>
              <a:ext cx="38591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One Block = multiple sectors</a:t>
              </a:r>
            </a:p>
            <a:p>
              <a:pPr algn="ctr"/>
              <a:r>
                <a:rPr lang="en-US" sz="24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Ex: 512 sector,  4K block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07293" y="3351927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6649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93" y="2353603"/>
            <a:ext cx="8553107" cy="397099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Open performs </a:t>
            </a:r>
            <a:r>
              <a:rPr lang="en-US" sz="2800" i="1" dirty="0">
                <a:solidFill>
                  <a:srgbClr val="FF0000"/>
                </a:solidFill>
              </a:rPr>
              <a:t>Name Resolution</a:t>
            </a:r>
          </a:p>
          <a:p>
            <a:pPr lvl="1"/>
            <a:r>
              <a:rPr lang="en-US" sz="2400" dirty="0"/>
              <a:t>Translates pathname into a “file number”</a:t>
            </a:r>
          </a:p>
          <a:p>
            <a:pPr lvl="2"/>
            <a:r>
              <a:rPr lang="en-US" sz="2400" dirty="0"/>
              <a:t>Used as an “index” to locate the blocks</a:t>
            </a:r>
          </a:p>
          <a:p>
            <a:pPr lvl="1"/>
            <a:r>
              <a:rPr lang="en-US" sz="2400" dirty="0"/>
              <a:t>Creates a file descriptor in PCB within kernel</a:t>
            </a:r>
          </a:p>
          <a:p>
            <a:pPr lvl="1"/>
            <a:r>
              <a:rPr lang="en-US" sz="2400" dirty="0"/>
              <a:t>Returns a “handle” (another integer) to user process</a:t>
            </a:r>
          </a:p>
          <a:p>
            <a:r>
              <a:rPr lang="en-US" sz="2800" dirty="0"/>
              <a:t>Read, Write, Seek, and Sync operate on handle</a:t>
            </a:r>
          </a:p>
          <a:p>
            <a:pPr lvl="1"/>
            <a:r>
              <a:rPr lang="en-US" sz="2400" dirty="0"/>
              <a:t>Mapped to file descriptor and to blocks</a:t>
            </a:r>
          </a:p>
          <a:p>
            <a:r>
              <a:rPr lang="en-US" sz="2600" dirty="0"/>
              <a:t>4 components: directory, index structure, blocks, free space map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614" y="1150077"/>
            <a:ext cx="14262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file name</a:t>
            </a:r>
          </a:p>
          <a:p>
            <a:pPr algn="ctr"/>
            <a:r>
              <a:rPr lang="en-US" sz="2800" b="0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offset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52600" y="14478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23844" y="1595735"/>
            <a:ext cx="134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94897" y="1116651"/>
            <a:ext cx="17565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file number</a:t>
            </a:r>
          </a:p>
          <a:p>
            <a:pPr algn="ctr"/>
            <a:r>
              <a:rPr lang="en-US" sz="2800" b="0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offset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78182" y="1447800"/>
            <a:ext cx="18798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53000" y="1600200"/>
            <a:ext cx="2100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index structure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28463" y="1217760"/>
            <a:ext cx="2010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Storage block</a:t>
            </a:r>
          </a:p>
        </p:txBody>
      </p:sp>
    </p:spTree>
    <p:extLst>
      <p:ext uri="{BB962C8B-B14F-4D97-AF65-F5344CB8AC3E}">
        <p14:creationId xmlns:p14="http://schemas.microsoft.com/office/powerpoint/2010/main" val="3518994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CEAC81-1D9E-8E45-AC2B-0E49E5BAC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" y="700355"/>
            <a:ext cx="9144000" cy="579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84616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403958" cy="5638800"/>
          </a:xfrm>
        </p:spPr>
        <p:txBody>
          <a:bodyPr>
            <a:normAutofit/>
          </a:bodyPr>
          <a:lstStyle/>
          <a:p>
            <a:r>
              <a:rPr lang="en-US" sz="2800" dirty="0"/>
              <a:t>Basically a hierarchical structure</a:t>
            </a:r>
          </a:p>
          <a:p>
            <a:pPr lvl="1"/>
            <a:endParaRPr lang="en-US" sz="1600" dirty="0"/>
          </a:p>
          <a:p>
            <a:r>
              <a:rPr lang="en-US" sz="2800" dirty="0"/>
              <a:t>Each directory entry is a collection of</a:t>
            </a:r>
          </a:p>
          <a:p>
            <a:pPr lvl="1"/>
            <a:r>
              <a:rPr lang="en-US" sz="2400" dirty="0"/>
              <a:t>Files</a:t>
            </a:r>
          </a:p>
          <a:p>
            <a:pPr lvl="1"/>
            <a:r>
              <a:rPr lang="en-US" sz="2400" dirty="0"/>
              <a:t>Directories</a:t>
            </a:r>
          </a:p>
          <a:p>
            <a:pPr lvl="2"/>
            <a:r>
              <a:rPr lang="en-US" sz="2400" dirty="0"/>
              <a:t>links to other entries</a:t>
            </a:r>
          </a:p>
          <a:p>
            <a:pPr lvl="1"/>
            <a:endParaRPr lang="en-US" sz="1600" dirty="0"/>
          </a:p>
          <a:p>
            <a:r>
              <a:rPr lang="en-US" sz="2800" dirty="0"/>
              <a:t>Each has a name and attributes</a:t>
            </a:r>
          </a:p>
          <a:p>
            <a:pPr lvl="1"/>
            <a:r>
              <a:rPr lang="en-US" sz="2400" dirty="0"/>
              <a:t>Files have data</a:t>
            </a:r>
          </a:p>
          <a:p>
            <a:pPr lvl="1"/>
            <a:endParaRPr lang="en-US" sz="1600" dirty="0"/>
          </a:p>
          <a:p>
            <a:r>
              <a:rPr lang="en-US" sz="2800" dirty="0"/>
              <a:t>Links (hard links) make it a DAG, not just a tree</a:t>
            </a:r>
          </a:p>
          <a:p>
            <a:pPr lvl="1"/>
            <a:r>
              <a:rPr lang="en-US" sz="2400" dirty="0" err="1"/>
              <a:t>Softlinks</a:t>
            </a:r>
            <a:r>
              <a:rPr lang="en-US" sz="2400" dirty="0"/>
              <a:t> (aliases) are another name for an entry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694387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0-21 at 1.0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762000"/>
            <a:ext cx="8445500" cy="193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Directory - FAT?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8" y="2650963"/>
            <a:ext cx="8571832" cy="3986451"/>
          </a:xfrm>
        </p:spPr>
        <p:txBody>
          <a:bodyPr/>
          <a:lstStyle/>
          <a:p>
            <a:r>
              <a:rPr lang="en-US" dirty="0"/>
              <a:t>Essentially a file containing 							 &lt;</a:t>
            </a:r>
            <a:r>
              <a:rPr lang="en-US" dirty="0" err="1"/>
              <a:t>file_name</a:t>
            </a:r>
            <a:r>
              <a:rPr lang="en-US" dirty="0"/>
              <a:t>: </a:t>
            </a:r>
            <a:r>
              <a:rPr lang="en-US" dirty="0" err="1"/>
              <a:t>file_number</a:t>
            </a:r>
            <a:r>
              <a:rPr lang="en-US" dirty="0"/>
              <a:t>&gt; mappings</a:t>
            </a:r>
          </a:p>
          <a:p>
            <a:endParaRPr lang="en-US" sz="1600" dirty="0"/>
          </a:p>
          <a:p>
            <a:r>
              <a:rPr lang="en-US" dirty="0"/>
              <a:t>Free space for new entries</a:t>
            </a:r>
          </a:p>
          <a:p>
            <a:endParaRPr lang="en-US" sz="1600" dirty="0"/>
          </a:p>
          <a:p>
            <a:r>
              <a:rPr lang="en-US" dirty="0"/>
              <a:t>In FAT: file attributes are kept in directory (!!!)</a:t>
            </a:r>
          </a:p>
          <a:p>
            <a:endParaRPr lang="en-US" sz="1600" dirty="0"/>
          </a:p>
          <a:p>
            <a:r>
              <a:rPr lang="en-US" dirty="0"/>
              <a:t>Each directory a linked list of entries</a:t>
            </a:r>
          </a:p>
          <a:p>
            <a:endParaRPr lang="en-US" sz="1600" dirty="0"/>
          </a:p>
          <a:p>
            <a:r>
              <a:rPr lang="en-US" dirty="0"/>
              <a:t>Where do you find root directory ( “/” )?</a:t>
            </a:r>
          </a:p>
        </p:txBody>
      </p:sp>
    </p:spTree>
    <p:extLst>
      <p:ext uri="{BB962C8B-B14F-4D97-AF65-F5344CB8AC3E}">
        <p14:creationId xmlns:p14="http://schemas.microsoft.com/office/powerpoint/2010/main" val="4005926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83" charset="-128"/>
              </a:rPr>
              <a:t>FAT Directory Structure (cont’d)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How many disk accesses to resolve “</a:t>
            </a:r>
            <a:r>
              <a:rPr lang="en-US" altLang="ja-JP" dirty="0">
                <a:ea typeface="Courier New" pitchFamily="-83" charset="0"/>
              </a:rPr>
              <a:t>/my/book/count</a:t>
            </a:r>
            <a:r>
              <a:rPr lang="en-US" altLang="ja-JP" dirty="0">
                <a:ea typeface="ＭＳ Ｐゴシック" pitchFamily="-83" charset="-128"/>
              </a:rPr>
              <a:t>”?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root (fixed spot on disk)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root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Table of file name/index pairs.  Search linearly – ok since directories typically very small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“</a:t>
            </a:r>
            <a:r>
              <a:rPr lang="en-US" altLang="ja-JP" dirty="0">
                <a:ea typeface="ＭＳ Ｐゴシック" pitchFamily="-83" charset="-128"/>
              </a:rPr>
              <a:t>my”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“</a:t>
            </a:r>
            <a:r>
              <a:rPr lang="en-US" altLang="ja-JP" dirty="0">
                <a:ea typeface="ＭＳ Ｐゴシック" pitchFamily="-83" charset="-128"/>
              </a:rPr>
              <a:t>my”; search for “book”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“</a:t>
            </a:r>
            <a:r>
              <a:rPr lang="en-US" altLang="ja-JP" dirty="0">
                <a:ea typeface="ＭＳ Ｐゴシック" pitchFamily="-83" charset="-128"/>
              </a:rPr>
              <a:t>book”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“</a:t>
            </a:r>
            <a:r>
              <a:rPr lang="en-US" altLang="ja-JP" dirty="0">
                <a:ea typeface="ＭＳ Ｐゴシック" pitchFamily="-83" charset="-128"/>
              </a:rPr>
              <a:t>book”; search for “count”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“</a:t>
            </a:r>
            <a:r>
              <a:rPr lang="en-US" altLang="ja-JP" dirty="0">
                <a:ea typeface="ＭＳ Ｐゴシック" pitchFamily="-83" charset="-128"/>
              </a:rPr>
              <a:t>count”</a:t>
            </a:r>
            <a:endParaRPr lang="en-US" sz="1200" dirty="0">
              <a:solidFill>
                <a:schemeClr val="hlink"/>
              </a:solidFill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solidFill>
                  <a:schemeClr val="hlink"/>
                </a:solidFill>
                <a:ea typeface="ＭＳ Ｐゴシック" pitchFamily="-83" charset="-128"/>
              </a:rPr>
              <a:t>Current working directory: </a:t>
            </a:r>
            <a:r>
              <a:rPr lang="en-US" dirty="0">
                <a:ea typeface="ＭＳ Ｐゴシック" pitchFamily="-83" charset="-128"/>
              </a:rPr>
              <a:t>Per-address-space pointer to a directory used for resolving file names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Allows user to specify relative filename instead of absolute path (say CWD=“</a:t>
            </a:r>
            <a:r>
              <a:rPr lang="en-US" altLang="ja-JP" dirty="0">
                <a:ea typeface="Courier New" pitchFamily="-83" charset="0"/>
              </a:rPr>
              <a:t>/my/book</a:t>
            </a:r>
            <a:r>
              <a:rPr lang="en-US" altLang="ja-JP" dirty="0">
                <a:ea typeface="ＭＳ Ｐゴシック" pitchFamily="-83" charset="-128"/>
              </a:rPr>
              <a:t>” can resolve “count”)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dirty="0">
              <a:ea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49270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Huge FAT Security Holes!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FAT has no access rights</a:t>
            </a:r>
          </a:p>
          <a:p>
            <a:endParaRPr lang="en-US" sz="2800" dirty="0"/>
          </a:p>
          <a:p>
            <a:r>
              <a:rPr lang="en-US" sz="2800" dirty="0"/>
              <a:t>FAT has no header in the file blocks</a:t>
            </a:r>
          </a:p>
          <a:p>
            <a:endParaRPr lang="en-US" sz="2800" dirty="0"/>
          </a:p>
          <a:p>
            <a:r>
              <a:rPr lang="en-US" sz="2800" dirty="0"/>
              <a:t>Just gives an index into the FAT </a:t>
            </a:r>
          </a:p>
          <a:p>
            <a:pPr lvl="1"/>
            <a:r>
              <a:rPr lang="en-US" sz="2400" dirty="0"/>
              <a:t>(file number = block number)</a:t>
            </a:r>
          </a:p>
        </p:txBody>
      </p:sp>
    </p:spTree>
    <p:extLst>
      <p:ext uri="{BB962C8B-B14F-4D97-AF65-F5344CB8AC3E}">
        <p14:creationId xmlns:p14="http://schemas.microsoft.com/office/powerpoint/2010/main" val="1046285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326" y="152400"/>
            <a:ext cx="7182074" cy="502702"/>
          </a:xfrm>
          <a:noFill/>
        </p:spPr>
        <p:txBody>
          <a:bodyPr wrap="square" lIns="63500" tIns="25400" rIns="63500" bIns="25400" anchor="t">
            <a:spAutoFit/>
          </a:bodyPr>
          <a:lstStyle/>
          <a:p>
            <a:r>
              <a:rPr lang="en-US" dirty="0">
                <a:ea typeface="MS PGothic" charset="0"/>
              </a:rPr>
              <a:t>Recall: I/O Device Notifying the OS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94305"/>
            <a:ext cx="8686800" cy="5397375"/>
          </a:xfrm>
          <a:noFill/>
        </p:spPr>
        <p:txBody>
          <a:bodyPr lIns="63500" tIns="25400" rIns="63500" bIns="25400">
            <a:spAutoFit/>
          </a:bodyPr>
          <a:lstStyle/>
          <a:p>
            <a:pPr marL="203200" indent="-203200">
              <a:spcBef>
                <a:spcPct val="5000"/>
              </a:spcBef>
            </a:pPr>
            <a:r>
              <a:rPr lang="en-US" sz="2400" dirty="0">
                <a:ea typeface="MS PGothic" charset="0"/>
              </a:rPr>
              <a:t>The OS needs to know when: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The I/O device has completed an operation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The I/O operation has encountered an error</a:t>
            </a:r>
          </a:p>
          <a:p>
            <a:pPr marL="203200" indent="-203200">
              <a:spcBef>
                <a:spcPct val="5000"/>
              </a:spcBef>
            </a:pPr>
            <a:r>
              <a:rPr lang="en-US" sz="2400" dirty="0">
                <a:solidFill>
                  <a:schemeClr val="hlink"/>
                </a:solidFill>
                <a:ea typeface="MS PGothic" charset="0"/>
              </a:rPr>
              <a:t>I/O Interrupt: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Device generates an interrupt whenever it needs service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handles unpredictable events well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interrupts relatively high overhead </a:t>
            </a:r>
          </a:p>
          <a:p>
            <a:pPr marL="203200" indent="-203200">
              <a:spcBef>
                <a:spcPct val="5000"/>
              </a:spcBef>
            </a:pPr>
            <a:r>
              <a:rPr lang="en-US" sz="2400" dirty="0">
                <a:solidFill>
                  <a:schemeClr val="hlink"/>
                </a:solidFill>
                <a:ea typeface="MS PGothic" charset="0"/>
              </a:rPr>
              <a:t>Polling: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OS periodically checks a device-specific status register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I/O device puts completion information in status register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low overhead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may waste many cycles on polling if infrequent or unpredictable I/O operations</a:t>
            </a:r>
          </a:p>
          <a:p>
            <a:pPr marL="203200" indent="-203200">
              <a:spcBef>
                <a:spcPct val="5000"/>
              </a:spcBef>
            </a:pPr>
            <a:r>
              <a:rPr lang="en-US" sz="2400" dirty="0">
                <a:ea typeface="MS PGothic" charset="0"/>
              </a:rPr>
              <a:t>Actual devices combine both polling and interrupts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For instance – High-bandwidth network adapter: 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Interrupt for first incoming packet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Poll for following packets until hardware queues are empty</a:t>
            </a:r>
          </a:p>
          <a:p>
            <a:pPr marL="965200" lvl="2" indent="-342900">
              <a:spcBef>
                <a:spcPct val="5000"/>
              </a:spcBef>
            </a:pPr>
            <a:endParaRPr lang="en-US" sz="18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11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(1/3) -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420826" cy="583530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I/O Devices Types: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Many different speeds (0.1 bytes/sec to </a:t>
            </a:r>
            <a:r>
              <a:rPr lang="en-US" altLang="ko-KR" dirty="0" err="1">
                <a:ea typeface="Gulim" panose="020B0600000101010101" pitchFamily="34" charset="-127"/>
                <a:sym typeface="Symbol" panose="05050102010706020507" pitchFamily="18" charset="2"/>
              </a:rPr>
              <a:t>GBytes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/sec)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Different Access Patterns: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Block Devices, Character Devices, Network Devices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Different Access Timing: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Blocking, Non-blocking, Asynchronous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I/O Controllers: Hardware that controls actual device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Processor Accesses through I/O instructions, load/store to special physical memory</a:t>
            </a:r>
          </a:p>
          <a:p>
            <a:pPr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Notification mechanisms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Interrupts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Polling: Report results through status register that processor looks at periodically </a:t>
            </a:r>
          </a:p>
          <a:p>
            <a:pPr>
              <a:spcBef>
                <a:spcPct val="10000"/>
              </a:spcBef>
            </a:pPr>
            <a:r>
              <a:rPr lang="en-US" dirty="0"/>
              <a:t>Device drivers interface to I/O devices</a:t>
            </a:r>
          </a:p>
          <a:p>
            <a:pPr lvl="1"/>
            <a:r>
              <a:rPr lang="en-US" dirty="0"/>
              <a:t>Provide clean Read/Write interface to OS above</a:t>
            </a:r>
          </a:p>
          <a:p>
            <a:pPr lvl="1"/>
            <a:r>
              <a:rPr lang="en-US" dirty="0"/>
              <a:t>Manipulate devices through PIO, DMA &amp; interrupt handling</a:t>
            </a:r>
          </a:p>
          <a:p>
            <a:pPr lvl="1"/>
            <a:r>
              <a:rPr lang="en-US" dirty="0"/>
              <a:t>Three types: block, character, and network</a:t>
            </a:r>
          </a:p>
        </p:txBody>
      </p:sp>
    </p:spTree>
    <p:extLst>
      <p:ext uri="{BB962C8B-B14F-4D97-AF65-F5344CB8AC3E}">
        <p14:creationId xmlns:p14="http://schemas.microsoft.com/office/powerpoint/2010/main" val="575945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Summary (2/3) - Storage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15400" cy="5943600"/>
          </a:xfrm>
        </p:spPr>
        <p:txBody>
          <a:bodyPr>
            <a:normAutofit/>
          </a:bodyPr>
          <a:lstStyle/>
          <a:p>
            <a:pPr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Disk Performance: 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time + Controller + Seek + Rotational + Transfer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Rotational latency: on average ½ rotation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Transfer time: spec of disk depends on rotation speed and bit storage density</a:t>
            </a:r>
          </a:p>
          <a:p>
            <a:r>
              <a:rPr lang="en-US" dirty="0"/>
              <a:t>Devices have complex interaction and performance characteristics</a:t>
            </a:r>
          </a:p>
          <a:p>
            <a:pPr lvl="1"/>
            <a:r>
              <a:rPr lang="en-US" dirty="0"/>
              <a:t>Response time (Latency) = Queue + Overhead + Transfer</a:t>
            </a:r>
          </a:p>
          <a:p>
            <a:pPr lvl="2"/>
            <a:r>
              <a:rPr lang="en-US" dirty="0"/>
              <a:t>Effective BW = BW * T/(S+T)</a:t>
            </a:r>
          </a:p>
          <a:p>
            <a:pPr lvl="1"/>
            <a:r>
              <a:rPr lang="en-US" dirty="0"/>
              <a:t>HDD: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time + </a:t>
            </a:r>
            <a:r>
              <a:rPr lang="en-US" dirty="0"/>
              <a:t>controller + seek + rotation + transfer</a:t>
            </a:r>
          </a:p>
          <a:p>
            <a:pPr lvl="1"/>
            <a:r>
              <a:rPr lang="en-US" dirty="0"/>
              <a:t>SDD: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time + </a:t>
            </a:r>
            <a:r>
              <a:rPr lang="en-US" dirty="0"/>
              <a:t>controller + transfer (erasure &amp; wear)</a:t>
            </a:r>
          </a:p>
          <a:p>
            <a:r>
              <a:rPr lang="en-US" dirty="0"/>
              <a:t>Systems (e.g., file system) designed to optimize performance and reliability</a:t>
            </a:r>
          </a:p>
          <a:p>
            <a:pPr lvl="1"/>
            <a:r>
              <a:rPr lang="en-US" dirty="0"/>
              <a:t>Relative to performance characteristics of underlying device</a:t>
            </a:r>
          </a:p>
          <a:p>
            <a:r>
              <a:rPr lang="en-US" dirty="0"/>
              <a:t>Bursts &amp; High Utilization introduce queuing delays</a:t>
            </a:r>
          </a:p>
          <a:p>
            <a:pPr marL="0" indent="0">
              <a:spcBef>
                <a:spcPct val="10000"/>
              </a:spcBef>
              <a:buNone/>
            </a:pPr>
            <a:endParaRPr lang="ko-KR" altLang="en-US" dirty="0">
              <a:ea typeface="Gulim" panose="020B0600000101010101" pitchFamily="34" charset="-127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02034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(3/3) - File Systems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23900"/>
            <a:ext cx="8839200" cy="6134100"/>
          </a:xfrm>
        </p:spPr>
        <p:txBody>
          <a:bodyPr>
            <a:normAutofit/>
          </a:bodyPr>
          <a:lstStyle/>
          <a:p>
            <a:r>
              <a:rPr lang="en-US" dirty="0"/>
              <a:t>File System:</a:t>
            </a:r>
          </a:p>
          <a:p>
            <a:pPr lvl="1"/>
            <a:r>
              <a:rPr lang="en-US" sz="2400" dirty="0"/>
              <a:t>Transforms blocks into Files and Directories</a:t>
            </a:r>
          </a:p>
          <a:p>
            <a:pPr lvl="1"/>
            <a:r>
              <a:rPr lang="en-US" sz="2400" dirty="0"/>
              <a:t>Optimize for size, access and usage patterns</a:t>
            </a:r>
          </a:p>
          <a:p>
            <a:pPr lvl="1"/>
            <a:r>
              <a:rPr lang="en-US" sz="2400" dirty="0"/>
              <a:t>Maximize sequential access, allow efficient random access</a:t>
            </a:r>
          </a:p>
          <a:p>
            <a:pPr lvl="1"/>
            <a:r>
              <a:rPr lang="en-US" sz="2400" dirty="0"/>
              <a:t>Projects the OS protection and security regime (UGO vs ACL)</a:t>
            </a:r>
          </a:p>
          <a:p>
            <a:r>
              <a:rPr lang="en-US" dirty="0"/>
              <a:t>Naming: translating from user-visible names to actual sys resources</a:t>
            </a:r>
          </a:p>
          <a:p>
            <a:pPr lvl="1"/>
            <a:r>
              <a:rPr lang="en-US" sz="2400" dirty="0"/>
              <a:t>Directories provide naming for local file systems</a:t>
            </a:r>
          </a:p>
          <a:p>
            <a:pPr lvl="1"/>
            <a:r>
              <a:rPr lang="en-US" sz="2400" dirty="0"/>
              <a:t>Linked or tree structure stored in files</a:t>
            </a:r>
          </a:p>
          <a:p>
            <a:r>
              <a:rPr lang="en-US" sz="2600" dirty="0"/>
              <a:t>Components: directory, index, storage blocks, free list</a:t>
            </a:r>
          </a:p>
          <a:p>
            <a:r>
              <a:rPr lang="en-US" sz="2600" dirty="0"/>
              <a:t>File Allocation Table (FAT) – simple and primitive</a:t>
            </a:r>
          </a:p>
          <a:p>
            <a:pPr lvl="1"/>
            <a:r>
              <a:rPr lang="en-US" sz="2400" dirty="0"/>
              <a:t>I-number = FAT index, FAT </a:t>
            </a:r>
            <a:r>
              <a:rPr lang="en-US" sz="2400" dirty="0">
                <a:latin typeface="Courier" pitchFamily="2" charset="0"/>
              </a:rPr>
              <a:t>1-1</a:t>
            </a:r>
            <a:r>
              <a:rPr lang="en-US" sz="2400" dirty="0"/>
              <a:t> with disk blocks, file is singly-link list of FAT=Blocks, directory is essentially file of &lt;name, index, attributes&gt; at known location</a:t>
            </a:r>
          </a:p>
          <a:p>
            <a:pPr lvl="1"/>
            <a:r>
              <a:rPr lang="en-US" sz="2400" dirty="0"/>
              <a:t>Linear search – for block, for </a:t>
            </a:r>
            <a:r>
              <a:rPr lang="en-US" sz="2400" dirty="0" err="1"/>
              <a:t>i</a:t>
            </a:r>
            <a:r>
              <a:rPr lang="en-US" sz="2400" dirty="0"/>
              <a:t>-number</a:t>
            </a:r>
          </a:p>
        </p:txBody>
      </p:sp>
    </p:spTree>
    <p:extLst>
      <p:ext uri="{BB962C8B-B14F-4D97-AF65-F5344CB8AC3E}">
        <p14:creationId xmlns:p14="http://schemas.microsoft.com/office/powerpoint/2010/main" val="243614568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Recall: Device Drivers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763000" cy="5867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Device Driver: </a:t>
            </a:r>
            <a:r>
              <a:rPr lang="en-US" altLang="ko-KR" dirty="0">
                <a:ea typeface="Gulim" panose="020B0600000101010101" pitchFamily="34" charset="-127"/>
              </a:rPr>
              <a:t>Device-specific code in the kernel that interacts directly with the device hardware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Supports a standard, internal interface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Same kernel I/O system can interact easily with different device drivers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Special device-specific configuration supported with the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Gulim" panose="020B0600000101010101" pitchFamily="34" charset="-127"/>
              </a:rPr>
              <a:t> system call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Device Drivers typically divided into two pieces: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Top half: accessed in call path from system calls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implements a set of </a:t>
            </a: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standard, cross-device calls</a:t>
            </a:r>
            <a:r>
              <a:rPr lang="en-US" altLang="ko-KR" dirty="0">
                <a:ea typeface="Gulim" panose="020B0600000101010101" pitchFamily="34" charset="-127"/>
              </a:rPr>
              <a:t> like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open()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close()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strategy()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This is the kernel’s interface to the device driver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Top half will </a:t>
            </a:r>
            <a:r>
              <a:rPr lang="en-US" altLang="ko-KR" i="1" dirty="0">
                <a:ea typeface="Gulim" panose="020B0600000101010101" pitchFamily="34" charset="-127"/>
              </a:rPr>
              <a:t>start</a:t>
            </a:r>
            <a:r>
              <a:rPr lang="en-US" altLang="ko-KR" dirty="0">
                <a:ea typeface="Gulim" panose="020B0600000101010101" pitchFamily="34" charset="-127"/>
              </a:rPr>
              <a:t> I/O to device, may put thread to sleep until finished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Bottom half: run as interrupt routine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Gets input or transfers next block of output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May wake sleeping threads if I/O now complete</a:t>
            </a:r>
          </a:p>
        </p:txBody>
      </p:sp>
    </p:spTree>
    <p:extLst>
      <p:ext uri="{BB962C8B-B14F-4D97-AF65-F5344CB8AC3E}">
        <p14:creationId xmlns:p14="http://schemas.microsoft.com/office/powerpoint/2010/main" val="4207715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76200" y="1607188"/>
            <a:ext cx="8915400" cy="3810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67600" cy="533400"/>
          </a:xfrm>
        </p:spPr>
        <p:txBody>
          <a:bodyPr/>
          <a:lstStyle/>
          <a:p>
            <a:r>
              <a:rPr lang="en-US" sz="4000" dirty="0"/>
              <a:t>Recall: Kernel Device Structure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47382" y="838200"/>
            <a:ext cx="8591817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The System Call Interface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Process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Management</a:t>
            </a:r>
            <a:endParaRPr kumimoji="0" lang="en-US" sz="19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77444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Memory</a:t>
            </a:r>
            <a:br>
              <a:rPr lang="en-US" sz="19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Management</a:t>
            </a:r>
            <a:endParaRPr kumimoji="0" lang="en-US" sz="19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41987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Filesystems</a:t>
            </a:r>
            <a:endParaRPr kumimoji="0" lang="en-US" sz="19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75132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Device</a:t>
            </a:r>
            <a:br>
              <a:rPr kumimoji="0" lang="en-US" sz="19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sz="19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223975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Networking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47382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Architecture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Dependent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996226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Manager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493914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Device</a:t>
            </a:r>
            <a:b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223974" y="3207389"/>
            <a:ext cx="1615225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Network</a:t>
            </a:r>
            <a:b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741987" y="3207389"/>
            <a:ext cx="1615225" cy="990600"/>
            <a:chOff x="3733800" y="3276600"/>
            <a:chExt cx="1615225" cy="9906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733800" y="3276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File System Types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8862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2418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974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9530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741987" y="4274189"/>
            <a:ext cx="1615225" cy="990600"/>
            <a:chOff x="3733800" y="4419600"/>
            <a:chExt cx="1615225" cy="9906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733800" y="4419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Block</a:t>
              </a:r>
              <a:b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</a:br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Devices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116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2672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6228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9784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23974" y="4274189"/>
            <a:ext cx="1615225" cy="990600"/>
            <a:chOff x="7223974" y="4419600"/>
            <a:chExt cx="1615225" cy="9906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223974" y="4419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IF drivers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3914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7470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81026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4582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64567" y="2653352"/>
            <a:ext cx="15817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Concurrency,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multitasking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96603" y="2667000"/>
            <a:ext cx="1069524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Virtual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44561" y="2653352"/>
            <a:ext cx="15937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Files and </a:t>
            </a: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dirs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: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the VFS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99841" y="2667000"/>
            <a:ext cx="15658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TTYs and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device access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49832" y="2794135"/>
            <a:ext cx="150554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Connectivity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54328" y="1302389"/>
            <a:ext cx="8018172" cy="469810"/>
            <a:chOff x="554328" y="1117511"/>
            <a:chExt cx="8018172" cy="57150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55432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3895233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4563414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5231595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5899776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6567957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723613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790431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857250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2250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189069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2558871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3227052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6" name="Picture 2" descr="C:\Users\kubitron\AppData\Local\Microsoft\Windows\Temporary Internet Files\Content.IE5\TFK8BBL8\MC900310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6632">
            <a:off x="451056" y="5456121"/>
            <a:ext cx="1143644" cy="892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4895">
            <a:off x="7450456" y="5579735"/>
            <a:ext cx="1211411" cy="8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2252754" y="5439986"/>
            <a:ext cx="1006989" cy="1052154"/>
            <a:chOff x="2252754" y="5585397"/>
            <a:chExt cx="1006989" cy="1052154"/>
          </a:xfrm>
        </p:grpSpPr>
        <p:pic>
          <p:nvPicPr>
            <p:cNvPr id="62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015625" y="5822526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257136" y="5822527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486006" y="5863814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roup 68"/>
          <p:cNvGrpSpPr/>
          <p:nvPr/>
        </p:nvGrpSpPr>
        <p:grpSpPr>
          <a:xfrm>
            <a:off x="3810000" y="5569589"/>
            <a:ext cx="1425807" cy="838200"/>
            <a:chOff x="3810000" y="5638800"/>
            <a:chExt cx="1425807" cy="838200"/>
          </a:xfrm>
        </p:grpSpPr>
        <p:pic>
          <p:nvPicPr>
            <p:cNvPr id="66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5894445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845" y="5764917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689" y="5638800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kubitron\AppData\Local\Microsoft\Windows\Temporary Internet Files\Content.IE5\TFK8BBL8\MC90044133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952" y="5302011"/>
            <a:ext cx="1403589" cy="1403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8479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Review: Life Cycle of An I/O Request</a:t>
            </a:r>
            <a:endParaRPr lang="en-US" altLang="ko-KR" sz="1800" dirty="0">
              <a:ea typeface="Gulim" panose="020B0600000101010101" pitchFamily="34" charset="-127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562" r="24442" b="562"/>
          <a:stretch>
            <a:fillRect/>
          </a:stretch>
        </p:blipFill>
        <p:spPr bwMode="auto">
          <a:xfrm>
            <a:off x="3613150" y="771525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14400" y="3429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67811" y="3498850"/>
            <a:ext cx="2032589" cy="82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pPr algn="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Top Half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914400" y="43434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167811" y="4419600"/>
            <a:ext cx="2032589" cy="82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pPr algn="r"/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Bottom Half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914400" y="5334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680771" y="5486400"/>
            <a:ext cx="1519629" cy="82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Device</a:t>
            </a:r>
          </a:p>
          <a:p>
            <a:pPr algn="r"/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914400" y="17526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494824" y="2209800"/>
            <a:ext cx="1705576" cy="82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Kernel I/O</a:t>
            </a:r>
          </a:p>
          <a:p>
            <a:pPr algn="r"/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836263" y="838200"/>
            <a:ext cx="1364137" cy="82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pPr algn="r"/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289036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84905</TotalTime>
  <Pages>60</Pages>
  <Words>4579</Words>
  <Application>Microsoft Macintosh PowerPoint</Application>
  <PresentationFormat>On-screen Show (4:3)</PresentationFormat>
  <Paragraphs>923</Paragraphs>
  <Slides>62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7" baseType="lpstr">
      <vt:lpstr>Arial</vt:lpstr>
      <vt:lpstr>Ariel</vt:lpstr>
      <vt:lpstr>Cambria Math</vt:lpstr>
      <vt:lpstr>Comic Sans MS</vt:lpstr>
      <vt:lpstr>Consolas</vt:lpstr>
      <vt:lpstr>Courier</vt:lpstr>
      <vt:lpstr>Courier New</vt:lpstr>
      <vt:lpstr>Gill Sans</vt:lpstr>
      <vt:lpstr>Gill Sans Light</vt:lpstr>
      <vt:lpstr>Helvetica</vt:lpstr>
      <vt:lpstr>Helvetica Neue </vt:lpstr>
      <vt:lpstr>Helvetica Neue Light</vt:lpstr>
      <vt:lpstr>Source Sans Pro</vt:lpstr>
      <vt:lpstr>Times New Roman</vt:lpstr>
      <vt:lpstr>Office</vt:lpstr>
      <vt:lpstr>CS162 Operating Systems and Systems Programming Lecture 17   Data Storage to File Systems</vt:lpstr>
      <vt:lpstr>Recall: OS Storage abstractions</vt:lpstr>
      <vt:lpstr>Review: Memory-Mapped Display Controller</vt:lpstr>
      <vt:lpstr>Review: Transferring Data To/From Controller</vt:lpstr>
      <vt:lpstr>Review: Transferring Data To/From Controller</vt:lpstr>
      <vt:lpstr>Recall: I/O Device Notifying the OS</vt:lpstr>
      <vt:lpstr>Recall: Device Drivers</vt:lpstr>
      <vt:lpstr>Recall: Kernel Device Structure</vt:lpstr>
      <vt:lpstr>Review: Life Cycle of An I/O Request</vt:lpstr>
      <vt:lpstr>Basic I/O Performance Concepts</vt:lpstr>
      <vt:lpstr>Example (Fast Network or SSD)</vt:lpstr>
      <vt:lpstr>Example (Fast Network or SSD)</vt:lpstr>
      <vt:lpstr>Example: at 10 ms startup (like Disk)</vt:lpstr>
      <vt:lpstr>What Determines Peak BW for I/O ?</vt:lpstr>
      <vt:lpstr>The Amazing Magnetic Disk</vt:lpstr>
      <vt:lpstr>The Amazing Magnetic Disk</vt:lpstr>
      <vt:lpstr>Shingled Magnetic Recording (SMR)</vt:lpstr>
      <vt:lpstr>Magnetic Disks - Performance</vt:lpstr>
      <vt:lpstr>Magnetic Disks - Queuing</vt:lpstr>
      <vt:lpstr>Typical Numbers for Magnetic Disk</vt:lpstr>
      <vt:lpstr>Disk Performance Example</vt:lpstr>
      <vt:lpstr>(Lots of) Intelligence in the Controller</vt:lpstr>
      <vt:lpstr>I/O Performance</vt:lpstr>
      <vt:lpstr>I/O Performance</vt:lpstr>
      <vt:lpstr>I/O Scheduling Discussion</vt:lpstr>
      <vt:lpstr>Hard Drive Prices over Time</vt:lpstr>
      <vt:lpstr>Example of Current HDDs</vt:lpstr>
      <vt:lpstr>Solid State Disks (SSDs)</vt:lpstr>
      <vt:lpstr>SSD Architecture – Reads</vt:lpstr>
      <vt:lpstr>SSD Architecture – Writes</vt:lpstr>
      <vt:lpstr>SSD Architecture - Writes</vt:lpstr>
      <vt:lpstr>Solution – Two Systems Principles</vt:lpstr>
      <vt:lpstr>Flash Translation Layer</vt:lpstr>
      <vt:lpstr>Some “Current” 3.5in SSDs</vt:lpstr>
      <vt:lpstr>HDD vs SSD Comparison</vt:lpstr>
      <vt:lpstr>SSD Summary</vt:lpstr>
      <vt:lpstr>SSD Summary</vt:lpstr>
      <vt:lpstr>From Storage to File Systems</vt:lpstr>
      <vt:lpstr>User vs. System View of a File</vt:lpstr>
      <vt:lpstr>Building a File System</vt:lpstr>
      <vt:lpstr>Translating from User to Sys. View</vt:lpstr>
      <vt:lpstr>What does the file system need?</vt:lpstr>
      <vt:lpstr>Data Structures on Disk</vt:lpstr>
      <vt:lpstr>I/O &amp; Storage Layers</vt:lpstr>
      <vt:lpstr>Designing a File System …</vt:lpstr>
      <vt:lpstr>File</vt:lpstr>
      <vt:lpstr>Our first filesystem: FAT (File Allocation Table)</vt:lpstr>
      <vt:lpstr>FAT Properties</vt:lpstr>
      <vt:lpstr>FAT Properties</vt:lpstr>
      <vt:lpstr>FAT Properties</vt:lpstr>
      <vt:lpstr>FAT Assessment</vt:lpstr>
      <vt:lpstr>FAT Assessment – Issues </vt:lpstr>
      <vt:lpstr>Components of a File System</vt:lpstr>
      <vt:lpstr>Components of a file system</vt:lpstr>
      <vt:lpstr>Directories</vt:lpstr>
      <vt:lpstr>Directory</vt:lpstr>
      <vt:lpstr>What about the Directory - FAT?</vt:lpstr>
      <vt:lpstr>FAT Directory Structure (cont’d)</vt:lpstr>
      <vt:lpstr>Many Huge FAT Security Holes!</vt:lpstr>
      <vt:lpstr>Summary (1/3) - Devices</vt:lpstr>
      <vt:lpstr>Summary (2/3) - Storage</vt:lpstr>
      <vt:lpstr>Summary (3/3) - File Systems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David CULLER</cp:lastModifiedBy>
  <cp:revision>963</cp:revision>
  <cp:lastPrinted>2019-03-21T23:44:53Z</cp:lastPrinted>
  <dcterms:created xsi:type="dcterms:W3CDTF">1995-08-12T11:37:26Z</dcterms:created>
  <dcterms:modified xsi:type="dcterms:W3CDTF">2019-10-30T17:48:08Z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