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80"/>
  </p:notesMasterIdLst>
  <p:handoutMasterIdLst>
    <p:handoutMasterId r:id="rId81"/>
  </p:handoutMasterIdLst>
  <p:sldIdLst>
    <p:sldId id="256" r:id="rId2"/>
    <p:sldId id="2230" r:id="rId3"/>
    <p:sldId id="2258" r:id="rId4"/>
    <p:sldId id="350" r:id="rId5"/>
    <p:sldId id="1135" r:id="rId6"/>
    <p:sldId id="1136" r:id="rId7"/>
    <p:sldId id="628" r:id="rId8"/>
    <p:sldId id="1913" r:id="rId9"/>
    <p:sldId id="1143" r:id="rId10"/>
    <p:sldId id="1144" r:id="rId11"/>
    <p:sldId id="1145" r:id="rId12"/>
    <p:sldId id="1146" r:id="rId13"/>
    <p:sldId id="1800" r:id="rId14"/>
    <p:sldId id="351" r:id="rId15"/>
    <p:sldId id="1842" r:id="rId16"/>
    <p:sldId id="1843" r:id="rId17"/>
    <p:sldId id="1844" r:id="rId18"/>
    <p:sldId id="358" r:id="rId19"/>
    <p:sldId id="359" r:id="rId20"/>
    <p:sldId id="1801" r:id="rId21"/>
    <p:sldId id="1802" r:id="rId22"/>
    <p:sldId id="1837" r:id="rId23"/>
    <p:sldId id="1839" r:id="rId24"/>
    <p:sldId id="357" r:id="rId25"/>
    <p:sldId id="1846" r:id="rId26"/>
    <p:sldId id="2246" r:id="rId27"/>
    <p:sldId id="1848" r:id="rId28"/>
    <p:sldId id="2247" r:id="rId29"/>
    <p:sldId id="2248" r:id="rId30"/>
    <p:sldId id="2249" r:id="rId31"/>
    <p:sldId id="354" r:id="rId32"/>
    <p:sldId id="355" r:id="rId33"/>
    <p:sldId id="356" r:id="rId34"/>
    <p:sldId id="340" r:id="rId35"/>
    <p:sldId id="341" r:id="rId36"/>
    <p:sldId id="342" r:id="rId37"/>
    <p:sldId id="343" r:id="rId38"/>
    <p:sldId id="332" r:id="rId39"/>
    <p:sldId id="334" r:id="rId40"/>
    <p:sldId id="2259" r:id="rId41"/>
    <p:sldId id="344" r:id="rId42"/>
    <p:sldId id="345" r:id="rId43"/>
    <p:sldId id="346" r:id="rId44"/>
    <p:sldId id="347" r:id="rId45"/>
    <p:sldId id="349" r:id="rId46"/>
    <p:sldId id="2261" r:id="rId47"/>
    <p:sldId id="378" r:id="rId48"/>
    <p:sldId id="2250" r:id="rId49"/>
    <p:sldId id="2252" r:id="rId50"/>
    <p:sldId id="361" r:id="rId51"/>
    <p:sldId id="225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5" r:id="rId64"/>
    <p:sldId id="376" r:id="rId65"/>
    <p:sldId id="2253" r:id="rId66"/>
    <p:sldId id="1856" r:id="rId67"/>
    <p:sldId id="1682" r:id="rId68"/>
    <p:sldId id="2254" r:id="rId69"/>
    <p:sldId id="1858" r:id="rId70"/>
    <p:sldId id="1859" r:id="rId71"/>
    <p:sldId id="2262" r:id="rId72"/>
    <p:sldId id="1860" r:id="rId73"/>
    <p:sldId id="1840" r:id="rId74"/>
    <p:sldId id="1841" r:id="rId75"/>
    <p:sldId id="1845" r:id="rId76"/>
    <p:sldId id="2255" r:id="rId77"/>
    <p:sldId id="2257" r:id="rId78"/>
    <p:sldId id="2263" r:id="rId79"/>
  </p:sldIdLst>
  <p:sldSz cx="9144000" cy="6858000" type="letter"/>
  <p:notesSz cx="69977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66"/>
    <a:srgbClr val="EFE683"/>
    <a:srgbClr val="618FFD"/>
    <a:srgbClr val="FFFFFF"/>
    <a:srgbClr val="BCB667"/>
    <a:srgbClr val="55FC02"/>
    <a:srgbClr val="FBBA03"/>
    <a:srgbClr val="0332B7"/>
    <a:srgbClr val="000000"/>
    <a:srgbClr val="CC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68"/>
    <p:restoredTop sz="86803" autoAdjust="0"/>
  </p:normalViewPr>
  <p:slideViewPr>
    <p:cSldViewPr>
      <p:cViewPr varScale="1">
        <p:scale>
          <a:sx n="104" d="100"/>
          <a:sy n="104" d="100"/>
        </p:scale>
        <p:origin x="21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722" y="-210"/>
      </p:cViewPr>
      <p:guideLst>
        <p:guide orient="horz" pos="2896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2225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3038" y="22225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algn="r"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8763000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3038" y="8763000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900" i="1"/>
            </a:lvl1pPr>
          </a:lstStyle>
          <a:p>
            <a:pPr>
              <a:defRPr/>
            </a:pPr>
            <a:fld id="{5D842B50-2395-AF47-9853-6C85347CE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10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2225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3038" y="22225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algn="r"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8763000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3038" y="8763000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fld id="{7DAEA246-AA45-9741-BAF0-58C69264C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122613" y="8761413"/>
            <a:ext cx="7524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622" tIns="44310" rIns="88622" bIns="44310">
            <a:spAutoFit/>
          </a:bodyPr>
          <a:lstStyle/>
          <a:p>
            <a:pPr algn="ctr" defTabSz="876300">
              <a:lnSpc>
                <a:spcPct val="90000"/>
              </a:lnSpc>
            </a:pPr>
            <a:r>
              <a:rPr lang="en-US" sz="1200"/>
              <a:t>Page </a:t>
            </a:r>
            <a:fld id="{C7046C59-8902-C545-AA0A-0F8828FEF2D6}" type="slidenum">
              <a:rPr lang="en-US" sz="1200"/>
              <a:pPr algn="ctr" defTabSz="876300">
                <a:lnSpc>
                  <a:spcPct val="90000"/>
                </a:lnSpc>
              </a:pPr>
              <a:t>‹#›</a:t>
            </a:fld>
            <a:endParaRPr lang="en-US" sz="1200"/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57325" y="882650"/>
            <a:ext cx="4083050" cy="3062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67213"/>
            <a:ext cx="51308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0" tIns="45740" rIns="92910" bIns="4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665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8196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D188E51-71DD-914A-8745-40E2AF639386}" type="slidenum">
              <a:rPr lang="en-US">
                <a:latin typeface="Times New Roman" charset="0"/>
                <a:ea typeface="MS PGothic" charset="0"/>
                <a:cs typeface="MS PGothic" charset="0"/>
              </a:rPr>
              <a:pPr eaLnBrk="1" hangingPunct="1"/>
              <a:t>32</a:t>
            </a:fld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98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C0078C1-87EB-E94B-955D-B1D0B065134F}" type="slidenum">
              <a:rPr lang="en-US">
                <a:ea typeface="MS PGothic" charset="0"/>
                <a:cs typeface="MS PGothic" charset="0"/>
              </a:rPr>
              <a:pPr eaLnBrk="1" hangingPunct="1"/>
              <a:t>33</a:t>
            </a:fld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94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Addressing Family, vs Protocol Family.  Still see PF_INET in the man page.  But AF_INET is what is used everywhere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99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8972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2</a:t>
            </a:r>
            <a:r>
              <a:rPr lang="en-US" altLang="ko-KR" baseline="30000" dirty="0">
                <a:ea typeface="굴림" panose="020B0600000101010101" pitchFamily="34" charset="-127"/>
              </a:rPr>
              <a:t>nd</a:t>
            </a:r>
            <a:r>
              <a:rPr lang="en-US" altLang="ko-KR" dirty="0">
                <a:ea typeface="굴림" panose="020B0600000101010101" pitchFamily="34" charset="-127"/>
              </a:rPr>
              <a:t> thing we use window-based acknowledgment protocol for: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Avoid overwhelming </a:t>
            </a:r>
            <a:r>
              <a:rPr lang="en-US" altLang="ko-KR" b="1" dirty="0">
                <a:ea typeface="굴림" panose="020B0600000101010101" pitchFamily="34" charset="-127"/>
              </a:rPr>
              <a:t>network</a:t>
            </a:r>
            <a:endParaRPr lang="ko-KR" altLang="en-US" b="1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4907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73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5A33450-4A81-C848-86DF-238B4A7172B0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5625"/>
            <a:ext cx="3648075" cy="27368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938" y="3475038"/>
            <a:ext cx="7043737" cy="32893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2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4108891-6663-574B-89B7-1B6F83FE87E5}" type="slidenum">
              <a:rPr lang="en-US">
                <a:latin typeface="Times New Roman" charset="0"/>
                <a:ea typeface="MS PGothic" charset="0"/>
                <a:cs typeface="MS PGothic" charset="0"/>
              </a:rPr>
              <a:pPr eaLnBrk="1" hangingPunct="1"/>
              <a:t>14</a:t>
            </a:fld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4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EE1B62B-F3EF-9544-A63D-E427854E6327}" type="slidenum">
              <a:rPr lang="en-US">
                <a:ea typeface="MS PGothic" charset="0"/>
                <a:cs typeface="MS PGothic" charset="0"/>
              </a:rPr>
              <a:pPr eaLnBrk="1" hangingPunct="1"/>
              <a:t>18</a:t>
            </a:fld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5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7634FC4-3082-D148-BE67-EC7AFDD44021}" type="slidenum">
              <a:rPr lang="en-US">
                <a:ea typeface="MS PGothic" charset="0"/>
                <a:cs typeface="MS PGothic" charset="0"/>
              </a:rPr>
              <a:pPr eaLnBrk="1" hangingPunct="1"/>
              <a:t>19</a:t>
            </a:fld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45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F5925CB-D418-5540-8800-B004BFFCFD4B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33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E292823-9565-894A-AD93-C54DA2DEEAAB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5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8CF0D59-4F1B-2E4E-9F8B-24228841979E}" type="slidenum">
              <a:rPr lang="en-US">
                <a:ea typeface="MS PGothic" charset="0"/>
                <a:cs typeface="MS PGothic" charset="0"/>
              </a:rPr>
              <a:pPr eaLnBrk="1" hangingPunct="1"/>
              <a:t>31</a:t>
            </a:fld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1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93738" y="1219200"/>
            <a:ext cx="76517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8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153400" y="0"/>
            <a:ext cx="9906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56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1295400" cy="476250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11/26/19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81750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UCB CS162 Fa19 L25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6381750"/>
            <a:ext cx="1066800" cy="476250"/>
          </a:xfrm>
        </p:spPr>
        <p:txBody>
          <a:bodyPr/>
          <a:lstStyle>
            <a:lvl1pPr>
              <a:defRPr>
                <a:solidFill>
                  <a:srgbClr val="FBBA03"/>
                </a:solidFill>
              </a:defRPr>
            </a:lvl1pPr>
          </a:lstStyle>
          <a:p>
            <a:pPr>
              <a:defRPr/>
            </a:pPr>
            <a:fld id="{05CF57E6-57DB-4E49-BFE1-65C6AAA70004}" type="slidenum">
              <a:rPr lang="en-US"/>
              <a:pPr>
                <a:defRPr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938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UCB CS162 Fa19 L25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FE72-0B9D-1A4F-A842-F00C4E8F7C72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95450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UCB CS162 Fa19 L25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4121-BA6C-AD43-82C2-DF1F24FE5D9C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555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733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3733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UCB CS162 Fa19 L25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3FF5-B387-3C46-9528-A4DAEFDDAA2C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97213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38600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UCB CS162 Fa19 L25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DE28-9F3A-8740-A959-B54BC5F77339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00279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UCB CS162 Fa19 L25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F822-60CA-A14C-842C-369E58A037BB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67083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UCB CS162 Fa19 L25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1FA0-C480-6843-BD2D-6F0C14B57B49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9503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19240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197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UCB CS162 Fa19 L25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5171-0207-EE4C-95BF-097AF0A57BE6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81346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736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733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066800"/>
            <a:ext cx="3733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771900"/>
            <a:ext cx="3733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UCB CS162 Fa19 L25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2EAA-4308-6D4B-B317-3B7A4B81A0EA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3916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142999"/>
            <a:ext cx="7391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UCB CS162 Fa19 L25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65C81-C980-EF45-BF17-2B49AE30DF4D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83689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FF9900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114FFB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UCB CS162 Fa19 L25</a:t>
            </a:r>
            <a:endParaRPr lang="en-US" dirty="0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99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D5790EB-F35A-0640-B4F7-A0244B6CFC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696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62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93738" y="914400"/>
            <a:ext cx="76517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 descr="fron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2" r:id="rId3"/>
    <p:sldLayoutId id="2147483993" r:id="rId4"/>
    <p:sldLayoutId id="2147483994" r:id="rId5"/>
    <p:sldLayoutId id="2147483995" r:id="rId6"/>
    <p:sldLayoutId id="2147483999" r:id="rId7"/>
    <p:sldLayoutId id="2147484000" r:id="rId8"/>
    <p:sldLayoutId id="2147483997" r:id="rId9"/>
    <p:sldLayoutId id="2147483998" r:id="rId10"/>
  </p:sldLayoutIdLst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610AF71-762F-CD4B-94E5-E4C38CAE7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04" y="1119389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CS 162: Operating Systems and Systems Programming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702ADB6-7440-3D47-B87A-955AF27DE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705" y="4252544"/>
            <a:ext cx="6400800" cy="14700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November 26, 2019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Instructor: David E. Culler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https://cs162.eecs.berkeley.edu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A254F1-F1AE-B843-A49D-5103599418B9}"/>
              </a:ext>
            </a:extLst>
          </p:cNvPr>
          <p:cNvSpPr txBox="1">
            <a:spLocks/>
          </p:cNvSpPr>
          <p:nvPr/>
        </p:nvSpPr>
        <p:spPr>
          <a:xfrm>
            <a:off x="649704" y="2514600"/>
            <a:ext cx="8494295" cy="1545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70C0"/>
                </a:solidFill>
              </a:rPr>
              <a:t>Lecture 25: End-to-End Architecture and TCP</a:t>
            </a:r>
          </a:p>
        </p:txBody>
      </p:sp>
    </p:spTree>
    <p:extLst>
      <p:ext uri="{BB962C8B-B14F-4D97-AF65-F5344CB8AC3E}">
        <p14:creationId xmlns:p14="http://schemas.microsoft.com/office/powerpoint/2010/main" val="48719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88D3-0B63-48E5-BB04-3D79933D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04FE-346F-475A-BF23-D300DE2C3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05109"/>
            <a:ext cx="7886700" cy="2271853"/>
          </a:xfrm>
        </p:spPr>
        <p:txBody>
          <a:bodyPr/>
          <a:lstStyle/>
          <a:p>
            <a:r>
              <a:rPr lang="en-US" dirty="0"/>
              <a:t>Re-implement every application for every technology?</a:t>
            </a:r>
          </a:p>
          <a:p>
            <a:endParaRPr lang="en-US" dirty="0"/>
          </a:p>
          <a:p>
            <a:r>
              <a:rPr lang="en-US" dirty="0"/>
              <a:t>No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EF1A29-7B69-4F7A-96A7-D7282C669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7" y="1768064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35821E-034E-4328-B442-828AFB702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7" y="1768064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E00DA9-5BE8-4854-947C-5D61FF3DA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7" y="1768064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BB9B2F0F-1364-4D34-9003-475B12B51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1844264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Skype 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B873B19A-1A6D-49E0-A5F0-9BD6A3DFF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7" y="1828389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SSH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E490D9DF-54C8-459E-AFB3-811E40B4A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1828389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NFS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F78F9DB-EF3F-47B7-9983-233D5ED65E46}"/>
              </a:ext>
            </a:extLst>
          </p:cNvPr>
          <p:cNvGrpSpPr>
            <a:grpSpLocks/>
          </p:cNvGrpSpPr>
          <p:nvPr/>
        </p:nvGrpSpPr>
        <p:grpSpPr bwMode="auto">
          <a:xfrm>
            <a:off x="6313487" y="2758664"/>
            <a:ext cx="1077913" cy="762000"/>
            <a:chOff x="3456" y="2400"/>
            <a:chExt cx="679" cy="291"/>
          </a:xfrm>
        </p:grpSpPr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78AFEB1B-A14C-4219-9FFF-4DFEF3614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672" cy="291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B9ACD03C-0017-4B11-B23B-7ED734D08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2407"/>
              <a:ext cx="64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>
                  <a:latin typeface="Helvetica" charset="0"/>
                </a:rPr>
                <a:t>Packet</a:t>
              </a:r>
            </a:p>
            <a:p>
              <a:r>
                <a:rPr lang="en-US" sz="2000">
                  <a:latin typeface="Helvetica" charset="0"/>
                </a:rPr>
                <a:t>Radio</a:t>
              </a:r>
            </a:p>
          </p:txBody>
        </p:sp>
      </p:grpSp>
      <p:sp>
        <p:nvSpPr>
          <p:cNvPr id="13" name="Rectangle 13">
            <a:extLst>
              <a:ext uri="{FF2B5EF4-FFF2-40B4-BE49-F238E27FC236}">
                <a16:creationId xmlns:a16="http://schemas.microsoft.com/office/drawing/2014/main" id="{1BE439D3-8E7B-4D55-9A00-4EFB76031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7" y="2758664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B28A7C7-985D-408A-87CB-EFE2AAD3E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2" y="2769777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Helvetica" charset="0"/>
              </a:rPr>
              <a:t>Coaxial </a:t>
            </a:r>
          </a:p>
          <a:p>
            <a:r>
              <a:rPr lang="en-US" sz="2000" dirty="0">
                <a:latin typeface="Helvetica" charset="0"/>
              </a:rPr>
              <a:t>cable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F79EE98-7C7F-48CE-ABE1-01281B5A0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87" y="2758664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9882531C-C1C6-41DB-96C1-AA8A67448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2" y="2769777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Fiber</a:t>
            </a:r>
          </a:p>
          <a:p>
            <a:r>
              <a:rPr lang="en-US" sz="2000">
                <a:latin typeface="Helvetica" charset="0"/>
              </a:rPr>
              <a:t>optic</a:t>
            </a: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AC67EEDA-15D6-4177-96DA-8FC73BBFC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8287" y="2530064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1587CC57-E681-4BDA-9F95-5039CCD5B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1855377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Application</a:t>
            </a: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7B910E80-3EBC-4CF0-B8B1-AC24BDD02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2" y="2834864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Helvetica" charset="0"/>
              </a:rPr>
              <a:t>Transmission</a:t>
            </a:r>
          </a:p>
          <a:p>
            <a:r>
              <a:rPr lang="en-US" sz="2000" dirty="0">
                <a:latin typeface="Helvetica" charset="0"/>
              </a:rPr>
              <a:t>Media</a:t>
            </a:r>
          </a:p>
        </p:txBody>
      </p:sp>
      <p:cxnSp>
        <p:nvCxnSpPr>
          <p:cNvPr id="20" name="AutoShape 20">
            <a:extLst>
              <a:ext uri="{FF2B5EF4-FFF2-40B4-BE49-F238E27FC236}">
                <a16:creationId xmlns:a16="http://schemas.microsoft.com/office/drawing/2014/main" id="{7A9D6493-9E76-43F0-8898-0F4647E5F766}"/>
              </a:ext>
            </a:extLst>
          </p:cNvPr>
          <p:cNvCxnSpPr>
            <a:cxnSpLocks noChangeShapeType="1"/>
            <a:stCxn id="7" idx="2"/>
            <a:endCxn id="14" idx="0"/>
          </p:cNvCxnSpPr>
          <p:nvPr/>
        </p:nvCxnSpPr>
        <p:spPr bwMode="auto">
          <a:xfrm>
            <a:off x="3648075" y="2244314"/>
            <a:ext cx="608012" cy="5254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1">
            <a:extLst>
              <a:ext uri="{FF2B5EF4-FFF2-40B4-BE49-F238E27FC236}">
                <a16:creationId xmlns:a16="http://schemas.microsoft.com/office/drawing/2014/main" id="{57D8852E-A402-4A6D-A359-B194CE7A0860}"/>
              </a:ext>
            </a:extLst>
          </p:cNvPr>
          <p:cNvCxnSpPr>
            <a:cxnSpLocks noChangeShapeType="1"/>
            <a:stCxn id="7" idx="2"/>
            <a:endCxn id="15" idx="0"/>
          </p:cNvCxnSpPr>
          <p:nvPr/>
        </p:nvCxnSpPr>
        <p:spPr bwMode="auto">
          <a:xfrm>
            <a:off x="3648075" y="2244314"/>
            <a:ext cx="1941512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2">
            <a:extLst>
              <a:ext uri="{FF2B5EF4-FFF2-40B4-BE49-F238E27FC236}">
                <a16:creationId xmlns:a16="http://schemas.microsoft.com/office/drawing/2014/main" id="{4936498B-C32E-4A50-B78A-179385617411}"/>
              </a:ext>
            </a:extLst>
          </p:cNvPr>
          <p:cNvCxnSpPr>
            <a:cxnSpLocks noChangeShapeType="1"/>
            <a:stCxn id="8" idx="2"/>
            <a:endCxn id="13" idx="0"/>
          </p:cNvCxnSpPr>
          <p:nvPr/>
        </p:nvCxnSpPr>
        <p:spPr bwMode="auto">
          <a:xfrm flipH="1">
            <a:off x="4217987" y="2225264"/>
            <a:ext cx="468313" cy="523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3">
            <a:extLst>
              <a:ext uri="{FF2B5EF4-FFF2-40B4-BE49-F238E27FC236}">
                <a16:creationId xmlns:a16="http://schemas.microsoft.com/office/drawing/2014/main" id="{2D92C347-C5BA-49C9-8FCC-28A0E752D8CC}"/>
              </a:ext>
            </a:extLst>
          </p:cNvPr>
          <p:cNvCxnSpPr>
            <a:cxnSpLocks noChangeShapeType="1"/>
            <a:stCxn id="6" idx="2"/>
            <a:endCxn id="15" idx="0"/>
          </p:cNvCxnSpPr>
          <p:nvPr/>
        </p:nvCxnSpPr>
        <p:spPr bwMode="auto">
          <a:xfrm>
            <a:off x="4675187" y="2234789"/>
            <a:ext cx="9144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4">
            <a:extLst>
              <a:ext uri="{FF2B5EF4-FFF2-40B4-BE49-F238E27FC236}">
                <a16:creationId xmlns:a16="http://schemas.microsoft.com/office/drawing/2014/main" id="{192BD6B9-4E11-401F-8362-582356A20776}"/>
              </a:ext>
            </a:extLst>
          </p:cNvPr>
          <p:cNvCxnSpPr>
            <a:cxnSpLocks noChangeShapeType="1"/>
            <a:stCxn id="4" idx="2"/>
            <a:endCxn id="13" idx="0"/>
          </p:cNvCxnSpPr>
          <p:nvPr/>
        </p:nvCxnSpPr>
        <p:spPr bwMode="auto">
          <a:xfrm flipH="1">
            <a:off x="4217987" y="2234789"/>
            <a:ext cx="14478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>
            <a:extLst>
              <a:ext uri="{FF2B5EF4-FFF2-40B4-BE49-F238E27FC236}">
                <a16:creationId xmlns:a16="http://schemas.microsoft.com/office/drawing/2014/main" id="{D085396E-A60A-4933-B933-1301AAF1DAC4}"/>
              </a:ext>
            </a:extLst>
          </p:cNvPr>
          <p:cNvCxnSpPr>
            <a:cxnSpLocks noChangeShapeType="1"/>
            <a:stCxn id="4" idx="2"/>
            <a:endCxn id="15" idx="0"/>
          </p:cNvCxnSpPr>
          <p:nvPr/>
        </p:nvCxnSpPr>
        <p:spPr bwMode="auto">
          <a:xfrm flipH="1">
            <a:off x="5589587" y="2234789"/>
            <a:ext cx="762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802FEE8-1BD0-493B-91E0-B699BBB1FB72}"/>
              </a:ext>
            </a:extLst>
          </p:cNvPr>
          <p:cNvGrpSpPr>
            <a:grpSpLocks/>
          </p:cNvGrpSpPr>
          <p:nvPr/>
        </p:nvGrpSpPr>
        <p:grpSpPr bwMode="auto">
          <a:xfrm>
            <a:off x="6313487" y="1768064"/>
            <a:ext cx="847725" cy="461963"/>
            <a:chOff x="3456" y="1776"/>
            <a:chExt cx="534" cy="291"/>
          </a:xfrm>
        </p:grpSpPr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F599EB9D-8838-4E3A-A60A-4D06632B0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1776"/>
              <a:ext cx="521" cy="291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28" name="Text Box 28">
              <a:extLst>
                <a:ext uri="{FF2B5EF4-FFF2-40B4-BE49-F238E27FC236}">
                  <a16:creationId xmlns:a16="http://schemas.microsoft.com/office/drawing/2014/main" id="{E2930A46-E50D-4104-B5FE-0D458F967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814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>
                  <a:latin typeface="Helvetica" charset="0"/>
                </a:rPr>
                <a:t>HTTP</a:t>
              </a: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CAD7DA7-BDA8-48F8-9BBE-FAE48BF9EB71}"/>
              </a:ext>
            </a:extLst>
          </p:cNvPr>
          <p:cNvGrpSpPr>
            <a:grpSpLocks/>
          </p:cNvGrpSpPr>
          <p:nvPr/>
        </p:nvGrpSpPr>
        <p:grpSpPr bwMode="auto">
          <a:xfrm>
            <a:off x="3646487" y="2234789"/>
            <a:ext cx="3200400" cy="514350"/>
            <a:chOff x="1776" y="2070"/>
            <a:chExt cx="2016" cy="324"/>
          </a:xfrm>
        </p:grpSpPr>
        <p:cxnSp>
          <p:nvCxnSpPr>
            <p:cNvPr id="30" name="AutoShape 30">
              <a:extLst>
                <a:ext uri="{FF2B5EF4-FFF2-40B4-BE49-F238E27FC236}">
                  <a16:creationId xmlns:a16="http://schemas.microsoft.com/office/drawing/2014/main" id="{ECAF6F4A-35C1-44FD-B31D-0C57868C09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76" y="2070"/>
              <a:ext cx="2016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31">
              <a:extLst>
                <a:ext uri="{FF2B5EF4-FFF2-40B4-BE49-F238E27FC236}">
                  <a16:creationId xmlns:a16="http://schemas.microsoft.com/office/drawing/2014/main" id="{ECBCD559-7E6C-4669-997E-E3281731EB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4" y="2070"/>
              <a:ext cx="1368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32">
              <a:extLst>
                <a:ext uri="{FF2B5EF4-FFF2-40B4-BE49-F238E27FC236}">
                  <a16:creationId xmlns:a16="http://schemas.microsoft.com/office/drawing/2014/main" id="{A71828FB-F59F-4BFC-954E-9905BF0BEE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8" y="2070"/>
              <a:ext cx="744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33">
              <a:extLst>
                <a:ext uri="{FF2B5EF4-FFF2-40B4-BE49-F238E27FC236}">
                  <a16:creationId xmlns:a16="http://schemas.microsoft.com/office/drawing/2014/main" id="{D86BB37B-18C3-4AB1-93BE-470DE35061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27" y="2070"/>
              <a:ext cx="65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A03E1137-4535-4317-A533-CE86CBB6E9B8}"/>
              </a:ext>
            </a:extLst>
          </p:cNvPr>
          <p:cNvGrpSpPr>
            <a:grpSpLocks/>
          </p:cNvGrpSpPr>
          <p:nvPr/>
        </p:nvGrpSpPr>
        <p:grpSpPr bwMode="auto">
          <a:xfrm>
            <a:off x="4217987" y="2225264"/>
            <a:ext cx="2525713" cy="523875"/>
            <a:chOff x="2136" y="2064"/>
            <a:chExt cx="1591" cy="330"/>
          </a:xfrm>
        </p:grpSpPr>
        <p:cxnSp>
          <p:nvCxnSpPr>
            <p:cNvPr id="35" name="AutoShape 35">
              <a:extLst>
                <a:ext uri="{FF2B5EF4-FFF2-40B4-BE49-F238E27FC236}">
                  <a16:creationId xmlns:a16="http://schemas.microsoft.com/office/drawing/2014/main" id="{C36CE38D-3E4F-4F9C-8B0F-D841082C35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36" y="2064"/>
              <a:ext cx="1548" cy="33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6">
              <a:extLst>
                <a:ext uri="{FF2B5EF4-FFF2-40B4-BE49-F238E27FC236}">
                  <a16:creationId xmlns:a16="http://schemas.microsoft.com/office/drawing/2014/main" id="{4591EDDE-C277-4D66-9E2A-EA0EE3326F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00" y="2070"/>
              <a:ext cx="727" cy="32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1A4C91A3-848E-9E47-9179-14FCFF7C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200E676F-FC03-A743-960A-84F12C67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37232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88D3-0B63-48E5-BB04-3D79933D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04FE-346F-475A-BF23-D300DE2C3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72" y="4833184"/>
            <a:ext cx="7886700" cy="1580325"/>
          </a:xfrm>
        </p:spPr>
        <p:txBody>
          <a:bodyPr/>
          <a:lstStyle/>
          <a:p>
            <a:r>
              <a:rPr lang="en-US" dirty="0"/>
              <a:t>Re-implement sockets for every technology?</a:t>
            </a:r>
          </a:p>
          <a:p>
            <a:endParaRPr lang="en-US" dirty="0"/>
          </a:p>
          <a:p>
            <a:r>
              <a:rPr lang="en-US" dirty="0"/>
              <a:t>No</a:t>
            </a:r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2391FD8-5345-470E-A73A-1DA385C55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3" y="1407456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4858CF3B-D9B2-4C17-845C-200EDBCA3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3" y="1407456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1681C801-3F0A-4E7A-86E7-8B30C242E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3" y="1407456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66" name="Text Box 7">
            <a:extLst>
              <a:ext uri="{FF2B5EF4-FFF2-40B4-BE49-F238E27FC236}">
                <a16:creationId xmlns:a16="http://schemas.microsoft.com/office/drawing/2014/main" id="{6591A52B-33ED-4F1A-806F-E16664775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1" y="1483656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Skype </a:t>
            </a:r>
          </a:p>
        </p:txBody>
      </p:sp>
      <p:sp>
        <p:nvSpPr>
          <p:cNvPr id="67" name="Text Box 8">
            <a:extLst>
              <a:ext uri="{FF2B5EF4-FFF2-40B4-BE49-F238E27FC236}">
                <a16:creationId xmlns:a16="http://schemas.microsoft.com/office/drawing/2014/main" id="{8BE726A0-9FC8-4580-837F-7999B5E6C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3" y="1467781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SSH</a:t>
            </a:r>
          </a:p>
        </p:txBody>
      </p:sp>
      <p:sp>
        <p:nvSpPr>
          <p:cNvPr id="68" name="Text Box 9">
            <a:extLst>
              <a:ext uri="{FF2B5EF4-FFF2-40B4-BE49-F238E27FC236}">
                <a16:creationId xmlns:a16="http://schemas.microsoft.com/office/drawing/2014/main" id="{5994828E-BABA-4900-9392-248607CBA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6" y="1467781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NFS</a:t>
            </a:r>
          </a:p>
        </p:txBody>
      </p:sp>
      <p:sp>
        <p:nvSpPr>
          <p:cNvPr id="69" name="Rectangle 13">
            <a:extLst>
              <a:ext uri="{FF2B5EF4-FFF2-40B4-BE49-F238E27FC236}">
                <a16:creationId xmlns:a16="http://schemas.microsoft.com/office/drawing/2014/main" id="{B3273362-C8A2-45F2-8DEE-CE2EBF235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3" y="3684694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70" name="Text Box 14">
            <a:extLst>
              <a:ext uri="{FF2B5EF4-FFF2-40B4-BE49-F238E27FC236}">
                <a16:creationId xmlns:a16="http://schemas.microsoft.com/office/drawing/2014/main" id="{8BF1FC0B-C9B7-46F9-8BE4-8181B8535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098" y="3695807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Coaxial </a:t>
            </a:r>
          </a:p>
          <a:p>
            <a:r>
              <a:rPr lang="en-US" sz="2000">
                <a:latin typeface="Helvetica" charset="0"/>
              </a:rPr>
              <a:t>cable</a:t>
            </a:r>
          </a:p>
        </p:txBody>
      </p:sp>
      <p:sp>
        <p:nvSpPr>
          <p:cNvPr id="71" name="Rectangle 15">
            <a:extLst>
              <a:ext uri="{FF2B5EF4-FFF2-40B4-BE49-F238E27FC236}">
                <a16:creationId xmlns:a16="http://schemas.microsoft.com/office/drawing/2014/main" id="{B583224E-F19E-48F3-9FE6-759F9C4C2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3" y="3684694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72" name="Text Box 16">
            <a:extLst>
              <a:ext uri="{FF2B5EF4-FFF2-40B4-BE49-F238E27FC236}">
                <a16:creationId xmlns:a16="http://schemas.microsoft.com/office/drawing/2014/main" id="{8989B402-5610-4AD5-918B-B291B0B9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898" y="3695807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Fiber</a:t>
            </a:r>
          </a:p>
          <a:p>
            <a:r>
              <a:rPr lang="en-US" sz="2000">
                <a:latin typeface="Helvetica" charset="0"/>
              </a:rPr>
              <a:t>optic</a:t>
            </a:r>
          </a:p>
        </p:txBody>
      </p:sp>
      <p:sp>
        <p:nvSpPr>
          <p:cNvPr id="73" name="Line 17">
            <a:extLst>
              <a:ext uri="{FF2B5EF4-FFF2-40B4-BE49-F238E27FC236}">
                <a16:creationId xmlns:a16="http://schemas.microsoft.com/office/drawing/2014/main" id="{0DDE143B-CE63-4EC0-922A-12D5AC1D1A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7973" y="2185331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Text Box 18">
            <a:extLst>
              <a:ext uri="{FF2B5EF4-FFF2-40B4-BE49-F238E27FC236}">
                <a16:creationId xmlns:a16="http://schemas.microsoft.com/office/drawing/2014/main" id="{5D97F3D4-51A1-4F39-8202-1A6C56C1D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1" y="1494769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Application</a:t>
            </a:r>
          </a:p>
        </p:txBody>
      </p:sp>
      <p:sp>
        <p:nvSpPr>
          <p:cNvPr id="75" name="Text Box 19">
            <a:extLst>
              <a:ext uri="{FF2B5EF4-FFF2-40B4-BE49-F238E27FC236}">
                <a16:creationId xmlns:a16="http://schemas.microsoft.com/office/drawing/2014/main" id="{01DFC2F8-5F8D-48AA-8712-C7388EA4C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698" y="3760894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Helvetica" charset="0"/>
              </a:rPr>
              <a:t>Transmission</a:t>
            </a:r>
          </a:p>
          <a:p>
            <a:r>
              <a:rPr lang="en-US" sz="2000">
                <a:latin typeface="Helvetica" charset="0"/>
              </a:rPr>
              <a:t>Media</a:t>
            </a:r>
          </a:p>
        </p:txBody>
      </p:sp>
      <p:grpSp>
        <p:nvGrpSpPr>
          <p:cNvPr id="76" name="Group 20">
            <a:extLst>
              <a:ext uri="{FF2B5EF4-FFF2-40B4-BE49-F238E27FC236}">
                <a16:creationId xmlns:a16="http://schemas.microsoft.com/office/drawing/2014/main" id="{DBC0641E-88A7-4805-ADBC-EA0A2DFCF21E}"/>
              </a:ext>
            </a:extLst>
          </p:cNvPr>
          <p:cNvGrpSpPr>
            <a:grpSpLocks/>
          </p:cNvGrpSpPr>
          <p:nvPr/>
        </p:nvGrpSpPr>
        <p:grpSpPr bwMode="auto">
          <a:xfrm>
            <a:off x="6200773" y="1407456"/>
            <a:ext cx="847725" cy="461963"/>
            <a:chOff x="3456" y="1776"/>
            <a:chExt cx="534" cy="291"/>
          </a:xfrm>
        </p:grpSpPr>
        <p:sp>
          <p:nvSpPr>
            <p:cNvPr id="77" name="Rectangle 21">
              <a:extLst>
                <a:ext uri="{FF2B5EF4-FFF2-40B4-BE49-F238E27FC236}">
                  <a16:creationId xmlns:a16="http://schemas.microsoft.com/office/drawing/2014/main" id="{0AB97593-2171-4456-B8DA-88626BD35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1776"/>
              <a:ext cx="521" cy="291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6" rIns="91430" bIns="45716">
              <a:spAutoFit/>
            </a:bodyPr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78" name="Text Box 22">
              <a:extLst>
                <a:ext uri="{FF2B5EF4-FFF2-40B4-BE49-F238E27FC236}">
                  <a16:creationId xmlns:a16="http://schemas.microsoft.com/office/drawing/2014/main" id="{5A186088-0A08-4CAC-B0A3-74C5CEDE7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814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>
                  <a:latin typeface="Helvetica" charset="0"/>
                </a:rPr>
                <a:t>HTTP</a:t>
              </a:r>
            </a:p>
          </p:txBody>
        </p:sp>
      </p:grpSp>
      <p:sp>
        <p:nvSpPr>
          <p:cNvPr id="79" name="Rectangle 23">
            <a:extLst>
              <a:ext uri="{FF2B5EF4-FFF2-40B4-BE49-F238E27FC236}">
                <a16:creationId xmlns:a16="http://schemas.microsoft.com/office/drawing/2014/main" id="{DC33F7E0-414F-4678-865E-42706082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3" y="2429806"/>
            <a:ext cx="1447800" cy="2286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Sockets</a:t>
            </a:r>
          </a:p>
        </p:txBody>
      </p:sp>
      <p:sp>
        <p:nvSpPr>
          <p:cNvPr id="80" name="Line 24">
            <a:extLst>
              <a:ext uri="{FF2B5EF4-FFF2-40B4-BE49-F238E27FC236}">
                <a16:creationId xmlns:a16="http://schemas.microsoft.com/office/drawing/2014/main" id="{CDB0C81D-D70C-4CBE-B3F7-F21A8EAE5C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7973" y="3379894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cxnSp>
        <p:nvCxnSpPr>
          <p:cNvPr id="82" name="AutoShape 26">
            <a:extLst>
              <a:ext uri="{FF2B5EF4-FFF2-40B4-BE49-F238E27FC236}">
                <a16:creationId xmlns:a16="http://schemas.microsoft.com/office/drawing/2014/main" id="{77F72919-8CA4-4091-AED3-2EFA29C5630B}"/>
              </a:ext>
            </a:extLst>
          </p:cNvPr>
          <p:cNvCxnSpPr>
            <a:cxnSpLocks noChangeShapeType="1"/>
            <a:stCxn id="64" idx="2"/>
            <a:endCxn id="79" idx="0"/>
          </p:cNvCxnSpPr>
          <p:nvPr/>
        </p:nvCxnSpPr>
        <p:spPr bwMode="auto">
          <a:xfrm>
            <a:off x="3533773" y="1874181"/>
            <a:ext cx="14097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27">
            <a:extLst>
              <a:ext uri="{FF2B5EF4-FFF2-40B4-BE49-F238E27FC236}">
                <a16:creationId xmlns:a16="http://schemas.microsoft.com/office/drawing/2014/main" id="{FCF1EDDA-2572-4A59-8098-72ED2CB5539B}"/>
              </a:ext>
            </a:extLst>
          </p:cNvPr>
          <p:cNvCxnSpPr>
            <a:cxnSpLocks noChangeShapeType="1"/>
            <a:stCxn id="65" idx="2"/>
            <a:endCxn id="79" idx="0"/>
          </p:cNvCxnSpPr>
          <p:nvPr/>
        </p:nvCxnSpPr>
        <p:spPr bwMode="auto">
          <a:xfrm>
            <a:off x="4562473" y="1874181"/>
            <a:ext cx="3810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4" name="AutoShape 28">
            <a:extLst>
              <a:ext uri="{FF2B5EF4-FFF2-40B4-BE49-F238E27FC236}">
                <a16:creationId xmlns:a16="http://schemas.microsoft.com/office/drawing/2014/main" id="{1F1193FF-26AE-42F0-AEBC-7A8DB4F375A4}"/>
              </a:ext>
            </a:extLst>
          </p:cNvPr>
          <p:cNvCxnSpPr>
            <a:cxnSpLocks noChangeShapeType="1"/>
            <a:stCxn id="63" idx="2"/>
            <a:endCxn id="79" idx="0"/>
          </p:cNvCxnSpPr>
          <p:nvPr/>
        </p:nvCxnSpPr>
        <p:spPr bwMode="auto">
          <a:xfrm flipH="1">
            <a:off x="4943473" y="1874181"/>
            <a:ext cx="6096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29">
            <a:extLst>
              <a:ext uri="{FF2B5EF4-FFF2-40B4-BE49-F238E27FC236}">
                <a16:creationId xmlns:a16="http://schemas.microsoft.com/office/drawing/2014/main" id="{256FC0C4-5FDD-4529-9137-0A6DA8C6EDE7}"/>
              </a:ext>
            </a:extLst>
          </p:cNvPr>
          <p:cNvCxnSpPr>
            <a:cxnSpLocks noChangeShapeType="1"/>
            <a:endCxn id="69" idx="0"/>
          </p:cNvCxnSpPr>
          <p:nvPr/>
        </p:nvCxnSpPr>
        <p:spPr bwMode="auto">
          <a:xfrm>
            <a:off x="3279465" y="3179869"/>
            <a:ext cx="825808" cy="5048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6" name="AutoShape 30">
            <a:extLst>
              <a:ext uri="{FF2B5EF4-FFF2-40B4-BE49-F238E27FC236}">
                <a16:creationId xmlns:a16="http://schemas.microsoft.com/office/drawing/2014/main" id="{D17F2FA5-4DCB-46E2-9828-18747758672B}"/>
              </a:ext>
            </a:extLst>
          </p:cNvPr>
          <p:cNvCxnSpPr>
            <a:cxnSpLocks noChangeShapeType="1"/>
            <a:endCxn id="71" idx="0"/>
          </p:cNvCxnSpPr>
          <p:nvPr/>
        </p:nvCxnSpPr>
        <p:spPr bwMode="auto">
          <a:xfrm>
            <a:off x="3279465" y="3184243"/>
            <a:ext cx="2197408" cy="50045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7" name="AutoShape 31">
            <a:extLst>
              <a:ext uri="{FF2B5EF4-FFF2-40B4-BE49-F238E27FC236}">
                <a16:creationId xmlns:a16="http://schemas.microsoft.com/office/drawing/2014/main" id="{8C09B52B-4FB9-4664-BD10-466F258686EE}"/>
              </a:ext>
            </a:extLst>
          </p:cNvPr>
          <p:cNvCxnSpPr>
            <a:cxnSpLocks noChangeShapeType="1"/>
            <a:stCxn id="77" idx="2"/>
            <a:endCxn id="79" idx="0"/>
          </p:cNvCxnSpPr>
          <p:nvPr/>
        </p:nvCxnSpPr>
        <p:spPr bwMode="auto">
          <a:xfrm flipH="1">
            <a:off x="4943473" y="1869419"/>
            <a:ext cx="1681163" cy="5603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32">
            <a:extLst>
              <a:ext uri="{FF2B5EF4-FFF2-40B4-BE49-F238E27FC236}">
                <a16:creationId xmlns:a16="http://schemas.microsoft.com/office/drawing/2014/main" id="{BD0CDFAA-BB09-4591-9A65-24DC18A4331A}"/>
              </a:ext>
            </a:extLst>
          </p:cNvPr>
          <p:cNvCxnSpPr>
            <a:cxnSpLocks noChangeShapeType="1"/>
            <a:stCxn id="90" idx="2"/>
            <a:endCxn id="70" idx="0"/>
          </p:cNvCxnSpPr>
          <p:nvPr/>
        </p:nvCxnSpPr>
        <p:spPr bwMode="auto">
          <a:xfrm flipH="1">
            <a:off x="4142580" y="3173130"/>
            <a:ext cx="275824" cy="52267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40DC45F8-A9C4-4FB0-9D35-6A57E4D1F7A1}"/>
              </a:ext>
            </a:extLst>
          </p:cNvPr>
          <p:cNvSpPr/>
          <p:nvPr/>
        </p:nvSpPr>
        <p:spPr>
          <a:xfrm>
            <a:off x="2585416" y="2709747"/>
            <a:ext cx="1114425" cy="46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UDP/IPv4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AA9312-70E6-4ED1-BF15-F8D703068044}"/>
              </a:ext>
            </a:extLst>
          </p:cNvPr>
          <p:cNvSpPr/>
          <p:nvPr/>
        </p:nvSpPr>
        <p:spPr>
          <a:xfrm>
            <a:off x="3861191" y="2704984"/>
            <a:ext cx="1114425" cy="46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UDP/IPv6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D22A257-44BE-4765-ABB9-78AD975E1FA6}"/>
              </a:ext>
            </a:extLst>
          </p:cNvPr>
          <p:cNvSpPr/>
          <p:nvPr/>
        </p:nvSpPr>
        <p:spPr>
          <a:xfrm>
            <a:off x="5167097" y="2703920"/>
            <a:ext cx="1114425" cy="46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TCP/IPv4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5D17C39-25A3-4B17-9374-CAC46FD125D9}"/>
              </a:ext>
            </a:extLst>
          </p:cNvPr>
          <p:cNvSpPr/>
          <p:nvPr/>
        </p:nvSpPr>
        <p:spPr>
          <a:xfrm>
            <a:off x="6442872" y="2699157"/>
            <a:ext cx="1114425" cy="46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TCP/IPv6</a:t>
            </a:r>
          </a:p>
        </p:txBody>
      </p:sp>
      <p:cxnSp>
        <p:nvCxnSpPr>
          <p:cNvPr id="97" name="AutoShape 32">
            <a:extLst>
              <a:ext uri="{FF2B5EF4-FFF2-40B4-BE49-F238E27FC236}">
                <a16:creationId xmlns:a16="http://schemas.microsoft.com/office/drawing/2014/main" id="{0B802567-7769-4AF9-90CE-3A90341A712F}"/>
              </a:ext>
            </a:extLst>
          </p:cNvPr>
          <p:cNvCxnSpPr>
            <a:cxnSpLocks noChangeShapeType="1"/>
            <a:stCxn id="90" idx="2"/>
          </p:cNvCxnSpPr>
          <p:nvPr/>
        </p:nvCxnSpPr>
        <p:spPr bwMode="auto">
          <a:xfrm>
            <a:off x="4418404" y="3173130"/>
            <a:ext cx="1199163" cy="52267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0" name="AutoShape 29">
            <a:extLst>
              <a:ext uri="{FF2B5EF4-FFF2-40B4-BE49-F238E27FC236}">
                <a16:creationId xmlns:a16="http://schemas.microsoft.com/office/drawing/2014/main" id="{1BC3863D-964E-4025-8F84-496B086DE3B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17316" y="3167303"/>
            <a:ext cx="55460" cy="528504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" name="AutoShape 29">
            <a:extLst>
              <a:ext uri="{FF2B5EF4-FFF2-40B4-BE49-F238E27FC236}">
                <a16:creationId xmlns:a16="http://schemas.microsoft.com/office/drawing/2014/main" id="{B5262808-8F94-4628-95E7-396E5AB4554C}"/>
              </a:ext>
            </a:extLst>
          </p:cNvPr>
          <p:cNvCxnSpPr>
            <a:cxnSpLocks noChangeShapeType="1"/>
            <a:stCxn id="91" idx="2"/>
            <a:endCxn id="70" idx="0"/>
          </p:cNvCxnSpPr>
          <p:nvPr/>
        </p:nvCxnSpPr>
        <p:spPr bwMode="auto">
          <a:xfrm flipH="1">
            <a:off x="4142580" y="3172066"/>
            <a:ext cx="1581730" cy="523741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5" name="AutoShape 29">
            <a:extLst>
              <a:ext uri="{FF2B5EF4-FFF2-40B4-BE49-F238E27FC236}">
                <a16:creationId xmlns:a16="http://schemas.microsoft.com/office/drawing/2014/main" id="{A1D68EA4-0B95-4C6C-B040-60F53FC758B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45189" y="3173130"/>
            <a:ext cx="2839634" cy="507833"/>
          </a:xfrm>
          <a:prstGeom prst="straightConnector1">
            <a:avLst/>
          </a:prstGeom>
          <a:noFill/>
          <a:ln w="254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7" name="AutoShape 29">
            <a:extLst>
              <a:ext uri="{FF2B5EF4-FFF2-40B4-BE49-F238E27FC236}">
                <a16:creationId xmlns:a16="http://schemas.microsoft.com/office/drawing/2014/main" id="{1F3A9203-D490-416C-BBC6-C9C11040E6A9}"/>
              </a:ext>
            </a:extLst>
          </p:cNvPr>
          <p:cNvCxnSpPr>
            <a:cxnSpLocks noChangeShapeType="1"/>
            <a:stCxn id="92" idx="2"/>
          </p:cNvCxnSpPr>
          <p:nvPr/>
        </p:nvCxnSpPr>
        <p:spPr bwMode="auto">
          <a:xfrm flipH="1">
            <a:off x="5553073" y="3167303"/>
            <a:ext cx="1447012" cy="485642"/>
          </a:xfrm>
          <a:prstGeom prst="straightConnector1">
            <a:avLst/>
          </a:prstGeom>
          <a:noFill/>
          <a:ln w="254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18178-8973-CA47-AB38-0D7E0F3D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B729-5A1F-324B-A72B-14D26BD2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6522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247D-FC20-421F-BF0E-6D2D77E9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6EAC-AEF2-4144-990C-D932FF6DE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Complex services from simpler ones</a:t>
            </a:r>
          </a:p>
          <a:p>
            <a:pPr lvl="1"/>
            <a:r>
              <a:rPr lang="en-US" sz="2000" dirty="0"/>
              <a:t>Physical and Link Layers (Wi-Fi, Ethernet, …)</a:t>
            </a:r>
          </a:p>
          <a:p>
            <a:pPr lvl="2"/>
            <a:r>
              <a:rPr lang="en-US" sz="2000" dirty="0"/>
              <a:t>Unreliable, local exchange of limited-size </a:t>
            </a:r>
            <a:r>
              <a:rPr lang="en-US" sz="2000" b="1" dirty="0"/>
              <a:t>frames</a:t>
            </a:r>
            <a:endParaRPr lang="en-US" sz="2000" dirty="0"/>
          </a:p>
          <a:p>
            <a:pPr lvl="1"/>
            <a:r>
              <a:rPr lang="en-US" sz="2000" dirty="0"/>
              <a:t>Network (IP) – routing between local networks</a:t>
            </a:r>
          </a:p>
          <a:p>
            <a:pPr lvl="2"/>
            <a:r>
              <a:rPr lang="en-US" sz="2000" dirty="0"/>
              <a:t>Unreliable, global exchange of limited-size </a:t>
            </a:r>
            <a:r>
              <a:rPr lang="en-US" sz="2000" b="1" dirty="0"/>
              <a:t>packets</a:t>
            </a:r>
            <a:endParaRPr lang="en-US" sz="2000" dirty="0"/>
          </a:p>
          <a:p>
            <a:pPr lvl="1"/>
            <a:r>
              <a:rPr lang="en-US" sz="2000" dirty="0"/>
              <a:t>Transport (e.g., TCP or UDP) – Glue</a:t>
            </a:r>
          </a:p>
          <a:p>
            <a:pPr lvl="2"/>
            <a:r>
              <a:rPr lang="en-US" sz="2000" dirty="0"/>
              <a:t>Reliable (with retries), ordering, stream of bytes</a:t>
            </a:r>
          </a:p>
          <a:p>
            <a:pPr lvl="2"/>
            <a:r>
              <a:rPr lang="en-US" sz="2000" dirty="0"/>
              <a:t>Not-</a:t>
            </a:r>
            <a:r>
              <a:rPr lang="en-US" sz="2000" dirty="0" err="1"/>
              <a:t>neccesarily</a:t>
            </a:r>
            <a:r>
              <a:rPr lang="en-US" sz="2000" dirty="0"/>
              <a:t> reliable datagrams (UDP)</a:t>
            </a:r>
          </a:p>
          <a:p>
            <a:pPr lvl="1"/>
            <a:r>
              <a:rPr lang="en-US" sz="2000" dirty="0"/>
              <a:t>Application – Everything on top of sockets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6F926-0FC8-8C4D-B2C2-9189BE24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22BD9-2D84-6E42-AE02-A3041C5F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5984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/>
        </p:nvSpPr>
        <p:spPr bwMode="auto">
          <a:xfrm>
            <a:off x="539416" y="1371600"/>
            <a:ext cx="8077200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>
          <a:xfrm>
            <a:off x="523374" y="233798"/>
            <a:ext cx="7453312" cy="695325"/>
          </a:xfrm>
        </p:spPr>
        <p:txBody>
          <a:bodyPr lIns="90452" tIns="44434" rIns="90452" bIns="44434"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Internet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Hourglass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>
            <a:off x="2977816" y="38100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Arc 5"/>
          <p:cNvSpPr>
            <a:spLocks/>
          </p:cNvSpPr>
          <p:nvPr/>
        </p:nvSpPr>
        <p:spPr bwMode="auto">
          <a:xfrm>
            <a:off x="6559216" y="3767138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Arc 6"/>
          <p:cNvSpPr>
            <a:spLocks/>
          </p:cNvSpPr>
          <p:nvPr/>
        </p:nvSpPr>
        <p:spPr bwMode="auto">
          <a:xfrm>
            <a:off x="5379704" y="3767138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Arc 7"/>
          <p:cNvSpPr>
            <a:spLocks/>
          </p:cNvSpPr>
          <p:nvPr/>
        </p:nvSpPr>
        <p:spPr bwMode="auto">
          <a:xfrm rot="10800000">
            <a:off x="6549691" y="1981200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Arc 8"/>
          <p:cNvSpPr>
            <a:spLocks/>
          </p:cNvSpPr>
          <p:nvPr/>
        </p:nvSpPr>
        <p:spPr bwMode="auto">
          <a:xfrm rot="10800000">
            <a:off x="5340016" y="1981200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 flipV="1">
            <a:off x="5332079" y="1981200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Line 10"/>
          <p:cNvSpPr>
            <a:spLocks noChangeShapeType="1"/>
          </p:cNvSpPr>
          <p:nvPr/>
        </p:nvSpPr>
        <p:spPr bwMode="auto">
          <a:xfrm flipV="1">
            <a:off x="5332079" y="5100638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Rectangle 11"/>
          <p:cNvSpPr>
            <a:spLocks noChangeArrowheads="1"/>
          </p:cNvSpPr>
          <p:nvPr/>
        </p:nvSpPr>
        <p:spPr bwMode="auto">
          <a:xfrm>
            <a:off x="6406816" y="3584575"/>
            <a:ext cx="304800" cy="217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6571" name="Rectangle 12"/>
          <p:cNvSpPr>
            <a:spLocks noChangeArrowheads="1"/>
          </p:cNvSpPr>
          <p:nvPr/>
        </p:nvSpPr>
        <p:spPr bwMode="auto">
          <a:xfrm>
            <a:off x="5960729" y="4144963"/>
            <a:ext cx="15684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Data Link</a:t>
            </a:r>
          </a:p>
        </p:txBody>
      </p:sp>
      <p:sp>
        <p:nvSpPr>
          <p:cNvPr id="66572" name="Rectangle 13"/>
          <p:cNvSpPr>
            <a:spLocks noChangeArrowheads="1"/>
          </p:cNvSpPr>
          <p:nvPr/>
        </p:nvSpPr>
        <p:spPr bwMode="auto">
          <a:xfrm>
            <a:off x="6011529" y="4579938"/>
            <a:ext cx="14319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66573" name="Rectangle 14"/>
          <p:cNvSpPr>
            <a:spLocks noChangeArrowheads="1"/>
          </p:cNvSpPr>
          <p:nvPr/>
        </p:nvSpPr>
        <p:spPr bwMode="auto">
          <a:xfrm>
            <a:off x="5789279" y="2182813"/>
            <a:ext cx="2028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Applications</a:t>
            </a:r>
          </a:p>
        </p:txBody>
      </p:sp>
      <p:sp>
        <p:nvSpPr>
          <p:cNvPr id="66574" name="Text Box 15"/>
          <p:cNvSpPr txBox="1">
            <a:spLocks noChangeArrowheads="1"/>
          </p:cNvSpPr>
          <p:nvPr/>
        </p:nvSpPr>
        <p:spPr bwMode="auto">
          <a:xfrm>
            <a:off x="5092366" y="5103813"/>
            <a:ext cx="3297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Helvetica" charset="0"/>
                <a:cs typeface="Helvetica" charset="0"/>
              </a:rPr>
              <a:t>The Hourglass Model</a:t>
            </a:r>
          </a:p>
        </p:txBody>
      </p:sp>
      <p:sp>
        <p:nvSpPr>
          <p:cNvPr id="66575" name="Text Box 16"/>
          <p:cNvSpPr txBox="1">
            <a:spLocks noChangeArrowheads="1"/>
          </p:cNvSpPr>
          <p:nvPr/>
        </p:nvSpPr>
        <p:spPr bwMode="auto">
          <a:xfrm>
            <a:off x="3968416" y="3352800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Helvetica" charset="0"/>
                <a:cs typeface="Helvetica" charset="0"/>
              </a:rPr>
              <a:t>Waist</a:t>
            </a:r>
          </a:p>
        </p:txBody>
      </p:sp>
      <p:sp>
        <p:nvSpPr>
          <p:cNvPr id="66577" name="Rectangle 18"/>
          <p:cNvSpPr>
            <a:spLocks noChangeArrowheads="1"/>
          </p:cNvSpPr>
          <p:nvPr/>
        </p:nvSpPr>
        <p:spPr bwMode="auto">
          <a:xfrm>
            <a:off x="920416" y="2209800"/>
            <a:ext cx="685800" cy="381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SMTP</a:t>
            </a:r>
          </a:p>
        </p:txBody>
      </p:sp>
      <p:sp>
        <p:nvSpPr>
          <p:cNvPr id="66578" name="Rectangle 19"/>
          <p:cNvSpPr>
            <a:spLocks noChangeArrowheads="1"/>
          </p:cNvSpPr>
          <p:nvPr/>
        </p:nvSpPr>
        <p:spPr bwMode="auto">
          <a:xfrm>
            <a:off x="1758616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HTTP</a:t>
            </a:r>
          </a:p>
        </p:txBody>
      </p:sp>
      <p:sp>
        <p:nvSpPr>
          <p:cNvPr id="66579" name="Rectangle 20"/>
          <p:cNvSpPr>
            <a:spLocks noChangeArrowheads="1"/>
          </p:cNvSpPr>
          <p:nvPr/>
        </p:nvSpPr>
        <p:spPr bwMode="auto">
          <a:xfrm>
            <a:off x="3435016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NTP</a:t>
            </a:r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2596816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DNS</a:t>
            </a:r>
          </a:p>
        </p:txBody>
      </p:sp>
      <p:sp>
        <p:nvSpPr>
          <p:cNvPr id="66581" name="Rectangle 22"/>
          <p:cNvSpPr>
            <a:spLocks noChangeArrowheads="1"/>
          </p:cNvSpPr>
          <p:nvPr/>
        </p:nvSpPr>
        <p:spPr bwMode="auto">
          <a:xfrm>
            <a:off x="1301416" y="2895600"/>
            <a:ext cx="685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TCP</a:t>
            </a:r>
          </a:p>
        </p:txBody>
      </p:sp>
      <p:sp>
        <p:nvSpPr>
          <p:cNvPr id="66582" name="Rectangle 23"/>
          <p:cNvSpPr>
            <a:spLocks noChangeArrowheads="1"/>
          </p:cNvSpPr>
          <p:nvPr/>
        </p:nvSpPr>
        <p:spPr bwMode="auto">
          <a:xfrm>
            <a:off x="3054016" y="28956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UDP</a:t>
            </a:r>
          </a:p>
        </p:txBody>
      </p:sp>
      <p:sp>
        <p:nvSpPr>
          <p:cNvPr id="66583" name="Rectangle 24"/>
          <p:cNvSpPr>
            <a:spLocks noChangeArrowheads="1"/>
          </p:cNvSpPr>
          <p:nvPr/>
        </p:nvSpPr>
        <p:spPr bwMode="auto">
          <a:xfrm>
            <a:off x="2215816" y="3657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IP</a:t>
            </a:r>
          </a:p>
        </p:txBody>
      </p:sp>
      <p:sp>
        <p:nvSpPr>
          <p:cNvPr id="66584" name="Rectangle 25"/>
          <p:cNvSpPr>
            <a:spLocks noChangeArrowheads="1"/>
          </p:cNvSpPr>
          <p:nvPr/>
        </p:nvSpPr>
        <p:spPr bwMode="auto">
          <a:xfrm>
            <a:off x="615616" y="44577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Ethernet</a:t>
            </a:r>
            <a:endParaRPr lang="en-US" sz="2000" b="0" baseline="-25000">
              <a:solidFill>
                <a:schemeClr val="bg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66585" name="Rectangle 26"/>
          <p:cNvSpPr>
            <a:spLocks noChangeArrowheads="1"/>
          </p:cNvSpPr>
          <p:nvPr/>
        </p:nvSpPr>
        <p:spPr bwMode="auto">
          <a:xfrm>
            <a:off x="1987216" y="44577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SONET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66586" name="Rectangle 27"/>
          <p:cNvSpPr>
            <a:spLocks noChangeArrowheads="1"/>
          </p:cNvSpPr>
          <p:nvPr/>
        </p:nvSpPr>
        <p:spPr bwMode="auto">
          <a:xfrm>
            <a:off x="3358816" y="4419600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802.11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587" name="AutoShape 28"/>
          <p:cNvCxnSpPr>
            <a:cxnSpLocks noChangeShapeType="1"/>
            <a:stCxn id="66577" idx="2"/>
            <a:endCxn id="66581" idx="0"/>
          </p:cNvCxnSpPr>
          <p:nvPr/>
        </p:nvCxnSpPr>
        <p:spPr bwMode="auto">
          <a:xfrm>
            <a:off x="1263316" y="2590800"/>
            <a:ext cx="3810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88" name="AutoShape 29"/>
          <p:cNvCxnSpPr>
            <a:cxnSpLocks noChangeShapeType="1"/>
            <a:endCxn id="66581" idx="0"/>
          </p:cNvCxnSpPr>
          <p:nvPr/>
        </p:nvCxnSpPr>
        <p:spPr bwMode="auto">
          <a:xfrm flipH="1">
            <a:off x="1644316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89" name="AutoShape 30"/>
          <p:cNvCxnSpPr>
            <a:cxnSpLocks noChangeShapeType="1"/>
            <a:stCxn id="66580" idx="2"/>
          </p:cNvCxnSpPr>
          <p:nvPr/>
        </p:nvCxnSpPr>
        <p:spPr bwMode="auto">
          <a:xfrm>
            <a:off x="2939716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0" name="AutoShape 31"/>
          <p:cNvCxnSpPr>
            <a:cxnSpLocks noChangeShapeType="1"/>
            <a:stCxn id="66579" idx="2"/>
          </p:cNvCxnSpPr>
          <p:nvPr/>
        </p:nvCxnSpPr>
        <p:spPr bwMode="auto">
          <a:xfrm flipH="1">
            <a:off x="3358816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1" name="AutoShape 32"/>
          <p:cNvCxnSpPr>
            <a:cxnSpLocks noChangeShapeType="1"/>
            <a:stCxn id="66581" idx="2"/>
            <a:endCxn id="66583" idx="0"/>
          </p:cNvCxnSpPr>
          <p:nvPr/>
        </p:nvCxnSpPr>
        <p:spPr bwMode="auto">
          <a:xfrm>
            <a:off x="1644316" y="3276600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2" name="AutoShape 33"/>
          <p:cNvCxnSpPr>
            <a:cxnSpLocks noChangeShapeType="1"/>
            <a:stCxn id="66582" idx="2"/>
            <a:endCxn id="66583" idx="0"/>
          </p:cNvCxnSpPr>
          <p:nvPr/>
        </p:nvCxnSpPr>
        <p:spPr bwMode="auto">
          <a:xfrm flipH="1">
            <a:off x="2558716" y="3276600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3" name="AutoShape 34"/>
          <p:cNvCxnSpPr>
            <a:cxnSpLocks noChangeShapeType="1"/>
            <a:stCxn id="66583" idx="2"/>
            <a:endCxn id="66586" idx="0"/>
          </p:cNvCxnSpPr>
          <p:nvPr/>
        </p:nvCxnSpPr>
        <p:spPr bwMode="auto">
          <a:xfrm>
            <a:off x="2558716" y="4038600"/>
            <a:ext cx="12573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4" name="AutoShape 35"/>
          <p:cNvCxnSpPr>
            <a:cxnSpLocks noChangeShapeType="1"/>
            <a:stCxn id="66583" idx="2"/>
            <a:endCxn id="66584" idx="0"/>
          </p:cNvCxnSpPr>
          <p:nvPr/>
        </p:nvCxnSpPr>
        <p:spPr bwMode="auto">
          <a:xfrm flipH="1">
            <a:off x="1225216" y="4038600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5" name="AutoShape 36"/>
          <p:cNvCxnSpPr>
            <a:cxnSpLocks noChangeShapeType="1"/>
            <a:stCxn id="66583" idx="2"/>
            <a:endCxn id="66585" idx="0"/>
          </p:cNvCxnSpPr>
          <p:nvPr/>
        </p:nvCxnSpPr>
        <p:spPr bwMode="auto">
          <a:xfrm flipH="1">
            <a:off x="2482516" y="4038600"/>
            <a:ext cx="762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596" name="Rectangle 37"/>
          <p:cNvSpPr>
            <a:spLocks noChangeArrowheads="1"/>
          </p:cNvSpPr>
          <p:nvPr/>
        </p:nvSpPr>
        <p:spPr bwMode="auto">
          <a:xfrm>
            <a:off x="5949616" y="2895600"/>
            <a:ext cx="16017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Transport</a:t>
            </a:r>
          </a:p>
        </p:txBody>
      </p:sp>
      <p:cxnSp>
        <p:nvCxnSpPr>
          <p:cNvPr id="66597" name="AutoShape 38"/>
          <p:cNvCxnSpPr>
            <a:cxnSpLocks noChangeShapeType="1"/>
            <a:stCxn id="66598" idx="0"/>
            <a:endCxn id="66584" idx="2"/>
          </p:cNvCxnSpPr>
          <p:nvPr/>
        </p:nvCxnSpPr>
        <p:spPr bwMode="auto">
          <a:xfrm flipH="1" flipV="1">
            <a:off x="1225216" y="4914900"/>
            <a:ext cx="13335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598" name="Rectangle 39"/>
          <p:cNvSpPr>
            <a:spLocks noChangeArrowheads="1"/>
          </p:cNvSpPr>
          <p:nvPr/>
        </p:nvSpPr>
        <p:spPr bwMode="auto">
          <a:xfrm>
            <a:off x="2063416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Fiber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599" name="AutoShape 40"/>
          <p:cNvCxnSpPr>
            <a:cxnSpLocks noChangeShapeType="1"/>
            <a:stCxn id="66600" idx="0"/>
            <a:endCxn id="66584" idx="2"/>
          </p:cNvCxnSpPr>
          <p:nvPr/>
        </p:nvCxnSpPr>
        <p:spPr bwMode="auto">
          <a:xfrm flipH="1" flipV="1">
            <a:off x="1225216" y="4914900"/>
            <a:ext cx="2667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600" name="Rectangle 41"/>
          <p:cNvSpPr>
            <a:spLocks noChangeArrowheads="1"/>
          </p:cNvSpPr>
          <p:nvPr/>
        </p:nvSpPr>
        <p:spPr bwMode="auto">
          <a:xfrm>
            <a:off x="996616" y="5143500"/>
            <a:ext cx="9906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Copper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601" name="AutoShape 42"/>
          <p:cNvCxnSpPr>
            <a:cxnSpLocks noChangeShapeType="1"/>
            <a:stCxn id="66602" idx="0"/>
            <a:endCxn id="66586" idx="2"/>
          </p:cNvCxnSpPr>
          <p:nvPr/>
        </p:nvCxnSpPr>
        <p:spPr bwMode="auto">
          <a:xfrm flipH="1" flipV="1">
            <a:off x="3816016" y="4953000"/>
            <a:ext cx="3429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602" name="Rectangle 43"/>
          <p:cNvSpPr>
            <a:spLocks noChangeArrowheads="1"/>
          </p:cNvSpPr>
          <p:nvPr/>
        </p:nvSpPr>
        <p:spPr bwMode="auto">
          <a:xfrm>
            <a:off x="3663616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Radio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603" name="AutoShape 44"/>
          <p:cNvCxnSpPr>
            <a:cxnSpLocks noChangeShapeType="1"/>
            <a:stCxn id="66598" idx="0"/>
            <a:endCxn id="66585" idx="2"/>
          </p:cNvCxnSpPr>
          <p:nvPr/>
        </p:nvCxnSpPr>
        <p:spPr bwMode="auto">
          <a:xfrm flipH="1" flipV="1">
            <a:off x="2482516" y="4914900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BE61AFE-C3AB-F44F-B9D7-56263ACF5325}"/>
              </a:ext>
            </a:extLst>
          </p:cNvPr>
          <p:cNvGrpSpPr/>
          <p:nvPr/>
        </p:nvGrpSpPr>
        <p:grpSpPr>
          <a:xfrm>
            <a:off x="920416" y="2371126"/>
            <a:ext cx="4800600" cy="923330"/>
            <a:chOff x="920416" y="2371126"/>
            <a:chExt cx="4800600" cy="92333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D85CBC5-C78E-F743-9E56-33B3F6BC0631}"/>
                </a:ext>
              </a:extLst>
            </p:cNvPr>
            <p:cNvSpPr/>
            <p:nvPr/>
          </p:nvSpPr>
          <p:spPr bwMode="auto">
            <a:xfrm>
              <a:off x="920416" y="2849880"/>
              <a:ext cx="3200400" cy="4571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6C82E78-6238-904A-9C98-4917CEDC3CA3}"/>
                </a:ext>
              </a:extLst>
            </p:cNvPr>
            <p:cNvSpPr txBox="1"/>
            <p:nvPr/>
          </p:nvSpPr>
          <p:spPr>
            <a:xfrm>
              <a:off x="4157328" y="2371126"/>
              <a:ext cx="15636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Sockets – the OS “Hourglass”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661A9-FDD7-8148-BF1C-14BE92A1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0CDFC-D784-8E4A-8035-6CAEEF6E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04957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1138238"/>
          </a:xfrm>
        </p:spPr>
        <p:txBody>
          <a:bodyPr/>
          <a:lstStyle/>
          <a:p>
            <a:pPr eaLnBrk="1" hangingPunct="1"/>
            <a:r>
              <a:rPr lang="en-US" sz="3500" dirty="0">
                <a:latin typeface="Helvetica" charset="0"/>
                <a:ea typeface="MS PGothic" charset="0"/>
                <a:cs typeface="MS PGothic" charset="0"/>
              </a:rPr>
              <a:t>Internet Protocol (IP)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5908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MS PGothic" charset="0"/>
                <a:cs typeface="MS PGothic" charset="0"/>
              </a:rPr>
              <a:t>Internet Protocol: Internet’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s network layer</a:t>
            </a:r>
          </a:p>
          <a:p>
            <a:pPr eaLnBrk="1" hangingPunct="1"/>
            <a:r>
              <a:rPr lang="en-US">
                <a:latin typeface="Helvetica" charset="0"/>
                <a:ea typeface="MS PGothic" charset="0"/>
                <a:cs typeface="MS PGothic" charset="0"/>
              </a:rPr>
              <a:t>Service it provides: </a:t>
            </a:r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“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Best-Effort</a:t>
            </a:r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”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 Packet Delivery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  <a:cs typeface="MS PGothic" charset="0"/>
              </a:rPr>
              <a:t>Tries it’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s </a:t>
            </a:r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“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best</a:t>
            </a:r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”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 to deliver packet to its destination 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  <a:cs typeface="MS PGothic" charset="0"/>
              </a:rPr>
              <a:t>Packets may be lost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  <a:cs typeface="MS PGothic" charset="0"/>
              </a:rPr>
              <a:t>Packets may be corrupted</a:t>
            </a:r>
          </a:p>
          <a:p>
            <a:pPr lvl="1" eaLnBrk="1" hangingPunct="1"/>
            <a:r>
              <a:rPr lang="en-US">
                <a:latin typeface="Helvetica" charset="0"/>
                <a:ea typeface="MS PGothic" charset="0"/>
                <a:cs typeface="MS PGothic" charset="0"/>
              </a:rPr>
              <a:t>Packets may be delivered out of order</a:t>
            </a:r>
          </a:p>
        </p:txBody>
      </p:sp>
      <p:pic>
        <p:nvPicPr>
          <p:cNvPr id="1027" name="Picture 4" descr="j02857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25" y="4651375"/>
            <a:ext cx="1730375" cy="1062038"/>
          </a:xfrm>
        </p:spPr>
      </p:pic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2724150" y="4186238"/>
          <a:ext cx="3608388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hoto Editor Photo" r:id="rId5" imgW="1905266" imgH="1390844" progId="MSPhotoEd.3">
                  <p:embed/>
                </p:oleObj>
              </mc:Choice>
              <mc:Fallback>
                <p:oleObj name="Photo Editor Photo" r:id="rId5" imgW="1905266" imgH="1390844" progId="MSPhotoEd.3">
                  <p:embed/>
                  <p:pic>
                    <p:nvPicPr>
                      <p:cNvPr id="10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186238"/>
                        <a:ext cx="3608388" cy="206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6"/>
          <p:cNvSpPr>
            <a:spLocks noChangeShapeType="1"/>
          </p:cNvSpPr>
          <p:nvPr/>
        </p:nvSpPr>
        <p:spPr bwMode="auto">
          <a:xfrm flipV="1">
            <a:off x="1714500" y="5308600"/>
            <a:ext cx="13446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 flipV="1">
            <a:off x="6122988" y="5160963"/>
            <a:ext cx="109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400208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ea typeface="MS PGothic" charset="0"/>
                <a:cs typeface="MS PGothic" charset="0"/>
              </a:rPr>
              <a:t>source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7224713" y="4084638"/>
            <a:ext cx="167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ea typeface="MS PGothic" charset="0"/>
                <a:cs typeface="MS PGothic" charset="0"/>
              </a:rPr>
              <a:t>destination</a:t>
            </a:r>
          </a:p>
        </p:txBody>
      </p:sp>
      <p:pic>
        <p:nvPicPr>
          <p:cNvPr id="1033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33888"/>
            <a:ext cx="1928813" cy="1630362"/>
          </a:xfrm>
        </p:spPr>
      </p:pic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3521075" y="4876800"/>
            <a:ext cx="1890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0">
                <a:latin typeface="Helvetica" charset="0"/>
                <a:ea typeface="MS PGothic" charset="0"/>
                <a:cs typeface="MS PGothic" charset="0"/>
              </a:rPr>
              <a:t>IP network</a:t>
            </a:r>
          </a:p>
        </p:txBody>
      </p:sp>
      <p:grpSp>
        <p:nvGrpSpPr>
          <p:cNvPr id="1035" name="Group 12"/>
          <p:cNvGrpSpPr>
            <a:grpSpLocks/>
          </p:cNvGrpSpPr>
          <p:nvPr/>
        </p:nvGrpSpPr>
        <p:grpSpPr bwMode="auto">
          <a:xfrm>
            <a:off x="2089150" y="4770438"/>
            <a:ext cx="327025" cy="457200"/>
            <a:chOff x="4505" y="1615"/>
            <a:chExt cx="206" cy="288"/>
          </a:xfrm>
        </p:grpSpPr>
        <p:sp>
          <p:nvSpPr>
            <p:cNvPr id="1049" name="Rectangle 13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1050" name="Rectangle 14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</p:grpSp>
      <p:grpSp>
        <p:nvGrpSpPr>
          <p:cNvPr id="1036" name="Group 15"/>
          <p:cNvGrpSpPr>
            <a:grpSpLocks/>
          </p:cNvGrpSpPr>
          <p:nvPr/>
        </p:nvGrpSpPr>
        <p:grpSpPr bwMode="auto">
          <a:xfrm>
            <a:off x="2584450" y="4775200"/>
            <a:ext cx="327025" cy="457200"/>
            <a:chOff x="4505" y="1615"/>
            <a:chExt cx="206" cy="288"/>
          </a:xfrm>
        </p:grpSpPr>
        <p:sp>
          <p:nvSpPr>
            <p:cNvPr id="1047" name="Rectangle 16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1048" name="Rectangle 17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</p:grpSp>
      <p:grpSp>
        <p:nvGrpSpPr>
          <p:cNvPr id="1037" name="Group 18"/>
          <p:cNvGrpSpPr>
            <a:grpSpLocks/>
          </p:cNvGrpSpPr>
          <p:nvPr/>
        </p:nvGrpSpPr>
        <p:grpSpPr bwMode="auto">
          <a:xfrm>
            <a:off x="6438900" y="4629150"/>
            <a:ext cx="327025" cy="457200"/>
            <a:chOff x="4505" y="1615"/>
            <a:chExt cx="206" cy="288"/>
          </a:xfrm>
        </p:grpSpPr>
        <p:sp>
          <p:nvSpPr>
            <p:cNvPr id="1045" name="Rectangle 19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1046" name="Rectangle 20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</p:grpSp>
      <p:sp>
        <p:nvSpPr>
          <p:cNvPr id="1038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Transport</a:t>
            </a:r>
          </a:p>
        </p:txBody>
      </p:sp>
      <p:sp>
        <p:nvSpPr>
          <p:cNvPr id="1039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</a:rPr>
              <a:t>Network</a:t>
            </a:r>
          </a:p>
        </p:txBody>
      </p:sp>
      <p:sp>
        <p:nvSpPr>
          <p:cNvPr id="1040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Datalink</a:t>
            </a:r>
          </a:p>
        </p:txBody>
      </p:sp>
      <p:sp>
        <p:nvSpPr>
          <p:cNvPr id="1041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Physical</a:t>
            </a:r>
          </a:p>
        </p:txBody>
      </p:sp>
      <p:sp>
        <p:nvSpPr>
          <p:cNvPr id="1042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</a:rPr>
              <a:t>Session</a:t>
            </a:r>
          </a:p>
        </p:txBody>
      </p:sp>
      <p:sp>
        <p:nvSpPr>
          <p:cNvPr id="1043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</a:rPr>
              <a:t>Present.</a:t>
            </a:r>
          </a:p>
        </p:txBody>
      </p:sp>
      <p:sp>
        <p:nvSpPr>
          <p:cNvPr id="1044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Application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424498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8EE3-6F9B-7C42-8D89-5FD5D124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Internet: Network of Networks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21577FE-C818-9C43-8347-74C3FBE1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765300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7E64AA9-6F13-CE40-AE03-0975C942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" y="2182813"/>
            <a:ext cx="677863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32673BB8-EC68-0845-8952-F66236210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2963863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83CED5E-422A-EF4B-8AFB-6BE66B2E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589338"/>
            <a:ext cx="6762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5EED554C-38A3-B242-BEC7-D31DDF99B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7" y="3432175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B53A5A7F-9E2C-0F42-BC31-12889BBB5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2" y="2235200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FC8472E5-F79E-9641-91A2-C06949DD3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3975100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7D6F2BF6-F9BB-244F-8955-5385FE1FD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" y="4392613"/>
            <a:ext cx="677863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3">
            <a:extLst>
              <a:ext uri="{FF2B5EF4-FFF2-40B4-BE49-F238E27FC236}">
                <a16:creationId xmlns:a16="http://schemas.microsoft.com/office/drawing/2014/main" id="{BC0BA4CF-B151-684B-8EFD-FDB05A8D4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5173663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F7E44C80-3E06-BD43-AD4A-6DA0D8A6A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5799138"/>
            <a:ext cx="6762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5">
            <a:extLst>
              <a:ext uri="{FF2B5EF4-FFF2-40B4-BE49-F238E27FC236}">
                <a16:creationId xmlns:a16="http://schemas.microsoft.com/office/drawing/2014/main" id="{D9AD05E0-4A1C-0148-96CE-4F02DFEE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7" y="5641975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6">
            <a:extLst>
              <a:ext uri="{FF2B5EF4-FFF2-40B4-BE49-F238E27FC236}">
                <a16:creationId xmlns:a16="http://schemas.microsoft.com/office/drawing/2014/main" id="{D47833B5-C9EA-144C-9377-CC0808E2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7" y="4965700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5">
            <a:extLst>
              <a:ext uri="{FF2B5EF4-FFF2-40B4-BE49-F238E27FC236}">
                <a16:creationId xmlns:a16="http://schemas.microsoft.com/office/drawing/2014/main" id="{0FB2ED18-DED9-E24C-8324-D6A7627B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1750" y="3594100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7">
            <a:extLst>
              <a:ext uri="{FF2B5EF4-FFF2-40B4-BE49-F238E27FC236}">
                <a16:creationId xmlns:a16="http://schemas.microsoft.com/office/drawing/2014/main" id="{392879BE-3EDF-E346-ACF4-9B8BE897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3600" y="4011613"/>
            <a:ext cx="67786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8">
            <a:extLst>
              <a:ext uri="{FF2B5EF4-FFF2-40B4-BE49-F238E27FC236}">
                <a16:creationId xmlns:a16="http://schemas.microsoft.com/office/drawing/2014/main" id="{6FB26A93-7E68-E14E-B02D-D31EC2325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0762" y="4792663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9">
            <a:extLst>
              <a:ext uri="{FF2B5EF4-FFF2-40B4-BE49-F238E27FC236}">
                <a16:creationId xmlns:a16="http://schemas.microsoft.com/office/drawing/2014/main" id="{A017A4A0-062E-104F-9806-1E4BAB5F1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2100" y="5418138"/>
            <a:ext cx="6762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0">
            <a:extLst>
              <a:ext uri="{FF2B5EF4-FFF2-40B4-BE49-F238E27FC236}">
                <a16:creationId xmlns:a16="http://schemas.microsoft.com/office/drawing/2014/main" id="{FE8B11AF-E324-F348-8113-DE0190CB6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3087" y="5260975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1">
            <a:extLst>
              <a:ext uri="{FF2B5EF4-FFF2-40B4-BE49-F238E27FC236}">
                <a16:creationId xmlns:a16="http://schemas.microsoft.com/office/drawing/2014/main" id="{453D23DD-519C-074C-AA32-B80186361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8312" y="4064000"/>
            <a:ext cx="676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84">
            <a:extLst>
              <a:ext uri="{FF2B5EF4-FFF2-40B4-BE49-F238E27FC236}">
                <a16:creationId xmlns:a16="http://schemas.microsoft.com/office/drawing/2014/main" id="{F0936873-2C7C-EC45-892F-B5B5BEEEFE5D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905000"/>
            <a:ext cx="7488237" cy="4002088"/>
            <a:chOff x="681" y="1424"/>
            <a:chExt cx="4717" cy="2521"/>
          </a:xfrm>
        </p:grpSpPr>
        <p:pic>
          <p:nvPicPr>
            <p:cNvPr id="23" name="Picture 80">
              <a:extLst>
                <a:ext uri="{FF2B5EF4-FFF2-40B4-BE49-F238E27FC236}">
                  <a16:creationId xmlns:a16="http://schemas.microsoft.com/office/drawing/2014/main" id="{4379B283-1C0E-394E-949C-576E5FB02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584"/>
              <a:ext cx="1366" cy="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" name="Group 82">
              <a:extLst>
                <a:ext uri="{FF2B5EF4-FFF2-40B4-BE49-F238E27FC236}">
                  <a16:creationId xmlns:a16="http://schemas.microsoft.com/office/drawing/2014/main" id="{C04E750E-1469-D94B-8E73-1F13260FD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1" y="1730"/>
              <a:ext cx="787" cy="823"/>
              <a:chOff x="681" y="1730"/>
              <a:chExt cx="787" cy="823"/>
            </a:xfrm>
          </p:grpSpPr>
          <p:sp>
            <p:nvSpPr>
              <p:cNvPr id="55" name="Oval 7">
                <a:extLst>
                  <a:ext uri="{FF2B5EF4-FFF2-40B4-BE49-F238E27FC236}">
                    <a16:creationId xmlns:a16="http://schemas.microsoft.com/office/drawing/2014/main" id="{BC30D166-24D5-A245-B986-166620E81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" y="1894"/>
                <a:ext cx="525" cy="49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ko-KR" sz="1800">
                    <a:ea typeface="굴림" panose="020B0600000101010101" pitchFamily="34" charset="-127"/>
                  </a:rPr>
                  <a:t>subnet1</a:t>
                </a:r>
              </a:p>
            </p:txBody>
          </p:sp>
          <p:sp>
            <p:nvSpPr>
              <p:cNvPr id="56" name="Line 13">
                <a:extLst>
                  <a:ext uri="{FF2B5EF4-FFF2-40B4-BE49-F238E27FC236}">
                    <a16:creationId xmlns:a16="http://schemas.microsoft.com/office/drawing/2014/main" id="{9D5828BE-F0EA-D149-961F-6C4EED714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7" y="2320"/>
                <a:ext cx="131" cy="1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Line 14">
                <a:extLst>
                  <a:ext uri="{FF2B5EF4-FFF2-40B4-BE49-F238E27FC236}">
                    <a16:creationId xmlns:a16="http://schemas.microsoft.com/office/drawing/2014/main" id="{471917C0-1409-7E42-8C5F-9B41DA958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1" y="2189"/>
                <a:ext cx="197" cy="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Line 15">
                <a:extLst>
                  <a:ext uri="{FF2B5EF4-FFF2-40B4-BE49-F238E27FC236}">
                    <a16:creationId xmlns:a16="http://schemas.microsoft.com/office/drawing/2014/main" id="{7915B227-759D-E342-9963-FAEBB31F6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47" y="1894"/>
                <a:ext cx="164" cy="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Line 16">
                <a:extLst>
                  <a:ext uri="{FF2B5EF4-FFF2-40B4-BE49-F238E27FC236}">
                    <a16:creationId xmlns:a16="http://schemas.microsoft.com/office/drawing/2014/main" id="{B193CF3C-E504-744B-A906-D28C78ADA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41" y="1730"/>
                <a:ext cx="0" cy="1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Line 17">
                <a:extLst>
                  <a:ext uri="{FF2B5EF4-FFF2-40B4-BE49-F238E27FC236}">
                    <a16:creationId xmlns:a16="http://schemas.microsoft.com/office/drawing/2014/main" id="{E5816F34-951F-024A-984D-CCC92C4E7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6" y="2386"/>
                <a:ext cx="29" cy="1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Line 18">
                <a:extLst>
                  <a:ext uri="{FF2B5EF4-FFF2-40B4-BE49-F238E27FC236}">
                    <a16:creationId xmlns:a16="http://schemas.microsoft.com/office/drawing/2014/main" id="{B37E5204-261D-2F4B-B7E0-6850C327F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7" y="1894"/>
                <a:ext cx="131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83">
              <a:extLst>
                <a:ext uri="{FF2B5EF4-FFF2-40B4-BE49-F238E27FC236}">
                  <a16:creationId xmlns:a16="http://schemas.microsoft.com/office/drawing/2014/main" id="{8394C16A-A8C0-294B-94E9-2B83649CD9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" y="3122"/>
              <a:ext cx="951" cy="823"/>
              <a:chOff x="873" y="3122"/>
              <a:chExt cx="951" cy="823"/>
            </a:xfrm>
          </p:grpSpPr>
          <p:sp>
            <p:nvSpPr>
              <p:cNvPr id="48" name="Oval 21">
                <a:extLst>
                  <a:ext uri="{FF2B5EF4-FFF2-40B4-BE49-F238E27FC236}">
                    <a16:creationId xmlns:a16="http://schemas.microsoft.com/office/drawing/2014/main" id="{8A733297-74ED-534B-B8BD-5E609311B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" y="3286"/>
                <a:ext cx="525" cy="49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ko-KR" sz="1800">
                    <a:ea typeface="굴림" panose="020B0600000101010101" pitchFamily="34" charset="-127"/>
                  </a:rPr>
                  <a:t>subnet2</a:t>
                </a:r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15318F27-80E9-9E42-A81A-943A8452A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9" y="3712"/>
                <a:ext cx="131" cy="1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Line 28">
                <a:extLst>
                  <a:ext uri="{FF2B5EF4-FFF2-40B4-BE49-F238E27FC236}">
                    <a16:creationId xmlns:a16="http://schemas.microsoft.com/office/drawing/2014/main" id="{2B53AF1B-F37E-CD44-8590-71A16FF1D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3" y="3581"/>
                <a:ext cx="197" cy="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Line 29">
                <a:extLst>
                  <a:ext uri="{FF2B5EF4-FFF2-40B4-BE49-F238E27FC236}">
                    <a16:creationId xmlns:a16="http://schemas.microsoft.com/office/drawing/2014/main" id="{A79A4D1B-10E3-AD48-9E01-C41A66EBC5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39" y="3286"/>
                <a:ext cx="164" cy="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Line 30">
                <a:extLst>
                  <a:ext uri="{FF2B5EF4-FFF2-40B4-BE49-F238E27FC236}">
                    <a16:creationId xmlns:a16="http://schemas.microsoft.com/office/drawing/2014/main" id="{2C1F16E5-7A50-8143-84DC-0E95E4B28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33" y="3122"/>
                <a:ext cx="0" cy="1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Line 31">
                <a:extLst>
                  <a:ext uri="{FF2B5EF4-FFF2-40B4-BE49-F238E27FC236}">
                    <a16:creationId xmlns:a16="http://schemas.microsoft.com/office/drawing/2014/main" id="{EE73CFC5-F59F-234C-9965-1D4E68D62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8" y="3778"/>
                <a:ext cx="29" cy="1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Line 32">
                <a:extLst>
                  <a:ext uri="{FF2B5EF4-FFF2-40B4-BE49-F238E27FC236}">
                    <a16:creationId xmlns:a16="http://schemas.microsoft.com/office/drawing/2014/main" id="{943F205C-1E8A-5C45-AA2B-48E27E9BF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3544"/>
                <a:ext cx="240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Oval 33">
              <a:extLst>
                <a:ext uri="{FF2B5EF4-FFF2-40B4-BE49-F238E27FC236}">
                  <a16:creationId xmlns:a16="http://schemas.microsoft.com/office/drawing/2014/main" id="{4148BF43-F653-EC4F-925B-A8871E96C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1926"/>
              <a:ext cx="524" cy="493"/>
            </a:xfrm>
            <a:prstGeom prst="ellipse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>
                  <a:ea typeface="굴림" panose="020B0600000101010101" pitchFamily="34" charset="-127"/>
                </a:rPr>
                <a:t>Router</a:t>
              </a:r>
            </a:p>
          </p:txBody>
        </p:sp>
        <p:sp>
          <p:nvSpPr>
            <p:cNvPr id="27" name="Line 34">
              <a:extLst>
                <a:ext uri="{FF2B5EF4-FFF2-40B4-BE49-F238E27FC236}">
                  <a16:creationId xmlns:a16="http://schemas.microsoft.com/office/drawing/2014/main" id="{49A2B6B3-BB50-6440-B1BB-9F416C504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152"/>
              <a:ext cx="8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28" name="Line 35">
              <a:extLst>
                <a:ext uri="{FF2B5EF4-FFF2-40B4-BE49-F238E27FC236}">
                  <a16:creationId xmlns:a16="http://schemas.microsoft.com/office/drawing/2014/main" id="{103F2759-7767-F843-A0B6-DB519B976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149"/>
              <a:ext cx="1918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4AB8929E-9756-FA44-A6FF-7C766FD0F3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792"/>
              <a:ext cx="134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B1886B62-8CA0-B745-93D4-791FFBF7C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2" y="2388"/>
              <a:ext cx="896" cy="9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158F546C-F3D9-1A4D-9E18-D43978BF5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00" y="2372"/>
              <a:ext cx="134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32" name="Line 39">
              <a:extLst>
                <a:ext uri="{FF2B5EF4-FFF2-40B4-BE49-F238E27FC236}">
                  <a16:creationId xmlns:a16="http://schemas.microsoft.com/office/drawing/2014/main" id="{C2212CBF-9506-254A-BA39-B0767367F8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99" y="1792"/>
              <a:ext cx="133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33" name="Text Box 40">
              <a:extLst>
                <a:ext uri="{FF2B5EF4-FFF2-40B4-BE49-F238E27FC236}">
                  <a16:creationId xmlns:a16="http://schemas.microsoft.com/office/drawing/2014/main" id="{C9F31068-8726-BB48-8FA2-4AD7D6D4D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" y="1424"/>
              <a:ext cx="644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 dirty="0">
                  <a:ea typeface="굴림" panose="020B0600000101010101" pitchFamily="34" charset="-127"/>
                </a:rPr>
                <a:t>Other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800" dirty="0">
                  <a:ea typeface="굴림" panose="020B0600000101010101" pitchFamily="34" charset="-127"/>
                </a:rPr>
                <a:t>subnets</a:t>
              </a:r>
            </a:p>
          </p:txBody>
        </p:sp>
        <p:sp>
          <p:nvSpPr>
            <p:cNvPr id="34" name="Oval 42">
              <a:extLst>
                <a:ext uri="{FF2B5EF4-FFF2-40B4-BE49-F238E27FC236}">
                  <a16:creationId xmlns:a16="http://schemas.microsoft.com/office/drawing/2014/main" id="{A0D7C94F-6AA7-E648-8297-C414224F7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498"/>
              <a:ext cx="524" cy="493"/>
            </a:xfrm>
            <a:prstGeom prst="ellipse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>
                  <a:ea typeface="굴림" panose="020B0600000101010101" pitchFamily="34" charset="-127"/>
                </a:rPr>
                <a:t>Router</a:t>
              </a:r>
            </a:p>
          </p:txBody>
        </p:sp>
        <p:sp>
          <p:nvSpPr>
            <p:cNvPr id="35" name="Oval 43">
              <a:extLst>
                <a:ext uri="{FF2B5EF4-FFF2-40B4-BE49-F238E27FC236}">
                  <a16:creationId xmlns:a16="http://schemas.microsoft.com/office/drawing/2014/main" id="{399F294D-D9E4-DF4B-8E5A-30F618ADB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074"/>
              <a:ext cx="524" cy="493"/>
            </a:xfrm>
            <a:prstGeom prst="ellipse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>
                  <a:ea typeface="굴림" panose="020B0600000101010101" pitchFamily="34" charset="-127"/>
                </a:rPr>
                <a:t>Router</a:t>
              </a:r>
            </a:p>
          </p:txBody>
        </p:sp>
        <p:sp>
          <p:nvSpPr>
            <p:cNvPr id="36" name="Line 44">
              <a:extLst>
                <a:ext uri="{FF2B5EF4-FFF2-40B4-BE49-F238E27FC236}">
                  <a16:creationId xmlns:a16="http://schemas.microsoft.com/office/drawing/2014/main" id="{43DAE1E9-7A9D-AB40-A511-D1492A4602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72" y="2930"/>
              <a:ext cx="134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37" name="Line 45">
              <a:extLst>
                <a:ext uri="{FF2B5EF4-FFF2-40B4-BE49-F238E27FC236}">
                  <a16:creationId xmlns:a16="http://schemas.microsoft.com/office/drawing/2014/main" id="{5D04E799-9FA0-8D42-8E37-350036548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2882"/>
              <a:ext cx="134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38" name="Text Box 48">
              <a:extLst>
                <a:ext uri="{FF2B5EF4-FFF2-40B4-BE49-F238E27FC236}">
                  <a16:creationId xmlns:a16="http://schemas.microsoft.com/office/drawing/2014/main" id="{6E3E7995-0832-004E-9C1F-5A49E01A3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" y="1937"/>
              <a:ext cx="1530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1000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Transcontinental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>
                  <a:ea typeface="굴림" panose="020B0600000101010101" pitchFamily="34" charset="-127"/>
                </a:rPr>
                <a:t>Link</a:t>
              </a:r>
            </a:p>
          </p:txBody>
        </p:sp>
        <p:sp>
          <p:nvSpPr>
            <p:cNvPr id="39" name="Oval 66">
              <a:extLst>
                <a:ext uri="{FF2B5EF4-FFF2-40B4-BE49-F238E27FC236}">
                  <a16:creationId xmlns:a16="http://schemas.microsoft.com/office/drawing/2014/main" id="{10ED9E7F-A8E7-9A4E-87F9-32D364AB83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11" y="3046"/>
              <a:ext cx="525" cy="492"/>
            </a:xfrm>
            <a:prstGeom prst="ellipse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ea typeface="굴림" panose="020B0600000101010101" pitchFamily="34" charset="-127"/>
                </a:rPr>
                <a:t>subnet3</a:t>
              </a:r>
            </a:p>
          </p:txBody>
        </p:sp>
        <p:sp>
          <p:nvSpPr>
            <p:cNvPr id="40" name="Line 72">
              <a:extLst>
                <a:ext uri="{FF2B5EF4-FFF2-40B4-BE49-F238E27FC236}">
                  <a16:creationId xmlns:a16="http://schemas.microsoft.com/office/drawing/2014/main" id="{CE338D3F-D83B-BC48-AE89-A3B90F1646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6" y="3472"/>
              <a:ext cx="131" cy="1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41" name="Line 73">
              <a:extLst>
                <a:ext uri="{FF2B5EF4-FFF2-40B4-BE49-F238E27FC236}">
                  <a16:creationId xmlns:a16="http://schemas.microsoft.com/office/drawing/2014/main" id="{BE108A9E-30F9-ED4D-84E7-DE97A365B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3341"/>
              <a:ext cx="197" cy="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42" name="Line 74">
              <a:extLst>
                <a:ext uri="{FF2B5EF4-FFF2-40B4-BE49-F238E27FC236}">
                  <a16:creationId xmlns:a16="http://schemas.microsoft.com/office/drawing/2014/main" id="{2AFC88C5-46A1-4B40-AB15-70C6507167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3" y="3046"/>
              <a:ext cx="164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43" name="Line 75">
              <a:extLst>
                <a:ext uri="{FF2B5EF4-FFF2-40B4-BE49-F238E27FC236}">
                  <a16:creationId xmlns:a16="http://schemas.microsoft.com/office/drawing/2014/main" id="{463082E3-EC2C-3643-B6B3-CFEB381B0B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3" y="2882"/>
              <a:ext cx="0" cy="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44" name="Line 76">
              <a:extLst>
                <a:ext uri="{FF2B5EF4-FFF2-40B4-BE49-F238E27FC236}">
                  <a16:creationId xmlns:a16="http://schemas.microsoft.com/office/drawing/2014/main" id="{64C76546-3682-9B47-ACC0-8F79D447E4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39" y="3538"/>
              <a:ext cx="29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45" name="Line 77">
              <a:extLst>
                <a:ext uri="{FF2B5EF4-FFF2-40B4-BE49-F238E27FC236}">
                  <a16:creationId xmlns:a16="http://schemas.microsoft.com/office/drawing/2014/main" id="{E8C83CD6-82B2-2E4E-9456-7494EE1F6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46" y="3046"/>
              <a:ext cx="131" cy="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46" name="Line 78">
              <a:extLst>
                <a:ext uri="{FF2B5EF4-FFF2-40B4-BE49-F238E27FC236}">
                  <a16:creationId xmlns:a16="http://schemas.microsoft.com/office/drawing/2014/main" id="{75A488C2-37FD-FC45-AB1A-2798A3597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8" y="3314"/>
              <a:ext cx="38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47" name="Text Box 79">
              <a:extLst>
                <a:ext uri="{FF2B5EF4-FFF2-40B4-BE49-F238E27FC236}">
                  <a16:creationId xmlns:a16="http://schemas.microsoft.com/office/drawing/2014/main" id="{6B0C62A2-5B83-A948-AC60-CE76A705E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3112"/>
              <a:ext cx="644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800">
                  <a:ea typeface="굴림" panose="020B0600000101010101" pitchFamily="34" charset="-127"/>
                </a:rPr>
                <a:t>Other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800">
                  <a:ea typeface="굴림" panose="020B0600000101010101" pitchFamily="34" charset="-127"/>
                </a:rPr>
                <a:t>subnets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C2073A9-9D12-6F4D-8478-688C038104F7}"/>
              </a:ext>
            </a:extLst>
          </p:cNvPr>
          <p:cNvSpPr txBox="1"/>
          <p:nvPr/>
        </p:nvSpPr>
        <p:spPr>
          <a:xfrm>
            <a:off x="835025" y="1076318"/>
            <a:ext cx="750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Hierarchy of Networks: Scales to billions of hosts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8A861-D1DA-534F-91E0-5ED0850B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63" name="Footer Placeholder 62">
            <a:extLst>
              <a:ext uri="{FF2B5EF4-FFF2-40B4-BE49-F238E27FC236}">
                <a16:creationId xmlns:a16="http://schemas.microsoft.com/office/drawing/2014/main" id="{2415F35B-3A72-D349-A618-5662A43A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9308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0078-1C2A-1D4B-9CC6-8A7FADAF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B567-6711-A248-81E0-583B9701A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81" y="1371600"/>
            <a:ext cx="8301037" cy="4351338"/>
          </a:xfrm>
        </p:spPr>
        <p:txBody>
          <a:bodyPr/>
          <a:lstStyle/>
          <a:p>
            <a:r>
              <a:rPr lang="en-US" dirty="0"/>
              <a:t>Routing – an IP packet goes anywhere</a:t>
            </a:r>
          </a:p>
          <a:p>
            <a:pPr lvl="1"/>
            <a:r>
              <a:rPr lang="en-US" dirty="0"/>
              <a:t>Just need the destination IP address</a:t>
            </a:r>
          </a:p>
          <a:p>
            <a:r>
              <a:rPr lang="en-US" dirty="0"/>
              <a:t>Fragmentation – split big messages into smaller pieces</a:t>
            </a:r>
          </a:p>
          <a:p>
            <a:pPr lvl="1"/>
            <a:r>
              <a:rPr lang="en-US" dirty="0"/>
              <a:t>Think about downloading a file</a:t>
            </a:r>
          </a:p>
          <a:p>
            <a:pPr lvl="1"/>
            <a:r>
              <a:rPr lang="en-US" dirty="0"/>
              <a:t>Maximum size 64K</a:t>
            </a:r>
          </a:p>
          <a:p>
            <a:pPr lvl="1"/>
            <a:r>
              <a:rPr lang="en-US" dirty="0"/>
              <a:t>Reassemble at destination</a:t>
            </a:r>
          </a:p>
          <a:p>
            <a:pPr lvl="1"/>
            <a:r>
              <a:rPr lang="en-US" dirty="0"/>
              <a:t>Hides differences in link/physical layers</a:t>
            </a:r>
          </a:p>
          <a:p>
            <a:r>
              <a:rPr lang="en-US" dirty="0"/>
              <a:t>Multiple </a:t>
            </a:r>
            <a:r>
              <a:rPr lang="en-US" i="1" dirty="0"/>
              <a:t>protocols</a:t>
            </a:r>
            <a:r>
              <a:rPr lang="en-US" dirty="0"/>
              <a:t> running on top</a:t>
            </a:r>
          </a:p>
          <a:p>
            <a:pPr lvl="1"/>
            <a:r>
              <a:rPr lang="en-US" dirty="0"/>
              <a:t>ICMP, TCP, UDP, …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7894E-1456-934E-959F-1D58CEE8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38EE2-E73A-5943-9977-5A103896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419658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6A1B-5569-8643-B471-C6529B9C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"Non-Features"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4C41B-318B-914B-B27A-710BE36CB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Unreliable Delivery ("Best Effort")</a:t>
            </a:r>
          </a:p>
          <a:p>
            <a:pPr lvl="1"/>
            <a:r>
              <a:rPr lang="en-US" dirty="0"/>
              <a:t>IP packet delivery not guaranteed</a:t>
            </a:r>
          </a:p>
          <a:p>
            <a:pPr lvl="1"/>
            <a:r>
              <a:rPr lang="en-US" dirty="0"/>
              <a:t>May be lost by underlying physical layer (e.g., radio noise)</a:t>
            </a:r>
          </a:p>
          <a:p>
            <a:pPr lvl="1"/>
            <a:r>
              <a:rPr lang="en-US" dirty="0"/>
              <a:t>May be dropped in transit</a:t>
            </a:r>
          </a:p>
          <a:p>
            <a:r>
              <a:rPr lang="en-US" dirty="0"/>
              <a:t>Out-of-order/duplicate delivery</a:t>
            </a:r>
          </a:p>
          <a:p>
            <a:pPr lvl="1"/>
            <a:r>
              <a:rPr lang="en-US" dirty="0"/>
              <a:t>Tolerance of physical layer retrying transmission</a:t>
            </a:r>
          </a:p>
          <a:p>
            <a:pPr lvl="1"/>
            <a:r>
              <a:rPr lang="en-US" dirty="0"/>
              <a:t>Tolerance of multiple paths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8300-0D09-C741-92BD-A0E1D7F5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96B73-BC7A-574A-B562-A60DA63D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252212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Internet Architecture: The Five Layers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562850" cy="1676400"/>
          </a:xfrm>
        </p:spPr>
        <p:txBody>
          <a:bodyPr/>
          <a:lstStyle/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Lower three layers implemented everywhere</a:t>
            </a:r>
          </a:p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Top two layers implemented only at hosts</a:t>
            </a:r>
          </a:p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Logically, layers interacts with peer’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s corresponding layer</a:t>
            </a:r>
          </a:p>
          <a:p>
            <a:endParaRPr lang="en-US">
              <a:latin typeface="Helvetica" charset="0"/>
              <a:ea typeface="MS PGothic" charset="0"/>
              <a:cs typeface="MS PGothic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066800" y="35052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233488" y="34893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Transport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0668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3255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Network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10668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331913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Datalink</a:t>
            </a: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10668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13112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Physical</a:t>
            </a:r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6477000" y="35052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6643688" y="34893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Transport</a:t>
            </a:r>
          </a:p>
        </p:txBody>
      </p:sp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64770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67357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Network</a:t>
            </a:r>
          </a:p>
        </p:txBody>
      </p:sp>
      <p:sp>
        <p:nvSpPr>
          <p:cNvPr id="13327" name="Rectangle 16"/>
          <p:cNvSpPr>
            <a:spLocks noChangeArrowheads="1"/>
          </p:cNvSpPr>
          <p:nvPr/>
        </p:nvSpPr>
        <p:spPr bwMode="auto">
          <a:xfrm>
            <a:off x="64770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6742113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Datalink</a:t>
            </a:r>
          </a:p>
        </p:txBody>
      </p:sp>
      <p:sp>
        <p:nvSpPr>
          <p:cNvPr id="13329" name="Rectangle 18"/>
          <p:cNvSpPr>
            <a:spLocks noChangeArrowheads="1"/>
          </p:cNvSpPr>
          <p:nvPr/>
        </p:nvSpPr>
        <p:spPr bwMode="auto">
          <a:xfrm>
            <a:off x="64770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30" name="Text Box 19"/>
          <p:cNvSpPr txBox="1">
            <a:spLocks noChangeArrowheads="1"/>
          </p:cNvSpPr>
          <p:nvPr/>
        </p:nvSpPr>
        <p:spPr bwMode="auto">
          <a:xfrm>
            <a:off x="67214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Physical</a:t>
            </a:r>
          </a:p>
        </p:txBody>
      </p:sp>
      <p:sp>
        <p:nvSpPr>
          <p:cNvPr id="13331" name="Rectangle 20"/>
          <p:cNvSpPr>
            <a:spLocks noChangeArrowheads="1"/>
          </p:cNvSpPr>
          <p:nvPr/>
        </p:nvSpPr>
        <p:spPr bwMode="auto">
          <a:xfrm>
            <a:off x="3706813" y="38862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3965575" y="3870325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Network</a:t>
            </a:r>
          </a:p>
        </p:txBody>
      </p:sp>
      <p:sp>
        <p:nvSpPr>
          <p:cNvPr id="13333" name="Rectangle 22"/>
          <p:cNvSpPr>
            <a:spLocks noChangeArrowheads="1"/>
          </p:cNvSpPr>
          <p:nvPr/>
        </p:nvSpPr>
        <p:spPr bwMode="auto">
          <a:xfrm>
            <a:off x="3706813" y="42672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3971925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Datalink</a:t>
            </a:r>
          </a:p>
        </p:txBody>
      </p:sp>
      <p:sp>
        <p:nvSpPr>
          <p:cNvPr id="13335" name="Rectangle 24"/>
          <p:cNvSpPr>
            <a:spLocks noChangeArrowheads="1"/>
          </p:cNvSpPr>
          <p:nvPr/>
        </p:nvSpPr>
        <p:spPr bwMode="auto">
          <a:xfrm>
            <a:off x="3706813" y="46482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3336" name="Text Box 25"/>
          <p:cNvSpPr txBox="1">
            <a:spLocks noChangeArrowheads="1"/>
          </p:cNvSpPr>
          <p:nvPr/>
        </p:nvSpPr>
        <p:spPr bwMode="auto">
          <a:xfrm>
            <a:off x="3951288" y="4632325"/>
            <a:ext cx="121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Physical</a:t>
            </a:r>
          </a:p>
        </p:txBody>
      </p:sp>
      <p:cxnSp>
        <p:nvCxnSpPr>
          <p:cNvPr id="13337" name="AutoShape 26"/>
          <p:cNvCxnSpPr>
            <a:cxnSpLocks noChangeShapeType="1"/>
            <a:stCxn id="13321" idx="3"/>
            <a:endCxn id="13335" idx="1"/>
          </p:cNvCxnSpPr>
          <p:nvPr/>
        </p:nvCxnSpPr>
        <p:spPr bwMode="auto">
          <a:xfrm>
            <a:off x="2782888" y="48387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8" name="AutoShape 27"/>
          <p:cNvCxnSpPr>
            <a:cxnSpLocks noChangeShapeType="1"/>
            <a:stCxn id="13319" idx="3"/>
            <a:endCxn id="13333" idx="1"/>
          </p:cNvCxnSpPr>
          <p:nvPr/>
        </p:nvCxnSpPr>
        <p:spPr bwMode="auto">
          <a:xfrm>
            <a:off x="2782888" y="44577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9" name="AutoShape 28"/>
          <p:cNvCxnSpPr>
            <a:cxnSpLocks noChangeShapeType="1"/>
            <a:stCxn id="13317" idx="3"/>
            <a:endCxn id="13331" idx="1"/>
          </p:cNvCxnSpPr>
          <p:nvPr/>
        </p:nvCxnSpPr>
        <p:spPr bwMode="auto">
          <a:xfrm>
            <a:off x="2782888" y="40767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40" name="AutoShape 29"/>
          <p:cNvCxnSpPr>
            <a:cxnSpLocks noChangeShapeType="1"/>
            <a:stCxn id="13335" idx="3"/>
            <a:endCxn id="13329" idx="1"/>
          </p:cNvCxnSpPr>
          <p:nvPr/>
        </p:nvCxnSpPr>
        <p:spPr bwMode="auto">
          <a:xfrm>
            <a:off x="5422900" y="48387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41" name="AutoShape 30"/>
          <p:cNvCxnSpPr>
            <a:cxnSpLocks noChangeShapeType="1"/>
            <a:stCxn id="13333" idx="3"/>
            <a:endCxn id="13327" idx="1"/>
          </p:cNvCxnSpPr>
          <p:nvPr/>
        </p:nvCxnSpPr>
        <p:spPr bwMode="auto">
          <a:xfrm>
            <a:off x="5422900" y="44577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42" name="AutoShape 31"/>
          <p:cNvCxnSpPr>
            <a:cxnSpLocks noChangeShapeType="1"/>
            <a:stCxn id="13331" idx="3"/>
            <a:endCxn id="13325" idx="1"/>
          </p:cNvCxnSpPr>
          <p:nvPr/>
        </p:nvCxnSpPr>
        <p:spPr bwMode="auto">
          <a:xfrm>
            <a:off x="5422900" y="40767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43" name="AutoShape 32"/>
          <p:cNvCxnSpPr>
            <a:cxnSpLocks noChangeShapeType="1"/>
            <a:stCxn id="13315" idx="3"/>
            <a:endCxn id="13323" idx="1"/>
          </p:cNvCxnSpPr>
          <p:nvPr/>
        </p:nvCxnSpPr>
        <p:spPr bwMode="auto">
          <a:xfrm>
            <a:off x="2782888" y="3695700"/>
            <a:ext cx="3681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3344" name="Group 33"/>
          <p:cNvGrpSpPr>
            <a:grpSpLocks/>
          </p:cNvGrpSpPr>
          <p:nvPr/>
        </p:nvGrpSpPr>
        <p:grpSpPr bwMode="auto">
          <a:xfrm>
            <a:off x="1066800" y="3124200"/>
            <a:ext cx="7113588" cy="396875"/>
            <a:chOff x="647" y="2280"/>
            <a:chExt cx="4481" cy="250"/>
          </a:xfrm>
        </p:grpSpPr>
        <p:sp>
          <p:nvSpPr>
            <p:cNvPr id="13348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13349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Helvetica" charset="0"/>
                  <a:ea typeface="MS PGothic" charset="0"/>
                  <a:cs typeface="MS PGothic" charset="0"/>
                </a:rPr>
                <a:t>Application</a:t>
              </a:r>
            </a:p>
          </p:txBody>
        </p:sp>
        <p:sp>
          <p:nvSpPr>
            <p:cNvPr id="13350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13351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Helvetica" charset="0"/>
                  <a:ea typeface="MS PGothic" charset="0"/>
                  <a:cs typeface="MS PGothic" charset="0"/>
                </a:rPr>
                <a:t>Application</a:t>
              </a:r>
            </a:p>
          </p:txBody>
        </p:sp>
        <p:cxnSp>
          <p:nvCxnSpPr>
            <p:cNvPr id="13352" name="AutoShape 38"/>
            <p:cNvCxnSpPr>
              <a:cxnSpLocks noChangeShapeType="1"/>
              <a:stCxn id="13348" idx="3"/>
              <a:endCxn id="13351" idx="1"/>
            </p:cNvCxnSpPr>
            <p:nvPr/>
          </p:nvCxnSpPr>
          <p:spPr bwMode="auto">
            <a:xfrm>
              <a:off x="1728" y="2400"/>
              <a:ext cx="2348" cy="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3345" name="Text Box 39"/>
          <p:cNvSpPr txBox="1">
            <a:spLocks noChangeArrowheads="1"/>
          </p:cNvSpPr>
          <p:nvPr/>
        </p:nvSpPr>
        <p:spPr bwMode="auto">
          <a:xfrm>
            <a:off x="1416050" y="518160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ea typeface="MS PGothic" charset="0"/>
                <a:cs typeface="MS PGothic" charset="0"/>
              </a:rPr>
              <a:t>Host A</a:t>
            </a:r>
          </a:p>
        </p:txBody>
      </p:sp>
      <p:sp>
        <p:nvSpPr>
          <p:cNvPr id="13346" name="Text Box 40"/>
          <p:cNvSpPr txBox="1">
            <a:spLocks noChangeArrowheads="1"/>
          </p:cNvSpPr>
          <p:nvPr/>
        </p:nvSpPr>
        <p:spPr bwMode="auto">
          <a:xfrm>
            <a:off x="6824663" y="5181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ea typeface="MS PGothic" charset="0"/>
                <a:cs typeface="MS PGothic" charset="0"/>
              </a:rPr>
              <a:t>Host B</a:t>
            </a:r>
          </a:p>
        </p:txBody>
      </p:sp>
      <p:sp>
        <p:nvSpPr>
          <p:cNvPr id="13347" name="Text Box 41"/>
          <p:cNvSpPr txBox="1">
            <a:spLocks noChangeArrowheads="1"/>
          </p:cNvSpPr>
          <p:nvPr/>
        </p:nvSpPr>
        <p:spPr bwMode="auto">
          <a:xfrm>
            <a:off x="4052888" y="5181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ea typeface="MS PGothic" charset="0"/>
                <a:cs typeface="MS PGothic" charset="0"/>
              </a:rPr>
              <a:t>Router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9F757-0B12-1345-9D26-3F69599AFD85}"/>
              </a:ext>
            </a:extLst>
          </p:cNvPr>
          <p:cNvSpPr txBox="1"/>
          <p:nvPr/>
        </p:nvSpPr>
        <p:spPr>
          <a:xfrm rot="18946010">
            <a:off x="2655790" y="305494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sockets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F7D8CD-B63A-614F-AE91-EBD02976AE03}"/>
              </a:ext>
            </a:extLst>
          </p:cNvPr>
          <p:cNvSpPr txBox="1"/>
          <p:nvPr/>
        </p:nvSpPr>
        <p:spPr>
          <a:xfrm rot="18946010">
            <a:off x="5498309" y="303478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sockets</a:t>
            </a:r>
          </a:p>
        </p:txBody>
      </p:sp>
    </p:spTree>
    <p:extLst>
      <p:ext uri="{BB962C8B-B14F-4D97-AF65-F5344CB8AC3E}">
        <p14:creationId xmlns:p14="http://schemas.microsoft.com/office/powerpoint/2010/main" val="5630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Physical Communication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1143000"/>
            <a:ext cx="7562850" cy="1676400"/>
          </a:xfrm>
        </p:spPr>
        <p:txBody>
          <a:bodyPr/>
          <a:lstStyle/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Communication goes down to physical network</a:t>
            </a:r>
          </a:p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Then from network peer to peer</a:t>
            </a:r>
          </a:p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Then up to relevant layer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066800" y="35052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233488" y="34893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Transport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0668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13255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Network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10668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1331913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Datalink</a:t>
            </a: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10668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13112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Physical</a:t>
            </a:r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6477000" y="35052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6643688" y="34893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Transport</a:t>
            </a:r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64770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67357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Network</a:t>
            </a:r>
          </a:p>
        </p:txBody>
      </p:sp>
      <p:sp>
        <p:nvSpPr>
          <p:cNvPr id="14351" name="Rectangle 16"/>
          <p:cNvSpPr>
            <a:spLocks noChangeArrowheads="1"/>
          </p:cNvSpPr>
          <p:nvPr/>
        </p:nvSpPr>
        <p:spPr bwMode="auto">
          <a:xfrm>
            <a:off x="64770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4352" name="Text Box 17"/>
          <p:cNvSpPr txBox="1">
            <a:spLocks noChangeArrowheads="1"/>
          </p:cNvSpPr>
          <p:nvPr/>
        </p:nvSpPr>
        <p:spPr bwMode="auto">
          <a:xfrm>
            <a:off x="6742113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Datalink</a:t>
            </a:r>
          </a:p>
        </p:txBody>
      </p:sp>
      <p:sp>
        <p:nvSpPr>
          <p:cNvPr id="14353" name="Rectangle 18"/>
          <p:cNvSpPr>
            <a:spLocks noChangeArrowheads="1"/>
          </p:cNvSpPr>
          <p:nvPr/>
        </p:nvSpPr>
        <p:spPr bwMode="auto">
          <a:xfrm>
            <a:off x="64770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4354" name="Text Box 19"/>
          <p:cNvSpPr txBox="1">
            <a:spLocks noChangeArrowheads="1"/>
          </p:cNvSpPr>
          <p:nvPr/>
        </p:nvSpPr>
        <p:spPr bwMode="auto">
          <a:xfrm>
            <a:off x="67214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Physical</a:t>
            </a:r>
          </a:p>
        </p:txBody>
      </p:sp>
      <p:sp>
        <p:nvSpPr>
          <p:cNvPr id="14355" name="Rectangle 20"/>
          <p:cNvSpPr>
            <a:spLocks noChangeArrowheads="1"/>
          </p:cNvSpPr>
          <p:nvPr/>
        </p:nvSpPr>
        <p:spPr bwMode="auto">
          <a:xfrm>
            <a:off x="37973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4356" name="Text Box 21"/>
          <p:cNvSpPr txBox="1">
            <a:spLocks noChangeArrowheads="1"/>
          </p:cNvSpPr>
          <p:nvPr/>
        </p:nvSpPr>
        <p:spPr bwMode="auto">
          <a:xfrm>
            <a:off x="40560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Network</a:t>
            </a:r>
          </a:p>
        </p:txBody>
      </p:sp>
      <p:sp>
        <p:nvSpPr>
          <p:cNvPr id="14357" name="Rectangle 22"/>
          <p:cNvSpPr>
            <a:spLocks noChangeArrowheads="1"/>
          </p:cNvSpPr>
          <p:nvPr/>
        </p:nvSpPr>
        <p:spPr bwMode="auto">
          <a:xfrm>
            <a:off x="37973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4064000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Datalink</a:t>
            </a:r>
          </a:p>
        </p:txBody>
      </p:sp>
      <p:sp>
        <p:nvSpPr>
          <p:cNvPr id="14359" name="Rectangle 24"/>
          <p:cNvSpPr>
            <a:spLocks noChangeArrowheads="1"/>
          </p:cNvSpPr>
          <p:nvPr/>
        </p:nvSpPr>
        <p:spPr bwMode="auto">
          <a:xfrm>
            <a:off x="37973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</a:endParaRPr>
          </a:p>
        </p:txBody>
      </p:sp>
      <p:sp>
        <p:nvSpPr>
          <p:cNvPr id="14360" name="Text Box 25"/>
          <p:cNvSpPr txBox="1">
            <a:spLocks noChangeArrowheads="1"/>
          </p:cNvSpPr>
          <p:nvPr/>
        </p:nvSpPr>
        <p:spPr bwMode="auto">
          <a:xfrm>
            <a:off x="40417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ea typeface="MS PGothic" charset="0"/>
                <a:cs typeface="MS PGothic" charset="0"/>
              </a:rPr>
              <a:t>Physical</a:t>
            </a:r>
          </a:p>
        </p:txBody>
      </p:sp>
      <p:cxnSp>
        <p:nvCxnSpPr>
          <p:cNvPr id="14361" name="AutoShape 26"/>
          <p:cNvCxnSpPr>
            <a:cxnSpLocks noChangeShapeType="1"/>
            <a:stCxn id="14345" idx="3"/>
            <a:endCxn id="14359" idx="1"/>
          </p:cNvCxnSpPr>
          <p:nvPr/>
        </p:nvCxnSpPr>
        <p:spPr bwMode="auto">
          <a:xfrm>
            <a:off x="2782888" y="48387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62" name="AutoShape 27"/>
          <p:cNvCxnSpPr>
            <a:cxnSpLocks noChangeShapeType="1"/>
            <a:stCxn id="14343" idx="3"/>
            <a:endCxn id="14357" idx="1"/>
          </p:cNvCxnSpPr>
          <p:nvPr/>
        </p:nvCxnSpPr>
        <p:spPr bwMode="auto">
          <a:xfrm>
            <a:off x="2782888" y="44577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63" name="AutoShape 28"/>
          <p:cNvCxnSpPr>
            <a:cxnSpLocks noChangeShapeType="1"/>
            <a:stCxn id="14341" idx="3"/>
            <a:endCxn id="14355" idx="1"/>
          </p:cNvCxnSpPr>
          <p:nvPr/>
        </p:nvCxnSpPr>
        <p:spPr bwMode="auto">
          <a:xfrm>
            <a:off x="2782888" y="40767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64" name="AutoShape 29"/>
          <p:cNvCxnSpPr>
            <a:cxnSpLocks noChangeShapeType="1"/>
            <a:stCxn id="14359" idx="3"/>
            <a:endCxn id="14353" idx="1"/>
          </p:cNvCxnSpPr>
          <p:nvPr/>
        </p:nvCxnSpPr>
        <p:spPr bwMode="auto">
          <a:xfrm>
            <a:off x="5513388" y="4838700"/>
            <a:ext cx="9509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65" name="AutoShape 30"/>
          <p:cNvCxnSpPr>
            <a:cxnSpLocks noChangeShapeType="1"/>
            <a:stCxn id="14357" idx="3"/>
            <a:endCxn id="14351" idx="1"/>
          </p:cNvCxnSpPr>
          <p:nvPr/>
        </p:nvCxnSpPr>
        <p:spPr bwMode="auto">
          <a:xfrm>
            <a:off x="5513388" y="4457700"/>
            <a:ext cx="9509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66" name="AutoShape 31"/>
          <p:cNvCxnSpPr>
            <a:cxnSpLocks noChangeShapeType="1"/>
            <a:stCxn id="14355" idx="3"/>
            <a:endCxn id="14349" idx="1"/>
          </p:cNvCxnSpPr>
          <p:nvPr/>
        </p:nvCxnSpPr>
        <p:spPr bwMode="auto">
          <a:xfrm>
            <a:off x="5513388" y="4076700"/>
            <a:ext cx="9509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67" name="AutoShape 32"/>
          <p:cNvCxnSpPr>
            <a:cxnSpLocks noChangeShapeType="1"/>
            <a:stCxn id="14339" idx="3"/>
            <a:endCxn id="14347" idx="1"/>
          </p:cNvCxnSpPr>
          <p:nvPr/>
        </p:nvCxnSpPr>
        <p:spPr bwMode="auto">
          <a:xfrm>
            <a:off x="2782888" y="3695700"/>
            <a:ext cx="3681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4368" name="Group 33"/>
          <p:cNvGrpSpPr>
            <a:grpSpLocks/>
          </p:cNvGrpSpPr>
          <p:nvPr/>
        </p:nvGrpSpPr>
        <p:grpSpPr bwMode="auto">
          <a:xfrm>
            <a:off x="1066800" y="3124200"/>
            <a:ext cx="7113588" cy="396875"/>
            <a:chOff x="647" y="2280"/>
            <a:chExt cx="4481" cy="250"/>
          </a:xfrm>
        </p:grpSpPr>
        <p:sp>
          <p:nvSpPr>
            <p:cNvPr id="14373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14374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Helvetica" charset="0"/>
                  <a:ea typeface="MS PGothic" charset="0"/>
                  <a:cs typeface="MS PGothic" charset="0"/>
                </a:rPr>
                <a:t>Application</a:t>
              </a:r>
            </a:p>
          </p:txBody>
        </p:sp>
        <p:sp>
          <p:nvSpPr>
            <p:cNvPr id="14375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14376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Helvetica" charset="0"/>
                  <a:ea typeface="MS PGothic" charset="0"/>
                  <a:cs typeface="MS PGothic" charset="0"/>
                </a:rPr>
                <a:t>Application</a:t>
              </a:r>
            </a:p>
          </p:txBody>
        </p:sp>
        <p:cxnSp>
          <p:nvCxnSpPr>
            <p:cNvPr id="14377" name="AutoShape 38"/>
            <p:cNvCxnSpPr>
              <a:cxnSpLocks noChangeShapeType="1"/>
              <a:stCxn id="14373" idx="3"/>
              <a:endCxn id="14376" idx="1"/>
            </p:cNvCxnSpPr>
            <p:nvPr/>
          </p:nvCxnSpPr>
          <p:spPr bwMode="auto">
            <a:xfrm>
              <a:off x="1728" y="2400"/>
              <a:ext cx="2348" cy="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4369" name="Text Box 39"/>
          <p:cNvSpPr txBox="1">
            <a:spLocks noChangeArrowheads="1"/>
          </p:cNvSpPr>
          <p:nvPr/>
        </p:nvSpPr>
        <p:spPr bwMode="auto">
          <a:xfrm>
            <a:off x="1416050" y="518160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ea typeface="MS PGothic" charset="0"/>
                <a:cs typeface="MS PGothic" charset="0"/>
              </a:rPr>
              <a:t>Host A</a:t>
            </a:r>
          </a:p>
        </p:txBody>
      </p:sp>
      <p:sp>
        <p:nvSpPr>
          <p:cNvPr id="14370" name="Text Box 40"/>
          <p:cNvSpPr txBox="1">
            <a:spLocks noChangeArrowheads="1"/>
          </p:cNvSpPr>
          <p:nvPr/>
        </p:nvSpPr>
        <p:spPr bwMode="auto">
          <a:xfrm>
            <a:off x="6824663" y="5181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ea typeface="MS PGothic" charset="0"/>
                <a:cs typeface="MS PGothic" charset="0"/>
              </a:rPr>
              <a:t>Host B</a:t>
            </a:r>
          </a:p>
        </p:txBody>
      </p:sp>
      <p:sp>
        <p:nvSpPr>
          <p:cNvPr id="14371" name="Text Box 41"/>
          <p:cNvSpPr txBox="1">
            <a:spLocks noChangeArrowheads="1"/>
          </p:cNvSpPr>
          <p:nvPr/>
        </p:nvSpPr>
        <p:spPr bwMode="auto">
          <a:xfrm>
            <a:off x="4052888" y="5181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ea typeface="MS PGothic" charset="0"/>
                <a:cs typeface="MS PGothic" charset="0"/>
              </a:rPr>
              <a:t>Router</a:t>
            </a:r>
          </a:p>
        </p:txBody>
      </p:sp>
      <p:sp>
        <p:nvSpPr>
          <p:cNvPr id="14372" name="Freeform 42"/>
          <p:cNvSpPr>
            <a:spLocks/>
          </p:cNvSpPr>
          <p:nvPr/>
        </p:nvSpPr>
        <p:spPr bwMode="auto">
          <a:xfrm>
            <a:off x="2438400" y="3124200"/>
            <a:ext cx="4422775" cy="1670050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2147483647 h 1968"/>
              <a:gd name="T4" fmla="*/ 2147483647 w 2352"/>
              <a:gd name="T5" fmla="*/ 2147483647 h 1968"/>
              <a:gd name="T6" fmla="*/ 2147483647 w 2352"/>
              <a:gd name="T7" fmla="*/ 2147483647 h 1968"/>
              <a:gd name="T8" fmla="*/ 2147483647 w 2352"/>
              <a:gd name="T9" fmla="*/ 2147483647 h 1968"/>
              <a:gd name="T10" fmla="*/ 2147483647 w 2352"/>
              <a:gd name="T11" fmla="*/ 2147483647 h 1968"/>
              <a:gd name="T12" fmla="*/ 2147483647 w 2352"/>
              <a:gd name="T13" fmla="*/ 2147483647 h 1968"/>
              <a:gd name="T14" fmla="*/ 2147483647 w 2352"/>
              <a:gd name="T15" fmla="*/ 2147483647 h 1968"/>
              <a:gd name="T16" fmla="*/ 2147483647 w 2352"/>
              <a:gd name="T17" fmla="*/ 2147483647 h 1968"/>
              <a:gd name="T18" fmla="*/ 2147483647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52" h="1968">
                <a:moveTo>
                  <a:pt x="0" y="0"/>
                </a:moveTo>
                <a:lnTo>
                  <a:pt x="0" y="1824"/>
                </a:lnTo>
                <a:lnTo>
                  <a:pt x="96" y="1968"/>
                </a:lnTo>
                <a:lnTo>
                  <a:pt x="864" y="1968"/>
                </a:lnTo>
                <a:lnTo>
                  <a:pt x="864" y="1200"/>
                </a:lnTo>
                <a:lnTo>
                  <a:pt x="1488" y="1200"/>
                </a:lnTo>
                <a:lnTo>
                  <a:pt x="1488" y="1968"/>
                </a:lnTo>
                <a:lnTo>
                  <a:pt x="2256" y="1968"/>
                </a:lnTo>
                <a:lnTo>
                  <a:pt x="2352" y="1824"/>
                </a:lnTo>
                <a:lnTo>
                  <a:pt x="2352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63749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14D3-1674-4910-A2FA-5A34CB93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Two-Phase Commit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A139E-1B6E-4C11-A8AA-4A0BB4E94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65200"/>
            <a:ext cx="7620000" cy="5257800"/>
          </a:xfrm>
        </p:spPr>
        <p:txBody>
          <a:bodyPr/>
          <a:lstStyle/>
          <a:p>
            <a:r>
              <a:rPr lang="en-US" dirty="0"/>
              <a:t>Consensus Goal: Everyone agrees on the state of the distributed system</a:t>
            </a:r>
          </a:p>
          <a:p>
            <a:pPr lvl="1"/>
            <a:r>
              <a:rPr lang="en-US" dirty="0"/>
              <a:t>Doesn’t depend who you ask. Doesn’t matter if nodes go down</a:t>
            </a:r>
          </a:p>
          <a:p>
            <a:r>
              <a:rPr lang="en-US" dirty="0"/>
              <a:t>Distributed Transactions</a:t>
            </a:r>
          </a:p>
          <a:p>
            <a:pPr lvl="1"/>
            <a:r>
              <a:rPr lang="en-US" dirty="0"/>
              <a:t>Atomic, can’t revert once agreement is reached</a:t>
            </a:r>
          </a:p>
          <a:p>
            <a:r>
              <a:rPr lang="en-US" dirty="0"/>
              <a:t>Voting protocol requires unanimity</a:t>
            </a:r>
          </a:p>
          <a:p>
            <a:r>
              <a:rPr lang="en-US" dirty="0"/>
              <a:t>Transaction committed if and only if: all workers and coordinator vote to commit</a:t>
            </a:r>
          </a:p>
          <a:p>
            <a:pPr lvl="1"/>
            <a:r>
              <a:rPr lang="en-US" dirty="0"/>
              <a:t>Nodes never take back their vote </a:t>
            </a:r>
          </a:p>
          <a:p>
            <a:pPr lvl="1"/>
            <a:r>
              <a:rPr lang="en-US" dirty="0"/>
              <a:t>Nodes work in lock step (for an item)</a:t>
            </a:r>
          </a:p>
          <a:p>
            <a:pPr lvl="2"/>
            <a:r>
              <a:rPr lang="en-US" dirty="0"/>
              <a:t>Don’t perform new transactions until old one is resolved</a:t>
            </a:r>
          </a:p>
          <a:p>
            <a:pPr lvl="2"/>
            <a:r>
              <a:rPr lang="en-US" dirty="0"/>
              <a:t>Stall until transaction is resolved</a:t>
            </a:r>
          </a:p>
          <a:p>
            <a:r>
              <a:rPr lang="en-US" dirty="0"/>
              <a:t>Majority-based protocols make progress despite failed nodes</a:t>
            </a:r>
          </a:p>
          <a:p>
            <a:pPr lvl="1"/>
            <a:r>
              <a:rPr lang="en-US" dirty="0"/>
              <a:t>Add  considerable complexity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33A57-B55A-DA49-8994-B32F310B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1A2A8-FA0E-1547-9F43-F53C7504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149949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6373" y="-77681"/>
            <a:ext cx="7886700" cy="1325563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Implications of Hourglass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773" y="1481030"/>
            <a:ext cx="8077200" cy="41671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+mj-lt"/>
                <a:ea typeface="ＭＳ Ｐゴシック" charset="0"/>
                <a:cs typeface="Gill Sans Light"/>
              </a:rPr>
              <a:t>There is only </a:t>
            </a:r>
            <a:r>
              <a:rPr lang="en-US" b="1" dirty="0">
                <a:latin typeface="+mj-lt"/>
                <a:ea typeface="ＭＳ Ｐゴシック" charset="0"/>
                <a:cs typeface="Gill Sans Light"/>
              </a:rPr>
              <a:t>one</a:t>
            </a:r>
            <a:r>
              <a:rPr lang="en-US" dirty="0">
                <a:latin typeface="+mj-lt"/>
                <a:ea typeface="ＭＳ Ｐゴシック" charset="0"/>
                <a:cs typeface="Gill Sans Light"/>
              </a:rPr>
              <a:t> Network-Layer Protocol: </a:t>
            </a:r>
            <a:r>
              <a:rPr lang="en-US" b="1" dirty="0">
                <a:latin typeface="+mj-lt"/>
                <a:ea typeface="ＭＳ Ｐゴシック" charset="0"/>
                <a:cs typeface="Gill Sans Light"/>
              </a:rPr>
              <a:t>IP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+mj-lt"/>
                <a:ea typeface="ＭＳ Ｐゴシック" charset="0"/>
                <a:cs typeface="Gill Sans Light"/>
              </a:rPr>
              <a:t>Allows networks to interoperate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+mj-lt"/>
                <a:ea typeface="ＭＳ Ｐゴシック" charset="0"/>
                <a:cs typeface="Gill Sans Light"/>
              </a:rPr>
              <a:t>Above IP: Applications function on all networks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+mj-lt"/>
                <a:ea typeface="ＭＳ Ｐゴシック" charset="0"/>
                <a:cs typeface="Gill Sans Light"/>
              </a:rPr>
              <a:t>Below IP: Change network’s construction without disturbing applications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+mj-lt"/>
                <a:ea typeface="ＭＳ Ｐゴシック" charset="0"/>
                <a:cs typeface="Gill Sans Light"/>
              </a:rPr>
              <a:t>One drawback: Changing IP itself (e.g. transitioning to IPv6) very involved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F8CFD-792A-5241-8A8C-D7870589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EA040-5E03-334D-9434-00D0FCED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507270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4F10-3EA6-4208-A2D4-5895ADF5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Principal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6365-31F4-4AD6-9FC4-F74C5DC89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Seen as a guiding principle of the Internet</a:t>
            </a:r>
          </a:p>
          <a:p>
            <a:r>
              <a:rPr lang="en-US" dirty="0"/>
              <a:t>Some types of network functionality can only be correctly implemented </a:t>
            </a:r>
            <a:r>
              <a:rPr lang="en-US" i="1" dirty="0"/>
              <a:t>end-to-end</a:t>
            </a:r>
            <a:endParaRPr lang="en-US" dirty="0"/>
          </a:p>
          <a:p>
            <a:pPr lvl="1"/>
            <a:r>
              <a:rPr lang="en-US" dirty="0"/>
              <a:t>Reliability, security, etc.</a:t>
            </a:r>
          </a:p>
          <a:p>
            <a:r>
              <a:rPr lang="en-US" dirty="0"/>
              <a:t>Implementing complex functionality in the network:</a:t>
            </a:r>
          </a:p>
          <a:p>
            <a:pPr lvl="1"/>
            <a:r>
              <a:rPr lang="en-US" dirty="0"/>
              <a:t>Doesn’t necessarily reduce complexity on end hosts</a:t>
            </a:r>
          </a:p>
          <a:p>
            <a:pPr lvl="1"/>
            <a:r>
              <a:rPr lang="en-US" dirty="0"/>
              <a:t>Does increase network complexity</a:t>
            </a:r>
          </a:p>
          <a:p>
            <a:pPr lvl="1"/>
            <a:r>
              <a:rPr lang="en-US" dirty="0"/>
              <a:t>Imposes a cost on all applications, </a:t>
            </a:r>
            <a:r>
              <a:rPr lang="en-US" i="1" dirty="0"/>
              <a:t>even if they don’t need the functionality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48DF5-2B81-3441-8EDD-093B2BCC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FA00E-5A2C-B04E-BF0B-42441BB9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742098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Oval 2"/>
          <p:cNvSpPr>
            <a:spLocks noChangeArrowheads="1"/>
          </p:cNvSpPr>
          <p:nvPr/>
        </p:nvSpPr>
        <p:spPr bwMode="auto">
          <a:xfrm>
            <a:off x="23622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>
          <a:xfrm>
            <a:off x="628650" y="-6032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130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4135412"/>
            <a:ext cx="8229600" cy="2380170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  <a:ea typeface="ＭＳ Ｐゴシック" charset="0"/>
                <a:cs typeface="Gill Sans Light"/>
              </a:rPr>
              <a:t>Solution 1: make each step reliable, and then </a:t>
            </a:r>
            <a:r>
              <a:rPr lang="en-US" dirty="0">
                <a:solidFill>
                  <a:srgbClr val="FF0000"/>
                </a:solidFill>
                <a:latin typeface="+mj-lt"/>
                <a:ea typeface="ＭＳ Ｐゴシック" charset="0"/>
                <a:cs typeface="Gill Sans Light"/>
              </a:rPr>
              <a:t>concatenate</a:t>
            </a:r>
            <a:r>
              <a:rPr lang="en-US" dirty="0">
                <a:latin typeface="+mj-lt"/>
                <a:ea typeface="ＭＳ Ｐゴシック" charset="0"/>
                <a:cs typeface="Gill Sans Light"/>
              </a:rPr>
              <a:t> them</a:t>
            </a:r>
          </a:p>
          <a:p>
            <a:endParaRPr lang="en-US" dirty="0">
              <a:latin typeface="+mj-l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+mj-lt"/>
                <a:ea typeface="ＭＳ Ｐゴシック" charset="0"/>
                <a:cs typeface="Gill Sans Light"/>
              </a:rPr>
              <a:t>Solution 2: end-to-end </a:t>
            </a:r>
            <a:r>
              <a:rPr lang="en-US" b="1" dirty="0">
                <a:solidFill>
                  <a:srgbClr val="FF0000"/>
                </a:solidFill>
                <a:latin typeface="+mj-lt"/>
                <a:ea typeface="ＭＳ Ｐゴシック" charset="0"/>
                <a:cs typeface="Gill Sans Light"/>
              </a:rPr>
              <a:t>check</a:t>
            </a:r>
            <a:r>
              <a:rPr lang="en-US" dirty="0">
                <a:latin typeface="+mj-lt"/>
                <a:ea typeface="ＭＳ Ｐゴシック" charset="0"/>
                <a:cs typeface="Gill Sans Light"/>
              </a:rPr>
              <a:t> and try again if necessary</a:t>
            </a:r>
          </a:p>
        </p:txBody>
      </p:sp>
      <p:sp>
        <p:nvSpPr>
          <p:cNvPr id="76804" name="Oval 5"/>
          <p:cNvSpPr>
            <a:spLocks noChangeArrowheads="1"/>
          </p:cNvSpPr>
          <p:nvPr/>
        </p:nvSpPr>
        <p:spPr bwMode="auto">
          <a:xfrm>
            <a:off x="15240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15240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6" name="Oval 7"/>
          <p:cNvSpPr>
            <a:spLocks noChangeArrowheads="1"/>
          </p:cNvSpPr>
          <p:nvPr/>
        </p:nvSpPr>
        <p:spPr bwMode="auto">
          <a:xfrm>
            <a:off x="15240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7" name="Oval 8"/>
          <p:cNvSpPr>
            <a:spLocks noChangeArrowheads="1"/>
          </p:cNvSpPr>
          <p:nvPr/>
        </p:nvSpPr>
        <p:spPr bwMode="auto">
          <a:xfrm>
            <a:off x="70866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8" name="Rectangle 9"/>
          <p:cNvSpPr>
            <a:spLocks noChangeArrowheads="1"/>
          </p:cNvSpPr>
          <p:nvPr/>
        </p:nvSpPr>
        <p:spPr bwMode="auto">
          <a:xfrm>
            <a:off x="70866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9" name="Oval 10"/>
          <p:cNvSpPr>
            <a:spLocks noChangeArrowheads="1"/>
          </p:cNvSpPr>
          <p:nvPr/>
        </p:nvSpPr>
        <p:spPr bwMode="auto">
          <a:xfrm>
            <a:off x="70866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0" name="Rectangle 11"/>
          <p:cNvSpPr>
            <a:spLocks noChangeArrowheads="1"/>
          </p:cNvSpPr>
          <p:nvPr/>
        </p:nvSpPr>
        <p:spPr bwMode="auto">
          <a:xfrm>
            <a:off x="22860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1" name="Oval 12"/>
          <p:cNvSpPr>
            <a:spLocks noChangeArrowheads="1"/>
          </p:cNvSpPr>
          <p:nvPr/>
        </p:nvSpPr>
        <p:spPr bwMode="auto">
          <a:xfrm>
            <a:off x="25146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 sz="200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76812" name="Text Box 13"/>
          <p:cNvSpPr txBox="1">
            <a:spLocks noChangeArrowheads="1"/>
          </p:cNvSpPr>
          <p:nvPr/>
        </p:nvSpPr>
        <p:spPr bwMode="auto">
          <a:xfrm>
            <a:off x="2498725" y="2144713"/>
            <a:ext cx="71075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Appl.</a:t>
            </a:r>
          </a:p>
        </p:txBody>
      </p:sp>
      <p:sp>
        <p:nvSpPr>
          <p:cNvPr id="76813" name="Oval 14"/>
          <p:cNvSpPr>
            <a:spLocks noChangeArrowheads="1"/>
          </p:cNvSpPr>
          <p:nvPr/>
        </p:nvSpPr>
        <p:spPr bwMode="auto">
          <a:xfrm>
            <a:off x="57150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4" name="Rectangle 15"/>
          <p:cNvSpPr>
            <a:spLocks noChangeArrowheads="1"/>
          </p:cNvSpPr>
          <p:nvPr/>
        </p:nvSpPr>
        <p:spPr bwMode="auto">
          <a:xfrm>
            <a:off x="56388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5" name="Oval 16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 sz="200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76816" name="Text Box 17"/>
          <p:cNvSpPr txBox="1">
            <a:spLocks noChangeArrowheads="1"/>
          </p:cNvSpPr>
          <p:nvPr/>
        </p:nvSpPr>
        <p:spPr bwMode="auto">
          <a:xfrm>
            <a:off x="5851525" y="2144713"/>
            <a:ext cx="71075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Appl.</a:t>
            </a:r>
          </a:p>
        </p:txBody>
      </p:sp>
      <p:sp>
        <p:nvSpPr>
          <p:cNvPr id="76817" name="Line 18"/>
          <p:cNvSpPr>
            <a:spLocks noChangeShapeType="1"/>
          </p:cNvSpPr>
          <p:nvPr/>
        </p:nvSpPr>
        <p:spPr bwMode="auto">
          <a:xfrm>
            <a:off x="2743200" y="3505200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8" name="Line 19"/>
          <p:cNvSpPr>
            <a:spLocks noChangeShapeType="1"/>
          </p:cNvSpPr>
          <p:nvPr/>
        </p:nvSpPr>
        <p:spPr bwMode="auto">
          <a:xfrm>
            <a:off x="29718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9" name="Line 20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69" name="Freeform 21"/>
          <p:cNvSpPr>
            <a:spLocks/>
          </p:cNvSpPr>
          <p:nvPr/>
        </p:nvSpPr>
        <p:spPr bwMode="auto">
          <a:xfrm>
            <a:off x="2132013" y="2513013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0" name="Line 22"/>
          <p:cNvSpPr>
            <a:spLocks noChangeShapeType="1"/>
          </p:cNvSpPr>
          <p:nvPr/>
        </p:nvSpPr>
        <p:spPr bwMode="auto">
          <a:xfrm>
            <a:off x="3124200" y="2590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1" name="Freeform 23"/>
          <p:cNvSpPr>
            <a:spLocks/>
          </p:cNvSpPr>
          <p:nvPr/>
        </p:nvSpPr>
        <p:spPr bwMode="auto">
          <a:xfrm>
            <a:off x="3200400" y="2971800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2" name="Line 24"/>
          <p:cNvSpPr>
            <a:spLocks noChangeShapeType="1"/>
          </p:cNvSpPr>
          <p:nvPr/>
        </p:nvSpPr>
        <p:spPr bwMode="auto">
          <a:xfrm flipV="1">
            <a:off x="6019800" y="2514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3" name="Freeform 25"/>
          <p:cNvSpPr>
            <a:spLocks/>
          </p:cNvSpPr>
          <p:nvPr/>
        </p:nvSpPr>
        <p:spPr bwMode="auto">
          <a:xfrm>
            <a:off x="6400800" y="2590800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25" name="Text Box 26"/>
          <p:cNvSpPr txBox="1">
            <a:spLocks noChangeArrowheads="1"/>
          </p:cNvSpPr>
          <p:nvPr/>
        </p:nvSpPr>
        <p:spPr bwMode="auto">
          <a:xfrm>
            <a:off x="2193925" y="1508125"/>
            <a:ext cx="91561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Host A</a:t>
            </a:r>
          </a:p>
        </p:txBody>
      </p:sp>
      <p:sp>
        <p:nvSpPr>
          <p:cNvPr id="76826" name="Text Box 27"/>
          <p:cNvSpPr txBox="1">
            <a:spLocks noChangeArrowheads="1"/>
          </p:cNvSpPr>
          <p:nvPr/>
        </p:nvSpPr>
        <p:spPr bwMode="auto">
          <a:xfrm>
            <a:off x="5549900" y="1508125"/>
            <a:ext cx="88996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Host B</a:t>
            </a:r>
          </a:p>
        </p:txBody>
      </p:sp>
      <p:sp>
        <p:nvSpPr>
          <p:cNvPr id="1307676" name="Freeform 28"/>
          <p:cNvSpPr>
            <a:spLocks/>
          </p:cNvSpPr>
          <p:nvPr/>
        </p:nvSpPr>
        <p:spPr bwMode="auto">
          <a:xfrm>
            <a:off x="3200400" y="2438400"/>
            <a:ext cx="2819400" cy="914400"/>
          </a:xfrm>
          <a:custGeom>
            <a:avLst/>
            <a:gdLst>
              <a:gd name="T0" fmla="*/ 2147483647 w 1776"/>
              <a:gd name="T1" fmla="*/ 2147483647 h 576"/>
              <a:gd name="T2" fmla="*/ 2147483647 w 1776"/>
              <a:gd name="T3" fmla="*/ 2147483647 h 576"/>
              <a:gd name="T4" fmla="*/ 2147483647 w 1776"/>
              <a:gd name="T5" fmla="*/ 2147483647 h 576"/>
              <a:gd name="T6" fmla="*/ 2147483647 w 1776"/>
              <a:gd name="T7" fmla="*/ 2147483647 h 576"/>
              <a:gd name="T8" fmla="*/ 2147483647 w 1776"/>
              <a:gd name="T9" fmla="*/ 2147483647 h 576"/>
              <a:gd name="T10" fmla="*/ 0 w 17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76"/>
              <a:gd name="T19" fmla="*/ 0 h 576"/>
              <a:gd name="T20" fmla="*/ 1776 w 17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76" h="576">
                <a:moveTo>
                  <a:pt x="1776" y="48"/>
                </a:moveTo>
                <a:lnTo>
                  <a:pt x="1728" y="288"/>
                </a:lnTo>
                <a:lnTo>
                  <a:pt x="1728" y="576"/>
                </a:lnTo>
                <a:lnTo>
                  <a:pt x="48" y="576"/>
                </a:lnTo>
                <a:lnTo>
                  <a:pt x="48" y="38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276600" y="2438400"/>
            <a:ext cx="1387475" cy="865188"/>
            <a:chOff x="2064" y="1392"/>
            <a:chExt cx="874" cy="545"/>
          </a:xfrm>
        </p:grpSpPr>
        <p:sp>
          <p:nvSpPr>
            <p:cNvPr id="76831" name="Freeform 30"/>
            <p:cNvSpPr>
              <a:spLocks/>
            </p:cNvSpPr>
            <p:nvPr/>
          </p:nvSpPr>
          <p:spPr bwMode="auto">
            <a:xfrm>
              <a:off x="2064" y="1392"/>
              <a:ext cx="116" cy="233"/>
            </a:xfrm>
            <a:custGeom>
              <a:avLst/>
              <a:gdLst>
                <a:gd name="T0" fmla="*/ 0 w 1680"/>
                <a:gd name="T1" fmla="*/ 0 h 528"/>
                <a:gd name="T2" fmla="*/ 48 w 1680"/>
                <a:gd name="T3" fmla="*/ 288 h 528"/>
                <a:gd name="T4" fmla="*/ 48 w 1680"/>
                <a:gd name="T5" fmla="*/ 528 h 528"/>
                <a:gd name="T6" fmla="*/ 1632 w 1680"/>
                <a:gd name="T7" fmla="*/ 528 h 528"/>
                <a:gd name="T8" fmla="*/ 1632 w 1680"/>
                <a:gd name="T9" fmla="*/ 336 h 528"/>
                <a:gd name="T10" fmla="*/ 1680 w 1680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"/>
                <a:gd name="T19" fmla="*/ 0 h 528"/>
                <a:gd name="T20" fmla="*/ 1680 w 1680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" h="528">
                  <a:moveTo>
                    <a:pt x="0" y="0"/>
                  </a:moveTo>
                  <a:lnTo>
                    <a:pt x="48" y="288"/>
                  </a:lnTo>
                  <a:lnTo>
                    <a:pt x="48" y="528"/>
                  </a:lnTo>
                  <a:lnTo>
                    <a:pt x="1632" y="528"/>
                  </a:lnTo>
                  <a:lnTo>
                    <a:pt x="1632" y="336"/>
                  </a:lnTo>
                  <a:lnTo>
                    <a:pt x="1680" y="0"/>
                  </a:lnTo>
                </a:path>
              </a:pathLst>
            </a:custGeom>
            <a:noFill/>
            <a:ln w="38100">
              <a:solidFill>
                <a:srgbClr val="00AE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6" rIns="91430" bIns="45716">
              <a:spAutoFit/>
            </a:bodyPr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832" name="Text Box 31"/>
            <p:cNvSpPr txBox="1">
              <a:spLocks noChangeArrowheads="1"/>
            </p:cNvSpPr>
            <p:nvPr/>
          </p:nvSpPr>
          <p:spPr bwMode="auto">
            <a:xfrm>
              <a:off x="2582" y="1687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Gill Sans Light"/>
                  <a:cs typeface="Gill Sans Light"/>
                </a:rPr>
                <a:t>OK</a:t>
              </a:r>
            </a:p>
          </p:txBody>
        </p:sp>
      </p:grpSp>
      <p:cxnSp>
        <p:nvCxnSpPr>
          <p:cNvPr id="1307680" name="AutoShape 32"/>
          <p:cNvCxnSpPr>
            <a:cxnSpLocks noChangeShapeType="1"/>
            <a:stCxn id="76809" idx="1"/>
            <a:endCxn id="76816" idx="2"/>
          </p:cNvCxnSpPr>
          <p:nvPr/>
        </p:nvCxnSpPr>
        <p:spPr bwMode="auto">
          <a:xfrm rot="16200000" flipV="1">
            <a:off x="6314337" y="2437380"/>
            <a:ext cx="754104" cy="96897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07681" name="AutoShape 33"/>
          <p:cNvCxnSpPr>
            <a:cxnSpLocks noChangeShapeType="1"/>
            <a:stCxn id="76806" idx="4"/>
            <a:endCxn id="1307669" idx="3"/>
          </p:cNvCxnSpPr>
          <p:nvPr/>
        </p:nvCxnSpPr>
        <p:spPr bwMode="auto">
          <a:xfrm rot="5400000" flipH="1" flipV="1">
            <a:off x="1814513" y="2508250"/>
            <a:ext cx="944562" cy="915988"/>
          </a:xfrm>
          <a:prstGeom prst="curvedConnector5">
            <a:avLst>
              <a:gd name="adj1" fmla="val -23194"/>
              <a:gd name="adj2" fmla="val 124958"/>
              <a:gd name="adj3" fmla="val 143023"/>
            </a:avLst>
          </a:prstGeom>
          <a:noFill/>
          <a:ln w="381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25F99-9761-3C48-8C9D-2FD723DE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8AB50-A50B-1542-91A7-9D9CF4A0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26132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652" grpId="0" build="p" autoUpdateAnimBg="0"/>
      <p:bldP spid="1307669" grpId="0" animBg="1"/>
      <p:bldP spid="1307670" grpId="0" animBg="1"/>
      <p:bldP spid="1307671" grpId="0" animBg="1"/>
      <p:bldP spid="1307672" grpId="0" animBg="1"/>
      <p:bldP spid="1307673" grpId="0" animBg="1"/>
      <p:bldP spid="13076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5C7C2-82C3-415C-8ECA-B05CAF04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Network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815CA-F596-41AC-B518-6E5D2FE67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Layer (local network)</a:t>
            </a:r>
          </a:p>
          <a:p>
            <a:pPr lvl="1"/>
            <a:r>
              <a:rPr lang="en-US" dirty="0"/>
              <a:t>Send </a:t>
            </a:r>
            <a:r>
              <a:rPr lang="en-US" i="1" dirty="0"/>
              <a:t>frames</a:t>
            </a:r>
            <a:r>
              <a:rPr lang="en-US" dirty="0"/>
              <a:t> addressed to neighboring machines</a:t>
            </a:r>
          </a:p>
          <a:p>
            <a:pPr lvl="1"/>
            <a:r>
              <a:rPr lang="en-US" dirty="0"/>
              <a:t>Ethernet, Wi-Fi</a:t>
            </a:r>
          </a:p>
          <a:p>
            <a:r>
              <a:rPr lang="en-US" dirty="0"/>
              <a:t>Network layer (connecting local networks)</a:t>
            </a:r>
          </a:p>
          <a:p>
            <a:pPr lvl="1"/>
            <a:r>
              <a:rPr lang="en-US" dirty="0"/>
              <a:t>Forwarding between local networks</a:t>
            </a:r>
          </a:p>
          <a:p>
            <a:pPr lvl="1"/>
            <a:r>
              <a:rPr lang="en-US" dirty="0"/>
              <a:t>Send </a:t>
            </a:r>
            <a:r>
              <a:rPr lang="en-US" i="1" dirty="0"/>
              <a:t>packets</a:t>
            </a:r>
            <a:r>
              <a:rPr lang="en-US" dirty="0"/>
              <a:t> addressed to machines anywhere</a:t>
            </a:r>
          </a:p>
          <a:p>
            <a:pPr lvl="1"/>
            <a:r>
              <a:rPr lang="en-US" dirty="0"/>
              <a:t>IP</a:t>
            </a:r>
          </a:p>
          <a:p>
            <a:r>
              <a:rPr lang="en-US" dirty="0"/>
              <a:t>Transport Layer (making streams)</a:t>
            </a:r>
          </a:p>
          <a:p>
            <a:pPr lvl="1"/>
            <a:r>
              <a:rPr lang="en-US" dirty="0"/>
              <a:t>Turn sequence of packets into reliable byte stream</a:t>
            </a:r>
          </a:p>
          <a:p>
            <a:pPr lvl="1"/>
            <a:r>
              <a:rPr lang="en-US" dirty="0"/>
              <a:t>TCP</a:t>
            </a:r>
          </a:p>
          <a:p>
            <a:pPr lvl="1"/>
            <a:endParaRPr lang="en-US" dirty="0"/>
          </a:p>
          <a:p>
            <a:r>
              <a:rPr lang="en-US" dirty="0"/>
              <a:t>OS: Sockets abstraction : Application</a:t>
            </a:r>
          </a:p>
          <a:p>
            <a:pPr lvl="1"/>
            <a:r>
              <a:rPr lang="en-US" dirty="0"/>
              <a:t>File Handle, Read/Write like files</a:t>
            </a:r>
          </a:p>
          <a:p>
            <a:pPr lvl="1"/>
            <a:r>
              <a:rPr lang="en-US" dirty="0"/>
              <a:t>But setup/teardown very different from open/close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C969-17ED-1144-9919-009D1D3B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44D5E-7173-204A-A6A3-A01B2C07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820711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27354" y="152400"/>
            <a:ext cx="7696200" cy="7366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Layering: Packets in Envelopes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5486400"/>
            <a:ext cx="9144000" cy="762000"/>
            <a:chOff x="0" y="5486400"/>
            <a:chExt cx="9144000" cy="7620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1447800" y="5638800"/>
              <a:ext cx="2743200" cy="5334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600" b="0" dirty="0">
                <a:latin typeface="Helvetica"/>
                <a:ea typeface="ＭＳ Ｐゴシック" pitchFamily="1" charset="-128"/>
                <a:cs typeface="Helvetica"/>
              </a:endParaRPr>
            </a:p>
          </p:txBody>
        </p:sp>
        <p:sp>
          <p:nvSpPr>
            <p:cNvPr id="47" name="TextBox 2"/>
            <p:cNvSpPr txBox="1">
              <a:spLocks noChangeArrowheads="1"/>
            </p:cNvSpPr>
            <p:nvPr/>
          </p:nvSpPr>
          <p:spPr bwMode="auto">
            <a:xfrm>
              <a:off x="1447800" y="5715000"/>
              <a:ext cx="2698750" cy="40005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0">
                  <a:latin typeface="Helvetica" charset="0"/>
                  <a:cs typeface="Helvetica" charset="0"/>
                </a:rPr>
                <a:t>101010100110101110</a:t>
              </a: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0" y="5486400"/>
              <a:ext cx="1295400" cy="762000"/>
            </a:xfrm>
            <a:prstGeom prst="rect">
              <a:avLst/>
            </a:prstGeom>
            <a:solidFill>
              <a:srgbClr val="BDBDBD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Physical Layer </a:t>
              </a: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7848600" y="5486400"/>
              <a:ext cx="1295400" cy="762000"/>
            </a:xfrm>
            <a:prstGeom prst="rect">
              <a:avLst/>
            </a:prstGeom>
            <a:solidFill>
              <a:srgbClr val="BDBDBD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Physical Layer 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4953000" y="5638800"/>
              <a:ext cx="2743200" cy="5334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600" b="0" dirty="0">
                <a:latin typeface="Helvetica"/>
                <a:ea typeface="ＭＳ Ｐゴシック" pitchFamily="1" charset="-128"/>
                <a:cs typeface="Helvetica"/>
              </a:endParaRPr>
            </a:p>
          </p:txBody>
        </p:sp>
        <p:sp>
          <p:nvSpPr>
            <p:cNvPr id="76" name="TextBox 2"/>
            <p:cNvSpPr txBox="1">
              <a:spLocks noChangeArrowheads="1"/>
            </p:cNvSpPr>
            <p:nvPr/>
          </p:nvSpPr>
          <p:spPr bwMode="auto">
            <a:xfrm>
              <a:off x="4953000" y="5715000"/>
              <a:ext cx="2698750" cy="40005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0">
                  <a:latin typeface="Helvetica" charset="0"/>
                  <a:cs typeface="Helvetica" charset="0"/>
                </a:rPr>
                <a:t>101010100110101110</a:t>
              </a:r>
            </a:p>
          </p:txBody>
        </p:sp>
        <p:cxnSp>
          <p:nvCxnSpPr>
            <p:cNvPr id="12321" name="Straight Arrow Connector 31"/>
            <p:cNvCxnSpPr>
              <a:cxnSpLocks noChangeShapeType="1"/>
            </p:cNvCxnSpPr>
            <p:nvPr/>
          </p:nvCxnSpPr>
          <p:spPr bwMode="auto">
            <a:xfrm>
              <a:off x="4191000" y="5905500"/>
              <a:ext cx="762000" cy="9525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0" y="4343400"/>
            <a:ext cx="9144000" cy="1143000"/>
            <a:chOff x="0" y="4343400"/>
            <a:chExt cx="9144000" cy="1143000"/>
          </a:xfrm>
        </p:grpSpPr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0" y="4343400"/>
              <a:ext cx="1295400" cy="7620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 err="1">
                  <a:latin typeface="Helvetica"/>
                  <a:ea typeface="ＭＳ Ｐゴシック" pitchFamily="1" charset="-128"/>
                  <a:cs typeface="Helvetica"/>
                </a:rPr>
                <a:t>Datalink</a:t>
              </a: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 Layer </a:t>
              </a:r>
            </a:p>
          </p:txBody>
        </p:sp>
        <p:sp>
          <p:nvSpPr>
            <p:cNvPr id="12303" name="Rectangle 70"/>
            <p:cNvSpPr>
              <a:spLocks noChangeArrowheads="1"/>
            </p:cNvSpPr>
            <p:nvPr/>
          </p:nvSpPr>
          <p:spPr bwMode="auto">
            <a:xfrm>
              <a:off x="2819400" y="4419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133600" y="4419600"/>
              <a:ext cx="685800" cy="609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600" b="0" dirty="0">
                  <a:latin typeface="Arial Narrow"/>
                  <a:ea typeface="ＭＳ Ｐゴシック" pitchFamily="1" charset="-128"/>
                  <a:cs typeface="Arial Narrow"/>
                </a:rPr>
                <a:t>Net.</a:t>
              </a:r>
            </a:p>
            <a:p>
              <a:pPr algn="ctr">
                <a:defRPr/>
              </a:pPr>
              <a:r>
                <a:rPr lang="en-US" sz="1600" b="0" dirty="0" err="1">
                  <a:latin typeface="Arial Narrow"/>
                  <a:ea typeface="ＭＳ Ｐゴシック" pitchFamily="1" charset="-128"/>
                  <a:cs typeface="Arial Narrow"/>
                </a:rPr>
                <a:t>Hdr</a:t>
              </a:r>
              <a:r>
                <a:rPr lang="en-US" sz="1600" b="0" dirty="0">
                  <a:latin typeface="Arial Narrow"/>
                  <a:ea typeface="ＭＳ Ｐゴシック" pitchFamily="1" charset="-128"/>
                  <a:cs typeface="Arial Narrow"/>
                </a:rPr>
                <a:t>.</a:t>
              </a:r>
            </a:p>
          </p:txBody>
        </p:sp>
        <p:sp>
          <p:nvSpPr>
            <p:cNvPr id="12305" name="Rectangle 73"/>
            <p:cNvSpPr>
              <a:spLocks noChangeArrowheads="1"/>
            </p:cNvSpPr>
            <p:nvPr/>
          </p:nvSpPr>
          <p:spPr bwMode="auto">
            <a:xfrm>
              <a:off x="1447800" y="4419600"/>
              <a:ext cx="685800" cy="6096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Frame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7848600" y="4343400"/>
              <a:ext cx="1295400" cy="7620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 err="1">
                  <a:latin typeface="Helvetica"/>
                  <a:ea typeface="ＭＳ Ｐゴシック" pitchFamily="1" charset="-128"/>
                  <a:cs typeface="Helvetica"/>
                </a:rPr>
                <a:t>Datalink</a:t>
              </a: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 Layer </a:t>
              </a:r>
            </a:p>
          </p:txBody>
        </p:sp>
        <p:sp>
          <p:nvSpPr>
            <p:cNvPr id="12307" name="Rectangle 75"/>
            <p:cNvSpPr>
              <a:spLocks noChangeArrowheads="1"/>
            </p:cNvSpPr>
            <p:nvPr/>
          </p:nvSpPr>
          <p:spPr bwMode="auto">
            <a:xfrm>
              <a:off x="6324600" y="4419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12308" name="Rectangle 77"/>
            <p:cNvSpPr>
              <a:spLocks noChangeArrowheads="1"/>
            </p:cNvSpPr>
            <p:nvPr/>
          </p:nvSpPr>
          <p:spPr bwMode="auto">
            <a:xfrm>
              <a:off x="5638800" y="4419600"/>
              <a:ext cx="685800" cy="609600"/>
            </a:xfrm>
            <a:prstGeom prst="rect">
              <a:avLst/>
            </a:prstGeom>
            <a:solidFill>
              <a:srgbClr val="A0BCFE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Net.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12309" name="Rectangle 78"/>
            <p:cNvSpPr>
              <a:spLocks noChangeArrowheads="1"/>
            </p:cNvSpPr>
            <p:nvPr/>
          </p:nvSpPr>
          <p:spPr bwMode="auto">
            <a:xfrm>
              <a:off x="4953000" y="4419600"/>
              <a:ext cx="685800" cy="6096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Frame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12316" name="Rectangle 98"/>
            <p:cNvSpPr>
              <a:spLocks noChangeArrowheads="1"/>
            </p:cNvSpPr>
            <p:nvPr/>
          </p:nvSpPr>
          <p:spPr bwMode="auto">
            <a:xfrm>
              <a:off x="3505200" y="4419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sp>
          <p:nvSpPr>
            <p:cNvPr id="12319" name="Rectangle 102"/>
            <p:cNvSpPr>
              <a:spLocks noChangeArrowheads="1"/>
            </p:cNvSpPr>
            <p:nvPr/>
          </p:nvSpPr>
          <p:spPr bwMode="auto">
            <a:xfrm>
              <a:off x="7010400" y="4419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cxnSp>
          <p:nvCxnSpPr>
            <p:cNvPr id="12320" name="Straight Arrow Connector 29"/>
            <p:cNvCxnSpPr>
              <a:cxnSpLocks noChangeShapeType="1"/>
            </p:cNvCxnSpPr>
            <p:nvPr/>
          </p:nvCxnSpPr>
          <p:spPr bwMode="auto">
            <a:xfrm>
              <a:off x="4191000" y="4724400"/>
              <a:ext cx="762000" cy="95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324" name="Up-Down Arrow 23"/>
            <p:cNvSpPr>
              <a:spLocks noChangeArrowheads="1"/>
            </p:cNvSpPr>
            <p:nvPr/>
          </p:nvSpPr>
          <p:spPr bwMode="auto">
            <a:xfrm>
              <a:off x="533400" y="5105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12327" name="Up-Down Arrow 23"/>
            <p:cNvSpPr>
              <a:spLocks noChangeArrowheads="1"/>
            </p:cNvSpPr>
            <p:nvPr/>
          </p:nvSpPr>
          <p:spPr bwMode="auto">
            <a:xfrm>
              <a:off x="8382000" y="5105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3200400"/>
            <a:ext cx="9144000" cy="1143000"/>
            <a:chOff x="0" y="3200400"/>
            <a:chExt cx="9144000" cy="1143000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0" y="3200400"/>
              <a:ext cx="1295400" cy="762000"/>
            </a:xfrm>
            <a:prstGeom prst="rect">
              <a:avLst/>
            </a:prstGeom>
            <a:solidFill>
              <a:srgbClr val="A0BCFE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Network Layer </a:t>
              </a:r>
            </a:p>
          </p:txBody>
        </p:sp>
        <p:sp>
          <p:nvSpPr>
            <p:cNvPr id="12297" name="Rectangle 60"/>
            <p:cNvSpPr>
              <a:spLocks noChangeArrowheads="1"/>
            </p:cNvSpPr>
            <p:nvPr/>
          </p:nvSpPr>
          <p:spPr bwMode="auto">
            <a:xfrm>
              <a:off x="2819400" y="3276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133600" y="3276600"/>
              <a:ext cx="685800" cy="609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600" b="0" dirty="0">
                  <a:latin typeface="Arial Narrow"/>
                  <a:ea typeface="ＭＳ Ｐゴシック" pitchFamily="1" charset="-128"/>
                  <a:cs typeface="Arial Narrow"/>
                </a:rPr>
                <a:t>Net.</a:t>
              </a:r>
            </a:p>
            <a:p>
              <a:pPr algn="ctr">
                <a:defRPr/>
              </a:pPr>
              <a:r>
                <a:rPr lang="en-US" sz="1600" b="0" dirty="0" err="1">
                  <a:latin typeface="Arial Narrow"/>
                  <a:ea typeface="ＭＳ Ｐゴシック" pitchFamily="1" charset="-128"/>
                  <a:cs typeface="Arial Narrow"/>
                </a:rPr>
                <a:t>Hdr</a:t>
              </a:r>
              <a:r>
                <a:rPr lang="en-US" sz="1600" b="0" dirty="0">
                  <a:latin typeface="Arial Narrow"/>
                  <a:ea typeface="ＭＳ Ｐゴシック" pitchFamily="1" charset="-128"/>
                  <a:cs typeface="Arial Narrow"/>
                </a:rPr>
                <a:t>.</a:t>
              </a: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7848600" y="3200400"/>
              <a:ext cx="1295400" cy="762000"/>
            </a:xfrm>
            <a:prstGeom prst="rect">
              <a:avLst/>
            </a:prstGeom>
            <a:solidFill>
              <a:srgbClr val="A0BCFE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Network Layer </a:t>
              </a:r>
            </a:p>
          </p:txBody>
        </p:sp>
        <p:sp>
          <p:nvSpPr>
            <p:cNvPr id="12300" name="Rectangle 65"/>
            <p:cNvSpPr>
              <a:spLocks noChangeArrowheads="1"/>
            </p:cNvSpPr>
            <p:nvPr/>
          </p:nvSpPr>
          <p:spPr bwMode="auto">
            <a:xfrm>
              <a:off x="6324600" y="3276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12301" name="Rectangle 67"/>
            <p:cNvSpPr>
              <a:spLocks noChangeArrowheads="1"/>
            </p:cNvSpPr>
            <p:nvPr/>
          </p:nvSpPr>
          <p:spPr bwMode="auto">
            <a:xfrm>
              <a:off x="5638800" y="3276600"/>
              <a:ext cx="685800" cy="609600"/>
            </a:xfrm>
            <a:prstGeom prst="rect">
              <a:avLst/>
            </a:prstGeom>
            <a:solidFill>
              <a:srgbClr val="A0BCFE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Net.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12315" name="Rectangle 97"/>
            <p:cNvSpPr>
              <a:spLocks noChangeArrowheads="1"/>
            </p:cNvSpPr>
            <p:nvPr/>
          </p:nvSpPr>
          <p:spPr bwMode="auto">
            <a:xfrm>
              <a:off x="3505200" y="3276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sp>
          <p:nvSpPr>
            <p:cNvPr id="12318" name="Rectangle 101"/>
            <p:cNvSpPr>
              <a:spLocks noChangeArrowheads="1"/>
            </p:cNvSpPr>
            <p:nvPr/>
          </p:nvSpPr>
          <p:spPr bwMode="auto">
            <a:xfrm>
              <a:off x="7010400" y="3276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cxnSp>
          <p:nvCxnSpPr>
            <p:cNvPr id="12322" name="Straight Arrow Connector 30"/>
            <p:cNvCxnSpPr>
              <a:cxnSpLocks noChangeShapeType="1"/>
            </p:cNvCxnSpPr>
            <p:nvPr/>
          </p:nvCxnSpPr>
          <p:spPr bwMode="auto">
            <a:xfrm>
              <a:off x="4191000" y="3581400"/>
              <a:ext cx="14478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325" name="Up-Down Arrow 24"/>
            <p:cNvSpPr>
              <a:spLocks noChangeArrowheads="1"/>
            </p:cNvSpPr>
            <p:nvPr/>
          </p:nvSpPr>
          <p:spPr bwMode="auto">
            <a:xfrm>
              <a:off x="533400" y="3962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12328" name="Up-Down Arrow 24"/>
            <p:cNvSpPr>
              <a:spLocks noChangeArrowheads="1"/>
            </p:cNvSpPr>
            <p:nvPr/>
          </p:nvSpPr>
          <p:spPr bwMode="auto">
            <a:xfrm>
              <a:off x="8382000" y="3962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2057400"/>
            <a:ext cx="9144000" cy="1143000"/>
            <a:chOff x="0" y="2057400"/>
            <a:chExt cx="9144000" cy="1143000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0" y="2057400"/>
              <a:ext cx="1295400" cy="7620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Transport Layer </a:t>
              </a:r>
            </a:p>
          </p:txBody>
        </p:sp>
        <p:sp>
          <p:nvSpPr>
            <p:cNvPr id="12293" name="Rectangle 45"/>
            <p:cNvSpPr>
              <a:spLocks noChangeArrowheads="1"/>
            </p:cNvSpPr>
            <p:nvPr/>
          </p:nvSpPr>
          <p:spPr bwMode="auto">
            <a:xfrm>
              <a:off x="2819400" y="2133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7848600" y="2057400"/>
              <a:ext cx="1295400" cy="7620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Transport Layer </a:t>
              </a:r>
            </a:p>
          </p:txBody>
        </p:sp>
        <p:sp>
          <p:nvSpPr>
            <p:cNvPr id="12295" name="Rectangle 55"/>
            <p:cNvSpPr>
              <a:spLocks noChangeArrowheads="1"/>
            </p:cNvSpPr>
            <p:nvPr/>
          </p:nvSpPr>
          <p:spPr bwMode="auto">
            <a:xfrm>
              <a:off x="6324600" y="2133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</a:rPr>
                <a:t>Hdr.</a:t>
              </a:r>
            </a:p>
          </p:txBody>
        </p:sp>
        <p:sp>
          <p:nvSpPr>
            <p:cNvPr id="12314" name="Rectangle 96"/>
            <p:cNvSpPr>
              <a:spLocks noChangeArrowheads="1"/>
            </p:cNvSpPr>
            <p:nvPr/>
          </p:nvSpPr>
          <p:spPr bwMode="auto">
            <a:xfrm>
              <a:off x="3505200" y="2133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sp>
          <p:nvSpPr>
            <p:cNvPr id="12317" name="Rectangle 100"/>
            <p:cNvSpPr>
              <a:spLocks noChangeArrowheads="1"/>
            </p:cNvSpPr>
            <p:nvPr/>
          </p:nvSpPr>
          <p:spPr bwMode="auto">
            <a:xfrm>
              <a:off x="7010400" y="2133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cxnSp>
          <p:nvCxnSpPr>
            <p:cNvPr id="12323" name="Straight Arrow Connector 30"/>
            <p:cNvCxnSpPr>
              <a:cxnSpLocks noChangeShapeType="1"/>
              <a:endCxn id="12295" idx="1"/>
            </p:cNvCxnSpPr>
            <p:nvPr/>
          </p:nvCxnSpPr>
          <p:spPr bwMode="auto">
            <a:xfrm>
              <a:off x="4191000" y="2438400"/>
              <a:ext cx="2133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326" name="Up-Down Arrow 27"/>
            <p:cNvSpPr>
              <a:spLocks noChangeArrowheads="1"/>
            </p:cNvSpPr>
            <p:nvPr/>
          </p:nvSpPr>
          <p:spPr bwMode="auto">
            <a:xfrm>
              <a:off x="533400" y="2819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12329" name="Up-Down Arrow 27"/>
            <p:cNvSpPr>
              <a:spLocks noChangeArrowheads="1"/>
            </p:cNvSpPr>
            <p:nvPr/>
          </p:nvSpPr>
          <p:spPr bwMode="auto">
            <a:xfrm>
              <a:off x="8382000" y="2819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</p:grp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0" y="914400"/>
            <a:ext cx="9144000" cy="1143000"/>
            <a:chOff x="0" y="914400"/>
            <a:chExt cx="9144000" cy="1143000"/>
          </a:xfrm>
        </p:grpSpPr>
        <p:sp>
          <p:nvSpPr>
            <p:cNvPr id="12331" name="Rectangle 90"/>
            <p:cNvSpPr>
              <a:spLocks noChangeArrowheads="1"/>
            </p:cNvSpPr>
            <p:nvPr/>
          </p:nvSpPr>
          <p:spPr bwMode="auto">
            <a:xfrm>
              <a:off x="3505200" y="10668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0" y="914400"/>
              <a:ext cx="1295400" cy="762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Arial Narrow"/>
                  <a:ea typeface="ＭＳ Ｐゴシック" pitchFamily="1" charset="-128"/>
                  <a:cs typeface="Arial Narrow"/>
                </a:rPr>
                <a:t>Application Layer </a:t>
              </a: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7848600" y="914400"/>
              <a:ext cx="1295400" cy="762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Arial Narrow"/>
                  <a:ea typeface="ＭＳ Ｐゴシック" pitchFamily="1" charset="-128"/>
                  <a:cs typeface="Arial Narrow"/>
                </a:rPr>
                <a:t>Application Layer </a:t>
              </a:r>
            </a:p>
          </p:txBody>
        </p:sp>
        <p:sp>
          <p:nvSpPr>
            <p:cNvPr id="12334" name="Rectangle 99"/>
            <p:cNvSpPr>
              <a:spLocks noChangeArrowheads="1"/>
            </p:cNvSpPr>
            <p:nvPr/>
          </p:nvSpPr>
          <p:spPr bwMode="auto">
            <a:xfrm>
              <a:off x="7010400" y="10668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</a:rPr>
                <a:t>Data</a:t>
              </a:r>
            </a:p>
          </p:txBody>
        </p:sp>
        <p:sp>
          <p:nvSpPr>
            <p:cNvPr id="12335" name="Up-Down Arrow 27"/>
            <p:cNvSpPr>
              <a:spLocks noChangeArrowheads="1"/>
            </p:cNvSpPr>
            <p:nvPr/>
          </p:nvSpPr>
          <p:spPr bwMode="auto">
            <a:xfrm>
              <a:off x="533400" y="1676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  <p:sp>
          <p:nvSpPr>
            <p:cNvPr id="12336" name="Up-Down Arrow 27"/>
            <p:cNvSpPr>
              <a:spLocks noChangeArrowheads="1"/>
            </p:cNvSpPr>
            <p:nvPr/>
          </p:nvSpPr>
          <p:spPr bwMode="auto">
            <a:xfrm>
              <a:off x="8382000" y="1676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9274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559B-33D0-0A4A-B5F8-43A858E6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Messages: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FB55-37DE-E549-B3C1-D781D0C2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257800"/>
          </a:xfrm>
        </p:spPr>
        <p:txBody>
          <a:bodyPr>
            <a:normAutofit/>
          </a:bodyPr>
          <a:lstStyle/>
          <a:p>
            <a:r>
              <a:rPr lang="en-US" sz="3200" dirty="0"/>
              <a:t>Want to divide a message into packets / frames</a:t>
            </a:r>
          </a:p>
          <a:p>
            <a:r>
              <a:rPr lang="en-US" sz="3200" dirty="0"/>
              <a:t>Think about downloading a file over IP</a:t>
            </a:r>
          </a:p>
          <a:p>
            <a:pPr lvl="1"/>
            <a:r>
              <a:rPr lang="en-US" sz="2800" dirty="0"/>
              <a:t>64K max packet size</a:t>
            </a:r>
          </a:p>
          <a:p>
            <a:r>
              <a:rPr lang="en-US" sz="3200" dirty="0"/>
              <a:t>IP might reorder these packets</a:t>
            </a:r>
          </a:p>
          <a:p>
            <a:pPr lvl="1"/>
            <a:r>
              <a:rPr lang="en-US" sz="2800" dirty="0"/>
              <a:t>Imagine receiving the end of a file before the beginning!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58F62-B3DE-1F46-A0F8-7386166B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A0B1D-3177-094D-9EDA-41339B4E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845968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0C0F-D7AA-6144-89A1-6AD8C722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Messages: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E96AA-9C6B-4245-B33E-CA3AAEC8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620000" cy="5257800"/>
          </a:xfrm>
        </p:spPr>
        <p:txBody>
          <a:bodyPr/>
          <a:lstStyle/>
          <a:p>
            <a:r>
              <a:rPr lang="en-US" dirty="0"/>
              <a:t>Simulate ordered messages on top of unordered messages</a:t>
            </a:r>
          </a:p>
          <a:p>
            <a:endParaRPr lang="en-US" dirty="0"/>
          </a:p>
          <a:p>
            <a:r>
              <a:rPr lang="en-US" dirty="0"/>
              <a:t>Assign each packet a sequence number: 0, 1, 2, 3, …</a:t>
            </a:r>
          </a:p>
          <a:p>
            <a:pPr lvl="1"/>
            <a:r>
              <a:rPr lang="en-US" dirty="0"/>
              <a:t>If packets arrive out of order, hold on to them</a:t>
            </a:r>
          </a:p>
          <a:p>
            <a:pPr lvl="1"/>
            <a:r>
              <a:rPr lang="en-US" dirty="0"/>
              <a:t>Deliver them </a:t>
            </a:r>
            <a:r>
              <a:rPr lang="en-US" i="1" dirty="0"/>
              <a:t>in order</a:t>
            </a:r>
            <a:r>
              <a:rPr lang="en-US" dirty="0"/>
              <a:t> to user (through socket interface)</a:t>
            </a:r>
          </a:p>
          <a:p>
            <a:pPr lvl="1"/>
            <a:endParaRPr lang="en-US" dirty="0"/>
          </a:p>
          <a:p>
            <a:r>
              <a:rPr lang="en-US" dirty="0"/>
              <a:t>Example: Hold on to #3 until #2 arrives, etc.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5A14C-E4FF-5E43-A699-896516EF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0B2FF-4E5D-F744-9CF7-DCAD42A5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417427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6F52-974B-8243-BA2D-B391F0FF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Message Delivery: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D47EC-7AF1-2E4C-8139-0CF1611EA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physical networks can garble or drop packets</a:t>
            </a:r>
          </a:p>
          <a:p>
            <a:pPr lvl="1"/>
            <a:r>
              <a:rPr lang="en-US" dirty="0"/>
              <a:t>Physical hardware problems (bad wire, bad signal)</a:t>
            </a:r>
          </a:p>
          <a:p>
            <a:r>
              <a:rPr lang="en-US" dirty="0"/>
              <a:t>Therefore, IP can garble or drop packets</a:t>
            </a:r>
          </a:p>
          <a:p>
            <a:pPr lvl="1"/>
            <a:r>
              <a:rPr lang="en-US" dirty="0"/>
              <a:t>It doesn't repair this itself (end-to-end principle!)</a:t>
            </a:r>
          </a:p>
          <a:p>
            <a:r>
              <a:rPr lang="en-US" dirty="0"/>
              <a:t>Building reliable message delivery</a:t>
            </a:r>
          </a:p>
          <a:p>
            <a:pPr lvl="1"/>
            <a:r>
              <a:rPr lang="en-US" dirty="0"/>
              <a:t>Confirm that packets aren't garbled</a:t>
            </a:r>
          </a:p>
          <a:p>
            <a:pPr lvl="1"/>
            <a:r>
              <a:rPr lang="en-US" dirty="0"/>
              <a:t>Confirm that packets arrive </a:t>
            </a:r>
            <a:r>
              <a:rPr lang="en-US" b="1" dirty="0"/>
              <a:t>exactly once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7D770-5D66-9B4F-BFB8-16FA191B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B3518-2515-794C-9F73-7B936D78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036243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8394-F422-E742-A379-88B1F5D4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2714-6E35-9243-A2A0-65832FAA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56" y="3566061"/>
            <a:ext cx="8243888" cy="2693990"/>
          </a:xfrm>
        </p:spPr>
        <p:txBody>
          <a:bodyPr>
            <a:normAutofit/>
          </a:bodyPr>
          <a:lstStyle/>
          <a:p>
            <a:r>
              <a:rPr lang="en-US" dirty="0"/>
              <a:t>Checksum: Detect garbled packets</a:t>
            </a:r>
          </a:p>
          <a:p>
            <a:r>
              <a:rPr lang="en-US" dirty="0"/>
              <a:t>Receiver sends a packet to acknowledge when a packet received and ungarbled</a:t>
            </a:r>
          </a:p>
          <a:p>
            <a:pPr lvl="1"/>
            <a:r>
              <a:rPr lang="en-US" dirty="0"/>
              <a:t>No acknowledgement? </a:t>
            </a:r>
            <a:r>
              <a:rPr lang="en-US" b="1" dirty="0"/>
              <a:t>Resend</a:t>
            </a:r>
            <a:r>
              <a:rPr lang="en-US" dirty="0"/>
              <a:t> after timeout</a:t>
            </a:r>
          </a:p>
          <a:p>
            <a:r>
              <a:rPr lang="en-US" dirty="0"/>
              <a:t>What if acknowledgement dropped?</a:t>
            </a:r>
          </a:p>
          <a:p>
            <a:pPr lvl="1"/>
            <a:r>
              <a:rPr lang="en-US" dirty="0"/>
              <a:t>Packet is resent (wasteful), second chance to acknowledge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5D211B9-CAD6-2746-AA83-9358493141DB}"/>
              </a:ext>
            </a:extLst>
          </p:cNvPr>
          <p:cNvGrpSpPr>
            <a:grpSpLocks/>
          </p:cNvGrpSpPr>
          <p:nvPr/>
        </p:nvGrpSpPr>
        <p:grpSpPr bwMode="auto">
          <a:xfrm>
            <a:off x="1547812" y="1417637"/>
            <a:ext cx="2216150" cy="1314450"/>
            <a:chOff x="912" y="468"/>
            <a:chExt cx="1396" cy="828"/>
          </a:xfrm>
        </p:grpSpPr>
        <p:sp>
          <p:nvSpPr>
            <p:cNvPr id="5" name="Rectangle 5" descr="Wide downward diagonal">
              <a:extLst>
                <a:ext uri="{FF2B5EF4-FFF2-40B4-BE49-F238E27FC236}">
                  <a16:creationId xmlns:a16="http://schemas.microsoft.com/office/drawing/2014/main" id="{EEE8D4A5-7040-CF4A-B143-74EDBBB3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496"/>
              <a:ext cx="912" cy="137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55D4B887-C9D5-8640-9EE8-AE37B9C22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3" y="468"/>
              <a:ext cx="23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>
                  <a:ea typeface="굴림" panose="020B0600000101010101" pitchFamily="34" charset="-127"/>
                </a:rPr>
                <a:t>B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02B05E7C-CC60-E045-82CD-6184E8A0C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468"/>
              <a:ext cx="25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>
                  <a:ea typeface="굴림" panose="020B0600000101010101" pitchFamily="34" charset="-127"/>
                </a:rPr>
                <a:t>A</a:t>
              </a:r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AEBDCAA-A7F4-EB4A-9E0E-0B75E2ADC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7" y="687"/>
              <a:ext cx="960" cy="609"/>
              <a:chOff x="1157" y="735"/>
              <a:chExt cx="960" cy="609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F7EB45F2-A519-6046-837A-E818468B66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7" y="735"/>
                <a:ext cx="960" cy="288"/>
                <a:chOff x="1157" y="735"/>
                <a:chExt cx="960" cy="288"/>
              </a:xfrm>
            </p:grpSpPr>
            <p:sp>
              <p:nvSpPr>
                <p:cNvPr id="13" name="Line 10">
                  <a:extLst>
                    <a:ext uri="{FF2B5EF4-FFF2-40B4-BE49-F238E27FC236}">
                      <a16:creationId xmlns:a16="http://schemas.microsoft.com/office/drawing/2014/main" id="{D4C225CE-755E-114A-B72D-22A8A57BCF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7" y="831"/>
                  <a:ext cx="96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/>
                </a:p>
              </p:txBody>
            </p:sp>
            <p:sp>
              <p:nvSpPr>
                <p:cNvPr id="14" name="Text Box 11">
                  <a:extLst>
                    <a:ext uri="{FF2B5EF4-FFF2-40B4-BE49-F238E27FC236}">
                      <a16:creationId xmlns:a16="http://schemas.microsoft.com/office/drawing/2014/main" id="{3C136671-7BD2-B64A-AD7F-273826CF77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736490">
                  <a:off x="1301" y="735"/>
                  <a:ext cx="672" cy="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>
                      <a:ea typeface="굴림" panose="020B0600000101010101" pitchFamily="34" charset="-127"/>
                    </a:rPr>
                    <a:t>Packet</a:t>
                  </a:r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B73F2E23-10A9-BA40-8E65-01E3F5A6D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7" y="1023"/>
                <a:ext cx="960" cy="321"/>
                <a:chOff x="1157" y="1023"/>
                <a:chExt cx="960" cy="321"/>
              </a:xfrm>
            </p:grpSpPr>
            <p:sp>
              <p:nvSpPr>
                <p:cNvPr id="11" name="Line 13">
                  <a:extLst>
                    <a:ext uri="{FF2B5EF4-FFF2-40B4-BE49-F238E27FC236}">
                      <a16:creationId xmlns:a16="http://schemas.microsoft.com/office/drawing/2014/main" id="{C8047355-266A-F340-B269-58A3725C3E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57" y="1023"/>
                  <a:ext cx="96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/>
                </a:p>
              </p:txBody>
            </p:sp>
            <p:sp>
              <p:nvSpPr>
                <p:cNvPr id="12" name="Text Box 14">
                  <a:extLst>
                    <a:ext uri="{FF2B5EF4-FFF2-40B4-BE49-F238E27FC236}">
                      <a16:creationId xmlns:a16="http://schemas.microsoft.com/office/drawing/2014/main" id="{E8A95F89-0B56-7A41-BB6F-449B266D93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853688">
                  <a:off x="1445" y="1119"/>
                  <a:ext cx="397" cy="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>
                      <a:ea typeface="굴림" panose="020B0600000101010101" pitchFamily="34" charset="-127"/>
                    </a:rPr>
                    <a:t>ack</a:t>
                  </a:r>
                </a:p>
              </p:txBody>
            </p:sp>
          </p:grpSp>
        </p:grp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CDB67B3-90B3-4E45-A139-89D6637D40FA}"/>
              </a:ext>
            </a:extLst>
          </p:cNvPr>
          <p:cNvGrpSpPr>
            <a:grpSpLocks/>
          </p:cNvGrpSpPr>
          <p:nvPr/>
        </p:nvGrpSpPr>
        <p:grpSpPr bwMode="auto">
          <a:xfrm>
            <a:off x="4132262" y="1436687"/>
            <a:ext cx="3435350" cy="2057400"/>
            <a:chOff x="2448" y="480"/>
            <a:chExt cx="2164" cy="1296"/>
          </a:xfrm>
        </p:grpSpPr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1B3AED95-5BC0-374A-B259-90DCFF291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480"/>
              <a:ext cx="23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>
                  <a:ea typeface="굴림" panose="020B0600000101010101" pitchFamily="34" charset="-127"/>
                </a:rPr>
                <a:t>B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CE165F2F-6708-0248-B495-D4CE6F75E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480"/>
              <a:ext cx="25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>
                  <a:ea typeface="굴림" panose="020B0600000101010101" pitchFamily="34" charset="-127"/>
                </a:rPr>
                <a:t>A</a:t>
              </a:r>
            </a:p>
          </p:txBody>
        </p:sp>
        <p:sp>
          <p:nvSpPr>
            <p:cNvPr id="18" name="Rectangle 18" descr="Wide downward diagonal">
              <a:extLst>
                <a:ext uri="{FF2B5EF4-FFF2-40B4-BE49-F238E27FC236}">
                  <a16:creationId xmlns:a16="http://schemas.microsoft.com/office/drawing/2014/main" id="{A2458A00-E63C-8641-92C1-04C0C6BA9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508"/>
              <a:ext cx="912" cy="137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E19ACF5F-E086-8341-9F92-0014A803BA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167"/>
              <a:ext cx="960" cy="288"/>
              <a:chOff x="1157" y="735"/>
              <a:chExt cx="960" cy="288"/>
            </a:xfrm>
          </p:grpSpPr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857C3A6C-E70C-444D-863D-0E1B4D646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7" y="831"/>
                <a:ext cx="96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9" name="Text Box 21">
                <a:extLst>
                  <a:ext uri="{FF2B5EF4-FFF2-40B4-BE49-F238E27FC236}">
                    <a16:creationId xmlns:a16="http://schemas.microsoft.com/office/drawing/2014/main" id="{8AD4D94E-496D-8045-A025-F427CE8AC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736490">
                <a:off x="1301" y="735"/>
                <a:ext cx="672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굴림" panose="020B0600000101010101" pitchFamily="34" charset="-127"/>
                  </a:rPr>
                  <a:t>Packet</a:t>
                </a:r>
              </a:p>
            </p:txBody>
          </p:sp>
        </p:grpSp>
        <p:grpSp>
          <p:nvGrpSpPr>
            <p:cNvPr id="20" name="Group 22">
              <a:extLst>
                <a:ext uri="{FF2B5EF4-FFF2-40B4-BE49-F238E27FC236}">
                  <a16:creationId xmlns:a16="http://schemas.microsoft.com/office/drawing/2014/main" id="{DF53A112-9E67-414E-BBA2-151D8BC9B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455"/>
              <a:ext cx="960" cy="321"/>
              <a:chOff x="1157" y="1023"/>
              <a:chExt cx="960" cy="321"/>
            </a:xfrm>
          </p:grpSpPr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3360EC7C-9829-7845-9B25-C74DD44E8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7" y="1023"/>
                <a:ext cx="96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7" name="Text Box 24">
                <a:extLst>
                  <a:ext uri="{FF2B5EF4-FFF2-40B4-BE49-F238E27FC236}">
                    <a16:creationId xmlns:a16="http://schemas.microsoft.com/office/drawing/2014/main" id="{31CD80CD-97B4-3D42-BF6A-1A0C851322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853688">
                <a:off x="1445" y="1119"/>
                <a:ext cx="397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굴림" panose="020B0600000101010101" pitchFamily="34" charset="-127"/>
                  </a:rPr>
                  <a:t>ack</a:t>
                </a:r>
              </a:p>
            </p:txBody>
          </p:sp>
        </p:grpSp>
        <p:grpSp>
          <p:nvGrpSpPr>
            <p:cNvPr id="21" name="Group 25">
              <a:extLst>
                <a:ext uri="{FF2B5EF4-FFF2-40B4-BE49-F238E27FC236}">
                  <a16:creationId xmlns:a16="http://schemas.microsoft.com/office/drawing/2014/main" id="{73EB4023-3B3A-0640-9F7F-CE3C46436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687"/>
              <a:ext cx="960" cy="288"/>
              <a:chOff x="3504" y="768"/>
              <a:chExt cx="960" cy="288"/>
            </a:xfrm>
          </p:grpSpPr>
          <p:sp>
            <p:nvSpPr>
              <p:cNvPr id="24" name="Line 26">
                <a:extLst>
                  <a:ext uri="{FF2B5EF4-FFF2-40B4-BE49-F238E27FC236}">
                    <a16:creationId xmlns:a16="http://schemas.microsoft.com/office/drawing/2014/main" id="{88089FBF-E381-B247-B46A-ED550F53D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864"/>
                <a:ext cx="96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5" name="Text Box 27">
                <a:extLst>
                  <a:ext uri="{FF2B5EF4-FFF2-40B4-BE49-F238E27FC236}">
                    <a16:creationId xmlns:a16="http://schemas.microsoft.com/office/drawing/2014/main" id="{38B6D92A-AA04-284A-9F29-CE08B6FA0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736490">
                <a:off x="3648" y="768"/>
                <a:ext cx="672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굴림" panose="020B0600000101010101" pitchFamily="34" charset="-127"/>
                  </a:rPr>
                  <a:t>Packet</a:t>
                </a:r>
              </a:p>
            </p:txBody>
          </p:sp>
        </p:grpSp>
        <p:sp>
          <p:nvSpPr>
            <p:cNvPr id="22" name="AutoShape 28">
              <a:extLst>
                <a:ext uri="{FF2B5EF4-FFF2-40B4-BE49-F238E27FC236}">
                  <a16:creationId xmlns:a16="http://schemas.microsoft.com/office/drawing/2014/main" id="{4367EFE8-880C-3647-B07D-4B015F317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783"/>
              <a:ext cx="192" cy="480"/>
            </a:xfrm>
            <a:prstGeom prst="leftBrace">
              <a:avLst>
                <a:gd name="adj1" fmla="val 208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Text Box 29">
              <a:extLst>
                <a:ext uri="{FF2B5EF4-FFF2-40B4-BE49-F238E27FC236}">
                  <a16:creationId xmlns:a16="http://schemas.microsoft.com/office/drawing/2014/main" id="{21576568-4E9E-7749-89AC-FA4F30DAD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879"/>
              <a:ext cx="78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굴림" panose="020B0600000101010101" pitchFamily="34" charset="-127"/>
                </a:rPr>
                <a:t>Timeout</a:t>
              </a:r>
            </a:p>
          </p:txBody>
        </p:sp>
      </p:grp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8CA4A38D-2943-D042-AB50-CF0AC506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5F6E62A6-610B-5C4F-A84C-47A43F05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4119905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CB8D-A334-724E-91D2-DC217137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duplicates?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AC013-DE76-2544-9C6E-7EA3AABA1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12" y="1147786"/>
            <a:ext cx="5712907" cy="5100614"/>
          </a:xfrm>
        </p:spPr>
        <p:txBody>
          <a:bodyPr>
            <a:noAutofit/>
          </a:bodyPr>
          <a:lstStyle/>
          <a:p>
            <a:r>
              <a:rPr lang="en-US" sz="3200" dirty="0"/>
              <a:t>Add a Sequence Number</a:t>
            </a:r>
          </a:p>
          <a:p>
            <a:r>
              <a:rPr lang="en-US" sz="3200" dirty="0"/>
              <a:t>Wait for its Ack before sending the next</a:t>
            </a:r>
          </a:p>
          <a:p>
            <a:pPr lvl="1"/>
            <a:r>
              <a:rPr lang="en-US" sz="2600" dirty="0"/>
              <a:t>“stop and wait”</a:t>
            </a:r>
            <a:endParaRPr lang="en-US" sz="3200" dirty="0"/>
          </a:p>
          <a:p>
            <a:r>
              <a:rPr lang="en-US" sz="3200" dirty="0"/>
              <a:t>Latency limits bandwidth</a:t>
            </a:r>
          </a:p>
          <a:p>
            <a:pPr lvl="1"/>
            <a:r>
              <a:rPr lang="en-US" sz="2600" dirty="0"/>
              <a:t>Remember Little’s Law</a:t>
            </a:r>
          </a:p>
          <a:p>
            <a:pPr lvl="1"/>
            <a:r>
              <a:rPr lang="en-US" sz="2600" dirty="0"/>
              <a:t>N = L*B</a:t>
            </a:r>
          </a:p>
          <a:p>
            <a:r>
              <a:rPr lang="en-US" sz="3200" dirty="0"/>
              <a:t>With sequence #s can detect duplicates and maintain order</a:t>
            </a:r>
          </a:p>
          <a:p>
            <a:endParaRPr lang="en-US" sz="3200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DD822A8-F5FD-554C-B6F6-BCD9BAE985F5}"/>
              </a:ext>
            </a:extLst>
          </p:cNvPr>
          <p:cNvGrpSpPr>
            <a:grpSpLocks/>
          </p:cNvGrpSpPr>
          <p:nvPr/>
        </p:nvGrpSpPr>
        <p:grpSpPr bwMode="auto">
          <a:xfrm>
            <a:off x="6396138" y="1600200"/>
            <a:ext cx="2241550" cy="3200400"/>
            <a:chOff x="4316" y="2016"/>
            <a:chExt cx="1412" cy="2016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5DC512E-9A78-7541-A452-C8D070506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" y="2016"/>
              <a:ext cx="1376" cy="2016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MT" panose="020B0502020104020203" pitchFamily="34" charset="77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2BAAE5BC-8121-5745-885E-3ACC1C5BED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6" y="2091"/>
              <a:ext cx="1411" cy="1845"/>
              <a:chOff x="4080" y="1035"/>
              <a:chExt cx="1411" cy="2085"/>
            </a:xfrm>
          </p:grpSpPr>
          <p:sp>
            <p:nvSpPr>
              <p:cNvPr id="7" name="Rectangle 5" descr="Wide downward diagonal">
                <a:extLst>
                  <a:ext uri="{FF2B5EF4-FFF2-40B4-BE49-F238E27FC236}">
                    <a16:creationId xmlns:a16="http://schemas.microsoft.com/office/drawing/2014/main" id="{D8E351D2-35DC-C443-8909-EDA5F4270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1" y="1063"/>
                <a:ext cx="912" cy="137"/>
              </a:xfrm>
              <a:prstGeom prst="rect">
                <a:avLst/>
              </a:prstGeom>
              <a:pattFill prst="wdDnDiag">
                <a:fgClr>
                  <a:srgbClr val="00FFFF"/>
                </a:fgClr>
                <a:bgClr>
                  <a:schemeClr val="bg1"/>
                </a:bgClr>
              </a:patt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8" name="Text Box 6">
                <a:extLst>
                  <a:ext uri="{FF2B5EF4-FFF2-40B4-BE49-F238E27FC236}">
                    <a16:creationId xmlns:a16="http://schemas.microsoft.com/office/drawing/2014/main" id="{EE1700F9-4AEA-594F-9D6C-502180BD8F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1" y="1035"/>
                <a:ext cx="25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>
                    <a:latin typeface="Gill Sans MT" panose="020B0502020104020203" pitchFamily="34" charset="77"/>
                    <a:ea typeface="굴림" panose="020B0600000101010101" pitchFamily="34" charset="-127"/>
                  </a:rPr>
                  <a:t>B</a:t>
                </a: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E95EE967-C45E-0442-BD1F-34C55D6632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1035"/>
                <a:ext cx="26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>
                    <a:latin typeface="Gill Sans MT" panose="020B0502020104020203" pitchFamily="34" charset="77"/>
                    <a:ea typeface="굴림" panose="020B0600000101010101" pitchFamily="34" charset="-127"/>
                  </a:rPr>
                  <a:t>A</a:t>
                </a:r>
              </a:p>
            </p:txBody>
          </p:sp>
          <p:grpSp>
            <p:nvGrpSpPr>
              <p:cNvPr id="10" name="Group 8">
                <a:extLst>
                  <a:ext uri="{FF2B5EF4-FFF2-40B4-BE49-F238E27FC236}">
                    <a16:creationId xmlns:a16="http://schemas.microsoft.com/office/drawing/2014/main" id="{66D76BE6-2AA1-634A-A7BD-7B4077DA74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5" y="1227"/>
                <a:ext cx="960" cy="672"/>
                <a:chOff x="4325" y="720"/>
                <a:chExt cx="960" cy="672"/>
              </a:xfrm>
            </p:grpSpPr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1DF08646-805F-4248-868F-9212F48BD0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5" y="720"/>
                  <a:ext cx="960" cy="315"/>
                  <a:chOff x="1157" y="708"/>
                  <a:chExt cx="960" cy="315"/>
                </a:xfrm>
              </p:grpSpPr>
              <p:sp>
                <p:nvSpPr>
                  <p:cNvPr id="26" name="Line 10">
                    <a:extLst>
                      <a:ext uri="{FF2B5EF4-FFF2-40B4-BE49-F238E27FC236}">
                        <a16:creationId xmlns:a16="http://schemas.microsoft.com/office/drawing/2014/main" id="{B208DC51-F566-BD47-84B9-37B8ED4B05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7" y="831"/>
                    <a:ext cx="96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/>
                  <a:p>
                    <a:endParaRPr lang="en-US">
                      <a:latin typeface="Gill Sans MT" panose="020B0502020104020203" pitchFamily="34" charset="77"/>
                    </a:endParaRPr>
                  </a:p>
                </p:txBody>
              </p:sp>
              <p:sp>
                <p:nvSpPr>
                  <p:cNvPr id="27" name="Text Box 11">
                    <a:extLst>
                      <a:ext uri="{FF2B5EF4-FFF2-40B4-BE49-F238E27FC236}">
                        <a16:creationId xmlns:a16="http://schemas.microsoft.com/office/drawing/2014/main" id="{4BEE3338-E754-8D4C-A261-B3B4C9AD6D2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736490">
                    <a:off x="1308" y="708"/>
                    <a:ext cx="652" cy="3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ko-KR">
                        <a:latin typeface="Gill Sans MT" panose="020B0502020104020203" pitchFamily="34" charset="77"/>
                        <a:ea typeface="굴림" panose="020B0600000101010101" pitchFamily="34" charset="-127"/>
                      </a:rPr>
                      <a:t>Pkt #0</a:t>
                    </a:r>
                  </a:p>
                </p:txBody>
              </p:sp>
            </p:grpSp>
            <p:sp>
              <p:nvSpPr>
                <p:cNvPr id="24" name="Line 12">
                  <a:extLst>
                    <a:ext uri="{FF2B5EF4-FFF2-40B4-BE49-F238E27FC236}">
                      <a16:creationId xmlns:a16="http://schemas.microsoft.com/office/drawing/2014/main" id="{0DCEA8C2-2EEF-914F-82BA-DA1A456E68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25" y="1104"/>
                  <a:ext cx="96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25" name="Text Box 13">
                  <a:extLst>
                    <a:ext uri="{FF2B5EF4-FFF2-40B4-BE49-F238E27FC236}">
                      <a16:creationId xmlns:a16="http://schemas.microsoft.com/office/drawing/2014/main" id="{A1DF1B6C-B91F-7F4E-A5FE-225E3D3ECF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0746312">
                  <a:off x="4402" y="1030"/>
                  <a:ext cx="692" cy="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dirty="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Ack #0</a:t>
                  </a:r>
                </a:p>
              </p:txBody>
            </p:sp>
          </p:grpSp>
          <p:grpSp>
            <p:nvGrpSpPr>
              <p:cNvPr id="11" name="Group 14">
                <a:extLst>
                  <a:ext uri="{FF2B5EF4-FFF2-40B4-BE49-F238E27FC236}">
                    <a16:creationId xmlns:a16="http://schemas.microsoft.com/office/drawing/2014/main" id="{2BC9DB35-968D-9842-8366-50B03D1D48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851"/>
                <a:ext cx="960" cy="672"/>
                <a:chOff x="4325" y="720"/>
                <a:chExt cx="960" cy="672"/>
              </a:xfrm>
            </p:grpSpPr>
            <p:grpSp>
              <p:nvGrpSpPr>
                <p:cNvPr id="18" name="Group 15">
                  <a:extLst>
                    <a:ext uri="{FF2B5EF4-FFF2-40B4-BE49-F238E27FC236}">
                      <a16:creationId xmlns:a16="http://schemas.microsoft.com/office/drawing/2014/main" id="{BB2B5AD9-AF3D-C04E-83F8-C24EFAE35F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5" y="720"/>
                  <a:ext cx="960" cy="315"/>
                  <a:chOff x="1157" y="708"/>
                  <a:chExt cx="960" cy="315"/>
                </a:xfrm>
              </p:grpSpPr>
              <p:sp>
                <p:nvSpPr>
                  <p:cNvPr id="21" name="Line 16">
                    <a:extLst>
                      <a:ext uri="{FF2B5EF4-FFF2-40B4-BE49-F238E27FC236}">
                        <a16:creationId xmlns:a16="http://schemas.microsoft.com/office/drawing/2014/main" id="{5179FD5F-80DC-FC4C-9CA0-583466FE77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7" y="831"/>
                    <a:ext cx="96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/>
                  <a:p>
                    <a:endParaRPr lang="en-US">
                      <a:latin typeface="Gill Sans MT" panose="020B0502020104020203" pitchFamily="34" charset="77"/>
                    </a:endParaRPr>
                  </a:p>
                </p:txBody>
              </p:sp>
              <p:sp>
                <p:nvSpPr>
                  <p:cNvPr id="22" name="Text Box 17">
                    <a:extLst>
                      <a:ext uri="{FF2B5EF4-FFF2-40B4-BE49-F238E27FC236}">
                        <a16:creationId xmlns:a16="http://schemas.microsoft.com/office/drawing/2014/main" id="{B87C194F-4B19-1342-911F-990C08D54B6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736490">
                    <a:off x="1308" y="708"/>
                    <a:ext cx="652" cy="3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ko-KR" dirty="0">
                        <a:latin typeface="Gill Sans MT" panose="020B0502020104020203" pitchFamily="34" charset="77"/>
                        <a:ea typeface="굴림" panose="020B0600000101010101" pitchFamily="34" charset="-127"/>
                      </a:rPr>
                      <a:t>Pkt #1</a:t>
                    </a:r>
                  </a:p>
                </p:txBody>
              </p:sp>
            </p:grpSp>
            <p:sp>
              <p:nvSpPr>
                <p:cNvPr id="19" name="Line 18">
                  <a:extLst>
                    <a:ext uri="{FF2B5EF4-FFF2-40B4-BE49-F238E27FC236}">
                      <a16:creationId xmlns:a16="http://schemas.microsoft.com/office/drawing/2014/main" id="{5BEB14CB-BDA0-A24D-8571-7328D09927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25" y="1104"/>
                  <a:ext cx="96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20" name="Text Box 19">
                  <a:extLst>
                    <a:ext uri="{FF2B5EF4-FFF2-40B4-BE49-F238E27FC236}">
                      <a16:creationId xmlns:a16="http://schemas.microsoft.com/office/drawing/2014/main" id="{C514D0F3-3F14-0A4B-9B8E-40BA500246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0746312">
                  <a:off x="4402" y="1030"/>
                  <a:ext cx="692" cy="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Ack #1</a:t>
                  </a:r>
                </a:p>
              </p:txBody>
            </p:sp>
          </p:grpSp>
          <p:grpSp>
            <p:nvGrpSpPr>
              <p:cNvPr id="12" name="Group 20">
                <a:extLst>
                  <a:ext uri="{FF2B5EF4-FFF2-40B4-BE49-F238E27FC236}">
                    <a16:creationId xmlns:a16="http://schemas.microsoft.com/office/drawing/2014/main" id="{0027366E-53BF-884F-8B25-D2F882EAF3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2448"/>
                <a:ext cx="960" cy="672"/>
                <a:chOff x="4325" y="720"/>
                <a:chExt cx="960" cy="672"/>
              </a:xfrm>
            </p:grpSpPr>
            <p:grpSp>
              <p:nvGrpSpPr>
                <p:cNvPr id="13" name="Group 21">
                  <a:extLst>
                    <a:ext uri="{FF2B5EF4-FFF2-40B4-BE49-F238E27FC236}">
                      <a16:creationId xmlns:a16="http://schemas.microsoft.com/office/drawing/2014/main" id="{47A67D54-6B6F-7B4F-ADAB-E32668707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5" y="720"/>
                  <a:ext cx="960" cy="315"/>
                  <a:chOff x="1157" y="708"/>
                  <a:chExt cx="960" cy="315"/>
                </a:xfrm>
              </p:grpSpPr>
              <p:sp>
                <p:nvSpPr>
                  <p:cNvPr id="16" name="Line 22">
                    <a:extLst>
                      <a:ext uri="{FF2B5EF4-FFF2-40B4-BE49-F238E27FC236}">
                        <a16:creationId xmlns:a16="http://schemas.microsoft.com/office/drawing/2014/main" id="{5BCCC7A6-74ED-1347-A699-6BD34C4FDF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7" y="831"/>
                    <a:ext cx="96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 anchor="ctr"/>
                  <a:lstStyle/>
                  <a:p>
                    <a:endParaRPr lang="en-US">
                      <a:latin typeface="Gill Sans MT" panose="020B0502020104020203" pitchFamily="34" charset="77"/>
                    </a:endParaRPr>
                  </a:p>
                </p:txBody>
              </p:sp>
              <p:sp>
                <p:nvSpPr>
                  <p:cNvPr id="17" name="Text Box 23">
                    <a:extLst>
                      <a:ext uri="{FF2B5EF4-FFF2-40B4-BE49-F238E27FC236}">
                        <a16:creationId xmlns:a16="http://schemas.microsoft.com/office/drawing/2014/main" id="{BD80317C-7632-3C4F-A4E4-7BE7D2BB44C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736490">
                    <a:off x="1308" y="708"/>
                    <a:ext cx="652" cy="3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78" tIns="44445" rIns="90478" bIns="44445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ko-KR" dirty="0">
                        <a:latin typeface="Gill Sans MT" panose="020B0502020104020203" pitchFamily="34" charset="77"/>
                        <a:ea typeface="굴림" panose="020B0600000101010101" pitchFamily="34" charset="-127"/>
                      </a:rPr>
                      <a:t>Pkt #2</a:t>
                    </a:r>
                  </a:p>
                </p:txBody>
              </p:sp>
            </p:grpSp>
            <p:sp>
              <p:nvSpPr>
                <p:cNvPr id="14" name="Line 24">
                  <a:extLst>
                    <a:ext uri="{FF2B5EF4-FFF2-40B4-BE49-F238E27FC236}">
                      <a16:creationId xmlns:a16="http://schemas.microsoft.com/office/drawing/2014/main" id="{2648CB63-7F19-5144-AFE0-41872A11FD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25" y="1104"/>
                  <a:ext cx="96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5" name="Text Box 25">
                  <a:extLst>
                    <a:ext uri="{FF2B5EF4-FFF2-40B4-BE49-F238E27FC236}">
                      <a16:creationId xmlns:a16="http://schemas.microsoft.com/office/drawing/2014/main" id="{FFA1AAE5-4F5B-4242-A531-AE184D1B04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0746312">
                  <a:off x="4402" y="1030"/>
                  <a:ext cx="692" cy="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dirty="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Ack #2</a:t>
                  </a:r>
                </a:p>
              </p:txBody>
            </p:sp>
          </p:grpSp>
        </p:grpSp>
      </p:grp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A6360E10-2A17-774C-B292-88231F14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2C622D85-9BD6-EF44-8611-25450F48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07639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61E8-F2CF-114B-9974-8D1FD58E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line: in a network . . 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17E82-B492-EA45-AEFE-F658BC6F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CDB3A-C510-F94A-B57C-C6E30EC6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A0FA4F-94B5-8D42-81EE-79AF6C1C7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066800"/>
            <a:ext cx="3810000" cy="3149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12043-66CE-7747-84EC-54B7257D7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6248400" cy="5029200"/>
          </a:xfrm>
        </p:spPr>
        <p:txBody>
          <a:bodyPr/>
          <a:lstStyle/>
          <a:p>
            <a:r>
              <a:rPr lang="en-US" dirty="0"/>
              <a:t>All distributed systems boil down to message passing</a:t>
            </a:r>
          </a:p>
          <a:p>
            <a:pPr lvl="1"/>
            <a:r>
              <a:rPr lang="en-US" dirty="0"/>
              <a:t>Across a network, the internet</a:t>
            </a:r>
          </a:p>
          <a:p>
            <a:pPr lvl="1"/>
            <a:r>
              <a:rPr lang="en-US" dirty="0"/>
              <a:t>Spread across the world</a:t>
            </a:r>
          </a:p>
          <a:p>
            <a:r>
              <a:rPr lang="en-US" dirty="0"/>
              <a:t>Things fail</a:t>
            </a:r>
          </a:p>
          <a:p>
            <a:pPr lvl="1"/>
            <a:r>
              <a:rPr lang="en-US" dirty="0"/>
              <a:t>Nodes die, software crashes, routers too, messages get corrupted in flight, …</a:t>
            </a:r>
          </a:p>
          <a:p>
            <a:pPr lvl="1"/>
            <a:r>
              <a:rPr lang="en-US" dirty="0"/>
              <a:t>Dealing with reliability / failure is inherent</a:t>
            </a:r>
          </a:p>
          <a:p>
            <a:pPr lvl="1"/>
            <a:r>
              <a:rPr lang="en-US" dirty="0"/>
              <a:t>Many techniques to utilize</a:t>
            </a:r>
          </a:p>
          <a:p>
            <a:r>
              <a:rPr lang="en-US" dirty="0"/>
              <a:t>Limited knowledge of what happened is fundamental</a:t>
            </a:r>
          </a:p>
          <a:p>
            <a:r>
              <a:rPr lang="en-US" dirty="0"/>
              <a:t>Question is what steps are taken at what level ?</a:t>
            </a:r>
          </a:p>
          <a:p>
            <a:pPr lvl="1"/>
            <a:r>
              <a:rPr lang="en-US" dirty="0"/>
              <a:t>What is the “contract” with the infrastructure?</a:t>
            </a:r>
          </a:p>
          <a:p>
            <a:pPr lvl="1"/>
            <a:r>
              <a:rPr lang="en-US" dirty="0"/>
              <a:t>What can we reason from and what can we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62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B416-818B-4947-A9F6-BB8870FE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14390"/>
            <a:ext cx="8272463" cy="1325563"/>
          </a:xfrm>
        </p:spPr>
        <p:txBody>
          <a:bodyPr/>
          <a:lstStyle/>
          <a:p>
            <a:r>
              <a:rPr lang="en-US" dirty="0"/>
              <a:t>Window-Based 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98748-B2AB-6549-80B3-70D0B6C9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2" y="1106317"/>
            <a:ext cx="4557713" cy="4952999"/>
          </a:xfrm>
        </p:spPr>
        <p:txBody>
          <a:bodyPr>
            <a:normAutofit/>
          </a:bodyPr>
          <a:lstStyle/>
          <a:p>
            <a:r>
              <a:rPr lang="en-US" dirty="0"/>
              <a:t>Windowing protocol (not quite TCP)</a:t>
            </a:r>
          </a:p>
          <a:p>
            <a:r>
              <a:rPr lang="en-US" dirty="0"/>
              <a:t>Send up to </a:t>
            </a:r>
            <a:r>
              <a:rPr lang="en-US" i="1" dirty="0"/>
              <a:t>N</a:t>
            </a:r>
            <a:r>
              <a:rPr lang="en-US" dirty="0"/>
              <a:t> packets without ack</a:t>
            </a:r>
          </a:p>
          <a:p>
            <a:pPr lvl="1"/>
            <a:r>
              <a:rPr lang="en-US" dirty="0"/>
              <a:t>Allows pipelining of packets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limits queue size</a:t>
            </a:r>
          </a:p>
          <a:p>
            <a:r>
              <a:rPr lang="en-US" dirty="0"/>
              <a:t>Both source and destination need to store </a:t>
            </a:r>
            <a:r>
              <a:rPr lang="en-US" i="1" dirty="0"/>
              <a:t>N</a:t>
            </a:r>
            <a:r>
              <a:rPr lang="en-US" dirty="0"/>
              <a:t> packets (why?)</a:t>
            </a:r>
          </a:p>
          <a:p>
            <a:r>
              <a:rPr lang="en-US" dirty="0"/>
              <a:t>Each packet has sequence number</a:t>
            </a:r>
          </a:p>
          <a:p>
            <a:pPr lvl="1"/>
            <a:r>
              <a:rPr lang="en-US" dirty="0"/>
              <a:t>ACK says "Received all packets up to number </a:t>
            </a:r>
            <a:r>
              <a:rPr lang="en-US" i="1" dirty="0"/>
              <a:t>X</a:t>
            </a:r>
            <a:r>
              <a:rPr lang="en-US" dirty="0"/>
              <a:t>"</a:t>
            </a:r>
          </a:p>
          <a:p>
            <a:pPr lvl="1"/>
            <a:r>
              <a:rPr lang="en-US" dirty="0"/>
              <a:t>Advances window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17ABEDFD-CE12-A040-9C83-EE1C1C8F2328}"/>
              </a:ext>
            </a:extLst>
          </p:cNvPr>
          <p:cNvGrpSpPr>
            <a:grpSpLocks/>
          </p:cNvGrpSpPr>
          <p:nvPr/>
        </p:nvGrpSpPr>
        <p:grpSpPr bwMode="auto">
          <a:xfrm>
            <a:off x="5510205" y="2038360"/>
            <a:ext cx="3127375" cy="3352800"/>
            <a:chOff x="3755" y="432"/>
            <a:chExt cx="1970" cy="2112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F164EAC3-FB79-E34E-9F35-4042A9935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437"/>
              <a:ext cx="1970" cy="2107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ko-KR" altLang="en-US">
                  <a:ea typeface="굴림" panose="020B0600000101010101" pitchFamily="34" charset="-127"/>
                </a:rPr>
                <a:t>     </a:t>
              </a:r>
            </a:p>
          </p:txBody>
        </p:sp>
        <p:sp>
          <p:nvSpPr>
            <p:cNvPr id="11" name="Rectangle 4" descr="Wide downward diagonal">
              <a:extLst>
                <a:ext uri="{FF2B5EF4-FFF2-40B4-BE49-F238E27FC236}">
                  <a16:creationId xmlns:a16="http://schemas.microsoft.com/office/drawing/2014/main" id="{0ED73242-9610-6545-A6ED-3F54C4CF2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1" y="460"/>
              <a:ext cx="912" cy="137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73066164-9F39-F249-A300-4123785F0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1" y="432"/>
              <a:ext cx="23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>
                  <a:ea typeface="굴림" panose="020B0600000101010101" pitchFamily="34" charset="-127"/>
                </a:rPr>
                <a:t>B</a:t>
              </a: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93EFB008-507A-ED40-8845-1FAD6BA2F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432"/>
              <a:ext cx="25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>
                  <a:ea typeface="굴림" panose="020B0600000101010101" pitchFamily="34" charset="-127"/>
                </a:rPr>
                <a:t>A</a:t>
              </a:r>
            </a:p>
          </p:txBody>
        </p: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id="{AA991ED3-E6E6-5944-8626-D3493E223CA7}"/>
              </a:ext>
            </a:extLst>
          </p:cNvPr>
          <p:cNvGrpSpPr>
            <a:grpSpLocks/>
          </p:cNvGrpSpPr>
          <p:nvPr/>
        </p:nvGrpSpPr>
        <p:grpSpPr bwMode="auto">
          <a:xfrm>
            <a:off x="6789730" y="2414597"/>
            <a:ext cx="1522412" cy="1347788"/>
            <a:chOff x="4565" y="684"/>
            <a:chExt cx="959" cy="849"/>
          </a:xfrm>
        </p:grpSpPr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8D5C4F97-048A-7244-AB33-E8C1E383D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780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6FAF44E5-89D5-4242-8BA8-EE08F8F58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684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A0816B73-234D-094C-9BC5-2C6C1E7D6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876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DA8B649B-9B0D-A24B-ADD1-E11AE1B39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972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39D45CC7-5E56-CC45-95E7-7D01EA7CB9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1068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99E6E2E2-25E4-684B-B91D-0E5EE1BFC9E6}"/>
              </a:ext>
            </a:extLst>
          </p:cNvPr>
          <p:cNvGrpSpPr>
            <a:grpSpLocks/>
          </p:cNvGrpSpPr>
          <p:nvPr/>
        </p:nvGrpSpPr>
        <p:grpSpPr bwMode="auto">
          <a:xfrm>
            <a:off x="6788142" y="3962410"/>
            <a:ext cx="1522413" cy="1347787"/>
            <a:chOff x="4564" y="1659"/>
            <a:chExt cx="959" cy="849"/>
          </a:xfrm>
        </p:grpSpPr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483AABFD-9831-3946-8A74-DD1FC971C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1659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9B94EEF1-9EA5-0E4D-A2A9-5CEB6D974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1755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BEB77A21-B8A9-7242-8CF5-0F4F3BAC9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1851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FC876449-EB79-D646-AE7A-B134BB1F5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1947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BC313837-9D4C-7D44-8147-F722136CC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2043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26" name="Group 20">
            <a:extLst>
              <a:ext uri="{FF2B5EF4-FFF2-40B4-BE49-F238E27FC236}">
                <a16:creationId xmlns:a16="http://schemas.microsoft.com/office/drawing/2014/main" id="{2950519A-699E-A54B-AD28-F248B3941F94}"/>
              </a:ext>
            </a:extLst>
          </p:cNvPr>
          <p:cNvGrpSpPr>
            <a:grpSpLocks/>
          </p:cNvGrpSpPr>
          <p:nvPr/>
        </p:nvGrpSpPr>
        <p:grpSpPr bwMode="auto">
          <a:xfrm>
            <a:off x="5486392" y="2408247"/>
            <a:ext cx="1193800" cy="609600"/>
            <a:chOff x="3744" y="680"/>
            <a:chExt cx="752" cy="384"/>
          </a:xfrm>
        </p:grpSpPr>
        <p:sp>
          <p:nvSpPr>
            <p:cNvPr id="27" name="AutoShape 21">
              <a:extLst>
                <a:ext uri="{FF2B5EF4-FFF2-40B4-BE49-F238E27FC236}">
                  <a16:creationId xmlns:a16="http://schemas.microsoft.com/office/drawing/2014/main" id="{2C5316C7-9728-C34B-A91F-1FBC3BA1D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680"/>
              <a:ext cx="240" cy="384"/>
            </a:xfrm>
            <a:prstGeom prst="leftBrace">
              <a:avLst>
                <a:gd name="adj1" fmla="val 133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8450BDFC-B10C-BF40-9E0B-0ADFC7FDF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768"/>
              <a:ext cx="47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굴림" panose="020B0600000101010101" pitchFamily="34" charset="-127"/>
                </a:rPr>
                <a:t>N=5</a:t>
              </a:r>
            </a:p>
          </p:txBody>
        </p:sp>
      </p:grpSp>
      <p:sp>
        <p:nvSpPr>
          <p:cNvPr id="29" name="Rectangle 23">
            <a:extLst>
              <a:ext uri="{FF2B5EF4-FFF2-40B4-BE49-F238E27FC236}">
                <a16:creationId xmlns:a16="http://schemas.microsoft.com/office/drawing/2014/main" id="{99421491-2978-194C-A856-0AC46D4B2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767" y="2992447"/>
            <a:ext cx="228600" cy="838200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>
                <a:ea typeface="굴림" panose="020B0600000101010101" pitchFamily="34" charset="-127"/>
              </a:rPr>
              <a:t>Queue</a:t>
            </a: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553BCCE6-CE42-B447-8157-C12DDC55AA3F}"/>
              </a:ext>
            </a:extLst>
          </p:cNvPr>
          <p:cNvGrpSpPr>
            <a:grpSpLocks/>
          </p:cNvGrpSpPr>
          <p:nvPr/>
        </p:nvGrpSpPr>
        <p:grpSpPr bwMode="auto">
          <a:xfrm>
            <a:off x="6788142" y="3152785"/>
            <a:ext cx="1525588" cy="1423987"/>
            <a:chOff x="4564" y="1149"/>
            <a:chExt cx="961" cy="897"/>
          </a:xfrm>
        </p:grpSpPr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3943D465-4D60-234D-BFDC-D3AA18647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1245"/>
              <a:ext cx="961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8B49DA16-3454-664C-9398-7FF1EF02F8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1149"/>
              <a:ext cx="961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5D92C965-1832-A449-9A0B-0B4688C13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1341"/>
              <a:ext cx="961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A53AD0E0-79F4-3942-B7CC-1E0F42F50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1437"/>
              <a:ext cx="961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BF47DDBD-A6D8-A241-9366-0FE6C14EE3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1533"/>
              <a:ext cx="961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36" name="Group 30">
            <a:extLst>
              <a:ext uri="{FF2B5EF4-FFF2-40B4-BE49-F238E27FC236}">
                <a16:creationId xmlns:a16="http://schemas.microsoft.com/office/drawing/2014/main" id="{5E18D92E-1D18-AA42-ABCE-DB5CFD8CC65C}"/>
              </a:ext>
            </a:extLst>
          </p:cNvPr>
          <p:cNvGrpSpPr>
            <a:grpSpLocks/>
          </p:cNvGrpSpPr>
          <p:nvPr/>
        </p:nvGrpSpPr>
        <p:grpSpPr bwMode="auto">
          <a:xfrm>
            <a:off x="6770680" y="3503622"/>
            <a:ext cx="1576387" cy="738188"/>
            <a:chOff x="4553" y="1370"/>
            <a:chExt cx="993" cy="465"/>
          </a:xfrm>
        </p:grpSpPr>
        <p:sp>
          <p:nvSpPr>
            <p:cNvPr id="37" name="Text Box 31">
              <a:extLst>
                <a:ext uri="{FF2B5EF4-FFF2-40B4-BE49-F238E27FC236}">
                  <a16:creationId xmlns:a16="http://schemas.microsoft.com/office/drawing/2014/main" id="{6C140648-21B0-F944-BABB-395490BD5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35586">
              <a:off x="4553" y="1370"/>
              <a:ext cx="50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>
                  <a:ea typeface="굴림" panose="020B0600000101010101" pitchFamily="34" charset="-127"/>
                </a:rPr>
                <a:t>ack#0</a:t>
              </a:r>
            </a:p>
          </p:txBody>
        </p:sp>
        <p:sp>
          <p:nvSpPr>
            <p:cNvPr id="38" name="Text Box 32">
              <a:extLst>
                <a:ext uri="{FF2B5EF4-FFF2-40B4-BE49-F238E27FC236}">
                  <a16:creationId xmlns:a16="http://schemas.microsoft.com/office/drawing/2014/main" id="{EBE45AD1-9A86-A444-B8E6-1A004ECC9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697419">
              <a:off x="5040" y="1656"/>
              <a:ext cx="50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>
                  <a:ea typeface="굴림" panose="020B0600000101010101" pitchFamily="34" charset="-127"/>
                </a:rPr>
                <a:t>ack#4</a:t>
              </a:r>
            </a:p>
          </p:txBody>
        </p:sp>
      </p:grpSp>
      <p:grpSp>
        <p:nvGrpSpPr>
          <p:cNvPr id="39" name="Group 33">
            <a:extLst>
              <a:ext uri="{FF2B5EF4-FFF2-40B4-BE49-F238E27FC236}">
                <a16:creationId xmlns:a16="http://schemas.microsoft.com/office/drawing/2014/main" id="{49D282B4-27E9-1E46-99F0-7693D7107716}"/>
              </a:ext>
            </a:extLst>
          </p:cNvPr>
          <p:cNvGrpSpPr>
            <a:grpSpLocks/>
          </p:cNvGrpSpPr>
          <p:nvPr/>
        </p:nvGrpSpPr>
        <p:grpSpPr bwMode="auto">
          <a:xfrm>
            <a:off x="6610342" y="2427297"/>
            <a:ext cx="1219200" cy="985838"/>
            <a:chOff x="4452" y="692"/>
            <a:chExt cx="768" cy="621"/>
          </a:xfrm>
        </p:grpSpPr>
        <p:sp>
          <p:nvSpPr>
            <p:cNvPr id="40" name="Text Box 34">
              <a:extLst>
                <a:ext uri="{FF2B5EF4-FFF2-40B4-BE49-F238E27FC236}">
                  <a16:creationId xmlns:a16="http://schemas.microsoft.com/office/drawing/2014/main" id="{7A3A9674-5D34-CE4A-87A5-11F71EE49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02086">
              <a:off x="4723" y="692"/>
              <a:ext cx="4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>
                  <a:ea typeface="굴림" panose="020B0600000101010101" pitchFamily="34" charset="-127"/>
                </a:rPr>
                <a:t>pkt#0</a:t>
              </a:r>
            </a:p>
          </p:txBody>
        </p:sp>
        <p:sp>
          <p:nvSpPr>
            <p:cNvPr id="41" name="Text Box 35">
              <a:extLst>
                <a:ext uri="{FF2B5EF4-FFF2-40B4-BE49-F238E27FC236}">
                  <a16:creationId xmlns:a16="http://schemas.microsoft.com/office/drawing/2014/main" id="{46F9B872-7CB1-A944-8E74-3E705B54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3569">
              <a:off x="4452" y="1134"/>
              <a:ext cx="49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>
                  <a:ea typeface="굴림" panose="020B0600000101010101" pitchFamily="34" charset="-127"/>
                </a:rPr>
                <a:t>pkt#4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BEE76-5E2B-D741-B225-0AF46FCE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534AE-BECB-A241-88EA-711EC9B2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4174583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274638"/>
            <a:ext cx="7696200" cy="7366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Transport Layer (4)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48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latin typeface="Helvetica" charset="0"/>
                <a:ea typeface="MS PGothic" charset="0"/>
                <a:cs typeface="MS PGothic" charset="0"/>
              </a:rPr>
              <a:t>Service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Helvetica" charset="0"/>
                <a:ea typeface="MS PGothic" charset="0"/>
                <a:cs typeface="MS PGothic" charset="0"/>
              </a:rPr>
              <a:t>Provide end-to-end communication between 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MS PGothic" charset="0"/>
                <a:cs typeface="MS PGothic" charset="0"/>
              </a:rPr>
              <a:t>processes</a:t>
            </a:r>
            <a:endParaRPr lang="en-US" sz="2000" dirty="0">
              <a:latin typeface="Helvetica" charset="0"/>
              <a:ea typeface="MS PGothic" charset="0"/>
              <a:cs typeface="MS PGothic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en-US" sz="2000" dirty="0" err="1">
                <a:solidFill>
                  <a:srgbClr val="FF0000"/>
                </a:solidFill>
                <a:latin typeface="Helvetica" charset="0"/>
                <a:ea typeface="MS PGothic" charset="0"/>
                <a:cs typeface="MS PGothic" charset="0"/>
              </a:rPr>
              <a:t>Demultiplexing</a:t>
            </a:r>
            <a:r>
              <a:rPr lang="en-US" sz="2000" dirty="0">
                <a:latin typeface="Helvetica" charset="0"/>
                <a:ea typeface="MS PGothic" charset="0"/>
                <a:cs typeface="MS PGothic" charset="0"/>
              </a:rPr>
              <a:t> of communication between hosts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Helvetica" charset="0"/>
                <a:ea typeface="MS PGothic" charset="0"/>
                <a:cs typeface="MS PGothic" charset="0"/>
              </a:rPr>
              <a:t>Possible other services: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MS PGothic" charset="0"/>
                <a:cs typeface="MS PGothic" charset="0"/>
              </a:rPr>
              <a:t>Reliability </a:t>
            </a:r>
            <a:r>
              <a:rPr lang="en-US" dirty="0">
                <a:solidFill>
                  <a:schemeClr val="tx2"/>
                </a:solidFill>
                <a:latin typeface="Helvetica" charset="0"/>
                <a:ea typeface="MS PGothic" charset="0"/>
                <a:cs typeface="MS PGothic" charset="0"/>
              </a:rPr>
              <a:t>in the presence of errors</a:t>
            </a:r>
            <a:endParaRPr lang="en-US" dirty="0">
              <a:solidFill>
                <a:srgbClr val="FF0000"/>
              </a:solidFill>
              <a:latin typeface="Helvetica" charset="0"/>
              <a:ea typeface="MS PGothic" charset="0"/>
              <a:cs typeface="MS PGothic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MS PGothic" charset="0"/>
                <a:cs typeface="MS PGothic" charset="0"/>
              </a:rPr>
              <a:t>Timing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 properties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MS PGothic" charset="0"/>
                <a:cs typeface="MS PGothic" charset="0"/>
              </a:rPr>
              <a:t>Rate adaption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 (flow-control, congestion control)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Helvetica" charset="0"/>
                <a:ea typeface="MS PGothic" charset="0"/>
                <a:cs typeface="MS PGothic" charset="0"/>
              </a:rPr>
              <a:t>Interface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: send message to “specific process” at given destination; local process receives messages sent to it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How are they named?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Helvetica" charset="0"/>
                <a:ea typeface="MS PGothic" charset="0"/>
                <a:cs typeface="MS PGothic" charset="0"/>
              </a:rPr>
              <a:t>Protocol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: port numbers, perhaps implement reliability, flow control, </a:t>
            </a:r>
            <a:r>
              <a:rPr lang="en-US" dirty="0" err="1">
                <a:latin typeface="Helvetica" charset="0"/>
                <a:ea typeface="MS PGothic" charset="0"/>
                <a:cs typeface="MS PGothic" charset="0"/>
              </a:rPr>
              <a:t>packetization</a:t>
            </a: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 of large messages, framing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Prime Examples: TCP and UDP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</a:rPr>
              <a:t>Transport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Network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Datalink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Physical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</a:rPr>
              <a:t>Session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</a:rPr>
              <a:t>Present.</a:t>
            </a: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Application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288912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  <a:cs typeface="MS PGothic" charset="0"/>
              </a:rPr>
              <a:t>Internet Transport Protocols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44575"/>
            <a:ext cx="7620000" cy="5257800"/>
          </a:xfrm>
        </p:spPr>
        <p:txBody>
          <a:bodyPr/>
          <a:lstStyle/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Datagram service (</a:t>
            </a:r>
            <a:r>
              <a:rPr lang="en-US" b="1">
                <a:latin typeface="Helvetica" charset="0"/>
                <a:ea typeface="MS PGothic" charset="0"/>
                <a:cs typeface="MS PGothic" charset="0"/>
              </a:rPr>
              <a:t>UDP</a:t>
            </a:r>
            <a:r>
              <a:rPr lang="en-US">
                <a:latin typeface="Helvetica" charset="0"/>
                <a:ea typeface="MS PGothic" charset="0"/>
                <a:cs typeface="MS PGothic" charset="0"/>
              </a:rPr>
              <a:t>)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No-frills extension of </a:t>
            </a:r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“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best-effort</a:t>
            </a:r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”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 IP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Multiplexing/Demultiplexing among processes</a:t>
            </a:r>
          </a:p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Reliable, in-order delivery (</a:t>
            </a:r>
            <a:r>
              <a:rPr lang="en-US" b="1">
                <a:latin typeface="Helvetica" charset="0"/>
                <a:ea typeface="MS PGothic" charset="0"/>
                <a:cs typeface="MS PGothic" charset="0"/>
              </a:rPr>
              <a:t>TCP</a:t>
            </a:r>
            <a:r>
              <a:rPr lang="en-US">
                <a:latin typeface="Helvetica" charset="0"/>
                <a:ea typeface="MS PGothic" charset="0"/>
                <a:cs typeface="MS PGothic" charset="0"/>
              </a:rPr>
              <a:t>)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Connection set-up &amp; tear-down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Discarding corrupted packets (segments)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Retransmission of lost packets (segments)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Flow control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Congestion control</a:t>
            </a:r>
          </a:p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Services </a:t>
            </a:r>
            <a:r>
              <a:rPr lang="en-US">
                <a:solidFill>
                  <a:srgbClr val="FF0000"/>
                </a:solidFill>
                <a:latin typeface="Helvetica" charset="0"/>
                <a:ea typeface="MS PGothic" charset="0"/>
                <a:cs typeface="MS PGothic" charset="0"/>
              </a:rPr>
              <a:t>not available</a:t>
            </a:r>
            <a:endParaRPr lang="en-US">
              <a:latin typeface="Helvetica" charset="0"/>
              <a:ea typeface="MS PGothic" charset="0"/>
              <a:cs typeface="MS PGothic" charset="0"/>
            </a:endParaRP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Delay and/or bandwidth guarantees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Sessions that survive change-of-IP-address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</a:rPr>
              <a:t>Transport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Network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Datalink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Physical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</a:rPr>
              <a:t>Session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</a:rPr>
              <a:t>Present.</a:t>
            </a: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Application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4108708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Application Layer (7 - not 5!)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Helvetica" charset="0"/>
                <a:ea typeface="MS PGothic" charset="0"/>
                <a:cs typeface="MS PGothic" charset="0"/>
              </a:rPr>
              <a:t>Service</a:t>
            </a:r>
            <a:r>
              <a:rPr lang="en-US">
                <a:latin typeface="Helvetica" charset="0"/>
                <a:ea typeface="MS PGothic" charset="0"/>
                <a:cs typeface="MS PGothic" charset="0"/>
              </a:rPr>
              <a:t>: any service provided to the end user</a:t>
            </a:r>
          </a:p>
          <a:p>
            <a:r>
              <a:rPr lang="en-US" b="1">
                <a:latin typeface="Helvetica" charset="0"/>
                <a:ea typeface="MS PGothic" charset="0"/>
                <a:cs typeface="MS PGothic" charset="0"/>
              </a:rPr>
              <a:t>Interface</a:t>
            </a:r>
            <a:r>
              <a:rPr lang="en-US">
                <a:latin typeface="Helvetica" charset="0"/>
                <a:ea typeface="MS PGothic" charset="0"/>
                <a:cs typeface="MS PGothic" charset="0"/>
              </a:rPr>
              <a:t>: depends on the application</a:t>
            </a:r>
          </a:p>
          <a:p>
            <a:r>
              <a:rPr lang="en-US" b="1">
                <a:latin typeface="Helvetica" charset="0"/>
                <a:ea typeface="MS PGothic" charset="0"/>
                <a:cs typeface="MS PGothic" charset="0"/>
              </a:rPr>
              <a:t>Protocol</a:t>
            </a:r>
            <a:r>
              <a:rPr lang="en-US">
                <a:latin typeface="Helvetica" charset="0"/>
                <a:ea typeface="MS PGothic" charset="0"/>
                <a:cs typeface="MS PGothic" charset="0"/>
              </a:rPr>
              <a:t>: depends on the application</a:t>
            </a:r>
          </a:p>
          <a:p>
            <a:endParaRPr lang="en-US">
              <a:latin typeface="Helvetica" charset="0"/>
              <a:ea typeface="MS PGothic" charset="0"/>
              <a:cs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Examples: Skype, SMTP (email), HTTP (Web), Halo, BitTorrent  …</a:t>
            </a:r>
          </a:p>
          <a:p>
            <a:endParaRPr lang="en-US">
              <a:latin typeface="Helvetica" charset="0"/>
              <a:ea typeface="MS PGothic" charset="0"/>
              <a:cs typeface="MS PGothic" charset="0"/>
            </a:endParaRPr>
          </a:p>
          <a:p>
            <a:r>
              <a:rPr lang="en-US">
                <a:latin typeface="Helvetica" charset="0"/>
                <a:ea typeface="MS PGothic" charset="0"/>
                <a:cs typeface="MS PGothic" charset="0"/>
              </a:rPr>
              <a:t>What happened to layers 5 &amp; 6?</a:t>
            </a:r>
          </a:p>
          <a:p>
            <a:pPr lvl="1"/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“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Session</a:t>
            </a:r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”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 and </a:t>
            </a:r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“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Presentation</a:t>
            </a:r>
            <a:r>
              <a:rPr lang="ja-JP" altLang="en-US">
                <a:latin typeface="Helvetica" charset="0"/>
                <a:ea typeface="MS PGothic" charset="0"/>
                <a:cs typeface="MS PGothic" charset="0"/>
              </a:rPr>
              <a:t>”</a:t>
            </a:r>
            <a:r>
              <a:rPr lang="en-US" altLang="ja-JP">
                <a:latin typeface="Helvetica" charset="0"/>
                <a:ea typeface="MS PGothic" charset="0"/>
                <a:cs typeface="MS PGothic" charset="0"/>
              </a:rPr>
              <a:t> layers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Part of </a:t>
            </a:r>
            <a:r>
              <a:rPr lang="en-US" b="1" i="1">
                <a:latin typeface="Helvetica" charset="0"/>
                <a:ea typeface="MS PGothic" charset="0"/>
                <a:cs typeface="MS PGothic" charset="0"/>
              </a:rPr>
              <a:t>OSI</a:t>
            </a:r>
            <a:r>
              <a:rPr lang="en-US">
                <a:latin typeface="Helvetica" charset="0"/>
                <a:ea typeface="MS PGothic" charset="0"/>
                <a:cs typeface="MS PGothic" charset="0"/>
              </a:rPr>
              <a:t> architecture, but not Internet architecture</a:t>
            </a:r>
          </a:p>
          <a:p>
            <a:pPr lvl="1"/>
            <a:r>
              <a:rPr lang="en-US">
                <a:latin typeface="Helvetica" charset="0"/>
                <a:ea typeface="MS PGothic" charset="0"/>
                <a:cs typeface="MS PGothic" charset="0"/>
              </a:rPr>
              <a:t>Their functionality is provided by application layer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Transport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Network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Datalink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</a:rPr>
              <a:t>Physical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</a:rPr>
              <a:t>Session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</a:rPr>
              <a:t>Present.</a:t>
            </a: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</a:rPr>
              <a:t>Application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3587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Socket API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924800" cy="1524000"/>
          </a:xfrm>
        </p:spPr>
        <p:txBody>
          <a:bodyPr/>
          <a:lstStyle/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Base level Network programming interface</a:t>
            </a:r>
          </a:p>
          <a:p>
            <a:pPr marL="457200" lvl="1" indent="0">
              <a:buFontTx/>
              <a:buNone/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209800"/>
            <a:ext cx="12366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7" y="2209800"/>
            <a:ext cx="11525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12366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87350" y="3765550"/>
            <a:ext cx="7083425" cy="1588"/>
          </a:xfrm>
          <a:prstGeom prst="line">
            <a:avLst/>
          </a:prstGeom>
          <a:ln w="889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7470775" y="3213100"/>
            <a:ext cx="1362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Helvetica" charset="0"/>
                <a:cs typeface="Helvetica" charset="0"/>
              </a:rPr>
              <a:t>Socket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Helvetica" charset="0"/>
                <a:cs typeface="Helvetica" charset="0"/>
              </a:rPr>
              <a:t>API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36950" y="4192588"/>
            <a:ext cx="1514475" cy="63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Helvetica"/>
                <a:cs typeface="Helvetica"/>
              </a:rPr>
              <a:t>TCP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21300" y="4192588"/>
            <a:ext cx="1514475" cy="63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Helvetica"/>
                <a:cs typeface="Helvetica"/>
              </a:rPr>
              <a:t>UDP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46587" y="5237163"/>
            <a:ext cx="1514475" cy="6381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Helvetica"/>
                <a:cs typeface="Helvetica"/>
              </a:rPr>
              <a:t>IP</a:t>
            </a:r>
          </a:p>
        </p:txBody>
      </p:sp>
      <p:sp>
        <p:nvSpPr>
          <p:cNvPr id="19467" name="TextBox 18"/>
          <p:cNvSpPr txBox="1">
            <a:spLocks noChangeArrowheads="1"/>
          </p:cNvSpPr>
          <p:nvPr/>
        </p:nvSpPr>
        <p:spPr bwMode="auto">
          <a:xfrm>
            <a:off x="387350" y="2686050"/>
            <a:ext cx="2139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  <a:cs typeface="Helvetica" charset="0"/>
              </a:rPr>
              <a:t>Application</a:t>
            </a:r>
          </a:p>
        </p:txBody>
      </p:sp>
      <p:sp>
        <p:nvSpPr>
          <p:cNvPr id="19468" name="TextBox 19"/>
          <p:cNvSpPr txBox="1">
            <a:spLocks noChangeArrowheads="1"/>
          </p:cNvSpPr>
          <p:nvPr/>
        </p:nvSpPr>
        <p:spPr bwMode="auto">
          <a:xfrm>
            <a:off x="387350" y="4192588"/>
            <a:ext cx="1839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19469" name="TextBox 20"/>
          <p:cNvSpPr txBox="1">
            <a:spLocks noChangeArrowheads="1"/>
          </p:cNvSpPr>
          <p:nvPr/>
        </p:nvSpPr>
        <p:spPr bwMode="auto">
          <a:xfrm>
            <a:off x="387350" y="5237163"/>
            <a:ext cx="1601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Helvetica" charset="0"/>
                <a:cs typeface="Helvetica" charset="0"/>
              </a:rPr>
              <a:t>Network </a:t>
            </a:r>
          </a:p>
        </p:txBody>
      </p:sp>
      <p:cxnSp>
        <p:nvCxnSpPr>
          <p:cNvPr id="23" name="Straight Arrow Connector 22"/>
          <p:cNvCxnSpPr>
            <a:stCxn id="19459" idx="2"/>
            <a:endCxn id="15" idx="0"/>
          </p:cNvCxnSpPr>
          <p:nvPr/>
        </p:nvCxnSpPr>
        <p:spPr>
          <a:xfrm rot="16200000" flipH="1">
            <a:off x="3611562" y="3509963"/>
            <a:ext cx="747713" cy="617537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0"/>
            <a:endCxn id="19461" idx="2"/>
          </p:cNvCxnSpPr>
          <p:nvPr/>
        </p:nvCxnSpPr>
        <p:spPr>
          <a:xfrm rot="5400000" flipH="1" flipV="1">
            <a:off x="4368799" y="3370263"/>
            <a:ext cx="747713" cy="89693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460" idx="2"/>
            <a:endCxn id="16" idx="0"/>
          </p:cNvCxnSpPr>
          <p:nvPr/>
        </p:nvCxnSpPr>
        <p:spPr>
          <a:xfrm rot="5400000">
            <a:off x="5992812" y="3530600"/>
            <a:ext cx="747713" cy="576263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 rot="16200000" flipH="1">
            <a:off x="4545806" y="4579144"/>
            <a:ext cx="406400" cy="90963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rot="5400000">
            <a:off x="5437981" y="4596607"/>
            <a:ext cx="406400" cy="874712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665348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BSD Socket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8"/>
            <a:ext cx="8342313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Created at UC Berkeley (1980s)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Most popular network API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Ported to various </a:t>
            </a:r>
            <a:r>
              <a:rPr lang="en-US" dirty="0" err="1"/>
              <a:t>OSes</a:t>
            </a:r>
            <a:r>
              <a:rPr lang="en-US" dirty="0"/>
              <a:t>, various languages</a:t>
            </a:r>
          </a:p>
          <a:p>
            <a:pPr lvl="1">
              <a:defRPr/>
            </a:pPr>
            <a:r>
              <a:rPr lang="en-US" dirty="0"/>
              <a:t>Windows Winsock, BSD, OS X, Linux, Solaris, …</a:t>
            </a:r>
          </a:p>
          <a:p>
            <a:pPr lvl="1">
              <a:defRPr/>
            </a:pPr>
            <a:r>
              <a:rPr lang="en-US" dirty="0"/>
              <a:t>Socket modules in Java, Python, Perl, …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Similar to Unix file I/O API</a:t>
            </a:r>
          </a:p>
          <a:p>
            <a:pPr lvl="1">
              <a:defRPr/>
            </a:pPr>
            <a:r>
              <a:rPr lang="en-US" dirty="0"/>
              <a:t>In the form of </a:t>
            </a:r>
            <a:r>
              <a:rPr lang="en-US" i="1" dirty="0"/>
              <a:t>file descriptor </a:t>
            </a:r>
            <a:r>
              <a:rPr lang="en-US" dirty="0"/>
              <a:t>(sort of handle).</a:t>
            </a:r>
          </a:p>
          <a:p>
            <a:pPr lvl="1">
              <a:defRPr/>
            </a:pPr>
            <a:r>
              <a:rPr lang="en-US" dirty="0"/>
              <a:t>Can share same </a:t>
            </a:r>
            <a:r>
              <a:rPr lang="en-US" dirty="0">
                <a:latin typeface="Courier"/>
                <a:cs typeface="Courier"/>
              </a:rPr>
              <a:t>read()</a:t>
            </a:r>
            <a:r>
              <a:rPr lang="en-US" dirty="0"/>
              <a:t>/</a:t>
            </a:r>
            <a:r>
              <a:rPr lang="en-US" dirty="0">
                <a:latin typeface="Courier"/>
                <a:cs typeface="Courier"/>
              </a:rPr>
              <a:t>write()</a:t>
            </a:r>
            <a:r>
              <a:rPr lang="en-US" dirty="0"/>
              <a:t>/</a:t>
            </a:r>
            <a:r>
              <a:rPr lang="en-US" dirty="0">
                <a:latin typeface="Courier"/>
                <a:cs typeface="Courier"/>
              </a:rPr>
              <a:t>close()</a:t>
            </a:r>
            <a:r>
              <a:rPr lang="en-US" dirty="0"/>
              <a:t> system calls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664077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TCP: Transport Control Protocol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51054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Reliable, in-order, and at most once delivery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Stream oriented: messages can be of arbitrary length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Provides multiplexing/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demultiplexing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to IP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Provides congestion and flow control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Application examples: file transfer, chat, http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559640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Service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620000" cy="4267200"/>
          </a:xfrm>
        </p:spPr>
        <p:txBody>
          <a:bodyPr/>
          <a:lstStyle/>
          <a:p>
            <a:pPr marL="457200" indent="-457200">
              <a:buFont typeface="Wingdings" charset="0"/>
              <a:buAutoNum type="arabicParenR"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Open  connection: 3-way handshaking</a:t>
            </a:r>
          </a:p>
          <a:p>
            <a:pPr marL="457200" indent="-457200">
              <a:buFont typeface="Wingdings" charset="0"/>
              <a:buAutoNum type="arabicParenR"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AutoNum type="arabicParenR"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Reliable byte stream transfer from 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(IPa, TCP_Port1) to (IPb, TCP_Port2)</a:t>
            </a:r>
          </a:p>
          <a:p>
            <a:pPr marL="838200" lvl="1" indent="-381000">
              <a:buFontTx/>
              <a:buChar char="•"/>
            </a:pPr>
            <a:r>
              <a:rPr lang="en-US">
                <a:latin typeface="Helvetica" charset="0"/>
                <a:ea typeface="ＭＳ Ｐゴシック" charset="0"/>
              </a:rPr>
              <a:t>Indication if connection fails: Reset</a:t>
            </a:r>
          </a:p>
          <a:p>
            <a:pPr marL="457200" indent="-457200">
              <a:buFont typeface="Wingdings" charset="0"/>
              <a:buAutoNum type="arabicParenR"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Wingdings" charset="0"/>
              <a:buAutoNum type="arabicParenR"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Close (tear-down) connection</a:t>
            </a:r>
          </a:p>
          <a:p>
            <a:pPr marL="457200" indent="-457200">
              <a:buFont typeface="Wingdings" charset="0"/>
              <a:buAutoNum type="arabicParenR"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410646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01000" cy="736600"/>
          </a:xfrm>
        </p:spPr>
        <p:txBody>
          <a:bodyPr/>
          <a:lstStyle/>
          <a:p>
            <a:r>
              <a:rPr lang="en-US" dirty="0"/>
              <a:t>Recall: Socket creation and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systems provide a collection of permanent objects in structured name space</a:t>
            </a:r>
          </a:p>
          <a:p>
            <a:pPr lvl="1"/>
            <a:r>
              <a:rPr lang="en-US" dirty="0"/>
              <a:t>Processes open, read/write/close them</a:t>
            </a:r>
          </a:p>
          <a:p>
            <a:pPr lvl="1"/>
            <a:r>
              <a:rPr lang="en-US" dirty="0"/>
              <a:t>Files exist independent of the processes</a:t>
            </a:r>
          </a:p>
          <a:p>
            <a:r>
              <a:rPr lang="en-US" dirty="0"/>
              <a:t>Sockets provide a means for processes to communicate (transfer data) to other processes.</a:t>
            </a:r>
          </a:p>
          <a:p>
            <a:r>
              <a:rPr lang="en-US" dirty="0"/>
              <a:t>Creation and connection is more complex</a:t>
            </a:r>
          </a:p>
          <a:p>
            <a:r>
              <a:rPr lang="en-US" dirty="0"/>
              <a:t>Form 2-way pipes between processes</a:t>
            </a:r>
          </a:p>
          <a:p>
            <a:pPr lvl="1"/>
            <a:r>
              <a:rPr lang="en-US" dirty="0"/>
              <a:t>Possibly worlds away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UCB CS162 Fa19 L25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Client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UCB CS162 Fa19 L25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1076627"/>
            <a:ext cx="10297281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char *hostname;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sockfd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portno</a:t>
            </a:r>
            <a:r>
              <a:rPr lang="en-US" dirty="0">
                <a:latin typeface="Courier"/>
                <a:cs typeface="Courier"/>
              </a:rPr>
              <a:t>;</a:t>
            </a:r>
          </a:p>
          <a:p>
            <a:r>
              <a:rPr lang="en-US" dirty="0" err="1">
                <a:latin typeface="Courier"/>
                <a:cs typeface="Courier"/>
              </a:rPr>
              <a:t>struct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sockaddr_in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serv_addr</a:t>
            </a:r>
            <a:r>
              <a:rPr lang="en-US" dirty="0">
                <a:latin typeface="Courier"/>
                <a:cs typeface="Courier"/>
              </a:rPr>
              <a:t>;</a:t>
            </a:r>
          </a:p>
          <a:p>
            <a:r>
              <a:rPr lang="en-US" dirty="0" err="1">
                <a:latin typeface="Courier"/>
                <a:cs typeface="Courier"/>
              </a:rPr>
              <a:t>struct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hostent</a:t>
            </a:r>
            <a:r>
              <a:rPr lang="en-US" dirty="0">
                <a:latin typeface="Courier"/>
                <a:cs typeface="Courier"/>
              </a:rPr>
              <a:t> *server;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server = </a:t>
            </a:r>
            <a:r>
              <a:rPr lang="en-US" dirty="0" err="1">
                <a:latin typeface="Courier"/>
                <a:cs typeface="Courier"/>
              </a:rPr>
              <a:t>buildServerAddr</a:t>
            </a:r>
            <a:r>
              <a:rPr lang="en-US" dirty="0">
                <a:latin typeface="Courier"/>
                <a:cs typeface="Courier"/>
              </a:rPr>
              <a:t>(&amp;</a:t>
            </a:r>
            <a:r>
              <a:rPr lang="en-US" dirty="0" err="1">
                <a:latin typeface="Courier"/>
                <a:cs typeface="Courier"/>
              </a:rPr>
              <a:t>serv_addr</a:t>
            </a:r>
            <a:r>
              <a:rPr lang="en-US" dirty="0">
                <a:latin typeface="Courier"/>
                <a:cs typeface="Courier"/>
              </a:rPr>
              <a:t>, hostname, </a:t>
            </a:r>
            <a:r>
              <a:rPr lang="en-US" dirty="0" err="1">
                <a:latin typeface="Courier"/>
                <a:cs typeface="Courier"/>
              </a:rPr>
              <a:t>portno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/* Create a TCP socket */</a:t>
            </a:r>
          </a:p>
          <a:p>
            <a:r>
              <a:rPr lang="en-US" dirty="0" err="1">
                <a:latin typeface="Courier"/>
                <a:cs typeface="Courier"/>
              </a:rPr>
              <a:t>sockfd</a:t>
            </a:r>
            <a:r>
              <a:rPr lang="en-US" dirty="0">
                <a:latin typeface="Courier"/>
                <a:cs typeface="Courier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socket</a:t>
            </a:r>
            <a:r>
              <a:rPr lang="en-US" dirty="0">
                <a:latin typeface="Courier"/>
                <a:cs typeface="Courier"/>
              </a:rPr>
              <a:t>(AF_INET, SOCK_STREAM, 0)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/* Connect to server on port */</a:t>
            </a:r>
          </a:p>
          <a:p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connect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sockfd</a:t>
            </a:r>
            <a:r>
              <a:rPr lang="en-US" dirty="0">
                <a:latin typeface="Courier"/>
                <a:cs typeface="Courier"/>
              </a:rPr>
              <a:t>, (</a:t>
            </a:r>
            <a:r>
              <a:rPr lang="en-US" dirty="0" err="1">
                <a:latin typeface="Courier"/>
                <a:cs typeface="Courier"/>
              </a:rPr>
              <a:t>struct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sockaddr</a:t>
            </a:r>
            <a:r>
              <a:rPr lang="en-US" dirty="0">
                <a:latin typeface="Courier"/>
                <a:cs typeface="Courier"/>
              </a:rPr>
              <a:t> *) &amp;</a:t>
            </a:r>
            <a:r>
              <a:rPr lang="en-US" dirty="0" err="1">
                <a:latin typeface="Courier"/>
                <a:cs typeface="Courier"/>
              </a:rPr>
              <a:t>serv_addr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sizeof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serv_addr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r>
              <a:rPr lang="en-US" dirty="0" err="1">
                <a:latin typeface="Courier"/>
                <a:cs typeface="Courier"/>
              </a:rPr>
              <a:t>printf</a:t>
            </a:r>
            <a:r>
              <a:rPr lang="en-US" dirty="0">
                <a:latin typeface="Courier"/>
                <a:cs typeface="Courier"/>
              </a:rPr>
              <a:t>("Connected to %s:%d\</a:t>
            </a:r>
            <a:r>
              <a:rPr lang="en-US" dirty="0" err="1">
                <a:latin typeface="Courier"/>
                <a:cs typeface="Courier"/>
              </a:rPr>
              <a:t>n",server</a:t>
            </a:r>
            <a:r>
              <a:rPr lang="en-US" dirty="0">
                <a:latin typeface="Courier"/>
                <a:cs typeface="Courier"/>
              </a:rPr>
              <a:t>-&gt;</a:t>
            </a:r>
            <a:r>
              <a:rPr lang="en-US" dirty="0" err="1">
                <a:latin typeface="Courier"/>
                <a:cs typeface="Courier"/>
              </a:rPr>
              <a:t>h_name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portno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/* Carry out Client-Server protocol */</a:t>
            </a:r>
          </a:p>
          <a:p>
            <a:r>
              <a:rPr lang="en-US" i="1" dirty="0">
                <a:latin typeface="Courier"/>
                <a:cs typeface="Courier"/>
              </a:rPr>
              <a:t>client(</a:t>
            </a:r>
            <a:r>
              <a:rPr lang="en-US" i="1" dirty="0" err="1">
                <a:latin typeface="Courier"/>
                <a:cs typeface="Courier"/>
              </a:rPr>
              <a:t>sockfd</a:t>
            </a:r>
            <a:r>
              <a:rPr lang="en-US" i="1" dirty="0">
                <a:latin typeface="Courier"/>
                <a:cs typeface="Courier"/>
              </a:rPr>
              <a:t>);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/* Clean up on termination */</a:t>
            </a:r>
          </a:p>
          <a:p>
            <a:r>
              <a:rPr lang="en-US" dirty="0">
                <a:latin typeface="Courier"/>
                <a:cs typeface="Courier"/>
              </a:rPr>
              <a:t>close(</a:t>
            </a:r>
            <a:r>
              <a:rPr lang="en-US" dirty="0" err="1">
                <a:latin typeface="Courier"/>
                <a:cs typeface="Courier"/>
              </a:rPr>
              <a:t>sockfd</a:t>
            </a:r>
            <a:r>
              <a:rPr lang="en-US" dirty="0">
                <a:latin typeface="Courier"/>
                <a:cs typeface="Courier"/>
              </a:rPr>
              <a:t>);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3400" y="3505200"/>
            <a:ext cx="6083300" cy="2844800"/>
            <a:chOff x="533400" y="3505200"/>
            <a:chExt cx="6083300" cy="2844800"/>
          </a:xfrm>
        </p:grpSpPr>
        <p:pic>
          <p:nvPicPr>
            <p:cNvPr id="3" name="Picture 2" descr="Screen Shot 2014-11-11 at 8.47.3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4800600"/>
              <a:ext cx="6083300" cy="154940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 bwMode="auto">
            <a:xfrm flipH="1">
              <a:off x="914400" y="3505200"/>
              <a:ext cx="1676400" cy="1295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4419600" y="1143000"/>
            <a:ext cx="2590800" cy="2133600"/>
            <a:chOff x="4419600" y="1143000"/>
            <a:chExt cx="2590800" cy="2133600"/>
          </a:xfrm>
        </p:grpSpPr>
        <p:pic>
          <p:nvPicPr>
            <p:cNvPr id="11" name="Picture 10" descr="Screen Shot 2014-11-11 at 8.49.37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1143000"/>
              <a:ext cx="1600200" cy="1016000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cxnSp>
          <p:nvCxnSpPr>
            <p:cNvPr id="13" name="Straight Connector 12"/>
            <p:cNvCxnSpPr/>
            <p:nvPr/>
          </p:nvCxnSpPr>
          <p:spPr bwMode="auto">
            <a:xfrm flipV="1">
              <a:off x="4419600" y="2133600"/>
              <a:ext cx="990600" cy="1143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334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E2E Concept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Traditional Engineering Goal: design the infrastructure to meet application requirements</a:t>
            </a:r>
          </a:p>
          <a:p>
            <a:pPr lvl="1"/>
            <a:r>
              <a:rPr lang="en-US" dirty="0"/>
              <a:t>Optimizing for Cost, Reliability, Performance, …</a:t>
            </a:r>
          </a:p>
          <a:p>
            <a:r>
              <a:rPr lang="en-US" dirty="0"/>
              <a:t>Challenge: infrastructure is most costly &amp; difficult to create and evolves most slowly</a:t>
            </a:r>
          </a:p>
          <a:p>
            <a:pPr lvl="1"/>
            <a:r>
              <a:rPr lang="en-US" dirty="0"/>
              <a:t>Applications evolve rapidly, as does technology</a:t>
            </a:r>
          </a:p>
          <a:p>
            <a:r>
              <a:rPr lang="en-US" dirty="0"/>
              <a:t>End-to-end Design Concept</a:t>
            </a:r>
          </a:p>
          <a:p>
            <a:pPr lvl="1"/>
            <a:r>
              <a:rPr lang="en-US" dirty="0"/>
              <a:t>Utilize intelligence at the point of application</a:t>
            </a:r>
          </a:p>
          <a:p>
            <a:pPr lvl="1"/>
            <a:r>
              <a:rPr lang="en-US" dirty="0"/>
              <a:t>Infrastructure need not meet all application requirements directly</a:t>
            </a:r>
          </a:p>
          <a:p>
            <a:pPr lvl="1"/>
            <a:r>
              <a:rPr lang="en-US" dirty="0"/>
              <a:t>Only what the end-points cannot reasonably do themselves</a:t>
            </a:r>
          </a:p>
          <a:p>
            <a:pPr lvl="2"/>
            <a:r>
              <a:rPr lang="en-US" dirty="0"/>
              <a:t>Avoid redundancy, semantic mismatch, …</a:t>
            </a:r>
          </a:p>
          <a:p>
            <a:pPr lvl="1"/>
            <a:r>
              <a:rPr lang="en-US" dirty="0"/>
              <a:t>Enable applications and incorporate technological advance</a:t>
            </a:r>
          </a:p>
          <a:p>
            <a:r>
              <a:rPr lang="en-US" dirty="0"/>
              <a:t>Design for Change!  - and specialization</a:t>
            </a:r>
          </a:p>
          <a:p>
            <a:pPr lvl="1"/>
            <a:r>
              <a:rPr lang="en-US" dirty="0"/>
              <a:t>Layers &amp; protocols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1544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Sockets in Schematic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5231" y="877836"/>
            <a:ext cx="90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9527" y="859872"/>
            <a:ext cx="98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Server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6379" y="4666812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response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923" y="5403731"/>
            <a:ext cx="195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Client Socket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20262" y="1944679"/>
            <a:ext cx="3098249" cy="1154157"/>
            <a:chOff x="720262" y="1747219"/>
            <a:chExt cx="3098249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075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Client Socket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098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Connect it to server 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1470685" y="504423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816394" y="1264260"/>
            <a:ext cx="2721899" cy="1905000"/>
            <a:chOff x="5816394" y="1141845"/>
            <a:chExt cx="2721899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Server Socket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7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Bind it to an Address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186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Listen for Connection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557454" y="5460833"/>
            <a:ext cx="248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Connection Socket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20030" y="5064141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10779" y="62600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Server Socket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883618" y="5851506"/>
            <a:ext cx="140269" cy="4299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246497" y="4238319"/>
            <a:ext cx="4316103" cy="369332"/>
            <a:chOff x="1246497" y="4040859"/>
            <a:chExt cx="4316103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246497" y="4040859"/>
              <a:ext cx="1447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write request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002834" y="4253260"/>
              <a:ext cx="2559766" cy="153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002834" y="4694809"/>
            <a:ext cx="4170422" cy="369332"/>
            <a:chOff x="3002834" y="4497349"/>
            <a:chExt cx="4170422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5590747" y="4497349"/>
              <a:ext cx="1582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write response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3002834" y="4696946"/>
              <a:ext cx="255976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/>
          <p:cNvSpPr/>
          <p:nvPr/>
        </p:nvSpPr>
        <p:spPr>
          <a:xfrm>
            <a:off x="7356005" y="438846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 flipH="1">
            <a:off x="798432" y="436042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946456" y="3211335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32103" y="3142142"/>
            <a:ext cx="2317651" cy="862846"/>
            <a:chOff x="5832103" y="2944682"/>
            <a:chExt cx="2317651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32103" y="2944682"/>
              <a:ext cx="1946367" cy="729734"/>
              <a:chOff x="5831695" y="2954752"/>
              <a:chExt cx="1946367" cy="729734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6547748" y="2954752"/>
                <a:ext cx="0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31695" y="3315154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Accept </a:t>
                </a:r>
                <a:r>
                  <a:rPr lang="en-US" dirty="0" err="1"/>
                  <a:t>syscall</a:t>
                </a:r>
                <a:r>
                  <a:rPr lang="en-US" dirty="0"/>
                  <a:t>()</a:t>
                </a: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57733" y="3211335"/>
            <a:ext cx="5090015" cy="1090777"/>
            <a:chOff x="1457733" y="3013875"/>
            <a:chExt cx="5090015" cy="1090777"/>
          </a:xfrm>
        </p:grpSpPr>
        <p:grpSp>
          <p:nvGrpSpPr>
            <p:cNvPr id="37" name="Group 36"/>
            <p:cNvGrpSpPr/>
            <p:nvPr/>
          </p:nvGrpSpPr>
          <p:grpSpPr>
            <a:xfrm>
              <a:off x="3997254" y="3636570"/>
              <a:ext cx="2550494" cy="468082"/>
              <a:chOff x="3997254" y="3636570"/>
              <a:chExt cx="2550494" cy="46808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080497" y="3684486"/>
                <a:ext cx="467251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997254" y="3636570"/>
                <a:ext cx="1953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Connection Socket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57733" y="3622862"/>
              <a:ext cx="195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Connection Socket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4405280" y="296838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3629245" y="3926363"/>
            <a:ext cx="415854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4332694" y="3061600"/>
            <a:ext cx="1499409" cy="62561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90747" y="430211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request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5A795E7-42A1-094E-93A5-99DA131710F9}"/>
              </a:ext>
            </a:extLst>
          </p:cNvPr>
          <p:cNvSpPr/>
          <p:nvPr/>
        </p:nvSpPr>
        <p:spPr bwMode="auto">
          <a:xfrm>
            <a:off x="457200" y="2499234"/>
            <a:ext cx="8229600" cy="1382712"/>
          </a:xfrm>
          <a:prstGeom prst="roundRect">
            <a:avLst/>
          </a:prstGeom>
          <a:solidFill>
            <a:srgbClr val="FFFF00">
              <a:alpha val="14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E4EF241-D05E-604B-B80D-55989139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EDF3346-0B85-D64D-A509-6E4A37A9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21471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Open Connection: 3-Way Handshaking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15400" cy="1219200"/>
          </a:xfrm>
        </p:spPr>
        <p:txBody>
          <a:bodyPr/>
          <a:lstStyle/>
          <a:p>
            <a:r>
              <a:rPr lang="en-US" sz="2500" dirty="0">
                <a:latin typeface="Helvetica" charset="0"/>
                <a:ea typeface="ＭＳ Ｐゴシック" charset="0"/>
                <a:cs typeface="ＭＳ Ｐゴシック" charset="0"/>
              </a:rPr>
              <a:t>Goal: agree on a set of parameters, i.e., the start sequence number for each side</a:t>
            </a:r>
          </a:p>
          <a:p>
            <a:pPr lvl="1"/>
            <a:r>
              <a:rPr lang="en-US" sz="2300" dirty="0">
                <a:latin typeface="Helvetica" charset="0"/>
                <a:ea typeface="ＭＳ Ｐゴシック" charset="0"/>
                <a:cs typeface="ＭＳ Ｐゴシック" charset="0"/>
              </a:rPr>
              <a:t>Starting sequence number: sequence of first byte in stream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Starting sequence numbers are random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793892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Open Connection: 3-Way Handshaking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15400" cy="20574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Server waits for new connection calling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listen()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Sender call </a:t>
            </a:r>
            <a:r>
              <a:rPr lang="en-US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connect()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passing socket which contains server’s IP address and port number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OS sends a special packet (SYN) containing a proposal for first sequence number, x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1985963" y="32766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889000" y="293528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Client (initiator)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6323013" y="2921000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Server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6858000" y="32766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81200" y="3529013"/>
            <a:ext cx="4876800" cy="738187"/>
            <a:chOff x="1248" y="2175"/>
            <a:chExt cx="3072" cy="465"/>
          </a:xfrm>
        </p:grpSpPr>
        <p:sp>
          <p:nvSpPr>
            <p:cNvPr id="24590" name="Line 9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4591" name="Text Box 10"/>
            <p:cNvSpPr txBox="1">
              <a:spLocks noChangeArrowheads="1"/>
            </p:cNvSpPr>
            <p:nvPr/>
          </p:nvSpPr>
          <p:spPr bwMode="auto">
            <a:xfrm rot="429064">
              <a:off x="1919" y="2175"/>
              <a:ext cx="13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SYN, SeqNum = x</a:t>
              </a:r>
            </a:p>
          </p:txBody>
        </p:sp>
      </p:grpSp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-104775" y="3178175"/>
            <a:ext cx="923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Active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4585" name="Text Box 18"/>
          <p:cNvSpPr txBox="1">
            <a:spLocks noChangeArrowheads="1"/>
          </p:cNvSpPr>
          <p:nvPr/>
        </p:nvSpPr>
        <p:spPr bwMode="auto">
          <a:xfrm>
            <a:off x="8054975" y="3635375"/>
            <a:ext cx="109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Passive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646113" y="3336925"/>
            <a:ext cx="1336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Helvetica" charset="0"/>
                <a:cs typeface="Helvetica" charset="0"/>
              </a:rPr>
              <a:t>connect()</a:t>
            </a:r>
          </a:p>
        </p:txBody>
      </p:sp>
      <p:sp>
        <p:nvSpPr>
          <p:cNvPr id="24587" name="Text Box 20"/>
          <p:cNvSpPr txBox="1">
            <a:spLocks noChangeArrowheads="1"/>
          </p:cNvSpPr>
          <p:nvPr/>
        </p:nvSpPr>
        <p:spPr bwMode="auto">
          <a:xfrm>
            <a:off x="6858000" y="3336925"/>
            <a:ext cx="1023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listen()</a:t>
            </a:r>
          </a:p>
        </p:txBody>
      </p:sp>
      <p:sp>
        <p:nvSpPr>
          <p:cNvPr id="24588" name="TextBox 2"/>
          <p:cNvSpPr txBox="1">
            <a:spLocks noChangeArrowheads="1"/>
          </p:cNvSpPr>
          <p:nvPr/>
        </p:nvSpPr>
        <p:spPr bwMode="auto">
          <a:xfrm rot="-5400000">
            <a:off x="1140619" y="5179219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time</a:t>
            </a:r>
          </a:p>
        </p:txBody>
      </p:sp>
      <p:cxnSp>
        <p:nvCxnSpPr>
          <p:cNvPr id="24589" name="Straight Arrow Connector 4"/>
          <p:cNvCxnSpPr>
            <a:cxnSpLocks noChangeShapeType="1"/>
          </p:cNvCxnSpPr>
          <p:nvPr/>
        </p:nvCxnSpPr>
        <p:spPr bwMode="auto">
          <a:xfrm>
            <a:off x="1676400" y="4953000"/>
            <a:ext cx="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1768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Open Connection: 3-Way Handshaking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21336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If it has enough resources, server calls 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accept()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to accept connection, and sends back a SYN ACK packet containing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Client’s sequence number incremented by one, (x + 1)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Why is this needed?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 sequence number proposal, y, for first byte server will send</a:t>
            </a: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1985963" y="32512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889000" y="290988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Client (initiator)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323013" y="2895600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Server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6858000" y="3251200"/>
            <a:ext cx="0" cy="290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5607" name="Group 8"/>
          <p:cNvGrpSpPr>
            <a:grpSpLocks/>
          </p:cNvGrpSpPr>
          <p:nvPr/>
        </p:nvGrpSpPr>
        <p:grpSpPr bwMode="auto">
          <a:xfrm>
            <a:off x="1981200" y="3503613"/>
            <a:ext cx="4876800" cy="738187"/>
            <a:chOff x="1248" y="2175"/>
            <a:chExt cx="3072" cy="465"/>
          </a:xfrm>
        </p:grpSpPr>
        <p:sp>
          <p:nvSpPr>
            <p:cNvPr id="25622" name="Line 9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23" name="Text Box 10"/>
            <p:cNvSpPr txBox="1">
              <a:spLocks noChangeArrowheads="1"/>
            </p:cNvSpPr>
            <p:nvPr/>
          </p:nvSpPr>
          <p:spPr bwMode="auto">
            <a:xfrm rot="429064">
              <a:off x="1919" y="2175"/>
              <a:ext cx="13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SYN, SeqNum = x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47863" y="4371975"/>
            <a:ext cx="4910137" cy="631825"/>
            <a:chOff x="1226" y="2722"/>
            <a:chExt cx="3094" cy="398"/>
          </a:xfrm>
        </p:grpSpPr>
        <p:sp>
          <p:nvSpPr>
            <p:cNvPr id="25620" name="Line 12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21" name="Text Box 13"/>
            <p:cNvSpPr txBox="1">
              <a:spLocks noChangeArrowheads="1"/>
            </p:cNvSpPr>
            <p:nvPr/>
          </p:nvSpPr>
          <p:spPr bwMode="auto">
            <a:xfrm rot="-375610">
              <a:off x="1226" y="2722"/>
              <a:ext cx="305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SYN and ACK, SeqNum = y and Ack = x + 1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81200" y="5181600"/>
            <a:ext cx="4876800" cy="736600"/>
            <a:chOff x="1248" y="3232"/>
            <a:chExt cx="3072" cy="464"/>
          </a:xfrm>
        </p:grpSpPr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19" name="Text Box 16"/>
            <p:cNvSpPr txBox="1">
              <a:spLocks noChangeArrowheads="1"/>
            </p:cNvSpPr>
            <p:nvPr/>
          </p:nvSpPr>
          <p:spPr bwMode="auto">
            <a:xfrm rot="429064">
              <a:off x="1964" y="3232"/>
              <a:ext cx="125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ACK, Ack = y + 1</a:t>
              </a:r>
            </a:p>
          </p:txBody>
        </p:sp>
      </p:grp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-104775" y="3152775"/>
            <a:ext cx="923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Active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8054975" y="3609975"/>
            <a:ext cx="109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Passive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646113" y="3400425"/>
            <a:ext cx="1336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FF"/>
                </a:solidFill>
                <a:latin typeface="Helvetica" charset="0"/>
                <a:cs typeface="Helvetica" charset="0"/>
              </a:rPr>
              <a:t>connect()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6900863" y="3311525"/>
            <a:ext cx="1023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listen()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6934200" y="4162425"/>
            <a:ext cx="1166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accept()</a:t>
            </a:r>
          </a:p>
        </p:txBody>
      </p:sp>
      <p:sp>
        <p:nvSpPr>
          <p:cNvPr id="14351" name="Text Box 22"/>
          <p:cNvSpPr txBox="1">
            <a:spLocks noChangeArrowheads="1"/>
          </p:cNvSpPr>
          <p:nvPr/>
        </p:nvSpPr>
        <p:spPr bwMode="auto">
          <a:xfrm>
            <a:off x="6934200" y="5514975"/>
            <a:ext cx="1708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allocate</a:t>
            </a:r>
            <a:b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</a:br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buffer space</a:t>
            </a:r>
          </a:p>
        </p:txBody>
      </p:sp>
      <p:sp>
        <p:nvSpPr>
          <p:cNvPr id="25616" name="TextBox 22"/>
          <p:cNvSpPr txBox="1">
            <a:spLocks noChangeArrowheads="1"/>
          </p:cNvSpPr>
          <p:nvPr/>
        </p:nvSpPr>
        <p:spPr bwMode="auto">
          <a:xfrm rot="-5400000">
            <a:off x="1140619" y="5090319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time</a:t>
            </a:r>
          </a:p>
        </p:txBody>
      </p:sp>
      <p:cxnSp>
        <p:nvCxnSpPr>
          <p:cNvPr id="25617" name="Straight Arrow Connector 23"/>
          <p:cNvCxnSpPr>
            <a:cxnSpLocks noChangeShapeType="1"/>
          </p:cNvCxnSpPr>
          <p:nvPr/>
        </p:nvCxnSpPr>
        <p:spPr bwMode="auto">
          <a:xfrm>
            <a:off x="1676400" y="4864100"/>
            <a:ext cx="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8232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52488" algn="l"/>
              </a:tabLst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3-Way Handshaking (cont’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d) 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510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Three-way handshake adds 1 RTT delay </a:t>
            </a:r>
          </a:p>
          <a:p>
            <a:pPr>
              <a:lnSpc>
                <a:spcPct val="100000"/>
              </a:lnSpc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Why?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</a:rPr>
              <a:t>Congestion control: SYN (40 byte) acts as cheap probe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</a:rPr>
              <a:t>Protects against delayed packets from other connection (would confuse receiver)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619773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Close Connection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6858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Goal: both sides agree to close the connection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4-way connection tear down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40100" y="2462213"/>
            <a:ext cx="4346575" cy="533400"/>
            <a:chOff x="3340100" y="2462213"/>
            <a:chExt cx="4346575" cy="533400"/>
          </a:xfrm>
        </p:grpSpPr>
        <p:sp>
          <p:nvSpPr>
            <p:cNvPr id="28702" name="Line 4"/>
            <p:cNvSpPr>
              <a:spLocks noChangeShapeType="1"/>
            </p:cNvSpPr>
            <p:nvPr/>
          </p:nvSpPr>
          <p:spPr bwMode="auto">
            <a:xfrm>
              <a:off x="3340100" y="2732088"/>
              <a:ext cx="4346575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3" name="Text Box 6"/>
            <p:cNvSpPr txBox="1">
              <a:spLocks noChangeArrowheads="1"/>
            </p:cNvSpPr>
            <p:nvPr/>
          </p:nvSpPr>
          <p:spPr bwMode="auto">
            <a:xfrm>
              <a:off x="5243513" y="2462213"/>
              <a:ext cx="620712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340100" y="2933700"/>
            <a:ext cx="4346575" cy="538163"/>
            <a:chOff x="3340100" y="2933700"/>
            <a:chExt cx="4346575" cy="538163"/>
          </a:xfrm>
        </p:grpSpPr>
        <p:sp>
          <p:nvSpPr>
            <p:cNvPr id="28700" name="Line 5"/>
            <p:cNvSpPr>
              <a:spLocks noChangeShapeType="1"/>
            </p:cNvSpPr>
            <p:nvPr/>
          </p:nvSpPr>
          <p:spPr bwMode="auto">
            <a:xfrm flipH="1">
              <a:off x="3340100" y="3071813"/>
              <a:ext cx="4346575" cy="400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1" name="Text Box 7"/>
            <p:cNvSpPr txBox="1">
              <a:spLocks noChangeArrowheads="1"/>
            </p:cNvSpPr>
            <p:nvPr/>
          </p:nvSpPr>
          <p:spPr bwMode="auto">
            <a:xfrm>
              <a:off x="3671888" y="2933700"/>
              <a:ext cx="1306512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 ACK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340100" y="3735388"/>
            <a:ext cx="4346575" cy="585787"/>
            <a:chOff x="3340100" y="3735388"/>
            <a:chExt cx="4346575" cy="585787"/>
          </a:xfrm>
        </p:grpSpPr>
        <p:sp>
          <p:nvSpPr>
            <p:cNvPr id="28698" name="Line 8"/>
            <p:cNvSpPr>
              <a:spLocks noChangeShapeType="1"/>
            </p:cNvSpPr>
            <p:nvPr/>
          </p:nvSpPr>
          <p:spPr bwMode="auto">
            <a:xfrm flipH="1">
              <a:off x="3340100" y="3887788"/>
              <a:ext cx="4346575" cy="433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9" name="Text Box 10"/>
            <p:cNvSpPr txBox="1">
              <a:spLocks noChangeArrowheads="1"/>
            </p:cNvSpPr>
            <p:nvPr/>
          </p:nvSpPr>
          <p:spPr bwMode="auto">
            <a:xfrm>
              <a:off x="5243513" y="3735388"/>
              <a:ext cx="620712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340100" y="4156075"/>
            <a:ext cx="4349750" cy="546100"/>
            <a:chOff x="3340100" y="4156075"/>
            <a:chExt cx="4349750" cy="546100"/>
          </a:xfrm>
        </p:grpSpPr>
        <p:sp>
          <p:nvSpPr>
            <p:cNvPr id="28696" name="Line 9"/>
            <p:cNvSpPr>
              <a:spLocks noChangeShapeType="1"/>
            </p:cNvSpPr>
            <p:nvPr/>
          </p:nvSpPr>
          <p:spPr bwMode="auto">
            <a:xfrm>
              <a:off x="3340100" y="4425950"/>
              <a:ext cx="4349750" cy="276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7" name="Text Box 11"/>
            <p:cNvSpPr txBox="1">
              <a:spLocks noChangeArrowheads="1"/>
            </p:cNvSpPr>
            <p:nvPr/>
          </p:nvSpPr>
          <p:spPr bwMode="auto">
            <a:xfrm>
              <a:off x="5327650" y="4156075"/>
              <a:ext cx="1306513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 ACK</a:t>
              </a:r>
            </a:p>
          </p:txBody>
        </p:sp>
      </p:grpSp>
      <p:sp>
        <p:nvSpPr>
          <p:cNvPr id="28679" name="Line 12"/>
          <p:cNvSpPr>
            <a:spLocks noChangeShapeType="1"/>
          </p:cNvSpPr>
          <p:nvPr/>
        </p:nvSpPr>
        <p:spPr bwMode="auto">
          <a:xfrm>
            <a:off x="3340100" y="2438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80" name="Line 13"/>
          <p:cNvSpPr>
            <a:spLocks noChangeShapeType="1"/>
          </p:cNvSpPr>
          <p:nvPr/>
        </p:nvSpPr>
        <p:spPr bwMode="auto">
          <a:xfrm>
            <a:off x="7683500" y="2438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949575" y="207168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Host 1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7232650" y="207168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Host 2</a:t>
            </a:r>
          </a:p>
        </p:txBody>
      </p:sp>
      <p:sp>
        <p:nvSpPr>
          <p:cNvPr id="17419" name="Text Box 20"/>
          <p:cNvSpPr txBox="1">
            <a:spLocks noChangeArrowheads="1"/>
          </p:cNvSpPr>
          <p:nvPr/>
        </p:nvSpPr>
        <p:spPr bwMode="auto">
          <a:xfrm>
            <a:off x="76200" y="4645025"/>
            <a:ext cx="2903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Can retransmit FIN ACK</a:t>
            </a:r>
            <a:br>
              <a:rPr lang="en-US" sz="1800">
                <a:latin typeface="Helvetica" charset="0"/>
                <a:cs typeface="Helvetica" charset="0"/>
              </a:rPr>
            </a:br>
            <a:r>
              <a:rPr lang="en-US" sz="1800">
                <a:latin typeface="Helvetica" charset="0"/>
                <a:cs typeface="Helvetica" charset="0"/>
              </a:rPr>
              <a:t> if it is lost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514600" y="4419600"/>
            <a:ext cx="915988" cy="1408113"/>
            <a:chOff x="2514600" y="4419600"/>
            <a:chExt cx="915988" cy="1408112"/>
          </a:xfrm>
        </p:grpSpPr>
        <p:sp>
          <p:nvSpPr>
            <p:cNvPr id="28691" name="Line 16"/>
            <p:cNvSpPr>
              <a:spLocks noChangeShapeType="1"/>
            </p:cNvSpPr>
            <p:nvPr/>
          </p:nvSpPr>
          <p:spPr bwMode="auto">
            <a:xfrm>
              <a:off x="3041650" y="4430712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2" name="Line 17"/>
            <p:cNvSpPr>
              <a:spLocks noChangeShapeType="1"/>
            </p:cNvSpPr>
            <p:nvPr/>
          </p:nvSpPr>
          <p:spPr bwMode="auto">
            <a:xfrm>
              <a:off x="3041650" y="5421312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3" name="Line 18"/>
            <p:cNvSpPr>
              <a:spLocks noChangeShapeType="1"/>
            </p:cNvSpPr>
            <p:nvPr/>
          </p:nvSpPr>
          <p:spPr bwMode="auto">
            <a:xfrm flipH="1" flipV="1">
              <a:off x="3200400" y="4430712"/>
              <a:ext cx="0" cy="990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4" name="Text Box 19"/>
            <p:cNvSpPr txBox="1">
              <a:spLocks noChangeArrowheads="1"/>
            </p:cNvSpPr>
            <p:nvPr/>
          </p:nvSpPr>
          <p:spPr bwMode="auto">
            <a:xfrm rot="-5400000">
              <a:off x="2486819" y="4750594"/>
              <a:ext cx="1031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3366FF"/>
                  </a:solidFill>
                  <a:latin typeface="Helvetica" charset="0"/>
                  <a:cs typeface="Helvetica" charset="0"/>
                </a:rPr>
                <a:t>timeout</a:t>
              </a:r>
            </a:p>
          </p:txBody>
        </p:sp>
        <p:sp>
          <p:nvSpPr>
            <p:cNvPr id="28695" name="Text Box 21"/>
            <p:cNvSpPr txBox="1">
              <a:spLocks noChangeArrowheads="1"/>
            </p:cNvSpPr>
            <p:nvPr/>
          </p:nvSpPr>
          <p:spPr bwMode="auto">
            <a:xfrm>
              <a:off x="2514600" y="5457825"/>
              <a:ext cx="9159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Helvetica" charset="0"/>
                  <a:cs typeface="Helvetica" charset="0"/>
                </a:rPr>
                <a:t>closed</a:t>
              </a:r>
            </a:p>
          </p:txBody>
        </p:sp>
      </p:grpSp>
      <p:sp>
        <p:nvSpPr>
          <p:cNvPr id="28685" name="Text Box 22"/>
          <p:cNvSpPr txBox="1">
            <a:spLocks noChangeArrowheads="1"/>
          </p:cNvSpPr>
          <p:nvPr/>
        </p:nvSpPr>
        <p:spPr bwMode="auto">
          <a:xfrm>
            <a:off x="2514600" y="25146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366FF"/>
                </a:solidFill>
                <a:latin typeface="Helvetica" charset="0"/>
                <a:cs typeface="Helvetica" charset="0"/>
              </a:rPr>
              <a:t>close</a:t>
            </a:r>
          </a:p>
        </p:txBody>
      </p:sp>
      <p:sp>
        <p:nvSpPr>
          <p:cNvPr id="16402" name="Text Box 23"/>
          <p:cNvSpPr txBox="1">
            <a:spLocks noChangeArrowheads="1"/>
          </p:cNvSpPr>
          <p:nvPr/>
        </p:nvSpPr>
        <p:spPr bwMode="auto">
          <a:xfrm>
            <a:off x="7664450" y="36687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close</a:t>
            </a:r>
          </a:p>
        </p:txBody>
      </p:sp>
      <p:sp>
        <p:nvSpPr>
          <p:cNvPr id="16403" name="Text Box 23"/>
          <p:cNvSpPr txBox="1">
            <a:spLocks noChangeArrowheads="1"/>
          </p:cNvSpPr>
          <p:nvPr/>
        </p:nvSpPr>
        <p:spPr bwMode="auto">
          <a:xfrm>
            <a:off x="7683500" y="4506913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closed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52800" y="3236913"/>
            <a:ext cx="4346575" cy="625475"/>
            <a:chOff x="3352800" y="3236186"/>
            <a:chExt cx="4346575" cy="626201"/>
          </a:xfrm>
        </p:grpSpPr>
        <p:sp>
          <p:nvSpPr>
            <p:cNvPr id="28689" name="Line 8"/>
            <p:cNvSpPr>
              <a:spLocks noChangeShapeType="1"/>
            </p:cNvSpPr>
            <p:nvPr/>
          </p:nvSpPr>
          <p:spPr bwMode="auto">
            <a:xfrm flipH="1">
              <a:off x="3352800" y="3429000"/>
              <a:ext cx="4346575" cy="433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0" name="Text Box 6"/>
            <p:cNvSpPr txBox="1">
              <a:spLocks noChangeArrowheads="1"/>
            </p:cNvSpPr>
            <p:nvPr/>
          </p:nvSpPr>
          <p:spPr bwMode="auto">
            <a:xfrm>
              <a:off x="5257800" y="3236186"/>
              <a:ext cx="745818" cy="42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data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5779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6402" grpId="0"/>
      <p:bldP spid="1640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Sockets in Schematic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5231" y="877836"/>
            <a:ext cx="90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9527" y="859872"/>
            <a:ext cx="98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Server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6379" y="4666812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response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923" y="5403731"/>
            <a:ext cx="195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Client Socket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20262" y="1944679"/>
            <a:ext cx="3098249" cy="1154157"/>
            <a:chOff x="720262" y="1747219"/>
            <a:chExt cx="3098249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075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Client Socket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098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Connect it to server 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1470685" y="504423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816394" y="1264260"/>
            <a:ext cx="2721899" cy="1905000"/>
            <a:chOff x="5816394" y="1141845"/>
            <a:chExt cx="2721899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Server Socket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7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Bind it to an Address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186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Listen for Connection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557454" y="5460833"/>
            <a:ext cx="248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Connection Socket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20030" y="5064141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10779" y="62600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Server Socket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883618" y="5851506"/>
            <a:ext cx="140269" cy="4299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246497" y="4238319"/>
            <a:ext cx="4316103" cy="369332"/>
            <a:chOff x="1246497" y="4040859"/>
            <a:chExt cx="4316103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246497" y="4040859"/>
              <a:ext cx="1447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write request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002834" y="4253260"/>
              <a:ext cx="2559766" cy="153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002834" y="4694809"/>
            <a:ext cx="4170422" cy="369332"/>
            <a:chOff x="3002834" y="4497349"/>
            <a:chExt cx="4170422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5590747" y="4497349"/>
              <a:ext cx="1582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write response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3002834" y="4696946"/>
              <a:ext cx="255976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/>
          <p:cNvSpPr/>
          <p:nvPr/>
        </p:nvSpPr>
        <p:spPr>
          <a:xfrm>
            <a:off x="7356005" y="438846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 flipH="1">
            <a:off x="798432" y="436042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946456" y="3211335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32103" y="3142142"/>
            <a:ext cx="2317651" cy="862846"/>
            <a:chOff x="5832103" y="2944682"/>
            <a:chExt cx="2317651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32103" y="2944682"/>
              <a:ext cx="1946367" cy="729734"/>
              <a:chOff x="5831695" y="2954752"/>
              <a:chExt cx="1946367" cy="729734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6547748" y="2954752"/>
                <a:ext cx="0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31695" y="3315154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Accept </a:t>
                </a:r>
                <a:r>
                  <a:rPr lang="en-US" dirty="0" err="1"/>
                  <a:t>syscall</a:t>
                </a:r>
                <a:r>
                  <a:rPr lang="en-US" dirty="0"/>
                  <a:t>()</a:t>
                </a: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57733" y="3211335"/>
            <a:ext cx="5090015" cy="1090777"/>
            <a:chOff x="1457733" y="3013875"/>
            <a:chExt cx="5090015" cy="1090777"/>
          </a:xfrm>
        </p:grpSpPr>
        <p:grpSp>
          <p:nvGrpSpPr>
            <p:cNvPr id="37" name="Group 36"/>
            <p:cNvGrpSpPr/>
            <p:nvPr/>
          </p:nvGrpSpPr>
          <p:grpSpPr>
            <a:xfrm>
              <a:off x="3997254" y="3636570"/>
              <a:ext cx="2550494" cy="468082"/>
              <a:chOff x="3997254" y="3636570"/>
              <a:chExt cx="2550494" cy="46808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080497" y="3684486"/>
                <a:ext cx="467251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997254" y="3636570"/>
                <a:ext cx="1953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Connection Socket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57733" y="3622862"/>
              <a:ext cx="195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Connection Socket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4405280" y="296838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3629245" y="3926363"/>
            <a:ext cx="415854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4332694" y="3061600"/>
            <a:ext cx="1499409" cy="62561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90747" y="430211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request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5A795E7-42A1-094E-93A5-99DA131710F9}"/>
              </a:ext>
            </a:extLst>
          </p:cNvPr>
          <p:cNvSpPr/>
          <p:nvPr/>
        </p:nvSpPr>
        <p:spPr bwMode="auto">
          <a:xfrm>
            <a:off x="334093" y="3871499"/>
            <a:ext cx="8229600" cy="1382712"/>
          </a:xfrm>
          <a:prstGeom prst="roundRect">
            <a:avLst/>
          </a:prstGeom>
          <a:solidFill>
            <a:srgbClr val="FFFF00">
              <a:alpha val="14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B7A594F-9549-6047-ABC0-2F7C8EF4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B0582A1-3B0F-9942-A432-D4F96CD1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41288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Transfer Part - Reliability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086600" cy="531495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909545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1EDC-D214-5C41-9E5E-445004DA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Sliding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A2532-421A-604A-B400-F9C42FC8B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260851"/>
            <a:ext cx="7886700" cy="1571626"/>
          </a:xfrm>
        </p:spPr>
        <p:txBody>
          <a:bodyPr>
            <a:normAutofit/>
          </a:bodyPr>
          <a:lstStyle/>
          <a:p>
            <a:r>
              <a:rPr lang="en-US" dirty="0"/>
              <a:t>Window represents packets:</a:t>
            </a:r>
          </a:p>
          <a:p>
            <a:pPr lvl="1"/>
            <a:r>
              <a:rPr lang="en-US" dirty="0"/>
              <a:t>That might need to be re-sent (dropped, garbled)</a:t>
            </a:r>
          </a:p>
          <a:p>
            <a:pPr lvl="1"/>
            <a:r>
              <a:rPr lang="en-US" dirty="0"/>
              <a:t>That receiver needs to buffer (in-order delivery to user)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2A40E-FACB-DB49-9679-D470B6E71C85}"/>
              </a:ext>
            </a:extLst>
          </p:cNvPr>
          <p:cNvSpPr txBox="1"/>
          <p:nvPr/>
        </p:nvSpPr>
        <p:spPr>
          <a:xfrm>
            <a:off x="471489" y="1500188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0  1  2  3  4  5  6  7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644F56-2532-9D4C-9546-4B9478358702}"/>
              </a:ext>
            </a:extLst>
          </p:cNvPr>
          <p:cNvSpPr/>
          <p:nvPr/>
        </p:nvSpPr>
        <p:spPr>
          <a:xfrm>
            <a:off x="385764" y="1500188"/>
            <a:ext cx="2614613" cy="5847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B220F-59A1-3045-AAF2-533FB33BFEA2}"/>
              </a:ext>
            </a:extLst>
          </p:cNvPr>
          <p:cNvSpPr txBox="1"/>
          <p:nvPr/>
        </p:nvSpPr>
        <p:spPr>
          <a:xfrm>
            <a:off x="1123951" y="2927637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0  1  2  3  4  5  6  7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F35470-861C-2345-BF31-49148FEA335A}"/>
              </a:ext>
            </a:extLst>
          </p:cNvPr>
          <p:cNvSpPr/>
          <p:nvPr/>
        </p:nvSpPr>
        <p:spPr>
          <a:xfrm>
            <a:off x="1681174" y="2927637"/>
            <a:ext cx="2614613" cy="5847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5CD777-238E-5049-A755-7A40D81169D1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1693071" y="2084963"/>
            <a:ext cx="1295410" cy="8426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8EAC125-AF28-694F-B71B-96B6F8FDB4B7}"/>
              </a:ext>
            </a:extLst>
          </p:cNvPr>
          <p:cNvSpPr txBox="1"/>
          <p:nvPr/>
        </p:nvSpPr>
        <p:spPr>
          <a:xfrm>
            <a:off x="2643187" y="2203718"/>
            <a:ext cx="215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ACK 0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B36F46F-3090-FA44-B0E8-E611BC74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CB47977-4BD8-AE40-B38D-8BFADD708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795232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ED38-8812-CE45-9F5A-3F5D92D1B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Control Protocol (TCP)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28C06-4E3B-1845-9319-7F98EA0B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02" y="2511330"/>
            <a:ext cx="8811398" cy="3914190"/>
          </a:xfrm>
        </p:spPr>
        <p:txBody>
          <a:bodyPr>
            <a:normAutofit/>
          </a:bodyPr>
          <a:lstStyle/>
          <a:p>
            <a:r>
              <a:rPr lang="en-US" dirty="0"/>
              <a:t>Reliable byte stream between two processes on different machines, over the Internet</a:t>
            </a:r>
          </a:p>
          <a:p>
            <a:r>
              <a:rPr lang="en-US" dirty="0"/>
              <a:t>Bi-directional: two streams for every connection</a:t>
            </a:r>
          </a:p>
          <a:p>
            <a:r>
              <a:rPr lang="en-US" dirty="0"/>
              <a:t>Segments byte streams into “packets”, hands those to IP</a:t>
            </a:r>
          </a:p>
          <a:p>
            <a:pPr lvl="1"/>
            <a:r>
              <a:rPr lang="en-US" dirty="0"/>
              <a:t>IP may “fragment” into link frames</a:t>
            </a:r>
          </a:p>
          <a:p>
            <a:r>
              <a:rPr lang="en-US" dirty="0"/>
              <a:t>Window-based acknowledgement protocol</a:t>
            </a:r>
          </a:p>
          <a:p>
            <a:r>
              <a:rPr lang="en-US" dirty="0"/>
              <a:t>Automatically retransmits lost packets</a:t>
            </a:r>
          </a:p>
          <a:p>
            <a:r>
              <a:rPr lang="en-US" dirty="0"/>
              <a:t>Adjusts rate of transmission to avoid </a:t>
            </a:r>
            <a:r>
              <a:rPr lang="en-US" i="1" dirty="0"/>
              <a:t>congestion</a:t>
            </a:r>
          </a:p>
          <a:p>
            <a:pPr lvl="1"/>
            <a:r>
              <a:rPr lang="en-US" dirty="0"/>
              <a:t>How? </a:t>
            </a:r>
            <a:r>
              <a:rPr lang="en-US" b="1" dirty="0"/>
              <a:t>Window Size</a:t>
            </a:r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54B808E-C927-9C4C-B60E-EEF889B5B6A0}"/>
              </a:ext>
            </a:extLst>
          </p:cNvPr>
          <p:cNvGrpSpPr>
            <a:grpSpLocks/>
          </p:cNvGrpSpPr>
          <p:nvPr/>
        </p:nvGrpSpPr>
        <p:grpSpPr bwMode="auto">
          <a:xfrm>
            <a:off x="1778000" y="1304424"/>
            <a:ext cx="5334000" cy="984250"/>
            <a:chOff x="1152" y="576"/>
            <a:chExt cx="3648" cy="672"/>
          </a:xfrm>
        </p:grpSpPr>
        <p:sp>
          <p:nvSpPr>
            <p:cNvPr id="5" name="Rectangle 5" descr="Wide downward diagonal">
              <a:extLst>
                <a:ext uri="{FF2B5EF4-FFF2-40B4-BE49-F238E27FC236}">
                  <a16:creationId xmlns:a16="http://schemas.microsoft.com/office/drawing/2014/main" id="{94CC0582-11F5-7342-8006-733B62106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792"/>
              <a:ext cx="1200" cy="240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>
                <a:latin typeface="Gill Sans MT" panose="020B0502020104020203" pitchFamily="34" charset="77"/>
              </a:endParaRPr>
            </a:p>
          </p:txBody>
        </p:sp>
        <p:sp>
          <p:nvSpPr>
            <p:cNvPr id="6" name="Rectangle 6" descr="Wide downward diagonal">
              <a:extLst>
                <a:ext uri="{FF2B5EF4-FFF2-40B4-BE49-F238E27FC236}">
                  <a16:creationId xmlns:a16="http://schemas.microsoft.com/office/drawing/2014/main" id="{7B10902C-3DD3-704B-A54F-34BD3900D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792"/>
              <a:ext cx="912" cy="240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>
                <a:latin typeface="Gill Sans MT" panose="020B0502020104020203" pitchFamily="34" charset="77"/>
              </a:endParaRPr>
            </a:p>
          </p:txBody>
        </p:sp>
        <p:sp>
          <p:nvSpPr>
            <p:cNvPr id="7" name="Rectangle 7" descr="Wide downward diagonal">
              <a:extLst>
                <a:ext uri="{FF2B5EF4-FFF2-40B4-BE49-F238E27FC236}">
                  <a16:creationId xmlns:a16="http://schemas.microsoft.com/office/drawing/2014/main" id="{7D3101D8-0014-3348-A9F1-DBA77BB5B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792"/>
              <a:ext cx="672" cy="240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>
                <a:latin typeface="Gill Sans MT" panose="020B0502020104020203" pitchFamily="34" charset="77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E63212AA-13A7-2E47-B6B2-39C0E7D0E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576"/>
              <a:ext cx="672" cy="672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Router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6C3B54D2-78F4-EC46-8605-A8BB12934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576"/>
              <a:ext cx="672" cy="672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Router</a:t>
              </a:r>
            </a:p>
          </p:txBody>
        </p:sp>
      </p:grpSp>
      <p:sp>
        <p:nvSpPr>
          <p:cNvPr id="10" name="Text Box 10">
            <a:extLst>
              <a:ext uri="{FF2B5EF4-FFF2-40B4-BE49-F238E27FC236}">
                <a16:creationId xmlns:a16="http://schemas.microsoft.com/office/drawing/2014/main" id="{CA3E0B05-B946-E744-83ED-95968FE97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02" y="1145674"/>
            <a:ext cx="1560472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dirty="0">
                <a:latin typeface="Gill Sans MT" panose="020B0502020104020203" pitchFamily="34" charset="77"/>
                <a:ea typeface="굴림" panose="020B0600000101010101" pitchFamily="34" charset="-127"/>
              </a:rPr>
              <a:t>Stream in:</a:t>
            </a:r>
          </a:p>
          <a:p>
            <a:pPr algn="ctr"/>
            <a:endParaRPr lang="ko-KR" altLang="en-US" dirty="0">
              <a:latin typeface="Gill Sans MT" panose="020B0502020104020203" pitchFamily="34" charset="77"/>
              <a:ea typeface="굴림" panose="020B0600000101010101" pitchFamily="34" charset="-127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E5A0B12B-7CF8-F845-A26E-042136AE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1145674"/>
            <a:ext cx="183673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>
                <a:latin typeface="Gill Sans MT" panose="020B0502020104020203" pitchFamily="34" charset="77"/>
                <a:ea typeface="굴림" panose="020B0600000101010101" pitchFamily="34" charset="-127"/>
              </a:rPr>
              <a:t>Stream out:</a:t>
            </a:r>
          </a:p>
          <a:p>
            <a:pPr algn="ctr"/>
            <a:endParaRPr lang="ko-KR" altLang="en-US">
              <a:latin typeface="Gill Sans MT" panose="020B0502020104020203" pitchFamily="34" charset="77"/>
              <a:ea typeface="굴림" panose="020B0600000101010101" pitchFamily="34" charset="-127"/>
            </a:endParaRP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634E97F8-DAA0-6C4B-981C-4667EB83B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1533024"/>
            <a:ext cx="1143000" cy="5334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000" dirty="0">
                <a:solidFill>
                  <a:srgbClr val="FF0000"/>
                </a:solidFill>
                <a:latin typeface="Gill Sans MT" panose="020B0502020104020203" pitchFamily="34" charset="77"/>
                <a:ea typeface="굴림" panose="020B0600000101010101" pitchFamily="34" charset="-127"/>
              </a:rPr>
              <a:t> </a:t>
            </a:r>
            <a:r>
              <a:rPr lang="en-US" altLang="ko-KR" sz="2000" dirty="0" err="1">
                <a:solidFill>
                  <a:srgbClr val="FF0000"/>
                </a:solidFill>
                <a:latin typeface="Gill Sans MT" panose="020B0502020104020203" pitchFamily="34" charset="77"/>
                <a:ea typeface="굴림" panose="020B0600000101010101" pitchFamily="34" charset="-127"/>
              </a:rPr>
              <a:t>zyxwvuts</a:t>
            </a:r>
            <a:endParaRPr lang="en-US" altLang="ko-KR" sz="2000" dirty="0">
              <a:solidFill>
                <a:srgbClr val="FF0000"/>
              </a:solidFill>
              <a:latin typeface="Gill Sans MT" panose="020B0502020104020203" pitchFamily="34" charset="77"/>
              <a:ea typeface="굴림" panose="020B0600000101010101" pitchFamily="34" charset="-127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5BBCD7E3-7767-2F4E-B7B7-18AFDEF8C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600" y="1533024"/>
            <a:ext cx="1143000" cy="5334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000" dirty="0" err="1">
                <a:solidFill>
                  <a:srgbClr val="FF0000"/>
                </a:solidFill>
                <a:latin typeface="Gill Sans MT" panose="020B0502020104020203" pitchFamily="34" charset="77"/>
                <a:ea typeface="굴림" panose="020B0600000101010101" pitchFamily="34" charset="-127"/>
              </a:rPr>
              <a:t>gfedcba</a:t>
            </a:r>
            <a:endParaRPr lang="en-US" altLang="ko-KR" sz="2000" dirty="0">
              <a:solidFill>
                <a:srgbClr val="FF0000"/>
              </a:solidFill>
              <a:latin typeface="Gill Sans MT" panose="020B0502020104020203" pitchFamily="34" charset="77"/>
              <a:ea typeface="굴림" panose="020B0600000101010101" pitchFamily="34" charset="-127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E0E1C1A-8722-314E-ACDE-5ADC1166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851328E-2399-FF45-B648-85E11C02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6568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Oval 4"/>
          <p:cNvSpPr>
            <a:spLocks noChangeArrowheads="1"/>
          </p:cNvSpPr>
          <p:nvPr/>
        </p:nvSpPr>
        <p:spPr bwMode="auto">
          <a:xfrm>
            <a:off x="1264194" y="2552391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+mj-l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35848" name="Cloud"/>
          <p:cNvSpPr>
            <a:spLocks noChangeAspect="1" noEditPoints="1" noChangeArrowheads="1"/>
          </p:cNvSpPr>
          <p:nvPr/>
        </p:nvSpPr>
        <p:spPr bwMode="auto">
          <a:xfrm>
            <a:off x="2245948" y="1021806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5FF68B-B2A2-6044-9B3A-533203297D50}"/>
              </a:ext>
            </a:extLst>
          </p:cNvPr>
          <p:cNvGrpSpPr/>
          <p:nvPr/>
        </p:nvGrpSpPr>
        <p:grpSpPr>
          <a:xfrm>
            <a:off x="2179820" y="1555836"/>
            <a:ext cx="3447710" cy="1164077"/>
            <a:chOff x="2200954" y="1787932"/>
            <a:chExt cx="3699806" cy="1062066"/>
          </a:xfrm>
        </p:grpSpPr>
        <p:sp>
          <p:nvSpPr>
            <p:cNvPr id="35852" name="Text Box 10"/>
            <p:cNvSpPr txBox="1">
              <a:spLocks noChangeArrowheads="1"/>
            </p:cNvSpPr>
            <p:nvPr/>
          </p:nvSpPr>
          <p:spPr bwMode="auto">
            <a:xfrm rot="20547700">
              <a:off x="2729983" y="1958708"/>
              <a:ext cx="2611229" cy="336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latin typeface="+mj-l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35849" name="Line 7"/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dirty="0"/>
            </a:p>
          </p:txBody>
        </p:sp>
      </p:grpSp>
      <p:sp>
        <p:nvSpPr>
          <p:cNvPr id="35854" name="Text Box 12"/>
          <p:cNvSpPr txBox="1">
            <a:spLocks noChangeArrowheads="1"/>
          </p:cNvSpPr>
          <p:nvPr/>
        </p:nvSpPr>
        <p:spPr bwMode="auto">
          <a:xfrm>
            <a:off x="6309460" y="3525130"/>
            <a:ext cx="1063143" cy="36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+mj-lt"/>
                <a:ea typeface="굴림" panose="020B0600000101010101" pitchFamily="34" charset="-127"/>
              </a:rPr>
              <a:t>Server</a:t>
            </a:r>
          </a:p>
        </p:txBody>
      </p:sp>
      <p:sp>
        <p:nvSpPr>
          <p:cNvPr id="35855" name="Text Box 13"/>
          <p:cNvSpPr txBox="1">
            <a:spLocks noChangeArrowheads="1"/>
          </p:cNvSpPr>
          <p:nvPr/>
        </p:nvSpPr>
        <p:spPr bwMode="auto">
          <a:xfrm>
            <a:off x="1359148" y="3505485"/>
            <a:ext cx="988537" cy="36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+mj-lt"/>
                <a:ea typeface="굴림" panose="020B0600000101010101" pitchFamily="34" charset="-127"/>
              </a:rPr>
              <a:t>Client</a:t>
            </a:r>
          </a:p>
        </p:txBody>
      </p:sp>
      <p:sp>
        <p:nvSpPr>
          <p:cNvPr id="35843" name="Rectangle 14"/>
          <p:cNvSpPr>
            <a:spLocks noGrp="1" noChangeArrowheads="1"/>
          </p:cNvSpPr>
          <p:nvPr>
            <p:ph type="title"/>
          </p:nvPr>
        </p:nvSpPr>
        <p:spPr>
          <a:xfrm>
            <a:off x="630600" y="115490"/>
            <a:ext cx="7162800" cy="869721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>
                <a:ea typeface="굴림" panose="020B0600000101010101" pitchFamily="34" charset="-127"/>
              </a:rPr>
              <a:t>Recall: Sockets over TCP/IP</a:t>
            </a:r>
          </a:p>
        </p:txBody>
      </p:sp>
      <p:sp>
        <p:nvSpPr>
          <p:cNvPr id="110183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14300" y="4192878"/>
            <a:ext cx="8915400" cy="2565432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Special kind of socket: </a:t>
            </a:r>
            <a:r>
              <a:rPr lang="en-US" altLang="ko-KR" b="1" dirty="0">
                <a:ea typeface="굴림" panose="020B0600000101010101" pitchFamily="34" charset="-127"/>
              </a:rPr>
              <a:t>server socket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Has file descriptor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Can’t read or write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Two operations:</a:t>
            </a:r>
          </a:p>
          <a:p>
            <a:pPr marL="914400" lvl="1" indent="-45720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listen()</a:t>
            </a:r>
            <a:r>
              <a:rPr lang="en-US" altLang="ko-KR" dirty="0">
                <a:ea typeface="굴림" panose="020B0600000101010101" pitchFamily="34" charset="-127"/>
              </a:rPr>
              <a:t>: Start allowing clients to connect</a:t>
            </a:r>
          </a:p>
          <a:p>
            <a:pPr marL="914400" lvl="1" indent="-45720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accept()</a:t>
            </a:r>
            <a:r>
              <a:rPr lang="en-US" altLang="ko-KR" dirty="0">
                <a:ea typeface="굴림" panose="020B0600000101010101" pitchFamily="34" charset="-127"/>
              </a:rPr>
              <a:t>: Create a </a:t>
            </a:r>
            <a:r>
              <a:rPr lang="en-US" altLang="ko-KR" i="1" dirty="0">
                <a:ea typeface="굴림" panose="020B0600000101010101" pitchFamily="34" charset="-127"/>
              </a:rPr>
              <a:t>new socket</a:t>
            </a:r>
            <a:r>
              <a:rPr lang="en-US" altLang="ko-KR" dirty="0">
                <a:ea typeface="굴림" panose="020B0600000101010101" pitchFamily="34" charset="-127"/>
              </a:rPr>
              <a:t> for a </a:t>
            </a:r>
            <a:r>
              <a:rPr lang="en-US" altLang="ko-KR" i="1" dirty="0">
                <a:ea typeface="굴림" panose="020B0600000101010101" pitchFamily="34" charset="-127"/>
              </a:rPr>
              <a:t>particular </a:t>
            </a:r>
            <a:r>
              <a:rPr lang="en-US" altLang="ko-KR" dirty="0">
                <a:ea typeface="굴림" panose="020B0600000101010101" pitchFamily="34" charset="-127"/>
              </a:rPr>
              <a:t>client connection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AA00D-B018-0C45-AA37-175B80F4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27529" y="885372"/>
            <a:ext cx="565150" cy="950628"/>
          </a:xfrm>
          <a:prstGeom prst="rect">
            <a:avLst/>
          </a:prstGeom>
        </p:spPr>
      </p:pic>
      <p:sp>
        <p:nvSpPr>
          <p:cNvPr id="35845" name="Oval 3"/>
          <p:cNvSpPr>
            <a:spLocks noChangeArrowheads="1"/>
          </p:cNvSpPr>
          <p:nvPr/>
        </p:nvSpPr>
        <p:spPr bwMode="auto">
          <a:xfrm>
            <a:off x="6156857" y="777027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+mj-l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+mj-l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33D9B-FC0F-2B42-BAFD-4F79395EA3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79" t="11674" r="7255" b="21873"/>
          <a:stretch/>
        </p:blipFill>
        <p:spPr>
          <a:xfrm>
            <a:off x="7141155" y="1617281"/>
            <a:ext cx="1056361" cy="310239"/>
          </a:xfrm>
          <a:prstGeom prst="rect">
            <a:avLst/>
          </a:prstGeom>
        </p:spPr>
      </p:pic>
      <p:sp>
        <p:nvSpPr>
          <p:cNvPr id="20" name="AutoShape 9">
            <a:extLst>
              <a:ext uri="{FF2B5EF4-FFF2-40B4-BE49-F238E27FC236}">
                <a16:creationId xmlns:a16="http://schemas.microsoft.com/office/drawing/2014/main" id="{AF0EC82F-AD52-4849-BEBD-79481971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684" y="2720502"/>
            <a:ext cx="4479153" cy="491185"/>
          </a:xfrm>
          <a:prstGeom prst="leftRightArrow">
            <a:avLst>
              <a:gd name="adj1" fmla="val 57468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+mj-lt"/>
                <a:ea typeface="굴림" panose="020B0600000101010101" pitchFamily="34" charset="-127"/>
              </a:rPr>
              <a:t>connection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401B12-4B9F-A749-9C68-412BFBF245FD}"/>
              </a:ext>
            </a:extLst>
          </p:cNvPr>
          <p:cNvGrpSpPr/>
          <p:nvPr/>
        </p:nvGrpSpPr>
        <p:grpSpPr>
          <a:xfrm>
            <a:off x="6096663" y="1860237"/>
            <a:ext cx="1980537" cy="1572058"/>
            <a:chOff x="6096663" y="1860237"/>
            <a:chExt cx="1980537" cy="1572058"/>
          </a:xfrm>
        </p:grpSpPr>
        <p:sp>
          <p:nvSpPr>
            <p:cNvPr id="35850" name="Line 8"/>
            <p:cNvSpPr>
              <a:spLocks noChangeShapeType="1"/>
            </p:cNvSpPr>
            <p:nvPr/>
          </p:nvSpPr>
          <p:spPr bwMode="auto">
            <a:xfrm flipH="1">
              <a:off x="6889868" y="1860237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35853" name="Text Box 11"/>
            <p:cNvSpPr txBox="1">
              <a:spLocks noChangeArrowheads="1"/>
            </p:cNvSpPr>
            <p:nvPr/>
          </p:nvSpPr>
          <p:spPr bwMode="auto">
            <a:xfrm>
              <a:off x="7020839" y="2019146"/>
              <a:ext cx="1056361" cy="631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+mj-l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47" name="Oval 5"/>
            <p:cNvSpPr>
              <a:spLocks noChangeArrowheads="1"/>
            </p:cNvSpPr>
            <p:nvPr/>
          </p:nvSpPr>
          <p:spPr bwMode="auto">
            <a:xfrm>
              <a:off x="6096663" y="2552391"/>
              <a:ext cx="1765123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+mj-lt"/>
                  <a:ea typeface="굴림" panose="020B0600000101010101" pitchFamily="34" charset="-127"/>
                </a:rPr>
                <a:t>Connection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</p:grpSp>
      <p:sp>
        <p:nvSpPr>
          <p:cNvPr id="35851" name="AutoShape 9"/>
          <p:cNvSpPr>
            <a:spLocks noChangeArrowheads="1"/>
          </p:cNvSpPr>
          <p:nvPr/>
        </p:nvSpPr>
        <p:spPr bwMode="auto">
          <a:xfrm>
            <a:off x="2327337" y="2719914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+mj-lt"/>
                <a:ea typeface="굴림" panose="020B0600000101010101" pitchFamily="34" charset="-127"/>
              </a:rPr>
              <a:t>connection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6306E-EBB3-2545-83AF-03362B8F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FC453ED-AAB1-4040-B582-DF3384F2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6968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5" grpId="0" animBg="1"/>
      <p:bldP spid="20" grpId="0" animBg="1"/>
      <p:bldP spid="3585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Reliable Transfer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5105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Retransmit missing packets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Numbering of packets and ACKs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Do this efficiently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Keep transmitting whenever possible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Detect missing packets and retransmit quickly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Two schemes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Stop &amp; Wait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Sliding Window (Go-back-n and Selective Repeat)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4942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52F08-C410-094F-8C95-79332FDE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-129382"/>
            <a:ext cx="8072437" cy="1325563"/>
          </a:xfrm>
        </p:spPr>
        <p:txBody>
          <a:bodyPr/>
          <a:lstStyle/>
          <a:p>
            <a:r>
              <a:rPr lang="en-US" dirty="0"/>
              <a:t>Window-Based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F7F30-B98A-ED48-A8A7-97A71466E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lost?</a:t>
            </a:r>
          </a:p>
          <a:p>
            <a:pPr lvl="1"/>
            <a:r>
              <a:rPr lang="en-US" dirty="0"/>
              <a:t>Resent after timeout (no ACK received)</a:t>
            </a:r>
          </a:p>
          <a:p>
            <a:r>
              <a:rPr lang="en-US" dirty="0"/>
              <a:t>Acknowledgement lost?</a:t>
            </a:r>
          </a:p>
          <a:p>
            <a:pPr lvl="1"/>
            <a:r>
              <a:rPr lang="en-US" dirty="0"/>
              <a:t>Packet resent, causing ACK to be resent, too</a:t>
            </a:r>
          </a:p>
          <a:p>
            <a:r>
              <a:rPr lang="en-US" dirty="0"/>
              <a:t>Discard out-of-order packets?</a:t>
            </a:r>
          </a:p>
          <a:p>
            <a:pPr lvl="1"/>
            <a:r>
              <a:rPr lang="en-US" dirty="0"/>
              <a:t>If no, need some way to indicate holes in window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B96D8-9CB9-C54F-A456-12A3B6BF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EEFA8-38FE-9247-83F6-06D31096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909371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Detecting Packet Loss?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Timeouts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Sender timeouts on not receiving ACK</a:t>
            </a:r>
          </a:p>
          <a:p>
            <a:pPr lvl="1"/>
            <a:endParaRPr lang="en-US">
              <a:latin typeface="Helvetica" charset="0"/>
              <a:ea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Missing ACKs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Receiver ACKs each packet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Sender detects a missing packet when seeing a gap in the sequence of ACKs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Need to be careful! Packets and ACKs might be reordered</a:t>
            </a:r>
          </a:p>
          <a:p>
            <a:pPr lvl="1"/>
            <a:endParaRPr lang="en-US">
              <a:latin typeface="Helvetica" charset="0"/>
              <a:ea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NACK: Negative ACK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Receiver sends a NACK specifying a packet it is missing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41297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Stop &amp; Wait w/o Errors</a:t>
            </a:r>
          </a:p>
        </p:txBody>
      </p:sp>
      <p:sp>
        <p:nvSpPr>
          <p:cNvPr id="2048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98474" y="1041400"/>
            <a:ext cx="8645525" cy="1473200"/>
          </a:xfrm>
        </p:spPr>
        <p:txBody>
          <a:bodyPr/>
          <a:lstStyle/>
          <a:p>
            <a:pPr marL="382588" indent="-382588" defTabSz="1019175">
              <a:lnSpc>
                <a:spcPct val="80000"/>
              </a:lnSpc>
            </a:pP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Send; wait for </a:t>
            </a:r>
            <a:r>
              <a:rPr lang="en-US" sz="2000" dirty="0" err="1">
                <a:latin typeface="Helvetica" charset="0"/>
                <a:ea typeface="ＭＳ Ｐゴシック" charset="0"/>
                <a:cs typeface="ＭＳ Ｐゴシック" charset="0"/>
              </a:rPr>
              <a:t>ack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; repeat</a:t>
            </a:r>
          </a:p>
          <a:p>
            <a:pPr marL="382588" indent="-382588" defTabSz="1019175">
              <a:lnSpc>
                <a:spcPct val="80000"/>
              </a:lnSpc>
            </a:pP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RTT: Round Trip Time (RTT): time it takes a packet to travel from sender to receiver and back</a:t>
            </a:r>
          </a:p>
          <a:p>
            <a:pPr marL="782638" lvl="1" indent="-382588" defTabSz="1019175">
              <a:lnSpc>
                <a:spcPct val="80000"/>
              </a:lnSpc>
            </a:pP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One-way latency (d): one way delay from sender and receiver  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1447800" y="272415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5410200" y="272415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447800" y="3181350"/>
            <a:ext cx="3983038" cy="685800"/>
            <a:chOff x="1447800" y="2743200"/>
            <a:chExt cx="3983522" cy="685800"/>
          </a:xfrm>
        </p:grpSpPr>
        <p:sp>
          <p:nvSpPr>
            <p:cNvPr id="32806" name="Line 5"/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7" name="Text Box 7"/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86341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Tahoma" charset="0"/>
                </a:rPr>
                <a:t>ACK 1</a:t>
              </a:r>
            </a:p>
          </p:txBody>
        </p:sp>
      </p:grp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85800" y="6076950"/>
            <a:ext cx="74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Time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1082675" y="2266950"/>
            <a:ext cx="974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Sender</a:t>
            </a: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4821238" y="2324100"/>
            <a:ext cx="11398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Receiver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47800" y="2628900"/>
            <a:ext cx="3962400" cy="628650"/>
            <a:chOff x="1447800" y="2190690"/>
            <a:chExt cx="3962400" cy="628710"/>
          </a:xfrm>
        </p:grpSpPr>
        <p:sp>
          <p:nvSpPr>
            <p:cNvPr id="32804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TextBox 2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447800" y="3714750"/>
            <a:ext cx="3962400" cy="628650"/>
            <a:chOff x="1447800" y="2190690"/>
            <a:chExt cx="3962400" cy="628710"/>
          </a:xfrm>
        </p:grpSpPr>
        <p:sp>
          <p:nvSpPr>
            <p:cNvPr id="32802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TextBox 32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2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447800" y="4248150"/>
            <a:ext cx="3983038" cy="685800"/>
            <a:chOff x="1447800" y="2743200"/>
            <a:chExt cx="3983522" cy="685800"/>
          </a:xfrm>
        </p:grpSpPr>
        <p:sp>
          <p:nvSpPr>
            <p:cNvPr id="32800" name="Line 5"/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01" name="Text Box 7"/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86341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Tahoma" charset="0"/>
                </a:rPr>
                <a:t>ACK 2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447800" y="4762500"/>
            <a:ext cx="3962400" cy="628650"/>
            <a:chOff x="1447800" y="2190690"/>
            <a:chExt cx="3962400" cy="628710"/>
          </a:xfrm>
        </p:grpSpPr>
        <p:sp>
          <p:nvSpPr>
            <p:cNvPr id="32798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TextBox 38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3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98475" y="2800350"/>
            <a:ext cx="949325" cy="1066800"/>
            <a:chOff x="498475" y="2362200"/>
            <a:chExt cx="949324" cy="1066800"/>
          </a:xfrm>
        </p:grpSpPr>
        <p:sp>
          <p:nvSpPr>
            <p:cNvPr id="32794" name="Line 13"/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5" name="Line 14"/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6" name="Text Box 15"/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RTT</a:t>
              </a:r>
            </a:p>
          </p:txBody>
        </p:sp>
        <p:sp>
          <p:nvSpPr>
            <p:cNvPr id="32797" name="Line 13"/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98475" y="3867150"/>
            <a:ext cx="949325" cy="1066800"/>
            <a:chOff x="498475" y="2362200"/>
            <a:chExt cx="949324" cy="1066800"/>
          </a:xfrm>
        </p:grpSpPr>
        <p:sp>
          <p:nvSpPr>
            <p:cNvPr id="32790" name="Line 13"/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1" name="Line 14"/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2" name="Text Box 15"/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RTT</a:t>
              </a:r>
            </a:p>
          </p:txBody>
        </p:sp>
        <p:sp>
          <p:nvSpPr>
            <p:cNvPr id="32793" name="Line 13"/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53200" y="2819400"/>
            <a:ext cx="1860550" cy="1200150"/>
          </a:xfrm>
          <a:prstGeom prst="rect">
            <a:avLst/>
          </a:prstGeom>
          <a:solidFill>
            <a:srgbClr val="FAF55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Helvetica"/>
                <a:cs typeface="Helvetica"/>
              </a:rPr>
              <a:t>RTT = 2*d </a:t>
            </a:r>
          </a:p>
          <a:p>
            <a:pPr>
              <a:defRPr/>
            </a:pPr>
            <a:r>
              <a:rPr lang="en-US" b="0" dirty="0">
                <a:latin typeface="Helvetica"/>
                <a:cs typeface="Helvetica"/>
              </a:rPr>
              <a:t>(if latency is </a:t>
            </a:r>
          </a:p>
          <a:p>
            <a:pPr>
              <a:defRPr/>
            </a:pPr>
            <a:r>
              <a:rPr lang="en-US" b="0" dirty="0">
                <a:latin typeface="Helvetica"/>
                <a:cs typeface="Helvetica"/>
              </a:rPr>
              <a:t> symmetric)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445125" y="2819400"/>
            <a:ext cx="914400" cy="457200"/>
            <a:chOff x="1066799" y="2362200"/>
            <a:chExt cx="914401" cy="457201"/>
          </a:xfrm>
        </p:grpSpPr>
        <p:sp>
          <p:nvSpPr>
            <p:cNvPr id="32786" name="Line 13"/>
            <p:cNvSpPr>
              <a:spLocks noChangeShapeType="1"/>
            </p:cNvSpPr>
            <p:nvPr/>
          </p:nvSpPr>
          <p:spPr bwMode="auto">
            <a:xfrm flipH="1">
              <a:off x="1066799" y="28194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7" name="Line 14"/>
            <p:cNvSpPr>
              <a:spLocks noChangeShapeType="1"/>
            </p:cNvSpPr>
            <p:nvPr/>
          </p:nvSpPr>
          <p:spPr bwMode="auto">
            <a:xfrm>
              <a:off x="1260473" y="2362201"/>
              <a:ext cx="1" cy="4572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8" name="Text Box 15"/>
            <p:cNvSpPr txBox="1">
              <a:spLocks noChangeArrowheads="1"/>
            </p:cNvSpPr>
            <p:nvPr/>
          </p:nvSpPr>
          <p:spPr bwMode="auto">
            <a:xfrm>
              <a:off x="1260475" y="23622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d</a:t>
              </a:r>
            </a:p>
          </p:txBody>
        </p:sp>
        <p:sp>
          <p:nvSpPr>
            <p:cNvPr id="32789" name="Line 13"/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" name="Line 13"/>
          <p:cNvSpPr>
            <a:spLocks noChangeShapeType="1"/>
          </p:cNvSpPr>
          <p:nvPr/>
        </p:nvSpPr>
        <p:spPr bwMode="auto">
          <a:xfrm flipH="1">
            <a:off x="1447800" y="2819400"/>
            <a:ext cx="39624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40296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Stop &amp; Wait w/o Errors</a:t>
            </a:r>
          </a:p>
        </p:txBody>
      </p:sp>
      <p:sp>
        <p:nvSpPr>
          <p:cNvPr id="2867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1019154"/>
            <a:ext cx="8451850" cy="1371600"/>
          </a:xfrm>
        </p:spPr>
        <p:txBody>
          <a:bodyPr/>
          <a:lstStyle/>
          <a:p>
            <a:pPr marL="382588" indent="-382588" defTabSz="1019175"/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How many packets can you send?</a:t>
            </a:r>
          </a:p>
          <a:p>
            <a:pPr marL="382588" indent="-382588" defTabSz="1019175"/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1 packet / RTT</a:t>
            </a:r>
          </a:p>
          <a:p>
            <a:pPr marL="382588" indent="-382588" defTabSz="1019175"/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Throughput: number of bits delivered to receiver per sec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1447800" y="264795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5410200" y="264795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3797" name="Group 4"/>
          <p:cNvGrpSpPr>
            <a:grpSpLocks/>
          </p:cNvGrpSpPr>
          <p:nvPr/>
        </p:nvGrpSpPr>
        <p:grpSpPr bwMode="auto">
          <a:xfrm>
            <a:off x="1447800" y="3105150"/>
            <a:ext cx="3983038" cy="685800"/>
            <a:chOff x="1447800" y="2743200"/>
            <a:chExt cx="3983522" cy="685800"/>
          </a:xfrm>
        </p:grpSpPr>
        <p:sp>
          <p:nvSpPr>
            <p:cNvPr id="33823" name="Line 5"/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24" name="Text Box 7"/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86341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Tahoma" charset="0"/>
                </a:rPr>
                <a:t>ACK 1</a:t>
              </a:r>
            </a:p>
          </p:txBody>
        </p:sp>
      </p:grp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685800" y="6000750"/>
            <a:ext cx="74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Time</a:t>
            </a:r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1082675" y="2190750"/>
            <a:ext cx="974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Sender</a:t>
            </a: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4821238" y="2247900"/>
            <a:ext cx="11398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Receiver</a:t>
            </a:r>
          </a:p>
        </p:txBody>
      </p:sp>
      <p:grpSp>
        <p:nvGrpSpPr>
          <p:cNvPr id="33801" name="Group 3"/>
          <p:cNvGrpSpPr>
            <a:grpSpLocks/>
          </p:cNvGrpSpPr>
          <p:nvPr/>
        </p:nvGrpSpPr>
        <p:grpSpPr bwMode="auto">
          <a:xfrm>
            <a:off x="1447800" y="2552700"/>
            <a:ext cx="3962400" cy="628650"/>
            <a:chOff x="1447800" y="2190690"/>
            <a:chExt cx="3962400" cy="628710"/>
          </a:xfrm>
        </p:grpSpPr>
        <p:sp>
          <p:nvSpPr>
            <p:cNvPr id="33821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TextBox 2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grpSp>
        <p:nvGrpSpPr>
          <p:cNvPr id="33802" name="Group 30"/>
          <p:cNvGrpSpPr>
            <a:grpSpLocks/>
          </p:cNvGrpSpPr>
          <p:nvPr/>
        </p:nvGrpSpPr>
        <p:grpSpPr bwMode="auto">
          <a:xfrm>
            <a:off x="1447800" y="3638550"/>
            <a:ext cx="3962400" cy="628650"/>
            <a:chOff x="1447800" y="2190690"/>
            <a:chExt cx="3962400" cy="628710"/>
          </a:xfrm>
        </p:grpSpPr>
        <p:sp>
          <p:nvSpPr>
            <p:cNvPr id="33819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TextBox 32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2</a:t>
              </a:r>
            </a:p>
          </p:txBody>
        </p:sp>
      </p:grpSp>
      <p:grpSp>
        <p:nvGrpSpPr>
          <p:cNvPr id="33803" name="Group 33"/>
          <p:cNvGrpSpPr>
            <a:grpSpLocks/>
          </p:cNvGrpSpPr>
          <p:nvPr/>
        </p:nvGrpSpPr>
        <p:grpSpPr bwMode="auto">
          <a:xfrm>
            <a:off x="1447800" y="4171950"/>
            <a:ext cx="3983038" cy="685800"/>
            <a:chOff x="1447800" y="2743200"/>
            <a:chExt cx="3983522" cy="685800"/>
          </a:xfrm>
        </p:grpSpPr>
        <p:sp>
          <p:nvSpPr>
            <p:cNvPr id="33817" name="Line 5"/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18" name="Text Box 7"/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86341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Tahoma" charset="0"/>
                </a:rPr>
                <a:t>ACK 2</a:t>
              </a:r>
            </a:p>
          </p:txBody>
        </p:sp>
      </p:grpSp>
      <p:grpSp>
        <p:nvGrpSpPr>
          <p:cNvPr id="33804" name="Group 36"/>
          <p:cNvGrpSpPr>
            <a:grpSpLocks/>
          </p:cNvGrpSpPr>
          <p:nvPr/>
        </p:nvGrpSpPr>
        <p:grpSpPr bwMode="auto">
          <a:xfrm>
            <a:off x="1447800" y="4686300"/>
            <a:ext cx="3962400" cy="628650"/>
            <a:chOff x="1447800" y="2190690"/>
            <a:chExt cx="3962400" cy="628710"/>
          </a:xfrm>
        </p:grpSpPr>
        <p:sp>
          <p:nvSpPr>
            <p:cNvPr id="33815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TextBox 38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3</a:t>
              </a:r>
            </a:p>
          </p:txBody>
        </p:sp>
      </p:grpSp>
      <p:grpSp>
        <p:nvGrpSpPr>
          <p:cNvPr id="33805" name="Group 5"/>
          <p:cNvGrpSpPr>
            <a:grpSpLocks/>
          </p:cNvGrpSpPr>
          <p:nvPr/>
        </p:nvGrpSpPr>
        <p:grpSpPr bwMode="auto">
          <a:xfrm>
            <a:off x="498475" y="2724150"/>
            <a:ext cx="949325" cy="1066800"/>
            <a:chOff x="498475" y="2362200"/>
            <a:chExt cx="949324" cy="1066800"/>
          </a:xfrm>
        </p:grpSpPr>
        <p:sp>
          <p:nvSpPr>
            <p:cNvPr id="33811" name="Line 13"/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12" name="Line 14"/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13" name="Text Box 15"/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RTT</a:t>
              </a:r>
            </a:p>
          </p:txBody>
        </p:sp>
        <p:sp>
          <p:nvSpPr>
            <p:cNvPr id="33814" name="Line 13"/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3806" name="Group 41"/>
          <p:cNvGrpSpPr>
            <a:grpSpLocks/>
          </p:cNvGrpSpPr>
          <p:nvPr/>
        </p:nvGrpSpPr>
        <p:grpSpPr bwMode="auto">
          <a:xfrm>
            <a:off x="498475" y="3790950"/>
            <a:ext cx="949325" cy="1066800"/>
            <a:chOff x="498475" y="2362200"/>
            <a:chExt cx="949324" cy="1066800"/>
          </a:xfrm>
        </p:grpSpPr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8" name="Line 14"/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9" name="Text Box 15"/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RTT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0740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Stop &amp; Wait w/o Errors</a:t>
            </a:r>
          </a:p>
        </p:txBody>
      </p:sp>
      <p:sp>
        <p:nvSpPr>
          <p:cNvPr id="2253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1789" y="1053242"/>
            <a:ext cx="7918450" cy="1371600"/>
          </a:xfrm>
        </p:spPr>
        <p:txBody>
          <a:bodyPr/>
          <a:lstStyle/>
          <a:p>
            <a:pPr marL="382588" indent="-382588" defTabSz="1019175"/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Say, RTT = 100ms </a:t>
            </a:r>
          </a:p>
          <a:p>
            <a:pPr marL="382588" indent="-382588" defTabSz="1019175"/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1 packet = 1500 bytes</a:t>
            </a:r>
          </a:p>
          <a:p>
            <a:pPr marL="382588" indent="-382588" defTabSz="1019175"/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Throughput = 1500*8bits/0.1s = 120 Kbps 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2667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5410200" y="2667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4821" name="Group 4"/>
          <p:cNvGrpSpPr>
            <a:grpSpLocks/>
          </p:cNvGrpSpPr>
          <p:nvPr/>
        </p:nvGrpSpPr>
        <p:grpSpPr bwMode="auto">
          <a:xfrm>
            <a:off x="1447800" y="3124200"/>
            <a:ext cx="3983038" cy="685800"/>
            <a:chOff x="1447800" y="2743200"/>
            <a:chExt cx="3983522" cy="685800"/>
          </a:xfrm>
        </p:grpSpPr>
        <p:sp>
          <p:nvSpPr>
            <p:cNvPr id="34847" name="Line 5"/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48" name="Text Box 7"/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86341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Tahoma" charset="0"/>
                </a:rPr>
                <a:t>ACK 1</a:t>
              </a:r>
            </a:p>
          </p:txBody>
        </p:sp>
      </p:grp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685800" y="6019800"/>
            <a:ext cx="74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Time</a:t>
            </a:r>
          </a:p>
        </p:txBody>
      </p:sp>
      <p:sp>
        <p:nvSpPr>
          <p:cNvPr id="34823" name="Text Box 11"/>
          <p:cNvSpPr txBox="1">
            <a:spLocks noChangeArrowheads="1"/>
          </p:cNvSpPr>
          <p:nvPr/>
        </p:nvSpPr>
        <p:spPr bwMode="auto">
          <a:xfrm>
            <a:off x="1082675" y="2209800"/>
            <a:ext cx="974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Sender</a:t>
            </a:r>
          </a:p>
        </p:txBody>
      </p:sp>
      <p:sp>
        <p:nvSpPr>
          <p:cNvPr id="34824" name="Text Box 12"/>
          <p:cNvSpPr txBox="1">
            <a:spLocks noChangeArrowheads="1"/>
          </p:cNvSpPr>
          <p:nvPr/>
        </p:nvSpPr>
        <p:spPr bwMode="auto">
          <a:xfrm>
            <a:off x="4821238" y="2266950"/>
            <a:ext cx="11398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Receiver</a:t>
            </a:r>
          </a:p>
        </p:txBody>
      </p:sp>
      <p:grpSp>
        <p:nvGrpSpPr>
          <p:cNvPr id="34825" name="Group 3"/>
          <p:cNvGrpSpPr>
            <a:grpSpLocks/>
          </p:cNvGrpSpPr>
          <p:nvPr/>
        </p:nvGrpSpPr>
        <p:grpSpPr bwMode="auto">
          <a:xfrm>
            <a:off x="1447800" y="2571750"/>
            <a:ext cx="3962400" cy="628650"/>
            <a:chOff x="1447800" y="2190690"/>
            <a:chExt cx="3962400" cy="628710"/>
          </a:xfrm>
        </p:grpSpPr>
        <p:sp>
          <p:nvSpPr>
            <p:cNvPr id="34845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TextBox 2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grpSp>
        <p:nvGrpSpPr>
          <p:cNvPr id="34826" name="Group 30"/>
          <p:cNvGrpSpPr>
            <a:grpSpLocks/>
          </p:cNvGrpSpPr>
          <p:nvPr/>
        </p:nvGrpSpPr>
        <p:grpSpPr bwMode="auto">
          <a:xfrm>
            <a:off x="1447800" y="3657600"/>
            <a:ext cx="3962400" cy="628650"/>
            <a:chOff x="1447800" y="2190690"/>
            <a:chExt cx="3962400" cy="628710"/>
          </a:xfrm>
        </p:grpSpPr>
        <p:sp>
          <p:nvSpPr>
            <p:cNvPr id="34843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TextBox 32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2</a:t>
              </a:r>
            </a:p>
          </p:txBody>
        </p:sp>
      </p:grpSp>
      <p:grpSp>
        <p:nvGrpSpPr>
          <p:cNvPr id="34827" name="Group 33"/>
          <p:cNvGrpSpPr>
            <a:grpSpLocks/>
          </p:cNvGrpSpPr>
          <p:nvPr/>
        </p:nvGrpSpPr>
        <p:grpSpPr bwMode="auto">
          <a:xfrm>
            <a:off x="1447800" y="4191000"/>
            <a:ext cx="3983038" cy="685800"/>
            <a:chOff x="1447800" y="2743200"/>
            <a:chExt cx="3983522" cy="685800"/>
          </a:xfrm>
        </p:grpSpPr>
        <p:sp>
          <p:nvSpPr>
            <p:cNvPr id="34841" name="Line 5"/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42" name="Text Box 7"/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86341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Tahoma" charset="0"/>
                </a:rPr>
                <a:t>ACK 2</a:t>
              </a:r>
            </a:p>
          </p:txBody>
        </p:sp>
      </p:grpSp>
      <p:grpSp>
        <p:nvGrpSpPr>
          <p:cNvPr id="34828" name="Group 36"/>
          <p:cNvGrpSpPr>
            <a:grpSpLocks/>
          </p:cNvGrpSpPr>
          <p:nvPr/>
        </p:nvGrpSpPr>
        <p:grpSpPr bwMode="auto">
          <a:xfrm>
            <a:off x="1447800" y="4705350"/>
            <a:ext cx="3962400" cy="628650"/>
            <a:chOff x="1447800" y="2190690"/>
            <a:chExt cx="3962400" cy="628710"/>
          </a:xfrm>
        </p:grpSpPr>
        <p:sp>
          <p:nvSpPr>
            <p:cNvPr id="34839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TextBox 38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3</a:t>
              </a:r>
            </a:p>
          </p:txBody>
        </p:sp>
      </p:grpSp>
      <p:grpSp>
        <p:nvGrpSpPr>
          <p:cNvPr id="34829" name="Group 5"/>
          <p:cNvGrpSpPr>
            <a:grpSpLocks/>
          </p:cNvGrpSpPr>
          <p:nvPr/>
        </p:nvGrpSpPr>
        <p:grpSpPr bwMode="auto">
          <a:xfrm>
            <a:off x="498475" y="2743200"/>
            <a:ext cx="949325" cy="1066800"/>
            <a:chOff x="498475" y="2362200"/>
            <a:chExt cx="949324" cy="1066800"/>
          </a:xfrm>
        </p:grpSpPr>
        <p:sp>
          <p:nvSpPr>
            <p:cNvPr id="34835" name="Line 13"/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6" name="Line 14"/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7" name="Text Box 15"/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RTT</a:t>
              </a:r>
            </a:p>
          </p:txBody>
        </p:sp>
        <p:sp>
          <p:nvSpPr>
            <p:cNvPr id="34838" name="Line 13"/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4830" name="Group 41"/>
          <p:cNvGrpSpPr>
            <a:grpSpLocks/>
          </p:cNvGrpSpPr>
          <p:nvPr/>
        </p:nvGrpSpPr>
        <p:grpSpPr bwMode="auto">
          <a:xfrm>
            <a:off x="498475" y="3810000"/>
            <a:ext cx="949325" cy="1066800"/>
            <a:chOff x="498475" y="2362200"/>
            <a:chExt cx="949324" cy="1066800"/>
          </a:xfrm>
        </p:grpSpPr>
        <p:sp>
          <p:nvSpPr>
            <p:cNvPr id="34831" name="Line 13"/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2" name="Line 14"/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3" name="Text Box 15"/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RTT</a:t>
              </a:r>
            </a:p>
          </p:txBody>
        </p:sp>
        <p:sp>
          <p:nvSpPr>
            <p:cNvPr id="34834" name="Line 13"/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8403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Stop &amp; Wait w/o Errors</a:t>
            </a:r>
          </a:p>
        </p:txBody>
      </p:sp>
      <p:sp>
        <p:nvSpPr>
          <p:cNvPr id="3584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04800" y="984292"/>
            <a:ext cx="8839200" cy="1225507"/>
          </a:xfrm>
        </p:spPr>
        <p:txBody>
          <a:bodyPr/>
          <a:lstStyle/>
          <a:p>
            <a:pPr marL="382588" indent="-382588" defTabSz="1019175"/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Can be very inefficient for high capacity links</a:t>
            </a:r>
          </a:p>
          <a:p>
            <a:pPr marL="382588" indent="-382588" defTabSz="1019175"/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Throughput doesn’t depend on the network capacity 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 even if capacity is 1Gbps, we can only send 120 Kbps!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1447800" y="264795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5410200" y="264795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5845" name="Group 4"/>
          <p:cNvGrpSpPr>
            <a:grpSpLocks/>
          </p:cNvGrpSpPr>
          <p:nvPr/>
        </p:nvGrpSpPr>
        <p:grpSpPr bwMode="auto">
          <a:xfrm>
            <a:off x="1447800" y="3105150"/>
            <a:ext cx="3983038" cy="685800"/>
            <a:chOff x="1447800" y="2743200"/>
            <a:chExt cx="3983522" cy="685800"/>
          </a:xfrm>
        </p:grpSpPr>
        <p:sp>
          <p:nvSpPr>
            <p:cNvPr id="35871" name="Line 5"/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2" name="Text Box 7"/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86341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Tahoma" charset="0"/>
                </a:rPr>
                <a:t>ACK 1</a:t>
              </a:r>
            </a:p>
          </p:txBody>
        </p:sp>
      </p:grp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685800" y="6000750"/>
            <a:ext cx="74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Time</a:t>
            </a:r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1082675" y="2190750"/>
            <a:ext cx="974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Sender</a:t>
            </a: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4821238" y="2247900"/>
            <a:ext cx="11398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Receiver</a:t>
            </a:r>
          </a:p>
        </p:txBody>
      </p:sp>
      <p:grpSp>
        <p:nvGrpSpPr>
          <p:cNvPr id="35849" name="Group 3"/>
          <p:cNvGrpSpPr>
            <a:grpSpLocks/>
          </p:cNvGrpSpPr>
          <p:nvPr/>
        </p:nvGrpSpPr>
        <p:grpSpPr bwMode="auto">
          <a:xfrm>
            <a:off x="1447800" y="2552700"/>
            <a:ext cx="3962400" cy="628650"/>
            <a:chOff x="1447800" y="2190690"/>
            <a:chExt cx="3962400" cy="628710"/>
          </a:xfrm>
        </p:grpSpPr>
        <p:sp>
          <p:nvSpPr>
            <p:cNvPr id="35869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" name="TextBox 2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grpSp>
        <p:nvGrpSpPr>
          <p:cNvPr id="35850" name="Group 30"/>
          <p:cNvGrpSpPr>
            <a:grpSpLocks/>
          </p:cNvGrpSpPr>
          <p:nvPr/>
        </p:nvGrpSpPr>
        <p:grpSpPr bwMode="auto">
          <a:xfrm>
            <a:off x="1447800" y="3638550"/>
            <a:ext cx="3962400" cy="628650"/>
            <a:chOff x="1447800" y="2190690"/>
            <a:chExt cx="3962400" cy="628710"/>
          </a:xfrm>
        </p:grpSpPr>
        <p:sp>
          <p:nvSpPr>
            <p:cNvPr id="35867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TextBox 32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2</a:t>
              </a:r>
            </a:p>
          </p:txBody>
        </p:sp>
      </p:grpSp>
      <p:grpSp>
        <p:nvGrpSpPr>
          <p:cNvPr id="35851" name="Group 33"/>
          <p:cNvGrpSpPr>
            <a:grpSpLocks/>
          </p:cNvGrpSpPr>
          <p:nvPr/>
        </p:nvGrpSpPr>
        <p:grpSpPr bwMode="auto">
          <a:xfrm>
            <a:off x="1447800" y="4171950"/>
            <a:ext cx="3983038" cy="685800"/>
            <a:chOff x="1447800" y="2743200"/>
            <a:chExt cx="3983522" cy="685800"/>
          </a:xfrm>
        </p:grpSpPr>
        <p:sp>
          <p:nvSpPr>
            <p:cNvPr id="35865" name="Line 5"/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66" name="Text Box 7"/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86341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Tahoma" charset="0"/>
                </a:rPr>
                <a:t>ACK 2</a:t>
              </a:r>
            </a:p>
          </p:txBody>
        </p:sp>
      </p:grpSp>
      <p:grpSp>
        <p:nvGrpSpPr>
          <p:cNvPr id="35852" name="Group 36"/>
          <p:cNvGrpSpPr>
            <a:grpSpLocks/>
          </p:cNvGrpSpPr>
          <p:nvPr/>
        </p:nvGrpSpPr>
        <p:grpSpPr bwMode="auto">
          <a:xfrm>
            <a:off x="1447800" y="4686300"/>
            <a:ext cx="3962400" cy="628650"/>
            <a:chOff x="1447800" y="2190690"/>
            <a:chExt cx="3962400" cy="628710"/>
          </a:xfrm>
        </p:grpSpPr>
        <p:sp>
          <p:nvSpPr>
            <p:cNvPr id="35863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4" name="TextBox 38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3</a:t>
              </a:r>
            </a:p>
          </p:txBody>
        </p:sp>
      </p:grpSp>
      <p:grpSp>
        <p:nvGrpSpPr>
          <p:cNvPr id="35853" name="Group 5"/>
          <p:cNvGrpSpPr>
            <a:grpSpLocks/>
          </p:cNvGrpSpPr>
          <p:nvPr/>
        </p:nvGrpSpPr>
        <p:grpSpPr bwMode="auto">
          <a:xfrm>
            <a:off x="498475" y="2724150"/>
            <a:ext cx="949325" cy="1066800"/>
            <a:chOff x="498475" y="2362200"/>
            <a:chExt cx="949324" cy="1066800"/>
          </a:xfrm>
        </p:grpSpPr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61" name="Text Box 15"/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RTT</a:t>
              </a:r>
            </a:p>
          </p:txBody>
        </p:sp>
        <p:sp>
          <p:nvSpPr>
            <p:cNvPr id="35862" name="Line 13"/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854" name="Group 41"/>
          <p:cNvGrpSpPr>
            <a:grpSpLocks/>
          </p:cNvGrpSpPr>
          <p:nvPr/>
        </p:nvGrpSpPr>
        <p:grpSpPr bwMode="auto">
          <a:xfrm>
            <a:off x="498475" y="3790950"/>
            <a:ext cx="949325" cy="1066800"/>
            <a:chOff x="498475" y="2362200"/>
            <a:chExt cx="949324" cy="1066800"/>
          </a:xfrm>
        </p:grpSpPr>
        <p:sp>
          <p:nvSpPr>
            <p:cNvPr id="35855" name="Line 13"/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6" name="Line 14"/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7" name="Text Box 15"/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RTT</a:t>
              </a:r>
            </a:p>
          </p:txBody>
        </p:sp>
        <p:sp>
          <p:nvSpPr>
            <p:cNvPr id="35858" name="Line 13"/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2766187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Stop &amp; Wait with Errors</a:t>
            </a:r>
          </a:p>
        </p:txBody>
      </p:sp>
      <p:sp>
        <p:nvSpPr>
          <p:cNvPr id="3686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1143190"/>
            <a:ext cx="8458200" cy="1066609"/>
          </a:xfrm>
        </p:spPr>
        <p:txBody>
          <a:bodyPr/>
          <a:lstStyle/>
          <a:p>
            <a:pPr marL="382588" indent="-382588" defTabSz="1019175"/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If a loss wait for a retransmission timeout and retransmit</a:t>
            </a:r>
          </a:p>
          <a:p>
            <a:pPr marL="382588" indent="-382588" defTabSz="1019175"/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How do you pick the timeout?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1447800" y="257175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>
            <a:off x="5410200" y="257175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6869" name="Group 4"/>
          <p:cNvGrpSpPr>
            <a:grpSpLocks/>
          </p:cNvGrpSpPr>
          <p:nvPr/>
        </p:nvGrpSpPr>
        <p:grpSpPr bwMode="auto">
          <a:xfrm>
            <a:off x="2133600" y="3028950"/>
            <a:ext cx="3297238" cy="552450"/>
            <a:chOff x="2133600" y="2743200"/>
            <a:chExt cx="3297722" cy="552450"/>
          </a:xfrm>
        </p:grpSpPr>
        <p:sp>
          <p:nvSpPr>
            <p:cNvPr id="36890" name="Line 5"/>
            <p:cNvSpPr>
              <a:spLocks noChangeShapeType="1"/>
            </p:cNvSpPr>
            <p:nvPr/>
          </p:nvSpPr>
          <p:spPr bwMode="auto">
            <a:xfrm flipH="1">
              <a:off x="2133600" y="2819400"/>
              <a:ext cx="3297722" cy="47625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91" name="Text Box 7"/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86341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Tahoma" charset="0"/>
                </a:rPr>
                <a:t>ACK 1</a:t>
              </a:r>
            </a:p>
          </p:txBody>
        </p:sp>
      </p:grp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685800" y="5924550"/>
            <a:ext cx="74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Time</a:t>
            </a:r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1082675" y="2114550"/>
            <a:ext cx="974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Sender</a:t>
            </a:r>
          </a:p>
        </p:txBody>
      </p:sp>
      <p:sp>
        <p:nvSpPr>
          <p:cNvPr id="36872" name="Text Box 12"/>
          <p:cNvSpPr txBox="1">
            <a:spLocks noChangeArrowheads="1"/>
          </p:cNvSpPr>
          <p:nvPr/>
        </p:nvSpPr>
        <p:spPr bwMode="auto">
          <a:xfrm>
            <a:off x="4821238" y="2171700"/>
            <a:ext cx="11398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Receiver</a:t>
            </a:r>
          </a:p>
        </p:txBody>
      </p:sp>
      <p:grpSp>
        <p:nvGrpSpPr>
          <p:cNvPr id="36873" name="Group 3"/>
          <p:cNvGrpSpPr>
            <a:grpSpLocks/>
          </p:cNvGrpSpPr>
          <p:nvPr/>
        </p:nvGrpSpPr>
        <p:grpSpPr bwMode="auto">
          <a:xfrm>
            <a:off x="1447800" y="2476500"/>
            <a:ext cx="3962400" cy="628650"/>
            <a:chOff x="1447800" y="2190690"/>
            <a:chExt cx="3962400" cy="628710"/>
          </a:xfrm>
        </p:grpSpPr>
        <p:sp>
          <p:nvSpPr>
            <p:cNvPr id="36888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TextBox 2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grpSp>
        <p:nvGrpSpPr>
          <p:cNvPr id="36874" name="Group 5"/>
          <p:cNvGrpSpPr>
            <a:grpSpLocks/>
          </p:cNvGrpSpPr>
          <p:nvPr/>
        </p:nvGrpSpPr>
        <p:grpSpPr bwMode="auto">
          <a:xfrm>
            <a:off x="533400" y="2647950"/>
            <a:ext cx="873125" cy="1066800"/>
            <a:chOff x="574675" y="2362200"/>
            <a:chExt cx="873124" cy="1066800"/>
          </a:xfrm>
        </p:grpSpPr>
        <p:sp>
          <p:nvSpPr>
            <p:cNvPr id="36884" name="Line 13"/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5" name="Line 14"/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6" name="Text Box 15"/>
            <p:cNvSpPr txBox="1">
              <a:spLocks noChangeArrowheads="1"/>
            </p:cNvSpPr>
            <p:nvPr/>
          </p:nvSpPr>
          <p:spPr bwMode="auto">
            <a:xfrm>
              <a:off x="5746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RTT</a:t>
              </a:r>
            </a:p>
          </p:txBody>
        </p:sp>
        <p:sp>
          <p:nvSpPr>
            <p:cNvPr id="36887" name="Line 13"/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6875" name="Line 41"/>
          <p:cNvSpPr>
            <a:spLocks noChangeShapeType="1"/>
          </p:cNvSpPr>
          <p:nvPr/>
        </p:nvSpPr>
        <p:spPr bwMode="auto">
          <a:xfrm flipH="1">
            <a:off x="2057400" y="342900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6" name="Line 40"/>
          <p:cNvSpPr>
            <a:spLocks noChangeShapeType="1"/>
          </p:cNvSpPr>
          <p:nvPr/>
        </p:nvSpPr>
        <p:spPr bwMode="auto">
          <a:xfrm>
            <a:off x="2057400" y="342900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" y="2667000"/>
            <a:ext cx="1295400" cy="1905000"/>
            <a:chOff x="152400" y="2667000"/>
            <a:chExt cx="1295399" cy="1904802"/>
          </a:xfrm>
        </p:grpSpPr>
        <p:sp>
          <p:nvSpPr>
            <p:cNvPr id="36881" name="Line 14"/>
            <p:cNvSpPr>
              <a:spLocks noChangeShapeType="1"/>
            </p:cNvSpPr>
            <p:nvPr/>
          </p:nvSpPr>
          <p:spPr bwMode="auto">
            <a:xfrm flipH="1">
              <a:off x="1295400" y="2667000"/>
              <a:ext cx="0" cy="1828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2" name="Line 13"/>
            <p:cNvSpPr>
              <a:spLocks noChangeShapeType="1"/>
            </p:cNvSpPr>
            <p:nvPr/>
          </p:nvSpPr>
          <p:spPr bwMode="auto">
            <a:xfrm flipH="1">
              <a:off x="1066800" y="44958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3" name="Text Box 15"/>
            <p:cNvSpPr txBox="1">
              <a:spLocks noChangeArrowheads="1"/>
            </p:cNvSpPr>
            <p:nvPr/>
          </p:nvSpPr>
          <p:spPr bwMode="auto">
            <a:xfrm>
              <a:off x="152400" y="4171747"/>
              <a:ext cx="1143000" cy="4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timeout</a:t>
              </a: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1447800" y="4324350"/>
            <a:ext cx="3962400" cy="628650"/>
            <a:chOff x="1447800" y="2190690"/>
            <a:chExt cx="3962400" cy="628710"/>
          </a:xfrm>
        </p:grpSpPr>
        <p:sp>
          <p:nvSpPr>
            <p:cNvPr id="36879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TextBox 53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0476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Sliding Window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window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= set of adjacent sequence numbers</a:t>
            </a:r>
          </a:p>
          <a:p>
            <a:pPr lvl="2">
              <a:lnSpc>
                <a:spcPct val="80000"/>
              </a:lnSpc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size of the set is the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window size</a:t>
            </a:r>
          </a:p>
          <a:p>
            <a:pPr lvl="2">
              <a:lnSpc>
                <a:spcPct val="80000"/>
              </a:lnSpc>
            </a:pPr>
            <a:endParaRPr lang="en-US" i="1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Assume window size is n</a:t>
            </a:r>
          </a:p>
          <a:p>
            <a:pPr lvl="2">
              <a:lnSpc>
                <a:spcPct val="80000"/>
              </a:lnSpc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Let A be the last ACK’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d packet of sender without gap; then window of sender = {A+1, A+2, …, A+n}</a:t>
            </a:r>
            <a:b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		</a:t>
            </a: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Sender can send packets in its window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	</a:t>
            </a: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Let B be the last received packet without gap by receiver, then window of receiver = {B+1,…, B+n}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	</a:t>
            </a: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Receiver can accept out of sequence, if in window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6181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Sliding Window w/o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Throughput = W*</a:t>
            </a:r>
            <a:r>
              <a:rPr lang="en-US" dirty="0" err="1"/>
              <a:t>packet_size</a:t>
            </a:r>
            <a:r>
              <a:rPr lang="en-US" dirty="0"/>
              <a:t>/RTT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7543800" y="464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529513" y="5154613"/>
            <a:ext cx="85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Helvetica" charset="0"/>
                <a:cs typeface="Helvetica" charset="0"/>
              </a:rPr>
              <a:t>Time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438400" y="1524000"/>
            <a:ext cx="4160838" cy="4619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hlink"/>
                </a:solidFill>
                <a:latin typeface="Helvetica" charset="0"/>
                <a:cs typeface="Helvetica" charset="0"/>
              </a:rPr>
              <a:t>Window size (W) = 3 packets</a:t>
            </a:r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1981200" y="2124075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>
            <a:off x="7362825" y="2124075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011363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011363" y="2886075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441450" y="5865813"/>
            <a:ext cx="1176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Helvetica" charset="0"/>
                <a:cs typeface="Helvetica" charset="0"/>
              </a:rPr>
              <a:t>Sender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6788150" y="5865813"/>
            <a:ext cx="1403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Helvetica" charset="0"/>
                <a:cs typeface="Helvetica" charset="0"/>
              </a:rPr>
              <a:t>Receiver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011363" y="25812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011363" y="28860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2011363" y="3190875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2011363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42"/>
          <p:cNvSpPr>
            <a:spLocks noChangeShapeType="1"/>
          </p:cNvSpPr>
          <p:nvPr/>
        </p:nvSpPr>
        <p:spPr bwMode="auto">
          <a:xfrm flipH="1">
            <a:off x="1997075" y="3505200"/>
            <a:ext cx="5367338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685800" y="1946275"/>
            <a:ext cx="1190625" cy="487363"/>
            <a:chOff x="432" y="1226"/>
            <a:chExt cx="750" cy="307"/>
          </a:xfrm>
        </p:grpSpPr>
        <p:sp>
          <p:nvSpPr>
            <p:cNvPr id="38960" name="Text Box 20"/>
            <p:cNvSpPr txBox="1">
              <a:spLocks noChangeArrowheads="1"/>
            </p:cNvSpPr>
            <p:nvPr/>
          </p:nvSpPr>
          <p:spPr bwMode="auto">
            <a:xfrm>
              <a:off x="970" y="1248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8961" name="Text Box 52"/>
            <p:cNvSpPr txBox="1">
              <a:spLocks noChangeArrowheads="1"/>
            </p:cNvSpPr>
            <p:nvPr/>
          </p:nvSpPr>
          <p:spPr bwMode="auto">
            <a:xfrm>
              <a:off x="432" y="1226"/>
              <a:ext cx="37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{1}</a:t>
              </a:r>
            </a:p>
          </p:txBody>
        </p:sp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381000" y="2289175"/>
            <a:ext cx="1501775" cy="481013"/>
            <a:chOff x="240" y="1442"/>
            <a:chExt cx="946" cy="303"/>
          </a:xfrm>
        </p:grpSpPr>
        <p:sp>
          <p:nvSpPr>
            <p:cNvPr id="38958" name="Text Box 21"/>
            <p:cNvSpPr txBox="1">
              <a:spLocks noChangeArrowheads="1"/>
            </p:cNvSpPr>
            <p:nvPr/>
          </p:nvSpPr>
          <p:spPr bwMode="auto">
            <a:xfrm>
              <a:off x="974" y="1460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38959" name="Text Box 53"/>
            <p:cNvSpPr txBox="1">
              <a:spLocks noChangeArrowheads="1"/>
            </p:cNvSpPr>
            <p:nvPr/>
          </p:nvSpPr>
          <p:spPr bwMode="auto">
            <a:xfrm>
              <a:off x="240" y="1442"/>
              <a:ext cx="58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{1, 2}</a:t>
              </a:r>
            </a:p>
          </p:txBody>
        </p:sp>
      </p:grpSp>
      <p:grpSp>
        <p:nvGrpSpPr>
          <p:cNvPr id="24" name="Group 68"/>
          <p:cNvGrpSpPr>
            <a:grpSpLocks/>
          </p:cNvGrpSpPr>
          <p:nvPr/>
        </p:nvGrpSpPr>
        <p:grpSpPr bwMode="auto">
          <a:xfrm>
            <a:off x="152400" y="2670175"/>
            <a:ext cx="1730375" cy="461963"/>
            <a:chOff x="96" y="1682"/>
            <a:chExt cx="1090" cy="291"/>
          </a:xfrm>
        </p:grpSpPr>
        <p:sp>
          <p:nvSpPr>
            <p:cNvPr id="38956" name="Text Box 22"/>
            <p:cNvSpPr txBox="1">
              <a:spLocks noChangeArrowheads="1"/>
            </p:cNvSpPr>
            <p:nvPr/>
          </p:nvSpPr>
          <p:spPr bwMode="auto">
            <a:xfrm>
              <a:off x="974" y="1688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38957" name="Text Box 54"/>
            <p:cNvSpPr txBox="1">
              <a:spLocks noChangeArrowheads="1"/>
            </p:cNvSpPr>
            <p:nvPr/>
          </p:nvSpPr>
          <p:spPr bwMode="auto">
            <a:xfrm>
              <a:off x="96" y="1682"/>
              <a:ext cx="80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{1, 2, 3}</a:t>
              </a:r>
            </a:p>
          </p:txBody>
        </p:sp>
      </p:grpSp>
      <p:grpSp>
        <p:nvGrpSpPr>
          <p:cNvPr id="27" name="Group 70"/>
          <p:cNvGrpSpPr>
            <a:grpSpLocks/>
          </p:cNvGrpSpPr>
          <p:nvPr/>
        </p:nvGrpSpPr>
        <p:grpSpPr bwMode="auto">
          <a:xfrm>
            <a:off x="152400" y="3124200"/>
            <a:ext cx="1730375" cy="519113"/>
            <a:chOff x="96" y="1968"/>
            <a:chExt cx="1090" cy="327"/>
          </a:xfrm>
        </p:grpSpPr>
        <p:sp>
          <p:nvSpPr>
            <p:cNvPr id="38954" name="Text Box 23"/>
            <p:cNvSpPr txBox="1">
              <a:spLocks noChangeArrowheads="1"/>
            </p:cNvSpPr>
            <p:nvPr/>
          </p:nvSpPr>
          <p:spPr bwMode="auto">
            <a:xfrm>
              <a:off x="974" y="2010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38955" name="Text Box 55"/>
            <p:cNvSpPr txBox="1">
              <a:spLocks noChangeArrowheads="1"/>
            </p:cNvSpPr>
            <p:nvPr/>
          </p:nvSpPr>
          <p:spPr bwMode="auto">
            <a:xfrm>
              <a:off x="96" y="1968"/>
              <a:ext cx="80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{2, 3, 4}</a:t>
              </a:r>
            </a:p>
          </p:txBody>
        </p:sp>
      </p:grpSp>
      <p:grpSp>
        <p:nvGrpSpPr>
          <p:cNvPr id="30" name="Group 71"/>
          <p:cNvGrpSpPr>
            <a:grpSpLocks/>
          </p:cNvGrpSpPr>
          <p:nvPr/>
        </p:nvGrpSpPr>
        <p:grpSpPr bwMode="auto">
          <a:xfrm>
            <a:off x="152400" y="3505200"/>
            <a:ext cx="1730375" cy="474663"/>
            <a:chOff x="96" y="2208"/>
            <a:chExt cx="1090" cy="299"/>
          </a:xfrm>
        </p:grpSpPr>
        <p:sp>
          <p:nvSpPr>
            <p:cNvPr id="38952" name="Text Box 24"/>
            <p:cNvSpPr txBox="1">
              <a:spLocks noChangeArrowheads="1"/>
            </p:cNvSpPr>
            <p:nvPr/>
          </p:nvSpPr>
          <p:spPr bwMode="auto">
            <a:xfrm>
              <a:off x="974" y="2222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38953" name="Text Box 56"/>
            <p:cNvSpPr txBox="1">
              <a:spLocks noChangeArrowheads="1"/>
            </p:cNvSpPr>
            <p:nvPr/>
          </p:nvSpPr>
          <p:spPr bwMode="auto">
            <a:xfrm>
              <a:off x="96" y="2208"/>
              <a:ext cx="80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{3, 4, 5}</a:t>
              </a:r>
            </a:p>
          </p:txBody>
        </p:sp>
      </p:grpSp>
      <p:sp>
        <p:nvSpPr>
          <p:cNvPr id="38934" name="Text Box 59"/>
          <p:cNvSpPr txBox="1">
            <a:spLocks noChangeArrowheads="1"/>
          </p:cNvSpPr>
          <p:nvPr/>
        </p:nvSpPr>
        <p:spPr bwMode="auto">
          <a:xfrm>
            <a:off x="0" y="1371600"/>
            <a:ext cx="2362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Unacked packets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in sender’s window</a:t>
            </a:r>
          </a:p>
        </p:txBody>
      </p:sp>
      <p:sp>
        <p:nvSpPr>
          <p:cNvPr id="38935" name="Text Box 60"/>
          <p:cNvSpPr txBox="1">
            <a:spLocks noChangeArrowheads="1"/>
          </p:cNvSpPr>
          <p:nvPr/>
        </p:nvSpPr>
        <p:spPr bwMode="auto">
          <a:xfrm>
            <a:off x="6629400" y="1371600"/>
            <a:ext cx="2503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Out-o-seq packets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in receiver’s window</a:t>
            </a:r>
          </a:p>
        </p:txBody>
      </p:sp>
      <p:sp>
        <p:nvSpPr>
          <p:cNvPr id="35" name="Text Box 61"/>
          <p:cNvSpPr txBox="1">
            <a:spLocks noChangeArrowheads="1"/>
          </p:cNvSpPr>
          <p:nvPr/>
        </p:nvSpPr>
        <p:spPr bwMode="auto">
          <a:xfrm>
            <a:off x="7605713" y="2479675"/>
            <a:ext cx="4016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{}</a:t>
            </a:r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8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>
            <a:off x="1997075" y="3810000"/>
            <a:ext cx="5367338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46"/>
          <p:cNvSpPr>
            <a:spLocks noChangeShapeType="1"/>
          </p:cNvSpPr>
          <p:nvPr/>
        </p:nvSpPr>
        <p:spPr bwMode="auto">
          <a:xfrm>
            <a:off x="1997075" y="4114800"/>
            <a:ext cx="5367338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" name="Group 73"/>
          <p:cNvGrpSpPr>
            <a:grpSpLocks/>
          </p:cNvGrpSpPr>
          <p:nvPr/>
        </p:nvGrpSpPr>
        <p:grpSpPr bwMode="auto">
          <a:xfrm>
            <a:off x="1997075" y="4419600"/>
            <a:ext cx="5367338" cy="1143000"/>
            <a:chOff x="1258" y="2784"/>
            <a:chExt cx="3381" cy="720"/>
          </a:xfrm>
        </p:grpSpPr>
        <p:sp>
          <p:nvSpPr>
            <p:cNvPr id="38948" name="Line 48"/>
            <p:cNvSpPr>
              <a:spLocks noChangeShapeType="1"/>
            </p:cNvSpPr>
            <p:nvPr/>
          </p:nvSpPr>
          <p:spPr bwMode="auto">
            <a:xfrm flipH="1">
              <a:off x="1258" y="2784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Line 49"/>
            <p:cNvSpPr>
              <a:spLocks noChangeShapeType="1"/>
            </p:cNvSpPr>
            <p:nvPr/>
          </p:nvSpPr>
          <p:spPr bwMode="auto">
            <a:xfrm flipH="1"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Line 50"/>
            <p:cNvSpPr>
              <a:spLocks noChangeShapeType="1"/>
            </p:cNvSpPr>
            <p:nvPr/>
          </p:nvSpPr>
          <p:spPr bwMode="auto">
            <a:xfrm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1" name="Line 51"/>
            <p:cNvSpPr>
              <a:spLocks noChangeShapeType="1"/>
            </p:cNvSpPr>
            <p:nvPr/>
          </p:nvSpPr>
          <p:spPr bwMode="auto">
            <a:xfrm>
              <a:off x="1258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72"/>
          <p:cNvGrpSpPr>
            <a:grpSpLocks/>
          </p:cNvGrpSpPr>
          <p:nvPr/>
        </p:nvGrpSpPr>
        <p:grpSpPr bwMode="auto">
          <a:xfrm>
            <a:off x="152400" y="3889375"/>
            <a:ext cx="1724025" cy="458788"/>
            <a:chOff x="96" y="2450"/>
            <a:chExt cx="1086" cy="289"/>
          </a:xfrm>
        </p:grpSpPr>
        <p:sp>
          <p:nvSpPr>
            <p:cNvPr id="38946" name="Text Box 47"/>
            <p:cNvSpPr txBox="1">
              <a:spLocks noChangeArrowheads="1"/>
            </p:cNvSpPr>
            <p:nvPr/>
          </p:nvSpPr>
          <p:spPr bwMode="auto">
            <a:xfrm>
              <a:off x="970" y="2454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38947" name="Text Box 57"/>
            <p:cNvSpPr txBox="1">
              <a:spLocks noChangeArrowheads="1"/>
            </p:cNvSpPr>
            <p:nvPr/>
          </p:nvSpPr>
          <p:spPr bwMode="auto">
            <a:xfrm>
              <a:off x="96" y="2450"/>
              <a:ext cx="80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{4, 5, 6}</a:t>
              </a:r>
            </a:p>
          </p:txBody>
        </p:sp>
      </p:grpSp>
      <p:sp>
        <p:nvSpPr>
          <p:cNvPr id="47" name="Text Box 58"/>
          <p:cNvSpPr txBox="1">
            <a:spLocks noChangeArrowheads="1"/>
          </p:cNvSpPr>
          <p:nvPr/>
        </p:nvSpPr>
        <p:spPr bwMode="auto">
          <a:xfrm>
            <a:off x="725488" y="4191000"/>
            <a:ext cx="2682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7696200" y="3657600"/>
            <a:ext cx="2682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7620000" y="2822575"/>
            <a:ext cx="4016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{}</a:t>
            </a:r>
          </a:p>
        </p:txBody>
      </p:sp>
      <p:sp>
        <p:nvSpPr>
          <p:cNvPr id="50" name="Text Box 67"/>
          <p:cNvSpPr txBox="1">
            <a:spLocks noChangeArrowheads="1"/>
          </p:cNvSpPr>
          <p:nvPr/>
        </p:nvSpPr>
        <p:spPr bwMode="auto">
          <a:xfrm>
            <a:off x="7620000" y="3203575"/>
            <a:ext cx="4016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{}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0888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5" grpId="0"/>
      <p:bldP spid="36" grpId="0" animBg="1"/>
      <p:bldP spid="37" grpId="0" animBg="1"/>
      <p:bldP spid="38" grpId="0" animBg="1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4"/>
          <p:cNvSpPr>
            <a:spLocks noGrp="1" noChangeArrowheads="1"/>
          </p:cNvSpPr>
          <p:nvPr>
            <p:ph type="title"/>
          </p:nvPr>
        </p:nvSpPr>
        <p:spPr>
          <a:xfrm>
            <a:off x="630600" y="149842"/>
            <a:ext cx="7162800" cy="879904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>
                <a:ea typeface="굴림" panose="020B0600000101010101" pitchFamily="34" charset="-127"/>
              </a:rPr>
              <a:t>Socket Setup over TCP/IP</a:t>
            </a:r>
          </a:p>
        </p:txBody>
      </p:sp>
      <p:sp>
        <p:nvSpPr>
          <p:cNvPr id="110183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14300" y="4095013"/>
            <a:ext cx="5295900" cy="2708877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5-Tuple identifies each connection: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ea typeface="굴림" panose="020B0600000101010101" pitchFamily="34" charset="-127"/>
              </a:rPr>
              <a:t>Source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ea typeface="굴림" panose="020B0600000101010101" pitchFamily="34" charset="-127"/>
              </a:rPr>
              <a:t>Destination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ea typeface="굴림" panose="020B0600000101010101" pitchFamily="34" charset="-127"/>
              </a:rPr>
              <a:t>Source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ea typeface="굴림" panose="020B0600000101010101" pitchFamily="34" charset="-127"/>
              </a:rPr>
              <a:t>Destination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ea typeface="굴림" panose="020B0600000101010101" pitchFamily="34" charset="-127"/>
              </a:rPr>
              <a:t>Protocol (TCP here)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B34A4E-26A8-437A-9C40-029645EF3BDE}"/>
              </a:ext>
            </a:extLst>
          </p:cNvPr>
          <p:cNvSpPr txBox="1"/>
          <p:nvPr/>
        </p:nvSpPr>
        <p:spPr>
          <a:xfrm>
            <a:off x="4038600" y="4267171"/>
            <a:ext cx="4991100" cy="184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85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altLang="ko-KR" sz="2000" b="0" dirty="0">
                <a:latin typeface="Gill Sans MT" panose="020B0502020104020203" pitchFamily="34" charset="77"/>
                <a:ea typeface="굴림" panose="020B0600000101010101" pitchFamily="34" charset="-127"/>
              </a:rPr>
              <a:t>Often, Client Port “randomly” assigned</a:t>
            </a:r>
          </a:p>
          <a:p>
            <a:pPr marL="1200150" lvl="2" indent="-285750">
              <a:lnSpc>
                <a:spcPct val="85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altLang="ko-KR" b="0" dirty="0">
                <a:latin typeface="Gill Sans MT" panose="020B0502020104020203" pitchFamily="34" charset="77"/>
                <a:ea typeface="굴림" panose="020B0600000101010101" pitchFamily="34" charset="-127"/>
              </a:rPr>
              <a:t>Done by OS during client socket setup</a:t>
            </a:r>
          </a:p>
          <a:p>
            <a:pPr marL="800100" lvl="1" indent="-342900">
              <a:lnSpc>
                <a:spcPct val="85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altLang="ko-KR" sz="2000" b="0" dirty="0">
                <a:latin typeface="Gill Sans MT" panose="020B0502020104020203" pitchFamily="34" charset="77"/>
                <a:ea typeface="굴림" panose="020B0600000101010101" pitchFamily="34" charset="-127"/>
              </a:rPr>
              <a:t>Server Port often “well known”</a:t>
            </a:r>
          </a:p>
          <a:p>
            <a:pPr marL="1200150" lvl="2" indent="-285750">
              <a:lnSpc>
                <a:spcPct val="85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altLang="ko-KR" b="0" dirty="0">
                <a:latin typeface="Gill Sans MT" panose="020B0502020104020203" pitchFamily="34" charset="77"/>
                <a:ea typeface="굴림" panose="020B0600000101010101" pitchFamily="34" charset="-127"/>
              </a:rPr>
              <a:t>80 (web), 443 (secure web), 25 (</a:t>
            </a:r>
            <a:r>
              <a:rPr lang="en-US" altLang="ko-KR" b="0" dirty="0" err="1">
                <a:latin typeface="Gill Sans MT" panose="020B0502020104020203" pitchFamily="34" charset="77"/>
                <a:ea typeface="굴림" panose="020B0600000101010101" pitchFamily="34" charset="-127"/>
              </a:rPr>
              <a:t>sendmail</a:t>
            </a:r>
            <a:r>
              <a:rPr lang="en-US" altLang="ko-KR" b="0" dirty="0">
                <a:latin typeface="Gill Sans MT" panose="020B0502020104020203" pitchFamily="34" charset="77"/>
                <a:ea typeface="굴림" panose="020B0600000101010101" pitchFamily="34" charset="-127"/>
              </a:rPr>
              <a:t>), </a:t>
            </a:r>
            <a:r>
              <a:rPr lang="en-US" altLang="ko-KR" b="0" dirty="0" err="1">
                <a:latin typeface="Gill Sans MT" panose="020B0502020104020203" pitchFamily="34" charset="77"/>
                <a:ea typeface="굴림" panose="020B0600000101010101" pitchFamily="34" charset="-127"/>
              </a:rPr>
              <a:t>etc</a:t>
            </a:r>
            <a:endParaRPr lang="en-US" altLang="ko-KR" b="0" dirty="0">
              <a:latin typeface="Gill Sans MT" panose="020B0502020104020203" pitchFamily="34" charset="77"/>
              <a:ea typeface="굴림" panose="020B0600000101010101" pitchFamily="34" charset="-127"/>
            </a:endParaRPr>
          </a:p>
          <a:p>
            <a:pPr marL="1200150" lvl="2" indent="-285750">
              <a:lnSpc>
                <a:spcPct val="85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altLang="ko-KR" b="0" dirty="0">
                <a:latin typeface="Gill Sans MT" panose="020B0502020104020203" pitchFamily="34" charset="77"/>
                <a:ea typeface="굴림" panose="020B0600000101010101" pitchFamily="34" charset="-127"/>
              </a:rPr>
              <a:t>Well-known ports from 0—1023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2EECDA-6FA5-8F45-94B3-DF1C81DA4BAB}"/>
              </a:ext>
            </a:extLst>
          </p:cNvPr>
          <p:cNvGrpSpPr/>
          <p:nvPr/>
        </p:nvGrpSpPr>
        <p:grpSpPr>
          <a:xfrm>
            <a:off x="1264194" y="777027"/>
            <a:ext cx="6933322" cy="3109173"/>
            <a:chOff x="1264194" y="777027"/>
            <a:chExt cx="6933322" cy="3109173"/>
          </a:xfrm>
        </p:grpSpPr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70DB5B67-4C34-ED47-A74F-27C4F4C63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194" y="2552391"/>
              <a:ext cx="1052970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18" name="Cloud">
              <a:extLst>
                <a:ext uri="{FF2B5EF4-FFF2-40B4-BE49-F238E27FC236}">
                  <a16:creationId xmlns:a16="http://schemas.microsoft.com/office/drawing/2014/main" id="{D0D1CC02-C0CF-014C-B678-FB5E0E1E027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245948" y="1021806"/>
              <a:ext cx="3708284" cy="2493333"/>
            </a:xfrm>
            <a:custGeom>
              <a:avLst/>
              <a:gdLst>
                <a:gd name="T0" fmla="*/ 7 w 21600"/>
                <a:gd name="T1" fmla="*/ 767 h 21600"/>
                <a:gd name="T2" fmla="*/ 1094 w 21600"/>
                <a:gd name="T3" fmla="*/ 1531 h 21600"/>
                <a:gd name="T4" fmla="*/ 2185 w 21600"/>
                <a:gd name="T5" fmla="*/ 767 h 21600"/>
                <a:gd name="T6" fmla="*/ 1094 w 21600"/>
                <a:gd name="T7" fmla="*/ 8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69 h 21600"/>
                <a:gd name="T14" fmla="*/ 17086 w 21600"/>
                <a:gd name="T15" fmla="*/ 173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33C007A-85D9-7742-9551-6D5F884B0518}"/>
                </a:ext>
              </a:extLst>
            </p:cNvPr>
            <p:cNvGrpSpPr/>
            <p:nvPr/>
          </p:nvGrpSpPr>
          <p:grpSpPr>
            <a:xfrm>
              <a:off x="2179820" y="1555836"/>
              <a:ext cx="3447710" cy="1164077"/>
              <a:chOff x="2200954" y="1787932"/>
              <a:chExt cx="3699806" cy="1062066"/>
            </a:xfrm>
          </p:grpSpPr>
          <p:sp>
            <p:nvSpPr>
              <p:cNvPr id="20" name="Text Box 10">
                <a:extLst>
                  <a:ext uri="{FF2B5EF4-FFF2-40B4-BE49-F238E27FC236}">
                    <a16:creationId xmlns:a16="http://schemas.microsoft.com/office/drawing/2014/main" id="{AA4E51ED-6EA5-2840-9AD0-1BC80FDD7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547700">
                <a:off x="2729983" y="1958708"/>
                <a:ext cx="2611229" cy="336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 sz="2000" dirty="0">
                    <a:latin typeface="+mj-lt"/>
                    <a:ea typeface="굴림" panose="020B0600000101010101" pitchFamily="34" charset="-127"/>
                  </a:rPr>
                  <a:t>Request Connection</a:t>
                </a:r>
              </a:p>
            </p:txBody>
          </p:sp>
          <p:sp>
            <p:nvSpPr>
              <p:cNvPr id="21" name="Line 7">
                <a:extLst>
                  <a:ext uri="{FF2B5EF4-FFF2-40B4-BE49-F238E27FC236}">
                    <a16:creationId xmlns:a16="http://schemas.microsoft.com/office/drawing/2014/main" id="{787ADEAA-E9B2-F141-9204-A8CC17DF5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0954" y="1787932"/>
                <a:ext cx="3699806" cy="106206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A68068F3-9AA7-684E-9B38-C2F461734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9460" y="3525130"/>
              <a:ext cx="1063143" cy="361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+mj-lt"/>
                  <a:ea typeface="굴림" panose="020B0600000101010101" pitchFamily="34" charset="-127"/>
                </a:rPr>
                <a:t>Server</a:t>
              </a:r>
            </a:p>
          </p:txBody>
        </p:sp>
        <p:sp>
          <p:nvSpPr>
            <p:cNvPr id="23" name="Text Box 13">
              <a:extLst>
                <a:ext uri="{FF2B5EF4-FFF2-40B4-BE49-F238E27FC236}">
                  <a16:creationId xmlns:a16="http://schemas.microsoft.com/office/drawing/2014/main" id="{A8613737-68C6-F84F-B30F-864584C11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148" y="3505485"/>
              <a:ext cx="988537" cy="361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+mj-lt"/>
                  <a:ea typeface="굴림" panose="020B0600000101010101" pitchFamily="34" charset="-127"/>
                </a:rPr>
                <a:t>Client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758B51C-82F5-814A-B11A-C8FD3DE82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627529" y="885372"/>
              <a:ext cx="565150" cy="950628"/>
            </a:xfrm>
            <a:prstGeom prst="rect">
              <a:avLst/>
            </a:prstGeom>
          </p:spPr>
        </p:pic>
        <p:sp>
          <p:nvSpPr>
            <p:cNvPr id="25" name="Oval 3">
              <a:extLst>
                <a:ext uri="{FF2B5EF4-FFF2-40B4-BE49-F238E27FC236}">
                  <a16:creationId xmlns:a16="http://schemas.microsoft.com/office/drawing/2014/main" id="{4440E1FF-5655-0F40-A94D-6DA12E481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857" y="777027"/>
              <a:ext cx="1512478" cy="1083209"/>
            </a:xfrm>
            <a:prstGeom prst="ellipse">
              <a:avLst/>
            </a:prstGeom>
            <a:solidFill>
              <a:schemeClr val="accent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+mj-lt"/>
                  <a:ea typeface="굴림" panose="020B0600000101010101" pitchFamily="34" charset="-127"/>
                </a:rPr>
                <a:t>Server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185390-EF9F-3C48-B384-9F16F7088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79" t="11674" r="7255" b="21873"/>
            <a:stretch/>
          </p:blipFill>
          <p:spPr>
            <a:xfrm>
              <a:off x="7141155" y="1617281"/>
              <a:ext cx="1056361" cy="310239"/>
            </a:xfrm>
            <a:prstGeom prst="rect">
              <a:avLst/>
            </a:prstGeom>
          </p:spPr>
        </p:pic>
        <p:sp>
          <p:nvSpPr>
            <p:cNvPr id="27" name="AutoShape 9">
              <a:extLst>
                <a:ext uri="{FF2B5EF4-FFF2-40B4-BE49-F238E27FC236}">
                  <a16:creationId xmlns:a16="http://schemas.microsoft.com/office/drawing/2014/main" id="{7566C3CC-7DAE-B346-95C0-5E5CCC6A7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684" y="2720502"/>
              <a:ext cx="4479153" cy="491185"/>
            </a:xfrm>
            <a:prstGeom prst="leftRightArrow">
              <a:avLst>
                <a:gd name="adj1" fmla="val 57468"/>
                <a:gd name="adj2" fmla="val 102636"/>
              </a:avLst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+mj-lt"/>
                  <a:ea typeface="굴림" panose="020B0600000101010101" pitchFamily="34" charset="-127"/>
                </a:rPr>
                <a:t>connection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009E59A-3A0E-564D-B951-4FB17994FB4B}"/>
                </a:ext>
              </a:extLst>
            </p:cNvPr>
            <p:cNvGrpSpPr/>
            <p:nvPr/>
          </p:nvGrpSpPr>
          <p:grpSpPr>
            <a:xfrm>
              <a:off x="6096663" y="1860237"/>
              <a:ext cx="1980537" cy="1572058"/>
              <a:chOff x="6096663" y="1860237"/>
              <a:chExt cx="1980537" cy="1572058"/>
            </a:xfrm>
          </p:grpSpPr>
          <p:sp>
            <p:nvSpPr>
              <p:cNvPr id="29" name="Line 8">
                <a:extLst>
                  <a:ext uri="{FF2B5EF4-FFF2-40B4-BE49-F238E27FC236}">
                    <a16:creationId xmlns:a16="http://schemas.microsoft.com/office/drawing/2014/main" id="{62B5EB9A-10E4-B74D-BEB4-79B09BDEF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89868" y="1860237"/>
                <a:ext cx="8184" cy="66531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 Box 11">
                <a:extLst>
                  <a:ext uri="{FF2B5EF4-FFF2-40B4-BE49-F238E27FC236}">
                    <a16:creationId xmlns:a16="http://schemas.microsoft.com/office/drawing/2014/main" id="{7EE1D8DB-7C7F-054E-BBF1-A54F7FDBCB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0839" y="2019146"/>
                <a:ext cx="1056361" cy="6310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buSzPct val="100000"/>
                </a:pPr>
                <a:r>
                  <a:rPr lang="en-US" altLang="ko-KR" sz="2200" dirty="0">
                    <a:latin typeface="+mj-lt"/>
                    <a:ea typeface="굴림" panose="020B0600000101010101" pitchFamily="34" charset="-127"/>
                  </a:rPr>
                  <a:t>new</a:t>
                </a:r>
              </a:p>
              <a:p>
                <a:pPr algn="ctr">
                  <a:lnSpc>
                    <a:spcPct val="80000"/>
                  </a:lnSpc>
                  <a:buSzPct val="100000"/>
                </a:pPr>
                <a:r>
                  <a:rPr lang="en-US" altLang="ko-KR" sz="2200" dirty="0">
                    <a:latin typeface="+mj-lt"/>
                    <a:ea typeface="굴림" panose="020B0600000101010101" pitchFamily="34" charset="-127"/>
                  </a:rPr>
                  <a:t>socket</a:t>
                </a:r>
              </a:p>
            </p:txBody>
          </p:sp>
          <p:sp>
            <p:nvSpPr>
              <p:cNvPr id="31" name="Oval 5">
                <a:extLst>
                  <a:ext uri="{FF2B5EF4-FFF2-40B4-BE49-F238E27FC236}">
                    <a16:creationId xmlns:a16="http://schemas.microsoft.com/office/drawing/2014/main" id="{C2E9272B-CEA3-E44D-B31D-4E48D55A2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663" y="2552391"/>
                <a:ext cx="1765123" cy="879904"/>
              </a:xfrm>
              <a:prstGeom prst="ellipse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 sz="2200" dirty="0">
                    <a:latin typeface="+mj-lt"/>
                    <a:ea typeface="굴림" panose="020B0600000101010101" pitchFamily="34" charset="-127"/>
                  </a:rPr>
                  <a:t>Connection</a:t>
                </a:r>
              </a:p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 sz="2200" dirty="0">
                    <a:latin typeface="+mj-lt"/>
                    <a:ea typeface="굴림" panose="020B0600000101010101" pitchFamily="34" charset="-127"/>
                  </a:rPr>
                  <a:t>socket</a:t>
                </a:r>
              </a:p>
            </p:txBody>
          </p:sp>
        </p:grpSp>
        <p:sp>
          <p:nvSpPr>
            <p:cNvPr id="32" name="AutoShape 9">
              <a:extLst>
                <a:ext uri="{FF2B5EF4-FFF2-40B4-BE49-F238E27FC236}">
                  <a16:creationId xmlns:a16="http://schemas.microsoft.com/office/drawing/2014/main" id="{AD9DB235-2B77-F443-A115-C7D1763B8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337" y="2719914"/>
              <a:ext cx="3769326" cy="491185"/>
            </a:xfrm>
            <a:prstGeom prst="leftRightArrow">
              <a:avLst>
                <a:gd name="adj1" fmla="val 49630"/>
                <a:gd name="adj2" fmla="val 102636"/>
              </a:avLst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+mj-lt"/>
                  <a:ea typeface="굴림" panose="020B0600000101010101" pitchFamily="34" charset="-127"/>
                </a:rPr>
                <a:t>connection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70CF1-264B-E544-9F67-95378FDD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9FD47-1268-B444-826D-8884ED64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3187746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Sliding Window w/o Errors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472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Assume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capacity, C = 1Gbps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Latency between end-hosts, RTT = 80ms</a:t>
            </a:r>
          </a:p>
          <a:p>
            <a:pPr lvl="1">
              <a:defRPr/>
            </a:pP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packet_length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= 1000 bytes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is the window size W to match link’s capacity, C?</a:t>
            </a: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Solution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We want Throughput = C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Throughput = W*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packet_size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/RTT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 = W*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packet_size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/RTT</a:t>
            </a:r>
          </a:p>
          <a:p>
            <a:pPr marL="457200" lvl="1" indent="0">
              <a:buFontTx/>
              <a:buNone/>
              <a:defRPr/>
            </a:pP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W = C*RTT/</a:t>
            </a:r>
            <a:r>
              <a:rPr lang="en-US" b="1" dirty="0" err="1">
                <a:latin typeface="Helvetica" charset="0"/>
                <a:ea typeface="ＭＳ Ｐゴシック" charset="0"/>
                <a:cs typeface="ＭＳ Ｐゴシック" charset="0"/>
              </a:rPr>
              <a:t>packet_size</a:t>
            </a: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= 10</a:t>
            </a:r>
            <a:r>
              <a:rPr lang="en-US" baseline="30000" dirty="0">
                <a:latin typeface="Helvetica" charset="0"/>
                <a:ea typeface="ＭＳ Ｐゴシック" charset="0"/>
                <a:cs typeface="ＭＳ Ｐゴシック" charset="0"/>
              </a:rPr>
              <a:t>9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bps*80*10</a:t>
            </a:r>
            <a:r>
              <a:rPr lang="en-US" baseline="30000" dirty="0">
                <a:latin typeface="Helvetica" charset="0"/>
                <a:ea typeface="ＭＳ Ｐゴシック" charset="0"/>
                <a:cs typeface="ＭＳ Ｐゴシック" charset="0"/>
              </a:rPr>
              <a:t>-3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s/(8000b) = 10</a:t>
            </a:r>
            <a:r>
              <a:rPr lang="en-US" baseline="30000" dirty="0">
                <a:latin typeface="Helvetica" charset="0"/>
                <a:ea typeface="ＭＳ Ｐゴシック" charset="0"/>
                <a:cs typeface="ＭＳ Ｐゴシック" charset="0"/>
              </a:rPr>
              <a:t>4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packets </a:t>
            </a:r>
          </a:p>
          <a:p>
            <a:pPr lvl="1"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963" y="5791200"/>
            <a:ext cx="7234237" cy="461963"/>
          </a:xfrm>
          <a:prstGeom prst="rect">
            <a:avLst/>
          </a:prstGeom>
          <a:solidFill>
            <a:srgbClr val="FAF55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Helvetica"/>
                <a:cs typeface="Helvetica"/>
              </a:rPr>
              <a:t>Window size ~ Bandwidth (Capacity), delay (RTT/2)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9267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Sliding Window with Errors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510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Two approaches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Go-Back-n (GBN)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Selective Repeat (SR)</a:t>
            </a:r>
          </a:p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 the absence of errors they behave identically</a:t>
            </a:r>
          </a:p>
          <a:p>
            <a:pPr lvl="1">
              <a:lnSpc>
                <a:spcPct val="100000"/>
              </a:lnSpc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Go-Back-n (GBN)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Transmit up to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unacknowledged packets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If timeout for ACK(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k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), retransmit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k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,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 k+1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, …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Typically uses NACKs instead of ACKs</a:t>
            </a:r>
          </a:p>
          <a:p>
            <a:pPr lvl="2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Recall, NACK specifies first in-sequence packet missed by receiver</a:t>
            </a:r>
          </a:p>
          <a:p>
            <a:pPr>
              <a:lnSpc>
                <a:spcPct val="100000"/>
              </a:lnSpc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7834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GBN Example with Errors</a:t>
            </a:r>
          </a:p>
        </p:txBody>
      </p:sp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2286000" y="1062038"/>
            <a:ext cx="4160838" cy="4619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hlink"/>
                </a:solidFill>
                <a:latin typeface="Helvetica" charset="0"/>
                <a:cs typeface="Helvetica" charset="0"/>
              </a:rPr>
              <a:t>Window size (W) = 3 packets</a:t>
            </a:r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87" name="Line 6"/>
          <p:cNvSpPr>
            <a:spLocks noChangeShapeType="1"/>
          </p:cNvSpPr>
          <p:nvPr/>
        </p:nvSpPr>
        <p:spPr bwMode="auto">
          <a:xfrm>
            <a:off x="1928813" y="1462088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Line 7"/>
          <p:cNvSpPr>
            <a:spLocks noChangeShapeType="1"/>
          </p:cNvSpPr>
          <p:nvPr/>
        </p:nvSpPr>
        <p:spPr bwMode="auto">
          <a:xfrm>
            <a:off x="7283450" y="1462088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11"/>
          <p:cNvSpPr txBox="1">
            <a:spLocks noChangeArrowheads="1"/>
          </p:cNvSpPr>
          <p:nvPr/>
        </p:nvSpPr>
        <p:spPr bwMode="auto">
          <a:xfrm>
            <a:off x="1338263" y="5786438"/>
            <a:ext cx="117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Helvetica" charset="0"/>
                <a:cs typeface="Helvetica" charset="0"/>
              </a:rPr>
              <a:t>Sender</a:t>
            </a:r>
          </a:p>
        </p:txBody>
      </p:sp>
      <p:sp>
        <p:nvSpPr>
          <p:cNvPr id="41990" name="Text Box 12"/>
          <p:cNvSpPr txBox="1">
            <a:spLocks noChangeArrowheads="1"/>
          </p:cNvSpPr>
          <p:nvPr/>
        </p:nvSpPr>
        <p:spPr bwMode="auto">
          <a:xfrm>
            <a:off x="6553200" y="5791200"/>
            <a:ext cx="140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Helvetica" charset="0"/>
                <a:cs typeface="Helvetica" charset="0"/>
              </a:rPr>
              <a:t>Receiver</a:t>
            </a:r>
          </a:p>
        </p:txBody>
      </p:sp>
      <p:sp>
        <p:nvSpPr>
          <p:cNvPr id="1149971" name="Line 19"/>
          <p:cNvSpPr>
            <a:spLocks noChangeShapeType="1"/>
          </p:cNvSpPr>
          <p:nvPr/>
        </p:nvSpPr>
        <p:spPr bwMode="auto">
          <a:xfrm flipH="1">
            <a:off x="1928813" y="3757613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457325" y="1319213"/>
            <a:ext cx="6343650" cy="2057400"/>
            <a:chOff x="918" y="1024"/>
            <a:chExt cx="3996" cy="1296"/>
          </a:xfrm>
        </p:grpSpPr>
        <p:sp>
          <p:nvSpPr>
            <p:cNvPr id="42019" name="Line 8"/>
            <p:cNvSpPr>
              <a:spLocks noChangeShapeType="1"/>
            </p:cNvSpPr>
            <p:nvPr/>
          </p:nvSpPr>
          <p:spPr bwMode="auto">
            <a:xfrm>
              <a:off x="1215" y="1210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Line 9"/>
            <p:cNvSpPr>
              <a:spLocks noChangeShapeType="1"/>
            </p:cNvSpPr>
            <p:nvPr/>
          </p:nvSpPr>
          <p:spPr bwMode="auto">
            <a:xfrm flipH="1"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Line 10"/>
            <p:cNvSpPr>
              <a:spLocks noChangeShapeType="1"/>
            </p:cNvSpPr>
            <p:nvPr/>
          </p:nvSpPr>
          <p:spPr bwMode="auto">
            <a:xfrm>
              <a:off x="1215" y="1984"/>
              <a:ext cx="2295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Line 13"/>
            <p:cNvSpPr>
              <a:spLocks noChangeShapeType="1"/>
            </p:cNvSpPr>
            <p:nvPr/>
          </p:nvSpPr>
          <p:spPr bwMode="auto">
            <a:xfrm>
              <a:off x="1215" y="140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Line 14"/>
            <p:cNvSpPr>
              <a:spLocks noChangeShapeType="1"/>
            </p:cNvSpPr>
            <p:nvPr/>
          </p:nvSpPr>
          <p:spPr bwMode="auto">
            <a:xfrm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Line 15"/>
            <p:cNvSpPr>
              <a:spLocks noChangeShapeType="1"/>
            </p:cNvSpPr>
            <p:nvPr/>
          </p:nvSpPr>
          <p:spPr bwMode="auto">
            <a:xfrm flipH="1">
              <a:off x="1215" y="1786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5" name="Line 16"/>
            <p:cNvSpPr>
              <a:spLocks noChangeShapeType="1"/>
            </p:cNvSpPr>
            <p:nvPr/>
          </p:nvSpPr>
          <p:spPr bwMode="auto">
            <a:xfrm flipH="1">
              <a:off x="1215" y="1978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Text Box 20"/>
            <p:cNvSpPr txBox="1">
              <a:spLocks noChangeArrowheads="1"/>
            </p:cNvSpPr>
            <p:nvPr/>
          </p:nvSpPr>
          <p:spPr bwMode="auto">
            <a:xfrm>
              <a:off x="918" y="1024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42027" name="Text Box 21"/>
            <p:cNvSpPr txBox="1">
              <a:spLocks noChangeArrowheads="1"/>
            </p:cNvSpPr>
            <p:nvPr/>
          </p:nvSpPr>
          <p:spPr bwMode="auto">
            <a:xfrm>
              <a:off x="922" y="1236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42028" name="Text Box 22"/>
            <p:cNvSpPr txBox="1">
              <a:spLocks noChangeArrowheads="1"/>
            </p:cNvSpPr>
            <p:nvPr/>
          </p:nvSpPr>
          <p:spPr bwMode="auto">
            <a:xfrm>
              <a:off x="922" y="1464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42029" name="Text Box 23"/>
            <p:cNvSpPr txBox="1">
              <a:spLocks noChangeArrowheads="1"/>
            </p:cNvSpPr>
            <p:nvPr/>
          </p:nvSpPr>
          <p:spPr bwMode="auto">
            <a:xfrm>
              <a:off x="922" y="1744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42030" name="Text Box 24"/>
            <p:cNvSpPr txBox="1">
              <a:spLocks noChangeArrowheads="1"/>
            </p:cNvSpPr>
            <p:nvPr/>
          </p:nvSpPr>
          <p:spPr bwMode="auto">
            <a:xfrm>
              <a:off x="922" y="1998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42031" name="Line 40"/>
            <p:cNvSpPr>
              <a:spLocks noChangeShapeType="1"/>
            </p:cNvSpPr>
            <p:nvPr/>
          </p:nvSpPr>
          <p:spPr bwMode="auto">
            <a:xfrm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032" name="Line 41"/>
            <p:cNvSpPr>
              <a:spLocks noChangeShapeType="1"/>
            </p:cNvSpPr>
            <p:nvPr/>
          </p:nvSpPr>
          <p:spPr bwMode="auto">
            <a:xfrm flipH="1"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033" name="Text Box 44"/>
            <p:cNvSpPr txBox="1">
              <a:spLocks noChangeArrowheads="1"/>
            </p:cNvSpPr>
            <p:nvPr/>
          </p:nvSpPr>
          <p:spPr bwMode="auto">
            <a:xfrm>
              <a:off x="4653" y="1338"/>
              <a:ext cx="261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{}</a:t>
              </a:r>
            </a:p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{}</a:t>
              </a:r>
            </a:p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{}</a:t>
              </a:r>
            </a:p>
          </p:txBody>
        </p:sp>
      </p:grpSp>
      <p:sp>
        <p:nvSpPr>
          <p:cNvPr id="1149994" name="Line 42"/>
          <p:cNvSpPr>
            <a:spLocks noChangeShapeType="1"/>
          </p:cNvSpPr>
          <p:nvPr/>
        </p:nvSpPr>
        <p:spPr bwMode="auto">
          <a:xfrm flipH="1">
            <a:off x="1914525" y="4037013"/>
            <a:ext cx="5367338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463675" y="3122613"/>
            <a:ext cx="6689725" cy="1117600"/>
            <a:chOff x="922" y="2160"/>
            <a:chExt cx="4214" cy="704"/>
          </a:xfrm>
        </p:grpSpPr>
        <p:sp>
          <p:nvSpPr>
            <p:cNvPr id="42014" name="Line 17"/>
            <p:cNvSpPr>
              <a:spLocks noChangeShapeType="1"/>
            </p:cNvSpPr>
            <p:nvPr/>
          </p:nvSpPr>
          <p:spPr bwMode="auto">
            <a:xfrm>
              <a:off x="1215" y="21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18"/>
            <p:cNvSpPr>
              <a:spLocks noChangeShapeType="1"/>
            </p:cNvSpPr>
            <p:nvPr/>
          </p:nvSpPr>
          <p:spPr bwMode="auto">
            <a:xfrm>
              <a:off x="1215" y="236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Text Box 25"/>
            <p:cNvSpPr txBox="1">
              <a:spLocks noChangeArrowheads="1"/>
            </p:cNvSpPr>
            <p:nvPr/>
          </p:nvSpPr>
          <p:spPr bwMode="auto">
            <a:xfrm>
              <a:off x="922" y="2184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42017" name="Text Box 45"/>
            <p:cNvSpPr txBox="1">
              <a:spLocks noChangeArrowheads="1"/>
            </p:cNvSpPr>
            <p:nvPr/>
          </p:nvSpPr>
          <p:spPr bwMode="auto">
            <a:xfrm>
              <a:off x="4614" y="2342"/>
              <a:ext cx="52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{5}</a:t>
              </a:r>
            </a:p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{5,6}</a:t>
              </a:r>
            </a:p>
          </p:txBody>
        </p:sp>
        <p:sp>
          <p:nvSpPr>
            <p:cNvPr id="42018" name="Line 55"/>
            <p:cNvSpPr>
              <a:spLocks noChangeShapeType="1"/>
            </p:cNvSpPr>
            <p:nvPr/>
          </p:nvSpPr>
          <p:spPr bwMode="auto">
            <a:xfrm flipH="1">
              <a:off x="4850" y="2160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150008" name="Text Box 56"/>
          <p:cNvSpPr txBox="1">
            <a:spLocks noChangeArrowheads="1"/>
          </p:cNvSpPr>
          <p:nvPr/>
        </p:nvSpPr>
        <p:spPr bwMode="auto">
          <a:xfrm>
            <a:off x="8004175" y="2741613"/>
            <a:ext cx="12192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accent1"/>
                </a:solidFill>
                <a:latin typeface="Helvetica" charset="0"/>
                <a:cs typeface="Helvetica" charset="0"/>
              </a:rPr>
              <a:t>4 is </a:t>
            </a:r>
          </a:p>
          <a:p>
            <a:pPr eaLnBrk="1" hangingPunct="1"/>
            <a:r>
              <a:rPr lang="en-US" b="0">
                <a:solidFill>
                  <a:schemeClr val="accent1"/>
                </a:solidFill>
                <a:latin typeface="Helvetica" charset="0"/>
                <a:cs typeface="Helvetica" charset="0"/>
              </a:rPr>
              <a:t>missing</a:t>
            </a: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3175" y="2817813"/>
            <a:ext cx="1946275" cy="1905000"/>
            <a:chOff x="2" y="1968"/>
            <a:chExt cx="1226" cy="1200"/>
          </a:xfrm>
        </p:grpSpPr>
        <p:sp>
          <p:nvSpPr>
            <p:cNvPr id="42010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11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12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13" name="Text Box 65"/>
            <p:cNvSpPr txBox="1">
              <a:spLocks noChangeArrowheads="1"/>
            </p:cNvSpPr>
            <p:nvPr/>
          </p:nvSpPr>
          <p:spPr bwMode="auto">
            <a:xfrm>
              <a:off x="2" y="2160"/>
              <a:ext cx="734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Timeout</a:t>
              </a:r>
            </a:p>
            <a:p>
              <a:pPr eaLnBrk="1" hangingPunct="1"/>
              <a:r>
                <a:rPr lang="en-US" sz="20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Packet 4</a:t>
              </a:r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1600200" y="4419600"/>
            <a:ext cx="6108700" cy="1116013"/>
            <a:chOff x="1008" y="2977"/>
            <a:chExt cx="3848" cy="703"/>
          </a:xfrm>
        </p:grpSpPr>
        <p:sp>
          <p:nvSpPr>
            <p:cNvPr id="42003" name="Text Box 67"/>
            <p:cNvSpPr txBox="1">
              <a:spLocks noChangeArrowheads="1"/>
            </p:cNvSpPr>
            <p:nvPr/>
          </p:nvSpPr>
          <p:spPr bwMode="auto">
            <a:xfrm>
              <a:off x="1025" y="2977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42004" name="Text Box 68"/>
            <p:cNvSpPr txBox="1">
              <a:spLocks noChangeArrowheads="1"/>
            </p:cNvSpPr>
            <p:nvPr/>
          </p:nvSpPr>
          <p:spPr bwMode="auto">
            <a:xfrm>
              <a:off x="1025" y="3121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42005" name="Text Box 69"/>
            <p:cNvSpPr txBox="1">
              <a:spLocks noChangeArrowheads="1"/>
            </p:cNvSpPr>
            <p:nvPr/>
          </p:nvSpPr>
          <p:spPr bwMode="auto">
            <a:xfrm>
              <a:off x="1008" y="3265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42006" name="Line 70"/>
            <p:cNvSpPr>
              <a:spLocks noChangeShapeType="1"/>
            </p:cNvSpPr>
            <p:nvPr/>
          </p:nvSpPr>
          <p:spPr bwMode="auto">
            <a:xfrm>
              <a:off x="1206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71"/>
            <p:cNvSpPr>
              <a:spLocks noChangeShapeType="1"/>
            </p:cNvSpPr>
            <p:nvPr/>
          </p:nvSpPr>
          <p:spPr bwMode="auto">
            <a:xfrm>
              <a:off x="1206" y="324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72"/>
            <p:cNvSpPr>
              <a:spLocks noChangeShapeType="1"/>
            </p:cNvSpPr>
            <p:nvPr/>
          </p:nvSpPr>
          <p:spPr bwMode="auto">
            <a:xfrm>
              <a:off x="1206" y="3344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Text Box 73"/>
            <p:cNvSpPr txBox="1">
              <a:spLocks noChangeArrowheads="1"/>
            </p:cNvSpPr>
            <p:nvPr/>
          </p:nvSpPr>
          <p:spPr bwMode="auto">
            <a:xfrm>
              <a:off x="4595" y="3344"/>
              <a:ext cx="26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{}</a:t>
              </a:r>
            </a:p>
          </p:txBody>
        </p:sp>
      </p:grp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2743200" y="4419600"/>
            <a:ext cx="2743200" cy="1066800"/>
          </a:xfrm>
          <a:prstGeom prst="wedgeRectCallout">
            <a:avLst>
              <a:gd name="adj1" fmla="val -79546"/>
              <a:gd name="adj2" fmla="val -62898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Why doesn’t sender retransmit packet 4 here?</a:t>
            </a:r>
          </a:p>
        </p:txBody>
      </p:sp>
      <p:sp>
        <p:nvSpPr>
          <p:cNvPr id="47" name="Rectangular Callout 46"/>
          <p:cNvSpPr>
            <a:spLocks noChangeArrowheads="1"/>
          </p:cNvSpPr>
          <p:nvPr/>
        </p:nvSpPr>
        <p:spPr bwMode="auto">
          <a:xfrm>
            <a:off x="76200" y="4953000"/>
            <a:ext cx="1676400" cy="1066800"/>
          </a:xfrm>
          <a:prstGeom prst="wedgeRectCallout">
            <a:avLst>
              <a:gd name="adj1" fmla="val 57412"/>
              <a:gd name="adj2" fmla="val -73106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Assume packet 4 lost!</a:t>
            </a:r>
          </a:p>
        </p:txBody>
      </p:sp>
      <p:sp>
        <p:nvSpPr>
          <p:cNvPr id="42000" name="Text Box 60"/>
          <p:cNvSpPr txBox="1">
            <a:spLocks noChangeArrowheads="1"/>
          </p:cNvSpPr>
          <p:nvPr/>
        </p:nvSpPr>
        <p:spPr bwMode="auto">
          <a:xfrm>
            <a:off x="6488113" y="762000"/>
            <a:ext cx="25034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Out-o-seq packets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in receiver’s window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 rot="-370788">
            <a:off x="2763838" y="3711575"/>
            <a:ext cx="103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chemeClr val="accent1"/>
                </a:solidFill>
                <a:latin typeface="Tahoma" charset="0"/>
              </a:rPr>
              <a:t>NACK 4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 rot="-370788">
            <a:off x="2762250" y="4092575"/>
            <a:ext cx="103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chemeClr val="accent1"/>
                </a:solidFill>
                <a:latin typeface="Tahoma" charset="0"/>
              </a:rPr>
              <a:t>NACK 4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0220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71" grpId="0" animBg="1"/>
      <p:bldP spid="1149994" grpId="0" animBg="1"/>
      <p:bldP spid="1150008" grpId="0"/>
      <p:bldP spid="6" grpId="0" animBg="1"/>
      <p:bldP spid="47" grpId="0" animBg="1"/>
      <p:bldP spid="49" grpId="0"/>
      <p:bldP spid="5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Selective Repeat (SR)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Sender: transmit up to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unacknowledged packets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Assume packet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k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is lost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Receiver: indicate packet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k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is missing (use ACKs)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Sender: retransmit packet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k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lang="en-US" sz="250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12462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SR Example with Errors</a:t>
            </a:r>
          </a:p>
        </p:txBody>
      </p:sp>
      <p:sp>
        <p:nvSpPr>
          <p:cNvPr id="44034" name="Line 3"/>
          <p:cNvSpPr>
            <a:spLocks noChangeShapeType="1"/>
          </p:cNvSpPr>
          <p:nvPr/>
        </p:nvSpPr>
        <p:spPr bwMode="auto">
          <a:xfrm>
            <a:off x="7356475" y="422275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7432675" y="4730750"/>
            <a:ext cx="898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latin typeface="Helvetica" charset="0"/>
                <a:cs typeface="Helvetica" charset="0"/>
              </a:rPr>
              <a:t>Time</a:t>
            </a:r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1808163" y="1538288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7162800" y="1538288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1808163" y="1690688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9"/>
          <p:cNvSpPr>
            <a:spLocks noChangeShapeType="1"/>
          </p:cNvSpPr>
          <p:nvPr/>
        </p:nvSpPr>
        <p:spPr bwMode="auto">
          <a:xfrm>
            <a:off x="1808163" y="2843213"/>
            <a:ext cx="3871912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1208088" y="5711825"/>
            <a:ext cx="1227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latin typeface="Helvetica" charset="0"/>
                <a:cs typeface="Helvetica" charset="0"/>
              </a:rPr>
              <a:t>Sender</a:t>
            </a:r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6553200" y="5711825"/>
            <a:ext cx="1466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latin typeface="Helvetica" charset="0"/>
                <a:cs typeface="Helvetica" charset="0"/>
              </a:rPr>
              <a:t>Receiver</a:t>
            </a:r>
          </a:p>
        </p:txBody>
      </p:sp>
      <p:sp>
        <p:nvSpPr>
          <p:cNvPr id="44042" name="Line 12"/>
          <p:cNvSpPr>
            <a:spLocks noChangeShapeType="1"/>
          </p:cNvSpPr>
          <p:nvPr/>
        </p:nvSpPr>
        <p:spPr bwMode="auto">
          <a:xfrm>
            <a:off x="1808163" y="1995488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3"/>
          <p:cNvSpPr>
            <a:spLocks noChangeShapeType="1"/>
          </p:cNvSpPr>
          <p:nvPr/>
        </p:nvSpPr>
        <p:spPr bwMode="auto">
          <a:xfrm>
            <a:off x="1808163" y="2300288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4"/>
          <p:cNvSpPr>
            <a:spLocks noChangeShapeType="1"/>
          </p:cNvSpPr>
          <p:nvPr/>
        </p:nvSpPr>
        <p:spPr bwMode="auto">
          <a:xfrm flipH="1">
            <a:off x="1808163" y="2605088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5"/>
          <p:cNvSpPr>
            <a:spLocks noChangeShapeType="1"/>
          </p:cNvSpPr>
          <p:nvPr/>
        </p:nvSpPr>
        <p:spPr bwMode="auto">
          <a:xfrm flipH="1">
            <a:off x="1808163" y="2909888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6"/>
          <p:cNvSpPr>
            <a:spLocks noChangeShapeType="1"/>
          </p:cNvSpPr>
          <p:nvPr/>
        </p:nvSpPr>
        <p:spPr bwMode="auto">
          <a:xfrm>
            <a:off x="1808163" y="3148013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7"/>
          <p:cNvSpPr>
            <a:spLocks noChangeShapeType="1"/>
          </p:cNvSpPr>
          <p:nvPr/>
        </p:nvSpPr>
        <p:spPr bwMode="auto">
          <a:xfrm>
            <a:off x="1808163" y="3519488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18"/>
          <p:cNvSpPr>
            <a:spLocks noChangeShapeType="1"/>
          </p:cNvSpPr>
          <p:nvPr/>
        </p:nvSpPr>
        <p:spPr bwMode="auto">
          <a:xfrm flipH="1">
            <a:off x="1808163" y="3757613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1336675" y="1395413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auto">
          <a:xfrm>
            <a:off x="1343025" y="1731963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44051" name="Text Box 21"/>
          <p:cNvSpPr txBox="1">
            <a:spLocks noChangeArrowheads="1"/>
          </p:cNvSpPr>
          <p:nvPr/>
        </p:nvSpPr>
        <p:spPr bwMode="auto">
          <a:xfrm>
            <a:off x="1343025" y="2093913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44052" name="Text Box 22"/>
          <p:cNvSpPr txBox="1">
            <a:spLocks noChangeArrowheads="1"/>
          </p:cNvSpPr>
          <p:nvPr/>
        </p:nvSpPr>
        <p:spPr bwMode="auto">
          <a:xfrm>
            <a:off x="1343025" y="2605088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4</a:t>
            </a:r>
          </a:p>
        </p:txBody>
      </p:sp>
      <p:sp>
        <p:nvSpPr>
          <p:cNvPr id="44053" name="Text Box 23"/>
          <p:cNvSpPr txBox="1">
            <a:spLocks noChangeArrowheads="1"/>
          </p:cNvSpPr>
          <p:nvPr/>
        </p:nvSpPr>
        <p:spPr bwMode="auto">
          <a:xfrm>
            <a:off x="1343025" y="2941638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5</a:t>
            </a:r>
          </a:p>
        </p:txBody>
      </p:sp>
      <p:sp>
        <p:nvSpPr>
          <p:cNvPr id="44054" name="Text Box 24"/>
          <p:cNvSpPr txBox="1">
            <a:spLocks noChangeArrowheads="1"/>
          </p:cNvSpPr>
          <p:nvPr/>
        </p:nvSpPr>
        <p:spPr bwMode="auto">
          <a:xfrm>
            <a:off x="1343025" y="3236913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6</a:t>
            </a:r>
          </a:p>
        </p:txBody>
      </p:sp>
      <p:sp>
        <p:nvSpPr>
          <p:cNvPr id="44055" name="Text Box 25"/>
          <p:cNvSpPr txBox="1">
            <a:spLocks noChangeArrowheads="1"/>
          </p:cNvSpPr>
          <p:nvPr/>
        </p:nvSpPr>
        <p:spPr bwMode="auto">
          <a:xfrm>
            <a:off x="1343025" y="4071938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4</a:t>
            </a:r>
          </a:p>
        </p:txBody>
      </p:sp>
      <p:sp>
        <p:nvSpPr>
          <p:cNvPr id="44056" name="Text Box 26"/>
          <p:cNvSpPr txBox="1">
            <a:spLocks noChangeArrowheads="1"/>
          </p:cNvSpPr>
          <p:nvPr/>
        </p:nvSpPr>
        <p:spPr bwMode="auto">
          <a:xfrm>
            <a:off x="1343025" y="5256213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7</a:t>
            </a:r>
          </a:p>
        </p:txBody>
      </p:sp>
      <p:sp>
        <p:nvSpPr>
          <p:cNvPr id="44057" name="Line 29"/>
          <p:cNvSpPr>
            <a:spLocks noChangeShapeType="1"/>
          </p:cNvSpPr>
          <p:nvPr/>
        </p:nvSpPr>
        <p:spPr bwMode="auto">
          <a:xfrm flipH="1">
            <a:off x="1808163" y="4129088"/>
            <a:ext cx="5365750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31"/>
          <p:cNvSpPr>
            <a:spLocks noChangeShapeType="1"/>
          </p:cNvSpPr>
          <p:nvPr/>
        </p:nvSpPr>
        <p:spPr bwMode="auto">
          <a:xfrm>
            <a:off x="1828800" y="4367213"/>
            <a:ext cx="5367338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Line 33"/>
          <p:cNvSpPr>
            <a:spLocks noChangeShapeType="1"/>
          </p:cNvSpPr>
          <p:nvPr/>
        </p:nvSpPr>
        <p:spPr bwMode="auto">
          <a:xfrm>
            <a:off x="5603875" y="3071813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60" name="Line 34"/>
          <p:cNvSpPr>
            <a:spLocks noChangeShapeType="1"/>
          </p:cNvSpPr>
          <p:nvPr/>
        </p:nvSpPr>
        <p:spPr bwMode="auto">
          <a:xfrm flipH="1">
            <a:off x="5603875" y="3071813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61" name="Text Box 35"/>
          <p:cNvSpPr txBox="1">
            <a:spLocks noChangeArrowheads="1"/>
          </p:cNvSpPr>
          <p:nvPr/>
        </p:nvSpPr>
        <p:spPr bwMode="auto">
          <a:xfrm>
            <a:off x="2936875" y="1143000"/>
            <a:ext cx="4160838" cy="4619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hlink"/>
                </a:solidFill>
                <a:latin typeface="Helvetica" charset="0"/>
                <a:cs typeface="Helvetica" charset="0"/>
              </a:rPr>
              <a:t>Window size (W) = 3 packets</a:t>
            </a:r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4062" name="Text Box 36"/>
          <p:cNvSpPr txBox="1">
            <a:spLocks noChangeArrowheads="1"/>
          </p:cNvSpPr>
          <p:nvPr/>
        </p:nvSpPr>
        <p:spPr bwMode="auto">
          <a:xfrm>
            <a:off x="708025" y="1370013"/>
            <a:ext cx="5937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{1}</a:t>
            </a:r>
          </a:p>
        </p:txBody>
      </p:sp>
      <p:sp>
        <p:nvSpPr>
          <p:cNvPr id="44063" name="Text Box 37"/>
          <p:cNvSpPr txBox="1">
            <a:spLocks noChangeArrowheads="1"/>
          </p:cNvSpPr>
          <p:nvPr/>
        </p:nvSpPr>
        <p:spPr bwMode="auto">
          <a:xfrm>
            <a:off x="403225" y="1712913"/>
            <a:ext cx="9350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{1, 2}</a:t>
            </a:r>
          </a:p>
        </p:txBody>
      </p:sp>
      <p:sp>
        <p:nvSpPr>
          <p:cNvPr id="44064" name="Text Box 38"/>
          <p:cNvSpPr txBox="1">
            <a:spLocks noChangeArrowheads="1"/>
          </p:cNvSpPr>
          <p:nvPr/>
        </p:nvSpPr>
        <p:spPr bwMode="auto">
          <a:xfrm>
            <a:off x="76200" y="2093913"/>
            <a:ext cx="12779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{1, 2, 3}</a:t>
            </a:r>
          </a:p>
        </p:txBody>
      </p:sp>
      <p:sp>
        <p:nvSpPr>
          <p:cNvPr id="44065" name="Text Box 39"/>
          <p:cNvSpPr txBox="1">
            <a:spLocks noChangeArrowheads="1"/>
          </p:cNvSpPr>
          <p:nvPr/>
        </p:nvSpPr>
        <p:spPr bwMode="auto">
          <a:xfrm>
            <a:off x="76200" y="2547938"/>
            <a:ext cx="12779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{2, 3, 4}</a:t>
            </a:r>
          </a:p>
        </p:txBody>
      </p:sp>
      <p:sp>
        <p:nvSpPr>
          <p:cNvPr id="44066" name="Text Box 40"/>
          <p:cNvSpPr txBox="1">
            <a:spLocks noChangeArrowheads="1"/>
          </p:cNvSpPr>
          <p:nvPr/>
        </p:nvSpPr>
        <p:spPr bwMode="auto">
          <a:xfrm>
            <a:off x="76200" y="2928938"/>
            <a:ext cx="12779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{3, 4, 5}</a:t>
            </a:r>
          </a:p>
        </p:txBody>
      </p:sp>
      <p:sp>
        <p:nvSpPr>
          <p:cNvPr id="44067" name="Text Box 41"/>
          <p:cNvSpPr txBox="1">
            <a:spLocks noChangeArrowheads="1"/>
          </p:cNvSpPr>
          <p:nvPr/>
        </p:nvSpPr>
        <p:spPr bwMode="auto">
          <a:xfrm>
            <a:off x="76200" y="3313113"/>
            <a:ext cx="12779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{4, 5, 6}</a:t>
            </a:r>
          </a:p>
        </p:txBody>
      </p:sp>
      <p:sp>
        <p:nvSpPr>
          <p:cNvPr id="44068" name="Text Box 43"/>
          <p:cNvSpPr txBox="1">
            <a:spLocks noChangeArrowheads="1"/>
          </p:cNvSpPr>
          <p:nvPr/>
        </p:nvSpPr>
        <p:spPr bwMode="auto">
          <a:xfrm>
            <a:off x="152400" y="4040188"/>
            <a:ext cx="11064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{4,5,6}</a:t>
            </a:r>
          </a:p>
        </p:txBody>
      </p:sp>
      <p:sp>
        <p:nvSpPr>
          <p:cNvPr id="44069" name="Line 44"/>
          <p:cNvSpPr>
            <a:spLocks noChangeShapeType="1"/>
          </p:cNvSpPr>
          <p:nvPr/>
        </p:nvSpPr>
        <p:spPr bwMode="auto">
          <a:xfrm flipH="1">
            <a:off x="1752600" y="4951413"/>
            <a:ext cx="5365750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Line 45"/>
          <p:cNvSpPr>
            <a:spLocks noChangeShapeType="1"/>
          </p:cNvSpPr>
          <p:nvPr/>
        </p:nvSpPr>
        <p:spPr bwMode="auto">
          <a:xfrm>
            <a:off x="1828800" y="5561013"/>
            <a:ext cx="3048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Text Box 46"/>
          <p:cNvSpPr txBox="1">
            <a:spLocks noChangeArrowheads="1"/>
          </p:cNvSpPr>
          <p:nvPr/>
        </p:nvSpPr>
        <p:spPr bwMode="auto">
          <a:xfrm>
            <a:off x="609600" y="5259388"/>
            <a:ext cx="5937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{7}</a:t>
            </a:r>
          </a:p>
        </p:txBody>
      </p:sp>
      <p:sp>
        <p:nvSpPr>
          <p:cNvPr id="44072" name="Line 15"/>
          <p:cNvSpPr>
            <a:spLocks noChangeShapeType="1"/>
          </p:cNvSpPr>
          <p:nvPr/>
        </p:nvSpPr>
        <p:spPr bwMode="auto">
          <a:xfrm flipH="1">
            <a:off x="1828800" y="2274888"/>
            <a:ext cx="5367338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3" name="Text Box 59"/>
          <p:cNvSpPr txBox="1">
            <a:spLocks noChangeArrowheads="1"/>
          </p:cNvSpPr>
          <p:nvPr/>
        </p:nvSpPr>
        <p:spPr bwMode="auto">
          <a:xfrm>
            <a:off x="533400" y="762000"/>
            <a:ext cx="2362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Unacked packets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in sender’s window</a:t>
            </a:r>
          </a:p>
        </p:txBody>
      </p:sp>
      <p:sp>
        <p:nvSpPr>
          <p:cNvPr id="44074" name="Text Box 7"/>
          <p:cNvSpPr txBox="1">
            <a:spLocks noChangeArrowheads="1"/>
          </p:cNvSpPr>
          <p:nvPr/>
        </p:nvSpPr>
        <p:spPr bwMode="auto">
          <a:xfrm rot="-370788">
            <a:off x="3308350" y="3711575"/>
            <a:ext cx="86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chemeClr val="accent1"/>
                </a:solidFill>
                <a:latin typeface="Tahoma" charset="0"/>
              </a:rPr>
              <a:t>ACK 5</a:t>
            </a:r>
          </a:p>
        </p:txBody>
      </p:sp>
      <p:sp>
        <p:nvSpPr>
          <p:cNvPr id="44075" name="Text Box 7"/>
          <p:cNvSpPr txBox="1">
            <a:spLocks noChangeArrowheads="1"/>
          </p:cNvSpPr>
          <p:nvPr/>
        </p:nvSpPr>
        <p:spPr bwMode="auto">
          <a:xfrm rot="-370788">
            <a:off x="3308350" y="4125913"/>
            <a:ext cx="86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chemeClr val="accent1"/>
                </a:solidFill>
                <a:latin typeface="Tahoma" charset="0"/>
              </a:rPr>
              <a:t>ACK 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1201591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74EF-37C2-AD44-AD40-AE18C233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Windows and Seq.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D3AC8-46C2-8444-A56E-3644B14B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42" y="4163510"/>
            <a:ext cx="7886700" cy="19923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Sender has three regions: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Sent and acknowledged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Sent and not acknowledged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Not yet sent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EA104B5-F1FF-D14D-B313-8912228A963E}"/>
              </a:ext>
            </a:extLst>
          </p:cNvPr>
          <p:cNvGrpSpPr>
            <a:grpSpLocks/>
          </p:cNvGrpSpPr>
          <p:nvPr/>
        </p:nvGrpSpPr>
        <p:grpSpPr bwMode="auto">
          <a:xfrm>
            <a:off x="1389104" y="1219199"/>
            <a:ext cx="6543675" cy="1300163"/>
            <a:chOff x="960" y="480"/>
            <a:chExt cx="4122" cy="819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1FBE52CF-36C6-BA4B-9F29-0DAF3ADA5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3120" cy="270"/>
              <a:chOff x="960" y="480"/>
              <a:chExt cx="3120" cy="270"/>
            </a:xfrm>
          </p:grpSpPr>
          <p:sp>
            <p:nvSpPr>
              <p:cNvPr id="17" name="Text Box 6">
                <a:extLst>
                  <a:ext uri="{FF2B5EF4-FFF2-40B4-BE49-F238E27FC236}">
                    <a16:creationId xmlns:a16="http://schemas.microsoft.com/office/drawing/2014/main" id="{940CD510-34B8-1240-941F-6BA25CD8D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480"/>
                <a:ext cx="174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latin typeface="Gill Sans MT" panose="020B0502020104020203" pitchFamily="34" charset="77"/>
                    <a:ea typeface="굴림" panose="020B0600000101010101" pitchFamily="34" charset="-127"/>
                  </a:rPr>
                  <a:t>Sequence Numbers</a:t>
                </a:r>
              </a:p>
            </p:txBody>
          </p:sp>
          <p:sp>
            <p:nvSpPr>
              <p:cNvPr id="18" name="Line 7">
                <a:extLst>
                  <a:ext uri="{FF2B5EF4-FFF2-40B4-BE49-F238E27FC236}">
                    <a16:creationId xmlns:a16="http://schemas.microsoft.com/office/drawing/2014/main" id="{58750EBB-60BA-9947-B155-AE692CB66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576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04A6F05D-D940-1747-B1A2-6D976C08F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576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E95386D3-789E-9743-8E10-8AA5EC4F9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816"/>
              <a:ext cx="4103" cy="483"/>
              <a:chOff x="960" y="864"/>
              <a:chExt cx="4103" cy="483"/>
            </a:xfrm>
          </p:grpSpPr>
          <p:grpSp>
            <p:nvGrpSpPr>
              <p:cNvPr id="7" name="Group 10">
                <a:extLst>
                  <a:ext uri="{FF2B5EF4-FFF2-40B4-BE49-F238E27FC236}">
                    <a16:creationId xmlns:a16="http://schemas.microsoft.com/office/drawing/2014/main" id="{C31F5FEE-FE8B-7149-9152-6097361E11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864"/>
                <a:ext cx="3120" cy="483"/>
                <a:chOff x="960" y="912"/>
                <a:chExt cx="3120" cy="483"/>
              </a:xfrm>
            </p:grpSpPr>
            <p:sp>
              <p:nvSpPr>
                <p:cNvPr id="10" name="Rectangle 11">
                  <a:extLst>
                    <a:ext uri="{FF2B5EF4-FFF2-40B4-BE49-F238E27FC236}">
                      <a16:creationId xmlns:a16="http://schemas.microsoft.com/office/drawing/2014/main" id="{0CBEBD7C-45B6-2E49-9CC2-C8B94BFE7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960"/>
                  <a:ext cx="1536" cy="384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1" name="Line 12">
                  <a:extLst>
                    <a:ext uri="{FF2B5EF4-FFF2-40B4-BE49-F238E27FC236}">
                      <a16:creationId xmlns:a16="http://schemas.microsoft.com/office/drawing/2014/main" id="{4B538DC4-83C2-2540-B7F7-9BB1EE53C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152"/>
                  <a:ext cx="31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2" name="Line 13">
                  <a:extLst>
                    <a:ext uri="{FF2B5EF4-FFF2-40B4-BE49-F238E27FC236}">
                      <a16:creationId xmlns:a16="http://schemas.microsoft.com/office/drawing/2014/main" id="{4EA34CA3-A67B-BE44-8774-2BE33727AB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4" y="912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3" name="Line 14">
                  <a:extLst>
                    <a:ext uri="{FF2B5EF4-FFF2-40B4-BE49-F238E27FC236}">
                      <a16:creationId xmlns:a16="http://schemas.microsoft.com/office/drawing/2014/main" id="{2021A6B7-C287-E24F-A7EA-0238E1A1D5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912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4" name="Text Box 15">
                  <a:extLst>
                    <a:ext uri="{FF2B5EF4-FFF2-40B4-BE49-F238E27FC236}">
                      <a16:creationId xmlns:a16="http://schemas.microsoft.com/office/drawing/2014/main" id="{831CD322-D997-D841-AFE3-1007226204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4" y="951"/>
                  <a:ext cx="848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Sent</a:t>
                  </a:r>
                </a:p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not acked</a:t>
                  </a:r>
                </a:p>
              </p:txBody>
            </p:sp>
            <p:sp>
              <p:nvSpPr>
                <p:cNvPr id="15" name="Text Box 16">
                  <a:extLst>
                    <a:ext uri="{FF2B5EF4-FFF2-40B4-BE49-F238E27FC236}">
                      <a16:creationId xmlns:a16="http://schemas.microsoft.com/office/drawing/2014/main" id="{C9C9D850-8B01-D841-A699-524B4635F5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6" y="951"/>
                  <a:ext cx="549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Sent</a:t>
                  </a:r>
                </a:p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acked</a:t>
                  </a:r>
                </a:p>
              </p:txBody>
            </p:sp>
            <p:sp>
              <p:nvSpPr>
                <p:cNvPr id="16" name="Text Box 17">
                  <a:extLst>
                    <a:ext uri="{FF2B5EF4-FFF2-40B4-BE49-F238E27FC236}">
                      <a16:creationId xmlns:a16="http://schemas.microsoft.com/office/drawing/2014/main" id="{FF646CFA-0DDE-524F-A82F-30A6718081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9" y="951"/>
                  <a:ext cx="689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Not yet</a:t>
                  </a:r>
                </a:p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sent</a:t>
                  </a:r>
                </a:p>
              </p:txBody>
            </p:sp>
          </p:grpSp>
          <p:sp>
            <p:nvSpPr>
              <p:cNvPr id="8" name="AutoShape 18">
                <a:extLst>
                  <a:ext uri="{FF2B5EF4-FFF2-40B4-BE49-F238E27FC236}">
                    <a16:creationId xmlns:a16="http://schemas.microsoft.com/office/drawing/2014/main" id="{8C47B949-6134-2849-99A6-A40CCEBBF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864"/>
                <a:ext cx="144" cy="480"/>
              </a:xfrm>
              <a:prstGeom prst="rightBrace">
                <a:avLst>
                  <a:gd name="adj1" fmla="val 27778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9" name="Text Box 19">
                <a:extLst>
                  <a:ext uri="{FF2B5EF4-FFF2-40B4-BE49-F238E27FC236}">
                    <a16:creationId xmlns:a16="http://schemas.microsoft.com/office/drawing/2014/main" id="{051DE0A0-6D3E-5849-889D-B31F3B6FC8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7" y="1005"/>
                <a:ext cx="706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latin typeface="Gill Sans MT" panose="020B0502020104020203" pitchFamily="34" charset="77"/>
                    <a:ea typeface="굴림" panose="020B0600000101010101" pitchFamily="34" charset="-127"/>
                  </a:rPr>
                  <a:t>Sender</a:t>
                </a:r>
              </a:p>
            </p:txBody>
          </p:sp>
        </p:grp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D72A107-16E8-9E41-BADA-93D07F3E4974}"/>
              </a:ext>
            </a:extLst>
          </p:cNvPr>
          <p:cNvGrpSpPr>
            <a:grpSpLocks/>
          </p:cNvGrpSpPr>
          <p:nvPr/>
        </p:nvGrpSpPr>
        <p:grpSpPr bwMode="auto">
          <a:xfrm>
            <a:off x="1389104" y="2895599"/>
            <a:ext cx="6716713" cy="838200"/>
            <a:chOff x="960" y="1584"/>
            <a:chExt cx="4231" cy="528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FB3893F-6752-8F4B-B330-B57BD54DF9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584"/>
              <a:ext cx="3141" cy="483"/>
              <a:chOff x="939" y="1536"/>
              <a:chExt cx="3141" cy="483"/>
            </a:xfrm>
          </p:grpSpPr>
          <p:sp>
            <p:nvSpPr>
              <p:cNvPr id="24" name="Text Box 22">
                <a:extLst>
                  <a:ext uri="{FF2B5EF4-FFF2-40B4-BE49-F238E27FC236}">
                    <a16:creationId xmlns:a16="http://schemas.microsoft.com/office/drawing/2014/main" id="{B276C01E-A5A7-2B4B-BEC1-4B240CDFE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1575"/>
                <a:ext cx="749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Not yet</a:t>
                </a:r>
              </a:p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received</a:t>
                </a:r>
              </a:p>
            </p:txBody>
          </p:sp>
          <p:sp>
            <p:nvSpPr>
              <p:cNvPr id="25" name="Text Box 23">
                <a:extLst>
                  <a:ext uri="{FF2B5EF4-FFF2-40B4-BE49-F238E27FC236}">
                    <a16:creationId xmlns:a16="http://schemas.microsoft.com/office/drawing/2014/main" id="{5A9D9A69-51F2-054B-8353-420DA7070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" y="1575"/>
                <a:ext cx="1075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Received</a:t>
                </a:r>
              </a:p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Given to app</a:t>
                </a: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A4936F23-D7D6-D347-831A-846D9DC60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84"/>
                <a:ext cx="1056" cy="384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A0E2C0FA-E713-C249-94AA-47555AF33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776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78B3B9BA-8E3E-0C4B-914E-91A81AD0A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153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" name="Line 27">
                <a:extLst>
                  <a:ext uri="{FF2B5EF4-FFF2-40B4-BE49-F238E27FC236}">
                    <a16:creationId xmlns:a16="http://schemas.microsoft.com/office/drawing/2014/main" id="{38FFACD8-C264-5949-B1FA-62DC10EEF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153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30" name="Text Box 28">
                <a:extLst>
                  <a:ext uri="{FF2B5EF4-FFF2-40B4-BE49-F238E27FC236}">
                    <a16:creationId xmlns:a16="http://schemas.microsoft.com/office/drawing/2014/main" id="{BDF20464-BE70-7142-BE5E-FE444AF1B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575"/>
                <a:ext cx="788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Received</a:t>
                </a:r>
              </a:p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Buffered</a:t>
                </a:r>
              </a:p>
            </p:txBody>
          </p:sp>
        </p:grpSp>
        <p:sp>
          <p:nvSpPr>
            <p:cNvPr id="22" name="AutoShape 29">
              <a:extLst>
                <a:ext uri="{FF2B5EF4-FFF2-40B4-BE49-F238E27FC236}">
                  <a16:creationId xmlns:a16="http://schemas.microsoft.com/office/drawing/2014/main" id="{04F3437A-EA3C-474D-8E09-783EE3286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1632"/>
              <a:ext cx="144" cy="480"/>
            </a:xfrm>
            <a:prstGeom prst="rightBrace">
              <a:avLst>
                <a:gd name="adj1" fmla="val 2777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MT" panose="020B0502020104020203" pitchFamily="34" charset="77"/>
              </a:endParaRPr>
            </a:p>
          </p:txBody>
        </p:sp>
        <p:sp>
          <p:nvSpPr>
            <p:cNvPr id="23" name="Text Box 30">
              <a:extLst>
                <a:ext uri="{FF2B5EF4-FFF2-40B4-BE49-F238E27FC236}">
                  <a16:creationId xmlns:a16="http://schemas.microsoft.com/office/drawing/2014/main" id="{D314013F-D232-054A-AE49-E5CB7B4D9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" y="1791"/>
              <a:ext cx="834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Receiver</a:t>
              </a:r>
            </a:p>
          </p:txBody>
        </p:sp>
      </p:grp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58C85DC8-165E-B44D-B01E-8338C241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9335FECD-B325-734F-A31D-41E6550B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617920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74EF-37C2-AD44-AD40-AE18C233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Windows and Seq.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D3AC8-46C2-8444-A56E-3644B14B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63" y="4076701"/>
            <a:ext cx="7886700" cy="19923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Receiver has three regions: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Received and acknowledged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Received and buffered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Not yet received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EA104B5-F1FF-D14D-B313-8912228A963E}"/>
              </a:ext>
            </a:extLst>
          </p:cNvPr>
          <p:cNvGrpSpPr>
            <a:grpSpLocks/>
          </p:cNvGrpSpPr>
          <p:nvPr/>
        </p:nvGrpSpPr>
        <p:grpSpPr bwMode="auto">
          <a:xfrm>
            <a:off x="1332956" y="1333500"/>
            <a:ext cx="6543675" cy="1300163"/>
            <a:chOff x="960" y="480"/>
            <a:chExt cx="4122" cy="819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1FBE52CF-36C6-BA4B-9F29-0DAF3ADA5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3120" cy="270"/>
              <a:chOff x="960" y="480"/>
              <a:chExt cx="3120" cy="270"/>
            </a:xfrm>
          </p:grpSpPr>
          <p:sp>
            <p:nvSpPr>
              <p:cNvPr id="17" name="Text Box 6">
                <a:extLst>
                  <a:ext uri="{FF2B5EF4-FFF2-40B4-BE49-F238E27FC236}">
                    <a16:creationId xmlns:a16="http://schemas.microsoft.com/office/drawing/2014/main" id="{940CD510-34B8-1240-941F-6BA25CD8D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480"/>
                <a:ext cx="174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latin typeface="Gill Sans MT" panose="020B0502020104020203" pitchFamily="34" charset="77"/>
                    <a:ea typeface="굴림" panose="020B0600000101010101" pitchFamily="34" charset="-127"/>
                  </a:rPr>
                  <a:t>Sequence Numbers</a:t>
                </a:r>
              </a:p>
            </p:txBody>
          </p:sp>
          <p:sp>
            <p:nvSpPr>
              <p:cNvPr id="18" name="Line 7">
                <a:extLst>
                  <a:ext uri="{FF2B5EF4-FFF2-40B4-BE49-F238E27FC236}">
                    <a16:creationId xmlns:a16="http://schemas.microsoft.com/office/drawing/2014/main" id="{58750EBB-60BA-9947-B155-AE692CB66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576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04A6F05D-D940-1747-B1A2-6D976C08F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576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E95386D3-789E-9743-8E10-8AA5EC4F9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816"/>
              <a:ext cx="4103" cy="483"/>
              <a:chOff x="960" y="864"/>
              <a:chExt cx="4103" cy="483"/>
            </a:xfrm>
          </p:grpSpPr>
          <p:grpSp>
            <p:nvGrpSpPr>
              <p:cNvPr id="7" name="Group 10">
                <a:extLst>
                  <a:ext uri="{FF2B5EF4-FFF2-40B4-BE49-F238E27FC236}">
                    <a16:creationId xmlns:a16="http://schemas.microsoft.com/office/drawing/2014/main" id="{C31F5FEE-FE8B-7149-9152-6097361E11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864"/>
                <a:ext cx="3120" cy="483"/>
                <a:chOff x="960" y="912"/>
                <a:chExt cx="3120" cy="483"/>
              </a:xfrm>
            </p:grpSpPr>
            <p:sp>
              <p:nvSpPr>
                <p:cNvPr id="10" name="Rectangle 11">
                  <a:extLst>
                    <a:ext uri="{FF2B5EF4-FFF2-40B4-BE49-F238E27FC236}">
                      <a16:creationId xmlns:a16="http://schemas.microsoft.com/office/drawing/2014/main" id="{0CBEBD7C-45B6-2E49-9CC2-C8B94BFE7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960"/>
                  <a:ext cx="1536" cy="384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1" name="Line 12">
                  <a:extLst>
                    <a:ext uri="{FF2B5EF4-FFF2-40B4-BE49-F238E27FC236}">
                      <a16:creationId xmlns:a16="http://schemas.microsoft.com/office/drawing/2014/main" id="{4B538DC4-83C2-2540-B7F7-9BB1EE53C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152"/>
                  <a:ext cx="31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2" name="Line 13">
                  <a:extLst>
                    <a:ext uri="{FF2B5EF4-FFF2-40B4-BE49-F238E27FC236}">
                      <a16:creationId xmlns:a16="http://schemas.microsoft.com/office/drawing/2014/main" id="{4EA34CA3-A67B-BE44-8774-2BE33727AB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4" y="912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3" name="Line 14">
                  <a:extLst>
                    <a:ext uri="{FF2B5EF4-FFF2-40B4-BE49-F238E27FC236}">
                      <a16:creationId xmlns:a16="http://schemas.microsoft.com/office/drawing/2014/main" id="{2021A6B7-C287-E24F-A7EA-0238E1A1D5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912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4" name="Text Box 15">
                  <a:extLst>
                    <a:ext uri="{FF2B5EF4-FFF2-40B4-BE49-F238E27FC236}">
                      <a16:creationId xmlns:a16="http://schemas.microsoft.com/office/drawing/2014/main" id="{831CD322-D997-D841-AFE3-1007226204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4" y="951"/>
                  <a:ext cx="848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Sent</a:t>
                  </a:r>
                </a:p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not acked</a:t>
                  </a:r>
                </a:p>
              </p:txBody>
            </p:sp>
            <p:sp>
              <p:nvSpPr>
                <p:cNvPr id="15" name="Text Box 16">
                  <a:extLst>
                    <a:ext uri="{FF2B5EF4-FFF2-40B4-BE49-F238E27FC236}">
                      <a16:creationId xmlns:a16="http://schemas.microsoft.com/office/drawing/2014/main" id="{C9C9D850-8B01-D841-A699-524B4635F5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6" y="951"/>
                  <a:ext cx="549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Sent</a:t>
                  </a:r>
                </a:p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acked</a:t>
                  </a:r>
                </a:p>
              </p:txBody>
            </p:sp>
            <p:sp>
              <p:nvSpPr>
                <p:cNvPr id="16" name="Text Box 17">
                  <a:extLst>
                    <a:ext uri="{FF2B5EF4-FFF2-40B4-BE49-F238E27FC236}">
                      <a16:creationId xmlns:a16="http://schemas.microsoft.com/office/drawing/2014/main" id="{FF646CFA-0DDE-524F-A82F-30A6718081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9" y="951"/>
                  <a:ext cx="689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Not yet</a:t>
                  </a:r>
                </a:p>
                <a:p>
                  <a:r>
                    <a:rPr lang="en-US" altLang="ko-KR" sz="2000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sent</a:t>
                  </a:r>
                </a:p>
              </p:txBody>
            </p:sp>
          </p:grpSp>
          <p:sp>
            <p:nvSpPr>
              <p:cNvPr id="8" name="AutoShape 18">
                <a:extLst>
                  <a:ext uri="{FF2B5EF4-FFF2-40B4-BE49-F238E27FC236}">
                    <a16:creationId xmlns:a16="http://schemas.microsoft.com/office/drawing/2014/main" id="{8C47B949-6134-2849-99A6-A40CCEBBF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864"/>
                <a:ext cx="144" cy="480"/>
              </a:xfrm>
              <a:prstGeom prst="rightBrace">
                <a:avLst>
                  <a:gd name="adj1" fmla="val 27778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9" name="Text Box 19">
                <a:extLst>
                  <a:ext uri="{FF2B5EF4-FFF2-40B4-BE49-F238E27FC236}">
                    <a16:creationId xmlns:a16="http://schemas.microsoft.com/office/drawing/2014/main" id="{051DE0A0-6D3E-5849-889D-B31F3B6FC8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7" y="1005"/>
                <a:ext cx="706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latin typeface="Gill Sans MT" panose="020B0502020104020203" pitchFamily="34" charset="77"/>
                    <a:ea typeface="굴림" panose="020B0600000101010101" pitchFamily="34" charset="-127"/>
                  </a:rPr>
                  <a:t>Sender</a:t>
                </a:r>
              </a:p>
            </p:txBody>
          </p:sp>
        </p:grp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D72A107-16E8-9E41-BADA-93D07F3E4974}"/>
              </a:ext>
            </a:extLst>
          </p:cNvPr>
          <p:cNvGrpSpPr>
            <a:grpSpLocks/>
          </p:cNvGrpSpPr>
          <p:nvPr/>
        </p:nvGrpSpPr>
        <p:grpSpPr bwMode="auto">
          <a:xfrm>
            <a:off x="1332956" y="3009900"/>
            <a:ext cx="6716713" cy="838200"/>
            <a:chOff x="960" y="1584"/>
            <a:chExt cx="4231" cy="528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FB3893F-6752-8F4B-B330-B57BD54DF9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584"/>
              <a:ext cx="3141" cy="483"/>
              <a:chOff x="939" y="1536"/>
              <a:chExt cx="3141" cy="483"/>
            </a:xfrm>
          </p:grpSpPr>
          <p:sp>
            <p:nvSpPr>
              <p:cNvPr id="24" name="Text Box 22">
                <a:extLst>
                  <a:ext uri="{FF2B5EF4-FFF2-40B4-BE49-F238E27FC236}">
                    <a16:creationId xmlns:a16="http://schemas.microsoft.com/office/drawing/2014/main" id="{B276C01E-A5A7-2B4B-BEC1-4B240CDFE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1575"/>
                <a:ext cx="749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Not yet</a:t>
                </a:r>
              </a:p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received</a:t>
                </a:r>
              </a:p>
            </p:txBody>
          </p:sp>
          <p:sp>
            <p:nvSpPr>
              <p:cNvPr id="25" name="Text Box 23">
                <a:extLst>
                  <a:ext uri="{FF2B5EF4-FFF2-40B4-BE49-F238E27FC236}">
                    <a16:creationId xmlns:a16="http://schemas.microsoft.com/office/drawing/2014/main" id="{5A9D9A69-51F2-054B-8353-420DA7070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" y="1575"/>
                <a:ext cx="1075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Received</a:t>
                </a:r>
              </a:p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Given to app</a:t>
                </a: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A4936F23-D7D6-D347-831A-846D9DC60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84"/>
                <a:ext cx="1056" cy="384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A0E2C0FA-E713-C249-94AA-47555AF33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776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78B3B9BA-8E3E-0C4B-914E-91A81AD0A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153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" name="Line 27">
                <a:extLst>
                  <a:ext uri="{FF2B5EF4-FFF2-40B4-BE49-F238E27FC236}">
                    <a16:creationId xmlns:a16="http://schemas.microsoft.com/office/drawing/2014/main" id="{38FFACD8-C264-5949-B1FA-62DC10EEF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153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MT" panose="020B0502020104020203" pitchFamily="34" charset="77"/>
                </a:endParaRPr>
              </a:p>
            </p:txBody>
          </p:sp>
          <p:sp>
            <p:nvSpPr>
              <p:cNvPr id="30" name="Text Box 28">
                <a:extLst>
                  <a:ext uri="{FF2B5EF4-FFF2-40B4-BE49-F238E27FC236}">
                    <a16:creationId xmlns:a16="http://schemas.microsoft.com/office/drawing/2014/main" id="{BDF20464-BE70-7142-BE5E-FE444AF1B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575"/>
                <a:ext cx="788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Received</a:t>
                </a:r>
              </a:p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Buffered</a:t>
                </a:r>
              </a:p>
            </p:txBody>
          </p:sp>
        </p:grpSp>
        <p:sp>
          <p:nvSpPr>
            <p:cNvPr id="22" name="AutoShape 29">
              <a:extLst>
                <a:ext uri="{FF2B5EF4-FFF2-40B4-BE49-F238E27FC236}">
                  <a16:creationId xmlns:a16="http://schemas.microsoft.com/office/drawing/2014/main" id="{04F3437A-EA3C-474D-8E09-783EE3286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1632"/>
              <a:ext cx="144" cy="480"/>
            </a:xfrm>
            <a:prstGeom prst="rightBrace">
              <a:avLst>
                <a:gd name="adj1" fmla="val 2777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MT" panose="020B0502020104020203" pitchFamily="34" charset="77"/>
              </a:endParaRPr>
            </a:p>
          </p:txBody>
        </p:sp>
        <p:sp>
          <p:nvSpPr>
            <p:cNvPr id="23" name="Text Box 30">
              <a:extLst>
                <a:ext uri="{FF2B5EF4-FFF2-40B4-BE49-F238E27FC236}">
                  <a16:creationId xmlns:a16="http://schemas.microsoft.com/office/drawing/2014/main" id="{D314013F-D232-054A-AE49-E5CB7B4D9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" y="1791"/>
              <a:ext cx="834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MT" panose="020B0502020104020203" pitchFamily="34" charset="77"/>
                  <a:ea typeface="굴림" panose="020B0600000101010101" pitchFamily="34" charset="-127"/>
                </a:rPr>
                <a:t>Receiver</a:t>
              </a:r>
            </a:p>
          </p:txBody>
        </p:sp>
      </p:grp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2498D43F-8D0B-594C-9457-1BD1014B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F31719A-F593-DA4B-BB0D-5AD716FC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0889468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300168" y="1249365"/>
            <a:ext cx="6553200" cy="10668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>
              <a:latin typeface="Gill Sans MT" panose="020B0502020104020203" pitchFamily="34" charset="77"/>
            </a:endParaRPr>
          </a:p>
        </p:txBody>
      </p:sp>
      <p:sp>
        <p:nvSpPr>
          <p:cNvPr id="1091587" name="Rectangle 3"/>
          <p:cNvSpPr>
            <a:spLocks noChangeArrowheads="1"/>
          </p:cNvSpPr>
          <p:nvPr/>
        </p:nvSpPr>
        <p:spPr bwMode="auto">
          <a:xfrm>
            <a:off x="3281368" y="1249365"/>
            <a:ext cx="838200" cy="1066800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000">
                <a:latin typeface="Gill Sans MT" panose="020B0502020104020203" pitchFamily="34" charset="77"/>
                <a:ea typeface="굴림" panose="020B0600000101010101" pitchFamily="34" charset="-127"/>
              </a:rPr>
              <a:t>Seq:190</a:t>
            </a:r>
          </a:p>
          <a:p>
            <a:r>
              <a:rPr lang="en-US" altLang="ko-KR" sz="2000">
                <a:latin typeface="Gill Sans MT" panose="020B0502020104020203" pitchFamily="34" charset="77"/>
                <a:ea typeface="굴림" panose="020B0600000101010101" pitchFamily="34" charset="-127"/>
              </a:rPr>
              <a:t>Size:40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3813"/>
            <a:ext cx="7162800" cy="868366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Window-Based Acknowledgements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614368" y="178276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600">
              <a:latin typeface="Gill Sans MT" panose="020B0502020104020203" pitchFamily="34" charset="77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7853368" y="178276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600">
              <a:latin typeface="Gill Sans MT" panose="020B0502020104020203" pitchFamily="34" charset="77"/>
            </a:endParaRPr>
          </a:p>
        </p:txBody>
      </p:sp>
      <p:sp>
        <p:nvSpPr>
          <p:cNvPr id="1091591" name="AutoShape 7"/>
          <p:cNvSpPr>
            <a:spLocks noChangeArrowheads="1"/>
          </p:cNvSpPr>
          <p:nvPr/>
        </p:nvSpPr>
        <p:spPr bwMode="auto">
          <a:xfrm>
            <a:off x="309568" y="3890965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latin typeface="Gill Sans MT" panose="020B0502020104020203" pitchFamily="34" charset="77"/>
                <a:ea typeface="굴림" panose="020B0600000101010101" pitchFamily="34" charset="-127"/>
              </a:rPr>
              <a:t>Seq:230</a:t>
            </a:r>
          </a:p>
        </p:txBody>
      </p:sp>
      <p:sp>
        <p:nvSpPr>
          <p:cNvPr id="1091592" name="AutoShape 8"/>
          <p:cNvSpPr>
            <a:spLocks noChangeArrowheads="1"/>
          </p:cNvSpPr>
          <p:nvPr/>
        </p:nvSpPr>
        <p:spPr bwMode="auto">
          <a:xfrm>
            <a:off x="8005768" y="3890965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latin typeface="Gill Sans MT" panose="020B0502020104020203" pitchFamily="34" charset="77"/>
                <a:ea typeface="굴림" panose="020B0600000101010101" pitchFamily="34" charset="-127"/>
              </a:rPr>
              <a:t>A:190/210</a:t>
            </a:r>
          </a:p>
        </p:txBody>
      </p:sp>
      <p:sp>
        <p:nvSpPr>
          <p:cNvPr id="1091593" name="AutoShape 9"/>
          <p:cNvSpPr>
            <a:spLocks noChangeArrowheads="1"/>
          </p:cNvSpPr>
          <p:nvPr/>
        </p:nvSpPr>
        <p:spPr bwMode="auto">
          <a:xfrm>
            <a:off x="309568" y="4365627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latin typeface="Gill Sans MT" panose="020B0502020104020203" pitchFamily="34" charset="77"/>
                <a:ea typeface="굴림" panose="020B0600000101010101" pitchFamily="34" charset="-127"/>
              </a:rPr>
              <a:t>Seq:260</a:t>
            </a:r>
          </a:p>
        </p:txBody>
      </p:sp>
      <p:sp>
        <p:nvSpPr>
          <p:cNvPr id="1091594" name="AutoShape 10"/>
          <p:cNvSpPr>
            <a:spLocks noChangeArrowheads="1"/>
          </p:cNvSpPr>
          <p:nvPr/>
        </p:nvSpPr>
        <p:spPr bwMode="auto">
          <a:xfrm>
            <a:off x="8005768" y="4365627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latin typeface="Gill Sans MT" panose="020B0502020104020203" pitchFamily="34" charset="77"/>
                <a:ea typeface="굴림" panose="020B0600000101010101" pitchFamily="34" charset="-127"/>
              </a:rPr>
              <a:t>A:190/210</a:t>
            </a:r>
          </a:p>
        </p:txBody>
      </p:sp>
      <p:sp>
        <p:nvSpPr>
          <p:cNvPr id="1091595" name="AutoShape 11"/>
          <p:cNvSpPr>
            <a:spLocks noChangeArrowheads="1"/>
          </p:cNvSpPr>
          <p:nvPr/>
        </p:nvSpPr>
        <p:spPr bwMode="auto">
          <a:xfrm>
            <a:off x="309568" y="4864102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latin typeface="Gill Sans MT" panose="020B0502020104020203" pitchFamily="34" charset="77"/>
                <a:ea typeface="굴림" panose="020B0600000101010101" pitchFamily="34" charset="-127"/>
              </a:rPr>
              <a:t>Seq:300</a:t>
            </a:r>
          </a:p>
        </p:txBody>
      </p:sp>
      <p:sp>
        <p:nvSpPr>
          <p:cNvPr id="1091596" name="AutoShape 12"/>
          <p:cNvSpPr>
            <a:spLocks noChangeArrowheads="1"/>
          </p:cNvSpPr>
          <p:nvPr/>
        </p:nvSpPr>
        <p:spPr bwMode="auto">
          <a:xfrm>
            <a:off x="8005768" y="4865690"/>
            <a:ext cx="990600" cy="473075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latin typeface="Gill Sans MT" panose="020B0502020104020203" pitchFamily="34" charset="77"/>
                <a:ea typeface="굴림" panose="020B0600000101010101" pitchFamily="34" charset="-127"/>
              </a:rPr>
              <a:t>A:190/210</a:t>
            </a:r>
          </a:p>
        </p:txBody>
      </p:sp>
      <p:sp>
        <p:nvSpPr>
          <p:cNvPr id="1091597" name="AutoShape 13"/>
          <p:cNvSpPr>
            <a:spLocks noChangeArrowheads="1"/>
          </p:cNvSpPr>
          <p:nvPr/>
        </p:nvSpPr>
        <p:spPr bwMode="auto">
          <a:xfrm>
            <a:off x="309568" y="5340352"/>
            <a:ext cx="990600" cy="473075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latin typeface="Gill Sans MT" panose="020B0502020104020203" pitchFamily="34" charset="77"/>
                <a:ea typeface="굴림" panose="020B0600000101010101" pitchFamily="34" charset="-127"/>
              </a:rPr>
              <a:t>Seq:190</a:t>
            </a:r>
          </a:p>
        </p:txBody>
      </p:sp>
      <p:sp>
        <p:nvSpPr>
          <p:cNvPr id="1091598" name="AutoShape 14"/>
          <p:cNvSpPr>
            <a:spLocks noChangeArrowheads="1"/>
          </p:cNvSpPr>
          <p:nvPr/>
        </p:nvSpPr>
        <p:spPr bwMode="auto">
          <a:xfrm>
            <a:off x="8005768" y="5340352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latin typeface="Gill Sans MT" panose="020B0502020104020203" pitchFamily="34" charset="77"/>
                <a:ea typeface="굴림" panose="020B0600000101010101" pitchFamily="34" charset="-127"/>
              </a:rPr>
              <a:t>A:340/60 </a:t>
            </a:r>
          </a:p>
        </p:txBody>
      </p:sp>
      <p:sp>
        <p:nvSpPr>
          <p:cNvPr id="1091599" name="AutoShape 15"/>
          <p:cNvSpPr>
            <a:spLocks noChangeArrowheads="1"/>
          </p:cNvSpPr>
          <p:nvPr/>
        </p:nvSpPr>
        <p:spPr bwMode="auto">
          <a:xfrm>
            <a:off x="309568" y="5813427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latin typeface="Gill Sans MT" panose="020B0502020104020203" pitchFamily="34" charset="77"/>
                <a:ea typeface="굴림" panose="020B0600000101010101" pitchFamily="34" charset="-127"/>
              </a:rPr>
              <a:t>Seq:340</a:t>
            </a:r>
          </a:p>
        </p:txBody>
      </p:sp>
      <p:sp>
        <p:nvSpPr>
          <p:cNvPr id="1091600" name="AutoShape 16"/>
          <p:cNvSpPr>
            <a:spLocks noChangeArrowheads="1"/>
          </p:cNvSpPr>
          <p:nvPr/>
        </p:nvSpPr>
        <p:spPr bwMode="auto">
          <a:xfrm>
            <a:off x="8005768" y="5813427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latin typeface="Gill Sans MT" panose="020B0502020104020203" pitchFamily="34" charset="77"/>
                <a:ea typeface="굴림" panose="020B0600000101010101" pitchFamily="34" charset="-127"/>
              </a:rPr>
              <a:t>A:380/20 </a:t>
            </a:r>
          </a:p>
        </p:txBody>
      </p:sp>
      <p:sp>
        <p:nvSpPr>
          <p:cNvPr id="1091601" name="AutoShape 17"/>
          <p:cNvSpPr>
            <a:spLocks noChangeArrowheads="1"/>
          </p:cNvSpPr>
          <p:nvPr/>
        </p:nvSpPr>
        <p:spPr bwMode="auto">
          <a:xfrm>
            <a:off x="309568" y="6288090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latin typeface="Gill Sans MT" panose="020B0502020104020203" pitchFamily="34" charset="77"/>
                <a:ea typeface="굴림" panose="020B0600000101010101" pitchFamily="34" charset="-127"/>
              </a:rPr>
              <a:t>Seq:380</a:t>
            </a:r>
          </a:p>
        </p:txBody>
      </p:sp>
      <p:sp>
        <p:nvSpPr>
          <p:cNvPr id="1091602" name="AutoShape 18"/>
          <p:cNvSpPr>
            <a:spLocks noChangeArrowheads="1"/>
          </p:cNvSpPr>
          <p:nvPr/>
        </p:nvSpPr>
        <p:spPr bwMode="auto">
          <a:xfrm>
            <a:off x="8005768" y="6288090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latin typeface="Gill Sans MT" panose="020B0502020104020203" pitchFamily="34" charset="77"/>
                <a:ea typeface="굴림" panose="020B0600000101010101" pitchFamily="34" charset="-127"/>
              </a:rPr>
              <a:t>A:400/0  </a:t>
            </a:r>
          </a:p>
        </p:txBody>
      </p:sp>
      <p:sp>
        <p:nvSpPr>
          <p:cNvPr id="1091603" name="AutoShape 19"/>
          <p:cNvSpPr>
            <a:spLocks noChangeArrowheads="1"/>
          </p:cNvSpPr>
          <p:nvPr/>
        </p:nvSpPr>
        <p:spPr bwMode="auto">
          <a:xfrm>
            <a:off x="8005768" y="2468565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latin typeface="Gill Sans MT" panose="020B0502020104020203" pitchFamily="34" charset="77"/>
                <a:ea typeface="굴림" panose="020B0600000101010101" pitchFamily="34" charset="-127"/>
              </a:rPr>
              <a:t>A:100/300</a:t>
            </a:r>
          </a:p>
        </p:txBody>
      </p:sp>
      <p:sp>
        <p:nvSpPr>
          <p:cNvPr id="1091604" name="AutoShape 20"/>
          <p:cNvSpPr>
            <a:spLocks noChangeArrowheads="1"/>
          </p:cNvSpPr>
          <p:nvPr/>
        </p:nvSpPr>
        <p:spPr bwMode="auto">
          <a:xfrm>
            <a:off x="309568" y="2941640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latin typeface="Gill Sans MT" panose="020B0502020104020203" pitchFamily="34" charset="77"/>
                <a:ea typeface="굴림" panose="020B0600000101010101" pitchFamily="34" charset="-127"/>
              </a:rPr>
              <a:t>Seq:100</a:t>
            </a:r>
          </a:p>
        </p:txBody>
      </p:sp>
      <p:sp>
        <p:nvSpPr>
          <p:cNvPr id="1091605" name="AutoShape 21"/>
          <p:cNvSpPr>
            <a:spLocks noChangeArrowheads="1"/>
          </p:cNvSpPr>
          <p:nvPr/>
        </p:nvSpPr>
        <p:spPr bwMode="auto">
          <a:xfrm>
            <a:off x="8005768" y="2943227"/>
            <a:ext cx="990600" cy="473075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latin typeface="Gill Sans MT" panose="020B0502020104020203" pitchFamily="34" charset="77"/>
                <a:ea typeface="굴림" panose="020B0600000101010101" pitchFamily="34" charset="-127"/>
              </a:rPr>
              <a:t>A:140/260</a:t>
            </a:r>
          </a:p>
        </p:txBody>
      </p:sp>
      <p:sp>
        <p:nvSpPr>
          <p:cNvPr id="1091606" name="AutoShape 22"/>
          <p:cNvSpPr>
            <a:spLocks noChangeArrowheads="1"/>
          </p:cNvSpPr>
          <p:nvPr/>
        </p:nvSpPr>
        <p:spPr bwMode="auto">
          <a:xfrm>
            <a:off x="309568" y="3417890"/>
            <a:ext cx="990600" cy="473075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latin typeface="Gill Sans MT" panose="020B0502020104020203" pitchFamily="34" charset="77"/>
                <a:ea typeface="굴림" panose="020B0600000101010101" pitchFamily="34" charset="-127"/>
              </a:rPr>
              <a:t>Seq:140</a:t>
            </a:r>
          </a:p>
        </p:txBody>
      </p:sp>
      <p:sp>
        <p:nvSpPr>
          <p:cNvPr id="1091607" name="AutoShape 23"/>
          <p:cNvSpPr>
            <a:spLocks noChangeArrowheads="1"/>
          </p:cNvSpPr>
          <p:nvPr/>
        </p:nvSpPr>
        <p:spPr bwMode="auto">
          <a:xfrm>
            <a:off x="8005768" y="3417890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latin typeface="Gill Sans MT" panose="020B0502020104020203" pitchFamily="34" charset="77"/>
                <a:ea typeface="굴림" panose="020B0600000101010101" pitchFamily="34" charset="-127"/>
              </a:rPr>
              <a:t>A:190/210</a:t>
            </a:r>
          </a:p>
        </p:txBody>
      </p:sp>
      <p:sp>
        <p:nvSpPr>
          <p:cNvPr id="1091608" name="Freeform 24"/>
          <p:cNvSpPr>
            <a:spLocks/>
          </p:cNvSpPr>
          <p:nvPr/>
        </p:nvSpPr>
        <p:spPr bwMode="auto">
          <a:xfrm>
            <a:off x="1300168" y="2316165"/>
            <a:ext cx="457200" cy="863600"/>
          </a:xfrm>
          <a:custGeom>
            <a:avLst/>
            <a:gdLst>
              <a:gd name="T0" fmla="*/ 0 w 864"/>
              <a:gd name="T1" fmla="*/ 1412509394 h 528"/>
              <a:gd name="T2" fmla="*/ 241935000 w 864"/>
              <a:gd name="T3" fmla="*/ 1412509394 h 528"/>
              <a:gd name="T4" fmla="*/ 241935000 w 864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28">
                <a:moveTo>
                  <a:pt x="0" y="528"/>
                </a:moveTo>
                <a:lnTo>
                  <a:pt x="864" y="528"/>
                </a:lnTo>
                <a:lnTo>
                  <a:pt x="86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1609" name="Line 25"/>
          <p:cNvSpPr>
            <a:spLocks noChangeShapeType="1"/>
          </p:cNvSpPr>
          <p:nvPr/>
        </p:nvSpPr>
        <p:spPr bwMode="auto">
          <a:xfrm>
            <a:off x="1757368" y="3179765"/>
            <a:ext cx="624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1610" name="Freeform 26"/>
          <p:cNvSpPr>
            <a:spLocks/>
          </p:cNvSpPr>
          <p:nvPr/>
        </p:nvSpPr>
        <p:spPr bwMode="auto">
          <a:xfrm>
            <a:off x="1300168" y="2289177"/>
            <a:ext cx="1411288" cy="1374775"/>
          </a:xfrm>
          <a:custGeom>
            <a:avLst/>
            <a:gdLst>
              <a:gd name="T0" fmla="*/ 0 w 912"/>
              <a:gd name="T1" fmla="*/ 2147483647 h 864"/>
              <a:gd name="T2" fmla="*/ 2147483647 w 912"/>
              <a:gd name="T3" fmla="*/ 2147483647 h 864"/>
              <a:gd name="T4" fmla="*/ 2147483647 w 912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864">
                <a:moveTo>
                  <a:pt x="0" y="864"/>
                </a:moveTo>
                <a:lnTo>
                  <a:pt x="912" y="864"/>
                </a:lnTo>
                <a:lnTo>
                  <a:pt x="912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1611" name="Line 27"/>
          <p:cNvSpPr>
            <a:spLocks noChangeShapeType="1"/>
          </p:cNvSpPr>
          <p:nvPr/>
        </p:nvSpPr>
        <p:spPr bwMode="auto">
          <a:xfrm>
            <a:off x="2671768" y="3660777"/>
            <a:ext cx="533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1612" name="Freeform 28"/>
          <p:cNvSpPr>
            <a:spLocks/>
          </p:cNvSpPr>
          <p:nvPr/>
        </p:nvSpPr>
        <p:spPr bwMode="auto">
          <a:xfrm>
            <a:off x="1300168" y="2316165"/>
            <a:ext cx="3200400" cy="1828800"/>
          </a:xfrm>
          <a:custGeom>
            <a:avLst/>
            <a:gdLst>
              <a:gd name="T0" fmla="*/ 0 w 2016"/>
              <a:gd name="T1" fmla="*/ 2147483647 h 1152"/>
              <a:gd name="T2" fmla="*/ 2147483647 w 2016"/>
              <a:gd name="T3" fmla="*/ 2147483647 h 1152"/>
              <a:gd name="T4" fmla="*/ 2147483647 w 2016"/>
              <a:gd name="T5" fmla="*/ 0 h 1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6" h="1152">
                <a:moveTo>
                  <a:pt x="0" y="1152"/>
                </a:moveTo>
                <a:lnTo>
                  <a:pt x="2016" y="1152"/>
                </a:lnTo>
                <a:lnTo>
                  <a:pt x="201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1613" name="Line 29"/>
          <p:cNvSpPr>
            <a:spLocks noChangeShapeType="1"/>
          </p:cNvSpPr>
          <p:nvPr/>
        </p:nvSpPr>
        <p:spPr bwMode="auto">
          <a:xfrm>
            <a:off x="4500568" y="4144965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1614" name="Freeform 30"/>
          <p:cNvSpPr>
            <a:spLocks/>
          </p:cNvSpPr>
          <p:nvPr/>
        </p:nvSpPr>
        <p:spPr bwMode="auto">
          <a:xfrm>
            <a:off x="1300168" y="2292352"/>
            <a:ext cx="3962400" cy="2309813"/>
          </a:xfrm>
          <a:custGeom>
            <a:avLst/>
            <a:gdLst>
              <a:gd name="T0" fmla="*/ 0 w 2544"/>
              <a:gd name="T1" fmla="*/ 2147483647 h 1392"/>
              <a:gd name="T2" fmla="*/ 2147483647 w 2544"/>
              <a:gd name="T3" fmla="*/ 2147483647 h 1392"/>
              <a:gd name="T4" fmla="*/ 2147483647 w 2544"/>
              <a:gd name="T5" fmla="*/ 0 h 13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4" h="1392">
                <a:moveTo>
                  <a:pt x="0" y="1392"/>
                </a:moveTo>
                <a:lnTo>
                  <a:pt x="2544" y="1392"/>
                </a:lnTo>
                <a:lnTo>
                  <a:pt x="254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1615" name="Line 31"/>
          <p:cNvSpPr>
            <a:spLocks noChangeShapeType="1"/>
          </p:cNvSpPr>
          <p:nvPr/>
        </p:nvSpPr>
        <p:spPr bwMode="auto">
          <a:xfrm>
            <a:off x="5262568" y="4602165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1616" name="Freeform 32"/>
          <p:cNvSpPr>
            <a:spLocks/>
          </p:cNvSpPr>
          <p:nvPr/>
        </p:nvSpPr>
        <p:spPr bwMode="auto">
          <a:xfrm>
            <a:off x="1300168" y="2316165"/>
            <a:ext cx="4827588" cy="2768600"/>
          </a:xfrm>
          <a:custGeom>
            <a:avLst/>
            <a:gdLst>
              <a:gd name="T0" fmla="*/ 0 w 3120"/>
              <a:gd name="T1" fmla="*/ 2147483647 h 1776"/>
              <a:gd name="T2" fmla="*/ 2147483647 w 3120"/>
              <a:gd name="T3" fmla="*/ 2147483647 h 1776"/>
              <a:gd name="T4" fmla="*/ 2147483647 w 3120"/>
              <a:gd name="T5" fmla="*/ 0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20" h="1776">
                <a:moveTo>
                  <a:pt x="0" y="1776"/>
                </a:moveTo>
                <a:lnTo>
                  <a:pt x="3120" y="1776"/>
                </a:lnTo>
                <a:lnTo>
                  <a:pt x="312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1617" name="Line 33"/>
          <p:cNvSpPr>
            <a:spLocks noChangeShapeType="1"/>
          </p:cNvSpPr>
          <p:nvPr/>
        </p:nvSpPr>
        <p:spPr bwMode="auto">
          <a:xfrm>
            <a:off x="6138868" y="5084765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1618" name="Freeform 34"/>
          <p:cNvSpPr>
            <a:spLocks/>
          </p:cNvSpPr>
          <p:nvPr/>
        </p:nvSpPr>
        <p:spPr bwMode="auto">
          <a:xfrm>
            <a:off x="1298581" y="2316165"/>
            <a:ext cx="2441575" cy="3251200"/>
          </a:xfrm>
          <a:custGeom>
            <a:avLst/>
            <a:gdLst>
              <a:gd name="T0" fmla="*/ 0 w 1632"/>
              <a:gd name="T1" fmla="*/ 2147483647 h 2064"/>
              <a:gd name="T2" fmla="*/ 2147483647 w 1632"/>
              <a:gd name="T3" fmla="*/ 2147483647 h 2064"/>
              <a:gd name="T4" fmla="*/ 2147483647 w 1632"/>
              <a:gd name="T5" fmla="*/ 0 h 20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2064">
                <a:moveTo>
                  <a:pt x="0" y="2064"/>
                </a:moveTo>
                <a:lnTo>
                  <a:pt x="1632" y="2064"/>
                </a:lnTo>
                <a:lnTo>
                  <a:pt x="1632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1619" name="Line 35"/>
          <p:cNvSpPr>
            <a:spLocks noChangeShapeType="1"/>
          </p:cNvSpPr>
          <p:nvPr/>
        </p:nvSpPr>
        <p:spPr bwMode="auto">
          <a:xfrm>
            <a:off x="3751268" y="5568952"/>
            <a:ext cx="426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1620" name="Freeform 36"/>
          <p:cNvSpPr>
            <a:spLocks/>
          </p:cNvSpPr>
          <p:nvPr/>
        </p:nvSpPr>
        <p:spPr bwMode="auto">
          <a:xfrm>
            <a:off x="1300168" y="2316165"/>
            <a:ext cx="5638800" cy="3733800"/>
          </a:xfrm>
          <a:custGeom>
            <a:avLst/>
            <a:gdLst>
              <a:gd name="T0" fmla="*/ 0 w 3600"/>
              <a:gd name="T1" fmla="*/ 2147483647 h 2352"/>
              <a:gd name="T2" fmla="*/ 2147483647 w 3600"/>
              <a:gd name="T3" fmla="*/ 2147483647 h 2352"/>
              <a:gd name="T4" fmla="*/ 2147483647 w 3600"/>
              <a:gd name="T5" fmla="*/ 0 h 23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0" h="2352">
                <a:moveTo>
                  <a:pt x="0" y="2352"/>
                </a:moveTo>
                <a:lnTo>
                  <a:pt x="3600" y="2352"/>
                </a:lnTo>
                <a:lnTo>
                  <a:pt x="360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1621" name="Line 37"/>
          <p:cNvSpPr>
            <a:spLocks noChangeShapeType="1"/>
          </p:cNvSpPr>
          <p:nvPr/>
        </p:nvSpPr>
        <p:spPr bwMode="auto">
          <a:xfrm>
            <a:off x="6938968" y="6049965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1622" name="Freeform 38"/>
          <p:cNvSpPr>
            <a:spLocks/>
          </p:cNvSpPr>
          <p:nvPr/>
        </p:nvSpPr>
        <p:spPr bwMode="auto">
          <a:xfrm>
            <a:off x="1300168" y="2316165"/>
            <a:ext cx="6324600" cy="4191000"/>
          </a:xfrm>
          <a:custGeom>
            <a:avLst/>
            <a:gdLst>
              <a:gd name="T0" fmla="*/ 0 w 3984"/>
              <a:gd name="T1" fmla="*/ 2147483647 h 2640"/>
              <a:gd name="T2" fmla="*/ 2147483647 w 3984"/>
              <a:gd name="T3" fmla="*/ 2147483647 h 2640"/>
              <a:gd name="T4" fmla="*/ 2147483647 w 3984"/>
              <a:gd name="T5" fmla="*/ 0 h 2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84" h="2640">
                <a:moveTo>
                  <a:pt x="0" y="2640"/>
                </a:moveTo>
                <a:lnTo>
                  <a:pt x="3984" y="2640"/>
                </a:lnTo>
                <a:lnTo>
                  <a:pt x="398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091623" name="Line 39"/>
          <p:cNvSpPr>
            <a:spLocks noChangeShapeType="1"/>
          </p:cNvSpPr>
          <p:nvPr/>
        </p:nvSpPr>
        <p:spPr bwMode="auto">
          <a:xfrm>
            <a:off x="7624768" y="650716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1004893" y="895352"/>
            <a:ext cx="605916" cy="3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000">
                <a:latin typeface="Gill Sans MT" panose="020B0502020104020203" pitchFamily="34" charset="77"/>
                <a:ea typeface="굴림" panose="020B0600000101010101" pitchFamily="34" charset="-127"/>
              </a:rPr>
              <a:t>100</a:t>
            </a:r>
          </a:p>
        </p:txBody>
      </p:sp>
      <p:grpSp>
        <p:nvGrpSpPr>
          <p:cNvPr id="1091625" name="Group 41"/>
          <p:cNvGrpSpPr>
            <a:grpSpLocks/>
          </p:cNvGrpSpPr>
          <p:nvPr/>
        </p:nvGrpSpPr>
        <p:grpSpPr bwMode="auto">
          <a:xfrm>
            <a:off x="1300168" y="895352"/>
            <a:ext cx="1146175" cy="1420813"/>
            <a:chOff x="720" y="528"/>
            <a:chExt cx="722" cy="895"/>
          </a:xfrm>
        </p:grpSpPr>
        <p:sp>
          <p:nvSpPr>
            <p:cNvPr id="11327" name="Rectangle 42"/>
            <p:cNvSpPr>
              <a:spLocks noChangeArrowheads="1"/>
            </p:cNvSpPr>
            <p:nvPr/>
          </p:nvSpPr>
          <p:spPr bwMode="auto">
            <a:xfrm>
              <a:off x="720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dirty="0">
                  <a:latin typeface="Gill Sans MT" panose="020B0502020104020203" pitchFamily="34" charset="77"/>
                  <a:ea typeface="굴림" panose="020B0600000101010101" pitchFamily="34" charset="-127"/>
                </a:rPr>
                <a:t>Seq:100</a:t>
              </a:r>
            </a:p>
            <a:p>
              <a:r>
                <a:rPr lang="en-US" altLang="ko-KR" sz="2000" dirty="0">
                  <a:latin typeface="Gill Sans MT" panose="020B0502020104020203" pitchFamily="34" charset="77"/>
                  <a:ea typeface="굴림" panose="020B0600000101010101" pitchFamily="34" charset="-127"/>
                </a:rPr>
                <a:t>Size:40</a:t>
              </a:r>
            </a:p>
          </p:txBody>
        </p:sp>
        <p:sp>
          <p:nvSpPr>
            <p:cNvPr id="11328" name="Text Box 43"/>
            <p:cNvSpPr txBox="1">
              <a:spLocks noChangeArrowheads="1"/>
            </p:cNvSpPr>
            <p:nvPr/>
          </p:nvSpPr>
          <p:spPr bwMode="auto">
            <a:xfrm>
              <a:off x="1060" y="528"/>
              <a:ext cx="3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140</a:t>
              </a:r>
            </a:p>
          </p:txBody>
        </p:sp>
      </p:grpSp>
      <p:grpSp>
        <p:nvGrpSpPr>
          <p:cNvPr id="1091628" name="Group 44"/>
          <p:cNvGrpSpPr>
            <a:grpSpLocks/>
          </p:cNvGrpSpPr>
          <p:nvPr/>
        </p:nvGrpSpPr>
        <p:grpSpPr bwMode="auto">
          <a:xfrm>
            <a:off x="2138368" y="895352"/>
            <a:ext cx="1454150" cy="1420813"/>
            <a:chOff x="1248" y="528"/>
            <a:chExt cx="916" cy="895"/>
          </a:xfrm>
        </p:grpSpPr>
        <p:sp>
          <p:nvSpPr>
            <p:cNvPr id="11325" name="Rectangle 45"/>
            <p:cNvSpPr>
              <a:spLocks noChangeArrowheads="1"/>
            </p:cNvSpPr>
            <p:nvPr/>
          </p:nvSpPr>
          <p:spPr bwMode="auto">
            <a:xfrm>
              <a:off x="1248" y="751"/>
              <a:ext cx="720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Seq:140</a:t>
              </a:r>
            </a:p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Size:50</a:t>
              </a:r>
            </a:p>
          </p:txBody>
        </p:sp>
        <p:sp>
          <p:nvSpPr>
            <p:cNvPr id="11326" name="Text Box 46"/>
            <p:cNvSpPr txBox="1">
              <a:spLocks noChangeArrowheads="1"/>
            </p:cNvSpPr>
            <p:nvPr/>
          </p:nvSpPr>
          <p:spPr bwMode="auto">
            <a:xfrm>
              <a:off x="1782" y="528"/>
              <a:ext cx="3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190</a:t>
              </a:r>
            </a:p>
          </p:txBody>
        </p:sp>
      </p:grpSp>
      <p:grpSp>
        <p:nvGrpSpPr>
          <p:cNvPr id="1091631" name="Group 47"/>
          <p:cNvGrpSpPr>
            <a:grpSpLocks/>
          </p:cNvGrpSpPr>
          <p:nvPr/>
        </p:nvGrpSpPr>
        <p:grpSpPr bwMode="auto">
          <a:xfrm>
            <a:off x="3821118" y="895352"/>
            <a:ext cx="1295400" cy="1420813"/>
            <a:chOff x="2308" y="528"/>
            <a:chExt cx="816" cy="895"/>
          </a:xfrm>
        </p:grpSpPr>
        <p:sp>
          <p:nvSpPr>
            <p:cNvPr id="11322" name="Rectangle 48"/>
            <p:cNvSpPr>
              <a:spLocks noChangeArrowheads="1"/>
            </p:cNvSpPr>
            <p:nvPr/>
          </p:nvSpPr>
          <p:spPr bwMode="auto">
            <a:xfrm>
              <a:off x="2496" y="751"/>
              <a:ext cx="432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Seq:230</a:t>
              </a:r>
            </a:p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Size:30</a:t>
              </a:r>
            </a:p>
          </p:txBody>
        </p:sp>
        <p:sp>
          <p:nvSpPr>
            <p:cNvPr id="11323" name="Text Box 49"/>
            <p:cNvSpPr txBox="1">
              <a:spLocks noChangeArrowheads="1"/>
            </p:cNvSpPr>
            <p:nvPr/>
          </p:nvSpPr>
          <p:spPr bwMode="auto">
            <a:xfrm>
              <a:off x="2308" y="528"/>
              <a:ext cx="3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230</a:t>
              </a:r>
            </a:p>
          </p:txBody>
        </p:sp>
        <p:sp>
          <p:nvSpPr>
            <p:cNvPr id="11324" name="Text Box 50"/>
            <p:cNvSpPr txBox="1">
              <a:spLocks noChangeArrowheads="1"/>
            </p:cNvSpPr>
            <p:nvPr/>
          </p:nvSpPr>
          <p:spPr bwMode="auto">
            <a:xfrm>
              <a:off x="2742" y="528"/>
              <a:ext cx="3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260</a:t>
              </a:r>
            </a:p>
          </p:txBody>
        </p:sp>
      </p:grpSp>
      <p:grpSp>
        <p:nvGrpSpPr>
          <p:cNvPr id="1091635" name="Group 51"/>
          <p:cNvGrpSpPr>
            <a:grpSpLocks/>
          </p:cNvGrpSpPr>
          <p:nvPr/>
        </p:nvGrpSpPr>
        <p:grpSpPr bwMode="auto">
          <a:xfrm>
            <a:off x="4805368" y="895352"/>
            <a:ext cx="1149350" cy="1420813"/>
            <a:chOff x="2928" y="528"/>
            <a:chExt cx="724" cy="895"/>
          </a:xfrm>
        </p:grpSpPr>
        <p:sp>
          <p:nvSpPr>
            <p:cNvPr id="11320" name="Rectangle 52"/>
            <p:cNvSpPr>
              <a:spLocks noChangeArrowheads="1"/>
            </p:cNvSpPr>
            <p:nvPr/>
          </p:nvSpPr>
          <p:spPr bwMode="auto">
            <a:xfrm>
              <a:off x="2928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Seq:260</a:t>
              </a:r>
            </a:p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Size:40</a:t>
              </a:r>
            </a:p>
          </p:txBody>
        </p:sp>
        <p:sp>
          <p:nvSpPr>
            <p:cNvPr id="11321" name="Text Box 53"/>
            <p:cNvSpPr txBox="1">
              <a:spLocks noChangeArrowheads="1"/>
            </p:cNvSpPr>
            <p:nvPr/>
          </p:nvSpPr>
          <p:spPr bwMode="auto">
            <a:xfrm>
              <a:off x="3270" y="528"/>
              <a:ext cx="3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300</a:t>
              </a:r>
            </a:p>
          </p:txBody>
        </p:sp>
      </p:grpSp>
      <p:grpSp>
        <p:nvGrpSpPr>
          <p:cNvPr id="1091638" name="Group 54"/>
          <p:cNvGrpSpPr>
            <a:grpSpLocks/>
          </p:cNvGrpSpPr>
          <p:nvPr/>
        </p:nvGrpSpPr>
        <p:grpSpPr bwMode="auto">
          <a:xfrm>
            <a:off x="5643568" y="895352"/>
            <a:ext cx="1149350" cy="1420813"/>
            <a:chOff x="3456" y="528"/>
            <a:chExt cx="724" cy="895"/>
          </a:xfrm>
        </p:grpSpPr>
        <p:sp>
          <p:nvSpPr>
            <p:cNvPr id="11318" name="Rectangle 55"/>
            <p:cNvSpPr>
              <a:spLocks noChangeArrowheads="1"/>
            </p:cNvSpPr>
            <p:nvPr/>
          </p:nvSpPr>
          <p:spPr bwMode="auto">
            <a:xfrm>
              <a:off x="3456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Seq:300</a:t>
              </a:r>
            </a:p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Size:40</a:t>
              </a:r>
            </a:p>
          </p:txBody>
        </p:sp>
        <p:sp>
          <p:nvSpPr>
            <p:cNvPr id="11319" name="Text Box 56"/>
            <p:cNvSpPr txBox="1">
              <a:spLocks noChangeArrowheads="1"/>
            </p:cNvSpPr>
            <p:nvPr/>
          </p:nvSpPr>
          <p:spPr bwMode="auto">
            <a:xfrm>
              <a:off x="3798" y="528"/>
              <a:ext cx="3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340</a:t>
              </a:r>
            </a:p>
          </p:txBody>
        </p:sp>
      </p:grpSp>
      <p:grpSp>
        <p:nvGrpSpPr>
          <p:cNvPr id="1091641" name="Group 57"/>
          <p:cNvGrpSpPr>
            <a:grpSpLocks/>
          </p:cNvGrpSpPr>
          <p:nvPr/>
        </p:nvGrpSpPr>
        <p:grpSpPr bwMode="auto">
          <a:xfrm>
            <a:off x="6481768" y="895352"/>
            <a:ext cx="1146175" cy="1420813"/>
            <a:chOff x="3984" y="528"/>
            <a:chExt cx="722" cy="895"/>
          </a:xfrm>
        </p:grpSpPr>
        <p:sp>
          <p:nvSpPr>
            <p:cNvPr id="11316" name="Rectangle 58"/>
            <p:cNvSpPr>
              <a:spLocks noChangeArrowheads="1"/>
            </p:cNvSpPr>
            <p:nvPr/>
          </p:nvSpPr>
          <p:spPr bwMode="auto">
            <a:xfrm>
              <a:off x="3984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Seq:340</a:t>
              </a:r>
            </a:p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Size:40</a:t>
              </a:r>
            </a:p>
          </p:txBody>
        </p:sp>
        <p:sp>
          <p:nvSpPr>
            <p:cNvPr id="11317" name="Text Box 59"/>
            <p:cNvSpPr txBox="1">
              <a:spLocks noChangeArrowheads="1"/>
            </p:cNvSpPr>
            <p:nvPr/>
          </p:nvSpPr>
          <p:spPr bwMode="auto">
            <a:xfrm>
              <a:off x="4324" y="528"/>
              <a:ext cx="3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380</a:t>
              </a:r>
            </a:p>
          </p:txBody>
        </p:sp>
      </p:grpSp>
      <p:grpSp>
        <p:nvGrpSpPr>
          <p:cNvPr id="1091644" name="Group 60"/>
          <p:cNvGrpSpPr>
            <a:grpSpLocks/>
          </p:cNvGrpSpPr>
          <p:nvPr/>
        </p:nvGrpSpPr>
        <p:grpSpPr bwMode="auto">
          <a:xfrm>
            <a:off x="7319968" y="895352"/>
            <a:ext cx="841375" cy="1420813"/>
            <a:chOff x="4512" y="528"/>
            <a:chExt cx="530" cy="895"/>
          </a:xfrm>
        </p:grpSpPr>
        <p:sp>
          <p:nvSpPr>
            <p:cNvPr id="11314" name="Rectangle 61"/>
            <p:cNvSpPr>
              <a:spLocks noChangeArrowheads="1"/>
            </p:cNvSpPr>
            <p:nvPr/>
          </p:nvSpPr>
          <p:spPr bwMode="auto">
            <a:xfrm>
              <a:off x="4512" y="751"/>
              <a:ext cx="336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Seq:380</a:t>
              </a:r>
            </a:p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Size:20</a:t>
              </a:r>
            </a:p>
          </p:txBody>
        </p:sp>
        <p:sp>
          <p:nvSpPr>
            <p:cNvPr id="11315" name="Text Box 62"/>
            <p:cNvSpPr txBox="1">
              <a:spLocks noChangeArrowheads="1"/>
            </p:cNvSpPr>
            <p:nvPr/>
          </p:nvSpPr>
          <p:spPr bwMode="auto">
            <a:xfrm>
              <a:off x="4660" y="528"/>
              <a:ext cx="3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latin typeface="Gill Sans MT" panose="020B0502020104020203" pitchFamily="34" charset="77"/>
                  <a:ea typeface="굴림" panose="020B0600000101010101" pitchFamily="34" charset="-127"/>
                </a:rPr>
                <a:t>400</a:t>
              </a:r>
            </a:p>
          </p:txBody>
        </p:sp>
      </p:grpSp>
      <p:sp>
        <p:nvSpPr>
          <p:cNvPr id="1091647" name="Line 63"/>
          <p:cNvSpPr>
            <a:spLocks noChangeShapeType="1"/>
          </p:cNvSpPr>
          <p:nvPr/>
        </p:nvSpPr>
        <p:spPr bwMode="auto">
          <a:xfrm>
            <a:off x="690568" y="2698752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600">
              <a:latin typeface="Gill Sans MT" panose="020B0502020104020203" pitchFamily="34" charset="77"/>
            </a:endParaRPr>
          </a:p>
        </p:txBody>
      </p:sp>
      <p:sp>
        <p:nvSpPr>
          <p:cNvPr id="1091648" name="AutoShape 64"/>
          <p:cNvSpPr>
            <a:spLocks noChangeArrowheads="1"/>
          </p:cNvSpPr>
          <p:nvPr/>
        </p:nvSpPr>
        <p:spPr bwMode="auto">
          <a:xfrm>
            <a:off x="1147768" y="5162552"/>
            <a:ext cx="1524000" cy="914400"/>
          </a:xfrm>
          <a:prstGeom prst="irregularSeal1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latin typeface="Gill Sans MT" panose="020B0502020104020203" pitchFamily="34" charset="77"/>
                <a:ea typeface="굴림" panose="020B0600000101010101" pitchFamily="34" charset="-127"/>
              </a:rPr>
              <a:t>Retransmit!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A2E0E-7E64-1344-B5DA-31F48351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3645-9127-1C41-AAA8-ADE24469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8172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9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9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9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9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9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9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9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9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9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09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9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9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09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9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9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9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animBg="1"/>
      <p:bldP spid="1091591" grpId="0" animBg="1"/>
      <p:bldP spid="1091592" grpId="0" animBg="1"/>
      <p:bldP spid="1091593" grpId="0" animBg="1"/>
      <p:bldP spid="1091594" grpId="0" animBg="1"/>
      <p:bldP spid="1091595" grpId="0" animBg="1"/>
      <p:bldP spid="1091596" grpId="0" animBg="1"/>
      <p:bldP spid="1091597" grpId="0" animBg="1"/>
      <p:bldP spid="1091598" grpId="0" animBg="1"/>
      <p:bldP spid="1091599" grpId="0" animBg="1"/>
      <p:bldP spid="1091600" grpId="0" animBg="1"/>
      <p:bldP spid="1091601" grpId="0" animBg="1"/>
      <p:bldP spid="1091602" grpId="0" animBg="1"/>
      <p:bldP spid="1091603" grpId="0" animBg="1"/>
      <p:bldP spid="1091604" grpId="0" animBg="1"/>
      <p:bldP spid="1091605" grpId="0" animBg="1"/>
      <p:bldP spid="1091606" grpId="0" animBg="1"/>
      <p:bldP spid="1091607" grpId="0" animBg="1"/>
      <p:bldP spid="1091608" grpId="0" animBg="1"/>
      <p:bldP spid="1091609" grpId="0" animBg="1"/>
      <p:bldP spid="1091610" grpId="0" animBg="1"/>
      <p:bldP spid="1091611" grpId="0" animBg="1"/>
      <p:bldP spid="1091612" grpId="0" animBg="1"/>
      <p:bldP spid="1091613" grpId="0" animBg="1"/>
      <p:bldP spid="1091614" grpId="0" animBg="1"/>
      <p:bldP spid="1091615" grpId="0" animBg="1"/>
      <p:bldP spid="1091616" grpId="0" animBg="1"/>
      <p:bldP spid="1091617" grpId="0" animBg="1"/>
      <p:bldP spid="1091618" grpId="0" animBg="1"/>
      <p:bldP spid="1091619" grpId="0" animBg="1"/>
      <p:bldP spid="1091620" grpId="0" animBg="1"/>
      <p:bldP spid="1091621" grpId="0" animBg="1"/>
      <p:bldP spid="1091622" grpId="0" animBg="1"/>
      <p:bldP spid="1091623" grpId="0" animBg="1"/>
      <p:bldP spid="1091647" grpId="0" animBg="1"/>
      <p:bldP spid="109164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F16C5-ED42-A74F-AA8D-6233F1D4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F2CD4-B219-8241-A56B-E26C140EC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much data trying to flow through some part of the network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IP's solution: </a:t>
            </a:r>
            <a:r>
              <a:rPr lang="en-US" b="1" dirty="0"/>
              <a:t>Drop </a:t>
            </a:r>
            <a:r>
              <a:rPr lang="en-US" dirty="0"/>
              <a:t>packets</a:t>
            </a:r>
          </a:p>
          <a:p>
            <a:r>
              <a:rPr lang="en-US" dirty="0"/>
              <a:t>What happens to TCP connection?</a:t>
            </a:r>
          </a:p>
          <a:p>
            <a:pPr lvl="1"/>
            <a:r>
              <a:rPr lang="en-US" dirty="0"/>
              <a:t>Lots of retransmission – wasted work</a:t>
            </a:r>
          </a:p>
          <a:p>
            <a:pPr lvl="1"/>
            <a:r>
              <a:rPr lang="en-US" dirty="0"/>
              <a:t>Lots of waiting for timeouts – underutilized connection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2B137DCC-AA58-5A4D-B72B-0E99D7A6C575}"/>
              </a:ext>
            </a:extLst>
          </p:cNvPr>
          <p:cNvSpPr/>
          <p:nvPr/>
        </p:nvSpPr>
        <p:spPr bwMode="auto">
          <a:xfrm>
            <a:off x="2400300" y="2057400"/>
            <a:ext cx="4343400" cy="1600200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8CD580-929C-D84D-8403-2C9D6F6DA984}"/>
              </a:ext>
            </a:extLst>
          </p:cNvPr>
          <p:cNvCxnSpPr/>
          <p:nvPr/>
        </p:nvCxnSpPr>
        <p:spPr bwMode="auto">
          <a:xfrm flipV="1">
            <a:off x="1818772" y="2857500"/>
            <a:ext cx="152400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93E5B4-9297-424B-BB6A-E8126CBAEF34}"/>
              </a:ext>
            </a:extLst>
          </p:cNvPr>
          <p:cNvCxnSpPr/>
          <p:nvPr/>
        </p:nvCxnSpPr>
        <p:spPr bwMode="auto">
          <a:xfrm flipV="1">
            <a:off x="5867402" y="2157663"/>
            <a:ext cx="152400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3928BA-8939-374D-90E8-43C3008AF7A8}"/>
              </a:ext>
            </a:extLst>
          </p:cNvPr>
          <p:cNvCxnSpPr>
            <a:cxnSpLocks/>
          </p:cNvCxnSpPr>
          <p:nvPr/>
        </p:nvCxnSpPr>
        <p:spPr bwMode="auto">
          <a:xfrm>
            <a:off x="3375862" y="2857500"/>
            <a:ext cx="1158038" cy="342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BFD4BA-8950-0847-9347-38ABB21C31C4}"/>
              </a:ext>
            </a:extLst>
          </p:cNvPr>
          <p:cNvCxnSpPr>
            <a:cxnSpLocks/>
          </p:cNvCxnSpPr>
          <p:nvPr/>
        </p:nvCxnSpPr>
        <p:spPr bwMode="auto">
          <a:xfrm flipV="1">
            <a:off x="4643192" y="2424363"/>
            <a:ext cx="843208" cy="7950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5764F0-82FA-844D-B0DB-B0CAF4471D39}"/>
              </a:ext>
            </a:extLst>
          </p:cNvPr>
          <p:cNvCxnSpPr>
            <a:cxnSpLocks/>
          </p:cNvCxnSpPr>
          <p:nvPr/>
        </p:nvCxnSpPr>
        <p:spPr bwMode="auto">
          <a:xfrm>
            <a:off x="5486400" y="2404145"/>
            <a:ext cx="381002" cy="2869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81466A-9AD0-144C-9A0E-A430D9D429B0}"/>
              </a:ext>
            </a:extLst>
          </p:cNvPr>
          <p:cNvCxnSpPr>
            <a:cxnSpLocks/>
          </p:cNvCxnSpPr>
          <p:nvPr/>
        </p:nvCxnSpPr>
        <p:spPr bwMode="auto">
          <a:xfrm>
            <a:off x="2184734" y="2348163"/>
            <a:ext cx="1091865" cy="342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03539E-EFE4-2049-A9E1-17A0E9BB2652}"/>
              </a:ext>
            </a:extLst>
          </p:cNvPr>
          <p:cNvCxnSpPr>
            <a:cxnSpLocks/>
          </p:cNvCxnSpPr>
          <p:nvPr/>
        </p:nvCxnSpPr>
        <p:spPr bwMode="auto">
          <a:xfrm flipH="1">
            <a:off x="5489163" y="1833979"/>
            <a:ext cx="872789" cy="4711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E917B0-6240-C741-A854-FED50CF057A6}"/>
              </a:ext>
            </a:extLst>
          </p:cNvPr>
          <p:cNvCxnSpPr>
            <a:cxnSpLocks/>
          </p:cNvCxnSpPr>
          <p:nvPr/>
        </p:nvCxnSpPr>
        <p:spPr bwMode="auto">
          <a:xfrm flipV="1">
            <a:off x="3385891" y="2330368"/>
            <a:ext cx="876299" cy="3606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2DC9650-507F-1747-95E9-A18CF338106B}"/>
              </a:ext>
            </a:extLst>
          </p:cNvPr>
          <p:cNvCxnSpPr>
            <a:cxnSpLocks/>
          </p:cNvCxnSpPr>
          <p:nvPr/>
        </p:nvCxnSpPr>
        <p:spPr bwMode="auto">
          <a:xfrm flipV="1">
            <a:off x="3685672" y="3332458"/>
            <a:ext cx="876299" cy="3606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DE4301-6DBF-B147-A34F-B72DFC89F179}"/>
              </a:ext>
            </a:extLst>
          </p:cNvPr>
          <p:cNvCxnSpPr>
            <a:cxnSpLocks/>
          </p:cNvCxnSpPr>
          <p:nvPr/>
        </p:nvCxnSpPr>
        <p:spPr bwMode="auto">
          <a:xfrm>
            <a:off x="4389028" y="2305655"/>
            <a:ext cx="990597" cy="984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308907-10D6-634A-8FBA-D8F11F3C22A6}"/>
              </a:ext>
            </a:extLst>
          </p:cNvPr>
          <p:cNvCxnSpPr>
            <a:cxnSpLocks/>
          </p:cNvCxnSpPr>
          <p:nvPr/>
        </p:nvCxnSpPr>
        <p:spPr bwMode="auto">
          <a:xfrm>
            <a:off x="5943604" y="2790075"/>
            <a:ext cx="909388" cy="5423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62E375-5000-214A-9D0C-731156A7B37D}"/>
              </a:ext>
            </a:extLst>
          </p:cNvPr>
          <p:cNvCxnSpPr>
            <a:cxnSpLocks/>
          </p:cNvCxnSpPr>
          <p:nvPr/>
        </p:nvCxnSpPr>
        <p:spPr bwMode="auto">
          <a:xfrm>
            <a:off x="4688813" y="3308182"/>
            <a:ext cx="909388" cy="5423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8F89B-7686-B444-B8A6-BBD6D8D41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3C048F-8B35-774B-96EE-3C5C794C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3145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41B9-5CC8-A649-99EE-87A86282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56809-1970-E94F-A1EA-13237CA0E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56" y="1371600"/>
            <a:ext cx="8243887" cy="4351338"/>
          </a:xfrm>
        </p:spPr>
        <p:txBody>
          <a:bodyPr/>
          <a:lstStyle/>
          <a:p>
            <a:r>
              <a:rPr lang="en-US" dirty="0"/>
              <a:t>Solution: Adjust </a:t>
            </a:r>
            <a:r>
              <a:rPr lang="en-US" b="1" dirty="0"/>
              <a:t>Window Size</a:t>
            </a:r>
            <a:endParaRPr lang="en-US" dirty="0"/>
          </a:p>
          <a:p>
            <a:r>
              <a:rPr lang="en-US" dirty="0"/>
              <a:t>AIMD: Additive Increase, Multiplicative Decrease</a:t>
            </a:r>
          </a:p>
          <a:p>
            <a:pPr lvl="1"/>
            <a:r>
              <a:rPr lang="en-US" sz="2000" dirty="0"/>
              <a:t>When packet dropped (missed ack), cut window size in half</a:t>
            </a:r>
          </a:p>
          <a:p>
            <a:pPr lvl="1"/>
            <a:r>
              <a:rPr lang="en-US" sz="2000" dirty="0"/>
              <a:t>If no timeouts, increase window size by C for each acknowledgement received</a:t>
            </a:r>
          </a:p>
          <a:p>
            <a:pPr lvl="2"/>
            <a:r>
              <a:rPr lang="en-US" sz="2000" dirty="0"/>
              <a:t>Until half the old window then slower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E6B80-3997-3740-9CC3-5449C5C9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B87D0-AA3F-9A4B-9FD0-7A989F6B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67836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Sockets in Schematic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5231" y="877836"/>
            <a:ext cx="90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9527" y="859872"/>
            <a:ext cx="98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Server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6379" y="4666812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response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923" y="5403731"/>
            <a:ext cx="195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Client Socket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20262" y="1944679"/>
            <a:ext cx="3098249" cy="1154157"/>
            <a:chOff x="720262" y="1747219"/>
            <a:chExt cx="3098249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075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Client Socket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098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Connect it to server 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1470685" y="504423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816394" y="1264260"/>
            <a:ext cx="2721899" cy="1905000"/>
            <a:chOff x="5816394" y="1141845"/>
            <a:chExt cx="2721899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Server Socket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7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Bind it to an Address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186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Listen for Connection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557454" y="5460833"/>
            <a:ext cx="248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Connection Socket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20030" y="5064141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10779" y="62600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Server Socket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883618" y="5851506"/>
            <a:ext cx="140269" cy="4299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246497" y="4238319"/>
            <a:ext cx="4316103" cy="369332"/>
            <a:chOff x="1246497" y="4040859"/>
            <a:chExt cx="4316103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246497" y="4040859"/>
              <a:ext cx="1447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write request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002834" y="4253260"/>
              <a:ext cx="2559766" cy="153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002834" y="4694809"/>
            <a:ext cx="4170422" cy="369332"/>
            <a:chOff x="3002834" y="4497349"/>
            <a:chExt cx="4170422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5590747" y="4497349"/>
              <a:ext cx="1582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write response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3002834" y="4696946"/>
              <a:ext cx="255976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/>
          <p:cNvSpPr/>
          <p:nvPr/>
        </p:nvSpPr>
        <p:spPr>
          <a:xfrm>
            <a:off x="7356005" y="438846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 flipH="1">
            <a:off x="798432" y="436042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946456" y="3211335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32103" y="3142142"/>
            <a:ext cx="2317651" cy="862846"/>
            <a:chOff x="5832103" y="2944682"/>
            <a:chExt cx="2317651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32103" y="2944682"/>
              <a:ext cx="1946367" cy="729734"/>
              <a:chOff x="5831695" y="2954752"/>
              <a:chExt cx="1946367" cy="729734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6547748" y="2954752"/>
                <a:ext cx="0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31695" y="3315154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Accept </a:t>
                </a:r>
                <a:r>
                  <a:rPr lang="en-US" dirty="0" err="1"/>
                  <a:t>syscall</a:t>
                </a:r>
                <a:r>
                  <a:rPr lang="en-US" dirty="0"/>
                  <a:t>()</a:t>
                </a: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57733" y="3211335"/>
            <a:ext cx="5090015" cy="1090777"/>
            <a:chOff x="1457733" y="3013875"/>
            <a:chExt cx="5090015" cy="1090777"/>
          </a:xfrm>
        </p:grpSpPr>
        <p:grpSp>
          <p:nvGrpSpPr>
            <p:cNvPr id="37" name="Group 36"/>
            <p:cNvGrpSpPr/>
            <p:nvPr/>
          </p:nvGrpSpPr>
          <p:grpSpPr>
            <a:xfrm>
              <a:off x="3997254" y="3636570"/>
              <a:ext cx="2550494" cy="468082"/>
              <a:chOff x="3997254" y="3636570"/>
              <a:chExt cx="2550494" cy="46808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080497" y="3684486"/>
                <a:ext cx="467251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997254" y="3636570"/>
                <a:ext cx="1953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Connection Socket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57733" y="3622862"/>
              <a:ext cx="195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Connection Socket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4405280" y="296838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3629245" y="3926363"/>
            <a:ext cx="415854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4332694" y="3061600"/>
            <a:ext cx="1499409" cy="62561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90747" y="430211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request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0E922-7844-B245-B0BA-620C7DE4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72FBD5B-461E-B04D-831E-6374162CD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03685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0" grpId="0"/>
      <p:bldP spid="32" grpId="0"/>
      <p:bldP spid="42" grpId="0" animBg="1"/>
      <p:bldP spid="43" grpId="0" animBg="1"/>
      <p:bldP spid="27" grpId="0" animBg="1"/>
      <p:bldP spid="6" grpId="0" animBg="1"/>
      <p:bldP spid="5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B08C-86BD-6C4F-938A-238E8291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29824"/>
            <a:ext cx="7677150" cy="642938"/>
          </a:xfrm>
        </p:spPr>
        <p:txBody>
          <a:bodyPr/>
          <a:lstStyle/>
          <a:p>
            <a:r>
              <a:rPr lang="en-US" sz="2800" dirty="0"/>
              <a:t>Congestion Avoidance: Changing Window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716E1-1800-7D41-AD78-B5EBD3CED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371600"/>
            <a:ext cx="8258175" cy="478310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7BBDC-643A-E24A-8C7B-FDD1A2C70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AD0B6-C22A-4541-BEE0-71FBA478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25077045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Congestion Avoidance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143000"/>
            <a:ext cx="878205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Congestion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long should timeout be for re-sending messages?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Too long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wastes time if message lost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Too short  retransmit even though ACK will arrive shortly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Stability problem: more congestion  ACK is delayed  unnecessary timeout  more traffic  more congestion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Closely related to window size at sender: too big means putting too much data into network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does the sender’s window size get chosen?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Must be less than receiver’s advertised buffer size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Try to match the rate of sending packets with the rate that the slowest link can accommodate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Sender uses an adaptive algorithm to decide size of N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Goal: fill network between sender and receiver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Basic technique: slowly increase size of window until acknowledgements start being delayed/lost</a:t>
            </a: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TCP solution: “slow start” (start sending slowly)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If no timeout, slowly increase window size (throughput) by 1 for each ACK received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Timeout  congestion, so cut window size in half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i="1" dirty="0">
                <a:ea typeface="굴림" panose="020B0600000101010101" pitchFamily="34" charset="-127"/>
              </a:rPr>
              <a:t>Additive Increase, Multiplicative Decrease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F4818-629A-9849-B8A0-8334A8A0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A102CA-638A-224A-A353-9AB5273C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0377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8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5C7C2-82C3-415C-8ECA-B05CAF04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Network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815CA-F596-41AC-B518-6E5D2FE67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Layer (local network)</a:t>
            </a:r>
          </a:p>
          <a:p>
            <a:pPr lvl="1"/>
            <a:r>
              <a:rPr lang="en-US" dirty="0"/>
              <a:t>Send </a:t>
            </a:r>
            <a:r>
              <a:rPr lang="en-US" i="1" dirty="0"/>
              <a:t>frames</a:t>
            </a:r>
            <a:r>
              <a:rPr lang="en-US" dirty="0"/>
              <a:t> addressed to neighboring machines</a:t>
            </a:r>
          </a:p>
          <a:p>
            <a:pPr lvl="1"/>
            <a:r>
              <a:rPr lang="en-US" dirty="0"/>
              <a:t>Ethernet, Wi-Fi</a:t>
            </a:r>
          </a:p>
          <a:p>
            <a:r>
              <a:rPr lang="en-US" dirty="0"/>
              <a:t>Network layer (connecting local networks)</a:t>
            </a:r>
          </a:p>
          <a:p>
            <a:pPr lvl="1"/>
            <a:r>
              <a:rPr lang="en-US" dirty="0"/>
              <a:t>Forwarding between local networks</a:t>
            </a:r>
          </a:p>
          <a:p>
            <a:pPr lvl="1"/>
            <a:r>
              <a:rPr lang="en-US" dirty="0"/>
              <a:t>Send packets addressed to machines anywhere</a:t>
            </a:r>
          </a:p>
          <a:p>
            <a:pPr lvl="1"/>
            <a:r>
              <a:rPr lang="en-US" dirty="0"/>
              <a:t>IP</a:t>
            </a:r>
          </a:p>
          <a:p>
            <a:r>
              <a:rPr lang="en-US" dirty="0"/>
              <a:t>Transport Layer (making streams)</a:t>
            </a:r>
          </a:p>
          <a:p>
            <a:pPr lvl="1"/>
            <a:r>
              <a:rPr lang="en-US" dirty="0"/>
              <a:t>Turn sequence of packets into reliable byte stream</a:t>
            </a:r>
          </a:p>
          <a:p>
            <a:pPr lvl="1"/>
            <a:r>
              <a:rPr lang="en-US" dirty="0"/>
              <a:t>TCP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A4E05-749B-6942-A4B8-2FA9B458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DD540-6E7E-2844-8482-86CC547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3571867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E711-261D-3540-AFCE-509571AD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Glue: Adding Functionality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F0719C-9BED-BF40-B90E-1C2653305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072978"/>
              </p:ext>
            </p:extLst>
          </p:nvPr>
        </p:nvGraphicFramePr>
        <p:xfrm>
          <a:off x="628650" y="1825625"/>
          <a:ext cx="7886700" cy="4446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70213297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695538429"/>
                    </a:ext>
                  </a:extLst>
                </a:gridCol>
              </a:tblGrid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Physical Reality: Frames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Abstraction: Stream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4633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Limited Size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Arbitrary Size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394404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Unordered (sometimes)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Ordered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73053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Unreliable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Reliable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38416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Machine-to-Machine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Process-to-Process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715124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Only on Local Area Net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Routed Anywhere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878530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Asynchronous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Synchronous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3841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9C71EC-1811-B548-9214-46ABEDA0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3DA54-79CE-ED4F-8939-369B5E2B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6459838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E711-261D-3540-AFCE-509571AD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Glue: Adding Functionality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F0719C-9BED-BF40-B90E-1C2653305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047451"/>
              </p:ext>
            </p:extLst>
          </p:nvPr>
        </p:nvGraphicFramePr>
        <p:xfrm>
          <a:off x="628650" y="1825625"/>
          <a:ext cx="7886700" cy="4446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70213297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695538429"/>
                    </a:ext>
                  </a:extLst>
                </a:gridCol>
              </a:tblGrid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Physical Reality: Frames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Abstraction: Stream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4633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Limited Size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Arbitrary Size</a:t>
                      </a:r>
                      <a:endParaRPr lang="en-US" sz="2400" b="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394404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Unordered (sometimes)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Ordered</a:t>
                      </a:r>
                      <a:endParaRPr lang="en-US" sz="2400" b="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73053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Unreliable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Reliable</a:t>
                      </a:r>
                      <a:endParaRPr lang="en-US" sz="2400" b="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38416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Machine-to-Machine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Process-to-Process</a:t>
                      </a:r>
                      <a:endParaRPr lang="en-US" sz="2400" b="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715124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Only on Local Area Net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Routed Anywhere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878530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Asynchronous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Synchronous</a:t>
                      </a:r>
                      <a:endParaRPr lang="en-US" sz="2400" b="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3841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B6C743-9746-5447-B695-6A8ADA8B9C37}"/>
              </a:ext>
            </a:extLst>
          </p:cNvPr>
          <p:cNvSpPr txBox="1"/>
          <p:nvPr/>
        </p:nvSpPr>
        <p:spPr>
          <a:xfrm>
            <a:off x="628650" y="1302405"/>
            <a:ext cx="6186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Network Layer: IP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71E17-5EBC-FF4B-ACFE-E32AD8F5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01515-86AE-ED4A-9E78-B16B3324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3917779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E711-261D-3540-AFCE-509571AD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Glue: Adding Functionality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F0719C-9BED-BF40-B90E-1C2653305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802491"/>
              </p:ext>
            </p:extLst>
          </p:nvPr>
        </p:nvGraphicFramePr>
        <p:xfrm>
          <a:off x="628650" y="1825625"/>
          <a:ext cx="7886700" cy="4446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70213297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695538429"/>
                    </a:ext>
                  </a:extLst>
                </a:gridCol>
              </a:tblGrid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Physical Reality: Frames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Abstraction: Stream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4633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Limited Size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Arbitrary Size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394404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Unordered (sometimes)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Ordered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73053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Unreliable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Reliable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38416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Machine-to-Machine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Process-to-Process</a:t>
                      </a:r>
                      <a:endParaRPr lang="en-US" sz="2400" b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715124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Only on Local Area Net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Routed Anywhere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878530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Asynchronous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Synchronous</a:t>
                      </a:r>
                      <a:endParaRPr lang="en-US" sz="2400" b="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3841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B6C743-9746-5447-B695-6A8ADA8B9C37}"/>
              </a:ext>
            </a:extLst>
          </p:cNvPr>
          <p:cNvSpPr txBox="1"/>
          <p:nvPr/>
        </p:nvSpPr>
        <p:spPr>
          <a:xfrm>
            <a:off x="628650" y="1302405"/>
            <a:ext cx="6186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Transport Layer: TCP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CD12C-BEF0-B54D-8DE5-5B8EC094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26CD7-830B-984A-B821-AA50BCBD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30255056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858A-9BAB-7943-ADC5-A80CFA46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AEEB-502E-8B42-9E57-701D834EF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 | Syn-Ack | Ack to realize Connect/Listen Accept</a:t>
            </a:r>
          </a:p>
          <a:p>
            <a:pPr lvl="1"/>
            <a:r>
              <a:rPr lang="en-US" dirty="0"/>
              <a:t>vs Open for a file</a:t>
            </a:r>
          </a:p>
          <a:p>
            <a:pPr lvl="1"/>
            <a:r>
              <a:rPr lang="en-US" dirty="0"/>
              <a:t>Demultiplex to processes based on Port</a:t>
            </a:r>
          </a:p>
          <a:p>
            <a:r>
              <a:rPr lang="en-US" dirty="0"/>
              <a:t>Use sequence numbers to solve out-of-order delivery problem</a:t>
            </a:r>
          </a:p>
          <a:p>
            <a:r>
              <a:rPr lang="en-US" dirty="0"/>
              <a:t>Use acknowledgements to solve reliable delivery problem</a:t>
            </a:r>
          </a:p>
          <a:p>
            <a:pPr lvl="1"/>
            <a:r>
              <a:rPr lang="en-US" dirty="0"/>
              <a:t>For better utilization, allow a </a:t>
            </a:r>
            <a:r>
              <a:rPr lang="en-US" i="1" dirty="0"/>
              <a:t>window</a:t>
            </a:r>
            <a:r>
              <a:rPr lang="en-US" dirty="0"/>
              <a:t> of unacknowledged packets</a:t>
            </a:r>
          </a:p>
          <a:p>
            <a:pPr lvl="1"/>
            <a:r>
              <a:rPr lang="en-US" dirty="0"/>
              <a:t>Adjust window size in response to perceived congestion events</a:t>
            </a:r>
          </a:p>
          <a:p>
            <a:r>
              <a:rPr lang="en-US" dirty="0"/>
              <a:t>FIN | FIN ACK in both direction to tear down</a:t>
            </a:r>
          </a:p>
          <a:p>
            <a:pPr lvl="1"/>
            <a:r>
              <a:rPr lang="en-US" dirty="0"/>
              <a:t>Upon close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2AFE6-8BC0-3E4C-A54E-337148D3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1F6AA-B781-7A4F-9F4E-0CF9D90B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6746861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858A-9BAB-7943-ADC5-A80CFA46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AEEB-502E-8B42-9E57-701D834EF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sequence numbers to solve out-of-order delivery problem</a:t>
            </a:r>
          </a:p>
          <a:p>
            <a:r>
              <a:rPr lang="en-US" dirty="0"/>
              <a:t>Use acknowledgements to solve reliable delivery problem</a:t>
            </a:r>
          </a:p>
          <a:p>
            <a:r>
              <a:rPr lang="en-US" dirty="0"/>
              <a:t>For better utilization, allow a </a:t>
            </a:r>
            <a:r>
              <a:rPr lang="en-US" i="1" dirty="0"/>
              <a:t>window</a:t>
            </a:r>
            <a:r>
              <a:rPr lang="en-US" dirty="0"/>
              <a:t> of unacknowledged packets</a:t>
            </a:r>
          </a:p>
          <a:p>
            <a:r>
              <a:rPr lang="en-US" dirty="0"/>
              <a:t>Adjust window size in response to perceived congestion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32243-9F19-3745-990D-5BC267F7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6E974-B0A4-3047-8EE1-6BB4F72F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4442701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7990-BD51-7743-BB1B-296C7868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State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DE224-04E7-D04E-9ABF-0BCB7DE6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029200"/>
            <a:ext cx="3200400" cy="1295400"/>
          </a:xfrm>
        </p:spPr>
        <p:txBody>
          <a:bodyPr/>
          <a:lstStyle/>
          <a:p>
            <a:r>
              <a:rPr lang="en-US" sz="2000" dirty="0"/>
              <a:t>From Comer, Internetworking with TCP/IP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49C4D-68AA-8644-A4A5-1C6F7BAB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DE362-6615-0549-A394-A2BE83E8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08683F39-32E2-8B4F-978F-4B895C872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965200"/>
            <a:ext cx="4707082" cy="57232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711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Network Architecture</a:t>
            </a:r>
          </a:p>
        </p:txBody>
      </p:sp>
      <p:pic>
        <p:nvPicPr>
          <p:cNvPr id="8194" name="Picture 2" descr="http://deliveryimages.acm.org/10.1145/1020000/1017980/7355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05666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735C3-08E1-4C4C-B801-B03591AD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D13D3-45C3-2B49-85BA-6485183D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406235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4EB2-9318-478D-B852-95DE05EB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8D78A-4D74-46A2-AF45-25E1727D8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applications</a:t>
            </a:r>
          </a:p>
          <a:p>
            <a:pPr lvl="1"/>
            <a:r>
              <a:rPr lang="en-US" dirty="0"/>
              <a:t>Email, Web, Online Games, etc.</a:t>
            </a:r>
          </a:p>
          <a:p>
            <a:pPr lvl="1"/>
            <a:endParaRPr lang="en-US" dirty="0"/>
          </a:p>
          <a:p>
            <a:r>
              <a:rPr lang="en-US" dirty="0"/>
              <a:t>Many different network types and technologies</a:t>
            </a:r>
          </a:p>
          <a:p>
            <a:pPr lvl="1"/>
            <a:r>
              <a:rPr lang="en-US" dirty="0"/>
              <a:t>Wireless, Wired, Optical, etc.</a:t>
            </a:r>
          </a:p>
          <a:p>
            <a:pPr lvl="1"/>
            <a:endParaRPr lang="en-US" dirty="0"/>
          </a:p>
          <a:p>
            <a:r>
              <a:rPr lang="en-US" dirty="0"/>
              <a:t>Inherently distributed, parts can fail, no overall management authority, …</a:t>
            </a:r>
          </a:p>
          <a:p>
            <a:endParaRPr lang="en-US" dirty="0"/>
          </a:p>
          <a:p>
            <a:r>
              <a:rPr lang="en-US" dirty="0"/>
              <a:t>How do we manage this complexity?</a:t>
            </a:r>
          </a:p>
          <a:p>
            <a:r>
              <a:rPr lang="en-US" dirty="0"/>
              <a:t>Such that the whole is more “reliable” than its parts</a:t>
            </a:r>
          </a:p>
          <a:p>
            <a:pPr lvl="1"/>
            <a:r>
              <a:rPr lang="en-US" dirty="0"/>
              <a:t>Available, despite underlying unreliability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E22D3-D8CD-5E4B-8E2F-1CE396A5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54CA1-2B47-D949-9E5B-75A54CA4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UCB CS162 Fa19 L25</a:t>
            </a:r>
          </a:p>
        </p:txBody>
      </p:sp>
    </p:spTree>
    <p:extLst>
      <p:ext uri="{BB962C8B-B14F-4D97-AF65-F5344CB8AC3E}">
        <p14:creationId xmlns:p14="http://schemas.microsoft.com/office/powerpoint/2010/main" val="1899676871"/>
      </p:ext>
    </p:extLst>
  </p:cSld>
  <p:clrMapOvr>
    <a:masterClrMapping/>
  </p:clrMapOvr>
</p:sld>
</file>

<file path=ppt/theme/theme1.xml><?xml version="1.0" encoding="utf-8"?>
<a:theme xmlns:a="http://schemas.openxmlformats.org/drawingml/2006/main" name="cs162-fa14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ample-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-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-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cs162-fa14.potx</Template>
  <TotalTime>23829</TotalTime>
  <Pages>12</Pages>
  <Words>4854</Words>
  <Application>Microsoft Macintosh PowerPoint</Application>
  <PresentationFormat>Letter Paper (8.5x11 in)</PresentationFormat>
  <Paragraphs>1264</Paragraphs>
  <Slides>78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1" baseType="lpstr">
      <vt:lpstr>Arial</vt:lpstr>
      <vt:lpstr>Arial Narrow</vt:lpstr>
      <vt:lpstr>Comic Sans MS</vt:lpstr>
      <vt:lpstr>Consolas</vt:lpstr>
      <vt:lpstr>Courier</vt:lpstr>
      <vt:lpstr>Gill Sans Light</vt:lpstr>
      <vt:lpstr>Gill Sans MT</vt:lpstr>
      <vt:lpstr>Helvetica</vt:lpstr>
      <vt:lpstr>Tahoma</vt:lpstr>
      <vt:lpstr>Times New Roman</vt:lpstr>
      <vt:lpstr>Wingdings</vt:lpstr>
      <vt:lpstr>cs162-fa14</vt:lpstr>
      <vt:lpstr>Photo Editor Photo</vt:lpstr>
      <vt:lpstr>CS 162: Operating Systems and Systems Programming</vt:lpstr>
      <vt:lpstr>Recall: Two-Phase Commit</vt:lpstr>
      <vt:lpstr>Bottom line: in a network . . .</vt:lpstr>
      <vt:lpstr>The E2E Concept</vt:lpstr>
      <vt:lpstr>Recall: Sockets over TCP/IP</vt:lpstr>
      <vt:lpstr>Socket Setup over TCP/IP</vt:lpstr>
      <vt:lpstr>Recall: Sockets in Schematic</vt:lpstr>
      <vt:lpstr>Linux Network Architecture</vt:lpstr>
      <vt:lpstr>Networking Challenge</vt:lpstr>
      <vt:lpstr>Networking Challenge</vt:lpstr>
      <vt:lpstr>Networking Challenge</vt:lpstr>
      <vt:lpstr>Layering</vt:lpstr>
      <vt:lpstr>The Internet Hourglass</vt:lpstr>
      <vt:lpstr>Internet Protocol (IP)</vt:lpstr>
      <vt:lpstr>Internet: Network of Networks</vt:lpstr>
      <vt:lpstr>Internet Protocol Features</vt:lpstr>
      <vt:lpstr>Internet Protocol "Non-Features"</vt:lpstr>
      <vt:lpstr>Internet Architecture: The Five Layers</vt:lpstr>
      <vt:lpstr>Physical Communication</vt:lpstr>
      <vt:lpstr>Implications of Hourglass</vt:lpstr>
      <vt:lpstr>End-to-End Principal</vt:lpstr>
      <vt:lpstr>Example: Reliable File Transfer</vt:lpstr>
      <vt:lpstr>Summary: Network Layers</vt:lpstr>
      <vt:lpstr>Layering: Packets in Envelopes</vt:lpstr>
      <vt:lpstr>Ordered Messages: Problem</vt:lpstr>
      <vt:lpstr>Ordered Messages: Solution</vt:lpstr>
      <vt:lpstr>Reliable Message Delivery: Problem</vt:lpstr>
      <vt:lpstr>Using Acknowledgements</vt:lpstr>
      <vt:lpstr>What about duplicates?</vt:lpstr>
      <vt:lpstr>Window-Based Acknowledgements</vt:lpstr>
      <vt:lpstr>Transport Layer (4)</vt:lpstr>
      <vt:lpstr>Internet Transport Protocols</vt:lpstr>
      <vt:lpstr>Application Layer (7 - not 5!)</vt:lpstr>
      <vt:lpstr>Socket API</vt:lpstr>
      <vt:lpstr>BSD Socket API</vt:lpstr>
      <vt:lpstr>TCP: Transport Control Protocol</vt:lpstr>
      <vt:lpstr>TCP Service</vt:lpstr>
      <vt:lpstr>Recall: Socket creation and connection</vt:lpstr>
      <vt:lpstr>Recall: Client Protocol</vt:lpstr>
      <vt:lpstr>Recall: Sockets in Schematic</vt:lpstr>
      <vt:lpstr>Open Connection: 3-Way Handshaking</vt:lpstr>
      <vt:lpstr>Open Connection: 3-Way Handshaking</vt:lpstr>
      <vt:lpstr>Open Connection: 3-Way Handshaking</vt:lpstr>
      <vt:lpstr>3-Way Handshaking (cont’d) </vt:lpstr>
      <vt:lpstr>Close Connection</vt:lpstr>
      <vt:lpstr>Recall: Sockets in Schematic</vt:lpstr>
      <vt:lpstr>The Transfer Part - Reliability</vt:lpstr>
      <vt:lpstr>TCP Sliding Window</vt:lpstr>
      <vt:lpstr>Transmission Control Protocol (TCP)</vt:lpstr>
      <vt:lpstr>Reliable Transfer</vt:lpstr>
      <vt:lpstr>Window-Based Acknowledgement</vt:lpstr>
      <vt:lpstr>Detecting Packet Loss?</vt:lpstr>
      <vt:lpstr>Stop &amp; Wait w/o Errors</vt:lpstr>
      <vt:lpstr>Stop &amp; Wait w/o Errors</vt:lpstr>
      <vt:lpstr>Stop &amp; Wait w/o Errors</vt:lpstr>
      <vt:lpstr>Stop &amp; Wait w/o Errors</vt:lpstr>
      <vt:lpstr>Stop &amp; Wait with Errors</vt:lpstr>
      <vt:lpstr>Sliding Window</vt:lpstr>
      <vt:lpstr>Sliding Window w/o Errors</vt:lpstr>
      <vt:lpstr>Example: Sliding Window w/o Errors</vt:lpstr>
      <vt:lpstr>Sliding Window with Errors</vt:lpstr>
      <vt:lpstr>GBN Example with Errors</vt:lpstr>
      <vt:lpstr>Selective Repeat (SR)</vt:lpstr>
      <vt:lpstr>SR Example with Errors</vt:lpstr>
      <vt:lpstr>TCP Windows and Seq. Numbers</vt:lpstr>
      <vt:lpstr>TCP Windows and Seq. Numbers</vt:lpstr>
      <vt:lpstr>Window-Based Acknowledgements</vt:lpstr>
      <vt:lpstr>Congestion</vt:lpstr>
      <vt:lpstr>Congestion Avoidance</vt:lpstr>
      <vt:lpstr>Congestion Avoidance: Changing Window</vt:lpstr>
      <vt:lpstr>Congestion Avoidance</vt:lpstr>
      <vt:lpstr>Summary: Network Layers</vt:lpstr>
      <vt:lpstr>Glue: Adding Functionality</vt:lpstr>
      <vt:lpstr>Glue: Adding Functionality</vt:lpstr>
      <vt:lpstr>Glue: Adding Functionality</vt:lpstr>
      <vt:lpstr>Summary: TCP</vt:lpstr>
      <vt:lpstr>Summary: TCP</vt:lpstr>
      <vt:lpstr>TCP State Machine</vt:lpstr>
    </vt:vector>
  </TitlesOfParts>
  <Company>University of California,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Dust and TinyOS:  Hardware and Software for Network Sensors  - the software part –</dc:title>
  <dc:subject/>
  <dc:creator>David E. Culler</dc:creator>
  <cp:keywords/>
  <dc:description/>
  <cp:lastModifiedBy>David CULLER</cp:lastModifiedBy>
  <cp:revision>586</cp:revision>
  <cp:lastPrinted>2019-08-26T17:53:38Z</cp:lastPrinted>
  <dcterms:created xsi:type="dcterms:W3CDTF">2009-09-09T21:17:00Z</dcterms:created>
  <dcterms:modified xsi:type="dcterms:W3CDTF">2019-11-26T18:30:04Z</dcterms:modified>
</cp:coreProperties>
</file>