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6"/>
  </p:notesMasterIdLst>
  <p:sldIdLst>
    <p:sldId id="256" r:id="rId2"/>
    <p:sldId id="1155" r:id="rId3"/>
    <p:sldId id="573" r:id="rId4"/>
    <p:sldId id="1141" r:id="rId5"/>
    <p:sldId id="271" r:id="rId6"/>
    <p:sldId id="829" r:id="rId7"/>
    <p:sldId id="833" r:id="rId8"/>
    <p:sldId id="835" r:id="rId9"/>
    <p:sldId id="834" r:id="rId10"/>
    <p:sldId id="775" r:id="rId11"/>
    <p:sldId id="1042" r:id="rId12"/>
    <p:sldId id="836" r:id="rId13"/>
    <p:sldId id="837" r:id="rId14"/>
    <p:sldId id="1133" r:id="rId15"/>
    <p:sldId id="631" r:id="rId16"/>
    <p:sldId id="1148" r:id="rId17"/>
    <p:sldId id="611" r:id="rId18"/>
    <p:sldId id="1016" r:id="rId19"/>
    <p:sldId id="839" r:id="rId20"/>
    <p:sldId id="840" r:id="rId21"/>
    <p:sldId id="1017" r:id="rId22"/>
    <p:sldId id="841" r:id="rId23"/>
    <p:sldId id="842" r:id="rId24"/>
    <p:sldId id="843" r:id="rId25"/>
    <p:sldId id="1029" r:id="rId26"/>
    <p:sldId id="1150" r:id="rId27"/>
    <p:sldId id="1153" r:id="rId28"/>
    <p:sldId id="844" r:id="rId29"/>
    <p:sldId id="1018" r:id="rId30"/>
    <p:sldId id="1019" r:id="rId31"/>
    <p:sldId id="995" r:id="rId32"/>
    <p:sldId id="997" r:id="rId33"/>
    <p:sldId id="998" r:id="rId34"/>
    <p:sldId id="999" r:id="rId35"/>
    <p:sldId id="1000" r:id="rId36"/>
    <p:sldId id="1030" r:id="rId37"/>
    <p:sldId id="825" r:id="rId38"/>
    <p:sldId id="826" r:id="rId39"/>
    <p:sldId id="827" r:id="rId40"/>
    <p:sldId id="828" r:id="rId41"/>
    <p:sldId id="1151" r:id="rId42"/>
    <p:sldId id="1154" r:id="rId43"/>
    <p:sldId id="1149" r:id="rId44"/>
    <p:sldId id="881" r:id="rId45"/>
    <p:sldId id="1001" r:id="rId46"/>
    <p:sldId id="1031" r:id="rId47"/>
    <p:sldId id="1023" r:id="rId48"/>
    <p:sldId id="1024" r:id="rId49"/>
    <p:sldId id="1025" r:id="rId50"/>
    <p:sldId id="1032" r:id="rId51"/>
    <p:sldId id="1026" r:id="rId52"/>
    <p:sldId id="1027" r:id="rId53"/>
    <p:sldId id="1007" r:id="rId54"/>
    <p:sldId id="824" r:id="rId55"/>
    <p:sldId id="1028" r:id="rId56"/>
    <p:sldId id="1002" r:id="rId57"/>
    <p:sldId id="1004" r:id="rId58"/>
    <p:sldId id="1005" r:id="rId59"/>
    <p:sldId id="1003" r:id="rId60"/>
    <p:sldId id="1006" r:id="rId61"/>
    <p:sldId id="1008" r:id="rId62"/>
    <p:sldId id="1009" r:id="rId63"/>
    <p:sldId id="1010" r:id="rId64"/>
    <p:sldId id="1011" r:id="rId65"/>
    <p:sldId id="1014" r:id="rId66"/>
    <p:sldId id="1034" r:id="rId67"/>
    <p:sldId id="1012" r:id="rId68"/>
    <p:sldId id="1013" r:id="rId69"/>
    <p:sldId id="306" r:id="rId70"/>
    <p:sldId id="747" r:id="rId71"/>
    <p:sldId id="1142" r:id="rId72"/>
    <p:sldId id="793" r:id="rId73"/>
    <p:sldId id="736" r:id="rId74"/>
    <p:sldId id="831" r:id="rId75"/>
    <p:sldId id="832" r:id="rId76"/>
    <p:sldId id="794" r:id="rId77"/>
    <p:sldId id="1143" r:id="rId78"/>
    <p:sldId id="1152" r:id="rId79"/>
    <p:sldId id="1145" r:id="rId80"/>
    <p:sldId id="1146" r:id="rId81"/>
    <p:sldId id="1147" r:id="rId82"/>
    <p:sldId id="1156" r:id="rId83"/>
    <p:sldId id="1015" r:id="rId84"/>
    <p:sldId id="1033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FF"/>
    <a:srgbClr val="FFFFFF"/>
    <a:srgbClr val="00AE00"/>
    <a:srgbClr val="4472C4"/>
    <a:srgbClr val="FFFF01"/>
    <a:srgbClr val="D9D9D9"/>
    <a:srgbClr val="D8D8D8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6"/>
    <p:restoredTop sz="85662"/>
  </p:normalViewPr>
  <p:slideViewPr>
    <p:cSldViewPr snapToGrid="0" snapToObjects="1">
      <p:cViewPr varScale="1">
        <p:scale>
          <a:sx n="117" d="100"/>
          <a:sy n="117" d="100"/>
        </p:scale>
        <p:origin x="1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61342-C565-254A-B120-12E0439B36E9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440CD-BA39-A148-AE3A-F33EF3E7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84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72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7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Array of queues (</a:t>
            </a:r>
            <a:r>
              <a:rPr lang="en-US" dirty="0" err="1"/>
              <a:t>unneccesary</a:t>
            </a:r>
            <a:r>
              <a:rPr lang="en-US" dirty="0"/>
              <a:t>)</a:t>
            </a:r>
          </a:p>
          <a:p>
            <a:r>
              <a:rPr lang="en-US" dirty="0"/>
              <a:t>Add priority field, sort queue by priority (or maintain sorted)</a:t>
            </a:r>
          </a:p>
          <a:p>
            <a:r>
              <a:rPr lang="en-US" dirty="0"/>
              <a:t>Lists vs other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0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079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41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54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43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36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9584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19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5831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994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69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1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68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278551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timer-tick interrupt</a:t>
            </a:r>
          </a:p>
          <a:p>
            <a:r>
              <a:rPr lang="en-US" dirty="0"/>
              <a:t>Run scheduler every Q or upon </a:t>
            </a:r>
            <a:r>
              <a:rPr lang="en-US" dirty="0" err="1"/>
              <a:t>syscall</a:t>
            </a:r>
            <a:r>
              <a:rPr lang="en-US" dirty="0"/>
              <a:t>, </a:t>
            </a:r>
            <a:r>
              <a:rPr lang="en-US" dirty="0" err="1"/>
              <a:t>intr</a:t>
            </a:r>
            <a:endParaRPr lang="en-US" dirty="0"/>
          </a:p>
          <a:p>
            <a:r>
              <a:rPr lang="en-US" dirty="0"/>
              <a:t>FIFO queue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b="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197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7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2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4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2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5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3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504FA-79C6-404D-A393-D48D85E6E13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5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007908799/xsh/read.html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cs162fa19anon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hyperlink" Target="https://www.ibm.com/developerworks/library/l-scheduler/index.html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610AF71-762F-CD4B-94E5-E4C38CAE7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402335"/>
            <a:ext cx="7461504" cy="178003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CS 162: Operating Systems and Systems Programming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A254F1-F1AE-B843-A49D-5103599418B9}"/>
              </a:ext>
            </a:extLst>
          </p:cNvPr>
          <p:cNvSpPr txBox="1">
            <a:spLocks/>
          </p:cNvSpPr>
          <p:nvPr/>
        </p:nvSpPr>
        <p:spPr>
          <a:xfrm>
            <a:off x="512064" y="1915668"/>
            <a:ext cx="7461504" cy="1780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0070C0"/>
                </a:solidFill>
              </a:rPr>
              <a:t>Lecture 6: Scheduling - Basics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63513B-F7CE-884E-9DEC-608167BE2E9D}"/>
              </a:ext>
            </a:extLst>
          </p:cNvPr>
          <p:cNvSpPr txBox="1">
            <a:spLocks/>
          </p:cNvSpPr>
          <p:nvPr/>
        </p:nvSpPr>
        <p:spPr>
          <a:xfrm>
            <a:off x="512064" y="3785616"/>
            <a:ext cx="7461504" cy="1780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17, 2019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Instructor: David Culler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https://cs162.eecs.berkeley.edu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297E62-D258-4E42-809E-F63D3E2ED6F9}"/>
              </a:ext>
            </a:extLst>
          </p:cNvPr>
          <p:cNvSpPr txBox="1"/>
          <p:nvPr/>
        </p:nvSpPr>
        <p:spPr>
          <a:xfrm>
            <a:off x="6450227" y="5350476"/>
            <a:ext cx="2454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Read: 3 Easy Pieces: </a:t>
            </a:r>
            <a:r>
              <a:rPr lang="en-US" dirty="0" err="1"/>
              <a:t>ch</a:t>
            </a:r>
            <a:r>
              <a:rPr lang="en-US" dirty="0"/>
              <a:t> 7</a:t>
            </a:r>
          </a:p>
          <a:p>
            <a:r>
              <a:rPr lang="en-US" dirty="0"/>
              <a:t>A&amp;D 7.1</a:t>
            </a:r>
          </a:p>
          <a:p>
            <a:r>
              <a:rPr lang="en-US" dirty="0"/>
              <a:t>HW 1 Dues Wed 9/18</a:t>
            </a:r>
          </a:p>
          <a:p>
            <a:r>
              <a:rPr lang="en-US" dirty="0" err="1"/>
              <a:t>Proj</a:t>
            </a:r>
            <a:r>
              <a:rPr lang="en-US" dirty="0"/>
              <a:t> 1 Design Doc </a:t>
            </a:r>
          </a:p>
        </p:txBody>
      </p:sp>
    </p:spTree>
    <p:extLst>
      <p:ext uri="{BB962C8B-B14F-4D97-AF65-F5344CB8AC3E}">
        <p14:creationId xmlns:p14="http://schemas.microsoft.com/office/powerpoint/2010/main" val="324236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89" y="156578"/>
            <a:ext cx="7886700" cy="1325563"/>
          </a:xfrm>
        </p:spPr>
        <p:txBody>
          <a:bodyPr/>
          <a:lstStyle/>
          <a:p>
            <a:r>
              <a:rPr lang="en-US" dirty="0"/>
              <a:t>Recall: Possible Executions</a:t>
            </a:r>
          </a:p>
        </p:txBody>
      </p:sp>
      <p:pic>
        <p:nvPicPr>
          <p:cNvPr id="6" name="Content Placeholder 5" descr="unpredictableSpeed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3" r="4148"/>
          <a:stretch/>
        </p:blipFill>
        <p:spPr>
          <a:xfrm>
            <a:off x="811539" y="1482141"/>
            <a:ext cx="7520921" cy="486151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9C42B-1D95-8E46-B553-8101D069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D0165-F8EB-2542-963C-F5479D70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8EEEB-4400-9D4B-B641-26B1E9DF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1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AF790-FFC7-BF47-9130-978AF698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7699"/>
          </a:xfrm>
        </p:spPr>
        <p:txBody>
          <a:bodyPr>
            <a:normAutofit fontScale="90000"/>
          </a:bodyPr>
          <a:lstStyle/>
          <a:p>
            <a:r>
              <a:rPr lang="en-US" dirty="0"/>
              <a:t>Fork-Join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996E-EA48-CC41-A218-B4033EF66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57195"/>
            <a:ext cx="7886700" cy="1419768"/>
          </a:xfrm>
        </p:spPr>
        <p:txBody>
          <a:bodyPr/>
          <a:lstStyle/>
          <a:p>
            <a:r>
              <a:rPr lang="en-US" dirty="0"/>
              <a:t>Main thread </a:t>
            </a:r>
            <a:r>
              <a:rPr lang="en-US" i="1" dirty="0"/>
              <a:t>creates</a:t>
            </a:r>
            <a:r>
              <a:rPr lang="en-US" dirty="0"/>
              <a:t> (forks) collection of sub-threads passing them </a:t>
            </a:r>
            <a:r>
              <a:rPr lang="en-US" dirty="0" err="1"/>
              <a:t>args</a:t>
            </a:r>
            <a:r>
              <a:rPr lang="en-US" dirty="0"/>
              <a:t> to work on, </a:t>
            </a:r>
            <a:r>
              <a:rPr lang="en-US" i="1" dirty="0"/>
              <a:t>joins</a:t>
            </a:r>
            <a:r>
              <a:rPr lang="en-US" dirty="0"/>
              <a:t> with them, collecting results.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0A05C-D747-6144-805B-AB713531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82A0A-3A31-964A-BCDD-39F04C8D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EA23-C9E9-E74F-ADE0-B014AA23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11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29B7190-866A-9745-A8C8-94941164DB55}"/>
              </a:ext>
            </a:extLst>
          </p:cNvPr>
          <p:cNvSpPr/>
          <p:nvPr/>
        </p:nvSpPr>
        <p:spPr>
          <a:xfrm>
            <a:off x="3946965" y="1035934"/>
            <a:ext cx="219919" cy="1088020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 w="222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6490284-97EE-204B-B0CA-144E46789366}"/>
              </a:ext>
            </a:extLst>
          </p:cNvPr>
          <p:cNvSpPr/>
          <p:nvPr/>
        </p:nvSpPr>
        <p:spPr>
          <a:xfrm>
            <a:off x="2212692" y="2403676"/>
            <a:ext cx="219919" cy="1088020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CE0F0BF-6124-704B-9A32-BBA1C2293B8C}"/>
              </a:ext>
            </a:extLst>
          </p:cNvPr>
          <p:cNvSpPr/>
          <p:nvPr/>
        </p:nvSpPr>
        <p:spPr>
          <a:xfrm>
            <a:off x="3028948" y="2403676"/>
            <a:ext cx="219919" cy="857491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C26A665-E219-E84C-AC06-4C1E78E5D1C6}"/>
              </a:ext>
            </a:extLst>
          </p:cNvPr>
          <p:cNvSpPr/>
          <p:nvPr/>
        </p:nvSpPr>
        <p:spPr>
          <a:xfrm>
            <a:off x="4668694" y="2486587"/>
            <a:ext cx="219919" cy="857491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5466F42-EAEF-2147-BE7E-B5EA4B4BE2B9}"/>
              </a:ext>
            </a:extLst>
          </p:cNvPr>
          <p:cNvSpPr/>
          <p:nvPr/>
        </p:nvSpPr>
        <p:spPr>
          <a:xfrm>
            <a:off x="5895131" y="2403676"/>
            <a:ext cx="219919" cy="857491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14A785D-1DFB-954E-8C97-68D3472C24A2}"/>
              </a:ext>
            </a:extLst>
          </p:cNvPr>
          <p:cNvSpPr/>
          <p:nvPr/>
        </p:nvSpPr>
        <p:spPr>
          <a:xfrm>
            <a:off x="3837005" y="3651813"/>
            <a:ext cx="219919" cy="972272"/>
          </a:xfrm>
          <a:custGeom>
            <a:avLst/>
            <a:gdLst>
              <a:gd name="connsiteX0" fmla="*/ 115747 w 219919"/>
              <a:gd name="connsiteY0" fmla="*/ 0 h 1088020"/>
              <a:gd name="connsiteX1" fmla="*/ 127322 w 219919"/>
              <a:gd name="connsiteY1" fmla="*/ 162046 h 1088020"/>
              <a:gd name="connsiteX2" fmla="*/ 11575 w 219919"/>
              <a:gd name="connsiteY2" fmla="*/ 266218 h 1088020"/>
              <a:gd name="connsiteX3" fmla="*/ 185195 w 219919"/>
              <a:gd name="connsiteY3" fmla="*/ 381965 h 1088020"/>
              <a:gd name="connsiteX4" fmla="*/ 0 w 219919"/>
              <a:gd name="connsiteY4" fmla="*/ 590309 h 1088020"/>
              <a:gd name="connsiteX5" fmla="*/ 219919 w 219919"/>
              <a:gd name="connsiteY5" fmla="*/ 717630 h 1088020"/>
              <a:gd name="connsiteX6" fmla="*/ 115747 w 219919"/>
              <a:gd name="connsiteY6" fmla="*/ 902825 h 1088020"/>
              <a:gd name="connsiteX7" fmla="*/ 115747 w 219919"/>
              <a:gd name="connsiteY7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919" h="1088020">
                <a:moveTo>
                  <a:pt x="115747" y="0"/>
                </a:moveTo>
                <a:lnTo>
                  <a:pt x="127322" y="162046"/>
                </a:lnTo>
                <a:lnTo>
                  <a:pt x="11575" y="266218"/>
                </a:lnTo>
                <a:lnTo>
                  <a:pt x="185195" y="381965"/>
                </a:lnTo>
                <a:lnTo>
                  <a:pt x="0" y="590309"/>
                </a:lnTo>
                <a:lnTo>
                  <a:pt x="219919" y="717630"/>
                </a:lnTo>
                <a:lnTo>
                  <a:pt x="115747" y="902825"/>
                </a:lnTo>
                <a:lnTo>
                  <a:pt x="115747" y="1088020"/>
                </a:lnTo>
              </a:path>
            </a:pathLst>
          </a:custGeom>
          <a:noFill/>
          <a:ln w="222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F5A571-5AFE-3647-9C29-F6889FF0F89E}"/>
              </a:ext>
            </a:extLst>
          </p:cNvPr>
          <p:cNvCxnSpPr>
            <a:cxnSpLocks/>
            <a:stCxn id="7" idx="7"/>
            <a:endCxn id="8" idx="0"/>
          </p:cNvCxnSpPr>
          <p:nvPr/>
        </p:nvCxnSpPr>
        <p:spPr>
          <a:xfrm flipH="1">
            <a:off x="2328439" y="2123954"/>
            <a:ext cx="1734273" cy="2797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68BEA3-16AC-1B43-80E0-5B54AE472800}"/>
              </a:ext>
            </a:extLst>
          </p:cNvPr>
          <p:cNvCxnSpPr>
            <a:cxnSpLocks/>
            <a:stCxn id="7" idx="7"/>
          </p:cNvCxnSpPr>
          <p:nvPr/>
        </p:nvCxnSpPr>
        <p:spPr>
          <a:xfrm flipH="1">
            <a:off x="3126130" y="2123954"/>
            <a:ext cx="936582" cy="2797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A03174-6E17-AC4E-B510-39A123887DCD}"/>
              </a:ext>
            </a:extLst>
          </p:cNvPr>
          <p:cNvCxnSpPr>
            <a:cxnSpLocks/>
          </p:cNvCxnSpPr>
          <p:nvPr/>
        </p:nvCxnSpPr>
        <p:spPr>
          <a:xfrm>
            <a:off x="4069702" y="2117159"/>
            <a:ext cx="709673" cy="3626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C3BD91-324F-4F4E-A3DD-715D321C6B02}"/>
              </a:ext>
            </a:extLst>
          </p:cNvPr>
          <p:cNvCxnSpPr>
            <a:cxnSpLocks/>
          </p:cNvCxnSpPr>
          <p:nvPr/>
        </p:nvCxnSpPr>
        <p:spPr>
          <a:xfrm>
            <a:off x="4056924" y="2130705"/>
            <a:ext cx="1976860" cy="2797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782DEB-4C73-8249-8660-71D0C41E8EAF}"/>
              </a:ext>
            </a:extLst>
          </p:cNvPr>
          <p:cNvCxnSpPr>
            <a:cxnSpLocks/>
          </p:cNvCxnSpPr>
          <p:nvPr/>
        </p:nvCxnSpPr>
        <p:spPr>
          <a:xfrm flipH="1" flipV="1">
            <a:off x="2314575" y="3489767"/>
            <a:ext cx="1632391" cy="1813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C4E875-D8CC-484C-A098-E0390E9E1A3B}"/>
              </a:ext>
            </a:extLst>
          </p:cNvPr>
          <p:cNvCxnSpPr>
            <a:cxnSpLocks/>
          </p:cNvCxnSpPr>
          <p:nvPr/>
        </p:nvCxnSpPr>
        <p:spPr>
          <a:xfrm flipH="1" flipV="1">
            <a:off x="3138907" y="3261167"/>
            <a:ext cx="808058" cy="4099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74E974-6952-A949-91E8-4D7F9D175E51}"/>
              </a:ext>
            </a:extLst>
          </p:cNvPr>
          <p:cNvCxnSpPr>
            <a:cxnSpLocks/>
            <a:endCxn id="10" idx="7"/>
          </p:cNvCxnSpPr>
          <p:nvPr/>
        </p:nvCxnSpPr>
        <p:spPr>
          <a:xfrm flipV="1">
            <a:off x="3930811" y="3344078"/>
            <a:ext cx="853630" cy="327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54EC2B-D32A-BA4E-B8D5-4B04F8EB4290}"/>
              </a:ext>
            </a:extLst>
          </p:cNvPr>
          <p:cNvCxnSpPr>
            <a:cxnSpLocks/>
            <a:endCxn id="11" idx="7"/>
          </p:cNvCxnSpPr>
          <p:nvPr/>
        </p:nvCxnSpPr>
        <p:spPr>
          <a:xfrm flipV="1">
            <a:off x="3938888" y="3261167"/>
            <a:ext cx="2071990" cy="4099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>
            <a:extLst>
              <a:ext uri="{FF2B5EF4-FFF2-40B4-BE49-F238E27FC236}">
                <a16:creationId xmlns:a16="http://schemas.microsoft.com/office/drawing/2014/main" id="{7265086D-1C1E-A043-886A-B57DE4B4756A}"/>
              </a:ext>
            </a:extLst>
          </p:cNvPr>
          <p:cNvSpPr/>
          <p:nvPr/>
        </p:nvSpPr>
        <p:spPr>
          <a:xfrm rot="420449">
            <a:off x="3880827" y="2160584"/>
            <a:ext cx="281958" cy="1459398"/>
          </a:xfrm>
          <a:custGeom>
            <a:avLst/>
            <a:gdLst>
              <a:gd name="connsiteX0" fmla="*/ 148399 w 281958"/>
              <a:gd name="connsiteY0" fmla="*/ 0 h 1459398"/>
              <a:gd name="connsiteX1" fmla="*/ 163239 w 281958"/>
              <a:gd name="connsiteY1" fmla="*/ 217357 h 1459398"/>
              <a:gd name="connsiteX2" fmla="*/ 14840 w 281958"/>
              <a:gd name="connsiteY2" fmla="*/ 357087 h 1459398"/>
              <a:gd name="connsiteX3" fmla="*/ 237438 w 281958"/>
              <a:gd name="connsiteY3" fmla="*/ 512342 h 1459398"/>
              <a:gd name="connsiteX4" fmla="*/ 0 w 281958"/>
              <a:gd name="connsiteY4" fmla="*/ 791801 h 1459398"/>
              <a:gd name="connsiteX5" fmla="*/ 281958 w 281958"/>
              <a:gd name="connsiteY5" fmla="*/ 962581 h 1459398"/>
              <a:gd name="connsiteX6" fmla="*/ 148399 w 281958"/>
              <a:gd name="connsiteY6" fmla="*/ 1210989 h 1459398"/>
              <a:gd name="connsiteX7" fmla="*/ 148399 w 281958"/>
              <a:gd name="connsiteY7" fmla="*/ 1459398 h 14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58" h="1459398" extrusionOk="0">
                <a:moveTo>
                  <a:pt x="148399" y="0"/>
                </a:moveTo>
                <a:cubicBezTo>
                  <a:pt x="173017" y="70156"/>
                  <a:pt x="137121" y="144851"/>
                  <a:pt x="163239" y="217357"/>
                </a:cubicBezTo>
                <a:cubicBezTo>
                  <a:pt x="119787" y="267662"/>
                  <a:pt x="50046" y="313039"/>
                  <a:pt x="14840" y="357087"/>
                </a:cubicBezTo>
                <a:cubicBezTo>
                  <a:pt x="109958" y="416154"/>
                  <a:pt x="135524" y="463125"/>
                  <a:pt x="237438" y="512342"/>
                </a:cubicBezTo>
                <a:cubicBezTo>
                  <a:pt x="208509" y="584400"/>
                  <a:pt x="17565" y="703213"/>
                  <a:pt x="0" y="791801"/>
                </a:cubicBezTo>
                <a:cubicBezTo>
                  <a:pt x="66019" y="820834"/>
                  <a:pt x="170720" y="900913"/>
                  <a:pt x="281958" y="962581"/>
                </a:cubicBezTo>
                <a:cubicBezTo>
                  <a:pt x="241098" y="1078627"/>
                  <a:pt x="174778" y="1115224"/>
                  <a:pt x="148399" y="1210989"/>
                </a:cubicBezTo>
                <a:cubicBezTo>
                  <a:pt x="174551" y="1327098"/>
                  <a:pt x="131765" y="1392723"/>
                  <a:pt x="148399" y="1459398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dashDot"/>
            <a:tailEnd type="triangle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15747 w 219919"/>
                      <a:gd name="connsiteY0" fmla="*/ 0 h 1088020"/>
                      <a:gd name="connsiteX1" fmla="*/ 127322 w 219919"/>
                      <a:gd name="connsiteY1" fmla="*/ 162046 h 1088020"/>
                      <a:gd name="connsiteX2" fmla="*/ 11575 w 219919"/>
                      <a:gd name="connsiteY2" fmla="*/ 266218 h 1088020"/>
                      <a:gd name="connsiteX3" fmla="*/ 185195 w 219919"/>
                      <a:gd name="connsiteY3" fmla="*/ 381965 h 1088020"/>
                      <a:gd name="connsiteX4" fmla="*/ 0 w 219919"/>
                      <a:gd name="connsiteY4" fmla="*/ 590309 h 1088020"/>
                      <a:gd name="connsiteX5" fmla="*/ 219919 w 219919"/>
                      <a:gd name="connsiteY5" fmla="*/ 717630 h 1088020"/>
                      <a:gd name="connsiteX6" fmla="*/ 115747 w 219919"/>
                      <a:gd name="connsiteY6" fmla="*/ 902825 h 1088020"/>
                      <a:gd name="connsiteX7" fmla="*/ 115747 w 219919"/>
                      <a:gd name="connsiteY7" fmla="*/ 1088020 h 1088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9919" h="1088020">
                        <a:moveTo>
                          <a:pt x="115747" y="0"/>
                        </a:moveTo>
                        <a:lnTo>
                          <a:pt x="127322" y="162046"/>
                        </a:lnTo>
                        <a:lnTo>
                          <a:pt x="11575" y="266218"/>
                        </a:lnTo>
                        <a:lnTo>
                          <a:pt x="185195" y="381965"/>
                        </a:lnTo>
                        <a:lnTo>
                          <a:pt x="0" y="590309"/>
                        </a:lnTo>
                        <a:lnTo>
                          <a:pt x="219919" y="717630"/>
                        </a:lnTo>
                        <a:lnTo>
                          <a:pt x="115747" y="902825"/>
                        </a:lnTo>
                        <a:lnTo>
                          <a:pt x="115747" y="1088020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DF7BBB-A104-9746-ACB0-B05D75F8CADF}"/>
              </a:ext>
            </a:extLst>
          </p:cNvPr>
          <p:cNvSpPr txBox="1"/>
          <p:nvPr/>
        </p:nvSpPr>
        <p:spPr>
          <a:xfrm>
            <a:off x="4206531" y="1828411"/>
            <a:ext cx="76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8F5196-7FA6-C545-8817-1B2478F5BA99}"/>
              </a:ext>
            </a:extLst>
          </p:cNvPr>
          <p:cNvSpPr txBox="1"/>
          <p:nvPr/>
        </p:nvSpPr>
        <p:spPr>
          <a:xfrm>
            <a:off x="6071178" y="302494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2F782C-29E9-BB40-8280-CAA17A3145DA}"/>
              </a:ext>
            </a:extLst>
          </p:cNvPr>
          <p:cNvSpPr txBox="1"/>
          <p:nvPr/>
        </p:nvSpPr>
        <p:spPr>
          <a:xfrm>
            <a:off x="4130889" y="3588679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</a:t>
            </a:r>
          </a:p>
        </p:txBody>
      </p:sp>
    </p:spTree>
    <p:extLst>
      <p:ext uri="{BB962C8B-B14F-4D97-AF65-F5344CB8AC3E}">
        <p14:creationId xmlns:p14="http://schemas.microsoft.com/office/powerpoint/2010/main" val="193093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DE64-C4C1-4FFB-85FC-633E2076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AA75-AA67-4D8B-AE57-CF6811FE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Mutual Exclusion:</a:t>
            </a:r>
            <a:r>
              <a:rPr lang="en-US" dirty="0"/>
              <a:t> Ensuring only one thread does a particular thing at a time (one thread </a:t>
            </a:r>
            <a:r>
              <a:rPr lang="en-US" i="1" dirty="0"/>
              <a:t>excludes</a:t>
            </a:r>
            <a:r>
              <a:rPr lang="en-US" dirty="0"/>
              <a:t> the others)</a:t>
            </a:r>
          </a:p>
          <a:p>
            <a:endParaRPr lang="en-US" b="1" dirty="0"/>
          </a:p>
          <a:p>
            <a:r>
              <a:rPr lang="en-US" b="1" dirty="0"/>
              <a:t>Critical Section:</a:t>
            </a:r>
            <a:r>
              <a:rPr lang="en-US" dirty="0"/>
              <a:t> Code exactly one thread can execute at once</a:t>
            </a:r>
          </a:p>
          <a:p>
            <a:pPr lvl="1"/>
            <a:r>
              <a:rPr lang="en-US" dirty="0"/>
              <a:t>Result of mutual exclusion</a:t>
            </a:r>
          </a:p>
        </p:txBody>
      </p:sp>
    </p:spTree>
    <p:extLst>
      <p:ext uri="{BB962C8B-B14F-4D97-AF65-F5344CB8AC3E}">
        <p14:creationId xmlns:p14="http://schemas.microsoft.com/office/powerpoint/2010/main" val="143846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28D2F-B081-4BEF-BE53-3E3B50E1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E9EB1-9B06-4D6D-A38F-EC9F95D08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Lock:</a:t>
            </a:r>
            <a:r>
              <a:rPr lang="en-US" sz="3200" dirty="0"/>
              <a:t> An object only one thread can hold at a time</a:t>
            </a:r>
          </a:p>
          <a:p>
            <a:pPr lvl="1"/>
            <a:r>
              <a:rPr lang="en-US" sz="2800" b="1" dirty="0"/>
              <a:t>Provides</a:t>
            </a:r>
            <a:r>
              <a:rPr lang="en-US" sz="2800" dirty="0"/>
              <a:t> mutual exclusion</a:t>
            </a:r>
          </a:p>
          <a:p>
            <a:endParaRPr lang="en-US" sz="3200" b="1" dirty="0"/>
          </a:p>
          <a:p>
            <a:r>
              <a:rPr lang="en-US" sz="3200" dirty="0"/>
              <a:t>Offers two </a:t>
            </a:r>
            <a:r>
              <a:rPr lang="en-US" sz="3200" b="1" dirty="0"/>
              <a:t>atomic</a:t>
            </a:r>
            <a:r>
              <a:rPr lang="en-US" sz="3200" dirty="0"/>
              <a:t> operations:</a:t>
            </a:r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Lock.Acquire</a:t>
            </a:r>
            <a:r>
              <a:rPr lang="en-US" sz="2800" dirty="0">
                <a:latin typeface="Consolas" panose="020B0609020204030204" pitchFamily="49" charset="0"/>
              </a:rPr>
              <a:t>() </a:t>
            </a:r>
            <a:r>
              <a:rPr lang="en-US" sz="2800" dirty="0"/>
              <a:t>– wait until lock is free; then grab</a:t>
            </a:r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Lock.Release</a:t>
            </a:r>
            <a:r>
              <a:rPr lang="en-US" sz="2800" dirty="0">
                <a:latin typeface="Consolas" panose="020B0609020204030204" pitchFamily="49" charset="0"/>
              </a:rPr>
              <a:t>() </a:t>
            </a:r>
            <a:r>
              <a:rPr lang="en-US" sz="2800" dirty="0"/>
              <a:t>– Unlock, wake up waiters</a:t>
            </a:r>
          </a:p>
        </p:txBody>
      </p:sp>
    </p:spTree>
    <p:extLst>
      <p:ext uri="{BB962C8B-B14F-4D97-AF65-F5344CB8AC3E}">
        <p14:creationId xmlns:p14="http://schemas.microsoft.com/office/powerpoint/2010/main" val="298426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5DD404D-3586-D94B-A274-286C81B60941}"/>
              </a:ext>
            </a:extLst>
          </p:cNvPr>
          <p:cNvSpPr/>
          <p:nvPr/>
        </p:nvSpPr>
        <p:spPr>
          <a:xfrm>
            <a:off x="4810125" y="1085958"/>
            <a:ext cx="4194195" cy="16075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DEE061-D026-1649-9931-22CE485228DA}"/>
              </a:ext>
            </a:extLst>
          </p:cNvPr>
          <p:cNvSpPr/>
          <p:nvPr/>
        </p:nvSpPr>
        <p:spPr>
          <a:xfrm>
            <a:off x="8313637" y="1439366"/>
            <a:ext cx="367748" cy="343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B7C52A63-E2BF-C542-9A60-ACCCD2EA2C31}"/>
              </a:ext>
            </a:extLst>
          </p:cNvPr>
          <p:cNvSpPr/>
          <p:nvPr/>
        </p:nvSpPr>
        <p:spPr>
          <a:xfrm>
            <a:off x="8485915" y="1766260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7FAABF-F70A-7E40-ADF3-5AF5D607234B}"/>
              </a:ext>
            </a:extLst>
          </p:cNvPr>
          <p:cNvSpPr/>
          <p:nvPr/>
        </p:nvSpPr>
        <p:spPr>
          <a:xfrm>
            <a:off x="3607904" y="1654310"/>
            <a:ext cx="367748" cy="34369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FA814-A6F1-2942-8AD4-F216F9B3BA43}"/>
              </a:ext>
            </a:extLst>
          </p:cNvPr>
          <p:cNvSpPr/>
          <p:nvPr/>
        </p:nvSpPr>
        <p:spPr>
          <a:xfrm>
            <a:off x="3424030" y="1824334"/>
            <a:ext cx="367748" cy="34369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2818D-FCF8-9A4E-8055-3A96FC8A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724"/>
            <a:ext cx="7886700" cy="685799"/>
          </a:xfrm>
        </p:spPr>
        <p:txBody>
          <a:bodyPr>
            <a:normAutofit fontScale="90000"/>
          </a:bodyPr>
          <a:lstStyle/>
          <a:p>
            <a:r>
              <a:rPr lang="en-US" dirty="0"/>
              <a:t>Recall: Basic Lock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438A8-D961-7941-8023-FCF98CBA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52A14-D946-EE46-8EF1-8459CEC7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cs162 fa19 L5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0170B-F28E-AA40-A7EF-E7B4D2AB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388AA1-70AA-344F-B8DC-9DCBFEF427DB}"/>
              </a:ext>
            </a:extLst>
          </p:cNvPr>
          <p:cNvSpPr/>
          <p:nvPr/>
        </p:nvSpPr>
        <p:spPr>
          <a:xfrm>
            <a:off x="1073425" y="1520687"/>
            <a:ext cx="1837725" cy="64604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4871EE-D344-914B-A4D5-AACA51681A15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1073425" y="1843709"/>
            <a:ext cx="18377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963B76-AECF-DC4D-A2EB-5CF8B567ADFC}"/>
              </a:ext>
            </a:extLst>
          </p:cNvPr>
          <p:cNvSpPr txBox="1"/>
          <p:nvPr/>
        </p:nvSpPr>
        <p:spPr>
          <a:xfrm>
            <a:off x="1161120" y="1497532"/>
            <a:ext cx="175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Value{busy/free}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42528-0DFD-D448-A077-EF893975E846}"/>
              </a:ext>
            </a:extLst>
          </p:cNvPr>
          <p:cNvSpPr txBox="1"/>
          <p:nvPr/>
        </p:nvSpPr>
        <p:spPr>
          <a:xfrm>
            <a:off x="1161120" y="1797398"/>
            <a:ext cx="140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Waiting TCBs</a:t>
            </a:r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id="{1A94C61D-07B5-5346-A937-FA4ABB0C0FDD}"/>
              </a:ext>
            </a:extLst>
          </p:cNvPr>
          <p:cNvGrpSpPr>
            <a:grpSpLocks/>
          </p:cNvGrpSpPr>
          <p:nvPr/>
        </p:nvGrpSpPr>
        <p:grpSpPr bwMode="auto">
          <a:xfrm>
            <a:off x="291547" y="1085958"/>
            <a:ext cx="609600" cy="685800"/>
            <a:chOff x="1776" y="912"/>
            <a:chExt cx="476" cy="576"/>
          </a:xfrm>
        </p:grpSpPr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4FC93B95-90F9-EA4E-BF06-848593055E1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76" y="912"/>
              <a:ext cx="4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52D8A2A-5EA9-A948-B1F1-FC8A6E4D1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046"/>
              <a:ext cx="434" cy="442"/>
            </a:xfrm>
            <a:custGeom>
              <a:avLst/>
              <a:gdLst>
                <a:gd name="T0" fmla="*/ 4 w 1303"/>
                <a:gd name="T1" fmla="*/ 79 h 1327"/>
                <a:gd name="T2" fmla="*/ 7 w 1303"/>
                <a:gd name="T3" fmla="*/ 86 h 1327"/>
                <a:gd name="T4" fmla="*/ 13 w 1303"/>
                <a:gd name="T5" fmla="*/ 97 h 1327"/>
                <a:gd name="T6" fmla="*/ 19 w 1303"/>
                <a:gd name="T7" fmla="*/ 109 h 1327"/>
                <a:gd name="T8" fmla="*/ 28 w 1303"/>
                <a:gd name="T9" fmla="*/ 121 h 1327"/>
                <a:gd name="T10" fmla="*/ 38 w 1303"/>
                <a:gd name="T11" fmla="*/ 132 h 1327"/>
                <a:gd name="T12" fmla="*/ 50 w 1303"/>
                <a:gd name="T13" fmla="*/ 140 h 1327"/>
                <a:gd name="T14" fmla="*/ 63 w 1303"/>
                <a:gd name="T15" fmla="*/ 145 h 1327"/>
                <a:gd name="T16" fmla="*/ 76 w 1303"/>
                <a:gd name="T17" fmla="*/ 147 h 1327"/>
                <a:gd name="T18" fmla="*/ 90 w 1303"/>
                <a:gd name="T19" fmla="*/ 146 h 1327"/>
                <a:gd name="T20" fmla="*/ 104 w 1303"/>
                <a:gd name="T21" fmla="*/ 142 h 1327"/>
                <a:gd name="T22" fmla="*/ 116 w 1303"/>
                <a:gd name="T23" fmla="*/ 136 h 1327"/>
                <a:gd name="T24" fmla="*/ 128 w 1303"/>
                <a:gd name="T25" fmla="*/ 126 h 1327"/>
                <a:gd name="T26" fmla="*/ 136 w 1303"/>
                <a:gd name="T27" fmla="*/ 116 h 1327"/>
                <a:gd name="T28" fmla="*/ 142 w 1303"/>
                <a:gd name="T29" fmla="*/ 105 h 1327"/>
                <a:gd name="T30" fmla="*/ 144 w 1303"/>
                <a:gd name="T31" fmla="*/ 94 h 1327"/>
                <a:gd name="T32" fmla="*/ 145 w 1303"/>
                <a:gd name="T33" fmla="*/ 82 h 1327"/>
                <a:gd name="T34" fmla="*/ 143 w 1303"/>
                <a:gd name="T35" fmla="*/ 71 h 1327"/>
                <a:gd name="T36" fmla="*/ 140 w 1303"/>
                <a:gd name="T37" fmla="*/ 59 h 1327"/>
                <a:gd name="T38" fmla="*/ 136 w 1303"/>
                <a:gd name="T39" fmla="*/ 48 h 1327"/>
                <a:gd name="T40" fmla="*/ 132 w 1303"/>
                <a:gd name="T41" fmla="*/ 37 h 1327"/>
                <a:gd name="T42" fmla="*/ 128 w 1303"/>
                <a:gd name="T43" fmla="*/ 27 h 1327"/>
                <a:gd name="T44" fmla="*/ 123 w 1303"/>
                <a:gd name="T45" fmla="*/ 18 h 1327"/>
                <a:gd name="T46" fmla="*/ 117 w 1303"/>
                <a:gd name="T47" fmla="*/ 11 h 1327"/>
                <a:gd name="T48" fmla="*/ 111 w 1303"/>
                <a:gd name="T49" fmla="*/ 5 h 1327"/>
                <a:gd name="T50" fmla="*/ 104 w 1303"/>
                <a:gd name="T51" fmla="*/ 1 h 1327"/>
                <a:gd name="T52" fmla="*/ 98 w 1303"/>
                <a:gd name="T53" fmla="*/ 0 h 1327"/>
                <a:gd name="T54" fmla="*/ 93 w 1303"/>
                <a:gd name="T55" fmla="*/ 0 h 1327"/>
                <a:gd name="T56" fmla="*/ 89 w 1303"/>
                <a:gd name="T57" fmla="*/ 3 h 1327"/>
                <a:gd name="T58" fmla="*/ 85 w 1303"/>
                <a:gd name="T59" fmla="*/ 6 h 1327"/>
                <a:gd name="T60" fmla="*/ 84 w 1303"/>
                <a:gd name="T61" fmla="*/ 10 h 1327"/>
                <a:gd name="T62" fmla="*/ 83 w 1303"/>
                <a:gd name="T63" fmla="*/ 15 h 1327"/>
                <a:gd name="T64" fmla="*/ 83 w 1303"/>
                <a:gd name="T65" fmla="*/ 20 h 1327"/>
                <a:gd name="T66" fmla="*/ 83 w 1303"/>
                <a:gd name="T67" fmla="*/ 25 h 1327"/>
                <a:gd name="T68" fmla="*/ 84 w 1303"/>
                <a:gd name="T69" fmla="*/ 28 h 1327"/>
                <a:gd name="T70" fmla="*/ 85 w 1303"/>
                <a:gd name="T71" fmla="*/ 32 h 1327"/>
                <a:gd name="T72" fmla="*/ 85 w 1303"/>
                <a:gd name="T73" fmla="*/ 36 h 1327"/>
                <a:gd name="T74" fmla="*/ 82 w 1303"/>
                <a:gd name="T75" fmla="*/ 40 h 1327"/>
                <a:gd name="T76" fmla="*/ 78 w 1303"/>
                <a:gd name="T77" fmla="*/ 41 h 1327"/>
                <a:gd name="T78" fmla="*/ 73 w 1303"/>
                <a:gd name="T79" fmla="*/ 43 h 1327"/>
                <a:gd name="T80" fmla="*/ 68 w 1303"/>
                <a:gd name="T81" fmla="*/ 45 h 1327"/>
                <a:gd name="T82" fmla="*/ 63 w 1303"/>
                <a:gd name="T83" fmla="*/ 47 h 1327"/>
                <a:gd name="T84" fmla="*/ 58 w 1303"/>
                <a:gd name="T85" fmla="*/ 49 h 1327"/>
                <a:gd name="T86" fmla="*/ 54 w 1303"/>
                <a:gd name="T87" fmla="*/ 52 h 1327"/>
                <a:gd name="T88" fmla="*/ 50 w 1303"/>
                <a:gd name="T89" fmla="*/ 55 h 1327"/>
                <a:gd name="T90" fmla="*/ 45 w 1303"/>
                <a:gd name="T91" fmla="*/ 57 h 1327"/>
                <a:gd name="T92" fmla="*/ 41 w 1303"/>
                <a:gd name="T93" fmla="*/ 55 h 1327"/>
                <a:gd name="T94" fmla="*/ 38 w 1303"/>
                <a:gd name="T95" fmla="*/ 52 h 1327"/>
                <a:gd name="T96" fmla="*/ 34 w 1303"/>
                <a:gd name="T97" fmla="*/ 48 h 1327"/>
                <a:gd name="T98" fmla="*/ 29 w 1303"/>
                <a:gd name="T99" fmla="*/ 44 h 1327"/>
                <a:gd name="T100" fmla="*/ 24 w 1303"/>
                <a:gd name="T101" fmla="*/ 41 h 1327"/>
                <a:gd name="T102" fmla="*/ 17 w 1303"/>
                <a:gd name="T103" fmla="*/ 40 h 1327"/>
                <a:gd name="T104" fmla="*/ 11 w 1303"/>
                <a:gd name="T105" fmla="*/ 41 h 1327"/>
                <a:gd name="T106" fmla="*/ 5 w 1303"/>
                <a:gd name="T107" fmla="*/ 45 h 1327"/>
                <a:gd name="T108" fmla="*/ 1 w 1303"/>
                <a:gd name="T109" fmla="*/ 51 h 1327"/>
                <a:gd name="T110" fmla="*/ 0 w 1303"/>
                <a:gd name="T111" fmla="*/ 58 h 1327"/>
                <a:gd name="T112" fmla="*/ 0 w 1303"/>
                <a:gd name="T113" fmla="*/ 65 h 1327"/>
                <a:gd name="T114" fmla="*/ 2 w 1303"/>
                <a:gd name="T115" fmla="*/ 71 h 1327"/>
                <a:gd name="T116" fmla="*/ 3 w 1303"/>
                <a:gd name="T117" fmla="*/ 75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388311D-B1E2-9840-9DA4-7699BA255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1293"/>
              <a:ext cx="95" cy="137"/>
            </a:xfrm>
            <a:custGeom>
              <a:avLst/>
              <a:gdLst>
                <a:gd name="T0" fmla="*/ 31 w 285"/>
                <a:gd name="T1" fmla="*/ 35 h 411"/>
                <a:gd name="T2" fmla="*/ 30 w 285"/>
                <a:gd name="T3" fmla="*/ 33 h 411"/>
                <a:gd name="T4" fmla="*/ 29 w 285"/>
                <a:gd name="T5" fmla="*/ 30 h 411"/>
                <a:gd name="T6" fmla="*/ 27 w 285"/>
                <a:gd name="T7" fmla="*/ 28 h 411"/>
                <a:gd name="T8" fmla="*/ 26 w 285"/>
                <a:gd name="T9" fmla="*/ 25 h 411"/>
                <a:gd name="T10" fmla="*/ 25 w 285"/>
                <a:gd name="T11" fmla="*/ 23 h 411"/>
                <a:gd name="T12" fmla="*/ 25 w 285"/>
                <a:gd name="T13" fmla="*/ 21 h 411"/>
                <a:gd name="T14" fmla="*/ 25 w 285"/>
                <a:gd name="T15" fmla="*/ 19 h 411"/>
                <a:gd name="T16" fmla="*/ 26 w 285"/>
                <a:gd name="T17" fmla="*/ 17 h 411"/>
                <a:gd name="T18" fmla="*/ 26 w 285"/>
                <a:gd name="T19" fmla="*/ 15 h 411"/>
                <a:gd name="T20" fmla="*/ 26 w 285"/>
                <a:gd name="T21" fmla="*/ 13 h 411"/>
                <a:gd name="T22" fmla="*/ 26 w 285"/>
                <a:gd name="T23" fmla="*/ 11 h 411"/>
                <a:gd name="T24" fmla="*/ 26 w 285"/>
                <a:gd name="T25" fmla="*/ 10 h 411"/>
                <a:gd name="T26" fmla="*/ 25 w 285"/>
                <a:gd name="T27" fmla="*/ 8 h 411"/>
                <a:gd name="T28" fmla="*/ 25 w 285"/>
                <a:gd name="T29" fmla="*/ 6 h 411"/>
                <a:gd name="T30" fmla="*/ 23 w 285"/>
                <a:gd name="T31" fmla="*/ 4 h 411"/>
                <a:gd name="T32" fmla="*/ 21 w 285"/>
                <a:gd name="T33" fmla="*/ 2 h 411"/>
                <a:gd name="T34" fmla="*/ 19 w 285"/>
                <a:gd name="T35" fmla="*/ 1 h 411"/>
                <a:gd name="T36" fmla="*/ 18 w 285"/>
                <a:gd name="T37" fmla="*/ 1 h 411"/>
                <a:gd name="T38" fmla="*/ 16 w 285"/>
                <a:gd name="T39" fmla="*/ 0 h 411"/>
                <a:gd name="T40" fmla="*/ 14 w 285"/>
                <a:gd name="T41" fmla="*/ 0 h 411"/>
                <a:gd name="T42" fmla="*/ 12 w 285"/>
                <a:gd name="T43" fmla="*/ 0 h 411"/>
                <a:gd name="T44" fmla="*/ 10 w 285"/>
                <a:gd name="T45" fmla="*/ 0 h 411"/>
                <a:gd name="T46" fmla="*/ 9 w 285"/>
                <a:gd name="T47" fmla="*/ 1 h 411"/>
                <a:gd name="T48" fmla="*/ 7 w 285"/>
                <a:gd name="T49" fmla="*/ 2 h 411"/>
                <a:gd name="T50" fmla="*/ 5 w 285"/>
                <a:gd name="T51" fmla="*/ 3 h 411"/>
                <a:gd name="T52" fmla="*/ 2 w 285"/>
                <a:gd name="T53" fmla="*/ 6 h 411"/>
                <a:gd name="T54" fmla="*/ 1 w 285"/>
                <a:gd name="T55" fmla="*/ 8 h 411"/>
                <a:gd name="T56" fmla="*/ 0 w 285"/>
                <a:gd name="T57" fmla="*/ 9 h 411"/>
                <a:gd name="T58" fmla="*/ 0 w 285"/>
                <a:gd name="T59" fmla="*/ 12 h 411"/>
                <a:gd name="T60" fmla="*/ 0 w 285"/>
                <a:gd name="T61" fmla="*/ 14 h 411"/>
                <a:gd name="T62" fmla="*/ 1 w 285"/>
                <a:gd name="T63" fmla="*/ 17 h 411"/>
                <a:gd name="T64" fmla="*/ 2 w 285"/>
                <a:gd name="T65" fmla="*/ 19 h 411"/>
                <a:gd name="T66" fmla="*/ 4 w 285"/>
                <a:gd name="T67" fmla="*/ 21 h 411"/>
                <a:gd name="T68" fmla="*/ 6 w 285"/>
                <a:gd name="T69" fmla="*/ 23 h 411"/>
                <a:gd name="T70" fmla="*/ 8 w 285"/>
                <a:gd name="T71" fmla="*/ 24 h 411"/>
                <a:gd name="T72" fmla="*/ 10 w 285"/>
                <a:gd name="T73" fmla="*/ 25 h 411"/>
                <a:gd name="T74" fmla="*/ 11 w 285"/>
                <a:gd name="T75" fmla="*/ 26 h 411"/>
                <a:gd name="T76" fmla="*/ 12 w 285"/>
                <a:gd name="T77" fmla="*/ 28 h 411"/>
                <a:gd name="T78" fmla="*/ 13 w 285"/>
                <a:gd name="T79" fmla="*/ 31 h 411"/>
                <a:gd name="T80" fmla="*/ 13 w 285"/>
                <a:gd name="T81" fmla="*/ 33 h 411"/>
                <a:gd name="T82" fmla="*/ 14 w 285"/>
                <a:gd name="T83" fmla="*/ 34 h 411"/>
                <a:gd name="T84" fmla="*/ 15 w 285"/>
                <a:gd name="T85" fmla="*/ 36 h 411"/>
                <a:gd name="T86" fmla="*/ 16 w 285"/>
                <a:gd name="T87" fmla="*/ 38 h 411"/>
                <a:gd name="T88" fmla="*/ 17 w 285"/>
                <a:gd name="T89" fmla="*/ 40 h 411"/>
                <a:gd name="T90" fmla="*/ 18 w 285"/>
                <a:gd name="T91" fmla="*/ 42 h 411"/>
                <a:gd name="T92" fmla="*/ 20 w 285"/>
                <a:gd name="T93" fmla="*/ 44 h 411"/>
                <a:gd name="T94" fmla="*/ 23 w 285"/>
                <a:gd name="T95" fmla="*/ 45 h 411"/>
                <a:gd name="T96" fmla="*/ 25 w 285"/>
                <a:gd name="T97" fmla="*/ 46 h 411"/>
                <a:gd name="T98" fmla="*/ 28 w 285"/>
                <a:gd name="T99" fmla="*/ 45 h 411"/>
                <a:gd name="T100" fmla="*/ 29 w 285"/>
                <a:gd name="T101" fmla="*/ 44 h 411"/>
                <a:gd name="T102" fmla="*/ 31 w 285"/>
                <a:gd name="T103" fmla="*/ 42 h 411"/>
                <a:gd name="T104" fmla="*/ 31 w 285"/>
                <a:gd name="T105" fmla="*/ 40 h 411"/>
                <a:gd name="T106" fmla="*/ 32 w 285"/>
                <a:gd name="T107" fmla="*/ 38 h 411"/>
                <a:gd name="T108" fmla="*/ 32 w 285"/>
                <a:gd name="T109" fmla="*/ 37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DBAFB3F-BFCD-C34D-9E7B-C49EB656A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912"/>
              <a:ext cx="314" cy="278"/>
            </a:xfrm>
            <a:custGeom>
              <a:avLst/>
              <a:gdLst>
                <a:gd name="T0" fmla="*/ 10 w 942"/>
                <a:gd name="T1" fmla="*/ 24 h 833"/>
                <a:gd name="T2" fmla="*/ 17 w 942"/>
                <a:gd name="T3" fmla="*/ 16 h 833"/>
                <a:gd name="T4" fmla="*/ 24 w 942"/>
                <a:gd name="T5" fmla="*/ 10 h 833"/>
                <a:gd name="T6" fmla="*/ 33 w 942"/>
                <a:gd name="T7" fmla="*/ 5 h 833"/>
                <a:gd name="T8" fmla="*/ 41 w 942"/>
                <a:gd name="T9" fmla="*/ 2 h 833"/>
                <a:gd name="T10" fmla="*/ 49 w 942"/>
                <a:gd name="T11" fmla="*/ 0 h 833"/>
                <a:gd name="T12" fmla="*/ 56 w 942"/>
                <a:gd name="T13" fmla="*/ 0 h 833"/>
                <a:gd name="T14" fmla="*/ 63 w 942"/>
                <a:gd name="T15" fmla="*/ 0 h 833"/>
                <a:gd name="T16" fmla="*/ 68 w 942"/>
                <a:gd name="T17" fmla="*/ 1 h 833"/>
                <a:gd name="T18" fmla="*/ 73 w 942"/>
                <a:gd name="T19" fmla="*/ 2 h 833"/>
                <a:gd name="T20" fmla="*/ 77 w 942"/>
                <a:gd name="T21" fmla="*/ 4 h 833"/>
                <a:gd name="T22" fmla="*/ 81 w 942"/>
                <a:gd name="T23" fmla="*/ 6 h 833"/>
                <a:gd name="T24" fmla="*/ 83 w 942"/>
                <a:gd name="T25" fmla="*/ 10 h 833"/>
                <a:gd name="T26" fmla="*/ 87 w 942"/>
                <a:gd name="T27" fmla="*/ 13 h 833"/>
                <a:gd name="T28" fmla="*/ 91 w 942"/>
                <a:gd name="T29" fmla="*/ 12 h 833"/>
                <a:gd name="T30" fmla="*/ 94 w 942"/>
                <a:gd name="T31" fmla="*/ 11 h 833"/>
                <a:gd name="T32" fmla="*/ 99 w 942"/>
                <a:gd name="T33" fmla="*/ 11 h 833"/>
                <a:gd name="T34" fmla="*/ 103 w 942"/>
                <a:gd name="T35" fmla="*/ 14 h 833"/>
                <a:gd name="T36" fmla="*/ 105 w 942"/>
                <a:gd name="T37" fmla="*/ 19 h 833"/>
                <a:gd name="T38" fmla="*/ 104 w 942"/>
                <a:gd name="T39" fmla="*/ 22 h 833"/>
                <a:gd name="T40" fmla="*/ 104 w 942"/>
                <a:gd name="T41" fmla="*/ 26 h 833"/>
                <a:gd name="T42" fmla="*/ 102 w 942"/>
                <a:gd name="T43" fmla="*/ 30 h 833"/>
                <a:gd name="T44" fmla="*/ 98 w 942"/>
                <a:gd name="T45" fmla="*/ 34 h 833"/>
                <a:gd name="T46" fmla="*/ 92 w 942"/>
                <a:gd name="T47" fmla="*/ 36 h 833"/>
                <a:gd name="T48" fmla="*/ 87 w 942"/>
                <a:gd name="T49" fmla="*/ 34 h 833"/>
                <a:gd name="T50" fmla="*/ 87 w 942"/>
                <a:gd name="T51" fmla="*/ 30 h 833"/>
                <a:gd name="T52" fmla="*/ 85 w 942"/>
                <a:gd name="T53" fmla="*/ 26 h 833"/>
                <a:gd name="T54" fmla="*/ 81 w 942"/>
                <a:gd name="T55" fmla="*/ 25 h 833"/>
                <a:gd name="T56" fmla="*/ 76 w 942"/>
                <a:gd name="T57" fmla="*/ 27 h 833"/>
                <a:gd name="T58" fmla="*/ 72 w 942"/>
                <a:gd name="T59" fmla="*/ 27 h 833"/>
                <a:gd name="T60" fmla="*/ 68 w 942"/>
                <a:gd name="T61" fmla="*/ 25 h 833"/>
                <a:gd name="T62" fmla="*/ 63 w 942"/>
                <a:gd name="T63" fmla="*/ 24 h 833"/>
                <a:gd name="T64" fmla="*/ 56 w 942"/>
                <a:gd name="T65" fmla="*/ 23 h 833"/>
                <a:gd name="T66" fmla="*/ 49 w 942"/>
                <a:gd name="T67" fmla="*/ 24 h 833"/>
                <a:gd name="T68" fmla="*/ 40 w 942"/>
                <a:gd name="T69" fmla="*/ 27 h 833"/>
                <a:gd name="T70" fmla="*/ 34 w 942"/>
                <a:gd name="T71" fmla="*/ 32 h 833"/>
                <a:gd name="T72" fmla="*/ 30 w 942"/>
                <a:gd name="T73" fmla="*/ 37 h 833"/>
                <a:gd name="T74" fmla="*/ 27 w 942"/>
                <a:gd name="T75" fmla="*/ 43 h 833"/>
                <a:gd name="T76" fmla="*/ 26 w 942"/>
                <a:gd name="T77" fmla="*/ 49 h 833"/>
                <a:gd name="T78" fmla="*/ 26 w 942"/>
                <a:gd name="T79" fmla="*/ 55 h 833"/>
                <a:gd name="T80" fmla="*/ 26 w 942"/>
                <a:gd name="T81" fmla="*/ 60 h 833"/>
                <a:gd name="T82" fmla="*/ 26 w 942"/>
                <a:gd name="T83" fmla="*/ 65 h 833"/>
                <a:gd name="T84" fmla="*/ 27 w 942"/>
                <a:gd name="T85" fmla="*/ 69 h 833"/>
                <a:gd name="T86" fmla="*/ 29 w 942"/>
                <a:gd name="T87" fmla="*/ 72 h 833"/>
                <a:gd name="T88" fmla="*/ 31 w 942"/>
                <a:gd name="T89" fmla="*/ 77 h 833"/>
                <a:gd name="T90" fmla="*/ 27 w 942"/>
                <a:gd name="T91" fmla="*/ 80 h 833"/>
                <a:gd name="T92" fmla="*/ 24 w 942"/>
                <a:gd name="T93" fmla="*/ 80 h 833"/>
                <a:gd name="T94" fmla="*/ 19 w 942"/>
                <a:gd name="T95" fmla="*/ 82 h 833"/>
                <a:gd name="T96" fmla="*/ 15 w 942"/>
                <a:gd name="T97" fmla="*/ 85 h 833"/>
                <a:gd name="T98" fmla="*/ 11 w 942"/>
                <a:gd name="T99" fmla="*/ 89 h 833"/>
                <a:gd name="T100" fmla="*/ 10 w 942"/>
                <a:gd name="T101" fmla="*/ 92 h 833"/>
                <a:gd name="T102" fmla="*/ 6 w 942"/>
                <a:gd name="T103" fmla="*/ 91 h 833"/>
                <a:gd name="T104" fmla="*/ 4 w 942"/>
                <a:gd name="T105" fmla="*/ 87 h 833"/>
                <a:gd name="T106" fmla="*/ 2 w 942"/>
                <a:gd name="T107" fmla="*/ 78 h 833"/>
                <a:gd name="T108" fmla="*/ 0 w 942"/>
                <a:gd name="T109" fmla="*/ 68 h 833"/>
                <a:gd name="T110" fmla="*/ 0 w 942"/>
                <a:gd name="T111" fmla="*/ 56 h 833"/>
                <a:gd name="T112" fmla="*/ 1 w 942"/>
                <a:gd name="T113" fmla="*/ 44 h 833"/>
                <a:gd name="T114" fmla="*/ 5 w 942"/>
                <a:gd name="T115" fmla="*/ 34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99F2F2B-21AE-4348-9192-84D47CF2D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937"/>
              <a:ext cx="81" cy="29"/>
            </a:xfrm>
            <a:custGeom>
              <a:avLst/>
              <a:gdLst>
                <a:gd name="T0" fmla="*/ 9 w 243"/>
                <a:gd name="T1" fmla="*/ 0 h 87"/>
                <a:gd name="T2" fmla="*/ 10 w 243"/>
                <a:gd name="T3" fmla="*/ 0 h 87"/>
                <a:gd name="T4" fmla="*/ 12 w 243"/>
                <a:gd name="T5" fmla="*/ 0 h 87"/>
                <a:gd name="T6" fmla="*/ 13 w 243"/>
                <a:gd name="T7" fmla="*/ 0 h 87"/>
                <a:gd name="T8" fmla="*/ 14 w 243"/>
                <a:gd name="T9" fmla="*/ 0 h 87"/>
                <a:gd name="T10" fmla="*/ 15 w 243"/>
                <a:gd name="T11" fmla="*/ 0 h 87"/>
                <a:gd name="T12" fmla="*/ 17 w 243"/>
                <a:gd name="T13" fmla="*/ 0 h 87"/>
                <a:gd name="T14" fmla="*/ 18 w 243"/>
                <a:gd name="T15" fmla="*/ 0 h 87"/>
                <a:gd name="T16" fmla="*/ 19 w 243"/>
                <a:gd name="T17" fmla="*/ 1 h 87"/>
                <a:gd name="T18" fmla="*/ 21 w 243"/>
                <a:gd name="T19" fmla="*/ 1 h 87"/>
                <a:gd name="T20" fmla="*/ 22 w 243"/>
                <a:gd name="T21" fmla="*/ 2 h 87"/>
                <a:gd name="T22" fmla="*/ 24 w 243"/>
                <a:gd name="T23" fmla="*/ 3 h 87"/>
                <a:gd name="T24" fmla="*/ 25 w 243"/>
                <a:gd name="T25" fmla="*/ 3 h 87"/>
                <a:gd name="T26" fmla="*/ 26 w 243"/>
                <a:gd name="T27" fmla="*/ 4 h 87"/>
                <a:gd name="T28" fmla="*/ 27 w 243"/>
                <a:gd name="T29" fmla="*/ 5 h 87"/>
                <a:gd name="T30" fmla="*/ 26 w 243"/>
                <a:gd name="T31" fmla="*/ 6 h 87"/>
                <a:gd name="T32" fmla="*/ 25 w 243"/>
                <a:gd name="T33" fmla="*/ 7 h 87"/>
                <a:gd name="T34" fmla="*/ 24 w 243"/>
                <a:gd name="T35" fmla="*/ 7 h 87"/>
                <a:gd name="T36" fmla="*/ 23 w 243"/>
                <a:gd name="T37" fmla="*/ 6 h 87"/>
                <a:gd name="T38" fmla="*/ 22 w 243"/>
                <a:gd name="T39" fmla="*/ 6 h 87"/>
                <a:gd name="T40" fmla="*/ 20 w 243"/>
                <a:gd name="T41" fmla="*/ 6 h 87"/>
                <a:gd name="T42" fmla="*/ 19 w 243"/>
                <a:gd name="T43" fmla="*/ 6 h 87"/>
                <a:gd name="T44" fmla="*/ 18 w 243"/>
                <a:gd name="T45" fmla="*/ 5 h 87"/>
                <a:gd name="T46" fmla="*/ 16 w 243"/>
                <a:gd name="T47" fmla="*/ 5 h 87"/>
                <a:gd name="T48" fmla="*/ 15 w 243"/>
                <a:gd name="T49" fmla="*/ 5 h 87"/>
                <a:gd name="T50" fmla="*/ 13 w 243"/>
                <a:gd name="T51" fmla="*/ 6 h 87"/>
                <a:gd name="T52" fmla="*/ 11 w 243"/>
                <a:gd name="T53" fmla="*/ 6 h 87"/>
                <a:gd name="T54" fmla="*/ 10 w 243"/>
                <a:gd name="T55" fmla="*/ 7 h 87"/>
                <a:gd name="T56" fmla="*/ 9 w 243"/>
                <a:gd name="T57" fmla="*/ 7 h 87"/>
                <a:gd name="T58" fmla="*/ 7 w 243"/>
                <a:gd name="T59" fmla="*/ 8 h 87"/>
                <a:gd name="T60" fmla="*/ 6 w 243"/>
                <a:gd name="T61" fmla="*/ 9 h 87"/>
                <a:gd name="T62" fmla="*/ 5 w 243"/>
                <a:gd name="T63" fmla="*/ 9 h 87"/>
                <a:gd name="T64" fmla="*/ 4 w 243"/>
                <a:gd name="T65" fmla="*/ 9 h 87"/>
                <a:gd name="T66" fmla="*/ 3 w 243"/>
                <a:gd name="T67" fmla="*/ 10 h 87"/>
                <a:gd name="T68" fmla="*/ 1 w 243"/>
                <a:gd name="T69" fmla="*/ 9 h 87"/>
                <a:gd name="T70" fmla="*/ 0 w 243"/>
                <a:gd name="T71" fmla="*/ 8 h 87"/>
                <a:gd name="T72" fmla="*/ 0 w 243"/>
                <a:gd name="T73" fmla="*/ 7 h 87"/>
                <a:gd name="T74" fmla="*/ 0 w 243"/>
                <a:gd name="T75" fmla="*/ 6 h 87"/>
                <a:gd name="T76" fmla="*/ 1 w 243"/>
                <a:gd name="T77" fmla="*/ 4 h 87"/>
                <a:gd name="T78" fmla="*/ 2 w 243"/>
                <a:gd name="T79" fmla="*/ 4 h 87"/>
                <a:gd name="T80" fmla="*/ 3 w 243"/>
                <a:gd name="T81" fmla="*/ 3 h 87"/>
                <a:gd name="T82" fmla="*/ 4 w 243"/>
                <a:gd name="T83" fmla="*/ 2 h 87"/>
                <a:gd name="T84" fmla="*/ 5 w 243"/>
                <a:gd name="T85" fmla="*/ 2 h 87"/>
                <a:gd name="T86" fmla="*/ 7 w 243"/>
                <a:gd name="T87" fmla="*/ 1 h 87"/>
                <a:gd name="T88" fmla="*/ 8 w 243"/>
                <a:gd name="T89" fmla="*/ 1 h 87"/>
                <a:gd name="T90" fmla="*/ 9 w 243"/>
                <a:gd name="T91" fmla="*/ 1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4638C7B-2CE1-DE44-8FA0-35A0C3ED2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1213"/>
              <a:ext cx="34" cy="110"/>
            </a:xfrm>
            <a:custGeom>
              <a:avLst/>
              <a:gdLst>
                <a:gd name="T0" fmla="*/ 2 w 102"/>
                <a:gd name="T1" fmla="*/ 12 h 330"/>
                <a:gd name="T2" fmla="*/ 2 w 102"/>
                <a:gd name="T3" fmla="*/ 13 h 330"/>
                <a:gd name="T4" fmla="*/ 2 w 102"/>
                <a:gd name="T5" fmla="*/ 14 h 330"/>
                <a:gd name="T6" fmla="*/ 2 w 102"/>
                <a:gd name="T7" fmla="*/ 16 h 330"/>
                <a:gd name="T8" fmla="*/ 2 w 102"/>
                <a:gd name="T9" fmla="*/ 17 h 330"/>
                <a:gd name="T10" fmla="*/ 2 w 102"/>
                <a:gd name="T11" fmla="*/ 19 h 330"/>
                <a:gd name="T12" fmla="*/ 2 w 102"/>
                <a:gd name="T13" fmla="*/ 20 h 330"/>
                <a:gd name="T14" fmla="*/ 2 w 102"/>
                <a:gd name="T15" fmla="*/ 22 h 330"/>
                <a:gd name="T16" fmla="*/ 2 w 102"/>
                <a:gd name="T17" fmla="*/ 23 h 330"/>
                <a:gd name="T18" fmla="*/ 2 w 102"/>
                <a:gd name="T19" fmla="*/ 25 h 330"/>
                <a:gd name="T20" fmla="*/ 2 w 102"/>
                <a:gd name="T21" fmla="*/ 27 h 330"/>
                <a:gd name="T22" fmla="*/ 2 w 102"/>
                <a:gd name="T23" fmla="*/ 28 h 330"/>
                <a:gd name="T24" fmla="*/ 2 w 102"/>
                <a:gd name="T25" fmla="*/ 29 h 330"/>
                <a:gd name="T26" fmla="*/ 2 w 102"/>
                <a:gd name="T27" fmla="*/ 30 h 330"/>
                <a:gd name="T28" fmla="*/ 2 w 102"/>
                <a:gd name="T29" fmla="*/ 32 h 330"/>
                <a:gd name="T30" fmla="*/ 2 w 102"/>
                <a:gd name="T31" fmla="*/ 33 h 330"/>
                <a:gd name="T32" fmla="*/ 2 w 102"/>
                <a:gd name="T33" fmla="*/ 34 h 330"/>
                <a:gd name="T34" fmla="*/ 3 w 102"/>
                <a:gd name="T35" fmla="*/ 35 h 330"/>
                <a:gd name="T36" fmla="*/ 4 w 102"/>
                <a:gd name="T37" fmla="*/ 36 h 330"/>
                <a:gd name="T38" fmla="*/ 5 w 102"/>
                <a:gd name="T39" fmla="*/ 36 h 330"/>
                <a:gd name="T40" fmla="*/ 7 w 102"/>
                <a:gd name="T41" fmla="*/ 36 h 330"/>
                <a:gd name="T42" fmla="*/ 8 w 102"/>
                <a:gd name="T43" fmla="*/ 36 h 330"/>
                <a:gd name="T44" fmla="*/ 9 w 102"/>
                <a:gd name="T45" fmla="*/ 35 h 330"/>
                <a:gd name="T46" fmla="*/ 10 w 102"/>
                <a:gd name="T47" fmla="*/ 34 h 330"/>
                <a:gd name="T48" fmla="*/ 11 w 102"/>
                <a:gd name="T49" fmla="*/ 33 h 330"/>
                <a:gd name="T50" fmla="*/ 11 w 102"/>
                <a:gd name="T51" fmla="*/ 31 h 330"/>
                <a:gd name="T52" fmla="*/ 11 w 102"/>
                <a:gd name="T53" fmla="*/ 30 h 330"/>
                <a:gd name="T54" fmla="*/ 11 w 102"/>
                <a:gd name="T55" fmla="*/ 28 h 330"/>
                <a:gd name="T56" fmla="*/ 11 w 102"/>
                <a:gd name="T57" fmla="*/ 27 h 330"/>
                <a:gd name="T58" fmla="*/ 11 w 102"/>
                <a:gd name="T59" fmla="*/ 25 h 330"/>
                <a:gd name="T60" fmla="*/ 11 w 102"/>
                <a:gd name="T61" fmla="*/ 24 h 330"/>
                <a:gd name="T62" fmla="*/ 11 w 102"/>
                <a:gd name="T63" fmla="*/ 23 h 330"/>
                <a:gd name="T64" fmla="*/ 11 w 102"/>
                <a:gd name="T65" fmla="*/ 22 h 330"/>
                <a:gd name="T66" fmla="*/ 10 w 102"/>
                <a:gd name="T67" fmla="*/ 21 h 330"/>
                <a:gd name="T68" fmla="*/ 10 w 102"/>
                <a:gd name="T69" fmla="*/ 19 h 330"/>
                <a:gd name="T70" fmla="*/ 10 w 102"/>
                <a:gd name="T71" fmla="*/ 18 h 330"/>
                <a:gd name="T72" fmla="*/ 9 w 102"/>
                <a:gd name="T73" fmla="*/ 16 h 330"/>
                <a:gd name="T74" fmla="*/ 9 w 102"/>
                <a:gd name="T75" fmla="*/ 14 h 330"/>
                <a:gd name="T76" fmla="*/ 8 w 102"/>
                <a:gd name="T77" fmla="*/ 13 h 330"/>
                <a:gd name="T78" fmla="*/ 8 w 102"/>
                <a:gd name="T79" fmla="*/ 11 h 330"/>
                <a:gd name="T80" fmla="*/ 7 w 102"/>
                <a:gd name="T81" fmla="*/ 9 h 330"/>
                <a:gd name="T82" fmla="*/ 7 w 102"/>
                <a:gd name="T83" fmla="*/ 8 h 330"/>
                <a:gd name="T84" fmla="*/ 6 w 102"/>
                <a:gd name="T85" fmla="*/ 6 h 330"/>
                <a:gd name="T86" fmla="*/ 6 w 102"/>
                <a:gd name="T87" fmla="*/ 5 h 330"/>
                <a:gd name="T88" fmla="*/ 5 w 102"/>
                <a:gd name="T89" fmla="*/ 3 h 330"/>
                <a:gd name="T90" fmla="*/ 4 w 102"/>
                <a:gd name="T91" fmla="*/ 2 h 330"/>
                <a:gd name="T92" fmla="*/ 4 w 102"/>
                <a:gd name="T93" fmla="*/ 2 h 330"/>
                <a:gd name="T94" fmla="*/ 3 w 102"/>
                <a:gd name="T95" fmla="*/ 0 h 330"/>
                <a:gd name="T96" fmla="*/ 2 w 102"/>
                <a:gd name="T97" fmla="*/ 0 h 330"/>
                <a:gd name="T98" fmla="*/ 0 w 102"/>
                <a:gd name="T99" fmla="*/ 2 h 330"/>
                <a:gd name="T100" fmla="*/ 0 w 102"/>
                <a:gd name="T101" fmla="*/ 2 h 330"/>
                <a:gd name="T102" fmla="*/ 0 w 102"/>
                <a:gd name="T103" fmla="*/ 4 h 330"/>
                <a:gd name="T104" fmla="*/ 0 w 102"/>
                <a:gd name="T105" fmla="*/ 5 h 330"/>
                <a:gd name="T106" fmla="*/ 0 w 102"/>
                <a:gd name="T107" fmla="*/ 6 h 330"/>
                <a:gd name="T108" fmla="*/ 1 w 102"/>
                <a:gd name="T109" fmla="*/ 7 h 330"/>
                <a:gd name="T110" fmla="*/ 1 w 102"/>
                <a:gd name="T111" fmla="*/ 9 h 330"/>
                <a:gd name="T112" fmla="*/ 2 w 102"/>
                <a:gd name="T113" fmla="*/ 9 h 330"/>
                <a:gd name="T114" fmla="*/ 2 w 102"/>
                <a:gd name="T115" fmla="*/ 11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0F06DCA-558A-6241-9357-BEA4EF66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341"/>
              <a:ext cx="50" cy="73"/>
            </a:xfrm>
            <a:custGeom>
              <a:avLst/>
              <a:gdLst>
                <a:gd name="T0" fmla="*/ 0 w 151"/>
                <a:gd name="T1" fmla="*/ 8 h 219"/>
                <a:gd name="T2" fmla="*/ 1 w 151"/>
                <a:gd name="T3" fmla="*/ 9 h 219"/>
                <a:gd name="T4" fmla="*/ 1 w 151"/>
                <a:gd name="T5" fmla="*/ 10 h 219"/>
                <a:gd name="T6" fmla="*/ 2 w 151"/>
                <a:gd name="T7" fmla="*/ 12 h 219"/>
                <a:gd name="T8" fmla="*/ 3 w 151"/>
                <a:gd name="T9" fmla="*/ 14 h 219"/>
                <a:gd name="T10" fmla="*/ 4 w 151"/>
                <a:gd name="T11" fmla="*/ 15 h 219"/>
                <a:gd name="T12" fmla="*/ 4 w 151"/>
                <a:gd name="T13" fmla="*/ 16 h 219"/>
                <a:gd name="T14" fmla="*/ 5 w 151"/>
                <a:gd name="T15" fmla="*/ 18 h 219"/>
                <a:gd name="T16" fmla="*/ 6 w 151"/>
                <a:gd name="T17" fmla="*/ 20 h 219"/>
                <a:gd name="T18" fmla="*/ 7 w 151"/>
                <a:gd name="T19" fmla="*/ 21 h 219"/>
                <a:gd name="T20" fmla="*/ 8 w 151"/>
                <a:gd name="T21" fmla="*/ 22 h 219"/>
                <a:gd name="T22" fmla="*/ 9 w 151"/>
                <a:gd name="T23" fmla="*/ 23 h 219"/>
                <a:gd name="T24" fmla="*/ 11 w 151"/>
                <a:gd name="T25" fmla="*/ 23 h 219"/>
                <a:gd name="T26" fmla="*/ 12 w 151"/>
                <a:gd name="T27" fmla="*/ 24 h 219"/>
                <a:gd name="T28" fmla="*/ 13 w 151"/>
                <a:gd name="T29" fmla="*/ 24 h 219"/>
                <a:gd name="T30" fmla="*/ 14 w 151"/>
                <a:gd name="T31" fmla="*/ 24 h 219"/>
                <a:gd name="T32" fmla="*/ 15 w 151"/>
                <a:gd name="T33" fmla="*/ 24 h 219"/>
                <a:gd name="T34" fmla="*/ 16 w 151"/>
                <a:gd name="T35" fmla="*/ 24 h 219"/>
                <a:gd name="T36" fmla="*/ 17 w 151"/>
                <a:gd name="T37" fmla="*/ 22 h 219"/>
                <a:gd name="T38" fmla="*/ 16 w 151"/>
                <a:gd name="T39" fmla="*/ 21 h 219"/>
                <a:gd name="T40" fmla="*/ 15 w 151"/>
                <a:gd name="T41" fmla="*/ 20 h 219"/>
                <a:gd name="T42" fmla="*/ 15 w 151"/>
                <a:gd name="T43" fmla="*/ 19 h 219"/>
                <a:gd name="T44" fmla="*/ 14 w 151"/>
                <a:gd name="T45" fmla="*/ 18 h 219"/>
                <a:gd name="T46" fmla="*/ 13 w 151"/>
                <a:gd name="T47" fmla="*/ 17 h 219"/>
                <a:gd name="T48" fmla="*/ 13 w 151"/>
                <a:gd name="T49" fmla="*/ 16 h 219"/>
                <a:gd name="T50" fmla="*/ 12 w 151"/>
                <a:gd name="T51" fmla="*/ 14 h 219"/>
                <a:gd name="T52" fmla="*/ 11 w 151"/>
                <a:gd name="T53" fmla="*/ 13 h 219"/>
                <a:gd name="T54" fmla="*/ 11 w 151"/>
                <a:gd name="T55" fmla="*/ 12 h 219"/>
                <a:gd name="T56" fmla="*/ 10 w 151"/>
                <a:gd name="T57" fmla="*/ 10 h 219"/>
                <a:gd name="T58" fmla="*/ 9 w 151"/>
                <a:gd name="T59" fmla="*/ 9 h 219"/>
                <a:gd name="T60" fmla="*/ 9 w 151"/>
                <a:gd name="T61" fmla="*/ 7 h 219"/>
                <a:gd name="T62" fmla="*/ 8 w 151"/>
                <a:gd name="T63" fmla="*/ 6 h 219"/>
                <a:gd name="T64" fmla="*/ 7 w 151"/>
                <a:gd name="T65" fmla="*/ 5 h 219"/>
                <a:gd name="T66" fmla="*/ 7 w 151"/>
                <a:gd name="T67" fmla="*/ 4 h 219"/>
                <a:gd name="T68" fmla="*/ 6 w 151"/>
                <a:gd name="T69" fmla="*/ 3 h 219"/>
                <a:gd name="T70" fmla="*/ 5 w 151"/>
                <a:gd name="T71" fmla="*/ 2 h 219"/>
                <a:gd name="T72" fmla="*/ 4 w 151"/>
                <a:gd name="T73" fmla="*/ 0 h 219"/>
                <a:gd name="T74" fmla="*/ 3 w 151"/>
                <a:gd name="T75" fmla="*/ 0 h 219"/>
                <a:gd name="T76" fmla="*/ 2 w 151"/>
                <a:gd name="T77" fmla="*/ 1 h 219"/>
                <a:gd name="T78" fmla="*/ 1 w 151"/>
                <a:gd name="T79" fmla="*/ 2 h 219"/>
                <a:gd name="T80" fmla="*/ 1 w 151"/>
                <a:gd name="T81" fmla="*/ 3 h 219"/>
                <a:gd name="T82" fmla="*/ 0 w 151"/>
                <a:gd name="T83" fmla="*/ 5 h 219"/>
                <a:gd name="T84" fmla="*/ 0 w 151"/>
                <a:gd name="T85" fmla="*/ 6 h 219"/>
                <a:gd name="T86" fmla="*/ 0 w 151"/>
                <a:gd name="T87" fmla="*/ 7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D4BB2E-4BCE-0944-ADB0-84402997EBA9}"/>
              </a:ext>
            </a:extLst>
          </p:cNvPr>
          <p:cNvSpPr/>
          <p:nvPr/>
        </p:nvSpPr>
        <p:spPr>
          <a:xfrm>
            <a:off x="3240156" y="1994883"/>
            <a:ext cx="367748" cy="34369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E0672BD9-6F40-DA41-A7F2-DE24BD760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72" y="3195294"/>
            <a:ext cx="4581525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Acquire(*lock)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(lock-&gt;value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lock’s </a:t>
            </a:r>
            <a:r>
              <a:rPr lang="en-US" altLang="en-US" sz="1900" b="0" dirty="0" err="1">
                <a:latin typeface="Consolas" charset="0"/>
                <a:ea typeface="Consolas" charset="0"/>
                <a:cs typeface="Consolas" charset="0"/>
              </a:rPr>
              <a:t>wait_Q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“</a:t>
            </a:r>
            <a:r>
              <a:rPr lang="en-US" altLang="en-US" sz="1900" b="0" dirty="0" err="1">
                <a:latin typeface="Consolas" charset="0"/>
                <a:ea typeface="Consolas" charset="0"/>
                <a:cs typeface="Consolas" charset="0"/>
              </a:rPr>
              <a:t>i.e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, Go to sleep”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   allow a ready thread to run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lock-&gt;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BUSY;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FD6535D4-2364-A240-9E4D-66328459A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38" y="2681018"/>
            <a:ext cx="4648200" cy="412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Release(*lock)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(any TCB on lock </a:t>
            </a:r>
            <a:r>
              <a:rPr lang="en-US" altLang="en-US" sz="1900" b="0" dirty="0" err="1">
                <a:latin typeface="Consolas" charset="0"/>
                <a:ea typeface="Consolas" charset="0"/>
                <a:cs typeface="Consolas" charset="0"/>
              </a:rPr>
              <a:t>wait_Q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     “i.e., lock busy”;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lock-&gt;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FREE;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A3EC95D-2C90-674E-93DA-1E307179F651}"/>
              </a:ext>
            </a:extLst>
          </p:cNvPr>
          <p:cNvSpPr/>
          <p:nvPr/>
        </p:nvSpPr>
        <p:spPr>
          <a:xfrm>
            <a:off x="3597965" y="2176670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EFB19EB-69D6-E544-AD1E-2BE04B7F2373}"/>
              </a:ext>
            </a:extLst>
          </p:cNvPr>
          <p:cNvSpPr/>
          <p:nvPr/>
        </p:nvSpPr>
        <p:spPr>
          <a:xfrm>
            <a:off x="3780182" y="1981204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02B56B-90DC-D84E-8CCF-4A5FACF5F2B0}"/>
              </a:ext>
            </a:extLst>
          </p:cNvPr>
          <p:cNvCxnSpPr>
            <a:endCxn id="21" idx="1"/>
          </p:cNvCxnSpPr>
          <p:nvPr/>
        </p:nvCxnSpPr>
        <p:spPr>
          <a:xfrm>
            <a:off x="2812774" y="1994883"/>
            <a:ext cx="427382" cy="171847"/>
          </a:xfrm>
          <a:prstGeom prst="straightConnector1">
            <a:avLst/>
          </a:prstGeom>
          <a:ln>
            <a:solidFill>
              <a:srgbClr val="000000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B6D9A07-8280-5E4F-9CD6-9E199AF4DAA1}"/>
              </a:ext>
            </a:extLst>
          </p:cNvPr>
          <p:cNvSpPr/>
          <p:nvPr/>
        </p:nvSpPr>
        <p:spPr>
          <a:xfrm>
            <a:off x="8141359" y="1634833"/>
            <a:ext cx="367748" cy="343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7A0BD9-90B9-4D44-A89A-E849972E1EA1}"/>
              </a:ext>
            </a:extLst>
          </p:cNvPr>
          <p:cNvSpPr/>
          <p:nvPr/>
        </p:nvSpPr>
        <p:spPr>
          <a:xfrm>
            <a:off x="7957485" y="1804857"/>
            <a:ext cx="367748" cy="343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FD3670-77F6-064E-BD25-D410A8137989}"/>
              </a:ext>
            </a:extLst>
          </p:cNvPr>
          <p:cNvSpPr/>
          <p:nvPr/>
        </p:nvSpPr>
        <p:spPr>
          <a:xfrm>
            <a:off x="7773611" y="1975406"/>
            <a:ext cx="367748" cy="343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74B7A5F-71C5-0E44-BEC6-7EECAC1561E4}"/>
              </a:ext>
            </a:extLst>
          </p:cNvPr>
          <p:cNvSpPr/>
          <p:nvPr/>
        </p:nvSpPr>
        <p:spPr>
          <a:xfrm>
            <a:off x="8131420" y="2157193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7BF0A9E9-8278-D74A-9DF9-B32614C61DCA}"/>
              </a:ext>
            </a:extLst>
          </p:cNvPr>
          <p:cNvSpPr/>
          <p:nvPr/>
        </p:nvSpPr>
        <p:spPr>
          <a:xfrm>
            <a:off x="8313637" y="1961727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B4069E8-EE00-DE40-B75B-2B1B885103A1}"/>
              </a:ext>
            </a:extLst>
          </p:cNvPr>
          <p:cNvCxnSpPr>
            <a:endCxn id="36" idx="1"/>
          </p:cNvCxnSpPr>
          <p:nvPr/>
        </p:nvCxnSpPr>
        <p:spPr>
          <a:xfrm>
            <a:off x="7346229" y="1975406"/>
            <a:ext cx="427382" cy="171847"/>
          </a:xfrm>
          <a:prstGeom prst="straightConnector1">
            <a:avLst/>
          </a:prstGeom>
          <a:ln>
            <a:solidFill>
              <a:srgbClr val="000000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873F4C8-A051-9843-80F0-F21093D4631E}"/>
              </a:ext>
            </a:extLst>
          </p:cNvPr>
          <p:cNvSpPr/>
          <p:nvPr/>
        </p:nvSpPr>
        <p:spPr>
          <a:xfrm>
            <a:off x="6033421" y="1708203"/>
            <a:ext cx="1344001" cy="3548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E3C50C-A52F-E242-A77B-B377C944CC56}"/>
              </a:ext>
            </a:extLst>
          </p:cNvPr>
          <p:cNvSpPr txBox="1"/>
          <p:nvPr/>
        </p:nvSpPr>
        <p:spPr>
          <a:xfrm>
            <a:off x="6121116" y="1693677"/>
            <a:ext cx="125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 TCBs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4222DC-2D56-544B-BAC7-D8B85261BD6F}"/>
              </a:ext>
            </a:extLst>
          </p:cNvPr>
          <p:cNvSpPr/>
          <p:nvPr/>
        </p:nvSpPr>
        <p:spPr>
          <a:xfrm>
            <a:off x="5269484" y="1719316"/>
            <a:ext cx="367748" cy="34369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237040-51B2-234E-A6D5-14DF97B1B471}"/>
              </a:ext>
            </a:extLst>
          </p:cNvPr>
          <p:cNvSpPr txBox="1"/>
          <p:nvPr/>
        </p:nvSpPr>
        <p:spPr>
          <a:xfrm>
            <a:off x="4901259" y="1119773"/>
            <a:ext cx="112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Running TCB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1F8B96-0364-7F4A-9B21-952F9BFC50B1}"/>
              </a:ext>
            </a:extLst>
          </p:cNvPr>
          <p:cNvSpPr txBox="1"/>
          <p:nvPr/>
        </p:nvSpPr>
        <p:spPr>
          <a:xfrm>
            <a:off x="5807827" y="2294887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Scheduler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891A10-40CE-984A-894B-5B25D25869DD}"/>
              </a:ext>
            </a:extLst>
          </p:cNvPr>
          <p:cNvSpPr txBox="1"/>
          <p:nvPr/>
        </p:nvSpPr>
        <p:spPr>
          <a:xfrm>
            <a:off x="3117257" y="2496037"/>
            <a:ext cx="77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State?</a:t>
            </a:r>
          </a:p>
        </p:txBody>
      </p:sp>
    </p:spTree>
    <p:extLst>
      <p:ext uri="{BB962C8B-B14F-4D97-AF65-F5344CB8AC3E}">
        <p14:creationId xmlns:p14="http://schemas.microsoft.com/office/powerpoint/2010/main" val="42590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282" y="342912"/>
            <a:ext cx="7886700" cy="1325563"/>
          </a:xfrm>
        </p:spPr>
        <p:txBody>
          <a:bodyPr/>
          <a:lstStyle/>
          <a:p>
            <a:r>
              <a:rPr lang="en-US" dirty="0"/>
              <a:t>Today: Scheduler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6700" y="4634621"/>
            <a:ext cx="8610600" cy="966067"/>
          </a:xfrm>
        </p:spPr>
        <p:txBody>
          <a:bodyPr>
            <a:normAutofit/>
          </a:bodyPr>
          <a:lstStyle/>
          <a:p>
            <a:r>
              <a:rPr lang="en-US" dirty="0"/>
              <a:t>Scheduler: </a:t>
            </a:r>
            <a:r>
              <a:rPr lang="en-US" b="1" dirty="0"/>
              <a:t>Which thread should run on </a:t>
            </a:r>
            <a:br>
              <a:rPr lang="en-US" b="1" dirty="0"/>
            </a:br>
            <a:r>
              <a:rPr lang="en-US" b="1" dirty="0"/>
              <a:t>the CPU next?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798168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if (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readyThreads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(TCBs) ) 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nextTCB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selectThread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(TCBs);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	run(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nextTCB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run_idle_thread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668952" y="1257312"/>
            <a:ext cx="1328660" cy="2817795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3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03B7CE-A883-0144-BE6D-6BEC2F21D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075" y="1937141"/>
            <a:ext cx="5539752" cy="318161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A606C04-F3DC-CB45-8BDF-1760C439E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798" y="168322"/>
            <a:ext cx="7886700" cy="946155"/>
          </a:xfrm>
        </p:spPr>
        <p:txBody>
          <a:bodyPr/>
          <a:lstStyle/>
          <a:p>
            <a:r>
              <a:rPr lang="en-US" altLang="en-US" dirty="0"/>
              <a:t>Scheduling: All About Queues</a:t>
            </a:r>
          </a:p>
        </p:txBody>
      </p:sp>
    </p:spTree>
    <p:extLst>
      <p:ext uri="{BB962C8B-B14F-4D97-AF65-F5344CB8AC3E}">
        <p14:creationId xmlns:p14="http://schemas.microsoft.com/office/powerpoint/2010/main" val="1197643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98" y="168322"/>
            <a:ext cx="7886700" cy="946155"/>
          </a:xfrm>
        </p:spPr>
        <p:txBody>
          <a:bodyPr/>
          <a:lstStyle/>
          <a:p>
            <a:r>
              <a:rPr lang="en-US" altLang="en-US" dirty="0"/>
              <a:t>Scheduling: All About Queues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9049" y="5384757"/>
            <a:ext cx="7772013" cy="115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b="1" dirty="0"/>
              <a:t>Processor Scheduling:</a:t>
            </a:r>
            <a:r>
              <a:rPr lang="en-US" altLang="en-US" sz="3600" dirty="0"/>
              <a:t> Which thread to remove from ready queue?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1447800" y="1433517"/>
            <a:ext cx="6248400" cy="3632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6793-697A-D84E-8F27-253112C0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1696"/>
          </a:xfrm>
        </p:spPr>
        <p:txBody>
          <a:bodyPr/>
          <a:lstStyle/>
          <a:p>
            <a:r>
              <a:rPr lang="en-US" dirty="0"/>
              <a:t>Scheduling: All about trade-offs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0B41C-BA64-E64A-95D3-ED3537B93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7459"/>
            <a:ext cx="7886700" cy="4879504"/>
          </a:xfrm>
        </p:spPr>
        <p:txBody>
          <a:bodyPr/>
          <a:lstStyle/>
          <a:p>
            <a:r>
              <a:rPr lang="en-US" dirty="0"/>
              <a:t>Individuals care about getting their task done quickly</a:t>
            </a:r>
          </a:p>
          <a:p>
            <a:r>
              <a:rPr lang="en-US" dirty="0"/>
              <a:t>System cares about overall efficiency</a:t>
            </a:r>
          </a:p>
          <a:p>
            <a:pPr lvl="1"/>
            <a:r>
              <a:rPr lang="en-US" dirty="0"/>
              <a:t>Utilize multiple HW resources well, low overhead, …</a:t>
            </a:r>
          </a:p>
          <a:p>
            <a:r>
              <a:rPr lang="en-US" dirty="0"/>
              <a:t>Huge variation in job characteristics</a:t>
            </a:r>
          </a:p>
          <a:p>
            <a:r>
              <a:rPr lang="en-US" dirty="0"/>
              <a:t>Fairness ???</a:t>
            </a:r>
          </a:p>
          <a:p>
            <a:r>
              <a:rPr lang="en-US" dirty="0"/>
              <a:t>Utility function </a:t>
            </a:r>
          </a:p>
          <a:p>
            <a:pPr lvl="1"/>
            <a:r>
              <a:rPr lang="en-US" dirty="0"/>
              <a:t>deadlines?, interactivity? 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1472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F537-AA90-4548-B6EB-705A9B61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3937"/>
          </a:xfrm>
        </p:spPr>
        <p:txBody>
          <a:bodyPr/>
          <a:lstStyle/>
          <a:p>
            <a:r>
              <a:rPr lang="en-US" dirty="0"/>
              <a:t>CPU &amp; I/O Bursts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2BD8A94-BD5B-B348-9E92-91908772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2" t="789" r="30032" b="1576"/>
          <a:stretch>
            <a:fillRect/>
          </a:stretch>
        </p:blipFill>
        <p:spPr bwMode="auto">
          <a:xfrm>
            <a:off x="928687" y="1389063"/>
            <a:ext cx="2317068" cy="3768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76EF453-71A2-3B49-9738-07A11BE98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6123" r="418" b="6123"/>
          <a:stretch>
            <a:fillRect/>
          </a:stretch>
        </p:blipFill>
        <p:spPr bwMode="auto">
          <a:xfrm>
            <a:off x="4041776" y="1989137"/>
            <a:ext cx="4330700" cy="2879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0058EE-B922-C44A-A14D-61138A3185EB}"/>
              </a:ext>
            </a:extLst>
          </p:cNvPr>
          <p:cNvSpPr txBox="1"/>
          <p:nvPr/>
        </p:nvSpPr>
        <p:spPr>
          <a:xfrm>
            <a:off x="628650" y="5372100"/>
            <a:ext cx="8391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Programs alternate between bursts of CPU, I/O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Scheduler: Which thread (CPU burst) to run next?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Interactive programs vs Compute Bound vs Streaming</a:t>
            </a:r>
          </a:p>
        </p:txBody>
      </p:sp>
    </p:spTree>
    <p:extLst>
      <p:ext uri="{BB962C8B-B14F-4D97-AF65-F5344CB8AC3E}">
        <p14:creationId xmlns:p14="http://schemas.microsoft.com/office/powerpoint/2010/main" val="42419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81C1-5BEA-F547-B596-4B31C8B5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EFFB2-6443-D34D-B1DC-0C6BCE93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32894"/>
            <a:ext cx="7173686" cy="4035198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242B1E7C-A7C5-914B-89CC-963E5EAD6299}"/>
              </a:ext>
            </a:extLst>
          </p:cNvPr>
          <p:cNvSpPr/>
          <p:nvPr/>
        </p:nvSpPr>
        <p:spPr>
          <a:xfrm>
            <a:off x="7802336" y="4833257"/>
            <a:ext cx="816429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A9F65-2A36-4B4B-BAD7-CB58E6DA63CC}"/>
              </a:ext>
            </a:extLst>
          </p:cNvPr>
          <p:cNvSpPr txBox="1"/>
          <p:nvPr/>
        </p:nvSpPr>
        <p:spPr>
          <a:xfrm>
            <a:off x="7763366" y="5259942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1739063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B508-2232-BD47-B5BA-E4C42B44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1123"/>
          </a:xfrm>
        </p:spPr>
        <p:txBody>
          <a:bodyPr/>
          <a:lstStyle/>
          <a:p>
            <a:r>
              <a:rPr lang="en-US" dirty="0"/>
              <a:t>Evaluating Schedulers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06B9D-45ED-D343-848F-C6DC6FA3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712"/>
            <a:ext cx="8218788" cy="5110162"/>
          </a:xfrm>
        </p:spPr>
        <p:txBody>
          <a:bodyPr>
            <a:normAutofit/>
          </a:bodyPr>
          <a:lstStyle/>
          <a:p>
            <a:r>
              <a:rPr lang="en-US" sz="3200" b="1" dirty="0"/>
              <a:t>Response Time</a:t>
            </a:r>
            <a:r>
              <a:rPr lang="en-US" sz="3200" dirty="0"/>
              <a:t> (ideally </a:t>
            </a:r>
            <a:r>
              <a:rPr lang="en-US" sz="3200" i="1" dirty="0"/>
              <a:t>low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What user sees: from keypress to character on screen</a:t>
            </a:r>
          </a:p>
          <a:p>
            <a:pPr lvl="1"/>
            <a:r>
              <a:rPr lang="en-US" sz="2800" dirty="0"/>
              <a:t>Or completion time for non-interactive</a:t>
            </a:r>
          </a:p>
          <a:p>
            <a:r>
              <a:rPr lang="en-US" sz="3200" b="1" dirty="0"/>
              <a:t>Throughput</a:t>
            </a:r>
            <a:r>
              <a:rPr lang="en-US" sz="3200" dirty="0"/>
              <a:t> (ideally </a:t>
            </a:r>
            <a:r>
              <a:rPr lang="en-US" sz="3200" i="1" dirty="0"/>
              <a:t>high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Total operations (jobs) per second</a:t>
            </a:r>
          </a:p>
          <a:p>
            <a:pPr lvl="1"/>
            <a:r>
              <a:rPr lang="en-US" sz="2800" dirty="0"/>
              <a:t>Overhead (e.g. context switching), artificial blocks</a:t>
            </a:r>
            <a:endParaRPr lang="en-US" sz="3200" dirty="0"/>
          </a:p>
          <a:p>
            <a:r>
              <a:rPr lang="en-US" sz="3200" b="1" dirty="0"/>
              <a:t>Fairness</a:t>
            </a:r>
          </a:p>
          <a:p>
            <a:pPr lvl="1"/>
            <a:r>
              <a:rPr lang="en-US" sz="2800" dirty="0"/>
              <a:t>Fraction of resources provided to each</a:t>
            </a:r>
          </a:p>
          <a:p>
            <a:pPr lvl="1"/>
            <a:r>
              <a:rPr lang="en-US" sz="2800" dirty="0"/>
              <a:t>May </a:t>
            </a:r>
            <a:r>
              <a:rPr lang="en-US" sz="2800" dirty="0" err="1"/>
              <a:t>conflics</a:t>
            </a:r>
            <a:r>
              <a:rPr lang="en-US" sz="2800" dirty="0"/>
              <a:t> with best avg. throughput, resp. time</a:t>
            </a:r>
          </a:p>
        </p:txBody>
      </p:sp>
    </p:spTree>
    <p:extLst>
      <p:ext uri="{BB962C8B-B14F-4D97-AF65-F5344CB8AC3E}">
        <p14:creationId xmlns:p14="http://schemas.microsoft.com/office/powerpoint/2010/main" val="33682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B015-C4C7-BF4B-A87A-36866BBA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6E9F-837D-EC41-8FC5-91E6E1FBA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5103"/>
            <a:ext cx="7886700" cy="4891860"/>
          </a:xfrm>
        </p:spPr>
        <p:txBody>
          <a:bodyPr/>
          <a:lstStyle/>
          <a:p>
            <a:r>
              <a:rPr lang="en-US" dirty="0"/>
              <a:t>Equal or variable job length ?</a:t>
            </a:r>
          </a:p>
          <a:p>
            <a:r>
              <a:rPr lang="en-US" dirty="0"/>
              <a:t>Run to completion vs preemption ?</a:t>
            </a:r>
          </a:p>
          <a:p>
            <a:r>
              <a:rPr lang="en-US" dirty="0"/>
              <a:t>Arrival time (at once vs varied) ?</a:t>
            </a:r>
          </a:p>
          <a:p>
            <a:r>
              <a:rPr lang="en-US" dirty="0"/>
              <a:t>Resources: CPU(s), I/O, Network, … ?</a:t>
            </a:r>
          </a:p>
          <a:p>
            <a:r>
              <a:rPr lang="en-US" dirty="0"/>
              <a:t>Advanced Knowledge of Job characteristics or need</a:t>
            </a:r>
          </a:p>
          <a:p>
            <a:pPr lvl="1"/>
            <a:r>
              <a:rPr lang="en-US" dirty="0"/>
              <a:t>Off-line scheduling is given the entire collection of tasks and computes a schedule</a:t>
            </a:r>
          </a:p>
          <a:p>
            <a:pPr lvl="1"/>
            <a:r>
              <a:rPr lang="en-US" dirty="0"/>
              <a:t>On-line scheduling makes decisions as tasks arrive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54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3AF8-8017-104F-9795-3E244FF3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717549"/>
          </a:xfrm>
        </p:spPr>
        <p:txBody>
          <a:bodyPr/>
          <a:lstStyle/>
          <a:p>
            <a:r>
              <a:rPr lang="en-US" dirty="0"/>
              <a:t>First-Come First-Served (FCFS)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0FBD-7BEA-F64B-B231-074B22C83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6577"/>
            <a:ext cx="7886700" cy="4351338"/>
          </a:xfrm>
        </p:spPr>
        <p:txBody>
          <a:bodyPr/>
          <a:lstStyle/>
          <a:p>
            <a:r>
              <a:rPr lang="en-US" dirty="0"/>
              <a:t>Also: "First In First Out"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Example:	</a:t>
            </a:r>
            <a:r>
              <a:rPr lang="en-US" altLang="ko-KR" u="sng" dirty="0">
                <a:ea typeface="굴림" panose="020B0600000101010101" pitchFamily="34" charset="-127"/>
              </a:rPr>
              <a:t>Process</a:t>
            </a: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ea typeface="굴림" panose="020B0600000101010101" pitchFamily="34" charset="-127"/>
              </a:rPr>
              <a:t>Burst Time</a:t>
            </a:r>
          </a:p>
          <a:p>
            <a:pPr marL="0" indent="0">
              <a:buNone/>
            </a:pPr>
            <a:r>
              <a:rPr lang="en-US" altLang="ko-KR" i="1" dirty="0">
                <a:ea typeface="굴림" panose="020B0600000101010101" pitchFamily="34" charset="-127"/>
              </a:rPr>
              <a:t>		   P</a:t>
            </a:r>
            <a:r>
              <a:rPr lang="en-US" altLang="ko-KR" i="1" baseline="-25000" dirty="0">
                <a:ea typeface="굴림" panose="020B0600000101010101" pitchFamily="34" charset="-127"/>
              </a:rPr>
              <a:t>1		        </a:t>
            </a:r>
            <a:r>
              <a:rPr lang="en-US" altLang="ko-KR" dirty="0">
                <a:ea typeface="굴림" panose="020B0600000101010101" pitchFamily="34" charset="-127"/>
              </a:rPr>
              <a:t>24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	   </a:t>
            </a:r>
            <a:r>
              <a:rPr lang="en-US" altLang="ko-KR" i="1" dirty="0">
                <a:ea typeface="굴림" panose="020B0600000101010101" pitchFamily="34" charset="-127"/>
              </a:rPr>
              <a:t>P</a:t>
            </a:r>
            <a:r>
              <a:rPr lang="en-US" altLang="ko-KR" i="1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		      3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            </a:t>
            </a:r>
            <a:r>
              <a:rPr lang="en-US" altLang="ko-KR" i="1" dirty="0">
                <a:ea typeface="굴림" panose="020B0600000101010101" pitchFamily="34" charset="-127"/>
              </a:rPr>
              <a:t>P</a:t>
            </a:r>
            <a:r>
              <a:rPr lang="en-US" altLang="ko-KR" i="1" baseline="-25000" dirty="0">
                <a:ea typeface="굴림" panose="020B0600000101010101" pitchFamily="34" charset="-127"/>
              </a:rPr>
              <a:t>3		         </a:t>
            </a:r>
            <a:r>
              <a:rPr lang="en-US" altLang="ko-KR" dirty="0">
                <a:ea typeface="굴림" panose="020B0600000101010101" pitchFamily="34" charset="-127"/>
              </a:rPr>
              <a:t>3</a:t>
            </a:r>
            <a:r>
              <a:rPr lang="en-US" altLang="ko-KR" i="1" baseline="-25000" dirty="0">
                <a:ea typeface="굴림" panose="020B0600000101010101" pitchFamily="34" charset="-127"/>
              </a:rPr>
              <a:t> 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Arrival </a:t>
            </a:r>
            <a:r>
              <a:rPr lang="en-US" altLang="ko-KR" i="1" dirty="0">
                <a:ea typeface="굴림" panose="020B0600000101010101" pitchFamily="34" charset="-127"/>
              </a:rPr>
              <a:t>Order</a:t>
            </a:r>
            <a:r>
              <a:rPr lang="en-US" altLang="ko-KR" dirty="0">
                <a:ea typeface="굴림" panose="020B0600000101010101" pitchFamily="34" charset="-127"/>
              </a:rPr>
              <a:t>: P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P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then P</a:t>
            </a:r>
            <a:r>
              <a:rPr lang="en-US" altLang="ko-KR" baseline="-25000" dirty="0">
                <a:ea typeface="굴림" panose="020B0600000101010101" pitchFamily="34" charset="-127"/>
              </a:rPr>
              <a:t>3 </a:t>
            </a:r>
            <a:r>
              <a:rPr lang="en-US" altLang="ko-KR" i="1" dirty="0">
                <a:ea typeface="굴림" panose="020B0600000101010101" pitchFamily="34" charset="-127"/>
              </a:rPr>
              <a:t>(essentially at time 0)</a:t>
            </a:r>
          </a:p>
          <a:p>
            <a:endParaRPr lang="en-US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79CD2651-9558-C64F-B251-1572CF6A44E9}"/>
              </a:ext>
            </a:extLst>
          </p:cNvPr>
          <p:cNvGrpSpPr>
            <a:grpSpLocks/>
          </p:cNvGrpSpPr>
          <p:nvPr/>
        </p:nvGrpSpPr>
        <p:grpSpPr bwMode="auto">
          <a:xfrm>
            <a:off x="1793875" y="4095365"/>
            <a:ext cx="5556250" cy="1128713"/>
            <a:chOff x="1104" y="3408"/>
            <a:chExt cx="3500" cy="711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5263A7F-5CE2-454E-85D5-05A392FDF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408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C00DAAA1-4F06-4145-95CC-4D8C6E2FD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" y="3456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P</a:t>
              </a:r>
              <a:r>
                <a:rPr lang="en-US" altLang="ko-KR" sz="1800" b="0" baseline="-25000">
                  <a:latin typeface="Helvetica" panose="020B0604020202020204" pitchFamily="34" charset="0"/>
                  <a:ea typeface="굴림" panose="020B0600000101010101" pitchFamily="34" charset="-127"/>
                </a:rPr>
                <a:t>1</a:t>
              </a:r>
              <a:endParaRPr lang="en-US" altLang="ko-KR" sz="1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8E60A790-CF31-D541-A31D-CD717291A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456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P</a:t>
              </a:r>
              <a:r>
                <a:rPr lang="en-US" altLang="ko-KR" sz="1800" b="0" baseline="-25000">
                  <a:latin typeface="Helvetica" panose="020B0604020202020204" pitchFamily="34" charset="0"/>
                  <a:ea typeface="굴림" panose="020B0600000101010101" pitchFamily="34" charset="-127"/>
                </a:rPr>
                <a:t>2</a:t>
              </a:r>
              <a:endParaRPr lang="en-US" altLang="ko-KR" sz="1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1EE01C8D-469C-FA49-A28F-07C3887BF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" y="3456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P</a:t>
              </a:r>
              <a:r>
                <a:rPr lang="en-US" altLang="ko-KR" sz="1800" b="0" baseline="-25000">
                  <a:latin typeface="Helvetica" panose="020B0604020202020204" pitchFamily="34" charset="0"/>
                  <a:ea typeface="굴림" panose="020B0600000101010101" pitchFamily="34" charset="-127"/>
                </a:rPr>
                <a:t>3</a:t>
              </a:r>
              <a:endParaRPr lang="en-US" altLang="ko-KR" sz="1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FE4DB3F4-B2BA-624B-B54F-5104ACA06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4DA3784E-113A-5C46-9492-E08C656A2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75E43B69-8910-4E46-BE37-B7DBE5C4A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DE1941FE-021A-684D-BEBF-9AB9FAF83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04E67432-9680-1145-B1A8-D014C94F4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23B3BBDF-1F95-C943-AADD-3DCE91E29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61627FE5-BE2B-484C-AAF4-B70A8141B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" y="388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24</a:t>
              </a: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C6204D97-EC4E-AC46-837E-3C814D81F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388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27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557953FE-E43E-644F-8920-8DD90235E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" y="388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30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17036263-19B7-AB42-BE21-759381903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BB21C42-64FF-0D44-BE23-7FC0043C5AF7}"/>
              </a:ext>
            </a:extLst>
          </p:cNvPr>
          <p:cNvSpPr txBox="1"/>
          <p:nvPr/>
        </p:nvSpPr>
        <p:spPr>
          <a:xfrm>
            <a:off x="5826919" y="6301343"/>
            <a:ext cx="316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Asmpt</a:t>
            </a:r>
            <a:r>
              <a:rPr lang="en-US" dirty="0"/>
              <a:t>: V, RTC, AT=0, CPU, none</a:t>
            </a:r>
          </a:p>
        </p:txBody>
      </p:sp>
    </p:spTree>
    <p:extLst>
      <p:ext uri="{BB962C8B-B14F-4D97-AF65-F5344CB8AC3E}">
        <p14:creationId xmlns:p14="http://schemas.microsoft.com/office/powerpoint/2010/main" val="619568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3AF8-8017-104F-9795-3E244FF3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09812"/>
            <a:ext cx="7886700" cy="808766"/>
          </a:xfrm>
        </p:spPr>
        <p:txBody>
          <a:bodyPr/>
          <a:lstStyle/>
          <a:p>
            <a:r>
              <a:rPr lang="en-US" dirty="0"/>
              <a:t>First-Come First-Served (FCFS)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0FBD-7BEA-F64B-B231-074B22C83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43214"/>
            <a:ext cx="7886700" cy="36496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Response Times: P1 = 24, P2 = 27, P3 = 30</a:t>
            </a:r>
          </a:p>
          <a:p>
            <a:r>
              <a:rPr lang="en-US" dirty="0"/>
              <a:t>Average Response Time = (24+27+30)/3 = 27</a:t>
            </a:r>
          </a:p>
          <a:p>
            <a:endParaRPr lang="en-US" dirty="0"/>
          </a:p>
          <a:p>
            <a:r>
              <a:rPr lang="en-US" dirty="0"/>
              <a:t>Waiting times: P1 = 0, P2 = 24, P3 = 27</a:t>
            </a:r>
          </a:p>
          <a:p>
            <a:r>
              <a:rPr lang="en-US" dirty="0"/>
              <a:t>Average Wait Time = (0 + 24 + 27)/3 = 17</a:t>
            </a:r>
          </a:p>
          <a:p>
            <a:r>
              <a:rPr lang="en-US" b="1" dirty="0"/>
              <a:t>Convoy Effect: Short processes stuck behind long processes</a:t>
            </a:r>
          </a:p>
          <a:p>
            <a:pPr lvl="1"/>
            <a:r>
              <a:rPr lang="en-US" dirty="0"/>
              <a:t>P2, P3 arrive any time &lt;24 wait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79CD2651-9558-C64F-B251-1572CF6A44E9}"/>
              </a:ext>
            </a:extLst>
          </p:cNvPr>
          <p:cNvGrpSpPr>
            <a:grpSpLocks/>
          </p:cNvGrpSpPr>
          <p:nvPr/>
        </p:nvGrpSpPr>
        <p:grpSpPr bwMode="auto">
          <a:xfrm>
            <a:off x="1793875" y="1657352"/>
            <a:ext cx="5556250" cy="1128713"/>
            <a:chOff x="1104" y="3408"/>
            <a:chExt cx="3500" cy="711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5263A7F-5CE2-454E-85D5-05A392FDF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408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C00DAAA1-4F06-4145-95CC-4D8C6E2FD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" y="3456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P</a:t>
              </a:r>
              <a:r>
                <a:rPr lang="en-US" altLang="ko-KR" sz="1800" b="0" baseline="-25000">
                  <a:latin typeface="Helvetica" panose="020B0604020202020204" pitchFamily="34" charset="0"/>
                  <a:ea typeface="굴림" panose="020B0600000101010101" pitchFamily="34" charset="-127"/>
                </a:rPr>
                <a:t>1</a:t>
              </a:r>
              <a:endParaRPr lang="en-US" altLang="ko-KR" sz="1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8E60A790-CF31-D541-A31D-CD717291A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456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P</a:t>
              </a:r>
              <a:r>
                <a:rPr lang="en-US" altLang="ko-KR" sz="1800" b="0" baseline="-25000">
                  <a:latin typeface="Helvetica" panose="020B0604020202020204" pitchFamily="34" charset="0"/>
                  <a:ea typeface="굴림" panose="020B0600000101010101" pitchFamily="34" charset="-127"/>
                </a:rPr>
                <a:t>2</a:t>
              </a:r>
              <a:endParaRPr lang="en-US" altLang="ko-KR" sz="1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1EE01C8D-469C-FA49-A28F-07C3887BF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" y="3456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P</a:t>
              </a:r>
              <a:r>
                <a:rPr lang="en-US" altLang="ko-KR" sz="1800" b="0" baseline="-25000">
                  <a:latin typeface="Helvetica" panose="020B0604020202020204" pitchFamily="34" charset="0"/>
                  <a:ea typeface="굴림" panose="020B0600000101010101" pitchFamily="34" charset="-127"/>
                </a:rPr>
                <a:t>3</a:t>
              </a:r>
              <a:endParaRPr lang="en-US" altLang="ko-KR" sz="1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FE4DB3F4-B2BA-624B-B54F-5104ACA06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4DA3784E-113A-5C46-9492-E08C656A2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75E43B69-8910-4E46-BE37-B7DBE5C4A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DE1941FE-021A-684D-BEBF-9AB9FAF83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04E67432-9680-1145-B1A8-D014C94F4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23B3BBDF-1F95-C943-AADD-3DCE91E29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61627FE5-BE2B-484C-AAF4-B70A8141B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" y="388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24</a:t>
              </a: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C6204D97-EC4E-AC46-837E-3C814D81F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388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27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557953FE-E43E-644F-8920-8DD90235E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" y="388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30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17036263-19B7-AB42-BE21-759381903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27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A343-CFCC-DD4F-BE35-EC937704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41" y="-5705"/>
            <a:ext cx="7886700" cy="1325563"/>
          </a:xfrm>
        </p:spPr>
        <p:txBody>
          <a:bodyPr/>
          <a:lstStyle/>
          <a:p>
            <a:r>
              <a:rPr lang="en-US" dirty="0"/>
              <a:t>Slightly different arrival 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C770-68C1-7840-9CC4-818169B8D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00399"/>
            <a:ext cx="7886700" cy="2976563"/>
          </a:xfrm>
        </p:spPr>
        <p:txBody>
          <a:bodyPr/>
          <a:lstStyle/>
          <a:p>
            <a:r>
              <a:rPr lang="en-US" dirty="0"/>
              <a:t>P2 &lt; P3 &lt; P1</a:t>
            </a:r>
          </a:p>
          <a:p>
            <a:r>
              <a:rPr lang="en-US" dirty="0"/>
              <a:t>Response Time: P1 = 30, P2 = 3, P3 = 6</a:t>
            </a:r>
          </a:p>
          <a:p>
            <a:r>
              <a:rPr lang="en-US" dirty="0"/>
              <a:t>Average Response Time = (30 + 3 + 6)/3 = 13</a:t>
            </a:r>
          </a:p>
          <a:p>
            <a:pPr lvl="1"/>
            <a:r>
              <a:rPr lang="en-US" dirty="0"/>
              <a:t>versus 27 with P1 &lt; P2 &lt; P3</a:t>
            </a:r>
          </a:p>
          <a:p>
            <a:r>
              <a:rPr lang="en-US" dirty="0"/>
              <a:t>Waiting Time: P1 = 6, P2 = 0, P3 = 3</a:t>
            </a:r>
          </a:p>
          <a:p>
            <a:r>
              <a:rPr lang="en-US" dirty="0"/>
              <a:t>Average Waiting Time = (6+0+3)/3 = 3</a:t>
            </a:r>
          </a:p>
          <a:p>
            <a:endParaRPr lang="en-US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0069C00B-7215-9B4D-80AC-A09EBC5306BE}"/>
              </a:ext>
            </a:extLst>
          </p:cNvPr>
          <p:cNvGrpSpPr>
            <a:grpSpLocks/>
          </p:cNvGrpSpPr>
          <p:nvPr/>
        </p:nvGrpSpPr>
        <p:grpSpPr bwMode="auto">
          <a:xfrm>
            <a:off x="1813056" y="1690688"/>
            <a:ext cx="5575300" cy="1128712"/>
            <a:chOff x="1190" y="1641"/>
            <a:chExt cx="3512" cy="711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6F7EB19-B8D5-A142-80E9-47FA820657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86" y="1641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748B31DD-2FDF-CD4E-B8E4-5CC06DCDF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517" y="1659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1</a:t>
              </a:r>
              <a:endParaRPr lang="en-US" altLang="en-US" sz="2400" b="0">
                <a:latin typeface="Helvetica" panose="020B0604020202020204" pitchFamily="34" charset="0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AFFC955B-E098-2748-B271-D8ADDBFE0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029" y="1659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3</a:t>
              </a:r>
              <a:endParaRPr lang="en-US" altLang="en-US" sz="2400" b="0">
                <a:latin typeface="Helvetica" panose="020B0604020202020204" pitchFamily="34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3D85BE4C-AC70-AB4A-82E7-CF14E7A70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453" y="1659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 dirty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 dirty="0">
                  <a:latin typeface="Helvetica" panose="020B0604020202020204" pitchFamily="34" charset="0"/>
                </a:rPr>
                <a:t>2</a:t>
              </a:r>
              <a:endParaRPr lang="en-US" altLang="en-US" sz="2400" b="0" dirty="0">
                <a:latin typeface="Helvetica" panose="020B0604020202020204" pitchFamily="34" charset="0"/>
              </a:endParaRP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271656C-1BD8-5645-8AAD-5CFBDA9753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8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D089EC73-D73A-BF4B-B065-FA02BAABA1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6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9DCADD71-D22E-2C4D-BE54-22EE4FD9E5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6" y="1641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2536B918-F85D-3B4B-B67A-8B671BBF1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0" y="1641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F75FF6D3-5EF0-D144-870E-26A938931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6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E971695B-D3B6-0341-A540-19986193DB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0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78BCB2F7-4235-314F-BFD8-71715D783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394" y="21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6</a:t>
              </a: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264AAF1E-6D9C-C144-A73D-87EED9624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818" y="21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C9E4565D-D89F-1843-A19F-8774BE9E8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426" y="212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30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237466DC-5F3F-7847-864D-8A4CE1B4F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190" y="21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FCD56EF-EEA6-3F48-A4AC-3C3D51502899}"/>
              </a:ext>
            </a:extLst>
          </p:cNvPr>
          <p:cNvSpPr txBox="1"/>
          <p:nvPr/>
        </p:nvSpPr>
        <p:spPr>
          <a:xfrm>
            <a:off x="5826919" y="6301343"/>
            <a:ext cx="316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Asmpt</a:t>
            </a:r>
            <a:r>
              <a:rPr lang="en-US" dirty="0"/>
              <a:t>: V, RTC, AT=0, CPU, none</a:t>
            </a:r>
          </a:p>
        </p:txBody>
      </p:sp>
    </p:spTree>
    <p:extLst>
      <p:ext uri="{BB962C8B-B14F-4D97-AF65-F5344CB8AC3E}">
        <p14:creationId xmlns:p14="http://schemas.microsoft.com/office/powerpoint/2010/main" val="6909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2776-9909-6A48-B082-174FFB15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342355" cy="944690"/>
          </a:xfrm>
        </p:spPr>
        <p:txBody>
          <a:bodyPr/>
          <a:lstStyle/>
          <a:p>
            <a:r>
              <a:rPr lang="en-US" dirty="0"/>
              <a:t>How does kernel implement FCFS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C68DA-4258-284A-B988-094B78533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9881"/>
            <a:ext cx="7886700" cy="4657082"/>
          </a:xfrm>
        </p:spPr>
        <p:txBody>
          <a:bodyPr/>
          <a:lstStyle/>
          <a:p>
            <a:r>
              <a:rPr lang="en-US" dirty="0"/>
              <a:t>Comes down to scheduling queue data structure</a:t>
            </a:r>
          </a:p>
          <a:p>
            <a:pPr lvl="1"/>
            <a:r>
              <a:rPr lang="en-US" dirty="0"/>
              <a:t>FIFO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, </a:t>
            </a:r>
            <a:r>
              <a:rPr lang="en-US" dirty="0" err="1">
                <a:latin typeface="Courier" pitchFamily="2" charset="0"/>
              </a:rPr>
              <a:t>push_front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pop_back</a:t>
            </a: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4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D253-399C-324E-8E23-2FEC4B80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n-US" dirty="0"/>
              <a:t>Peer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C7309-59BB-6A4E-BCA7-58BE3D372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9571"/>
            <a:ext cx="7886700" cy="4707392"/>
          </a:xfrm>
        </p:spPr>
        <p:txBody>
          <a:bodyPr/>
          <a:lstStyle/>
          <a:p>
            <a:r>
              <a:rPr lang="en-US" dirty="0"/>
              <a:t>If we have </a:t>
            </a:r>
            <a:r>
              <a:rPr lang="en-US" dirty="0">
                <a:latin typeface="Courier" pitchFamily="2" charset="0"/>
              </a:rPr>
              <a:t>1</a:t>
            </a:r>
            <a:r>
              <a:rPr lang="en-US" dirty="0"/>
              <a:t> long task (say </a:t>
            </a:r>
            <a:r>
              <a:rPr lang="en-US" dirty="0">
                <a:latin typeface="Courier" pitchFamily="2" charset="0"/>
              </a:rPr>
              <a:t>100</a:t>
            </a:r>
            <a:r>
              <a:rPr lang="en-US" dirty="0"/>
              <a:t> units) and </a:t>
            </a:r>
            <a:r>
              <a:rPr lang="en-US" dirty="0">
                <a:latin typeface="Courier" pitchFamily="2" charset="0"/>
              </a:rPr>
              <a:t>n</a:t>
            </a:r>
            <a:r>
              <a:rPr lang="en-US" dirty="0"/>
              <a:t> little tasks (say </a:t>
            </a:r>
            <a:r>
              <a:rPr lang="en-US" dirty="0">
                <a:latin typeface="Courier" pitchFamily="2" charset="0"/>
              </a:rPr>
              <a:t>1</a:t>
            </a:r>
            <a:r>
              <a:rPr lang="en-US" dirty="0"/>
              <a:t> unit), that all arrive in random order</a:t>
            </a:r>
          </a:p>
          <a:p>
            <a:r>
              <a:rPr lang="en-US" dirty="0"/>
              <a:t>How long should a little task expect to wait?</a:t>
            </a:r>
          </a:p>
          <a:p>
            <a:r>
              <a:rPr lang="en-US" dirty="0"/>
              <a:t>What’s the chance of getting stuck behind the large one?</a:t>
            </a:r>
          </a:p>
          <a:p>
            <a:r>
              <a:rPr lang="en-US" dirty="0"/>
              <a:t>What might we do to avoid this situation?</a:t>
            </a:r>
          </a:p>
        </p:txBody>
      </p:sp>
    </p:spTree>
    <p:extLst>
      <p:ext uri="{BB962C8B-B14F-4D97-AF65-F5344CB8AC3E}">
        <p14:creationId xmlns:p14="http://schemas.microsoft.com/office/powerpoint/2010/main" val="1486716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BEDE-D0CC-2146-8D91-4FEBD0E9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Convoy effect</a:t>
            </a:r>
          </a:p>
        </p:txBody>
      </p:sp>
      <p:sp>
        <p:nvSpPr>
          <p:cNvPr id="84" name="Content Placeholder 83">
            <a:extLst>
              <a:ext uri="{FF2B5EF4-FFF2-40B4-BE49-F238E27FC236}">
                <a16:creationId xmlns:a16="http://schemas.microsoft.com/office/drawing/2014/main" id="{2B884B67-9355-DA4A-AD67-4060BB4BD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79673"/>
            <a:ext cx="7886700" cy="1797289"/>
          </a:xfrm>
        </p:spPr>
        <p:txBody>
          <a:bodyPr/>
          <a:lstStyle/>
          <a:p>
            <a:r>
              <a:rPr lang="en-US" dirty="0"/>
              <a:t>With FCFS non-preemptive scheduling, convoys of small tasks tend to build up when a large one is running.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CAFBAE1-E0DA-4E45-8161-8E843F168817}"/>
              </a:ext>
            </a:extLst>
          </p:cNvPr>
          <p:cNvCxnSpPr/>
          <p:nvPr/>
        </p:nvCxnSpPr>
        <p:spPr>
          <a:xfrm>
            <a:off x="653143" y="2275114"/>
            <a:ext cx="7881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57339EF-C350-E34B-8828-62618E52C54D}"/>
              </a:ext>
            </a:extLst>
          </p:cNvPr>
          <p:cNvSpPr txBox="1"/>
          <p:nvPr/>
        </p:nvSpPr>
        <p:spPr>
          <a:xfrm>
            <a:off x="7932953" y="2287173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DC581-7919-4648-BF4A-454E7F0344E5}"/>
              </a:ext>
            </a:extLst>
          </p:cNvPr>
          <p:cNvSpPr/>
          <p:nvPr/>
        </p:nvSpPr>
        <p:spPr>
          <a:xfrm>
            <a:off x="661307" y="2035628"/>
            <a:ext cx="394607" cy="163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8847E-B3CD-644D-90AC-7C2FEA925679}"/>
              </a:ext>
            </a:extLst>
          </p:cNvPr>
          <p:cNvSpPr/>
          <p:nvPr/>
        </p:nvSpPr>
        <p:spPr>
          <a:xfrm>
            <a:off x="1055914" y="2035628"/>
            <a:ext cx="394607" cy="16328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6A110F-0F6F-3849-828B-86281460D25C}"/>
              </a:ext>
            </a:extLst>
          </p:cNvPr>
          <p:cNvSpPr/>
          <p:nvPr/>
        </p:nvSpPr>
        <p:spPr>
          <a:xfrm>
            <a:off x="1450521" y="2035628"/>
            <a:ext cx="394607" cy="1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92B621-9B4B-E74B-861D-CAF957EB748E}"/>
              </a:ext>
            </a:extLst>
          </p:cNvPr>
          <p:cNvSpPr/>
          <p:nvPr/>
        </p:nvSpPr>
        <p:spPr>
          <a:xfrm>
            <a:off x="1845127" y="2035627"/>
            <a:ext cx="3388179" cy="163259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DBE722-951C-E34A-876E-29BC3A29EEFC}"/>
              </a:ext>
            </a:extLst>
          </p:cNvPr>
          <p:cNvSpPr txBox="1"/>
          <p:nvPr/>
        </p:nvSpPr>
        <p:spPr>
          <a:xfrm rot="16200000">
            <a:off x="-439496" y="3036863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Scheduling queue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E327F31-F0B1-A841-9535-D4D088A47A8E}"/>
              </a:ext>
            </a:extLst>
          </p:cNvPr>
          <p:cNvGrpSpPr/>
          <p:nvPr/>
        </p:nvGrpSpPr>
        <p:grpSpPr>
          <a:xfrm>
            <a:off x="2263137" y="2656505"/>
            <a:ext cx="394607" cy="354984"/>
            <a:chOff x="2263137" y="2656505"/>
            <a:chExt cx="394607" cy="35498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0DACD3-4306-4941-A2A0-FC0068974774}"/>
                </a:ext>
              </a:extLst>
            </p:cNvPr>
            <p:cNvSpPr/>
            <p:nvPr/>
          </p:nvSpPr>
          <p:spPr>
            <a:xfrm>
              <a:off x="2263137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5A85ED-978F-984D-818E-838D61A8EEA1}"/>
                </a:ext>
              </a:extLst>
            </p:cNvPr>
            <p:cNvSpPr/>
            <p:nvPr/>
          </p:nvSpPr>
          <p:spPr>
            <a:xfrm>
              <a:off x="2263137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A941803-8A9B-744C-B20F-3EB8A7355765}"/>
              </a:ext>
            </a:extLst>
          </p:cNvPr>
          <p:cNvGrpSpPr/>
          <p:nvPr/>
        </p:nvGrpSpPr>
        <p:grpSpPr>
          <a:xfrm>
            <a:off x="2694212" y="2656505"/>
            <a:ext cx="394607" cy="568062"/>
            <a:chOff x="2694212" y="2656505"/>
            <a:chExt cx="394607" cy="5680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9F05BC-73C3-0E44-9B3D-E18921213A55}"/>
                </a:ext>
              </a:extLst>
            </p:cNvPr>
            <p:cNvSpPr/>
            <p:nvPr/>
          </p:nvSpPr>
          <p:spPr>
            <a:xfrm>
              <a:off x="2694212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FEE877F-25D0-BC46-A5AA-5434DDAEE404}"/>
                </a:ext>
              </a:extLst>
            </p:cNvPr>
            <p:cNvSpPr/>
            <p:nvPr/>
          </p:nvSpPr>
          <p:spPr>
            <a:xfrm>
              <a:off x="2694212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216D85-34F3-CD44-B373-C3F32328B6E6}"/>
                </a:ext>
              </a:extLst>
            </p:cNvPr>
            <p:cNvSpPr/>
            <p:nvPr/>
          </p:nvSpPr>
          <p:spPr>
            <a:xfrm>
              <a:off x="269421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48431B3-228E-0946-8239-AE239BA3547B}"/>
              </a:ext>
            </a:extLst>
          </p:cNvPr>
          <p:cNvGrpSpPr/>
          <p:nvPr/>
        </p:nvGrpSpPr>
        <p:grpSpPr>
          <a:xfrm>
            <a:off x="3301016" y="2656505"/>
            <a:ext cx="394607" cy="774892"/>
            <a:chOff x="3301016" y="2656505"/>
            <a:chExt cx="394607" cy="7748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A8A680-F043-5940-8EFD-93922389D33C}"/>
                </a:ext>
              </a:extLst>
            </p:cNvPr>
            <p:cNvSpPr/>
            <p:nvPr/>
          </p:nvSpPr>
          <p:spPr>
            <a:xfrm>
              <a:off x="3301016" y="3268111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AFE5898-F978-3142-8D22-BD3F674C9AFB}"/>
                </a:ext>
              </a:extLst>
            </p:cNvPr>
            <p:cNvSpPr/>
            <p:nvPr/>
          </p:nvSpPr>
          <p:spPr>
            <a:xfrm>
              <a:off x="3301016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5BE396F-A227-D549-9C3C-AF9C2F20BDCF}"/>
                </a:ext>
              </a:extLst>
            </p:cNvPr>
            <p:cNvSpPr/>
            <p:nvPr/>
          </p:nvSpPr>
          <p:spPr>
            <a:xfrm>
              <a:off x="3301016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4BB537-6776-7B42-981C-9A8EF10F6ADF}"/>
                </a:ext>
              </a:extLst>
            </p:cNvPr>
            <p:cNvSpPr/>
            <p:nvPr/>
          </p:nvSpPr>
          <p:spPr>
            <a:xfrm>
              <a:off x="3301016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A0ECBEE-A669-134C-9236-EB1652656E24}"/>
              </a:ext>
            </a:extLst>
          </p:cNvPr>
          <p:cNvGrpSpPr/>
          <p:nvPr/>
        </p:nvGrpSpPr>
        <p:grpSpPr>
          <a:xfrm>
            <a:off x="3877882" y="2656505"/>
            <a:ext cx="394607" cy="966764"/>
            <a:chOff x="3877882" y="2656505"/>
            <a:chExt cx="394607" cy="96676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CA8EBB0-3F8E-3D47-82B2-0A2C516FA8D5}"/>
                </a:ext>
              </a:extLst>
            </p:cNvPr>
            <p:cNvSpPr/>
            <p:nvPr/>
          </p:nvSpPr>
          <p:spPr>
            <a:xfrm>
              <a:off x="3877882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A0A2B67-292C-924B-9446-1A433FB404FC}"/>
                </a:ext>
              </a:extLst>
            </p:cNvPr>
            <p:cNvSpPr/>
            <p:nvPr/>
          </p:nvSpPr>
          <p:spPr>
            <a:xfrm>
              <a:off x="3877882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24BB7F0-21EE-6544-ADFF-B1C7546E44CF}"/>
                </a:ext>
              </a:extLst>
            </p:cNvPr>
            <p:cNvSpPr/>
            <p:nvPr/>
          </p:nvSpPr>
          <p:spPr>
            <a:xfrm>
              <a:off x="3877882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E876DA6-6153-F040-B8A0-45134E3A75A6}"/>
                </a:ext>
              </a:extLst>
            </p:cNvPr>
            <p:cNvSpPr/>
            <p:nvPr/>
          </p:nvSpPr>
          <p:spPr>
            <a:xfrm>
              <a:off x="387788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40CD731-F55C-BA48-B918-ED04F9F63903}"/>
                </a:ext>
              </a:extLst>
            </p:cNvPr>
            <p:cNvSpPr/>
            <p:nvPr/>
          </p:nvSpPr>
          <p:spPr>
            <a:xfrm>
              <a:off x="3877882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F5A136C-6EEF-4449-A54B-EE0B14E3A874}"/>
              </a:ext>
            </a:extLst>
          </p:cNvPr>
          <p:cNvGrpSpPr/>
          <p:nvPr/>
        </p:nvGrpSpPr>
        <p:grpSpPr>
          <a:xfrm>
            <a:off x="4435375" y="2656505"/>
            <a:ext cx="394607" cy="1167634"/>
            <a:chOff x="4435375" y="2656505"/>
            <a:chExt cx="394607" cy="11676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98EB03A-42E1-AA46-BE48-D79D0C5C3A9D}"/>
                </a:ext>
              </a:extLst>
            </p:cNvPr>
            <p:cNvSpPr/>
            <p:nvPr/>
          </p:nvSpPr>
          <p:spPr>
            <a:xfrm>
              <a:off x="4435375" y="3660853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7B0B521-6371-5B48-9616-504235D6B826}"/>
                </a:ext>
              </a:extLst>
            </p:cNvPr>
            <p:cNvSpPr/>
            <p:nvPr/>
          </p:nvSpPr>
          <p:spPr>
            <a:xfrm>
              <a:off x="4435375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55E6459-AB9E-1145-AB1B-3BA0164CB7E8}"/>
                </a:ext>
              </a:extLst>
            </p:cNvPr>
            <p:cNvSpPr/>
            <p:nvPr/>
          </p:nvSpPr>
          <p:spPr>
            <a:xfrm>
              <a:off x="4435375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9382BBA-6DBF-2841-96BD-3ABF949E99D9}"/>
                </a:ext>
              </a:extLst>
            </p:cNvPr>
            <p:cNvSpPr/>
            <p:nvPr/>
          </p:nvSpPr>
          <p:spPr>
            <a:xfrm>
              <a:off x="4435375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C6B6BEB-8849-4949-B44E-0CFE756639C3}"/>
                </a:ext>
              </a:extLst>
            </p:cNvPr>
            <p:cNvSpPr/>
            <p:nvPr/>
          </p:nvSpPr>
          <p:spPr>
            <a:xfrm>
              <a:off x="4435375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CCF4AE5-ABF6-8E40-8AA7-18C8DCE7442A}"/>
                </a:ext>
              </a:extLst>
            </p:cNvPr>
            <p:cNvSpPr/>
            <p:nvPr/>
          </p:nvSpPr>
          <p:spPr>
            <a:xfrm>
              <a:off x="4435375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B2A8D34-EA85-A642-B352-876FE985CF58}"/>
              </a:ext>
            </a:extLst>
          </p:cNvPr>
          <p:cNvGrpSpPr/>
          <p:nvPr/>
        </p:nvGrpSpPr>
        <p:grpSpPr>
          <a:xfrm>
            <a:off x="5233307" y="2035628"/>
            <a:ext cx="2722789" cy="1612392"/>
            <a:chOff x="5233307" y="2035628"/>
            <a:chExt cx="2722789" cy="16123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42D8D5-D0E1-5146-ADC7-D96F8FC4EFA6}"/>
                </a:ext>
              </a:extLst>
            </p:cNvPr>
            <p:cNvSpPr/>
            <p:nvPr/>
          </p:nvSpPr>
          <p:spPr>
            <a:xfrm>
              <a:off x="5233307" y="2035628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4546A4-0038-284B-A290-18C858870071}"/>
                </a:ext>
              </a:extLst>
            </p:cNvPr>
            <p:cNvSpPr/>
            <p:nvPr/>
          </p:nvSpPr>
          <p:spPr>
            <a:xfrm>
              <a:off x="5627914" y="2035628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040B02-3DD4-6748-AFE6-DFC70B8A5767}"/>
                </a:ext>
              </a:extLst>
            </p:cNvPr>
            <p:cNvSpPr/>
            <p:nvPr/>
          </p:nvSpPr>
          <p:spPr>
            <a:xfrm>
              <a:off x="6022521" y="2035628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FD1222-E9F4-6947-8E1E-23E917B706B5}"/>
                </a:ext>
              </a:extLst>
            </p:cNvPr>
            <p:cNvSpPr/>
            <p:nvPr/>
          </p:nvSpPr>
          <p:spPr>
            <a:xfrm>
              <a:off x="6417128" y="2035628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A6E60C-DD60-CC41-B968-20AC526A316D}"/>
                </a:ext>
              </a:extLst>
            </p:cNvPr>
            <p:cNvSpPr/>
            <p:nvPr/>
          </p:nvSpPr>
          <p:spPr>
            <a:xfrm>
              <a:off x="6772275" y="20359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65BB4C2-912F-DB43-BB19-5E23A827AB7E}"/>
                </a:ext>
              </a:extLst>
            </p:cNvPr>
            <p:cNvSpPr/>
            <p:nvPr/>
          </p:nvSpPr>
          <p:spPr>
            <a:xfrm>
              <a:off x="7166882" y="203598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9CCD95-5E2E-DB45-A56A-F67D0A148F71}"/>
                </a:ext>
              </a:extLst>
            </p:cNvPr>
            <p:cNvSpPr/>
            <p:nvPr/>
          </p:nvSpPr>
          <p:spPr>
            <a:xfrm>
              <a:off x="7561489" y="203598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D41200-B108-EE49-929C-33DED4622DC2}"/>
                </a:ext>
              </a:extLst>
            </p:cNvPr>
            <p:cNvSpPr/>
            <p:nvPr/>
          </p:nvSpPr>
          <p:spPr>
            <a:xfrm>
              <a:off x="6069432" y="329669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352CC85-37A3-8045-B3AF-046CDC823C7C}"/>
                </a:ext>
              </a:extLst>
            </p:cNvPr>
            <p:cNvSpPr/>
            <p:nvPr/>
          </p:nvSpPr>
          <p:spPr>
            <a:xfrm>
              <a:off x="5240903" y="3484734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795374D-8E82-F047-9189-3D7E2ACFFB15}"/>
                </a:ext>
              </a:extLst>
            </p:cNvPr>
            <p:cNvSpPr/>
            <p:nvPr/>
          </p:nvSpPr>
          <p:spPr>
            <a:xfrm>
              <a:off x="5240903" y="3283864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289D2AE-BA3D-284E-BA00-2BA1FF1A0275}"/>
                </a:ext>
              </a:extLst>
            </p:cNvPr>
            <p:cNvSpPr/>
            <p:nvPr/>
          </p:nvSpPr>
          <p:spPr>
            <a:xfrm>
              <a:off x="5240903" y="2882125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DB322C5-28C2-3447-A588-4BF2525BBEE3}"/>
                </a:ext>
              </a:extLst>
            </p:cNvPr>
            <p:cNvSpPr/>
            <p:nvPr/>
          </p:nvSpPr>
          <p:spPr>
            <a:xfrm>
              <a:off x="5240903" y="2681256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E0122F5-08F2-4447-A490-5E1B438D8205}"/>
                </a:ext>
              </a:extLst>
            </p:cNvPr>
            <p:cNvSpPr/>
            <p:nvPr/>
          </p:nvSpPr>
          <p:spPr>
            <a:xfrm>
              <a:off x="5240903" y="3082994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0F0DC9B-64EE-0449-B571-115B5CD6DC09}"/>
                </a:ext>
              </a:extLst>
            </p:cNvPr>
            <p:cNvSpPr/>
            <p:nvPr/>
          </p:nvSpPr>
          <p:spPr>
            <a:xfrm>
              <a:off x="5655275" y="3282440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96850C3-2C7B-8747-86AD-49B9B64C35C2}"/>
                </a:ext>
              </a:extLst>
            </p:cNvPr>
            <p:cNvSpPr/>
            <p:nvPr/>
          </p:nvSpPr>
          <p:spPr>
            <a:xfrm>
              <a:off x="5655275" y="3081570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9F93B40-814E-AB4F-B147-069A150C99E6}"/>
                </a:ext>
              </a:extLst>
            </p:cNvPr>
            <p:cNvSpPr/>
            <p:nvPr/>
          </p:nvSpPr>
          <p:spPr>
            <a:xfrm>
              <a:off x="5655275" y="267983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A79A830-2338-5E42-A885-911D90C3BF4A}"/>
                </a:ext>
              </a:extLst>
            </p:cNvPr>
            <p:cNvSpPr/>
            <p:nvPr/>
          </p:nvSpPr>
          <p:spPr>
            <a:xfrm>
              <a:off x="5655275" y="2880700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7E81A4F-DFEC-FF40-8AC8-0B3E9E1ECB6E}"/>
                </a:ext>
              </a:extLst>
            </p:cNvPr>
            <p:cNvSpPr/>
            <p:nvPr/>
          </p:nvSpPr>
          <p:spPr>
            <a:xfrm>
              <a:off x="6069432" y="309582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44AE5EE-C3C5-4440-B390-BA6AE78BDBE2}"/>
                </a:ext>
              </a:extLst>
            </p:cNvPr>
            <p:cNvSpPr/>
            <p:nvPr/>
          </p:nvSpPr>
          <p:spPr>
            <a:xfrm>
              <a:off x="6069432" y="289495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C912350-3E43-A545-9DAB-79161EFA5131}"/>
                </a:ext>
              </a:extLst>
            </p:cNvPr>
            <p:cNvSpPr/>
            <p:nvPr/>
          </p:nvSpPr>
          <p:spPr>
            <a:xfrm>
              <a:off x="6069432" y="2694089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4848967-D605-FC4A-844A-EFC49F838A19}"/>
                </a:ext>
              </a:extLst>
            </p:cNvPr>
            <p:cNvSpPr/>
            <p:nvPr/>
          </p:nvSpPr>
          <p:spPr>
            <a:xfrm>
              <a:off x="6483589" y="309582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64DD313-4F63-EB4B-A791-229F4087A714}"/>
                </a:ext>
              </a:extLst>
            </p:cNvPr>
            <p:cNvSpPr/>
            <p:nvPr/>
          </p:nvSpPr>
          <p:spPr>
            <a:xfrm>
              <a:off x="6483589" y="289495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283CF55-660A-E944-A299-900AC1127D4A}"/>
                </a:ext>
              </a:extLst>
            </p:cNvPr>
            <p:cNvSpPr/>
            <p:nvPr/>
          </p:nvSpPr>
          <p:spPr>
            <a:xfrm>
              <a:off x="6483589" y="26940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6076E02-E96E-014C-A202-D763AFBEF62A}"/>
                </a:ext>
              </a:extLst>
            </p:cNvPr>
            <p:cNvSpPr/>
            <p:nvPr/>
          </p:nvSpPr>
          <p:spPr>
            <a:xfrm>
              <a:off x="6881721" y="288070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9ECF251-9436-FC4C-99FA-7AEFE632B6FB}"/>
                </a:ext>
              </a:extLst>
            </p:cNvPr>
            <p:cNvSpPr/>
            <p:nvPr/>
          </p:nvSpPr>
          <p:spPr>
            <a:xfrm>
              <a:off x="6881721" y="2679831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BC64530-24B5-E140-AFA8-C5282179F542}"/>
                </a:ext>
              </a:extLst>
            </p:cNvPr>
            <p:cNvSpPr/>
            <p:nvPr/>
          </p:nvSpPr>
          <p:spPr>
            <a:xfrm>
              <a:off x="7295878" y="268904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3810790D-DB4C-574F-BB53-2B310F680B55}"/>
              </a:ext>
            </a:extLst>
          </p:cNvPr>
          <p:cNvSpPr txBox="1"/>
          <p:nvPr/>
        </p:nvSpPr>
        <p:spPr>
          <a:xfrm>
            <a:off x="661307" y="1611086"/>
            <a:ext cx="319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Scheduled Task (process, thread)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D5EE4F3-EFE0-D447-B5BD-80FD54404185}"/>
              </a:ext>
            </a:extLst>
          </p:cNvPr>
          <p:cNvGrpSpPr/>
          <p:nvPr/>
        </p:nvGrpSpPr>
        <p:grpSpPr>
          <a:xfrm>
            <a:off x="858610" y="2287173"/>
            <a:ext cx="394607" cy="532618"/>
            <a:chOff x="858610" y="2287173"/>
            <a:chExt cx="394607" cy="53261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C7098A-D0D1-9949-8B19-96A508ADE9FE}"/>
                </a:ext>
              </a:extLst>
            </p:cNvPr>
            <p:cNvSpPr/>
            <p:nvPr/>
          </p:nvSpPr>
          <p:spPr>
            <a:xfrm>
              <a:off x="858610" y="2656505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8173050-E34B-6A4B-A473-4B58E7A3BABA}"/>
                </a:ext>
              </a:extLst>
            </p:cNvPr>
            <p:cNvCxnSpPr/>
            <p:nvPr/>
          </p:nvCxnSpPr>
          <p:spPr>
            <a:xfrm flipV="1">
              <a:off x="894277" y="2287173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1F55756-C442-674F-8292-9155EFC74C29}"/>
              </a:ext>
            </a:extLst>
          </p:cNvPr>
          <p:cNvGrpSpPr/>
          <p:nvPr/>
        </p:nvGrpSpPr>
        <p:grpSpPr>
          <a:xfrm>
            <a:off x="1055914" y="2287173"/>
            <a:ext cx="394607" cy="738664"/>
            <a:chOff x="1055914" y="2287173"/>
            <a:chExt cx="394607" cy="7386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755ECA-3D29-7948-BAB5-DEF3156B2EF4}"/>
                </a:ext>
              </a:extLst>
            </p:cNvPr>
            <p:cNvSpPr/>
            <p:nvPr/>
          </p:nvSpPr>
          <p:spPr>
            <a:xfrm>
              <a:off x="1055914" y="286255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AA6CD37-3ADE-DE4B-8806-9D8A7ADD42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14" y="2287173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505FCC0-D6AF-9246-8B5C-A9C221782209}"/>
              </a:ext>
            </a:extLst>
          </p:cNvPr>
          <p:cNvGrpSpPr/>
          <p:nvPr/>
        </p:nvGrpSpPr>
        <p:grpSpPr>
          <a:xfrm>
            <a:off x="1551214" y="2298059"/>
            <a:ext cx="394608" cy="521342"/>
            <a:chOff x="1551214" y="2298059"/>
            <a:chExt cx="394608" cy="52134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3DE0DE-1CD2-7148-BA91-BDBBE09FB338}"/>
                </a:ext>
              </a:extLst>
            </p:cNvPr>
            <p:cNvSpPr/>
            <p:nvPr/>
          </p:nvSpPr>
          <p:spPr>
            <a:xfrm>
              <a:off x="1551214" y="2656533"/>
              <a:ext cx="394608" cy="1628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8FD1D8E-4D98-3F4C-B56C-7BEA4DE86093}"/>
                </a:ext>
              </a:extLst>
            </p:cNvPr>
            <p:cNvCxnSpPr/>
            <p:nvPr/>
          </p:nvCxnSpPr>
          <p:spPr>
            <a:xfrm flipV="1">
              <a:off x="1558308" y="2298059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B9B0A096-F87A-3C4A-BA31-209462DC0F2E}"/>
              </a:ext>
            </a:extLst>
          </p:cNvPr>
          <p:cNvSpPr txBox="1"/>
          <p:nvPr/>
        </p:nvSpPr>
        <p:spPr>
          <a:xfrm>
            <a:off x="827770" y="3097774"/>
            <a:ext cx="85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arrivals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495119B-DD0C-9346-9F50-9F41998CA01D}"/>
              </a:ext>
            </a:extLst>
          </p:cNvPr>
          <p:cNvGrpSpPr/>
          <p:nvPr/>
        </p:nvGrpSpPr>
        <p:grpSpPr>
          <a:xfrm>
            <a:off x="1819137" y="2298059"/>
            <a:ext cx="396927" cy="727778"/>
            <a:chOff x="1819137" y="2298059"/>
            <a:chExt cx="396927" cy="72777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22EABC-82F7-EF48-8E65-1638B462A579}"/>
                </a:ext>
              </a:extLst>
            </p:cNvPr>
            <p:cNvSpPr/>
            <p:nvPr/>
          </p:nvSpPr>
          <p:spPr>
            <a:xfrm>
              <a:off x="1821457" y="2862551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501647A-AAE8-034C-A4AE-DD9DFE0E5C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137" y="2298059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33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076A-5ADE-324F-A103-E513F763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5263"/>
          </a:xfrm>
        </p:spPr>
        <p:txBody>
          <a:bodyPr/>
          <a:lstStyle/>
          <a:p>
            <a:r>
              <a:rPr lang="en-US" dirty="0"/>
              <a:t>Preemption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6A4FC-F822-574B-8B6E-777D6FF8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1349503"/>
            <a:ext cx="8315325" cy="4351338"/>
          </a:xfrm>
        </p:spPr>
        <p:txBody>
          <a:bodyPr>
            <a:normAutofit/>
          </a:bodyPr>
          <a:lstStyle/>
          <a:p>
            <a:r>
              <a:rPr lang="en-US" dirty="0"/>
              <a:t>Give out </a:t>
            </a:r>
            <a:r>
              <a:rPr lang="en-US" i="1" dirty="0"/>
              <a:t>small </a:t>
            </a:r>
            <a:r>
              <a:rPr lang="en-US" dirty="0"/>
              <a:t>units of CPU time ("time quantum")</a:t>
            </a:r>
          </a:p>
          <a:p>
            <a:pPr lvl="1"/>
            <a:r>
              <a:rPr lang="en-US" dirty="0"/>
              <a:t>Typically 10 – 100 milliseconds</a:t>
            </a:r>
          </a:p>
          <a:p>
            <a:r>
              <a:rPr lang="en-US" dirty="0"/>
              <a:t>When quantum expires, </a:t>
            </a:r>
            <a:r>
              <a:rPr lang="en-US" b="1" dirty="0"/>
              <a:t>preempt, </a:t>
            </a:r>
            <a:r>
              <a:rPr lang="en-US" dirty="0"/>
              <a:t>and schedule </a:t>
            </a:r>
          </a:p>
          <a:p>
            <a:pPr lvl="1"/>
            <a:r>
              <a:rPr lang="en-US" dirty="0"/>
              <a:t>Round Robin: add to end of the queue</a:t>
            </a:r>
          </a:p>
          <a:p>
            <a:r>
              <a:rPr lang="en-US" dirty="0"/>
              <a:t>Each of </a:t>
            </a:r>
            <a:r>
              <a:rPr lang="en-US" i="1" dirty="0"/>
              <a:t>N</a:t>
            </a:r>
            <a:r>
              <a:rPr lang="en-US" dirty="0"/>
              <a:t> processes gets ~1/</a:t>
            </a:r>
            <a:r>
              <a:rPr lang="en-US" i="1" dirty="0"/>
              <a:t>N</a:t>
            </a:r>
            <a:r>
              <a:rPr lang="en-US" dirty="0"/>
              <a:t> of CPU (in window)</a:t>
            </a:r>
          </a:p>
          <a:p>
            <a:pPr lvl="1"/>
            <a:r>
              <a:rPr lang="en-US" dirty="0"/>
              <a:t>With quantum length </a:t>
            </a:r>
            <a:r>
              <a:rPr lang="en-US" i="1" dirty="0"/>
              <a:t>Q </a:t>
            </a:r>
            <a:r>
              <a:rPr lang="en-US" dirty="0" err="1"/>
              <a:t>ms</a:t>
            </a:r>
            <a:r>
              <a:rPr lang="en-US" dirty="0"/>
              <a:t>, process waits at most</a:t>
            </a:r>
            <a:br>
              <a:rPr lang="en-US" dirty="0"/>
            </a:br>
            <a:r>
              <a:rPr lang="en-US" i="1" dirty="0"/>
              <a:t>(N-1)*Q</a:t>
            </a:r>
            <a:r>
              <a:rPr lang="en-US" dirty="0"/>
              <a:t> </a:t>
            </a:r>
            <a:r>
              <a:rPr lang="en-US" dirty="0" err="1"/>
              <a:t>ms</a:t>
            </a:r>
            <a:r>
              <a:rPr lang="en-US" dirty="0"/>
              <a:t> to run again</a:t>
            </a:r>
          </a:p>
          <a:p>
            <a:r>
              <a:rPr lang="en-US" dirty="0"/>
              <a:t>Downside: More context switches</a:t>
            </a:r>
          </a:p>
          <a:p>
            <a:pPr lvl="1"/>
            <a:r>
              <a:rPr lang="en-US" dirty="0"/>
              <a:t>What should </a:t>
            </a:r>
            <a:r>
              <a:rPr lang="en-US" i="1" dirty="0"/>
              <a:t>Q </a:t>
            </a:r>
            <a:r>
              <a:rPr lang="en-US" dirty="0"/>
              <a:t>be?</a:t>
            </a:r>
          </a:p>
          <a:p>
            <a:pPr lvl="1"/>
            <a:r>
              <a:rPr lang="en-US" dirty="0"/>
              <a:t>Too high: back to FCFS, Too Low: context switch overhead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08E8-C518-9B4E-B9BB-A25FC545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8701"/>
          </a:xfrm>
        </p:spPr>
        <p:txBody>
          <a:bodyPr>
            <a:normAutofit fontScale="90000"/>
          </a:bodyPr>
          <a:lstStyle/>
          <a:p>
            <a:r>
              <a:rPr lang="en-US" dirty="0"/>
              <a:t>Our example (Q=10)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467E5-7FC7-0541-844C-8D46A39D5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70" y="2847974"/>
            <a:ext cx="7886700" cy="2272228"/>
          </a:xfrm>
        </p:spPr>
        <p:txBody>
          <a:bodyPr/>
          <a:lstStyle/>
          <a:p>
            <a:r>
              <a:rPr lang="en-US" dirty="0"/>
              <a:t>Regardless of arrival order, short jobs gets a chance early</a:t>
            </a:r>
          </a:p>
          <a:p>
            <a:r>
              <a:rPr lang="en-US" dirty="0"/>
              <a:t>Much less sensitive to arrival order</a:t>
            </a:r>
          </a:p>
          <a:p>
            <a:r>
              <a:rPr lang="en-US" dirty="0"/>
              <a:t>How much context switch overhead?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25E5AE-5759-DC4B-9025-2F998CB58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86" y="1412724"/>
            <a:ext cx="5257800" cy="609600"/>
          </a:xfrm>
          <a:prstGeom prst="rect">
            <a:avLst/>
          </a:prstGeom>
          <a:solidFill>
            <a:srgbClr val="DFE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693A022-3E79-CD42-A2FD-0882C5B2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956" y="1544663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rPr>
              <a:t>P</a:t>
            </a:r>
            <a:r>
              <a:rPr lang="en-US" altLang="ko-KR" sz="1800" b="0" baseline="-25000" dirty="0">
                <a:latin typeface="Helvetica" panose="020B0604020202020204" pitchFamily="34" charset="0"/>
                <a:ea typeface="굴림" panose="020B0600000101010101" pitchFamily="34" charset="-127"/>
              </a:rPr>
              <a:t>1</a:t>
            </a:r>
            <a:endParaRPr lang="en-US" altLang="ko-KR" sz="1800" b="0" dirty="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DDE48D3A-5FBF-4948-BFAD-45308BC08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2986" y="202232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4A96FB-D651-4A4D-8E2A-99FE3799F5F3}"/>
              </a:ext>
            </a:extLst>
          </p:cNvPr>
          <p:cNvGrpSpPr/>
          <p:nvPr/>
        </p:nvGrpSpPr>
        <p:grpSpPr>
          <a:xfrm>
            <a:off x="3538575" y="1406449"/>
            <a:ext cx="887504" cy="1136298"/>
            <a:chOff x="3538575" y="1406449"/>
            <a:chExt cx="887504" cy="1136298"/>
          </a:xfrm>
        </p:grpSpPr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8C17C23A-148C-394B-881E-44B801C92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5391" y="1530670"/>
              <a:ext cx="4206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>
                  <a:latin typeface="Helvetica" panose="020B0604020202020204" pitchFamily="34" charset="0"/>
                  <a:ea typeface="굴림" panose="020B0600000101010101" pitchFamily="34" charset="-127"/>
                </a:rPr>
                <a:t>P</a:t>
              </a:r>
              <a:r>
                <a:rPr lang="en-US" altLang="ko-KR" sz="1800" b="0" baseline="-25000">
                  <a:latin typeface="Helvetica" panose="020B0604020202020204" pitchFamily="34" charset="0"/>
                  <a:ea typeface="굴림" panose="020B0600000101010101" pitchFamily="34" charset="-127"/>
                </a:rPr>
                <a:t>3</a:t>
              </a:r>
              <a:endParaRPr lang="en-US" altLang="ko-KR" sz="1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019C2460-6AD1-6B44-962A-F371E7245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75" y="1406449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5BF3EE24-DF7E-B045-BB2F-C1B6F953C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75" y="2022324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1346B338-71E8-9843-AD7B-EA83F2743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575" y="2173415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 dirty="0">
                  <a:latin typeface="Helvetica" panose="020B0604020202020204" pitchFamily="34" charset="0"/>
                  <a:ea typeface="굴림" panose="020B0600000101010101" pitchFamily="34" charset="-127"/>
                </a:rPr>
                <a:t>13</a:t>
              </a:r>
            </a:p>
          </p:txBody>
        </p:sp>
      </p:grpSp>
      <p:sp>
        <p:nvSpPr>
          <p:cNvPr id="18" name="Text Box 18">
            <a:extLst>
              <a:ext uri="{FF2B5EF4-FFF2-40B4-BE49-F238E27FC236}">
                <a16:creationId xmlns:a16="http://schemas.microsoft.com/office/drawing/2014/main" id="{D5132C7D-511C-AB42-8F2C-E63181F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86" y="217472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>
                <a:latin typeface="Helvetica" panose="020B0604020202020204" pitchFamily="34" charset="0"/>
                <a:ea typeface="굴림" panose="020B0600000101010101" pitchFamily="34" charset="-127"/>
              </a:rPr>
              <a:t>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5D8802-3FF6-3541-861D-4A871D689D0E}"/>
              </a:ext>
            </a:extLst>
          </p:cNvPr>
          <p:cNvGrpSpPr/>
          <p:nvPr/>
        </p:nvGrpSpPr>
        <p:grpSpPr>
          <a:xfrm>
            <a:off x="2883331" y="1406449"/>
            <a:ext cx="801346" cy="1130023"/>
            <a:chOff x="2883331" y="1406449"/>
            <a:chExt cx="801346" cy="1130023"/>
          </a:xfrm>
        </p:grpSpPr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B8BF88A1-BC8D-7F45-9EA0-308455FBA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3989" y="1530670"/>
              <a:ext cx="4206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 dirty="0">
                  <a:latin typeface="Helvetica" panose="020B0604020202020204" pitchFamily="34" charset="0"/>
                  <a:ea typeface="굴림" panose="020B0600000101010101" pitchFamily="34" charset="-127"/>
                </a:rPr>
                <a:t>P</a:t>
              </a:r>
              <a:r>
                <a:rPr lang="en-US" altLang="ko-KR" sz="1800" b="0" baseline="-25000" dirty="0">
                  <a:latin typeface="Helvetica" panose="020B0604020202020204" pitchFamily="34" charset="0"/>
                  <a:ea typeface="굴림" panose="020B0600000101010101" pitchFamily="34" charset="-127"/>
                </a:rPr>
                <a:t>2</a:t>
              </a:r>
              <a:endPara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929CB54C-ABE7-3F47-B676-48235C68F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931" y="1406449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679C9578-D214-9D44-B8AB-E0AE8855B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931" y="2016049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63C2EDB-A4F6-724C-BA41-64A1C0054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3331" y="2167140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 dirty="0">
                  <a:latin typeface="Helvetica" panose="020B0604020202020204" pitchFamily="34" charset="0"/>
                  <a:ea typeface="굴림" panose="020B0600000101010101" pitchFamily="34" charset="-127"/>
                </a:rPr>
                <a:t>10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DFE1C62-2BDA-874C-AF72-31F640A53CCE}"/>
              </a:ext>
            </a:extLst>
          </p:cNvPr>
          <p:cNvGrpSpPr/>
          <p:nvPr/>
        </p:nvGrpSpPr>
        <p:grpSpPr>
          <a:xfrm>
            <a:off x="4267620" y="1406449"/>
            <a:ext cx="2736516" cy="1136298"/>
            <a:chOff x="4267620" y="1406449"/>
            <a:chExt cx="2736516" cy="1136298"/>
          </a:xfrm>
        </p:grpSpPr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C32A4A8D-B34C-DE46-A25F-DC07C6E61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721" y="1412724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46454E79-478A-D24D-AE4F-54A3F65D0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078" y="2022324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26865DE2-5E99-5444-9FD6-087BB3B427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620" y="2173415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800" b="0" dirty="0">
                  <a:latin typeface="Helvetica" panose="020B0604020202020204" pitchFamily="34" charset="0"/>
                  <a:ea typeface="굴림" panose="020B0600000101010101" pitchFamily="34" charset="-127"/>
                </a:rPr>
                <a:t>16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4FBC44-FBB6-F744-8728-DE78B715B907}"/>
                </a:ext>
              </a:extLst>
            </p:cNvPr>
            <p:cNvGrpSpPr/>
            <p:nvPr/>
          </p:nvGrpSpPr>
          <p:grpSpPr>
            <a:xfrm>
              <a:off x="5429910" y="1406449"/>
              <a:ext cx="1574226" cy="1134988"/>
              <a:chOff x="5429910" y="1406449"/>
              <a:chExt cx="1574226" cy="1134988"/>
            </a:xfrm>
          </p:grpSpPr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972B5F7F-351D-4442-B393-691C3E0CF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0786" y="2022324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17">
                <a:extLst>
                  <a:ext uri="{FF2B5EF4-FFF2-40B4-BE49-F238E27FC236}">
                    <a16:creationId xmlns:a16="http://schemas.microsoft.com/office/drawing/2014/main" id="{8CD8B307-DCB8-054E-95D6-7103836052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5986" y="2174724"/>
                <a:ext cx="4381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ko-KR" sz="18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30</a:t>
                </a:r>
              </a:p>
            </p:txBody>
          </p:sp>
          <p:sp>
            <p:nvSpPr>
              <p:cNvPr id="22" name="Text Box 6">
                <a:extLst>
                  <a:ext uri="{FF2B5EF4-FFF2-40B4-BE49-F238E27FC236}">
                    <a16:creationId xmlns:a16="http://schemas.microsoft.com/office/drawing/2014/main" id="{9B6B20D8-92CC-7E48-8906-7E50F3391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9910" y="1493128"/>
                <a:ext cx="420688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ko-KR" sz="1800" b="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P</a:t>
                </a:r>
                <a:r>
                  <a:rPr lang="en-US" altLang="ko-KR" sz="1800" b="0" baseline="-2500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1</a:t>
                </a:r>
                <a:endParaRPr lang="en-US" altLang="ko-KR" sz="1800" b="0" dirty="0">
                  <a:latin typeface="Helvetica" panose="020B0604020202020204" pitchFamily="34" charset="0"/>
                  <a:ea typeface="굴림" panose="020B0600000101010101" pitchFamily="34" charset="-127"/>
                </a:endParaRPr>
              </a:p>
            </p:txBody>
          </p:sp>
          <p:sp>
            <p:nvSpPr>
              <p:cNvPr id="23" name="Line 11">
                <a:extLst>
                  <a:ext uri="{FF2B5EF4-FFF2-40B4-BE49-F238E27FC236}">
                    <a16:creationId xmlns:a16="http://schemas.microsoft.com/office/drawing/2014/main" id="{E64BBEED-0555-0442-B575-39D06A186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9910" y="1406449"/>
                <a:ext cx="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1">
                <a:extLst>
                  <a:ext uri="{FF2B5EF4-FFF2-40B4-BE49-F238E27FC236}">
                    <a16:creationId xmlns:a16="http://schemas.microsoft.com/office/drawing/2014/main" id="{DAED3A84-EA1E-DE4E-9225-C8CDAEB47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0786" y="1406449"/>
                <a:ext cx="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7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3834729" y="4426750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87129" y="4247985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35051" y="4426750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11730" y="4605515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692629" y="4605515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554339" y="4703058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536198" y="4410430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642834" y="4231665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183054" y="2011448"/>
            <a:ext cx="1930970" cy="2285165"/>
            <a:chOff x="2874784" y="1448635"/>
            <a:chExt cx="1837423" cy="2285165"/>
          </a:xfrm>
        </p:grpSpPr>
        <p:sp>
          <p:nvSpPr>
            <p:cNvPr id="58" name="Rectangle 57"/>
            <p:cNvSpPr/>
            <p:nvPr/>
          </p:nvSpPr>
          <p:spPr bwMode="auto">
            <a:xfrm>
              <a:off x="2895600" y="3277435"/>
              <a:ext cx="1816607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I/O Driver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994176" y="2820235"/>
              <a:ext cx="1577824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File System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276600" y="2363035"/>
              <a:ext cx="998929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994175" y="1905835"/>
              <a:ext cx="1577825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Low Level I/O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874784" y="1448635"/>
              <a:ext cx="1816606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High Level I/O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30" y="-5014"/>
            <a:ext cx="8169361" cy="1325563"/>
          </a:xfrm>
        </p:spPr>
        <p:txBody>
          <a:bodyPr>
            <a:normAutofit/>
          </a:bodyPr>
          <a:lstStyle/>
          <a:p>
            <a:r>
              <a:rPr lang="en-US" dirty="0"/>
              <a:t>Recall: What’s below the surface ??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24200" y="1587767"/>
            <a:ext cx="211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05400" y="1976735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5400" y="24647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05400" y="289560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5400" y="3348335"/>
            <a:ext cx="15664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05400" y="3836313"/>
            <a:ext cx="4110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43914" y="4267200"/>
            <a:ext cx="4028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6" y="4892926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28" y="5559766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227920" y="2932353"/>
            <a:ext cx="1061900" cy="544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04758" y="1661054"/>
            <a:ext cx="2729347" cy="781343"/>
          </a:xfrm>
          <a:prstGeom prst="borderCallout1">
            <a:avLst>
              <a:gd name="adj1" fmla="val 78637"/>
              <a:gd name="adj2" fmla="val 101522"/>
              <a:gd name="adj3" fmla="val 136027"/>
              <a:gd name="adj4" fmla="val 1235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 descriptor number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- an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int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Line Callout 1 47"/>
          <p:cNvSpPr/>
          <p:nvPr/>
        </p:nvSpPr>
        <p:spPr>
          <a:xfrm>
            <a:off x="104758" y="3600140"/>
            <a:ext cx="2845415" cy="971860"/>
          </a:xfrm>
          <a:prstGeom prst="borderCallout1">
            <a:avLst>
              <a:gd name="adj1" fmla="val 78637"/>
              <a:gd name="adj2" fmla="val 101522"/>
              <a:gd name="adj3" fmla="val 444"/>
              <a:gd name="adj4" fmla="val 1229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 Descriptors</a:t>
            </a:r>
          </a:p>
          <a:p>
            <a:pPr marL="164592" indent="-164592">
              <a:buFont typeface="Arial" charset="0"/>
              <a:buChar char="•"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struct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with all the info about the files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D445-93E2-404A-BEB2-76ED4623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262FF-F597-8E4D-A474-0C10EACE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cs162 fa19 L5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B6600-149C-3843-9D2A-EDE76161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08E8-C518-9B4E-B9BB-A25FC545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8701"/>
          </a:xfrm>
        </p:spPr>
        <p:txBody>
          <a:bodyPr>
            <a:normAutofit fontScale="90000"/>
          </a:bodyPr>
          <a:lstStyle/>
          <a:p>
            <a:r>
              <a:rPr lang="en-US" dirty="0"/>
              <a:t>Our example (Q=2)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467E5-7FC7-0541-844C-8D46A39D5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70" y="3121699"/>
            <a:ext cx="7886700" cy="2272228"/>
          </a:xfrm>
        </p:spPr>
        <p:txBody>
          <a:bodyPr/>
          <a:lstStyle/>
          <a:p>
            <a:r>
              <a:rPr lang="en-US" dirty="0"/>
              <a:t>Smaller Q, more interactive and fair</a:t>
            </a:r>
          </a:p>
          <a:p>
            <a:r>
              <a:rPr lang="en-US" dirty="0"/>
              <a:t>More overhead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25E5AE-5759-DC4B-9025-2F998CB58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86" y="1412724"/>
            <a:ext cx="5257800" cy="609600"/>
          </a:xfrm>
          <a:prstGeom prst="rect">
            <a:avLst/>
          </a:prstGeom>
          <a:solidFill>
            <a:srgbClr val="DFE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693A022-3E79-CD42-A2FD-0882C5B2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055" y="156173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rPr>
              <a:t>P</a:t>
            </a:r>
            <a:r>
              <a:rPr lang="en-US" altLang="ko-KR" sz="1800" b="0" baseline="-25000" dirty="0">
                <a:latin typeface="Helvetica" panose="020B0604020202020204" pitchFamily="34" charset="0"/>
                <a:ea typeface="굴림" panose="020B0600000101010101" pitchFamily="34" charset="-127"/>
              </a:rPr>
              <a:t>1</a:t>
            </a:r>
            <a:endParaRPr lang="en-US" altLang="ko-KR" sz="1800" b="0" dirty="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B8BF88A1-BC8D-7F45-9EA0-308455FB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945" y="1544089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rPr>
              <a:t>P</a:t>
            </a:r>
            <a:r>
              <a:rPr lang="en-US" altLang="ko-KR" sz="1800" b="0" baseline="-25000" dirty="0">
                <a:latin typeface="Helvetica" panose="020B0604020202020204" pitchFamily="34" charset="0"/>
                <a:ea typeface="굴림" panose="020B0600000101010101" pitchFamily="34" charset="-127"/>
              </a:rPr>
              <a:t>2</a:t>
            </a:r>
            <a:endParaRPr lang="en-US" altLang="ko-KR" sz="1800" b="0" dirty="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8C17C23A-148C-394B-881E-44B801C92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565" y="1544089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>
                <a:latin typeface="Helvetica" panose="020B0604020202020204" pitchFamily="34" charset="0"/>
                <a:ea typeface="굴림" panose="020B0600000101010101" pitchFamily="34" charset="-127"/>
              </a:rPr>
              <a:t>P</a:t>
            </a:r>
            <a:r>
              <a:rPr lang="en-US" altLang="ko-KR" sz="1800" b="0" baseline="-25000">
                <a:latin typeface="Helvetica" panose="020B0604020202020204" pitchFamily="34" charset="0"/>
                <a:ea typeface="굴림" panose="020B0600000101010101" pitchFamily="34" charset="-127"/>
              </a:rPr>
              <a:t>3</a:t>
            </a:r>
            <a:endParaRPr lang="en-US" altLang="ko-KR" sz="1800" b="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DDE48D3A-5FBF-4948-BFAD-45308BC08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2986" y="202232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72B5F7F-351D-4442-B393-691C3E0CF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0786" y="202232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C32A4A8D-B34C-DE46-A25F-DC07C6E61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895" y="142614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019C2460-6AD1-6B44-962A-F371E7245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633" y="141986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5BF3EE24-DF7E-B045-BB2F-C1B6F953C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107" y="199917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46454E79-478A-D24D-AE4F-54A3F65D0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8010" y="199917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1346B338-71E8-9843-AD7B-EA83F2743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091" y="2248957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rPr>
              <a:t>6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26865DE2-5E99-5444-9FD6-087BB3B42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549" y="2248957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rPr>
              <a:t>9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8CD8B307-DCB8-054E-95D6-710383605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86" y="2251576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rPr>
              <a:t>30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D5132C7D-511C-AB42-8F2C-E63181F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86" y="22515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>
                <a:latin typeface="Helvetica" panose="020B0604020202020204" pitchFamily="34" charset="0"/>
                <a:ea typeface="굴림" panose="020B0600000101010101" pitchFamily="34" charset="-127"/>
              </a:rPr>
              <a:t>0</a:t>
            </a:r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929CB54C-ABE7-3F47-B676-48235C68F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1743" y="141986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679C9578-D214-9D44-B8AB-E0AE8855B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633" y="20393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663C2EDB-A4F6-724C-BA41-64A1C005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036" y="2248957"/>
            <a:ext cx="3266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rPr>
              <a:t>2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9B6B20D8-92CC-7E48-8906-7E50F3391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910" y="1493128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rPr>
              <a:t>P</a:t>
            </a:r>
            <a:r>
              <a:rPr lang="en-US" altLang="ko-KR" sz="1800" b="0" baseline="-25000" dirty="0">
                <a:latin typeface="Helvetica" panose="020B0604020202020204" pitchFamily="34" charset="0"/>
                <a:ea typeface="굴림" panose="020B0600000101010101" pitchFamily="34" charset="-127"/>
              </a:rPr>
              <a:t>1</a:t>
            </a:r>
            <a:endParaRPr lang="en-US" altLang="ko-KR" sz="1800" b="0" dirty="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89331734-68E7-2A42-9377-F3E839477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721" y="1550346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rPr>
              <a:t>P</a:t>
            </a:r>
            <a:r>
              <a:rPr lang="en-US" altLang="ko-KR" sz="1800" b="0" baseline="-25000" dirty="0">
                <a:latin typeface="Helvetica" panose="020B0604020202020204" pitchFamily="34" charset="0"/>
                <a:ea typeface="굴림" panose="020B0600000101010101" pitchFamily="34" charset="-127"/>
              </a:rPr>
              <a:t>1</a:t>
            </a:r>
            <a:endParaRPr lang="en-US" altLang="ko-KR" sz="1800" b="0" dirty="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7FE5166D-622B-E24B-A1FB-AC1088351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755" y="1532705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rPr>
              <a:t>P</a:t>
            </a:r>
            <a:r>
              <a:rPr lang="en-US" altLang="ko-KR" sz="1800" b="0" baseline="-25000" dirty="0">
                <a:latin typeface="Helvetica" panose="020B0604020202020204" pitchFamily="34" charset="0"/>
                <a:ea typeface="굴림" panose="020B0600000101010101" pitchFamily="34" charset="-127"/>
              </a:rPr>
              <a:t>2</a:t>
            </a:r>
            <a:endParaRPr lang="en-US" altLang="ko-KR" sz="1800" b="0" dirty="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3C43B8C2-515F-B842-93AA-5BF21FFA5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094" y="1532705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>
                <a:latin typeface="Helvetica" panose="020B0604020202020204" pitchFamily="34" charset="0"/>
                <a:ea typeface="굴림" panose="020B0600000101010101" pitchFamily="34" charset="-127"/>
              </a:rPr>
              <a:t>P</a:t>
            </a:r>
            <a:r>
              <a:rPr lang="en-US" altLang="ko-KR" sz="1800" b="0" baseline="-25000">
                <a:latin typeface="Helvetica" panose="020B0604020202020204" pitchFamily="34" charset="0"/>
                <a:ea typeface="굴림" panose="020B0600000101010101" pitchFamily="34" charset="-127"/>
              </a:rPr>
              <a:t>3</a:t>
            </a:r>
            <a:endParaRPr lang="en-US" altLang="ko-KR" sz="1800" b="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6" name="Line 11">
            <a:extLst>
              <a:ext uri="{FF2B5EF4-FFF2-40B4-BE49-F238E27FC236}">
                <a16:creationId xmlns:a16="http://schemas.microsoft.com/office/drawing/2014/main" id="{452DB94B-052E-3A4E-9FB1-45AE4F5B1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5996" y="141475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2">
            <a:extLst>
              <a:ext uri="{FF2B5EF4-FFF2-40B4-BE49-F238E27FC236}">
                <a16:creationId xmlns:a16="http://schemas.microsoft.com/office/drawing/2014/main" id="{E4DD933D-0AE4-F544-A299-08BC3E642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6866" y="142614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879BBDE3-0F25-4F42-9F7A-7728036DC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123" y="1408484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6520FE9F-9A15-D442-9274-2F9E88367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1665" y="204350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4">
            <a:extLst>
              <a:ext uri="{FF2B5EF4-FFF2-40B4-BE49-F238E27FC236}">
                <a16:creationId xmlns:a16="http://schemas.microsoft.com/office/drawing/2014/main" id="{F6F75F37-4C31-EB4B-922A-AF68B7D07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3209" y="200329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1349FE17-B165-284E-84DA-32727845C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698" y="2248957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rPr>
              <a:t>8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DD1B54EC-3ED1-9648-AAA7-D09D8504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643" y="2248957"/>
            <a:ext cx="3266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rPr>
              <a:t>4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655DDC3A-E7DC-504E-92D3-29C29CE7A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58" y="2248957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1800" b="0" dirty="0">
                <a:latin typeface="Helvetica" panose="020B0604020202020204" pitchFamily="34" charset="0"/>
                <a:ea typeface="굴림" panose="020B0600000101010101" pitchFamily="34" charset="-12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62222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29" y="155574"/>
            <a:ext cx="8054975" cy="84455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Round Robin Example (</a:t>
            </a:r>
            <a:r>
              <a:rPr lang="en-US" altLang="ko-KR" i="1" dirty="0">
                <a:ea typeface="굴림" panose="020B0600000101010101" pitchFamily="34" charset="-127"/>
              </a:rPr>
              <a:t>Q</a:t>
            </a:r>
            <a:r>
              <a:rPr lang="en-US" altLang="ko-KR" dirty="0">
                <a:ea typeface="굴림" panose="020B0600000101010101" pitchFamily="34" charset="-127"/>
              </a:rPr>
              <a:t> = 20)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192" y="2586038"/>
            <a:ext cx="8686800" cy="427196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Example:</a:t>
            </a:r>
            <a:r>
              <a:rPr lang="en-US" altLang="ko-KR" sz="1800" dirty="0">
                <a:ea typeface="굴림" panose="020B0600000101010101" pitchFamily="34" charset="-127"/>
              </a:rPr>
              <a:t>	</a:t>
            </a:r>
            <a:r>
              <a:rPr lang="en-US" altLang="ko-KR" sz="1800" u="sng" dirty="0">
                <a:ea typeface="굴림" panose="020B0600000101010101" pitchFamily="34" charset="-127"/>
              </a:rPr>
              <a:t>Process</a:t>
            </a:r>
            <a:r>
              <a:rPr lang="en-US" altLang="ko-KR" sz="1800" dirty="0">
                <a:ea typeface="굴림" panose="020B0600000101010101" pitchFamily="34" charset="-127"/>
              </a:rPr>
              <a:t>		</a:t>
            </a:r>
            <a:r>
              <a:rPr lang="en-US" altLang="ko-KR" sz="1800" u="sng" dirty="0">
                <a:ea typeface="굴림" panose="020B0600000101010101" pitchFamily="34" charset="-127"/>
              </a:rPr>
              <a:t>Burst Time</a:t>
            </a:r>
            <a:br>
              <a:rPr lang="en-US" altLang="ko-KR" sz="1800" u="sng" dirty="0">
                <a:ea typeface="굴림" panose="020B0600000101010101" pitchFamily="34" charset="-127"/>
              </a:rPr>
            </a:br>
            <a:r>
              <a:rPr lang="en-US" altLang="ko-KR" sz="1800" i="1" dirty="0">
                <a:ea typeface="굴림" panose="020B0600000101010101" pitchFamily="34" charset="-127"/>
              </a:rPr>
              <a:t>	 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1	  	</a:t>
            </a:r>
            <a:r>
              <a:rPr lang="en-US" altLang="ko-KR" sz="1800" dirty="0">
                <a:ea typeface="굴림" panose="020B0600000101010101" pitchFamily="34" charset="-127"/>
              </a:rPr>
              <a:t>53</a:t>
            </a:r>
            <a:br>
              <a:rPr lang="en-US" altLang="ko-KR" sz="1800" dirty="0">
                <a:ea typeface="굴림" panose="020B0600000101010101" pitchFamily="34" charset="-127"/>
              </a:rPr>
            </a:br>
            <a:r>
              <a:rPr lang="en-US" altLang="ko-KR" sz="1800" dirty="0">
                <a:ea typeface="굴림" panose="020B0600000101010101" pitchFamily="34" charset="-127"/>
              </a:rPr>
              <a:t>	 </a:t>
            </a:r>
            <a:r>
              <a:rPr lang="en-US" altLang="ko-KR" sz="1800" i="1" dirty="0">
                <a:ea typeface="굴림" panose="020B0600000101010101" pitchFamily="34" charset="-127"/>
              </a:rPr>
              <a:t>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2	 	 </a:t>
            </a:r>
            <a:r>
              <a:rPr lang="en-US" altLang="ko-KR" sz="1800" dirty="0">
                <a:ea typeface="굴림" panose="020B0600000101010101" pitchFamily="34" charset="-127"/>
              </a:rPr>
              <a:t>8</a:t>
            </a:r>
            <a:br>
              <a:rPr lang="en-US" altLang="ko-KR" sz="1800" dirty="0">
                <a:ea typeface="굴림" panose="020B0600000101010101" pitchFamily="34" charset="-127"/>
              </a:rPr>
            </a:br>
            <a:r>
              <a:rPr lang="en-US" altLang="ko-KR" sz="1800" dirty="0">
                <a:ea typeface="굴림" panose="020B0600000101010101" pitchFamily="34" charset="-127"/>
              </a:rPr>
              <a:t>	 </a:t>
            </a:r>
            <a:r>
              <a:rPr lang="en-US" altLang="ko-KR" sz="1800" i="1" dirty="0">
                <a:ea typeface="굴림" panose="020B0600000101010101" pitchFamily="34" charset="-127"/>
              </a:rPr>
              <a:t>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3	 	</a:t>
            </a:r>
            <a:r>
              <a:rPr lang="en-US" altLang="ko-KR" sz="1800" dirty="0">
                <a:ea typeface="굴림" panose="020B0600000101010101" pitchFamily="34" charset="-127"/>
              </a:rPr>
              <a:t>68</a:t>
            </a:r>
            <a:br>
              <a:rPr lang="en-US" altLang="ko-KR" sz="1800" dirty="0">
                <a:ea typeface="굴림" panose="020B0600000101010101" pitchFamily="34" charset="-127"/>
              </a:rPr>
            </a:br>
            <a:r>
              <a:rPr lang="en-US" altLang="ko-KR" sz="1800" dirty="0">
                <a:ea typeface="굴림" panose="020B0600000101010101" pitchFamily="34" charset="-127"/>
              </a:rPr>
              <a:t>	 </a:t>
            </a:r>
            <a:r>
              <a:rPr lang="en-US" altLang="ko-KR" sz="1800" i="1" dirty="0">
                <a:ea typeface="굴림" panose="020B0600000101010101" pitchFamily="34" charset="-127"/>
              </a:rPr>
              <a:t>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4		</a:t>
            </a:r>
            <a:r>
              <a:rPr lang="en-US" altLang="ko-KR" sz="1800" dirty="0">
                <a:ea typeface="굴림" panose="020B0600000101010101" pitchFamily="34" charset="-127"/>
              </a:rPr>
              <a:t>24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marL="285750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Average response time = (125+28+153+112)/4 = 104.5</a:t>
            </a:r>
          </a:p>
          <a:p>
            <a:pPr marL="285750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Waiting time for 	P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=(68-20)+(112-88)=72				                   P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=(20-0)=20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                         P</a:t>
            </a:r>
            <a:r>
              <a:rPr lang="en-US" altLang="ko-KR" baseline="-25000" dirty="0">
                <a:ea typeface="굴림" panose="020B0600000101010101" pitchFamily="34" charset="-127"/>
              </a:rPr>
              <a:t>3</a:t>
            </a:r>
            <a:r>
              <a:rPr lang="en-US" altLang="ko-KR" dirty="0">
                <a:ea typeface="굴림" panose="020B0600000101010101" pitchFamily="34" charset="-127"/>
              </a:rPr>
              <a:t>=(28-0)+(88-48)+(125-108)=85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                         P</a:t>
            </a:r>
            <a:r>
              <a:rPr lang="en-US" altLang="ko-KR" baseline="-25000" dirty="0">
                <a:ea typeface="굴림" panose="020B0600000101010101" pitchFamily="34" charset="-127"/>
              </a:rPr>
              <a:t>4</a:t>
            </a:r>
            <a:r>
              <a:rPr lang="en-US" altLang="ko-KR" dirty="0">
                <a:ea typeface="굴림" panose="020B0600000101010101" pitchFamily="34" charset="-127"/>
              </a:rPr>
              <a:t>=(48-0)+(108-68)=88</a:t>
            </a:r>
          </a:p>
          <a:p>
            <a:pPr marL="285750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Average waiting time = (72+20+85+88)/4 = 66.25</a:t>
            </a:r>
          </a:p>
          <a:p>
            <a:pPr marL="285750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And don't forget context switch overhead!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0BD044-6B34-4D49-9B0F-6BBE04F35A60}"/>
              </a:ext>
            </a:extLst>
          </p:cNvPr>
          <p:cNvGrpSpPr/>
          <p:nvPr/>
        </p:nvGrpSpPr>
        <p:grpSpPr>
          <a:xfrm>
            <a:off x="1494817" y="1488281"/>
            <a:ext cx="6051550" cy="976312"/>
            <a:chOff x="2895600" y="2452688"/>
            <a:chExt cx="6051550" cy="976312"/>
          </a:xfrm>
        </p:grpSpPr>
        <p:grpSp>
          <p:nvGrpSpPr>
            <p:cNvPr id="8" name="Group 7"/>
            <p:cNvGrpSpPr/>
            <p:nvPr/>
          </p:nvGrpSpPr>
          <p:grpSpPr>
            <a:xfrm>
              <a:off x="2895600" y="2452688"/>
              <a:ext cx="908050" cy="976312"/>
              <a:chOff x="2895600" y="2452688"/>
              <a:chExt cx="908050" cy="976312"/>
            </a:xfrm>
          </p:grpSpPr>
          <p:sp>
            <p:nvSpPr>
              <p:cNvPr id="23569" name="Rectangle 6"/>
              <p:cNvSpPr>
                <a:spLocks noChangeArrowheads="1"/>
              </p:cNvSpPr>
              <p:nvPr/>
            </p:nvSpPr>
            <p:spPr bwMode="auto">
              <a:xfrm>
                <a:off x="3048000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Helvetica" panose="020B0604020202020204" pitchFamily="34" charset="0"/>
                  </a:rPr>
                  <a:t>P</a:t>
                </a:r>
                <a:r>
                  <a:rPr lang="en-US" altLang="en-US" sz="2400" b="0" baseline="-25000" dirty="0">
                    <a:latin typeface="Helvetica" panose="020B0604020202020204" pitchFamily="34" charset="0"/>
                  </a:rPr>
                  <a:t>1</a:t>
                </a:r>
                <a:endParaRPr lang="en-US" altLang="en-US" sz="2400" b="0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23558" name="Text Box 16"/>
              <p:cNvSpPr txBox="1">
                <a:spLocks noChangeArrowheads="1"/>
              </p:cNvSpPr>
              <p:nvPr/>
            </p:nvSpPr>
            <p:spPr bwMode="auto">
              <a:xfrm>
                <a:off x="2895600" y="3062288"/>
                <a:ext cx="3111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Helvetica" panose="020B0604020202020204" pitchFamily="34" charset="0"/>
                  </a:rPr>
                  <a:t>0</a:t>
                </a:r>
              </a:p>
            </p:txBody>
          </p:sp>
          <p:sp>
            <p:nvSpPr>
              <p:cNvPr id="23559" name="Text Box 17"/>
              <p:cNvSpPr txBox="1">
                <a:spLocks noChangeArrowheads="1"/>
              </p:cNvSpPr>
              <p:nvPr/>
            </p:nvSpPr>
            <p:spPr bwMode="auto">
              <a:xfrm>
                <a:off x="3365500" y="3062288"/>
                <a:ext cx="4381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Helvetica" panose="020B0604020202020204" pitchFamily="34" charset="0"/>
                  </a:rPr>
                  <a:t>20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612002" y="2452688"/>
              <a:ext cx="725048" cy="976312"/>
              <a:chOff x="3612002" y="2452688"/>
              <a:chExt cx="725048" cy="976312"/>
            </a:xfrm>
          </p:grpSpPr>
          <p:sp>
            <p:nvSpPr>
              <p:cNvPr id="23570" name="Rectangle 7"/>
              <p:cNvSpPr>
                <a:spLocks noChangeArrowheads="1"/>
              </p:cNvSpPr>
              <p:nvPr/>
            </p:nvSpPr>
            <p:spPr bwMode="auto">
              <a:xfrm>
                <a:off x="3612002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>
                    <a:latin typeface="Helvetica" panose="020B0604020202020204" pitchFamily="34" charset="0"/>
                  </a:rPr>
                  <a:t>P</a:t>
                </a:r>
                <a:r>
                  <a:rPr lang="en-US" altLang="en-US" sz="2400" b="0" baseline="-25000">
                    <a:latin typeface="Helvetica" panose="020B0604020202020204" pitchFamily="34" charset="0"/>
                  </a:rPr>
                  <a:t>2</a:t>
                </a:r>
              </a:p>
            </p:txBody>
          </p:sp>
          <p:sp>
            <p:nvSpPr>
              <p:cNvPr id="23560" name="Text Box 18"/>
              <p:cNvSpPr txBox="1">
                <a:spLocks noChangeArrowheads="1"/>
              </p:cNvSpPr>
              <p:nvPr/>
            </p:nvSpPr>
            <p:spPr bwMode="auto">
              <a:xfrm>
                <a:off x="3898900" y="3062288"/>
                <a:ext cx="4381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Helvetica" panose="020B0604020202020204" pitchFamily="34" charset="0"/>
                  </a:rPr>
                  <a:t>28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177962" y="2452688"/>
              <a:ext cx="762338" cy="976312"/>
              <a:chOff x="4177962" y="2452688"/>
              <a:chExt cx="762338" cy="976312"/>
            </a:xfrm>
          </p:grpSpPr>
          <p:sp>
            <p:nvSpPr>
              <p:cNvPr id="23571" name="Rectangle 8"/>
              <p:cNvSpPr>
                <a:spLocks noChangeArrowheads="1"/>
              </p:cNvSpPr>
              <p:nvPr/>
            </p:nvSpPr>
            <p:spPr bwMode="auto">
              <a:xfrm>
                <a:off x="4177962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>
                    <a:latin typeface="Helvetica" panose="020B0604020202020204" pitchFamily="34" charset="0"/>
                  </a:rPr>
                  <a:t>P</a:t>
                </a:r>
                <a:r>
                  <a:rPr lang="en-US" altLang="en-US" sz="2400" b="0" baseline="-25000">
                    <a:latin typeface="Helvetica" panose="020B0604020202020204" pitchFamily="34" charset="0"/>
                  </a:rPr>
                  <a:t>3</a:t>
                </a:r>
              </a:p>
            </p:txBody>
          </p:sp>
          <p:sp>
            <p:nvSpPr>
              <p:cNvPr id="23561" name="Text Box 19"/>
              <p:cNvSpPr txBox="1">
                <a:spLocks noChangeArrowheads="1"/>
              </p:cNvSpPr>
              <p:nvPr/>
            </p:nvSpPr>
            <p:spPr bwMode="auto">
              <a:xfrm>
                <a:off x="4502150" y="3062288"/>
                <a:ext cx="4381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Helvetica" panose="020B0604020202020204" pitchFamily="34" charset="0"/>
                  </a:rPr>
                  <a:t>48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1963" y="2452688"/>
              <a:ext cx="814287" cy="976312"/>
              <a:chOff x="4741963" y="2452688"/>
              <a:chExt cx="814287" cy="976312"/>
            </a:xfrm>
          </p:grpSpPr>
          <p:sp>
            <p:nvSpPr>
              <p:cNvPr id="23572" name="Rectangle 9"/>
              <p:cNvSpPr>
                <a:spLocks noChangeArrowheads="1"/>
              </p:cNvSpPr>
              <p:nvPr/>
            </p:nvSpPr>
            <p:spPr bwMode="auto">
              <a:xfrm>
                <a:off x="4741963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>
                    <a:latin typeface="Helvetica" panose="020B0604020202020204" pitchFamily="34" charset="0"/>
                  </a:rPr>
                  <a:t>P</a:t>
                </a:r>
                <a:r>
                  <a:rPr lang="en-US" altLang="en-US" sz="2400" b="0" baseline="-25000">
                    <a:latin typeface="Helvetica" panose="020B0604020202020204" pitchFamily="34" charset="0"/>
                  </a:rPr>
                  <a:t>4</a:t>
                </a:r>
              </a:p>
            </p:txBody>
          </p:sp>
          <p:sp>
            <p:nvSpPr>
              <p:cNvPr id="23562" name="Text Box 20"/>
              <p:cNvSpPr txBox="1">
                <a:spLocks noChangeArrowheads="1"/>
              </p:cNvSpPr>
              <p:nvPr/>
            </p:nvSpPr>
            <p:spPr bwMode="auto">
              <a:xfrm>
                <a:off x="5118100" y="3062288"/>
                <a:ext cx="4381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Helvetica" panose="020B0604020202020204" pitchFamily="34" charset="0"/>
                  </a:rPr>
                  <a:t>68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305965" y="2452688"/>
              <a:ext cx="783685" cy="976312"/>
              <a:chOff x="5305965" y="2452688"/>
              <a:chExt cx="783685" cy="976312"/>
            </a:xfrm>
          </p:grpSpPr>
          <p:sp>
            <p:nvSpPr>
              <p:cNvPr id="23573" name="Rectangle 10"/>
              <p:cNvSpPr>
                <a:spLocks noChangeArrowheads="1"/>
              </p:cNvSpPr>
              <p:nvPr/>
            </p:nvSpPr>
            <p:spPr bwMode="auto">
              <a:xfrm>
                <a:off x="5305965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>
                    <a:latin typeface="Helvetica" panose="020B0604020202020204" pitchFamily="34" charset="0"/>
                  </a:rPr>
                  <a:t>P</a:t>
                </a:r>
                <a:r>
                  <a:rPr lang="en-US" altLang="en-US" sz="2400" b="0" baseline="-25000">
                    <a:latin typeface="Helvetica" panose="020B0604020202020204" pitchFamily="34" charset="0"/>
                  </a:rPr>
                  <a:t>1</a:t>
                </a:r>
              </a:p>
            </p:txBody>
          </p:sp>
          <p:sp>
            <p:nvSpPr>
              <p:cNvPr id="23563" name="Text Box 21"/>
              <p:cNvSpPr txBox="1">
                <a:spLocks noChangeArrowheads="1"/>
              </p:cNvSpPr>
              <p:nvPr/>
            </p:nvSpPr>
            <p:spPr bwMode="auto">
              <a:xfrm>
                <a:off x="5651500" y="3062288"/>
                <a:ext cx="4381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Helvetica" panose="020B0604020202020204" pitchFamily="34" charset="0"/>
                  </a:rPr>
                  <a:t>88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869967" y="2452688"/>
              <a:ext cx="816583" cy="976312"/>
              <a:chOff x="5869967" y="2452688"/>
              <a:chExt cx="816583" cy="976312"/>
            </a:xfrm>
          </p:grpSpPr>
          <p:sp>
            <p:nvSpPr>
              <p:cNvPr id="23574" name="Rectangle 11"/>
              <p:cNvSpPr>
                <a:spLocks noChangeArrowheads="1"/>
              </p:cNvSpPr>
              <p:nvPr/>
            </p:nvSpPr>
            <p:spPr bwMode="auto">
              <a:xfrm>
                <a:off x="5869967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>
                    <a:latin typeface="Helvetica" panose="020B0604020202020204" pitchFamily="34" charset="0"/>
                  </a:rPr>
                  <a:t>P</a:t>
                </a:r>
                <a:r>
                  <a:rPr lang="en-US" altLang="en-US" sz="2400" b="0" baseline="-25000">
                    <a:latin typeface="Helvetica" panose="020B0604020202020204" pitchFamily="34" charset="0"/>
                  </a:rPr>
                  <a:t>3</a:t>
                </a:r>
              </a:p>
            </p:txBody>
          </p:sp>
          <p:sp>
            <p:nvSpPr>
              <p:cNvPr id="23564" name="Text Box 22"/>
              <p:cNvSpPr txBox="1">
                <a:spLocks noChangeArrowheads="1"/>
              </p:cNvSpPr>
              <p:nvPr/>
            </p:nvSpPr>
            <p:spPr bwMode="auto">
              <a:xfrm>
                <a:off x="6121400" y="3062288"/>
                <a:ext cx="5651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Helvetica" panose="020B0604020202020204" pitchFamily="34" charset="0"/>
                  </a:rPr>
                  <a:t>108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433968" y="2452688"/>
              <a:ext cx="2513182" cy="976312"/>
              <a:chOff x="6433968" y="2452688"/>
              <a:chExt cx="2513182" cy="976312"/>
            </a:xfrm>
          </p:grpSpPr>
          <p:sp>
            <p:nvSpPr>
              <p:cNvPr id="23575" name="Rectangle 12"/>
              <p:cNvSpPr>
                <a:spLocks noChangeArrowheads="1"/>
              </p:cNvSpPr>
              <p:nvPr/>
            </p:nvSpPr>
            <p:spPr bwMode="auto">
              <a:xfrm>
                <a:off x="6433968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>
                    <a:latin typeface="Helvetica" panose="020B0604020202020204" pitchFamily="34" charset="0"/>
                  </a:rPr>
                  <a:t>P</a:t>
                </a:r>
                <a:r>
                  <a:rPr lang="en-US" altLang="en-US" sz="2400" b="0" baseline="-25000">
                    <a:latin typeface="Helvetica" panose="020B0604020202020204" pitchFamily="34" charset="0"/>
                  </a:rPr>
                  <a:t>4</a:t>
                </a:r>
              </a:p>
            </p:txBody>
          </p:sp>
          <p:sp>
            <p:nvSpPr>
              <p:cNvPr id="23576" name="Rectangle 13"/>
              <p:cNvSpPr>
                <a:spLocks noChangeArrowheads="1"/>
              </p:cNvSpPr>
              <p:nvPr/>
            </p:nvSpPr>
            <p:spPr bwMode="auto">
              <a:xfrm>
                <a:off x="6997970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>
                    <a:latin typeface="Helvetica" panose="020B0604020202020204" pitchFamily="34" charset="0"/>
                  </a:rPr>
                  <a:t>P</a:t>
                </a:r>
                <a:r>
                  <a:rPr lang="en-US" altLang="en-US" sz="2400" b="0" baseline="-25000">
                    <a:latin typeface="Helvetica" panose="020B0604020202020204" pitchFamily="34" charset="0"/>
                  </a:rPr>
                  <a:t>1</a:t>
                </a:r>
              </a:p>
            </p:txBody>
          </p:sp>
          <p:sp>
            <p:nvSpPr>
              <p:cNvPr id="23577" name="Rectangle 14"/>
              <p:cNvSpPr>
                <a:spLocks noChangeArrowheads="1"/>
              </p:cNvSpPr>
              <p:nvPr/>
            </p:nvSpPr>
            <p:spPr bwMode="auto">
              <a:xfrm>
                <a:off x="7561972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>
                    <a:latin typeface="Helvetica" panose="020B0604020202020204" pitchFamily="34" charset="0"/>
                  </a:rPr>
                  <a:t>P</a:t>
                </a:r>
                <a:r>
                  <a:rPr lang="en-US" altLang="en-US" sz="2400" b="0" baseline="-25000">
                    <a:latin typeface="Helvetica" panose="020B0604020202020204" pitchFamily="34" charset="0"/>
                  </a:rPr>
                  <a:t>3</a:t>
                </a:r>
              </a:p>
            </p:txBody>
          </p:sp>
          <p:sp>
            <p:nvSpPr>
              <p:cNvPr id="23578" name="Rectangle 15"/>
              <p:cNvSpPr>
                <a:spLocks noChangeArrowheads="1"/>
              </p:cNvSpPr>
              <p:nvPr/>
            </p:nvSpPr>
            <p:spPr bwMode="auto">
              <a:xfrm>
                <a:off x="8125973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>
                    <a:latin typeface="Helvetica" panose="020B0604020202020204" pitchFamily="34" charset="0"/>
                  </a:rPr>
                  <a:t>P</a:t>
                </a:r>
                <a:r>
                  <a:rPr lang="en-US" altLang="en-US" sz="2400" b="0" baseline="-25000">
                    <a:latin typeface="Helvetica" panose="020B0604020202020204" pitchFamily="34" charset="0"/>
                  </a:rPr>
                  <a:t>3</a:t>
                </a:r>
              </a:p>
            </p:txBody>
          </p:sp>
          <p:sp>
            <p:nvSpPr>
              <p:cNvPr id="23565" name="Text Box 23"/>
              <p:cNvSpPr txBox="1">
                <a:spLocks noChangeArrowheads="1"/>
              </p:cNvSpPr>
              <p:nvPr/>
            </p:nvSpPr>
            <p:spPr bwMode="auto">
              <a:xfrm>
                <a:off x="6731000" y="3062288"/>
                <a:ext cx="5651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Helvetica" panose="020B0604020202020204" pitchFamily="34" charset="0"/>
                  </a:rPr>
                  <a:t>112</a:t>
                </a:r>
              </a:p>
            </p:txBody>
          </p:sp>
          <p:sp>
            <p:nvSpPr>
              <p:cNvPr id="23566" name="Text Box 24"/>
              <p:cNvSpPr txBox="1">
                <a:spLocks noChangeArrowheads="1"/>
              </p:cNvSpPr>
              <p:nvPr/>
            </p:nvSpPr>
            <p:spPr bwMode="auto">
              <a:xfrm>
                <a:off x="7264400" y="3062288"/>
                <a:ext cx="5651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Helvetica" panose="020B0604020202020204" pitchFamily="34" charset="0"/>
                  </a:rPr>
                  <a:t>125</a:t>
                </a:r>
              </a:p>
            </p:txBody>
          </p:sp>
          <p:sp>
            <p:nvSpPr>
              <p:cNvPr id="23567" name="Text Box 25"/>
              <p:cNvSpPr txBox="1">
                <a:spLocks noChangeArrowheads="1"/>
              </p:cNvSpPr>
              <p:nvPr/>
            </p:nvSpPr>
            <p:spPr bwMode="auto">
              <a:xfrm>
                <a:off x="7848600" y="3062288"/>
                <a:ext cx="5651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Helvetica" panose="020B0604020202020204" pitchFamily="34" charset="0"/>
                  </a:rPr>
                  <a:t>145</a:t>
                </a:r>
              </a:p>
            </p:txBody>
          </p:sp>
          <p:sp>
            <p:nvSpPr>
              <p:cNvPr id="23568" name="Text Box 26"/>
              <p:cNvSpPr txBox="1">
                <a:spLocks noChangeArrowheads="1"/>
              </p:cNvSpPr>
              <p:nvPr/>
            </p:nvSpPr>
            <p:spPr bwMode="auto">
              <a:xfrm>
                <a:off x="8382000" y="3062288"/>
                <a:ext cx="5651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 dirty="0">
                    <a:latin typeface="Helvetica" panose="020B0604020202020204" pitchFamily="34" charset="0"/>
                  </a:rPr>
                  <a:t>153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33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9638-9C7C-7E46-A052-676F137D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Quantum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E316D-70CC-B749-A62C-D2DBE75A3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there is no context switching overhead</a:t>
            </a:r>
          </a:p>
          <a:p>
            <a:r>
              <a:rPr lang="en-US" dirty="0"/>
              <a:t>What happens when we </a:t>
            </a:r>
            <a:r>
              <a:rPr lang="en-US" i="1" dirty="0"/>
              <a:t>decrease Q</a:t>
            </a:r>
            <a:r>
              <a:rPr lang="en-US" dirty="0"/>
              <a:t>?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Avg. response time always </a:t>
            </a:r>
            <a:r>
              <a:rPr lang="en-US" b="1" dirty="0"/>
              <a:t>decreases</a:t>
            </a:r>
            <a:r>
              <a:rPr lang="en-US" dirty="0"/>
              <a:t> or </a:t>
            </a:r>
            <a:r>
              <a:rPr lang="en-US" b="1" dirty="0"/>
              <a:t>stays the same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Avg. response time always </a:t>
            </a:r>
            <a:r>
              <a:rPr lang="en-US" b="1" dirty="0"/>
              <a:t>increases</a:t>
            </a:r>
            <a:r>
              <a:rPr lang="en-US" dirty="0"/>
              <a:t> or </a:t>
            </a:r>
            <a:r>
              <a:rPr lang="en-US" b="1" dirty="0"/>
              <a:t>stays the same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Avg. response time can </a:t>
            </a:r>
            <a:r>
              <a:rPr lang="en-US" b="1" dirty="0"/>
              <a:t>increase</a:t>
            </a:r>
            <a:r>
              <a:rPr lang="en-US" dirty="0"/>
              <a:t>, </a:t>
            </a:r>
            <a:r>
              <a:rPr lang="en-US" b="1" dirty="0"/>
              <a:t>decrease</a:t>
            </a:r>
            <a:r>
              <a:rPr lang="en-US" dirty="0"/>
              <a:t>, or </a:t>
            </a:r>
            <a:r>
              <a:rPr lang="en-US" b="1" dirty="0"/>
              <a:t>stays the same</a:t>
            </a:r>
          </a:p>
        </p:txBody>
      </p:sp>
    </p:spTree>
    <p:extLst>
      <p:ext uri="{BB962C8B-B14F-4D97-AF65-F5344CB8AC3E}">
        <p14:creationId xmlns:p14="http://schemas.microsoft.com/office/powerpoint/2010/main" val="3611254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31DF-5FEC-A446-8443-6F83A868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Decrease Response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0B88-BAE2-2E49-B7AA-53ADEB1D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0176"/>
            <a:ext cx="7886700" cy="53435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/>
              <a:t>: Burst Length 10</a:t>
            </a:r>
          </a:p>
          <a:p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/>
              <a:t>: Burst Length 1</a:t>
            </a:r>
            <a:endParaRPr lang="en-US" i="1" dirty="0"/>
          </a:p>
          <a:p>
            <a:r>
              <a:rPr lang="en-US" i="1" dirty="0"/>
              <a:t>Q</a:t>
            </a:r>
            <a:r>
              <a:rPr lang="en-US" dirty="0"/>
              <a:t> = 10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100" dirty="0"/>
          </a:p>
          <a:p>
            <a:r>
              <a:rPr lang="en-US" dirty="0"/>
              <a:t>Average Response Time = (10 + 11)/2 = 10.5</a:t>
            </a:r>
          </a:p>
          <a:p>
            <a:r>
              <a:rPr lang="en-US" i="1" dirty="0"/>
              <a:t>Q</a:t>
            </a:r>
            <a:r>
              <a:rPr lang="en-US" dirty="0"/>
              <a:t> = 5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Average Response Time = (6 + 11)/2 = 8.5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57C52B-FA96-7146-9FE5-1F041CBC2AB3}"/>
              </a:ext>
            </a:extLst>
          </p:cNvPr>
          <p:cNvGrpSpPr/>
          <p:nvPr/>
        </p:nvGrpSpPr>
        <p:grpSpPr>
          <a:xfrm>
            <a:off x="1214997" y="2908288"/>
            <a:ext cx="6489766" cy="1003024"/>
            <a:chOff x="1214997" y="2908288"/>
            <a:chExt cx="6489766" cy="1003024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36A739F-696D-D94B-8221-71434BD77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85" y="2908288"/>
              <a:ext cx="5669280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 dirty="0">
                  <a:latin typeface="Helvetica" panose="020B0604020202020204" pitchFamily="34" charset="0"/>
                </a:rPr>
                <a:t>1</a:t>
              </a:r>
              <a:endParaRPr lang="en-US" altLang="en-US" sz="2400" b="0" dirty="0">
                <a:latin typeface="Helvetica" panose="020B0604020202020204" pitchFamily="34" charset="0"/>
              </a:endParaRPr>
            </a:p>
          </p:txBody>
        </p:sp>
        <p:sp>
          <p:nvSpPr>
            <p:cNvPr id="5" name="Text Box 16">
              <a:extLst>
                <a:ext uri="{FF2B5EF4-FFF2-40B4-BE49-F238E27FC236}">
                  <a16:creationId xmlns:a16="http://schemas.microsoft.com/office/drawing/2014/main" id="{E3DDEE58-9FAF-A64A-85D9-B98CE2758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997" y="3517888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BD32AFD1-7B6B-084F-A971-EC5BAD9FD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6606" y="3541980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10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44F413AE-86C8-964C-AFD1-BD688CEE9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681" y="2908288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D1B09FA7-F777-8345-B2B6-59532D6CF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0608" y="3529279"/>
              <a:ext cx="4241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11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E8DA6A-D27B-5744-8CC1-AE468AE33E8C}"/>
              </a:ext>
            </a:extLst>
          </p:cNvPr>
          <p:cNvGrpSpPr/>
          <p:nvPr/>
        </p:nvGrpSpPr>
        <p:grpSpPr>
          <a:xfrm>
            <a:off x="1238805" y="4932367"/>
            <a:ext cx="6489766" cy="1003024"/>
            <a:chOff x="1238805" y="4932367"/>
            <a:chExt cx="6489766" cy="1003024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7258A254-ACE6-904D-8CBB-82E8C7192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793" y="4932367"/>
              <a:ext cx="2834640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 dirty="0">
                  <a:latin typeface="Helvetica" panose="020B0604020202020204" pitchFamily="34" charset="0"/>
                </a:rPr>
                <a:t>1</a:t>
              </a:r>
              <a:endParaRPr lang="en-US" altLang="en-US" sz="2400" b="0" dirty="0">
                <a:latin typeface="Helvetica" panose="020B0604020202020204" pitchFamily="34" charset="0"/>
              </a:endParaRPr>
            </a:p>
          </p:txBody>
        </p: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id="{F7921DF4-C362-DC4D-8E1D-32138F337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805" y="5541967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A570F88A-34AC-894A-B13B-CA97255AE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0379" y="5566059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6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F33DA42C-AC50-A043-8502-2F00E5886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433" y="4932367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 dirty="0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2E72E04A-24BA-4A41-8A15-0324EDFCF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4416" y="5553358"/>
              <a:ext cx="4241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11</a:t>
              </a: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3E037C2E-DF41-864F-A040-7CADB2539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435" y="4937137"/>
              <a:ext cx="2834640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 dirty="0">
                  <a:latin typeface="Helvetica" panose="020B0604020202020204" pitchFamily="34" charset="0"/>
                </a:rPr>
                <a:t>1</a:t>
              </a:r>
              <a:endParaRPr lang="en-US" altLang="en-US" sz="2400" b="0" dirty="0">
                <a:latin typeface="Helvetica" panose="020B0604020202020204" pitchFamily="34" charset="0"/>
              </a:endParaRPr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28014ADD-74A1-BE46-9E64-BDA6FE142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980" y="5566059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6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31DF-5FEC-A446-8443-6F83A868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Response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0B88-BAE2-2E49-B7AA-53ADEB1D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0176"/>
            <a:ext cx="7886700" cy="53435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/>
              <a:t>: Burst Length 1</a:t>
            </a:r>
          </a:p>
          <a:p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/>
              <a:t>: Burst Length 1</a:t>
            </a:r>
            <a:endParaRPr lang="en-US" i="1" dirty="0"/>
          </a:p>
          <a:p>
            <a:r>
              <a:rPr lang="en-US" i="1" dirty="0"/>
              <a:t>Q</a:t>
            </a:r>
            <a:r>
              <a:rPr lang="en-US" dirty="0"/>
              <a:t> = 10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100" dirty="0"/>
          </a:p>
          <a:p>
            <a:r>
              <a:rPr lang="en-US" dirty="0"/>
              <a:t>Average Response Time = (1 + 2)/2 = 1.5</a:t>
            </a:r>
          </a:p>
          <a:p>
            <a:r>
              <a:rPr lang="en-US" i="1" dirty="0"/>
              <a:t>Q</a:t>
            </a:r>
            <a:r>
              <a:rPr lang="en-US" dirty="0"/>
              <a:t> = 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Average Response Time = (1 + 2)/2 = 1.5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57C52B-FA96-7146-9FE5-1F041CBC2AB3}"/>
              </a:ext>
            </a:extLst>
          </p:cNvPr>
          <p:cNvGrpSpPr/>
          <p:nvPr/>
        </p:nvGrpSpPr>
        <p:grpSpPr>
          <a:xfrm>
            <a:off x="1214997" y="2908288"/>
            <a:ext cx="1396373" cy="978147"/>
            <a:chOff x="1214997" y="2908288"/>
            <a:chExt cx="1396373" cy="978147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36A739F-696D-D94B-8221-71434BD77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85" y="2908288"/>
              <a:ext cx="566928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 dirty="0">
                  <a:latin typeface="Helvetica" panose="020B0604020202020204" pitchFamily="34" charset="0"/>
                </a:rPr>
                <a:t>1</a:t>
              </a:r>
              <a:endParaRPr lang="en-US" altLang="en-US" sz="2400" b="0" dirty="0">
                <a:latin typeface="Helvetica" panose="020B0604020202020204" pitchFamily="34" charset="0"/>
              </a:endParaRPr>
            </a:p>
          </p:txBody>
        </p:sp>
        <p:sp>
          <p:nvSpPr>
            <p:cNvPr id="5" name="Text Box 16">
              <a:extLst>
                <a:ext uri="{FF2B5EF4-FFF2-40B4-BE49-F238E27FC236}">
                  <a16:creationId xmlns:a16="http://schemas.microsoft.com/office/drawing/2014/main" id="{E3DDEE58-9FAF-A64A-85D9-B98CE2758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997" y="3517888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BD32AFD1-7B6B-084F-A971-EC5BAD9FD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462" y="351526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44F413AE-86C8-964C-AFD1-BD688CEE9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915" y="2908288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 dirty="0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D1B09FA7-F777-8345-B2B6-59532D6CF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464" y="351710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19F396-FE60-0B47-86D0-9C5FFC7870F5}"/>
              </a:ext>
            </a:extLst>
          </p:cNvPr>
          <p:cNvGrpSpPr/>
          <p:nvPr/>
        </p:nvGrpSpPr>
        <p:grpSpPr>
          <a:xfrm>
            <a:off x="1215282" y="4968750"/>
            <a:ext cx="1396373" cy="978147"/>
            <a:chOff x="1214997" y="2908288"/>
            <a:chExt cx="1396373" cy="978147"/>
          </a:xfrm>
        </p:grpSpPr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F35D7751-E7FE-434F-A8FF-37084A4F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85" y="2908288"/>
              <a:ext cx="566928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 dirty="0">
                  <a:latin typeface="Helvetica" panose="020B0604020202020204" pitchFamily="34" charset="0"/>
                </a:rPr>
                <a:t>1</a:t>
              </a:r>
              <a:endParaRPr lang="en-US" altLang="en-US" sz="2400" b="0" dirty="0">
                <a:latin typeface="Helvetica" panose="020B0604020202020204" pitchFamily="34" charset="0"/>
              </a:endParaRP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524DE0F1-47A8-3F44-ACF3-8AA80937E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997" y="3517888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CEF1F84F-85C3-9143-8E94-CF8A34E36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462" y="351526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8A5DC0D3-72DD-8B45-98D0-05A820682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915" y="2908288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8B5D1C52-4D87-A24E-90ED-E7AD002D4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464" y="351710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9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31DF-5FEC-A446-8443-6F83A868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Response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0B88-BAE2-2E49-B7AA-53ADEB1D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0176"/>
            <a:ext cx="7886700" cy="53435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/>
              <a:t>: Burst Length 1</a:t>
            </a:r>
          </a:p>
          <a:p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/>
              <a:t>: Burst Length 1</a:t>
            </a:r>
            <a:endParaRPr lang="en-US" i="1" dirty="0"/>
          </a:p>
          <a:p>
            <a:r>
              <a:rPr lang="en-US" i="1" dirty="0"/>
              <a:t>Q</a:t>
            </a:r>
            <a:r>
              <a:rPr lang="en-US" dirty="0"/>
              <a:t> = 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100" dirty="0"/>
          </a:p>
          <a:p>
            <a:r>
              <a:rPr lang="en-US" dirty="0"/>
              <a:t>Average Response Time = (1 + 2)/2 = 1.5</a:t>
            </a:r>
          </a:p>
          <a:p>
            <a:r>
              <a:rPr lang="en-US" i="1" dirty="0"/>
              <a:t>Q</a:t>
            </a:r>
            <a:r>
              <a:rPr lang="en-US" dirty="0"/>
              <a:t> = 0.5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Average Response Time = (1.5 + 2)/2 = 1.75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57C52B-FA96-7146-9FE5-1F041CBC2AB3}"/>
              </a:ext>
            </a:extLst>
          </p:cNvPr>
          <p:cNvGrpSpPr/>
          <p:nvPr/>
        </p:nvGrpSpPr>
        <p:grpSpPr>
          <a:xfrm>
            <a:off x="1214997" y="2908288"/>
            <a:ext cx="1396373" cy="978147"/>
            <a:chOff x="1214997" y="2908288"/>
            <a:chExt cx="1396373" cy="978147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36A739F-696D-D94B-8221-71434BD77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85" y="2908288"/>
              <a:ext cx="566928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 dirty="0">
                  <a:latin typeface="Helvetica" panose="020B0604020202020204" pitchFamily="34" charset="0"/>
                </a:rPr>
                <a:t>1</a:t>
              </a:r>
              <a:endParaRPr lang="en-US" altLang="en-US" sz="2400" b="0" dirty="0">
                <a:latin typeface="Helvetica" panose="020B0604020202020204" pitchFamily="34" charset="0"/>
              </a:endParaRPr>
            </a:p>
          </p:txBody>
        </p:sp>
        <p:sp>
          <p:nvSpPr>
            <p:cNvPr id="5" name="Text Box 16">
              <a:extLst>
                <a:ext uri="{FF2B5EF4-FFF2-40B4-BE49-F238E27FC236}">
                  <a16:creationId xmlns:a16="http://schemas.microsoft.com/office/drawing/2014/main" id="{E3DDEE58-9FAF-A64A-85D9-B98CE2758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997" y="3517888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BD32AFD1-7B6B-084F-A971-EC5BAD9FD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462" y="351526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44F413AE-86C8-964C-AFD1-BD688CEE9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915" y="2908288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 dirty="0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D1B09FA7-F777-8345-B2B6-59532D6CF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464" y="351710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2</a:t>
              </a:r>
            </a:p>
          </p:txBody>
        </p:sp>
      </p:grpSp>
      <p:sp>
        <p:nvSpPr>
          <p:cNvPr id="19" name="Rectangle 6">
            <a:extLst>
              <a:ext uri="{FF2B5EF4-FFF2-40B4-BE49-F238E27FC236}">
                <a16:creationId xmlns:a16="http://schemas.microsoft.com/office/drawing/2014/main" id="{F35D7751-E7FE-434F-A8FF-37084A4F5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270" y="4965192"/>
            <a:ext cx="283464" cy="609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0" dirty="0">
              <a:latin typeface="Helvetica" panose="020B0604020202020204" pitchFamily="34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524DE0F1-47A8-3F44-ACF3-8AA80937E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282" y="557835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800" b="0" dirty="0">
                <a:latin typeface="Helvetica" panose="020B0604020202020204" pitchFamily="34" charset="0"/>
              </a:rPr>
              <a:t>0</a:t>
            </a: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8A5DC0D3-72DD-8B45-98D0-05A820682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844" y="4965192"/>
            <a:ext cx="283464" cy="609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0" baseline="-25000" dirty="0">
              <a:latin typeface="Helvetica" panose="020B0604020202020204" pitchFamily="34" charset="0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8B5D1C52-4D87-A24E-90ED-E7AD002D4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49" y="55775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en-US" altLang="en-US" sz="1800" b="0" dirty="0">
              <a:latin typeface="Helvetica" panose="020B060402020202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FAF42C6-C251-E14A-9168-E471F8D52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805" y="4965192"/>
            <a:ext cx="283464" cy="609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0" dirty="0">
              <a:latin typeface="Helvetica" panose="020B0604020202020204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E60D9659-3882-FA4D-B4B5-209686398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667" y="4965192"/>
            <a:ext cx="283464" cy="609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0" baseline="-25000" dirty="0">
              <a:latin typeface="Helvetica" panose="020B0604020202020204" pitchFamily="34" charset="0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E06E7AFA-71BB-6644-99CD-288FBAE91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025" y="555806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1800" b="0" dirty="0">
                <a:latin typeface="Helvetica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3450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A511-6843-2841-B4F3-5439E5DF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2906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kernel realize round-robin scheduling?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7BAEF-E7D5-014E-8F18-678DB64E2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Explosion 2 3">
            <a:extLst>
              <a:ext uri="{FF2B5EF4-FFF2-40B4-BE49-F238E27FC236}">
                <a16:creationId xmlns:a16="http://schemas.microsoft.com/office/drawing/2014/main" id="{CA0FC639-1945-1343-AEDB-FEA90EF33692}"/>
              </a:ext>
            </a:extLst>
          </p:cNvPr>
          <p:cNvSpPr/>
          <p:nvPr/>
        </p:nvSpPr>
        <p:spPr>
          <a:xfrm>
            <a:off x="6746789" y="4614144"/>
            <a:ext cx="2397211" cy="19398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5FC75-FADE-6D43-9415-D2E7ACB969E6}"/>
              </a:ext>
            </a:extLst>
          </p:cNvPr>
          <p:cNvSpPr txBox="1"/>
          <p:nvPr/>
        </p:nvSpPr>
        <p:spPr>
          <a:xfrm rot="18977249">
            <a:off x="7242831" y="5399400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2.1</a:t>
            </a:r>
          </a:p>
        </p:txBody>
      </p:sp>
    </p:spTree>
    <p:extLst>
      <p:ext uri="{BB962C8B-B14F-4D97-AF65-F5344CB8AC3E}">
        <p14:creationId xmlns:p14="http://schemas.microsoft.com/office/powerpoint/2010/main" val="2230057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1083344" y="1953488"/>
            <a:ext cx="2657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2400" dirty="0">
                <a:latin typeface="+mn-lt"/>
                <a:ea typeface="Consolas" charset="0"/>
                <a:cs typeface="Consolas" charset="0"/>
              </a:rPr>
              <a:t>Executing User</a:t>
            </a:r>
            <a:br>
              <a:rPr lang="en-US" altLang="ko-KR" sz="2400" dirty="0">
                <a:latin typeface="+mn-lt"/>
                <a:ea typeface="Consolas" charset="0"/>
                <a:cs typeface="Consolas" charset="0"/>
              </a:rPr>
            </a:br>
            <a:r>
              <a:rPr lang="en-US" altLang="ko-KR" sz="2400" dirty="0">
                <a:latin typeface="+mn-lt"/>
                <a:ea typeface="Consolas" charset="0"/>
                <a:cs typeface="Consolas" charset="0"/>
              </a:rPr>
              <a:t>Code</a:t>
            </a:r>
          </a:p>
        </p:txBody>
      </p:sp>
      <p:sp>
        <p:nvSpPr>
          <p:cNvPr id="28686" name="Text Box 4"/>
          <p:cNvSpPr txBox="1">
            <a:spLocks noChangeArrowheads="1"/>
          </p:cNvSpPr>
          <p:nvPr/>
        </p:nvSpPr>
        <p:spPr bwMode="auto">
          <a:xfrm>
            <a:off x="5543557" y="2133074"/>
            <a:ext cx="3143252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eaLnBrk="0" hangingPunct="0">
              <a:tabLst>
                <a:tab pos="623888" algn="l"/>
              </a:tabLs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tabLst>
                <a:tab pos="623888" algn="l"/>
              </a:tabLs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tabLst>
                <a:tab pos="623888" algn="l"/>
              </a:tabLs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tabLst>
                <a:tab pos="623888" algn="l"/>
              </a:tabLs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tabLst>
                <a:tab pos="623888" algn="l"/>
              </a:tabLs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Save all registers</a:t>
            </a:r>
          </a:p>
          <a:p>
            <a:pPr algn="l"/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Dispatch to Handler</a:t>
            </a:r>
          </a:p>
          <a:p>
            <a:pPr algn="l"/>
            <a:r>
              <a:rPr lang="en-US" altLang="ko-KR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(via Interrupt Vector)</a:t>
            </a:r>
          </a:p>
          <a:p>
            <a:pPr>
              <a:lnSpc>
                <a:spcPct val="5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</a:t>
            </a:r>
          </a:p>
          <a:p>
            <a:r>
              <a:rPr lang="en-US" altLang="ko-KR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Interrupt Handler</a:t>
            </a:r>
          </a:p>
          <a:p>
            <a:pPr>
              <a:lnSpc>
                <a:spcPct val="5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</a:t>
            </a:r>
            <a:endParaRPr lang="en-US" altLang="ko-KR" sz="2000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Restore all registers</a:t>
            </a:r>
          </a:p>
          <a:p>
            <a:pPr algn="l"/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Clear current Int</a:t>
            </a:r>
          </a:p>
        </p:txBody>
      </p:sp>
      <p:sp>
        <p:nvSpPr>
          <p:cNvPr id="28678" name="Rectangle 15"/>
          <p:cNvSpPr>
            <a:spLocks noGrp="1" noChangeArrowheads="1"/>
          </p:cNvSpPr>
          <p:nvPr>
            <p:ph type="title"/>
          </p:nvPr>
        </p:nvSpPr>
        <p:spPr>
          <a:xfrm>
            <a:off x="328618" y="505941"/>
            <a:ext cx="7540625" cy="795467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Recall: Interrupt Handling</a:t>
            </a:r>
          </a:p>
        </p:txBody>
      </p:sp>
      <p:sp>
        <p:nvSpPr>
          <p:cNvPr id="3809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33404" y="5201518"/>
            <a:ext cx="8534400" cy="15240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An interrupt is a hardware-invoked trap to the kernel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No separate step to choose what to run next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Always run the interrupt handler immediately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380954" name="Group 26"/>
          <p:cNvGrpSpPr>
            <a:grpSpLocks/>
          </p:cNvGrpSpPr>
          <p:nvPr/>
        </p:nvGrpSpPr>
        <p:grpSpPr bwMode="auto">
          <a:xfrm>
            <a:off x="336554" y="1811347"/>
            <a:ext cx="3762377" cy="2601914"/>
            <a:chOff x="120" y="952"/>
            <a:chExt cx="2370" cy="1639"/>
          </a:xfrm>
        </p:grpSpPr>
        <p:grpSp>
          <p:nvGrpSpPr>
            <p:cNvPr id="28682" name="Group 20"/>
            <p:cNvGrpSpPr>
              <a:grpSpLocks/>
            </p:cNvGrpSpPr>
            <p:nvPr/>
          </p:nvGrpSpPr>
          <p:grpSpPr bwMode="auto">
            <a:xfrm>
              <a:off x="120" y="952"/>
              <a:ext cx="705" cy="1639"/>
              <a:chOff x="141" y="952"/>
              <a:chExt cx="705" cy="1639"/>
            </a:xfrm>
          </p:grpSpPr>
          <p:sp>
            <p:nvSpPr>
              <p:cNvPr id="28684" name="AutoShape 5"/>
              <p:cNvSpPr>
                <a:spLocks noChangeArrowheads="1"/>
              </p:cNvSpPr>
              <p:nvPr/>
            </p:nvSpPr>
            <p:spPr bwMode="auto">
              <a:xfrm>
                <a:off x="396" y="1565"/>
                <a:ext cx="450" cy="480"/>
              </a:xfrm>
              <a:prstGeom prst="rightArrow">
                <a:avLst>
                  <a:gd name="adj1" fmla="val 37500"/>
                  <a:gd name="adj2" fmla="val 59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68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-553" y="1646"/>
                <a:ext cx="163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dirty="0">
                    <a:solidFill>
                      <a:srgbClr val="2A40E2"/>
                    </a:solidFill>
                    <a:latin typeface="Gill Sans" charset="0"/>
                    <a:ea typeface="Gill Sans" charset="0"/>
                    <a:cs typeface="Gill Sans" charset="0"/>
                  </a:rPr>
                  <a:t>External Interrupt</a:t>
                </a:r>
              </a:p>
            </p:txBody>
          </p:sp>
        </p:grp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816" y="1638"/>
              <a:ext cx="16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Pipeline Flush</a:t>
              </a:r>
            </a:p>
          </p:txBody>
        </p:sp>
      </p:grpSp>
      <p:sp>
        <p:nvSpPr>
          <p:cNvPr id="21" name="Text Box 3">
            <a:extLst>
              <a:ext uri="{FF2B5EF4-FFF2-40B4-BE49-F238E27FC236}">
                <a16:creationId xmlns:a16="http://schemas.microsoft.com/office/drawing/2014/main" id="{9488A0F7-1F90-1946-A8EE-1B1E39144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344" y="3570844"/>
            <a:ext cx="2657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 sz="2400" dirty="0">
                <a:latin typeface="+mn-lt"/>
                <a:ea typeface="Consolas" charset="0"/>
                <a:cs typeface="Consolas" charset="0"/>
              </a:rPr>
              <a:t>Resume User</a:t>
            </a:r>
            <a:br>
              <a:rPr lang="en-US" altLang="ko-KR" sz="2400" dirty="0">
                <a:latin typeface="+mn-lt"/>
                <a:ea typeface="Consolas" charset="0"/>
                <a:cs typeface="Consolas" charset="0"/>
              </a:rPr>
            </a:br>
            <a:r>
              <a:rPr lang="en-US" altLang="ko-KR" sz="2400" dirty="0">
                <a:latin typeface="+mn-lt"/>
                <a:ea typeface="Consolas" charset="0"/>
                <a:cs typeface="Consolas" charset="0"/>
              </a:rPr>
              <a:t>Code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FC3B7E-4ED4-B547-AD72-C4DA8CC8C2DA}"/>
              </a:ext>
            </a:extLst>
          </p:cNvPr>
          <p:cNvCxnSpPr/>
          <p:nvPr/>
        </p:nvCxnSpPr>
        <p:spPr>
          <a:xfrm flipV="1">
            <a:off x="3740819" y="2368986"/>
            <a:ext cx="1802738" cy="79332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D2BC637-7EF7-C646-9BDB-E568E7DEA911}"/>
              </a:ext>
            </a:extLst>
          </p:cNvPr>
          <p:cNvSpPr txBox="1"/>
          <p:nvPr/>
        </p:nvSpPr>
        <p:spPr>
          <a:xfrm>
            <a:off x="3756936" y="1525161"/>
            <a:ext cx="1669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Save PC</a:t>
            </a:r>
          </a:p>
          <a:p>
            <a:r>
              <a:rPr lang="en-US" sz="2000" dirty="0">
                <a:solidFill>
                  <a:srgbClr val="0070C0"/>
                </a:solidFill>
              </a:rPr>
              <a:t>Disable </a:t>
            </a:r>
            <a:r>
              <a:rPr lang="en-US" sz="2000" dirty="0" err="1">
                <a:solidFill>
                  <a:srgbClr val="0070C0"/>
                </a:solidFill>
              </a:rPr>
              <a:t>Ints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Kernel Mode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576D96C-D80E-1D44-B37E-80FA2C3B93BB}"/>
              </a:ext>
            </a:extLst>
          </p:cNvPr>
          <p:cNvCxnSpPr>
            <a:cxnSpLocks/>
          </p:cNvCxnSpPr>
          <p:nvPr/>
        </p:nvCxnSpPr>
        <p:spPr>
          <a:xfrm flipH="1" flipV="1">
            <a:off x="3756937" y="3279281"/>
            <a:ext cx="1786620" cy="88665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518CB13-1B48-0842-B3A6-B0A2B4F44A66}"/>
              </a:ext>
            </a:extLst>
          </p:cNvPr>
          <p:cNvSpPr txBox="1"/>
          <p:nvPr/>
        </p:nvSpPr>
        <p:spPr>
          <a:xfrm>
            <a:off x="3597018" y="3974229"/>
            <a:ext cx="1669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Restore PC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Enable </a:t>
            </a:r>
            <a:r>
              <a:rPr lang="en-US" sz="2000" dirty="0" err="1">
                <a:solidFill>
                  <a:srgbClr val="0070C0"/>
                </a:solidFill>
              </a:rPr>
              <a:t>Ints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User Mode</a:t>
            </a:r>
          </a:p>
        </p:txBody>
      </p:sp>
    </p:spTree>
    <p:extLst>
      <p:ext uri="{BB962C8B-B14F-4D97-AF65-F5344CB8AC3E}">
        <p14:creationId xmlns:p14="http://schemas.microsoft.com/office/powerpoint/2010/main" val="262053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28686" grpId="0"/>
      <p:bldP spid="380947" grpId="0" build="p"/>
      <p:bldP spid="21" grpId="0"/>
      <p:bldP spid="4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D458-2EB1-884B-85D7-7AFA6734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Kernel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EA311-C066-BC49-B07A-3B64DB600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0188"/>
            <a:ext cx="7886700" cy="5119691"/>
          </a:xfrm>
        </p:spPr>
        <p:txBody>
          <a:bodyPr/>
          <a:lstStyle/>
          <a:p>
            <a:r>
              <a:rPr lang="en-US" dirty="0"/>
              <a:t>Use protected region of memory for stack when running in Kernel Mode</a:t>
            </a:r>
          </a:p>
          <a:p>
            <a:r>
              <a:rPr lang="en-US" dirty="0"/>
              <a:t>While thread is running user's code: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3009122-A852-A44D-B50C-EDA811D83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3399625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A()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ret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1CE7A7C-A866-C84C-804E-7A1C624A9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4009225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B()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ret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52EC720-FB62-5A4A-B8AF-366A7166F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4618825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C()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ret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C7819-726E-9341-887A-C4FADC9B59A3}"/>
              </a:ext>
            </a:extLst>
          </p:cNvPr>
          <p:cNvSpPr txBox="1"/>
          <p:nvPr/>
        </p:nvSpPr>
        <p:spPr>
          <a:xfrm>
            <a:off x="1223963" y="299951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User Stack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AA5D57-EAE8-2148-9707-C6E9BBF3E32E}"/>
              </a:ext>
            </a:extLst>
          </p:cNvPr>
          <p:cNvSpPr txBox="1"/>
          <p:nvPr/>
        </p:nvSpPr>
        <p:spPr>
          <a:xfrm>
            <a:off x="4572000" y="299951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Kernel Stack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1D54FC-C588-2D48-B1C0-4A6116CE1E28}"/>
              </a:ext>
            </a:extLst>
          </p:cNvPr>
          <p:cNvSpPr/>
          <p:nvPr/>
        </p:nvSpPr>
        <p:spPr>
          <a:xfrm>
            <a:off x="4572001" y="3399625"/>
            <a:ext cx="1752599" cy="1828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50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D458-2EB1-884B-85D7-7AFA6734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Kernel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EA311-C066-BC49-B07A-3B64DB600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0188"/>
            <a:ext cx="7886700" cy="5119691"/>
          </a:xfrm>
        </p:spPr>
        <p:txBody>
          <a:bodyPr/>
          <a:lstStyle/>
          <a:p>
            <a:r>
              <a:rPr lang="en-US" dirty="0"/>
              <a:t>When an Interrupt Occurs: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3009122-A852-A44D-B50C-EDA811D83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2628089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A()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ret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1CE7A7C-A866-C84C-804E-7A1C624A9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3237689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B()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ret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52EC720-FB62-5A4A-B8AF-366A7166F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3847289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C()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ret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C7819-726E-9341-887A-C4FADC9B59A3}"/>
              </a:ext>
            </a:extLst>
          </p:cNvPr>
          <p:cNvSpPr txBox="1"/>
          <p:nvPr/>
        </p:nvSpPr>
        <p:spPr>
          <a:xfrm>
            <a:off x="1223963" y="2227979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User Stack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AA5D57-EAE8-2148-9707-C6E9BBF3E32E}"/>
              </a:ext>
            </a:extLst>
          </p:cNvPr>
          <p:cNvSpPr txBox="1"/>
          <p:nvPr/>
        </p:nvSpPr>
        <p:spPr>
          <a:xfrm>
            <a:off x="4572000" y="2227979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Kernel Stack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3D29530-68F7-2B48-B15F-175BADD39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28089"/>
            <a:ext cx="1752600" cy="6096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IntHandler</a:t>
            </a:r>
            <a:r>
              <a:rPr lang="en-US" altLang="en-US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endParaRPr lang="en-US" altLang="en-US" b="0" dirty="0">
              <a:solidFill>
                <a:srgbClr val="FFFFFF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b="0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ret </a:t>
            </a:r>
            <a:r>
              <a:rPr lang="en-US" altLang="en-US" b="0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en-US" b="0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E8E3EB-E113-8844-A342-5ABA00DDEF96}"/>
              </a:ext>
            </a:extLst>
          </p:cNvPr>
          <p:cNvCxnSpPr>
            <a:stCxn id="10" idx="2"/>
          </p:cNvCxnSpPr>
          <p:nvPr/>
        </p:nvCxnSpPr>
        <p:spPr>
          <a:xfrm>
            <a:off x="5448300" y="3237689"/>
            <a:ext cx="0" cy="12192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3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E5E0-431D-764D-BF96-B5CC6064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750"/>
            <a:ext cx="7886700" cy="702354"/>
          </a:xfrm>
        </p:spPr>
        <p:txBody>
          <a:bodyPr/>
          <a:lstStyle/>
          <a:p>
            <a:r>
              <a:rPr lang="en-US" dirty="0"/>
              <a:t>Recall: Layer by layer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1E98C-5E4C-B14F-B969-8258C803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EF423-220B-E64D-9050-47F8920F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cs162 fa19 L5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2A77A-AFC1-6540-AE3F-7F522B02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</a:t>
            </a:fld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E896578-0835-D34C-822A-F002EC837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0" y="2009470"/>
            <a:ext cx="1663700" cy="33274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2FA5F06-2BD9-9B47-A7BC-FD4F5F30FE1F}"/>
              </a:ext>
            </a:extLst>
          </p:cNvPr>
          <p:cNvSpPr/>
          <p:nvPr/>
        </p:nvSpPr>
        <p:spPr>
          <a:xfrm>
            <a:off x="1651030" y="1089230"/>
            <a:ext cx="719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 pitchFamily="2" charset="0"/>
              </a:rPr>
              <a:t>length = </a:t>
            </a:r>
            <a:r>
              <a:rPr lang="en-US" b="1" dirty="0">
                <a:solidFill>
                  <a:srgbClr val="FF0000"/>
                </a:solidFill>
                <a:latin typeface="Courier" pitchFamily="2" charset="0"/>
              </a:rPr>
              <a:t>read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 err="1">
                <a:latin typeface="Courier" pitchFamily="2" charset="0"/>
              </a:rPr>
              <a:t>input_fd</a:t>
            </a:r>
            <a:r>
              <a:rPr lang="en-US" b="1" dirty="0">
                <a:latin typeface="Courier" pitchFamily="2" charset="0"/>
              </a:rPr>
              <a:t>, buffer, BUFFER_SIZE);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3FAD72-CFEE-4C4C-8C6F-C53E0767AF3C}"/>
              </a:ext>
            </a:extLst>
          </p:cNvPr>
          <p:cNvSpPr/>
          <p:nvPr/>
        </p:nvSpPr>
        <p:spPr>
          <a:xfrm>
            <a:off x="2014230" y="1573133"/>
            <a:ext cx="600129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ssize_t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latin typeface="Courier" pitchFamily="2" charset="0"/>
                <a:hlinkClick r:id="rId3"/>
              </a:rPr>
              <a:t>read</a:t>
            </a:r>
            <a:r>
              <a:rPr lang="en-US" dirty="0">
                <a:latin typeface="Courier" pitchFamily="2" charset="0"/>
              </a:rPr>
              <a:t>(int, void *, </a:t>
            </a:r>
            <a:r>
              <a:rPr lang="en-US" dirty="0" err="1">
                <a:latin typeface="Courier" pitchFamily="2" charset="0"/>
              </a:rPr>
              <a:t>size_t</a:t>
            </a:r>
            <a:r>
              <a:rPr lang="en-US" dirty="0">
                <a:latin typeface="Courier" pitchFamily="2" charset="0"/>
              </a:rPr>
              <a:t>){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marshal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args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into registers</a:t>
            </a:r>
          </a:p>
          <a:p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   issue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syscall</a:t>
            </a:r>
            <a:endParaRPr lang="en-US" dirty="0">
              <a:latin typeface="Gill Sans MT" panose="020B0502020104020203" pitchFamily="34" charset="77"/>
              <a:cs typeface="Arial" panose="020B0604020202020204" pitchFamily="34" charset="0"/>
            </a:endParaRPr>
          </a:p>
          <a:p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   register result of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syscall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to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rtn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value</a:t>
            </a:r>
          </a:p>
          <a:p>
            <a:r>
              <a:rPr lang="en-US" sz="1400" dirty="0">
                <a:latin typeface="Courier" pitchFamily="2" charset="0"/>
              </a:rPr>
              <a:t>};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1C0DA8-B5FA-604D-B382-6941E265E0DF}"/>
              </a:ext>
            </a:extLst>
          </p:cNvPr>
          <p:cNvSpPr/>
          <p:nvPr/>
        </p:nvSpPr>
        <p:spPr>
          <a:xfrm>
            <a:off x="2245480" y="3392579"/>
            <a:ext cx="65550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" pitchFamily="2" charset="0"/>
              </a:rPr>
              <a:t>Void</a:t>
            </a:r>
            <a:r>
              <a:rPr lang="en-US" sz="1600" dirty="0">
                <a:solidFill>
                  <a:srgbClr val="C200FF"/>
                </a:solidFill>
                <a:latin typeface="Courier" pitchFamily="2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" pitchFamily="2" charset="0"/>
              </a:rPr>
              <a:t>syscall_handler</a:t>
            </a:r>
            <a:r>
              <a:rPr lang="en-US" sz="16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600" dirty="0">
                <a:solidFill>
                  <a:srgbClr val="C200FF"/>
                </a:solidFill>
                <a:latin typeface="Courier" pitchFamily="2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" pitchFamily="2" charset="0"/>
              </a:rPr>
              <a:t>intr_frame</a:t>
            </a:r>
            <a:r>
              <a:rPr lang="en-US" sz="16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" pitchFamily="2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urier" pitchFamily="2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Courier" pitchFamily="2" charset="0"/>
              </a:rPr>
              <a:t> 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  <a:cs typeface="Arial" panose="020B0604020202020204" pitchFamily="34" charset="0"/>
              </a:rPr>
              <a:t>unmarshal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l call#,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from regs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  <a:cs typeface="Arial" panose="020B0604020202020204" pitchFamily="34" charset="0"/>
              </a:rPr>
              <a:t>    dispatch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: handlers[call#](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marshal results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fo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syscall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ret</a:t>
            </a:r>
          </a:p>
          <a:p>
            <a:r>
              <a:rPr lang="en-US" sz="1100" dirty="0">
                <a:solidFill>
                  <a:srgbClr val="000000"/>
                </a:solidFill>
                <a:effectLst/>
                <a:latin typeface="Courier" pitchFamily="2" charset="0"/>
              </a:rPr>
              <a:t>}</a:t>
            </a:r>
            <a:endParaRPr lang="en-US" sz="1100" dirty="0">
              <a:solidFill>
                <a:srgbClr val="4A00FF"/>
              </a:solidFill>
              <a:effectLst/>
              <a:latin typeface="Courier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A01CE4-765B-FA4B-98CE-A448720CCDA3}"/>
              </a:ext>
            </a:extLst>
          </p:cNvPr>
          <p:cNvSpPr txBox="1"/>
          <p:nvPr/>
        </p:nvSpPr>
        <p:spPr>
          <a:xfrm>
            <a:off x="2195955" y="3065029"/>
            <a:ext cx="364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 U</a:t>
            </a:r>
            <a:r>
              <a:rPr lang="en-US" dirty="0">
                <a:sym typeface="Wingdings" pitchFamily="2" charset="2"/>
              </a:rPr>
              <a:t>K, interrupt processing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787781-9C12-8A4F-AFA1-CD678E124A92}"/>
              </a:ext>
            </a:extLst>
          </p:cNvPr>
          <p:cNvSpPr/>
          <p:nvPr/>
        </p:nvSpPr>
        <p:spPr>
          <a:xfrm>
            <a:off x="2506935" y="4829789"/>
            <a:ext cx="612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ssize_t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vfs_read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struct file *file</a:t>
            </a:r>
            <a:r>
              <a:rPr lang="en-US" sz="1600" dirty="0">
                <a:latin typeface="Courier"/>
                <a:cs typeface="Courier"/>
              </a:rPr>
              <a:t>, char __user *</a:t>
            </a:r>
            <a:r>
              <a:rPr lang="en-US" sz="1600" dirty="0" err="1">
                <a:latin typeface="Courier"/>
                <a:cs typeface="Courier"/>
              </a:rPr>
              <a:t>buf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 err="1">
                <a:latin typeface="Courier"/>
                <a:cs typeface="Courier"/>
              </a:rPr>
              <a:t>size_t</a:t>
            </a:r>
            <a:r>
              <a:rPr lang="en-US" sz="1600" dirty="0">
                <a:latin typeface="Courier"/>
                <a:cs typeface="Courier"/>
              </a:rPr>
              <a:t> count, </a:t>
            </a:r>
            <a:r>
              <a:rPr lang="en-US" sz="1600" dirty="0" err="1">
                <a:latin typeface="Courier"/>
                <a:cs typeface="Courier"/>
              </a:rPr>
              <a:t>loff_t</a:t>
            </a:r>
            <a:r>
              <a:rPr lang="en-US" sz="1600" dirty="0">
                <a:latin typeface="Courier"/>
                <a:cs typeface="Courier"/>
              </a:rPr>
              <a:t> *pos)</a:t>
            </a:r>
          </a:p>
          <a:p>
            <a:r>
              <a:rPr lang="en-US" sz="1200" dirty="0">
                <a:latin typeface="Courier"/>
                <a:cs typeface="Courier"/>
              </a:rPr>
              <a:t>{</a:t>
            </a:r>
          </a:p>
          <a:p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Gill Sans MT" panose="020B0502020104020203" pitchFamily="34" charset="77"/>
                <a:cs typeface="Courier"/>
              </a:rPr>
              <a:t>UserProcess</a:t>
            </a:r>
            <a:r>
              <a:rPr lang="en-US" dirty="0">
                <a:latin typeface="Gill Sans MT" panose="020B0502020104020203" pitchFamily="34" charset="77"/>
                <a:cs typeface="Courier"/>
              </a:rPr>
              <a:t>/File System relationship</a:t>
            </a:r>
          </a:p>
          <a:p>
            <a:r>
              <a:rPr lang="en-US" dirty="0">
                <a:latin typeface="Gill Sans MT" panose="020B0502020104020203" pitchFamily="34" charset="77"/>
                <a:cs typeface="Courier"/>
              </a:rPr>
              <a:t>      call device driver to do the work</a:t>
            </a:r>
          </a:p>
          <a:p>
            <a:r>
              <a:rPr lang="en-US" sz="1200" dirty="0">
                <a:latin typeface="Courier"/>
                <a:cs typeface="Courier"/>
              </a:rPr>
              <a:t>}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4ECEAF-CE06-1841-A979-18FC669134B3}"/>
              </a:ext>
            </a:extLst>
          </p:cNvPr>
          <p:cNvSpPr/>
          <p:nvPr/>
        </p:nvSpPr>
        <p:spPr>
          <a:xfrm>
            <a:off x="1658630" y="1031826"/>
            <a:ext cx="7385980" cy="56260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7C53945-AC81-5044-AF37-136F4E8D2D05}"/>
              </a:ext>
            </a:extLst>
          </p:cNvPr>
          <p:cNvSpPr/>
          <p:nvPr/>
        </p:nvSpPr>
        <p:spPr>
          <a:xfrm>
            <a:off x="2014230" y="1515461"/>
            <a:ext cx="6936060" cy="50642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1CE659-D0A1-7043-861A-61B2F367EAFE}"/>
              </a:ext>
            </a:extLst>
          </p:cNvPr>
          <p:cNvSpPr/>
          <p:nvPr/>
        </p:nvSpPr>
        <p:spPr>
          <a:xfrm>
            <a:off x="2218465" y="3065029"/>
            <a:ext cx="6625845" cy="33712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D3A228-9386-5840-946C-5B7FB4ADCE24}"/>
              </a:ext>
            </a:extLst>
          </p:cNvPr>
          <p:cNvSpPr/>
          <p:nvPr/>
        </p:nvSpPr>
        <p:spPr>
          <a:xfrm>
            <a:off x="2376006" y="4781650"/>
            <a:ext cx="6310794" cy="15933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E014D8-E70C-D94F-8F6A-B14E5E997771}"/>
              </a:ext>
            </a:extLst>
          </p:cNvPr>
          <p:cNvSpPr txBox="1"/>
          <p:nvPr/>
        </p:nvSpPr>
        <p:spPr>
          <a:xfrm>
            <a:off x="699305" y="915543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App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A0ADD3-6751-4A45-9C39-278EBA1905E1}"/>
              </a:ext>
            </a:extLst>
          </p:cNvPr>
          <p:cNvSpPr txBox="1"/>
          <p:nvPr/>
        </p:nvSpPr>
        <p:spPr>
          <a:xfrm>
            <a:off x="700624" y="1388467"/>
            <a:ext cx="126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library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10DF96-E480-0949-9612-27283563C1A4}"/>
              </a:ext>
            </a:extLst>
          </p:cNvPr>
          <p:cNvSpPr/>
          <p:nvPr/>
        </p:nvSpPr>
        <p:spPr>
          <a:xfrm>
            <a:off x="6112565" y="6072808"/>
            <a:ext cx="2530789" cy="2724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5A1E6C-2B84-B84D-BAF1-6009D1845C39}"/>
              </a:ext>
            </a:extLst>
          </p:cNvPr>
          <p:cNvSpPr txBox="1"/>
          <p:nvPr/>
        </p:nvSpPr>
        <p:spPr>
          <a:xfrm>
            <a:off x="6734437" y="6024349"/>
            <a:ext cx="143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 Driver</a:t>
            </a:r>
          </a:p>
        </p:txBody>
      </p:sp>
    </p:spTree>
    <p:extLst>
      <p:ext uri="{BB962C8B-B14F-4D97-AF65-F5344CB8AC3E}">
        <p14:creationId xmlns:p14="http://schemas.microsoft.com/office/powerpoint/2010/main" val="2063955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D458-2EB1-884B-85D7-7AFA6734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Kernel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EA311-C066-BC49-B07A-3B64DB600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0188"/>
            <a:ext cx="7886700" cy="5119691"/>
          </a:xfrm>
        </p:spPr>
        <p:txBody>
          <a:bodyPr/>
          <a:lstStyle/>
          <a:p>
            <a:r>
              <a:rPr lang="en-US" dirty="0"/>
              <a:t>When a Thread is Ready, but not Running</a:t>
            </a:r>
          </a:p>
          <a:p>
            <a:pPr lvl="1"/>
            <a:r>
              <a:rPr lang="en-US" dirty="0"/>
              <a:t>Waiting for return to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dirty="0"/>
              <a:t> from another thread</a:t>
            </a:r>
          </a:p>
          <a:p>
            <a:pPr lvl="1"/>
            <a:endParaRPr lang="en-US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3009122-A852-A44D-B50C-EDA811D83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3028132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A()</a:t>
            </a:r>
            <a:endParaRPr lang="en-US" altLang="en-US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ret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1CE7A7C-A866-C84C-804E-7A1C624A9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3637732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B()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ret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52EC720-FB62-5A4A-B8AF-366A7166F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4247332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C()</a:t>
            </a:r>
          </a:p>
          <a:p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ret </a:t>
            </a:r>
            <a:r>
              <a:rPr lang="en-US" altLang="en-US" b="0" dirty="0" err="1"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en-US" b="0" dirty="0">
                <a:latin typeface="Consolas" charset="0"/>
                <a:ea typeface="Consolas" charset="0"/>
                <a:cs typeface="Consolas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C7819-726E-9341-887A-C4FADC9B59A3}"/>
              </a:ext>
            </a:extLst>
          </p:cNvPr>
          <p:cNvSpPr txBox="1"/>
          <p:nvPr/>
        </p:nvSpPr>
        <p:spPr>
          <a:xfrm>
            <a:off x="1223963" y="2628022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User Stack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AA5D57-EAE8-2148-9707-C6E9BBF3E32E}"/>
              </a:ext>
            </a:extLst>
          </p:cNvPr>
          <p:cNvSpPr txBox="1"/>
          <p:nvPr/>
        </p:nvSpPr>
        <p:spPr>
          <a:xfrm>
            <a:off x="4572000" y="2628022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Kernel Stack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3D29530-68F7-2B48-B15F-175BADD39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028132"/>
            <a:ext cx="1981198" cy="6096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IntHandler</a:t>
            </a:r>
            <a:r>
              <a:rPr lang="en-US" altLang="en-US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endParaRPr lang="en-US" altLang="en-US" b="0" dirty="0">
              <a:solidFill>
                <a:srgbClr val="FFFFFF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b="0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ret </a:t>
            </a:r>
            <a:r>
              <a:rPr lang="en-US" altLang="en-US" b="0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en-US" b="0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37480103-2673-244A-A353-45BA60951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9" y="3637732"/>
            <a:ext cx="1981199" cy="6096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run_new_thread</a:t>
            </a:r>
            <a:endParaRPr lang="en-US" altLang="en-US" dirty="0">
              <a:solidFill>
                <a:srgbClr val="FFFFFF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b="0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ret. </a:t>
            </a:r>
            <a:r>
              <a:rPr lang="en-US" altLang="en-US" b="0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addr</a:t>
            </a:r>
            <a:r>
              <a:rPr lang="en-US" altLang="en-US" b="0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7031A916-6C5B-3D43-967B-28AD25AEB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9" y="4247332"/>
            <a:ext cx="1981199" cy="6096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Switch()</a:t>
            </a:r>
            <a:br>
              <a:rPr lang="en-US" altLang="en-US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</a:br>
            <a:endParaRPr lang="en-US" altLang="en-US" b="0" dirty="0">
              <a:solidFill>
                <a:srgbClr val="FFFF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02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69F1-FA6F-3940-80E9-1A895FEB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/>
              <a:t>Scheduling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69362-AEC5-FD45-97ED-BA7541DFC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5143"/>
            <a:ext cx="7886700" cy="4761820"/>
          </a:xfrm>
        </p:spPr>
        <p:txBody>
          <a:bodyPr/>
          <a:lstStyle/>
          <a:p>
            <a:r>
              <a:rPr lang="en-US" dirty="0"/>
              <a:t>Every “yield”</a:t>
            </a:r>
          </a:p>
          <a:p>
            <a:r>
              <a:rPr lang="en-US" dirty="0"/>
              <a:t>Every </a:t>
            </a:r>
            <a:r>
              <a:rPr lang="en-US" dirty="0" err="1"/>
              <a:t>syscall</a:t>
            </a:r>
            <a:endParaRPr lang="en-US" dirty="0"/>
          </a:p>
          <a:p>
            <a:r>
              <a:rPr lang="en-US" dirty="0"/>
              <a:t>Every timer tick (interrupt)</a:t>
            </a:r>
          </a:p>
          <a:p>
            <a:r>
              <a:rPr lang="en-US" dirty="0"/>
              <a:t>Every interrupt</a:t>
            </a:r>
          </a:p>
        </p:txBody>
      </p:sp>
    </p:spTree>
    <p:extLst>
      <p:ext uri="{BB962C8B-B14F-4D97-AF65-F5344CB8AC3E}">
        <p14:creationId xmlns:p14="http://schemas.microsoft.com/office/powerpoint/2010/main" val="1858125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2BE1-14F1-8A42-8209-89F00936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297"/>
            <a:ext cx="7886700" cy="1325563"/>
          </a:xfrm>
        </p:spPr>
        <p:txBody>
          <a:bodyPr/>
          <a:lstStyle/>
          <a:p>
            <a:r>
              <a:rPr lang="en-US" dirty="0"/>
              <a:t>Strawman: What would LCFS scheduling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FAA05-D57C-F04F-9BC1-C629EE31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0829"/>
            <a:ext cx="7886700" cy="44461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Stack (LIFO) as a scheduling data structure </a:t>
            </a:r>
          </a:p>
          <a:p>
            <a:r>
              <a:rPr lang="en-US" dirty="0"/>
              <a:t>Late arrivals get fast service</a:t>
            </a:r>
          </a:p>
          <a:p>
            <a:r>
              <a:rPr lang="en-US" dirty="0"/>
              <a:t>Early ones wait – extremely unfair</a:t>
            </a:r>
          </a:p>
          <a:p>
            <a:r>
              <a:rPr lang="en-US" dirty="0"/>
              <a:t>In the worst case – </a:t>
            </a:r>
            <a:r>
              <a:rPr lang="en-US" i="1" dirty="0"/>
              <a:t>starvation</a:t>
            </a:r>
          </a:p>
          <a:p>
            <a:r>
              <a:rPr lang="en-US" dirty="0"/>
              <a:t>When would this occur?</a:t>
            </a:r>
          </a:p>
          <a:p>
            <a:pPr lvl="1"/>
            <a:r>
              <a:rPr lang="en-US" dirty="0"/>
              <a:t>When arrival rate (offered load) exceeds service rate (delivered load)</a:t>
            </a:r>
          </a:p>
          <a:p>
            <a:pPr lvl="1"/>
            <a:r>
              <a:rPr lang="en-US" dirty="0"/>
              <a:t>Queue builds up faster than it drains</a:t>
            </a:r>
          </a:p>
          <a:p>
            <a:r>
              <a:rPr lang="en-US" dirty="0"/>
              <a:t>Queue can build in FIFO too, but ”serviced in the order received”…</a:t>
            </a:r>
          </a:p>
        </p:txBody>
      </p:sp>
    </p:spTree>
    <p:extLst>
      <p:ext uri="{BB962C8B-B14F-4D97-AF65-F5344CB8AC3E}">
        <p14:creationId xmlns:p14="http://schemas.microsoft.com/office/powerpoint/2010/main" val="2356505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577D-12BE-5244-A679-3F450C03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4553"/>
          </a:xfrm>
        </p:spPr>
        <p:txBody>
          <a:bodyPr>
            <a:normAutofit fontScale="90000"/>
          </a:bodyPr>
          <a:lstStyle/>
          <a:p>
            <a:r>
              <a:rPr lang="en-US" dirty="0"/>
              <a:t>Priority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149A8-AB5A-3A43-8A10-2B13B30ED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90743"/>
            <a:ext cx="7886700" cy="11862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Lots of basic tasks, versus payroll processing on Friday…</a:t>
            </a:r>
          </a:p>
          <a:p>
            <a:r>
              <a:rPr lang="en-US" dirty="0"/>
              <a:t>Interactive vs compute bound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DBE09-00A1-7546-9B60-4DE4A827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050" y="2685169"/>
            <a:ext cx="3027792" cy="2139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4C08F-6A0E-BA4A-BF62-8CECD9DA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75" y="2507232"/>
            <a:ext cx="3479800" cy="233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A82846-8364-6E4C-9220-BF44FDE81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175" y="1437261"/>
            <a:ext cx="2913875" cy="1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8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46" y="112983"/>
            <a:ext cx="6914206" cy="846787"/>
          </a:xfrm>
        </p:spPr>
        <p:txBody>
          <a:bodyPr>
            <a:normAutofit/>
          </a:bodyPr>
          <a:lstStyle/>
          <a:p>
            <a:r>
              <a:rPr lang="en-US" sz="3600" dirty="0"/>
              <a:t>Priority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3241056"/>
            <a:ext cx="8896350" cy="3159681"/>
          </a:xfrm>
        </p:spPr>
        <p:txBody>
          <a:bodyPr>
            <a:normAutofit/>
          </a:bodyPr>
          <a:lstStyle/>
          <a:p>
            <a:r>
              <a:rPr lang="en-US" dirty="0"/>
              <a:t>Something gives jobs (processes) priority</a:t>
            </a:r>
          </a:p>
          <a:p>
            <a:pPr lvl="1"/>
            <a:r>
              <a:rPr lang="en-US" dirty="0"/>
              <a:t>Usually the user sets it explicitly, perhaps based on $ rate</a:t>
            </a:r>
          </a:p>
          <a:p>
            <a:r>
              <a:rPr lang="en-US" dirty="0"/>
              <a:t>Always run the </a:t>
            </a:r>
            <a:r>
              <a:rPr lang="en-US" b="1" dirty="0"/>
              <a:t>ready</a:t>
            </a:r>
            <a:r>
              <a:rPr lang="en-US" dirty="0"/>
              <a:t> thread with </a:t>
            </a:r>
            <a:r>
              <a:rPr lang="en-US" i="1" dirty="0"/>
              <a:t>highest priority</a:t>
            </a:r>
          </a:p>
          <a:p>
            <a:pPr lvl="1"/>
            <a:r>
              <a:rPr lang="en-US" dirty="0"/>
              <a:t>Low priority thread might never run!</a:t>
            </a:r>
          </a:p>
          <a:p>
            <a:pPr lvl="1"/>
            <a:r>
              <a:rPr lang="en-US" b="1" dirty="0"/>
              <a:t>Starvation</a:t>
            </a:r>
          </a:p>
          <a:p>
            <a:r>
              <a:rPr lang="en-US" dirty="0"/>
              <a:t>Part of Project 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E69E83-86E5-B747-B91E-4BA9A3E6F2D5}"/>
              </a:ext>
            </a:extLst>
          </p:cNvPr>
          <p:cNvGrpSpPr/>
          <p:nvPr/>
        </p:nvGrpSpPr>
        <p:grpSpPr>
          <a:xfrm>
            <a:off x="1612900" y="1119838"/>
            <a:ext cx="5918200" cy="1871663"/>
            <a:chOff x="1600200" y="762000"/>
            <a:chExt cx="5461000" cy="1524000"/>
          </a:xfrm>
        </p:grpSpPr>
        <p:cxnSp>
          <p:nvCxnSpPr>
            <p:cNvPr id="33" name="Straight Arrow Connector 32"/>
            <p:cNvCxnSpPr>
              <a:endCxn id="32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>
              <a:endCxn id="34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Rectangle 3"/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5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6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1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2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endCxn id="16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Rectangle 31"/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3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7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4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6295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61" y="85131"/>
            <a:ext cx="8815689" cy="84678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Policy based on Priority Scheduling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41169"/>
            <a:ext cx="8896350" cy="3159681"/>
          </a:xfrm>
        </p:spPr>
        <p:txBody>
          <a:bodyPr>
            <a:normAutofit/>
          </a:bodyPr>
          <a:lstStyle/>
          <a:p>
            <a:r>
              <a:rPr lang="en-US" dirty="0"/>
              <a:t>Systems may try to set priorities according to some </a:t>
            </a:r>
            <a:r>
              <a:rPr lang="en-US" b="1" dirty="0"/>
              <a:t>policy goal</a:t>
            </a:r>
            <a:endParaRPr lang="en-US" dirty="0"/>
          </a:p>
          <a:p>
            <a:r>
              <a:rPr lang="en-US" dirty="0"/>
              <a:t>Example: Give interactive higher priority than long calculation</a:t>
            </a:r>
          </a:p>
          <a:p>
            <a:pPr lvl="1"/>
            <a:r>
              <a:rPr lang="en-US" dirty="0"/>
              <a:t>Prefer jobs waiting on I/O to those consuming lots of CPU</a:t>
            </a:r>
          </a:p>
          <a:p>
            <a:r>
              <a:rPr lang="en-US" dirty="0"/>
              <a:t>Try to achieve fairness: elevate priority of threads that don't get CPU time (ad-hoc, bad if system overload)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E69E83-86E5-B747-B91E-4BA9A3E6F2D5}"/>
              </a:ext>
            </a:extLst>
          </p:cNvPr>
          <p:cNvGrpSpPr/>
          <p:nvPr/>
        </p:nvGrpSpPr>
        <p:grpSpPr>
          <a:xfrm>
            <a:off x="1612900" y="1428759"/>
            <a:ext cx="5918200" cy="1871663"/>
            <a:chOff x="1600200" y="762000"/>
            <a:chExt cx="5461000" cy="1524000"/>
          </a:xfrm>
        </p:grpSpPr>
        <p:cxnSp>
          <p:nvCxnSpPr>
            <p:cNvPr id="33" name="Straight Arrow Connector 32"/>
            <p:cNvCxnSpPr>
              <a:endCxn id="32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>
              <a:endCxn id="34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Rectangle 3"/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5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6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1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2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endCxn id="16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Rectangle 31"/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3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7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4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0232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3FFAE-9DF9-C84A-89EE-B2C355AF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kernel do Priority Scheduling?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9ED54-FDD7-D245-9A1D-8082240A8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47783"/>
            <a:ext cx="7886700" cy="3829179"/>
          </a:xfrm>
        </p:spPr>
        <p:txBody>
          <a:bodyPr/>
          <a:lstStyle/>
          <a:p>
            <a:r>
              <a:rPr lang="en-US" dirty="0"/>
              <a:t>Scheduling queue data structure determines next thread </a:t>
            </a:r>
            <a:r>
              <a:rPr lang="en-US" b="1" dirty="0">
                <a:solidFill>
                  <a:srgbClr val="FF0000"/>
                </a:solidFill>
              </a:rPr>
              <a:t>of those in the ready queue</a:t>
            </a:r>
            <a:r>
              <a:rPr lang="en-US" dirty="0"/>
              <a:t>.</a:t>
            </a:r>
          </a:p>
          <a:p>
            <a:r>
              <a:rPr lang="en-US" dirty="0"/>
              <a:t>Why might a thread not be in the ready queue?</a:t>
            </a:r>
          </a:p>
          <a:p>
            <a:r>
              <a:rPr lang="en-US" dirty="0"/>
              <a:t>Waiting on I/O</a:t>
            </a:r>
          </a:p>
          <a:p>
            <a:r>
              <a:rPr lang="en-US" dirty="0"/>
              <a:t>Locks?</a:t>
            </a:r>
          </a:p>
        </p:txBody>
      </p:sp>
    </p:spTree>
    <p:extLst>
      <p:ext uri="{BB962C8B-B14F-4D97-AF65-F5344CB8AC3E}">
        <p14:creationId xmlns:p14="http://schemas.microsoft.com/office/powerpoint/2010/main" val="10767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CFEE-D88E-B44B-A4A2-418EF7E9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and Locks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CF5DF24-3BAB-B04F-AD14-412395B6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70029"/>
            <a:ext cx="7886700" cy="232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At this point, which job does the scheduler choose?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Job 3 (Highest Priority)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1612900" y="1690689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1612900" y="2158605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1612900" y="262652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3677388" y="262348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3677388" y="169068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3085568" y="2860479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3099332" y="1940244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3677388" y="2158605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3099332" y="240816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229" y="2110879"/>
            <a:ext cx="1318121" cy="131812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1" idx="3"/>
            <a:endCxn id="24" idx="1"/>
          </p:cNvCxnSpPr>
          <p:nvPr/>
        </p:nvCxnSpPr>
        <p:spPr>
          <a:xfrm flipV="1">
            <a:off x="4668342" y="2769940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27FFE68-F528-0D40-ABDA-59332FF3FF94}"/>
              </a:ext>
            </a:extLst>
          </p:cNvPr>
          <p:cNvSpPr txBox="1"/>
          <p:nvPr/>
        </p:nvSpPr>
        <p:spPr>
          <a:xfrm>
            <a:off x="5187704" y="2955251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26953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21" grpId="0" animBg="1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CFEE-D88E-B44B-A4A2-418EF7E9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and Locks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CF5DF24-3BAB-B04F-AD14-412395B6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99396"/>
            <a:ext cx="7886700" cy="1325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Job 3 attempts to acquire lock held by Job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1612900" y="1690689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1612900" y="2158605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1612900" y="262652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3677388" y="262348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3677388" y="169068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3085568" y="2860479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3099332" y="1940244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3677388" y="2158605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3099332" y="240816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229" y="2110879"/>
            <a:ext cx="1318121" cy="131812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1" idx="3"/>
            <a:endCxn id="24" idx="1"/>
          </p:cNvCxnSpPr>
          <p:nvPr/>
        </p:nvCxnSpPr>
        <p:spPr>
          <a:xfrm flipV="1">
            <a:off x="4668342" y="2769940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2A6456-9E69-8044-83DE-128CC5B42A35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668342" y="1924647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50C8F4-A9D0-3348-9E79-7DD60E769C5D}"/>
              </a:ext>
            </a:extLst>
          </p:cNvPr>
          <p:cNvSpPr txBox="1"/>
          <p:nvPr/>
        </p:nvSpPr>
        <p:spPr>
          <a:xfrm>
            <a:off x="5276901" y="1620588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6049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CFEE-D88E-B44B-A4A2-418EF7E9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and Locks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CF5DF24-3BAB-B04F-AD14-412395B6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36719"/>
            <a:ext cx="7886700" cy="2564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At this point, which job does the scheduler choose?</a:t>
            </a:r>
          </a:p>
          <a:p>
            <a:pPr marL="0" indent="0">
              <a:buNone/>
            </a:pPr>
            <a:r>
              <a:rPr lang="en-US" sz="4000" dirty="0"/>
              <a:t>Job 2 (Medium Priority)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Priority Inversion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1612900" y="1690689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1612900" y="2158605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1612900" y="262652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3677388" y="262348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262261" y="1446355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3085568" y="2860479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3677388" y="2158605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3099332" y="240816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229" y="2110879"/>
            <a:ext cx="1318121" cy="131812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1" idx="3"/>
            <a:endCxn id="24" idx="1"/>
          </p:cNvCxnSpPr>
          <p:nvPr/>
        </p:nvCxnSpPr>
        <p:spPr>
          <a:xfrm flipV="1">
            <a:off x="4668342" y="2769940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C0E3752-6C65-AC45-A3E2-83B063187D63}"/>
              </a:ext>
            </a:extLst>
          </p:cNvPr>
          <p:cNvSpPr txBox="1"/>
          <p:nvPr/>
        </p:nvSpPr>
        <p:spPr>
          <a:xfrm>
            <a:off x="5248209" y="1415256"/>
            <a:ext cx="296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Blocked on Acquire</a:t>
            </a:r>
          </a:p>
        </p:txBody>
      </p:sp>
    </p:spTree>
    <p:extLst>
      <p:ext uri="{BB962C8B-B14F-4D97-AF65-F5344CB8AC3E}">
        <p14:creationId xmlns:p14="http://schemas.microsoft.com/office/powerpoint/2010/main" val="499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00" y="-52292"/>
            <a:ext cx="8538964" cy="1325563"/>
          </a:xfrm>
        </p:spPr>
        <p:txBody>
          <a:bodyPr/>
          <a:lstStyle/>
          <a:p>
            <a:r>
              <a:rPr lang="en-US" dirty="0"/>
              <a:t>Recall: C Low Level I/O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83" y="3994813"/>
            <a:ext cx="8819488" cy="25853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write returns, data is on its way to disk and can be read, but it may not actually be permanent!</a:t>
            </a:r>
          </a:p>
          <a:p>
            <a:r>
              <a:rPr lang="en-US" dirty="0">
                <a:solidFill>
                  <a:srgbClr val="FF0000"/>
                </a:solidFill>
              </a:rPr>
              <a:t>Low I/O has int “descriptors” – kernel holds real descriptor in PCB, just a handle</a:t>
            </a:r>
          </a:p>
          <a:p>
            <a:r>
              <a:rPr lang="en-US" dirty="0">
                <a:solidFill>
                  <a:srgbClr val="FF0000"/>
                </a:solidFill>
              </a:rPr>
              <a:t>Buffering reflects a kernel/user “compromise” protocol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Kernel will read/write what it can buffer and tell the user what it did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User needs to loop on read/write to complete the entire transfer</a:t>
            </a:r>
          </a:p>
          <a:p>
            <a:r>
              <a:rPr lang="en-US" dirty="0">
                <a:solidFill>
                  <a:srgbClr val="FF0000"/>
                </a:solidFill>
              </a:rPr>
              <a:t>What type of object is written/read?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cs162 fa19 L5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883" y="1255926"/>
            <a:ext cx="86374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ssize_t</a:t>
            </a:r>
            <a:r>
              <a:rPr lang="en-US" dirty="0">
                <a:latin typeface="Courier"/>
                <a:cs typeface="Courier"/>
              </a:rPr>
              <a:t> read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void *buffer,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maxsize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 - returns bytes read, 0 =&gt; EOF, -1 =&gt; error</a:t>
            </a:r>
          </a:p>
          <a:p>
            <a:r>
              <a:rPr lang="en-US" dirty="0" err="1">
                <a:latin typeface="Courier"/>
                <a:cs typeface="Courier"/>
              </a:rPr>
              <a:t>ssize_t</a:t>
            </a:r>
            <a:r>
              <a:rPr lang="en-US" dirty="0">
                <a:latin typeface="Courier"/>
                <a:cs typeface="Courier"/>
              </a:rPr>
              <a:t> write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void *buffer,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size)</a:t>
            </a:r>
          </a:p>
          <a:p>
            <a:r>
              <a:rPr lang="en-US" dirty="0">
                <a:latin typeface="Courier"/>
                <a:cs typeface="Courier"/>
              </a:rPr>
              <a:t> - returns bytes written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off_t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lseek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off_t</a:t>
            </a:r>
            <a:r>
              <a:rPr lang="en-US" dirty="0">
                <a:latin typeface="Courier"/>
                <a:cs typeface="Courier"/>
              </a:rPr>
              <a:t> offset,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whence)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fsync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fildes</a:t>
            </a:r>
            <a:r>
              <a:rPr lang="en-US" dirty="0">
                <a:latin typeface="Courier"/>
                <a:cs typeface="Courier"/>
              </a:rPr>
              <a:t>) – wait for i/o to finish</a:t>
            </a:r>
          </a:p>
          <a:p>
            <a:r>
              <a:rPr lang="en-US" dirty="0">
                <a:latin typeface="Courier"/>
                <a:cs typeface="Courier"/>
              </a:rPr>
              <a:t>void sync (void) – wait for ALL to finish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7A4724-BCD9-004B-AEDA-B49F5181643C}"/>
              </a:ext>
            </a:extLst>
          </p:cNvPr>
          <p:cNvGrpSpPr/>
          <p:nvPr/>
        </p:nvGrpSpPr>
        <p:grpSpPr>
          <a:xfrm>
            <a:off x="2174421" y="1270880"/>
            <a:ext cx="1709057" cy="875640"/>
            <a:chOff x="2174421" y="1270880"/>
            <a:chExt cx="1709057" cy="8756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F7EEA4-3426-FE47-971B-6A0787792B88}"/>
                </a:ext>
              </a:extLst>
            </p:cNvPr>
            <p:cNvSpPr/>
            <p:nvPr/>
          </p:nvSpPr>
          <p:spPr>
            <a:xfrm>
              <a:off x="2174421" y="1270880"/>
              <a:ext cx="1709057" cy="31161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DD3EC8-7224-D846-98AF-6D833AEAB24E}"/>
                </a:ext>
              </a:extLst>
            </p:cNvPr>
            <p:cNvSpPr/>
            <p:nvPr/>
          </p:nvSpPr>
          <p:spPr>
            <a:xfrm>
              <a:off x="2174421" y="1834903"/>
              <a:ext cx="1709057" cy="31161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217882-6799-2541-A40C-190404F649E8}"/>
              </a:ext>
            </a:extLst>
          </p:cNvPr>
          <p:cNvGrpSpPr/>
          <p:nvPr/>
        </p:nvGrpSpPr>
        <p:grpSpPr>
          <a:xfrm>
            <a:off x="1175658" y="1582497"/>
            <a:ext cx="5649685" cy="3775648"/>
            <a:chOff x="1175658" y="1582497"/>
            <a:chExt cx="5649685" cy="3775648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F88CB1F-107A-1E4D-99B2-F64AB3724ACB}"/>
                </a:ext>
              </a:extLst>
            </p:cNvPr>
            <p:cNvCxnSpPr/>
            <p:nvPr/>
          </p:nvCxnSpPr>
          <p:spPr>
            <a:xfrm flipV="1">
              <a:off x="5203371" y="1582497"/>
              <a:ext cx="1621972" cy="37756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6E7EFD2-BC95-DF4A-8C94-7904A8B176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5658" y="1582497"/>
              <a:ext cx="4027713" cy="37756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69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F24C-4E03-744A-BB67-C3F5E49F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/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8665E-D8C4-FC4D-BE1D-EED18822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054"/>
            <a:ext cx="7886700" cy="4351338"/>
          </a:xfrm>
        </p:spPr>
        <p:txBody>
          <a:bodyPr/>
          <a:lstStyle/>
          <a:p>
            <a:r>
              <a:rPr lang="en-US" dirty="0"/>
              <a:t>Where high priority task is blocked waiting on low priority task</a:t>
            </a:r>
          </a:p>
          <a:p>
            <a:r>
              <a:rPr lang="en-US" dirty="0"/>
              <a:t>Low priority one </a:t>
            </a:r>
            <a:r>
              <a:rPr lang="en-US" b="1" i="1" dirty="0"/>
              <a:t>must</a:t>
            </a:r>
            <a:r>
              <a:rPr lang="en-US" dirty="0"/>
              <a:t> run for high priority to make progress</a:t>
            </a:r>
          </a:p>
          <a:p>
            <a:r>
              <a:rPr lang="en-US" dirty="0"/>
              <a:t>When might priority lead to starvation or “live lock” 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EBFA2A-EF84-1147-89AC-A6CA781DEACA}"/>
              </a:ext>
            </a:extLst>
          </p:cNvPr>
          <p:cNvGrpSpPr/>
          <p:nvPr/>
        </p:nvGrpSpPr>
        <p:grpSpPr>
          <a:xfrm>
            <a:off x="5371785" y="4520217"/>
            <a:ext cx="3080012" cy="1578683"/>
            <a:chOff x="5371785" y="4520217"/>
            <a:chExt cx="3080012" cy="157868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CD314D-DC33-534F-B540-734718D9672B}"/>
                </a:ext>
              </a:extLst>
            </p:cNvPr>
            <p:cNvSpPr txBox="1"/>
            <p:nvPr/>
          </p:nvSpPr>
          <p:spPr>
            <a:xfrm>
              <a:off x="5606144" y="4898571"/>
              <a:ext cx="2252540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" pitchFamily="2" charset="0"/>
                </a:rPr>
                <a:t>lock.acquire</a:t>
              </a:r>
              <a:r>
                <a:rPr lang="en-US" dirty="0">
                  <a:latin typeface="Courier" pitchFamily="2" charset="0"/>
                </a:rPr>
                <a:t>(…)</a:t>
              </a:r>
            </a:p>
            <a:p>
              <a:r>
                <a:rPr lang="en-US" dirty="0">
                  <a:latin typeface="Courier" pitchFamily="2" charset="0"/>
                </a:rPr>
                <a:t>…</a:t>
              </a:r>
            </a:p>
            <a:p>
              <a:r>
                <a:rPr lang="en-US" dirty="0" err="1">
                  <a:latin typeface="Courier" pitchFamily="2" charset="0"/>
                </a:rPr>
                <a:t>lock.release</a:t>
              </a:r>
              <a:r>
                <a:rPr lang="en-US" dirty="0">
                  <a:latin typeface="Courier" pitchFamily="2" charset="0"/>
                </a:rPr>
                <a:t>(…)</a:t>
              </a:r>
            </a:p>
            <a:p>
              <a:endParaRPr lang="en-US" dirty="0">
                <a:latin typeface="Courier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870BE5-9099-024D-8B03-C9A4EF646C88}"/>
                </a:ext>
              </a:extLst>
            </p:cNvPr>
            <p:cNvSpPr txBox="1"/>
            <p:nvPr/>
          </p:nvSpPr>
          <p:spPr>
            <a:xfrm>
              <a:off x="5371785" y="4520217"/>
              <a:ext cx="1360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 Priority</a:t>
              </a:r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A50FAB5F-98F4-6F40-B93F-AA691DA55C75}"/>
                </a:ext>
              </a:extLst>
            </p:cNvPr>
            <p:cNvSpPr/>
            <p:nvPr/>
          </p:nvSpPr>
          <p:spPr>
            <a:xfrm>
              <a:off x="7668025" y="5190217"/>
              <a:ext cx="783772" cy="33745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09D5AB-7BEC-A94A-A407-6EAB4820319E}"/>
              </a:ext>
            </a:extLst>
          </p:cNvPr>
          <p:cNvGrpSpPr/>
          <p:nvPr/>
        </p:nvGrpSpPr>
        <p:grpSpPr>
          <a:xfrm>
            <a:off x="555660" y="4585532"/>
            <a:ext cx="3471169" cy="1334341"/>
            <a:chOff x="555660" y="4585532"/>
            <a:chExt cx="3471169" cy="13343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816CED-7EDA-C74C-9182-3E0963F7F7EF}"/>
                </a:ext>
              </a:extLst>
            </p:cNvPr>
            <p:cNvSpPr txBox="1"/>
            <p:nvPr/>
          </p:nvSpPr>
          <p:spPr>
            <a:xfrm>
              <a:off x="1360715" y="4996543"/>
              <a:ext cx="2666114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while (</a:t>
              </a:r>
              <a:r>
                <a:rPr lang="en-US" dirty="0" err="1">
                  <a:latin typeface="Courier" pitchFamily="2" charset="0"/>
                </a:rPr>
                <a:t>try_lock</a:t>
              </a:r>
              <a:r>
                <a:rPr lang="en-US" dirty="0">
                  <a:latin typeface="Courier" pitchFamily="2" charset="0"/>
                </a:rPr>
                <a:t>) {</a:t>
              </a:r>
            </a:p>
            <a:p>
              <a:r>
                <a:rPr lang="en-US" dirty="0">
                  <a:latin typeface="Courier" pitchFamily="2" charset="0"/>
                </a:rPr>
                <a:t>…</a:t>
              </a:r>
            </a:p>
            <a:p>
              <a:r>
                <a:rPr lang="en-US" dirty="0">
                  <a:latin typeface="Courier" pitchFamily="2" charset="0"/>
                </a:rPr>
                <a:t>}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BF97DB-E4D8-2740-AC58-969DD01DF627}"/>
                </a:ext>
              </a:extLst>
            </p:cNvPr>
            <p:cNvSpPr txBox="1"/>
            <p:nvPr/>
          </p:nvSpPr>
          <p:spPr>
            <a:xfrm>
              <a:off x="1114554" y="4585532"/>
              <a:ext cx="1388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Priority</a:t>
              </a:r>
            </a:p>
          </p:txBody>
        </p:sp>
        <p:sp>
          <p:nvSpPr>
            <p:cNvPr id="9" name="U-Turn Arrow 8">
              <a:extLst>
                <a:ext uri="{FF2B5EF4-FFF2-40B4-BE49-F238E27FC236}">
                  <a16:creationId xmlns:a16="http://schemas.microsoft.com/office/drawing/2014/main" id="{C396E400-D909-B94D-B157-2F077371C767}"/>
                </a:ext>
              </a:extLst>
            </p:cNvPr>
            <p:cNvSpPr/>
            <p:nvPr/>
          </p:nvSpPr>
          <p:spPr>
            <a:xfrm rot="16200000">
              <a:off x="619996" y="4973481"/>
              <a:ext cx="600983" cy="729656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1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CFEE-D88E-B44B-A4A2-418EF7E9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Solution: Priority Donation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CF5DF24-3BAB-B04F-AD14-412395B6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36719"/>
            <a:ext cx="7886700" cy="2564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Courier" pitchFamily="2" charset="0"/>
              </a:rPr>
              <a:t>Job 3 </a:t>
            </a:r>
            <a:r>
              <a:rPr lang="en-US" sz="4000" dirty="0"/>
              <a:t>temporarily grants </a:t>
            </a:r>
            <a:r>
              <a:rPr lang="en-US" sz="4000" dirty="0">
                <a:latin typeface="Courier" pitchFamily="2" charset="0"/>
              </a:rPr>
              <a:t>Job 1 </a:t>
            </a:r>
            <a:r>
              <a:rPr lang="en-US" sz="4000" dirty="0"/>
              <a:t>its “highest priority” to run on its behalf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1612900" y="1690689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1612900" y="2158605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1612900" y="262652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3677388" y="166682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3085568" y="1924647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3677388" y="2158605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3099332" y="240816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229" y="2110879"/>
            <a:ext cx="1318121" cy="131812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1" idx="3"/>
            <a:endCxn id="24" idx="1"/>
          </p:cNvCxnSpPr>
          <p:nvPr/>
        </p:nvCxnSpPr>
        <p:spPr>
          <a:xfrm>
            <a:off x="4668342" y="1900784"/>
            <a:ext cx="2528887" cy="869156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8C778F3-90DF-8A44-A0C8-DA688F2E3D0B}"/>
              </a:ext>
            </a:extLst>
          </p:cNvPr>
          <p:cNvSpPr txBox="1"/>
          <p:nvPr/>
        </p:nvSpPr>
        <p:spPr>
          <a:xfrm>
            <a:off x="5483298" y="169694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Release()</a:t>
            </a:r>
          </a:p>
        </p:txBody>
      </p:sp>
    </p:spTree>
    <p:extLst>
      <p:ext uri="{BB962C8B-B14F-4D97-AF65-F5344CB8AC3E}">
        <p14:creationId xmlns:p14="http://schemas.microsoft.com/office/powerpoint/2010/main" val="29588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CFEE-D88E-B44B-A4A2-418EF7E9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and Locks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CF5DF24-3BAB-B04F-AD14-412395B6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39" y="3593305"/>
            <a:ext cx="7886700" cy="1325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Job 1 completes critical section and releases lock</a:t>
            </a:r>
          </a:p>
          <a:p>
            <a:pPr marL="0" indent="0">
              <a:buNone/>
            </a:pPr>
            <a:r>
              <a:rPr lang="en-US" sz="4000" dirty="0"/>
              <a:t>Job 3 acquires lock, runs again</a:t>
            </a:r>
          </a:p>
          <a:p>
            <a:pPr marL="0" indent="0">
              <a:buNone/>
            </a:pPr>
            <a:r>
              <a:rPr lang="en-US" sz="4000" dirty="0"/>
              <a:t>How does scheduler know?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1612900" y="1690689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1612900" y="2158605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1612900" y="262652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3677388" y="169068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3099332" y="1940244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3677388" y="2158605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3099332" y="240816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229" y="2110879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2A6456-9E69-8044-83DE-128CC5B42A35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668342" y="1924647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xplosion 2 2">
            <a:extLst>
              <a:ext uri="{FF2B5EF4-FFF2-40B4-BE49-F238E27FC236}">
                <a16:creationId xmlns:a16="http://schemas.microsoft.com/office/drawing/2014/main" id="{37FD509A-C176-1B4D-961F-DD2D0E230863}"/>
              </a:ext>
            </a:extLst>
          </p:cNvPr>
          <p:cNvSpPr/>
          <p:nvPr/>
        </p:nvSpPr>
        <p:spPr>
          <a:xfrm>
            <a:off x="6746789" y="4614144"/>
            <a:ext cx="2397211" cy="19398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30ECC-EB67-F248-B7C0-118BAAEE2164}"/>
              </a:ext>
            </a:extLst>
          </p:cNvPr>
          <p:cNvSpPr txBox="1"/>
          <p:nvPr/>
        </p:nvSpPr>
        <p:spPr>
          <a:xfrm rot="18977249">
            <a:off x="7242831" y="5399400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2.2</a:t>
            </a:r>
          </a:p>
        </p:txBody>
      </p:sp>
    </p:spTree>
    <p:extLst>
      <p:ext uri="{BB962C8B-B14F-4D97-AF65-F5344CB8AC3E}">
        <p14:creationId xmlns:p14="http://schemas.microsoft.com/office/powerpoint/2010/main" val="1422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D1DB72-1FFD-ED45-9835-63FBB7F7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0ED28-19F9-DE4A-A2E6-5E19B5D23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498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B9FD-01BE-9944-8E6A-FA8DB007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BC4EE-056D-0349-A70F-E65E75B9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01013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Reminder: submit anonymous feedback on the class at </a:t>
            </a:r>
            <a:r>
              <a:rPr lang="en-US" sz="3600" dirty="0">
                <a:hlinkClick r:id="rId2"/>
              </a:rPr>
              <a:t>http://</a:t>
            </a:r>
            <a:r>
              <a:rPr lang="en-US" sz="3600" dirty="0" err="1">
                <a:hlinkClick r:id="rId2"/>
              </a:rPr>
              <a:t>bit.ly</a:t>
            </a:r>
            <a:r>
              <a:rPr lang="en-US" sz="3600" dirty="0">
                <a:hlinkClick r:id="rId2"/>
              </a:rPr>
              <a:t>/cs162fa19anon</a:t>
            </a:r>
            <a:endParaRPr lang="en-US" sz="3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492323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53461A-DF25-9249-9AA4-28EE5247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8701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Scheduling Wisdom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05E3D-DA83-9245-B972-B1CA9BA8F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3319"/>
            <a:ext cx="7886700" cy="4953644"/>
          </a:xfrm>
        </p:spPr>
        <p:txBody>
          <a:bodyPr/>
          <a:lstStyle/>
          <a:p>
            <a:r>
              <a:rPr lang="en-US" dirty="0"/>
              <a:t>Modern schedulers use knowledge about program to make better scheduling decisions</a:t>
            </a:r>
          </a:p>
          <a:p>
            <a:r>
              <a:rPr lang="en-US" dirty="0"/>
              <a:t>Provided by the user (servers vs background)</a:t>
            </a:r>
          </a:p>
          <a:p>
            <a:r>
              <a:rPr lang="en-US" dirty="0"/>
              <a:t>Estimate future based on the past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B2D825-3C35-6D48-8BF2-072897F03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944" y="3617405"/>
            <a:ext cx="3251265" cy="24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409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7A31-0F5B-994F-A9FB-3EE4ADB7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3718"/>
            <a:ext cx="7886700" cy="1325563"/>
          </a:xfrm>
        </p:spPr>
        <p:txBody>
          <a:bodyPr/>
          <a:lstStyle/>
          <a:p>
            <a:r>
              <a:rPr lang="en-US" dirty="0"/>
              <a:t>What if we know how much time each process needs in advance?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75A29-7D26-E84E-B57A-048CA33C6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2100649"/>
            <a:ext cx="8415336" cy="4076314"/>
          </a:xfrm>
        </p:spPr>
        <p:txBody>
          <a:bodyPr/>
          <a:lstStyle/>
          <a:p>
            <a:r>
              <a:rPr lang="en-US" sz="3200" dirty="0"/>
              <a:t>Key Idea: remove convoy effect</a:t>
            </a:r>
          </a:p>
          <a:p>
            <a:pPr lvl="1"/>
            <a:r>
              <a:rPr lang="en-US" sz="2800" dirty="0"/>
              <a:t>Short jobs always stay ahead of long ones</a:t>
            </a:r>
            <a:endParaRPr lang="en-US" dirty="0"/>
          </a:p>
          <a:p>
            <a:r>
              <a:rPr lang="en-US" dirty="0"/>
              <a:t>Non-preemptive: </a:t>
            </a:r>
            <a:r>
              <a:rPr lang="en-US" b="1" dirty="0"/>
              <a:t>Shortest Job First</a:t>
            </a:r>
          </a:p>
          <a:p>
            <a:pPr lvl="1"/>
            <a:r>
              <a:rPr lang="en-US" dirty="0"/>
              <a:t>Like FCFS if we always chose the best possible ordering</a:t>
            </a:r>
          </a:p>
          <a:p>
            <a:pPr lvl="1"/>
            <a:endParaRPr lang="en-US" dirty="0"/>
          </a:p>
          <a:p>
            <a:r>
              <a:rPr lang="en-US" dirty="0"/>
              <a:t>Preemptive Version: </a:t>
            </a:r>
            <a:r>
              <a:rPr lang="en-US" b="1" dirty="0"/>
              <a:t>Shortest Remaining Time First</a:t>
            </a:r>
          </a:p>
          <a:p>
            <a:pPr lvl="1"/>
            <a:r>
              <a:rPr lang="en-US" dirty="0"/>
              <a:t>A newly ready process (e.g., just finished an I/O operation) with shorter time replaces the current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151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499B0-DF44-E346-B33E-C9F6C820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1246"/>
          </a:xfrm>
        </p:spPr>
        <p:txBody>
          <a:bodyPr>
            <a:normAutofit fontScale="90000"/>
          </a:bodyPr>
          <a:lstStyle/>
          <a:p>
            <a:r>
              <a:rPr lang="en-US" dirty="0"/>
              <a:t>SRTF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27124-670B-4E44-B12C-7AED5586C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3709"/>
            <a:ext cx="7886700" cy="4846638"/>
          </a:xfrm>
        </p:spPr>
        <p:txBody>
          <a:bodyPr/>
          <a:lstStyle/>
          <a:p>
            <a:r>
              <a:rPr lang="en-US" dirty="0"/>
              <a:t>Three jobs in system</a:t>
            </a:r>
          </a:p>
          <a:p>
            <a:pPr lvl="1"/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 </a:t>
            </a:r>
            <a:r>
              <a:rPr lang="en-US" dirty="0"/>
              <a:t>are CPU calculations that take a week to run</a:t>
            </a:r>
          </a:p>
          <a:p>
            <a:pPr lvl="1"/>
            <a:r>
              <a:rPr lang="en-US" i="1" dirty="0"/>
              <a:t>C</a:t>
            </a:r>
            <a:r>
              <a:rPr lang="en-US" dirty="0"/>
              <a:t>: Continuous loop of </a:t>
            </a:r>
            <a:r>
              <a:rPr lang="en-US" dirty="0">
                <a:solidFill>
                  <a:srgbClr val="FF0000"/>
                </a:solidFill>
              </a:rPr>
              <a:t>1ms CPU time</a:t>
            </a:r>
            <a:r>
              <a:rPr lang="en-US" dirty="0"/>
              <a:t>, 9ms of I/O time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r>
              <a:rPr lang="en-US" dirty="0"/>
              <a:t>FCFS? </a:t>
            </a:r>
            <a:r>
              <a:rPr lang="en-US" i="1" dirty="0"/>
              <a:t>A </a:t>
            </a:r>
            <a:r>
              <a:rPr lang="en-US" dirty="0"/>
              <a:t>or </a:t>
            </a:r>
            <a:r>
              <a:rPr lang="en-US" i="1" dirty="0"/>
              <a:t>B</a:t>
            </a:r>
            <a:r>
              <a:rPr lang="en-US" dirty="0"/>
              <a:t> starve </a:t>
            </a:r>
            <a:r>
              <a:rPr lang="en-US" i="1" dirty="0"/>
              <a:t>C</a:t>
            </a:r>
          </a:p>
          <a:p>
            <a:pPr lvl="1"/>
            <a:r>
              <a:rPr lang="en-US" dirty="0"/>
              <a:t>I/O throughput problem: lose opportunity to do work for </a:t>
            </a:r>
            <a:r>
              <a:rPr lang="en-US" i="1" dirty="0"/>
              <a:t>C</a:t>
            </a:r>
            <a:r>
              <a:rPr lang="en-US" dirty="0"/>
              <a:t> while CPU runs </a:t>
            </a:r>
            <a:r>
              <a:rPr lang="en-US" i="1" dirty="0"/>
              <a:t>A</a:t>
            </a:r>
            <a:r>
              <a:rPr lang="en-US" dirty="0"/>
              <a:t> or </a:t>
            </a:r>
            <a:r>
              <a:rPr lang="en-US" i="1" dirty="0"/>
              <a:t>B</a:t>
            </a:r>
            <a:endParaRPr lang="en-US" dirty="0"/>
          </a:p>
          <a:p>
            <a:endParaRPr lang="en-US" i="1" dirty="0"/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15EAD5FF-E214-0146-AD9B-526A7831F363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032819"/>
            <a:ext cx="2136775" cy="1893889"/>
            <a:chOff x="574" y="576"/>
            <a:chExt cx="1346" cy="1193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320BF851-B50C-8B47-995E-BABA9BFB2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1036"/>
              <a:ext cx="1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A9D430B5-40CD-CB43-99EF-D9D52BF6F6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576"/>
              <a:ext cx="1300" cy="1193"/>
              <a:chOff x="574" y="576"/>
              <a:chExt cx="1300" cy="1193"/>
            </a:xfrm>
          </p:grpSpPr>
          <p:sp>
            <p:nvSpPr>
              <p:cNvPr id="7" name="Text Box 18">
                <a:extLst>
                  <a:ext uri="{FF2B5EF4-FFF2-40B4-BE49-F238E27FC236}">
                    <a16:creationId xmlns:a16="http://schemas.microsoft.com/office/drawing/2014/main" id="{7601BBE2-3818-1A4C-A546-33C0D0C689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0" y="576"/>
                <a:ext cx="22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id="{1812CA56-3EF1-F84D-A499-4F8756DE2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" y="844"/>
                <a:ext cx="434" cy="925"/>
                <a:chOff x="574" y="844"/>
                <a:chExt cx="434" cy="925"/>
              </a:xfrm>
            </p:grpSpPr>
            <p:sp>
              <p:nvSpPr>
                <p:cNvPr id="21" name="Line 7">
                  <a:extLst>
                    <a:ext uri="{FF2B5EF4-FFF2-40B4-BE49-F238E27FC236}">
                      <a16:creationId xmlns:a16="http://schemas.microsoft.com/office/drawing/2014/main" id="{DC394BBD-D318-A940-8C02-88C819DC17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2" name="Line 8">
                  <a:extLst>
                    <a:ext uri="{FF2B5EF4-FFF2-40B4-BE49-F238E27FC236}">
                      <a16:creationId xmlns:a16="http://schemas.microsoft.com/office/drawing/2014/main" id="{B2868230-53B1-664D-9028-0E19E24008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23" name="Group 12">
                  <a:extLst>
                    <a:ext uri="{FF2B5EF4-FFF2-40B4-BE49-F238E27FC236}">
                      <a16:creationId xmlns:a16="http://schemas.microsoft.com/office/drawing/2014/main" id="{F60A5B55-D891-4B4E-8A81-5F41E3C0E0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0" y="1276"/>
                  <a:ext cx="408" cy="493"/>
                  <a:chOff x="634" y="1296"/>
                  <a:chExt cx="326" cy="493"/>
                </a:xfrm>
              </p:grpSpPr>
              <p:sp>
                <p:nvSpPr>
                  <p:cNvPr id="24" name="Line 13">
                    <a:extLst>
                      <a:ext uri="{FF2B5EF4-FFF2-40B4-BE49-F238E27FC236}">
                        <a16:creationId xmlns:a16="http://schemas.microsoft.com/office/drawing/2014/main" id="{3F7F6330-547A-F14B-A494-9A94B4B08D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5" name="Text Box 14">
                    <a:extLst>
                      <a:ext uri="{FF2B5EF4-FFF2-40B4-BE49-F238E27FC236}">
                        <a16:creationId xmlns:a16="http://schemas.microsoft.com/office/drawing/2014/main" id="{9418C296-4CB0-3A4F-A2C3-B9EFC536D9D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" y="1343"/>
                    <a:ext cx="288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12D9F08F-9FA2-994B-A5D5-B947822CB5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844"/>
                <a:ext cx="434" cy="925"/>
                <a:chOff x="574" y="844"/>
                <a:chExt cx="434" cy="925"/>
              </a:xfrm>
            </p:grpSpPr>
            <p:sp>
              <p:nvSpPr>
                <p:cNvPr id="16" name="Line 22">
                  <a:extLst>
                    <a:ext uri="{FF2B5EF4-FFF2-40B4-BE49-F238E27FC236}">
                      <a16:creationId xmlns:a16="http://schemas.microsoft.com/office/drawing/2014/main" id="{E67F1F0B-C565-6446-BE97-E547AEC0F2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7" name="Line 23">
                  <a:extLst>
                    <a:ext uri="{FF2B5EF4-FFF2-40B4-BE49-F238E27FC236}">
                      <a16:creationId xmlns:a16="http://schemas.microsoft.com/office/drawing/2014/main" id="{E959461E-2910-894E-A350-8A764B9913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18" name="Group 24">
                  <a:extLst>
                    <a:ext uri="{FF2B5EF4-FFF2-40B4-BE49-F238E27FC236}">
                      <a16:creationId xmlns:a16="http://schemas.microsoft.com/office/drawing/2014/main" id="{BAFC568A-338C-604D-A00C-673352D8FD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0" y="1276"/>
                  <a:ext cx="408" cy="493"/>
                  <a:chOff x="634" y="1296"/>
                  <a:chExt cx="326" cy="493"/>
                </a:xfrm>
              </p:grpSpPr>
              <p:sp>
                <p:nvSpPr>
                  <p:cNvPr id="19" name="Line 25">
                    <a:extLst>
                      <a:ext uri="{FF2B5EF4-FFF2-40B4-BE49-F238E27FC236}">
                        <a16:creationId xmlns:a16="http://schemas.microsoft.com/office/drawing/2014/main" id="{3546CB58-4A27-6648-909E-32DFDA390A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0" name="Text Box 26">
                    <a:extLst>
                      <a:ext uri="{FF2B5EF4-FFF2-40B4-BE49-F238E27FC236}">
                        <a16:creationId xmlns:a16="http://schemas.microsoft.com/office/drawing/2014/main" id="{D06B43F7-51BE-D447-81B6-62D730B3A12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" y="1343"/>
                    <a:ext cx="288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5B7E7B8A-BE08-0A4F-83FD-F233D86B11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844"/>
                <a:ext cx="434" cy="925"/>
                <a:chOff x="574" y="844"/>
                <a:chExt cx="434" cy="925"/>
              </a:xfrm>
            </p:grpSpPr>
            <p:sp>
              <p:nvSpPr>
                <p:cNvPr id="11" name="Line 28">
                  <a:extLst>
                    <a:ext uri="{FF2B5EF4-FFF2-40B4-BE49-F238E27FC236}">
                      <a16:creationId xmlns:a16="http://schemas.microsoft.com/office/drawing/2014/main" id="{5F015DEA-E132-E248-8BB2-0BDED3CE3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" name="Line 29">
                  <a:extLst>
                    <a:ext uri="{FF2B5EF4-FFF2-40B4-BE49-F238E27FC236}">
                      <a16:creationId xmlns:a16="http://schemas.microsoft.com/office/drawing/2014/main" id="{8605E6B8-9676-0940-B9F0-19E2228A3B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13" name="Group 30">
                  <a:extLst>
                    <a:ext uri="{FF2B5EF4-FFF2-40B4-BE49-F238E27FC236}">
                      <a16:creationId xmlns:a16="http://schemas.microsoft.com/office/drawing/2014/main" id="{85396E3F-C852-3D44-BBC9-C8A3330A16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0" y="1276"/>
                  <a:ext cx="408" cy="493"/>
                  <a:chOff x="634" y="1296"/>
                  <a:chExt cx="326" cy="493"/>
                </a:xfrm>
              </p:grpSpPr>
              <p:sp>
                <p:nvSpPr>
                  <p:cNvPr id="14" name="Line 31">
                    <a:extLst>
                      <a:ext uri="{FF2B5EF4-FFF2-40B4-BE49-F238E27FC236}">
                        <a16:creationId xmlns:a16="http://schemas.microsoft.com/office/drawing/2014/main" id="{99D8DF66-6860-2C41-AC71-9B148F827E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5" name="Text Box 32">
                    <a:extLst>
                      <a:ext uri="{FF2B5EF4-FFF2-40B4-BE49-F238E27FC236}">
                        <a16:creationId xmlns:a16="http://schemas.microsoft.com/office/drawing/2014/main" id="{9FEAEE15-2737-0141-B636-EF11FBA0E17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" y="1343"/>
                    <a:ext cx="288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</p:grpSp>
      </p:grpSp>
      <p:grpSp>
        <p:nvGrpSpPr>
          <p:cNvPr id="26" name="Group 51">
            <a:extLst>
              <a:ext uri="{FF2B5EF4-FFF2-40B4-BE49-F238E27FC236}">
                <a16:creationId xmlns:a16="http://schemas.microsoft.com/office/drawing/2014/main" id="{A463A71A-B220-8540-9730-7FB42E9B9244}"/>
              </a:ext>
            </a:extLst>
          </p:cNvPr>
          <p:cNvGrpSpPr>
            <a:grpSpLocks/>
          </p:cNvGrpSpPr>
          <p:nvPr/>
        </p:nvGrpSpPr>
        <p:grpSpPr bwMode="auto">
          <a:xfrm>
            <a:off x="1139825" y="3075682"/>
            <a:ext cx="3127375" cy="992187"/>
            <a:chOff x="574" y="603"/>
            <a:chExt cx="1970" cy="625"/>
          </a:xfrm>
        </p:grpSpPr>
        <p:sp>
          <p:nvSpPr>
            <p:cNvPr id="27" name="Line 37">
              <a:extLst>
                <a:ext uri="{FF2B5EF4-FFF2-40B4-BE49-F238E27FC236}">
                  <a16:creationId xmlns:a16="http://schemas.microsoft.com/office/drawing/2014/main" id="{A842CBCD-9FEC-0C43-A789-56A61C777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1036"/>
              <a:ext cx="19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Line 38">
              <a:extLst>
                <a:ext uri="{FF2B5EF4-FFF2-40B4-BE49-F238E27FC236}">
                  <a16:creationId xmlns:a16="http://schemas.microsoft.com/office/drawing/2014/main" id="{2B21AD91-AA55-4948-96D4-FC8424DED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Line 40">
              <a:extLst>
                <a:ext uri="{FF2B5EF4-FFF2-40B4-BE49-F238E27FC236}">
                  <a16:creationId xmlns:a16="http://schemas.microsoft.com/office/drawing/2014/main" id="{5E98106C-6310-0B40-966D-380F6C881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2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 Box 47">
              <a:extLst>
                <a:ext uri="{FF2B5EF4-FFF2-40B4-BE49-F238E27FC236}">
                  <a16:creationId xmlns:a16="http://schemas.microsoft.com/office/drawing/2014/main" id="{81815F67-F0E3-BA43-9C9B-BA8B5A460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603"/>
              <a:ext cx="5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A or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66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45233"/>
            <a:ext cx="7886700" cy="1325563"/>
          </a:xfrm>
        </p:spPr>
        <p:txBody>
          <a:bodyPr/>
          <a:lstStyle/>
          <a:p>
            <a:r>
              <a:rPr lang="en-US" altLang="ko-KR" dirty="0"/>
              <a:t>SRTF Example</a:t>
            </a:r>
          </a:p>
        </p:txBody>
      </p:sp>
      <p:grpSp>
        <p:nvGrpSpPr>
          <p:cNvPr id="597079" name="Group 87"/>
          <p:cNvGrpSpPr>
            <a:grpSpLocks/>
          </p:cNvGrpSpPr>
          <p:nvPr/>
        </p:nvGrpSpPr>
        <p:grpSpPr bwMode="auto">
          <a:xfrm>
            <a:off x="735013" y="3128977"/>
            <a:ext cx="7567612" cy="1743076"/>
            <a:chOff x="463" y="1755"/>
            <a:chExt cx="4767" cy="1098"/>
          </a:xfrm>
        </p:grpSpPr>
        <p:sp>
          <p:nvSpPr>
            <p:cNvPr id="30768" name="Line 22"/>
            <p:cNvSpPr>
              <a:spLocks noChangeShapeType="1"/>
            </p:cNvSpPr>
            <p:nvPr/>
          </p:nvSpPr>
          <p:spPr bwMode="auto">
            <a:xfrm>
              <a:off x="574" y="2092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0769" name="Group 28"/>
            <p:cNvGrpSpPr>
              <a:grpSpLocks/>
            </p:cNvGrpSpPr>
            <p:nvPr/>
          </p:nvGrpSpPr>
          <p:grpSpPr bwMode="auto">
            <a:xfrm>
              <a:off x="574" y="1900"/>
              <a:ext cx="48" cy="384"/>
              <a:chOff x="672" y="1776"/>
              <a:chExt cx="48" cy="384"/>
            </a:xfrm>
          </p:grpSpPr>
          <p:sp>
            <p:nvSpPr>
              <p:cNvPr id="30788" name="Line 23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9" name="Line 24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0" name="Group 29"/>
            <p:cNvGrpSpPr>
              <a:grpSpLocks/>
            </p:cNvGrpSpPr>
            <p:nvPr/>
          </p:nvGrpSpPr>
          <p:grpSpPr bwMode="auto">
            <a:xfrm>
              <a:off x="670" y="1900"/>
              <a:ext cx="48" cy="384"/>
              <a:chOff x="672" y="1776"/>
              <a:chExt cx="48" cy="384"/>
            </a:xfrm>
          </p:grpSpPr>
          <p:sp>
            <p:nvSpPr>
              <p:cNvPr id="30786" name="Line 30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7" name="Line 31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1" name="Group 32"/>
            <p:cNvGrpSpPr>
              <a:grpSpLocks/>
            </p:cNvGrpSpPr>
            <p:nvPr/>
          </p:nvGrpSpPr>
          <p:grpSpPr bwMode="auto">
            <a:xfrm>
              <a:off x="766" y="1900"/>
              <a:ext cx="48" cy="384"/>
              <a:chOff x="672" y="1776"/>
              <a:chExt cx="48" cy="384"/>
            </a:xfrm>
          </p:grpSpPr>
          <p:sp>
            <p:nvSpPr>
              <p:cNvPr id="30784" name="Line 33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5" name="Line 34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2" name="Group 35"/>
            <p:cNvGrpSpPr>
              <a:grpSpLocks/>
            </p:cNvGrpSpPr>
            <p:nvPr/>
          </p:nvGrpSpPr>
          <p:grpSpPr bwMode="auto">
            <a:xfrm>
              <a:off x="1054" y="1900"/>
              <a:ext cx="48" cy="384"/>
              <a:chOff x="672" y="1776"/>
              <a:chExt cx="48" cy="384"/>
            </a:xfrm>
          </p:grpSpPr>
          <p:sp>
            <p:nvSpPr>
              <p:cNvPr id="30782" name="Line 36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3" name="Line 37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3" name="Group 41"/>
            <p:cNvGrpSpPr>
              <a:grpSpLocks/>
            </p:cNvGrpSpPr>
            <p:nvPr/>
          </p:nvGrpSpPr>
          <p:grpSpPr bwMode="auto">
            <a:xfrm>
              <a:off x="584" y="2360"/>
              <a:ext cx="422" cy="493"/>
              <a:chOff x="622" y="1296"/>
              <a:chExt cx="338" cy="493"/>
            </a:xfrm>
          </p:grpSpPr>
          <p:sp>
            <p:nvSpPr>
              <p:cNvPr id="30780" name="Line 42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1" name="Text Box 43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74" name="Text Box 44"/>
            <p:cNvSpPr txBox="1">
              <a:spLocks noChangeArrowheads="1"/>
            </p:cNvSpPr>
            <p:nvPr/>
          </p:nvSpPr>
          <p:spPr bwMode="auto">
            <a:xfrm>
              <a:off x="463" y="1755"/>
              <a:ext cx="59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latin typeface="Gill Sans" charset="0"/>
                  <a:ea typeface="Gill Sans" charset="0"/>
                  <a:cs typeface="Gill Sans" charset="0"/>
                </a:rPr>
                <a:t>CABAB…</a:t>
              </a:r>
            </a:p>
          </p:txBody>
        </p:sp>
        <p:sp>
          <p:nvSpPr>
            <p:cNvPr id="30775" name="Text Box 45"/>
            <p:cNvSpPr txBox="1">
              <a:spLocks noChangeArrowheads="1"/>
            </p:cNvSpPr>
            <p:nvPr/>
          </p:nvSpPr>
          <p:spPr bwMode="auto">
            <a:xfrm>
              <a:off x="1001" y="1755"/>
              <a:ext cx="1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30776" name="Group 75"/>
            <p:cNvGrpSpPr>
              <a:grpSpLocks/>
            </p:cNvGrpSpPr>
            <p:nvPr/>
          </p:nvGrpSpPr>
          <p:grpSpPr bwMode="auto">
            <a:xfrm>
              <a:off x="1064" y="2360"/>
              <a:ext cx="422" cy="493"/>
              <a:chOff x="622" y="1296"/>
              <a:chExt cx="338" cy="493"/>
            </a:xfrm>
          </p:grpSpPr>
          <p:sp>
            <p:nvSpPr>
              <p:cNvPr id="30778" name="Line 76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79" name="Text Box 77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77" name="Text Box 78"/>
            <p:cNvSpPr txBox="1">
              <a:spLocks noChangeArrowheads="1"/>
            </p:cNvSpPr>
            <p:nvPr/>
          </p:nvSpPr>
          <p:spPr bwMode="auto">
            <a:xfrm>
              <a:off x="2046" y="2187"/>
              <a:ext cx="17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RR 1ms time slice</a:t>
              </a:r>
            </a:p>
          </p:txBody>
        </p:sp>
      </p:grpSp>
      <p:grpSp>
        <p:nvGrpSpPr>
          <p:cNvPr id="597081" name="Group 89"/>
          <p:cNvGrpSpPr>
            <a:grpSpLocks/>
          </p:cNvGrpSpPr>
          <p:nvPr/>
        </p:nvGrpSpPr>
        <p:grpSpPr bwMode="auto">
          <a:xfrm>
            <a:off x="835025" y="1300175"/>
            <a:ext cx="7467600" cy="1851026"/>
            <a:chOff x="526" y="603"/>
            <a:chExt cx="4704" cy="1166"/>
          </a:xfrm>
        </p:grpSpPr>
        <p:grpSp>
          <p:nvGrpSpPr>
            <p:cNvPr id="30750" name="Group 72"/>
            <p:cNvGrpSpPr>
              <a:grpSpLocks/>
            </p:cNvGrpSpPr>
            <p:nvPr/>
          </p:nvGrpSpPr>
          <p:grpSpPr bwMode="auto">
            <a:xfrm>
              <a:off x="4424" y="1276"/>
              <a:ext cx="422" cy="493"/>
              <a:chOff x="622" y="1296"/>
              <a:chExt cx="338" cy="493"/>
            </a:xfrm>
          </p:grpSpPr>
          <p:sp>
            <p:nvSpPr>
              <p:cNvPr id="30766" name="Line 73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7" name="Text Box 74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30751" name="Group 20"/>
            <p:cNvGrpSpPr>
              <a:grpSpLocks/>
            </p:cNvGrpSpPr>
            <p:nvPr/>
          </p:nvGrpSpPr>
          <p:grpSpPr bwMode="auto">
            <a:xfrm>
              <a:off x="574" y="844"/>
              <a:ext cx="4656" cy="384"/>
              <a:chOff x="672" y="672"/>
              <a:chExt cx="4656" cy="384"/>
            </a:xfrm>
          </p:grpSpPr>
          <p:sp>
            <p:nvSpPr>
              <p:cNvPr id="30760" name="Line 4"/>
              <p:cNvSpPr>
                <a:spLocks noChangeShapeType="1"/>
              </p:cNvSpPr>
              <p:nvPr/>
            </p:nvSpPr>
            <p:spPr bwMode="auto">
              <a:xfrm>
                <a:off x="672" y="864"/>
                <a:ext cx="46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1" name="Line 5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2" name="Line 6"/>
              <p:cNvSpPr>
                <a:spLocks noChangeShapeType="1"/>
              </p:cNvSpPr>
              <p:nvPr/>
            </p:nvSpPr>
            <p:spPr bwMode="auto">
              <a:xfrm>
                <a:off x="72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3" name="Line 7"/>
              <p:cNvSpPr>
                <a:spLocks noChangeShapeType="1"/>
              </p:cNvSpPr>
              <p:nvPr/>
            </p:nvSpPr>
            <p:spPr bwMode="auto">
              <a:xfrm>
                <a:off x="264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4" name="Line 9"/>
              <p:cNvSpPr>
                <a:spLocks noChangeShapeType="1"/>
              </p:cNvSpPr>
              <p:nvPr/>
            </p:nvSpPr>
            <p:spPr bwMode="auto">
              <a:xfrm>
                <a:off x="451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5" name="Line 11"/>
              <p:cNvSpPr>
                <a:spLocks noChangeShapeType="1"/>
              </p:cNvSpPr>
              <p:nvPr/>
            </p:nvSpPr>
            <p:spPr bwMode="auto">
              <a:xfrm>
                <a:off x="456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52" name="Group 14"/>
            <p:cNvGrpSpPr>
              <a:grpSpLocks/>
            </p:cNvGrpSpPr>
            <p:nvPr/>
          </p:nvGrpSpPr>
          <p:grpSpPr bwMode="auto">
            <a:xfrm>
              <a:off x="575" y="1276"/>
              <a:ext cx="431" cy="493"/>
              <a:chOff x="615" y="1296"/>
              <a:chExt cx="345" cy="493"/>
            </a:xfrm>
          </p:grpSpPr>
          <p:sp>
            <p:nvSpPr>
              <p:cNvPr id="30758" name="Line 12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59" name="Text Box 13"/>
              <p:cNvSpPr txBox="1">
                <a:spLocks noChangeArrowheads="1"/>
              </p:cNvSpPr>
              <p:nvPr/>
            </p:nvSpPr>
            <p:spPr bwMode="auto">
              <a:xfrm>
                <a:off x="615" y="1343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53" name="Text Box 15"/>
            <p:cNvSpPr txBox="1">
              <a:spLocks noChangeArrowheads="1"/>
            </p:cNvSpPr>
            <p:nvPr/>
          </p:nvSpPr>
          <p:spPr bwMode="auto">
            <a:xfrm>
              <a:off x="4366" y="603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0754" name="Text Box 16"/>
            <p:cNvSpPr txBox="1">
              <a:spLocks noChangeArrowheads="1"/>
            </p:cNvSpPr>
            <p:nvPr/>
          </p:nvSpPr>
          <p:spPr bwMode="auto">
            <a:xfrm>
              <a:off x="1430" y="603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55" name="Text Box 17"/>
            <p:cNvSpPr txBox="1">
              <a:spLocks noChangeArrowheads="1"/>
            </p:cNvSpPr>
            <p:nvPr/>
          </p:nvSpPr>
          <p:spPr bwMode="auto">
            <a:xfrm>
              <a:off x="3413" y="603"/>
              <a:ext cx="2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0756" name="Text Box 18"/>
            <p:cNvSpPr txBox="1">
              <a:spLocks noChangeArrowheads="1"/>
            </p:cNvSpPr>
            <p:nvPr/>
          </p:nvSpPr>
          <p:spPr bwMode="auto">
            <a:xfrm>
              <a:off x="526" y="603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0757" name="Text Box 79"/>
            <p:cNvSpPr txBox="1">
              <a:spLocks noChangeArrowheads="1"/>
            </p:cNvSpPr>
            <p:nvPr/>
          </p:nvSpPr>
          <p:spPr bwMode="auto">
            <a:xfrm>
              <a:off x="1873" y="1230"/>
              <a:ext cx="197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RR 100ms time slice</a:t>
              </a:r>
            </a:p>
          </p:txBody>
        </p:sp>
      </p:grpSp>
      <p:grpSp>
        <p:nvGrpSpPr>
          <p:cNvPr id="597080" name="Group 88"/>
          <p:cNvGrpSpPr>
            <a:grpSpLocks/>
          </p:cNvGrpSpPr>
          <p:nvPr/>
        </p:nvGrpSpPr>
        <p:grpSpPr bwMode="auto">
          <a:xfrm>
            <a:off x="823913" y="4957777"/>
            <a:ext cx="7478712" cy="1851026"/>
            <a:chOff x="519" y="2907"/>
            <a:chExt cx="4711" cy="1166"/>
          </a:xfrm>
        </p:grpSpPr>
        <p:sp>
          <p:nvSpPr>
            <p:cNvPr id="30729" name="Line 47"/>
            <p:cNvSpPr>
              <a:spLocks noChangeShapeType="1"/>
            </p:cNvSpPr>
            <p:nvPr/>
          </p:nvSpPr>
          <p:spPr bwMode="auto">
            <a:xfrm>
              <a:off x="574" y="3340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0730" name="Group 60"/>
            <p:cNvGrpSpPr>
              <a:grpSpLocks/>
            </p:cNvGrpSpPr>
            <p:nvPr/>
          </p:nvGrpSpPr>
          <p:grpSpPr bwMode="auto">
            <a:xfrm>
              <a:off x="574" y="3148"/>
              <a:ext cx="48" cy="384"/>
              <a:chOff x="672" y="3072"/>
              <a:chExt cx="48" cy="384"/>
            </a:xfrm>
          </p:grpSpPr>
          <p:sp>
            <p:nvSpPr>
              <p:cNvPr id="30748" name="Line 48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9" name="Line 49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31" name="Group 53"/>
            <p:cNvGrpSpPr>
              <a:grpSpLocks/>
            </p:cNvGrpSpPr>
            <p:nvPr/>
          </p:nvGrpSpPr>
          <p:grpSpPr bwMode="auto">
            <a:xfrm>
              <a:off x="584" y="3580"/>
              <a:ext cx="422" cy="493"/>
              <a:chOff x="622" y="1296"/>
              <a:chExt cx="338" cy="493"/>
            </a:xfrm>
          </p:grpSpPr>
          <p:sp>
            <p:nvSpPr>
              <p:cNvPr id="30746" name="Line 54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7" name="Text Box 55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32" name="Text Box 57"/>
            <p:cNvSpPr txBox="1">
              <a:spLocks noChangeArrowheads="1"/>
            </p:cNvSpPr>
            <p:nvPr/>
          </p:nvSpPr>
          <p:spPr bwMode="auto">
            <a:xfrm>
              <a:off x="770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33" name="Text Box 59"/>
            <p:cNvSpPr txBox="1">
              <a:spLocks noChangeArrowheads="1"/>
            </p:cNvSpPr>
            <p:nvPr/>
          </p:nvSpPr>
          <p:spPr bwMode="auto">
            <a:xfrm>
              <a:off x="519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30734" name="Group 61"/>
            <p:cNvGrpSpPr>
              <a:grpSpLocks/>
            </p:cNvGrpSpPr>
            <p:nvPr/>
          </p:nvGrpSpPr>
          <p:grpSpPr bwMode="auto">
            <a:xfrm>
              <a:off x="1006" y="3148"/>
              <a:ext cx="48" cy="384"/>
              <a:chOff x="672" y="3072"/>
              <a:chExt cx="48" cy="384"/>
            </a:xfrm>
          </p:grpSpPr>
          <p:sp>
            <p:nvSpPr>
              <p:cNvPr id="30744" name="Line 62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5" name="Line 63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35" name="Group 64"/>
            <p:cNvGrpSpPr>
              <a:grpSpLocks/>
            </p:cNvGrpSpPr>
            <p:nvPr/>
          </p:nvGrpSpPr>
          <p:grpSpPr bwMode="auto">
            <a:xfrm>
              <a:off x="1016" y="3580"/>
              <a:ext cx="422" cy="493"/>
              <a:chOff x="622" y="1296"/>
              <a:chExt cx="338" cy="493"/>
            </a:xfrm>
          </p:grpSpPr>
          <p:sp>
            <p:nvSpPr>
              <p:cNvPr id="30742" name="Line 65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3" name="Text Box 66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30736" name="Group 67"/>
            <p:cNvGrpSpPr>
              <a:grpSpLocks/>
            </p:cNvGrpSpPr>
            <p:nvPr/>
          </p:nvGrpSpPr>
          <p:grpSpPr bwMode="auto">
            <a:xfrm>
              <a:off x="1438" y="3148"/>
              <a:ext cx="48" cy="384"/>
              <a:chOff x="672" y="3072"/>
              <a:chExt cx="48" cy="384"/>
            </a:xfrm>
          </p:grpSpPr>
          <p:sp>
            <p:nvSpPr>
              <p:cNvPr id="30740" name="Line 68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1" name="Line 69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0737" name="Text Box 70"/>
            <p:cNvSpPr txBox="1">
              <a:spLocks noChangeArrowheads="1"/>
            </p:cNvSpPr>
            <p:nvPr/>
          </p:nvSpPr>
          <p:spPr bwMode="auto">
            <a:xfrm>
              <a:off x="1586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38" name="Text Box 71"/>
            <p:cNvSpPr txBox="1">
              <a:spLocks noChangeArrowheads="1"/>
            </p:cNvSpPr>
            <p:nvPr/>
          </p:nvSpPr>
          <p:spPr bwMode="auto">
            <a:xfrm>
              <a:off x="1154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39" name="Text Box 81"/>
            <p:cNvSpPr txBox="1">
              <a:spLocks noChangeArrowheads="1"/>
            </p:cNvSpPr>
            <p:nvPr/>
          </p:nvSpPr>
          <p:spPr bwMode="auto">
            <a:xfrm>
              <a:off x="2569" y="3435"/>
              <a:ext cx="57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SRTF</a:t>
              </a:r>
            </a:p>
          </p:txBody>
        </p:sp>
      </p:grpSp>
      <p:sp>
        <p:nvSpPr>
          <p:cNvPr id="597075" name="AutoShape 83"/>
          <p:cNvSpPr>
            <a:spLocks noChangeArrowheads="1"/>
          </p:cNvSpPr>
          <p:nvPr/>
        </p:nvSpPr>
        <p:spPr bwMode="auto">
          <a:xfrm>
            <a:off x="6553200" y="2324112"/>
            <a:ext cx="2438400" cy="1143000"/>
          </a:xfrm>
          <a:prstGeom prst="wedgeRoundRectCallout">
            <a:avLst>
              <a:gd name="adj1" fmla="val -71157"/>
              <a:gd name="adj2" fmla="val 57222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~90% but lots of wakeups!</a:t>
            </a:r>
          </a:p>
        </p:txBody>
      </p:sp>
      <p:sp>
        <p:nvSpPr>
          <p:cNvPr id="597076" name="AutoShape 84"/>
          <p:cNvSpPr>
            <a:spLocks noChangeArrowheads="1"/>
          </p:cNvSpPr>
          <p:nvPr/>
        </p:nvSpPr>
        <p:spPr bwMode="auto">
          <a:xfrm>
            <a:off x="6629400" y="4533912"/>
            <a:ext cx="2362200" cy="914400"/>
          </a:xfrm>
          <a:prstGeom prst="wedgeRoundRectCallout">
            <a:avLst>
              <a:gd name="adj1" fmla="val -72569"/>
              <a:gd name="adj2" fmla="val 59028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90%</a:t>
            </a:r>
          </a:p>
        </p:txBody>
      </p:sp>
      <p:sp>
        <p:nvSpPr>
          <p:cNvPr id="597077" name="AutoShape 85"/>
          <p:cNvSpPr>
            <a:spLocks noChangeArrowheads="1"/>
          </p:cNvSpPr>
          <p:nvPr/>
        </p:nvSpPr>
        <p:spPr bwMode="auto">
          <a:xfrm>
            <a:off x="6553200" y="876312"/>
            <a:ext cx="2362200" cy="914400"/>
          </a:xfrm>
          <a:prstGeom prst="wedgeRoundRectCallout">
            <a:avLst>
              <a:gd name="adj1" fmla="val -72569"/>
              <a:gd name="adj2" fmla="val 59028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9/201 ~ 4.5%</a:t>
            </a:r>
          </a:p>
        </p:txBody>
      </p:sp>
    </p:spTree>
    <p:extLst>
      <p:ext uri="{BB962C8B-B14F-4D97-AF65-F5344CB8AC3E}">
        <p14:creationId xmlns:p14="http://schemas.microsoft.com/office/powerpoint/2010/main" val="84869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75" grpId="0" animBg="1"/>
      <p:bldP spid="597076" grpId="0" animBg="1"/>
      <p:bldP spid="59707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44F3-B884-BF4A-BFBB-3FE46342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39" y="0"/>
            <a:ext cx="7886700" cy="1325563"/>
          </a:xfrm>
        </p:spPr>
        <p:txBody>
          <a:bodyPr/>
          <a:lstStyle/>
          <a:p>
            <a:r>
              <a:rPr lang="en-US" dirty="0"/>
              <a:t>Shortest Job/Remaining Time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D8BF2-0662-3C46-8634-7E16BE4F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Provably Optimal</a:t>
            </a:r>
            <a:r>
              <a:rPr lang="en-US" sz="3200" dirty="0"/>
              <a:t> with respect to </a:t>
            </a:r>
            <a:r>
              <a:rPr lang="en-US" sz="3200" i="1" dirty="0"/>
              <a:t>Response Time</a:t>
            </a:r>
          </a:p>
          <a:p>
            <a:endParaRPr lang="en-US" sz="3200" i="1" dirty="0"/>
          </a:p>
          <a:p>
            <a:pPr lvl="1"/>
            <a:endParaRPr lang="en-US" sz="2800" dirty="0"/>
          </a:p>
          <a:p>
            <a:r>
              <a:rPr lang="en-US" sz="3200" dirty="0"/>
              <a:t>But Starvation is possible</a:t>
            </a:r>
          </a:p>
          <a:p>
            <a:pPr lvl="1"/>
            <a:r>
              <a:rPr lang="en-US" sz="2800" dirty="0"/>
              <a:t>What if new short jobs keep arriving?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600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0AE4-3D70-C54C-B7CE-3D577F78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Kernel-Supported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89A6D-2059-5C44-B0DB-2D7B136B7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Kernel-Supported Thread: OS stores thread control block, schedules thread directly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Block independently on I/O, processes may wait on multiple events</a:t>
            </a:r>
          </a:p>
          <a:p>
            <a:pPr>
              <a:spcAft>
                <a:spcPts val="12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94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44F3-B884-BF4A-BFBB-3FE46342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Job/Remaining Time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D8BF2-0662-3C46-8634-7E16BE4F1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How do we know the time a job/process will take?</a:t>
            </a:r>
            <a:endParaRPr lang="en-US" sz="4000" b="1" i="1" dirty="0"/>
          </a:p>
          <a:p>
            <a:pPr lvl="1"/>
            <a:r>
              <a:rPr lang="en-US" sz="3600" dirty="0"/>
              <a:t>Usually, we don't</a:t>
            </a:r>
          </a:p>
          <a:p>
            <a:endParaRPr lang="en-US" sz="4000" dirty="0"/>
          </a:p>
          <a:p>
            <a:r>
              <a:rPr lang="en-US" sz="4000" dirty="0"/>
              <a:t>Ask the users?</a:t>
            </a:r>
          </a:p>
          <a:p>
            <a:pPr lvl="1"/>
            <a:r>
              <a:rPr lang="en-US" sz="3600" dirty="0"/>
              <a:t>They can try to estimate…</a:t>
            </a:r>
          </a:p>
          <a:p>
            <a:pPr lvl="1"/>
            <a:r>
              <a:rPr lang="en-US" sz="3600" dirty="0"/>
              <a:t>Or guess, or game the system, …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90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B0FE2A-FD61-6640-8EDC-322794DF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5050"/>
          </a:xfrm>
        </p:spPr>
        <p:txBody>
          <a:bodyPr/>
          <a:lstStyle/>
          <a:p>
            <a:r>
              <a:rPr lang="en-US" dirty="0"/>
              <a:t>Observing Process Behavior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BDC7D-59F7-0C42-BF9A-15BF6AE40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0176"/>
            <a:ext cx="7886700" cy="53006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Consider jobs scheduled by Round Robin</a:t>
            </a:r>
          </a:p>
          <a:p>
            <a:endParaRPr lang="en-US" sz="3200" dirty="0"/>
          </a:p>
          <a:p>
            <a:r>
              <a:rPr lang="en-US" sz="3200" dirty="0"/>
              <a:t>Process exhausts quantum, has to be preempted</a:t>
            </a:r>
          </a:p>
          <a:p>
            <a:pPr lvl="1"/>
            <a:r>
              <a:rPr lang="en-US" sz="2800" dirty="0"/>
              <a:t>Consuming all of the CPU time it can, "CPU-Bound"</a:t>
            </a:r>
          </a:p>
          <a:p>
            <a:pPr lvl="1"/>
            <a:endParaRPr lang="en-US" sz="2800" dirty="0"/>
          </a:p>
          <a:p>
            <a:r>
              <a:rPr lang="en-US" sz="3200" dirty="0"/>
              <a:t>Process blocks on I/O before quantum exhausted</a:t>
            </a:r>
          </a:p>
          <a:p>
            <a:pPr lvl="1"/>
            <a:r>
              <a:rPr lang="en-US" sz="2800" dirty="0"/>
              <a:t>"I/O-Bound"</a:t>
            </a:r>
          </a:p>
          <a:p>
            <a:endParaRPr lang="en-US" sz="3200" dirty="0"/>
          </a:p>
          <a:p>
            <a:r>
              <a:rPr lang="en-US" sz="3200" dirty="0"/>
              <a:t>Past behavior is good indicator of future behavior</a:t>
            </a:r>
          </a:p>
          <a:p>
            <a:pPr lvl="1"/>
            <a:r>
              <a:rPr lang="en-US" sz="2800" dirty="0"/>
              <a:t>I/O-bound now, likely to be I/O-bound later</a:t>
            </a:r>
          </a:p>
        </p:txBody>
      </p:sp>
    </p:spTree>
    <p:extLst>
      <p:ext uri="{BB962C8B-B14F-4D97-AF65-F5344CB8AC3E}">
        <p14:creationId xmlns:p14="http://schemas.microsoft.com/office/powerpoint/2010/main" val="31480716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C80E-392D-7B41-9436-7ED044B3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Feedback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8749-0A32-AE4F-9E4B-98932FF37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queues, each of different priority</a:t>
            </a:r>
          </a:p>
          <a:p>
            <a:pPr lvl="1"/>
            <a:r>
              <a:rPr lang="en-US" dirty="0"/>
              <a:t>Round Robin within each queue</a:t>
            </a:r>
          </a:p>
          <a:p>
            <a:pPr lvl="1"/>
            <a:r>
              <a:rPr lang="en-US" dirty="0"/>
              <a:t>Different quantum length for each queue</a:t>
            </a:r>
          </a:p>
          <a:p>
            <a:r>
              <a:rPr lang="en-US" dirty="0"/>
              <a:t>Favor I/O-bound jobs for interactivity</a:t>
            </a:r>
          </a:p>
          <a:p>
            <a:pPr lvl="1"/>
            <a:r>
              <a:rPr lang="en-US" dirty="0"/>
              <a:t>Get click or kick off I/O transfer</a:t>
            </a:r>
          </a:p>
          <a:p>
            <a:r>
              <a:rPr lang="en-US" dirty="0"/>
              <a:t>Low overhead for CPU bound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5F673B2C-D137-DD4A-BC1B-AE017DEA8460}"/>
              </a:ext>
            </a:extLst>
          </p:cNvPr>
          <p:cNvGrpSpPr>
            <a:grpSpLocks/>
          </p:cNvGrpSpPr>
          <p:nvPr/>
        </p:nvGrpSpPr>
        <p:grpSpPr bwMode="auto">
          <a:xfrm>
            <a:off x="1819275" y="1628767"/>
            <a:ext cx="3657600" cy="1828800"/>
            <a:chOff x="1872" y="1392"/>
            <a:chExt cx="2016" cy="1233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CB87383C-A026-564A-9FA8-56E4FE903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0DEB1C3-BFC3-4D4B-A920-84FCB3595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92E7AE5-0FBD-C347-905D-9DA2D23D9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45C4107E-78CA-624C-8C2B-B40F5E14666F}"/>
              </a:ext>
            </a:extLst>
          </p:cNvPr>
          <p:cNvGrpSpPr>
            <a:grpSpLocks/>
          </p:cNvGrpSpPr>
          <p:nvPr/>
        </p:nvGrpSpPr>
        <p:grpSpPr bwMode="auto">
          <a:xfrm>
            <a:off x="4943475" y="1933567"/>
            <a:ext cx="3308350" cy="914400"/>
            <a:chOff x="3600" y="624"/>
            <a:chExt cx="2084" cy="576"/>
          </a:xfrm>
        </p:grpSpPr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3F0F1044-3365-CB4A-966B-BA098AFE5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5AE25C8E-8705-0846-9CD5-25040460A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6EA1DF4D-F427-5543-AA42-B44417F3E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sp>
        <p:nvSpPr>
          <p:cNvPr id="12" name="Explosion 2 11">
            <a:extLst>
              <a:ext uri="{FF2B5EF4-FFF2-40B4-BE49-F238E27FC236}">
                <a16:creationId xmlns:a16="http://schemas.microsoft.com/office/drawing/2014/main" id="{7AFFDE9D-A081-A147-B450-15C5A955697A}"/>
              </a:ext>
            </a:extLst>
          </p:cNvPr>
          <p:cNvSpPr/>
          <p:nvPr/>
        </p:nvSpPr>
        <p:spPr>
          <a:xfrm>
            <a:off x="6746789" y="4614144"/>
            <a:ext cx="2397211" cy="19398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AB7A66-3BD8-ED46-8057-D2717FD09B0D}"/>
              </a:ext>
            </a:extLst>
          </p:cNvPr>
          <p:cNvSpPr txBox="1"/>
          <p:nvPr/>
        </p:nvSpPr>
        <p:spPr>
          <a:xfrm rot="18977249">
            <a:off x="7242831" y="5399400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2.3</a:t>
            </a:r>
          </a:p>
        </p:txBody>
      </p:sp>
    </p:spTree>
    <p:extLst>
      <p:ext uri="{BB962C8B-B14F-4D97-AF65-F5344CB8AC3E}">
        <p14:creationId xmlns:p14="http://schemas.microsoft.com/office/powerpoint/2010/main" val="10415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C80E-392D-7B41-9436-7ED044B3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Feedback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8749-0A32-AE4F-9E4B-98932FF37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25625"/>
            <a:ext cx="817245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Intuition: Priority Level proportional to burst length</a:t>
            </a:r>
          </a:p>
          <a:p>
            <a:r>
              <a:rPr lang="en-US" dirty="0"/>
              <a:t>Job Exceeds Quantum: Drop to lower queue</a:t>
            </a:r>
          </a:p>
          <a:p>
            <a:r>
              <a:rPr lang="en-US" dirty="0"/>
              <a:t>Job Doesn't Exceed Quantum: Raise to higher queue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5F673B2C-D137-DD4A-BC1B-AE017DEA8460}"/>
              </a:ext>
            </a:extLst>
          </p:cNvPr>
          <p:cNvGrpSpPr>
            <a:grpSpLocks/>
          </p:cNvGrpSpPr>
          <p:nvPr/>
        </p:nvGrpSpPr>
        <p:grpSpPr bwMode="auto">
          <a:xfrm>
            <a:off x="1819275" y="1628767"/>
            <a:ext cx="3657600" cy="1828800"/>
            <a:chOff x="1872" y="1392"/>
            <a:chExt cx="2016" cy="1233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CB87383C-A026-564A-9FA8-56E4FE903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0DEB1C3-BFC3-4D4B-A920-84FCB3595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92E7AE5-0FBD-C347-905D-9DA2D23D9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45C4107E-78CA-624C-8C2B-B40F5E14666F}"/>
              </a:ext>
            </a:extLst>
          </p:cNvPr>
          <p:cNvGrpSpPr>
            <a:grpSpLocks/>
          </p:cNvGrpSpPr>
          <p:nvPr/>
        </p:nvGrpSpPr>
        <p:grpSpPr bwMode="auto">
          <a:xfrm>
            <a:off x="4943475" y="1933567"/>
            <a:ext cx="3308350" cy="914400"/>
            <a:chOff x="3600" y="624"/>
            <a:chExt cx="2084" cy="576"/>
          </a:xfrm>
        </p:grpSpPr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3F0F1044-3365-CB4A-966B-BA098AFE5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5AE25C8E-8705-0846-9CD5-25040460A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6EA1DF4D-F427-5543-AA42-B44417F3E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35B6-21BD-CA43-89AC-1B7FD029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Feedback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9588D-9CDC-DE4E-B56D-74A154562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Approximates Shortest Remaining Time First</a:t>
            </a:r>
          </a:p>
          <a:p>
            <a:pPr lvl="1"/>
            <a:r>
              <a:rPr lang="en-US" dirty="0"/>
              <a:t>CPU-bound have lowest priority (run last)</a:t>
            </a:r>
          </a:p>
          <a:p>
            <a:pPr lvl="1"/>
            <a:r>
              <a:rPr lang="en-US" dirty="0"/>
              <a:t>I/O-bound (short CPU bursts) have highest priority</a:t>
            </a:r>
            <a:br>
              <a:rPr lang="en-US" dirty="0"/>
            </a:br>
            <a:r>
              <a:rPr lang="en-US" dirty="0"/>
              <a:t>(run first)</a:t>
            </a:r>
          </a:p>
          <a:p>
            <a:r>
              <a:rPr lang="en-US" dirty="0"/>
              <a:t>Low overhead</a:t>
            </a:r>
          </a:p>
          <a:p>
            <a:pPr lvl="1"/>
            <a:r>
              <a:rPr lang="en-US" dirty="0"/>
              <a:t>Easy to update priority of a job</a:t>
            </a:r>
          </a:p>
          <a:p>
            <a:pPr lvl="1"/>
            <a:r>
              <a:rPr lang="en-US" dirty="0"/>
              <a:t>Easy to find next ready task to run</a:t>
            </a:r>
          </a:p>
          <a:p>
            <a:r>
              <a:rPr lang="en-US" dirty="0"/>
              <a:t>Can a process cheat?</a:t>
            </a:r>
          </a:p>
          <a:p>
            <a:pPr lvl="1"/>
            <a:r>
              <a:rPr lang="en-US" dirty="0"/>
              <a:t>Yes, add meaningless I/O operations (but has a cost)</a:t>
            </a:r>
          </a:p>
        </p:txBody>
      </p:sp>
    </p:spTree>
    <p:extLst>
      <p:ext uri="{BB962C8B-B14F-4D97-AF65-F5344CB8AC3E}">
        <p14:creationId xmlns:p14="http://schemas.microsoft.com/office/powerpoint/2010/main" val="23023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35B6-21BD-CA43-89AC-1B7FD029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Feedback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9588D-9CDC-DE4E-B56D-74A154562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starvation?</a:t>
            </a:r>
          </a:p>
          <a:p>
            <a:r>
              <a:rPr lang="en-US" dirty="0"/>
              <a:t>Long-running jobs fall into low priority, may never get the CPU</a:t>
            </a:r>
          </a:p>
          <a:p>
            <a:pPr lvl="1"/>
            <a:r>
              <a:rPr lang="en-US" dirty="0"/>
              <a:t>Time-slice among the queues (e.g., 70% to highest priority, 20% to middle, 10% to low)</a:t>
            </a:r>
          </a:p>
          <a:p>
            <a:pPr lvl="1"/>
            <a:r>
              <a:rPr lang="en-US" dirty="0"/>
              <a:t>Artificially boost priority of a starved job</a:t>
            </a:r>
          </a:p>
          <a:p>
            <a:pPr lvl="1"/>
            <a:endParaRPr lang="en-US" dirty="0"/>
          </a:p>
          <a:p>
            <a:r>
              <a:rPr lang="en-US" dirty="0"/>
              <a:t>These solutions </a:t>
            </a:r>
            <a:r>
              <a:rPr lang="en-US" b="1" dirty="0"/>
              <a:t>improve fairness</a:t>
            </a:r>
            <a:r>
              <a:rPr lang="en-US" dirty="0"/>
              <a:t> but </a:t>
            </a:r>
            <a:r>
              <a:rPr lang="en-US" b="1" dirty="0"/>
              <a:t>hurt response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0F3D-8D26-074C-99A4-531D58CF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need arrays of queues?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FD235-B201-8647-9376-DC63D7D9F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might you leverage priority-based scheduling mechanism (and its data structure)?</a:t>
            </a:r>
          </a:p>
        </p:txBody>
      </p:sp>
    </p:spTree>
    <p:extLst>
      <p:ext uri="{BB962C8B-B14F-4D97-AF65-F5344CB8AC3E}">
        <p14:creationId xmlns:p14="http://schemas.microsoft.com/office/powerpoint/2010/main" val="14825403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3329-8A2E-B740-B84E-4D9EACC1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O(1)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1871F-4747-1944-B81F-6CC49123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90023"/>
            <a:ext cx="7056664" cy="3650226"/>
          </a:xfrm>
        </p:spPr>
        <p:txBody>
          <a:bodyPr>
            <a:normAutofit/>
          </a:bodyPr>
          <a:lstStyle/>
          <a:p>
            <a:r>
              <a:rPr lang="en-US" dirty="0"/>
              <a:t>MLFQ-Like Scheduler with 140 Priority Levels</a:t>
            </a:r>
          </a:p>
          <a:p>
            <a:pPr lvl="1"/>
            <a:r>
              <a:rPr lang="en-US" dirty="0"/>
              <a:t>40 for user tasks, 100 "</a:t>
            </a:r>
            <a:r>
              <a:rPr lang="en-US" dirty="0" err="1"/>
              <a:t>realtime</a:t>
            </a:r>
            <a:r>
              <a:rPr lang="en-US" dirty="0"/>
              <a:t>" tasks</a:t>
            </a:r>
          </a:p>
          <a:p>
            <a:pPr lvl="1"/>
            <a:r>
              <a:rPr lang="en-US" dirty="0"/>
              <a:t>All algorithms O(1) complexity – low overhead</a:t>
            </a:r>
          </a:p>
          <a:p>
            <a:r>
              <a:rPr lang="en-US" i="1" dirty="0"/>
              <a:t>Active </a:t>
            </a:r>
            <a:r>
              <a:rPr lang="en-US" dirty="0"/>
              <a:t>and </a:t>
            </a:r>
            <a:r>
              <a:rPr lang="en-US" i="1" dirty="0"/>
              <a:t>expired</a:t>
            </a:r>
            <a:r>
              <a:rPr lang="en-US" dirty="0"/>
              <a:t> queues at each priority</a:t>
            </a:r>
          </a:p>
          <a:p>
            <a:pPr lvl="1"/>
            <a:r>
              <a:rPr lang="en-US" dirty="0"/>
              <a:t>Once active is empty, swap them (pointers)</a:t>
            </a:r>
          </a:p>
          <a:p>
            <a:pPr lvl="1"/>
            <a:r>
              <a:rPr lang="en-US" b="1" dirty="0"/>
              <a:t>Round Robin </a:t>
            </a:r>
            <a:r>
              <a:rPr lang="en-US" dirty="0"/>
              <a:t>within each queue (varying quanta)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8C1D20-B90C-EE4B-B434-68F6F8F91512}"/>
              </a:ext>
            </a:extLst>
          </p:cNvPr>
          <p:cNvSpPr/>
          <p:nvPr/>
        </p:nvSpPr>
        <p:spPr bwMode="auto">
          <a:xfrm>
            <a:off x="1619246" y="1471604"/>
            <a:ext cx="35814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Kernel/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Realtim</a:t>
            </a:r>
            <a:r>
              <a:rPr lang="en-US" b="1" dirty="0" err="1"/>
              <a:t>e</a:t>
            </a:r>
            <a:r>
              <a:rPr lang="en-US" b="1" dirty="0"/>
              <a:t> Tasks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D7087-D2B9-E846-8FD4-3C31B816B4B1}"/>
              </a:ext>
            </a:extLst>
          </p:cNvPr>
          <p:cNvSpPr/>
          <p:nvPr/>
        </p:nvSpPr>
        <p:spPr bwMode="auto">
          <a:xfrm>
            <a:off x="5200646" y="1471604"/>
            <a:ext cx="1600200" cy="5334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User Tasks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32AF2-D841-044A-A24E-B2FC02517325}"/>
              </a:ext>
            </a:extLst>
          </p:cNvPr>
          <p:cNvSpPr txBox="1"/>
          <p:nvPr/>
        </p:nvSpPr>
        <p:spPr>
          <a:xfrm>
            <a:off x="1466846" y="208120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28952-64AC-1F4D-9E2B-6FD12F27C32C}"/>
              </a:ext>
            </a:extLst>
          </p:cNvPr>
          <p:cNvSpPr txBox="1"/>
          <p:nvPr/>
        </p:nvSpPr>
        <p:spPr>
          <a:xfrm>
            <a:off x="4886252" y="20812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A520E-3633-5C4E-B06F-55B5B3C33AD9}"/>
              </a:ext>
            </a:extLst>
          </p:cNvPr>
          <p:cNvSpPr txBox="1"/>
          <p:nvPr/>
        </p:nvSpPr>
        <p:spPr>
          <a:xfrm>
            <a:off x="6343646" y="20812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139</a:t>
            </a:r>
          </a:p>
        </p:txBody>
      </p:sp>
    </p:spTree>
    <p:extLst>
      <p:ext uri="{BB962C8B-B14F-4D97-AF65-F5344CB8AC3E}">
        <p14:creationId xmlns:p14="http://schemas.microsoft.com/office/powerpoint/2010/main" val="20001701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3329-8A2E-B740-B84E-4D9EACC1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O(1)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1871F-4747-1944-B81F-6CC49123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229" y="1811170"/>
            <a:ext cx="2713264" cy="3511943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Lots of ad-hoc heuristics</a:t>
            </a:r>
          </a:p>
          <a:p>
            <a:pPr lvl="1"/>
            <a:r>
              <a:rPr lang="en-US" sz="3200" dirty="0"/>
              <a:t>Try to boost priority of I/O-bound tasks</a:t>
            </a:r>
          </a:p>
          <a:p>
            <a:pPr lvl="1"/>
            <a:r>
              <a:rPr lang="en-US" sz="3200" dirty="0"/>
              <a:t>Try to boost priority of starved tasks</a:t>
            </a: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534B5DF1-9A40-1444-9C1D-21DE18BE5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07" y="1690689"/>
            <a:ext cx="5989864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502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17231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Classification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779062"/>
            <a:ext cx="8610600" cy="1782763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dirty="0">
                <a:latin typeface="Helvetica" charset="0"/>
                <a:ea typeface="MS PGothic" charset="0"/>
              </a:rPr>
              <a:t>Real operating systems have either</a:t>
            </a:r>
          </a:p>
          <a:p>
            <a:pPr lvl="1">
              <a:spcBef>
                <a:spcPct val="15000"/>
              </a:spcBef>
            </a:pPr>
            <a:r>
              <a:rPr lang="en-US" dirty="0">
                <a:latin typeface="Helvetica" charset="0"/>
                <a:ea typeface="MS PGothic" charset="0"/>
              </a:rPr>
              <a:t>One or many address spaces</a:t>
            </a:r>
          </a:p>
          <a:p>
            <a:pPr lvl="1">
              <a:spcBef>
                <a:spcPct val="15000"/>
              </a:spcBef>
            </a:pPr>
            <a:r>
              <a:rPr lang="en-US" dirty="0">
                <a:latin typeface="Helvetica" charset="0"/>
                <a:ea typeface="MS PGothic" charset="0"/>
              </a:rPr>
              <a:t>One or many threads per address space</a:t>
            </a:r>
          </a:p>
        </p:txBody>
      </p:sp>
      <p:sp>
        <p:nvSpPr>
          <p:cNvPr id="327693" name="Rectangle 13"/>
          <p:cNvSpPr>
            <a:spLocks noChangeArrowheads="1"/>
          </p:cNvSpPr>
          <p:nvPr/>
        </p:nvSpPr>
        <p:spPr bwMode="auto">
          <a:xfrm>
            <a:off x="5715000" y="3355848"/>
            <a:ext cx="30480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Mach, OS/2, HP-UX, Win NT to 8, Solaris, OS X, Android, iOS</a:t>
            </a:r>
          </a:p>
        </p:txBody>
      </p: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2743200" y="3355848"/>
            <a:ext cx="29718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Embedded systems (Geoworks, VxWorks, JavaOS,etc)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JavaOS, Pilot(PC)</a:t>
            </a:r>
          </a:p>
        </p:txBody>
      </p:sp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5715000" y="2593848"/>
            <a:ext cx="30480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Traditional UNIX</a:t>
            </a:r>
          </a:p>
        </p:txBody>
      </p:sp>
      <p:sp>
        <p:nvSpPr>
          <p:cNvPr id="327689" name="Rectangle 9"/>
          <p:cNvSpPr>
            <a:spLocks noChangeArrowheads="1"/>
          </p:cNvSpPr>
          <p:nvPr/>
        </p:nvSpPr>
        <p:spPr bwMode="auto">
          <a:xfrm>
            <a:off x="2743200" y="2593848"/>
            <a:ext cx="29718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MS/DOS, early Macintosh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81000" y="1755648"/>
            <a:ext cx="2362200" cy="2935288"/>
            <a:chOff x="240" y="960"/>
            <a:chExt cx="1488" cy="1849"/>
          </a:xfrm>
        </p:grpSpPr>
        <p:grpSp>
          <p:nvGrpSpPr>
            <p:cNvPr id="90133" name="Group 64"/>
            <p:cNvGrpSpPr>
              <a:grpSpLocks/>
            </p:cNvGrpSpPr>
            <p:nvPr/>
          </p:nvGrpSpPr>
          <p:grpSpPr bwMode="auto">
            <a:xfrm>
              <a:off x="240" y="1488"/>
              <a:ext cx="1488" cy="1321"/>
              <a:chOff x="240" y="1528"/>
              <a:chExt cx="1488" cy="1377"/>
            </a:xfrm>
          </p:grpSpPr>
          <p:sp>
            <p:nvSpPr>
              <p:cNvPr id="90135" name="Rectangle 11"/>
              <p:cNvSpPr>
                <a:spLocks noChangeArrowheads="1"/>
              </p:cNvSpPr>
              <p:nvPr/>
            </p:nvSpPr>
            <p:spPr bwMode="auto">
              <a:xfrm>
                <a:off x="240" y="2040"/>
                <a:ext cx="1488" cy="865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sz="2000">
                    <a:latin typeface="Helvetica" charset="0"/>
                  </a:rPr>
                  <a:t>Many</a:t>
                </a:r>
              </a:p>
            </p:txBody>
          </p:sp>
          <p:sp>
            <p:nvSpPr>
              <p:cNvPr id="90136" name="Rectangle 8"/>
              <p:cNvSpPr>
                <a:spLocks noChangeArrowheads="1"/>
              </p:cNvSpPr>
              <p:nvPr/>
            </p:nvSpPr>
            <p:spPr bwMode="auto">
              <a:xfrm>
                <a:off x="240" y="1528"/>
                <a:ext cx="1488" cy="512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sz="2000">
                    <a:latin typeface="Helvetica" charset="0"/>
                  </a:rPr>
                  <a:t>One</a:t>
                </a:r>
              </a:p>
            </p:txBody>
          </p:sp>
        </p:grpSp>
        <p:sp>
          <p:nvSpPr>
            <p:cNvPr id="90134" name="Rectangle 5"/>
            <p:cNvSpPr>
              <a:spLocks noChangeArrowheads="1"/>
            </p:cNvSpPr>
            <p:nvPr/>
          </p:nvSpPr>
          <p:spPr bwMode="auto">
            <a:xfrm>
              <a:off x="288" y="960"/>
              <a:ext cx="9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# threads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Per AS: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981200" y="917448"/>
            <a:ext cx="6781800" cy="1676400"/>
            <a:chOff x="1248" y="432"/>
            <a:chExt cx="4272" cy="1104"/>
          </a:xfrm>
        </p:grpSpPr>
        <p:sp>
          <p:nvSpPr>
            <p:cNvPr id="90130" name="Rectangle 7"/>
            <p:cNvSpPr>
              <a:spLocks noChangeArrowheads="1"/>
            </p:cNvSpPr>
            <p:nvPr/>
          </p:nvSpPr>
          <p:spPr bwMode="auto">
            <a:xfrm>
              <a:off x="3600" y="432"/>
              <a:ext cx="1920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Many</a:t>
              </a:r>
            </a:p>
          </p:txBody>
        </p:sp>
        <p:sp>
          <p:nvSpPr>
            <p:cNvPr id="90131" name="Rectangle 6"/>
            <p:cNvSpPr>
              <a:spLocks noChangeArrowheads="1"/>
            </p:cNvSpPr>
            <p:nvPr/>
          </p:nvSpPr>
          <p:spPr bwMode="auto">
            <a:xfrm>
              <a:off x="1728" y="432"/>
              <a:ext cx="1872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One</a:t>
              </a:r>
            </a:p>
          </p:txBody>
        </p:sp>
        <p:sp>
          <p:nvSpPr>
            <p:cNvPr id="90132" name="Rectangle 65"/>
            <p:cNvSpPr>
              <a:spLocks noChangeArrowheads="1"/>
            </p:cNvSpPr>
            <p:nvPr/>
          </p:nvSpPr>
          <p:spPr bwMode="auto">
            <a:xfrm rot="-5400000">
              <a:off x="936" y="792"/>
              <a:ext cx="105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# of addr spaces:</a:t>
              </a:r>
            </a:p>
          </p:txBody>
        </p:sp>
      </p:grpSp>
      <p:grpSp>
        <p:nvGrpSpPr>
          <p:cNvPr id="90121" name="Group 68"/>
          <p:cNvGrpSpPr>
            <a:grpSpLocks/>
          </p:cNvGrpSpPr>
          <p:nvPr/>
        </p:nvGrpSpPr>
        <p:grpSpPr bwMode="auto">
          <a:xfrm>
            <a:off x="381000" y="917448"/>
            <a:ext cx="8382000" cy="3773488"/>
            <a:chOff x="240" y="432"/>
            <a:chExt cx="5280" cy="2473"/>
          </a:xfrm>
        </p:grpSpPr>
        <p:sp>
          <p:nvSpPr>
            <p:cNvPr id="90122" name="Line 15"/>
            <p:cNvSpPr>
              <a:spLocks noChangeShapeType="1"/>
            </p:cNvSpPr>
            <p:nvPr/>
          </p:nvSpPr>
          <p:spPr bwMode="auto">
            <a:xfrm>
              <a:off x="240" y="1528"/>
              <a:ext cx="52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3" name="Line 16"/>
            <p:cNvSpPr>
              <a:spLocks noChangeShapeType="1"/>
            </p:cNvSpPr>
            <p:nvPr/>
          </p:nvSpPr>
          <p:spPr bwMode="auto">
            <a:xfrm>
              <a:off x="240" y="2040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Line 17"/>
            <p:cNvSpPr>
              <a:spLocks noChangeShapeType="1"/>
            </p:cNvSpPr>
            <p:nvPr/>
          </p:nvSpPr>
          <p:spPr bwMode="auto">
            <a:xfrm>
              <a:off x="240" y="2905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5" name="Line 18"/>
            <p:cNvSpPr>
              <a:spLocks noChangeShapeType="1"/>
            </p:cNvSpPr>
            <p:nvPr/>
          </p:nvSpPr>
          <p:spPr bwMode="auto">
            <a:xfrm>
              <a:off x="24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6" name="Line 19"/>
            <p:cNvSpPr>
              <a:spLocks noChangeShapeType="1"/>
            </p:cNvSpPr>
            <p:nvPr/>
          </p:nvSpPr>
          <p:spPr bwMode="auto">
            <a:xfrm>
              <a:off x="1728" y="432"/>
              <a:ext cx="0" cy="24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Line 21"/>
            <p:cNvSpPr>
              <a:spLocks noChangeShapeType="1"/>
            </p:cNvSpPr>
            <p:nvPr/>
          </p:nvSpPr>
          <p:spPr bwMode="auto">
            <a:xfrm>
              <a:off x="552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Line 20"/>
            <p:cNvSpPr>
              <a:spLocks noChangeShapeType="1"/>
            </p:cNvSpPr>
            <p:nvPr/>
          </p:nvSpPr>
          <p:spPr bwMode="auto">
            <a:xfrm>
              <a:off x="3600" y="432"/>
              <a:ext cx="0" cy="2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Line 14"/>
            <p:cNvSpPr>
              <a:spLocks noChangeShapeType="1"/>
            </p:cNvSpPr>
            <p:nvPr/>
          </p:nvSpPr>
          <p:spPr bwMode="auto">
            <a:xfrm>
              <a:off x="240" y="432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cs162 Fa19 L08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/>
      <p:bldP spid="327693" grpId="0" animBg="1"/>
      <p:bldP spid="327692" grpId="0" animBg="1"/>
      <p:bldP spid="327690" grpId="0" animBg="1"/>
      <p:bldP spid="3276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F583-9700-C44F-8816-D8CC98D5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Recap So Far: Kernel 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69F1B-7926-FD4F-85A7-A6441BFA2C4F}"/>
              </a:ext>
            </a:extLst>
          </p:cNvPr>
          <p:cNvSpPr/>
          <p:nvPr/>
        </p:nvSpPr>
        <p:spPr>
          <a:xfrm>
            <a:off x="2270115" y="178594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FEAFD2-F8A4-5C49-BD1F-2AB3B84ACE2F}"/>
              </a:ext>
            </a:extLst>
          </p:cNvPr>
          <p:cNvSpPr/>
          <p:nvPr/>
        </p:nvSpPr>
        <p:spPr>
          <a:xfrm>
            <a:off x="2270115" y="245269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Globals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AB244-CCC2-1543-9C40-5DE8D35B8996}"/>
              </a:ext>
            </a:extLst>
          </p:cNvPr>
          <p:cNvSpPr/>
          <p:nvPr/>
        </p:nvSpPr>
        <p:spPr>
          <a:xfrm>
            <a:off x="2270115" y="311944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98A47-E450-AC4B-8980-405CE90A5066}"/>
              </a:ext>
            </a:extLst>
          </p:cNvPr>
          <p:cNvSpPr txBox="1"/>
          <p:nvPr/>
        </p:nvSpPr>
        <p:spPr>
          <a:xfrm>
            <a:off x="3809951" y="1883587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Process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83884-A8F3-B144-ACC8-3AC757ECF9F3}"/>
              </a:ext>
            </a:extLst>
          </p:cNvPr>
          <p:cNvSpPr/>
          <p:nvPr/>
        </p:nvSpPr>
        <p:spPr>
          <a:xfrm>
            <a:off x="3871912" y="2269465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PCB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3E8364-E930-3941-888E-DD5B04D270F9}"/>
              </a:ext>
            </a:extLst>
          </p:cNvPr>
          <p:cNvSpPr/>
          <p:nvPr/>
        </p:nvSpPr>
        <p:spPr>
          <a:xfrm>
            <a:off x="3871912" y="2841390"/>
            <a:ext cx="985838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9953E-0CFD-F54B-BA55-42FC46BE81EF}"/>
              </a:ext>
            </a:extLst>
          </p:cNvPr>
          <p:cNvSpPr txBox="1"/>
          <p:nvPr/>
        </p:nvSpPr>
        <p:spPr>
          <a:xfrm>
            <a:off x="5396000" y="1895886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Process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FDCF59-92E1-E54E-B66D-AF2C5C74B003}"/>
              </a:ext>
            </a:extLst>
          </p:cNvPr>
          <p:cNvSpPr/>
          <p:nvPr/>
        </p:nvSpPr>
        <p:spPr>
          <a:xfrm>
            <a:off x="5507257" y="2276260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PCB 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E2E7D8-C358-384F-A347-30663C007189}"/>
              </a:ext>
            </a:extLst>
          </p:cNvPr>
          <p:cNvSpPr/>
          <p:nvPr/>
        </p:nvSpPr>
        <p:spPr>
          <a:xfrm>
            <a:off x="5507257" y="2848184"/>
            <a:ext cx="985838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FC7617-3682-994C-8552-61659C592EF0}"/>
              </a:ext>
            </a:extLst>
          </p:cNvPr>
          <p:cNvSpPr txBox="1"/>
          <p:nvPr/>
        </p:nvSpPr>
        <p:spPr>
          <a:xfrm flipV="1">
            <a:off x="1716117" y="1869357"/>
            <a:ext cx="553998" cy="153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400" b="1" dirty="0"/>
              <a:t>Kernel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E0D0AE-332B-F148-BAED-7C5008816857}"/>
              </a:ext>
            </a:extLst>
          </p:cNvPr>
          <p:cNvSpPr/>
          <p:nvPr/>
        </p:nvSpPr>
        <p:spPr>
          <a:xfrm>
            <a:off x="1716117" y="1485904"/>
            <a:ext cx="5270481" cy="2265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16D41E-F553-3848-B0A5-DC23266ABC27}"/>
              </a:ext>
            </a:extLst>
          </p:cNvPr>
          <p:cNvSpPr txBox="1"/>
          <p:nvPr/>
        </p:nvSpPr>
        <p:spPr>
          <a:xfrm>
            <a:off x="3772361" y="3894675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Process 1</a:t>
            </a:r>
            <a:br>
              <a:rPr lang="en-US" sz="2000" dirty="0"/>
            </a:br>
            <a:r>
              <a:rPr lang="en-US" sz="1600" dirty="0"/>
              <a:t>Thread</a:t>
            </a: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61DB8E-D9AE-314D-A386-FD1FF7A6671C}"/>
              </a:ext>
            </a:extLst>
          </p:cNvPr>
          <p:cNvSpPr/>
          <p:nvPr/>
        </p:nvSpPr>
        <p:spPr>
          <a:xfrm>
            <a:off x="3871911" y="460256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C2964E-77E0-864A-887D-8CCB0D30E36B}"/>
              </a:ext>
            </a:extLst>
          </p:cNvPr>
          <p:cNvSpPr/>
          <p:nvPr/>
        </p:nvSpPr>
        <p:spPr>
          <a:xfrm>
            <a:off x="3871911" y="512807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315116-B8E0-6646-A5CC-169801A66D0D}"/>
              </a:ext>
            </a:extLst>
          </p:cNvPr>
          <p:cNvSpPr/>
          <p:nvPr/>
        </p:nvSpPr>
        <p:spPr>
          <a:xfrm>
            <a:off x="3865228" y="565358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Globals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E1CA2A-A08B-0D4F-96D5-A1AB4B615AEC}"/>
              </a:ext>
            </a:extLst>
          </p:cNvPr>
          <p:cNvSpPr/>
          <p:nvPr/>
        </p:nvSpPr>
        <p:spPr>
          <a:xfrm>
            <a:off x="3865228" y="6179091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B8F47D-6DD3-1343-9107-1961C05AD3B6}"/>
              </a:ext>
            </a:extLst>
          </p:cNvPr>
          <p:cNvSpPr/>
          <p:nvPr/>
        </p:nvSpPr>
        <p:spPr>
          <a:xfrm>
            <a:off x="3654444" y="3903020"/>
            <a:ext cx="1403331" cy="2880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3BA217-03E5-E94B-A4AB-7AF68F6D9C27}"/>
              </a:ext>
            </a:extLst>
          </p:cNvPr>
          <p:cNvSpPr txBox="1"/>
          <p:nvPr/>
        </p:nvSpPr>
        <p:spPr>
          <a:xfrm>
            <a:off x="5396001" y="388633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Process 2</a:t>
            </a:r>
            <a:br>
              <a:rPr lang="en-US" sz="2000" dirty="0"/>
            </a:br>
            <a:r>
              <a:rPr lang="en-US" sz="1600" dirty="0"/>
              <a:t>Thread</a:t>
            </a:r>
            <a:endParaRPr lang="en-US" sz="2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597797-4403-2C49-8DEF-B5AD7912FFBB}"/>
              </a:ext>
            </a:extLst>
          </p:cNvPr>
          <p:cNvSpPr/>
          <p:nvPr/>
        </p:nvSpPr>
        <p:spPr>
          <a:xfrm>
            <a:off x="5495551" y="459421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ABD0DF-CA46-144A-A1B6-9FAA795C6482}"/>
              </a:ext>
            </a:extLst>
          </p:cNvPr>
          <p:cNvSpPr/>
          <p:nvPr/>
        </p:nvSpPr>
        <p:spPr>
          <a:xfrm>
            <a:off x="5495551" y="511972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EA9938-118A-8C4D-8B5C-68F252DB1FE7}"/>
              </a:ext>
            </a:extLst>
          </p:cNvPr>
          <p:cNvSpPr/>
          <p:nvPr/>
        </p:nvSpPr>
        <p:spPr>
          <a:xfrm>
            <a:off x="5488868" y="564523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Globals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7DCFB0F-9B22-8445-9648-EF4177F96A41}"/>
              </a:ext>
            </a:extLst>
          </p:cNvPr>
          <p:cNvSpPr/>
          <p:nvPr/>
        </p:nvSpPr>
        <p:spPr>
          <a:xfrm>
            <a:off x="5488868" y="6170746"/>
            <a:ext cx="985838" cy="471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012D8F-A4F9-824A-B079-6DBDDFE8947E}"/>
              </a:ext>
            </a:extLst>
          </p:cNvPr>
          <p:cNvSpPr/>
          <p:nvPr/>
        </p:nvSpPr>
        <p:spPr>
          <a:xfrm>
            <a:off x="5278084" y="3894675"/>
            <a:ext cx="1403331" cy="2880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3" grpId="0" animBg="1"/>
      <p:bldP spid="15" grpId="0" animBg="1"/>
      <p:bldP spid="12" grpId="0"/>
      <p:bldP spid="14" grpId="0" animBg="1"/>
      <p:bldP spid="16" grpId="0" animBg="1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2229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So does the OS schedule processes or threads?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1DC159-A8D9-F64C-A76F-74D72ECA5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2793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We've been talking about processes assuming the "old model" -&gt; one thread per process</a:t>
            </a:r>
          </a:p>
          <a:p>
            <a:pPr lvl="1"/>
            <a:r>
              <a:rPr lang="en-US" dirty="0"/>
              <a:t>And many textbooks say this as well</a:t>
            </a:r>
          </a:p>
          <a:p>
            <a:r>
              <a:rPr lang="en-US" dirty="0"/>
              <a:t>Usually it's really: </a:t>
            </a:r>
            <a:r>
              <a:rPr lang="en-US" b="1" dirty="0"/>
              <a:t>threads</a:t>
            </a:r>
            <a:r>
              <a:rPr lang="en-US" dirty="0"/>
              <a:t> (e.g., in Linux)</a:t>
            </a:r>
          </a:p>
          <a:p>
            <a:r>
              <a:rPr lang="en-US" dirty="0"/>
              <a:t>More on some of these issues later</a:t>
            </a:r>
          </a:p>
          <a:p>
            <a:endParaRPr lang="en-US" dirty="0"/>
          </a:p>
          <a:p>
            <a:r>
              <a:rPr lang="en-US" dirty="0"/>
              <a:t>One point to notice: switching threads vs. switching processes incurs different costs:</a:t>
            </a:r>
          </a:p>
          <a:p>
            <a:pPr lvl="1"/>
            <a:r>
              <a:rPr lang="en-US" dirty="0"/>
              <a:t>Switch threads: Save/restore registers</a:t>
            </a:r>
          </a:p>
          <a:p>
            <a:pPr lvl="1"/>
            <a:r>
              <a:rPr lang="en-US" dirty="0"/>
              <a:t>Switch processes: Change active address space too!</a:t>
            </a:r>
          </a:p>
          <a:p>
            <a:pPr lvl="2"/>
            <a:r>
              <a:rPr lang="en-US" dirty="0"/>
              <a:t>Expensive</a:t>
            </a:r>
          </a:p>
          <a:p>
            <a:pPr lvl="2"/>
            <a:r>
              <a:rPr lang="en-US" dirty="0"/>
              <a:t>Disrupts caching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482D-DFB9-F340-B241-1401F3CE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FB3C6-A1FE-1347-86AE-45E64F80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C66B0-CF83-244B-9AFD-3C3C9758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88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0E35-7EE9-D045-A70A-C1020BFD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2785"/>
          </a:xfrm>
        </p:spPr>
        <p:txBody>
          <a:bodyPr/>
          <a:lstStyle/>
          <a:p>
            <a:r>
              <a:rPr lang="en-US" dirty="0"/>
              <a:t>User-level threads?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1DC14-660E-D140-B80E-16E40AD75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6267"/>
            <a:ext cx="7886700" cy="4720696"/>
          </a:xfrm>
        </p:spPr>
        <p:txBody>
          <a:bodyPr/>
          <a:lstStyle/>
          <a:p>
            <a:r>
              <a:rPr lang="en-US" dirty="0"/>
              <a:t>Can multiple threads be implemented entirely at user level?</a:t>
            </a:r>
          </a:p>
          <a:p>
            <a:r>
              <a:rPr lang="en-US" dirty="0"/>
              <a:t>Most other aspects of system virtualize.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C2414-7084-7C40-A330-2904803C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4330F-DBD1-D64C-8240-02DB829E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9E88D-708F-E84B-A655-DE590298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117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2CF8-03AE-1C41-8F3E-F980DBEB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Kernel-Supported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B7F29-2F02-0B4A-9607-467A7CA2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1553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Threads run and block (e.g., on I/O) independently</a:t>
            </a:r>
          </a:p>
          <a:p>
            <a:r>
              <a:rPr lang="en-US" dirty="0"/>
              <a:t>One process may have multiple threads waiting on different things</a:t>
            </a:r>
          </a:p>
          <a:p>
            <a:r>
              <a:rPr lang="en-US" dirty="0"/>
              <a:t>Two mode switches for every context switch (expensive)</a:t>
            </a:r>
          </a:p>
          <a:p>
            <a:r>
              <a:rPr lang="en-US" dirty="0"/>
              <a:t>Create threads with </a:t>
            </a:r>
            <a:r>
              <a:rPr lang="en-US" dirty="0" err="1"/>
              <a:t>syscalls</a:t>
            </a:r>
            <a:endParaRPr lang="en-US" dirty="0"/>
          </a:p>
          <a:p>
            <a:endParaRPr lang="en-US" dirty="0"/>
          </a:p>
          <a:p>
            <a:r>
              <a:rPr lang="en-US" dirty="0"/>
              <a:t>Alternative: multiplex several streams of execution (at user level) on top of a single OS thread</a:t>
            </a:r>
          </a:p>
          <a:p>
            <a:pPr lvl="1"/>
            <a:r>
              <a:rPr lang="en-US" dirty="0"/>
              <a:t>E.g., Java, Go, … (and many many user-level threads libraries before it)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DD677-78D8-964D-BEA3-0CDC95AC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2CEB5-F560-CD43-AA37-50B0080F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AE22-BA45-C84C-B5DA-56F9510D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42880"/>
            <a:ext cx="7886700" cy="1325563"/>
          </a:xfrm>
        </p:spPr>
        <p:txBody>
          <a:bodyPr/>
          <a:lstStyle/>
          <a:p>
            <a:r>
              <a:rPr lang="en-US" altLang="ko-KR" dirty="0"/>
              <a:t>User-Mode Threads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468443"/>
            <a:ext cx="7924800" cy="5375564"/>
          </a:xfrm>
        </p:spPr>
        <p:txBody>
          <a:bodyPr>
            <a:normAutofit/>
          </a:bodyPr>
          <a:lstStyle/>
          <a:p>
            <a:r>
              <a:rPr lang="en-US" altLang="ko-KR" dirty="0"/>
              <a:t>User program contains its own</a:t>
            </a:r>
            <a:br>
              <a:rPr lang="en-US" altLang="ko-KR" dirty="0"/>
            </a:br>
            <a:r>
              <a:rPr lang="en-US" altLang="ko-KR" dirty="0"/>
              <a:t>scheduler</a:t>
            </a:r>
            <a:endParaRPr lang="en-US" altLang="ko-KR" sz="2000" dirty="0"/>
          </a:p>
          <a:p>
            <a:r>
              <a:rPr lang="en-US" altLang="ko-KR" dirty="0"/>
              <a:t>Several user threads per kernel </a:t>
            </a:r>
            <a:r>
              <a:rPr lang="en-US" altLang="ko-KR" dirty="0" err="1"/>
              <a:t>thd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User threads may be scheduled</a:t>
            </a:r>
            <a:br>
              <a:rPr lang="en-US" altLang="ko-KR" dirty="0"/>
            </a:br>
            <a:r>
              <a:rPr lang="en-US" altLang="ko-KR" dirty="0">
                <a:solidFill>
                  <a:srgbClr val="FF0000"/>
                </a:solidFill>
              </a:rPr>
              <a:t>non-preemptively</a:t>
            </a:r>
          </a:p>
          <a:p>
            <a:pPr lvl="1"/>
            <a:r>
              <a:rPr lang="en-US" altLang="ko-KR" dirty="0"/>
              <a:t>Only switch on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yield</a:t>
            </a:r>
          </a:p>
          <a:p>
            <a:r>
              <a:rPr lang="en-US" altLang="ko-KR" dirty="0">
                <a:cs typeface="Consolas" panose="020B0609020204030204" pitchFamily="49" charset="0"/>
              </a:rPr>
              <a:t>Context switches cheaper</a:t>
            </a:r>
          </a:p>
          <a:p>
            <a:pPr lvl="1"/>
            <a:r>
              <a:rPr lang="en-US" altLang="ko-KR" dirty="0">
                <a:cs typeface="Consolas" panose="020B0609020204030204" pitchFamily="49" charset="0"/>
              </a:rPr>
              <a:t>Copy registers and jump (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altLang="ko-KR" dirty="0">
                <a:cs typeface="Consolas" panose="020B0609020204030204" pitchFamily="49" charset="0"/>
              </a:rPr>
              <a:t> in </a:t>
            </a:r>
            <a:r>
              <a:rPr lang="en-US" altLang="ko-KR" dirty="0" err="1">
                <a:cs typeface="Consolas" panose="020B0609020204030204" pitchFamily="49" charset="0"/>
              </a:rPr>
              <a:t>userspace</a:t>
            </a:r>
            <a:r>
              <a:rPr lang="en-US" altLang="ko-KR" dirty="0"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5978236" y="1087481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3EAD6-EF87-FB40-B161-4493C7BD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32A54-3F52-BD40-8EB7-80B90DB0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8F0AB-0DE9-6148-90CF-CB7BC87A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089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82C8-4E07-944C-8CD0-F0CDE8E3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8003"/>
            <a:ext cx="7886700" cy="1325563"/>
          </a:xfrm>
        </p:spPr>
        <p:txBody>
          <a:bodyPr/>
          <a:lstStyle/>
          <a:p>
            <a:r>
              <a:rPr lang="en-US" dirty="0"/>
              <a:t>Thread Yield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04C14E-FB51-7742-BD3B-459FC91E2B6D}"/>
              </a:ext>
            </a:extLst>
          </p:cNvPr>
          <p:cNvGrpSpPr/>
          <p:nvPr/>
        </p:nvGrpSpPr>
        <p:grpSpPr>
          <a:xfrm>
            <a:off x="0" y="2225263"/>
            <a:ext cx="4269704" cy="2769303"/>
            <a:chOff x="2118383" y="762000"/>
            <a:chExt cx="4269704" cy="2769303"/>
          </a:xfrm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B6FE70CC-6909-864E-8960-F97D264839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1219200"/>
              <a:ext cx="1974850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yield (</a:t>
              </a:r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syscall</a:t>
              </a:r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)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0612CF8D-2FB7-A34C-B0C6-4879AEB68A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762000"/>
              <a:ext cx="1975104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ComputePI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296BD34B-8E51-4742-982F-DA851E3CD9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8213" y="1066218"/>
              <a:ext cx="369874" cy="1661108"/>
              <a:chOff x="4606" y="816"/>
              <a:chExt cx="234" cy="1152"/>
            </a:xfrm>
          </p:grpSpPr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BF79BF8B-1FD1-7C4D-8DCF-3584994EA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34" y="1273"/>
                <a:ext cx="977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19856B6A-BAA7-3040-8D04-C0E19C509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8" name="Group 21">
              <a:extLst>
                <a:ext uri="{FF2B5EF4-FFF2-40B4-BE49-F238E27FC236}">
                  <a16:creationId xmlns:a16="http://schemas.microsoft.com/office/drawing/2014/main" id="{35F3024C-43E2-8C4C-BD40-3C566F9F8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8383" y="1435100"/>
              <a:ext cx="3666455" cy="2096203"/>
              <a:chOff x="1334" y="1056"/>
              <a:chExt cx="2317" cy="1454"/>
            </a:xfrm>
          </p:grpSpPr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8E13CD70-484C-3B4E-AD37-18173A72E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694"/>
                <a:ext cx="1248" cy="52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run_new_kernel</a:t>
                </a:r>
                <a:r>
                  <a:rPr lang="en-US" altLang="ko-KR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_</a:t>
                </a:r>
                <a:br>
                  <a:rPr lang="en-US" altLang="ko-KR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</a:br>
                <a:r>
                  <a:rPr lang="en-US" altLang="ko-KR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thread</a:t>
                </a:r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583E7FB5-9D17-C744-A797-938A4D005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248"/>
                <a:ext cx="1248" cy="44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kernel_yield</a:t>
                </a:r>
                <a:endParaRPr lang="en-US" altLang="ko-KR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1" name="Arc 13">
                <a:extLst>
                  <a:ext uri="{FF2B5EF4-FFF2-40B4-BE49-F238E27FC236}">
                    <a16:creationId xmlns:a16="http://schemas.microsoft.com/office/drawing/2014/main" id="{D45DFD2B-1165-9F41-A5A1-5DBDF2FBCE5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2" name="Text Box 14">
                <a:extLst>
                  <a:ext uri="{FF2B5EF4-FFF2-40B4-BE49-F238E27FC236}">
                    <a16:creationId xmlns:a16="http://schemas.microsoft.com/office/drawing/2014/main" id="{BC954F95-8B9C-4543-ACA7-7B3285ED3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1056"/>
                <a:ext cx="789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Trap to OS</a:t>
                </a:r>
              </a:p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(Expensive)</a:t>
                </a:r>
              </a:p>
            </p:txBody>
          </p:sp>
          <p:sp>
            <p:nvSpPr>
              <p:cNvPr id="13" name="Rectangle 19">
                <a:extLst>
                  <a:ext uri="{FF2B5EF4-FFF2-40B4-BE49-F238E27FC236}">
                    <a16:creationId xmlns:a16="http://schemas.microsoft.com/office/drawing/2014/main" id="{440239C3-20C1-8544-A6D9-068885003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2222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1E1F42B-D96E-6749-ACD3-E7108CA15926}"/>
              </a:ext>
            </a:extLst>
          </p:cNvPr>
          <p:cNvSpPr txBox="1"/>
          <p:nvPr/>
        </p:nvSpPr>
        <p:spPr>
          <a:xfrm>
            <a:off x="914401" y="1773310"/>
            <a:ext cx="302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Kernel-Supported Threads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242571-20D1-1441-B714-57FDEBC979ED}"/>
              </a:ext>
            </a:extLst>
          </p:cNvPr>
          <p:cNvGrpSpPr/>
          <p:nvPr/>
        </p:nvGrpSpPr>
        <p:grpSpPr>
          <a:xfrm>
            <a:off x="4470785" y="2225263"/>
            <a:ext cx="4673215" cy="1993682"/>
            <a:chOff x="1714872" y="762000"/>
            <a:chExt cx="4673215" cy="1993682"/>
          </a:xfrm>
        </p:grpSpPr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5CB2F5C7-0E8B-7940-9541-4D5E3C21A4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1219200"/>
              <a:ext cx="1974850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CEE31ECA-F50F-DF48-9716-B59665CB33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762000"/>
              <a:ext cx="1975104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ComputePI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33" name="Group 15">
              <a:extLst>
                <a:ext uri="{FF2B5EF4-FFF2-40B4-BE49-F238E27FC236}">
                  <a16:creationId xmlns:a16="http://schemas.microsoft.com/office/drawing/2014/main" id="{670E009C-ED93-4B46-85BE-9BFE6E739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8213" y="1066218"/>
              <a:ext cx="369874" cy="1661108"/>
              <a:chOff x="4606" y="816"/>
              <a:chExt cx="234" cy="1152"/>
            </a:xfrm>
          </p:grpSpPr>
          <p:sp>
            <p:nvSpPr>
              <p:cNvPr id="40" name="Text Box 11">
                <a:extLst>
                  <a:ext uri="{FF2B5EF4-FFF2-40B4-BE49-F238E27FC236}">
                    <a16:creationId xmlns:a16="http://schemas.microsoft.com/office/drawing/2014/main" id="{A57BF9AE-FD3E-E346-AA87-38DD2487A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34" y="1273"/>
                <a:ext cx="977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41" name="Line 10">
                <a:extLst>
                  <a:ext uri="{FF2B5EF4-FFF2-40B4-BE49-F238E27FC236}">
                    <a16:creationId xmlns:a16="http://schemas.microsoft.com/office/drawing/2014/main" id="{B270B87E-AFB3-A94F-97AE-47480D0AC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34" name="Group 21">
              <a:extLst>
                <a:ext uri="{FF2B5EF4-FFF2-40B4-BE49-F238E27FC236}">
                  <a16:creationId xmlns:a16="http://schemas.microsoft.com/office/drawing/2014/main" id="{C08F698E-1FEA-3A45-80A2-502651758C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4872" y="1342834"/>
              <a:ext cx="4069973" cy="1412848"/>
              <a:chOff x="1079" y="992"/>
              <a:chExt cx="2572" cy="980"/>
            </a:xfrm>
          </p:grpSpPr>
          <p:sp>
            <p:nvSpPr>
              <p:cNvPr id="36" name="Rectangle 6">
                <a:extLst>
                  <a:ext uri="{FF2B5EF4-FFF2-40B4-BE49-F238E27FC236}">
                    <a16:creationId xmlns:a16="http://schemas.microsoft.com/office/drawing/2014/main" id="{3CF30918-A0C0-CF41-871D-EFAFE63B3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248"/>
                <a:ext cx="1248" cy="448"/>
              </a:xfrm>
              <a:prstGeom prst="rect">
                <a:avLst/>
              </a:prstGeom>
              <a:solidFill>
                <a:srgbClr val="01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run_new_user</a:t>
                </a:r>
                <a:r>
                  <a:rPr lang="en-US" altLang="ko-KR" dirty="0">
                    <a:latin typeface="Consolas" charset="0"/>
                    <a:ea typeface="Consolas" charset="0"/>
                    <a:cs typeface="Consolas" charset="0"/>
                  </a:rPr>
                  <a:t>_</a:t>
                </a:r>
                <a:br>
                  <a:rPr lang="en-US" altLang="ko-KR" dirty="0">
                    <a:latin typeface="Consolas" charset="0"/>
                    <a:ea typeface="Consolas" charset="0"/>
                    <a:cs typeface="Consolas" charset="0"/>
                  </a:rPr>
                </a:br>
                <a:r>
                  <a:rPr lang="en-US" altLang="ko-KR" dirty="0">
                    <a:latin typeface="Consolas" charset="0"/>
                    <a:ea typeface="Consolas" charset="0"/>
                    <a:cs typeface="Consolas" charset="0"/>
                  </a:rPr>
                  <a:t>thread</a:t>
                </a:r>
              </a:p>
            </p:txBody>
          </p:sp>
          <p:sp>
            <p:nvSpPr>
              <p:cNvPr id="37" name="Arc 13">
                <a:extLst>
                  <a:ext uri="{FF2B5EF4-FFF2-40B4-BE49-F238E27FC236}">
                    <a16:creationId xmlns:a16="http://schemas.microsoft.com/office/drawing/2014/main" id="{A10AEBA8-7EAA-7D47-9510-D73686DEC3D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38" name="Text Box 14">
                <a:extLst>
                  <a:ext uri="{FF2B5EF4-FFF2-40B4-BE49-F238E27FC236}">
                    <a16:creationId xmlns:a16="http://schemas.microsoft.com/office/drawing/2014/main" id="{95D6A7ED-473B-494F-B520-61E13CB3D7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9" y="992"/>
                <a:ext cx="1093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Library Function</a:t>
                </a:r>
              </a:p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Call (Cheap)</a:t>
                </a:r>
              </a:p>
            </p:txBody>
          </p:sp>
          <p:sp>
            <p:nvSpPr>
              <p:cNvPr id="39" name="Rectangle 19">
                <a:extLst>
                  <a:ext uri="{FF2B5EF4-FFF2-40B4-BE49-F238E27FC236}">
                    <a16:creationId xmlns:a16="http://schemas.microsoft.com/office/drawing/2014/main" id="{75B0948A-E8C1-DB4C-9652-674B8752D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1684"/>
                <a:ext cx="1248" cy="288"/>
              </a:xfrm>
              <a:prstGeom prst="rect">
                <a:avLst/>
              </a:prstGeom>
              <a:solidFill>
                <a:srgbClr val="01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3214219-56DA-DE4E-A440-E2F3B7C2D4A7}"/>
              </a:ext>
            </a:extLst>
          </p:cNvPr>
          <p:cNvSpPr txBox="1"/>
          <p:nvPr/>
        </p:nvSpPr>
        <p:spPr>
          <a:xfrm>
            <a:off x="5788697" y="177331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User-Mode Threads</a:t>
            </a:r>
          </a:p>
        </p:txBody>
      </p:sp>
    </p:spTree>
    <p:extLst>
      <p:ext uri="{BB962C8B-B14F-4D97-AF65-F5344CB8AC3E}">
        <p14:creationId xmlns:p14="http://schemas.microsoft.com/office/powerpoint/2010/main" val="36643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82C8-4E07-944C-8CD0-F0CDE8E3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8003"/>
            <a:ext cx="7886700" cy="1325563"/>
          </a:xfrm>
        </p:spPr>
        <p:txBody>
          <a:bodyPr/>
          <a:lstStyle/>
          <a:p>
            <a:r>
              <a:rPr lang="en-US" dirty="0"/>
              <a:t>Thread I/O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1F42B-D96E-6749-ACD3-E7108CA15926}"/>
              </a:ext>
            </a:extLst>
          </p:cNvPr>
          <p:cNvSpPr txBox="1"/>
          <p:nvPr/>
        </p:nvSpPr>
        <p:spPr>
          <a:xfrm>
            <a:off x="914401" y="1773310"/>
            <a:ext cx="302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Kernel-Supported Threads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214219-56DA-DE4E-A440-E2F3B7C2D4A7}"/>
              </a:ext>
            </a:extLst>
          </p:cNvPr>
          <p:cNvSpPr txBox="1"/>
          <p:nvPr/>
        </p:nvSpPr>
        <p:spPr>
          <a:xfrm>
            <a:off x="5788697" y="177331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User-Mode Threads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EADC9B6-15EF-ED46-9950-FADE48AA3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824" y="2235273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CopyFile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4EE2F368-0099-D448-AB42-0B204256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824" y="2844873"/>
            <a:ext cx="1981200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read</a:t>
            </a:r>
          </a:p>
        </p:txBody>
      </p:sp>
      <p:grpSp>
        <p:nvGrpSpPr>
          <p:cNvPr id="35" name="Group 11">
            <a:extLst>
              <a:ext uri="{FF2B5EF4-FFF2-40B4-BE49-F238E27FC236}">
                <a16:creationId xmlns:a16="http://schemas.microsoft.com/office/drawing/2014/main" id="{1780FFE6-6DCF-2641-9B43-E80B3BC880C9}"/>
              </a:ext>
            </a:extLst>
          </p:cNvPr>
          <p:cNvGrpSpPr>
            <a:grpSpLocks/>
          </p:cNvGrpSpPr>
          <p:nvPr/>
        </p:nvGrpSpPr>
        <p:grpSpPr bwMode="auto">
          <a:xfrm>
            <a:off x="0" y="3098873"/>
            <a:ext cx="3831025" cy="1522413"/>
            <a:chOff x="1227" y="1056"/>
            <a:chExt cx="2421" cy="1056"/>
          </a:xfrm>
        </p:grpSpPr>
        <p:sp>
          <p:nvSpPr>
            <p:cNvPr id="43" name="Rectangle 12">
              <a:extLst>
                <a:ext uri="{FF2B5EF4-FFF2-40B4-BE49-F238E27FC236}">
                  <a16:creationId xmlns:a16="http://schemas.microsoft.com/office/drawing/2014/main" id="{7D0BCA59-796E-E744-9FCF-856D4DA87A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94" y="1584"/>
              <a:ext cx="1254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4" name="Rectangle 13">
              <a:extLst>
                <a:ext uri="{FF2B5EF4-FFF2-40B4-BE49-F238E27FC236}">
                  <a16:creationId xmlns:a16="http://schemas.microsoft.com/office/drawing/2014/main" id="{B3777E72-581B-B647-8740-76E344BE8F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94" y="1248"/>
              <a:ext cx="1254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kernel_read</a:t>
              </a:r>
              <a:endParaRPr lang="en-US" altLang="ko-KR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5" name="Arc 14">
              <a:extLst>
                <a:ext uri="{FF2B5EF4-FFF2-40B4-BE49-F238E27FC236}">
                  <a16:creationId xmlns:a16="http://schemas.microsoft.com/office/drawing/2014/main" id="{BB88FF98-F02F-C342-B2C8-F0B91C50F1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6" name="Text Box 15">
              <a:extLst>
                <a:ext uri="{FF2B5EF4-FFF2-40B4-BE49-F238E27FC236}">
                  <a16:creationId xmlns:a16="http://schemas.microsoft.com/office/drawing/2014/main" id="{15B5CF0C-37EF-0846-A497-A8D8585F2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1152"/>
              <a:ext cx="77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47" name="Rectangle 16">
              <a:extLst>
                <a:ext uri="{FF2B5EF4-FFF2-40B4-BE49-F238E27FC236}">
                  <a16:creationId xmlns:a16="http://schemas.microsoft.com/office/drawing/2014/main" id="{B87A92EA-1255-334D-82E4-F01551FCD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824"/>
              <a:ext cx="1254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48" name="Group 18">
            <a:extLst>
              <a:ext uri="{FF2B5EF4-FFF2-40B4-BE49-F238E27FC236}">
                <a16:creationId xmlns:a16="http://schemas.microsoft.com/office/drawing/2014/main" id="{1D532A8A-2EA4-024C-A233-8AC4B69468CF}"/>
              </a:ext>
            </a:extLst>
          </p:cNvPr>
          <p:cNvGrpSpPr>
            <a:grpSpLocks/>
          </p:cNvGrpSpPr>
          <p:nvPr/>
        </p:nvGrpSpPr>
        <p:grpSpPr bwMode="auto">
          <a:xfrm>
            <a:off x="3992949" y="2647441"/>
            <a:ext cx="369874" cy="1661107"/>
            <a:chOff x="4606" y="816"/>
            <a:chExt cx="234" cy="1152"/>
          </a:xfrm>
        </p:grpSpPr>
        <p:sp>
          <p:nvSpPr>
            <p:cNvPr id="49" name="Text Box 19">
              <a:extLst>
                <a:ext uri="{FF2B5EF4-FFF2-40B4-BE49-F238E27FC236}">
                  <a16:creationId xmlns:a16="http://schemas.microsoft.com/office/drawing/2014/main" id="{62D64727-64E3-0145-B5BD-935343ADF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234" y="1273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50" name="Line 20">
              <a:extLst>
                <a:ext uri="{FF2B5EF4-FFF2-40B4-BE49-F238E27FC236}">
                  <a16:creationId xmlns:a16="http://schemas.microsoft.com/office/drawing/2014/main" id="{B11B52AB-9D0F-5B40-9D47-B76BA79A1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Rectangle 6">
            <a:extLst>
              <a:ext uri="{FF2B5EF4-FFF2-40B4-BE49-F238E27FC236}">
                <a16:creationId xmlns:a16="http://schemas.microsoft.com/office/drawing/2014/main" id="{10AB1242-904B-9144-BCA3-C4718306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824" y="2235272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CopyFile</a:t>
            </a:r>
          </a:p>
        </p:txBody>
      </p:sp>
      <p:grpSp>
        <p:nvGrpSpPr>
          <p:cNvPr id="52" name="Group 11">
            <a:extLst>
              <a:ext uri="{FF2B5EF4-FFF2-40B4-BE49-F238E27FC236}">
                <a16:creationId xmlns:a16="http://schemas.microsoft.com/office/drawing/2014/main" id="{BB1C4608-5553-1F4F-8270-0F39E37965FD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098872"/>
            <a:ext cx="3831025" cy="1522413"/>
            <a:chOff x="1227" y="1056"/>
            <a:chExt cx="2421" cy="1056"/>
          </a:xfrm>
        </p:grpSpPr>
        <p:sp>
          <p:nvSpPr>
            <p:cNvPr id="53" name="Rectangle 12">
              <a:extLst>
                <a:ext uri="{FF2B5EF4-FFF2-40B4-BE49-F238E27FC236}">
                  <a16:creationId xmlns:a16="http://schemas.microsoft.com/office/drawing/2014/main" id="{FD50585B-74D6-6B4B-9304-7C424B70CA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94" y="1584"/>
              <a:ext cx="1254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4" name="Rectangle 13">
              <a:extLst>
                <a:ext uri="{FF2B5EF4-FFF2-40B4-BE49-F238E27FC236}">
                  <a16:creationId xmlns:a16="http://schemas.microsoft.com/office/drawing/2014/main" id="{30E551E8-A178-BB47-AF08-194C62B57E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94" y="1248"/>
              <a:ext cx="1254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kernel_read</a:t>
              </a:r>
              <a:endParaRPr lang="en-US" altLang="ko-KR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5" name="Arc 14">
              <a:extLst>
                <a:ext uri="{FF2B5EF4-FFF2-40B4-BE49-F238E27FC236}">
                  <a16:creationId xmlns:a16="http://schemas.microsoft.com/office/drawing/2014/main" id="{B6C6F279-9F94-CD48-A42F-277FEBA882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A178E6F0-E0CC-6D44-B0C0-B20F7AD41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1152"/>
              <a:ext cx="77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57" name="Rectangle 16">
              <a:extLst>
                <a:ext uri="{FF2B5EF4-FFF2-40B4-BE49-F238E27FC236}">
                  <a16:creationId xmlns:a16="http://schemas.microsoft.com/office/drawing/2014/main" id="{981FECFF-EB28-014A-8C19-0E4B79AD0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824"/>
              <a:ext cx="1254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58" name="Group 18">
            <a:extLst>
              <a:ext uri="{FF2B5EF4-FFF2-40B4-BE49-F238E27FC236}">
                <a16:creationId xmlns:a16="http://schemas.microsoft.com/office/drawing/2014/main" id="{B2F92EE9-6ED4-8B46-B294-62753585DD15}"/>
              </a:ext>
            </a:extLst>
          </p:cNvPr>
          <p:cNvGrpSpPr>
            <a:grpSpLocks/>
          </p:cNvGrpSpPr>
          <p:nvPr/>
        </p:nvGrpSpPr>
        <p:grpSpPr bwMode="auto">
          <a:xfrm>
            <a:off x="8564949" y="2647440"/>
            <a:ext cx="369874" cy="1661107"/>
            <a:chOff x="4606" y="816"/>
            <a:chExt cx="234" cy="1152"/>
          </a:xfrm>
        </p:grpSpPr>
        <p:sp>
          <p:nvSpPr>
            <p:cNvPr id="59" name="Text Box 19">
              <a:extLst>
                <a:ext uri="{FF2B5EF4-FFF2-40B4-BE49-F238E27FC236}">
                  <a16:creationId xmlns:a16="http://schemas.microsoft.com/office/drawing/2014/main" id="{E41B14C1-A293-3747-B656-68F3E6A62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234" y="1273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60" name="Line 20">
              <a:extLst>
                <a:ext uri="{FF2B5EF4-FFF2-40B4-BE49-F238E27FC236}">
                  <a16:creationId xmlns:a16="http://schemas.microsoft.com/office/drawing/2014/main" id="{6E6AEBE5-A374-5E40-B680-7DFCB7D35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Rectangle 7">
            <a:extLst>
              <a:ext uri="{FF2B5EF4-FFF2-40B4-BE49-F238E27FC236}">
                <a16:creationId xmlns:a16="http://schemas.microsoft.com/office/drawing/2014/main" id="{19B837DB-0ECE-A746-98FC-39B2ADF9D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088" y="2829216"/>
            <a:ext cx="1984248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read</a:t>
            </a: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48B52440-2817-D44C-8D4C-F42B7D949435}"/>
              </a:ext>
            </a:extLst>
          </p:cNvPr>
          <p:cNvSpPr/>
          <p:nvPr/>
        </p:nvSpPr>
        <p:spPr>
          <a:xfrm>
            <a:off x="1553192" y="5264778"/>
            <a:ext cx="4772021" cy="976420"/>
          </a:xfrm>
          <a:prstGeom prst="wedgeRectCallout">
            <a:avLst>
              <a:gd name="adj1" fmla="val 51648"/>
              <a:gd name="adj2" fmla="val -17718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Selects a new </a:t>
            </a:r>
            <a:r>
              <a:rPr lang="en-US" sz="2400" i="1" dirty="0">
                <a:solidFill>
                  <a:schemeClr val="tx1"/>
                </a:solidFill>
              </a:rPr>
              <a:t>kernel thread</a:t>
            </a:r>
            <a:r>
              <a:rPr lang="en-US" sz="2400" dirty="0">
                <a:solidFill>
                  <a:schemeClr val="tx1"/>
                </a:solidFill>
              </a:rPr>
              <a:t> to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Bypassing user-level scheduler</a:t>
            </a:r>
          </a:p>
        </p:txBody>
      </p:sp>
    </p:spTree>
    <p:extLst>
      <p:ext uri="{BB962C8B-B14F-4D97-AF65-F5344CB8AC3E}">
        <p14:creationId xmlns:p14="http://schemas.microsoft.com/office/powerpoint/2010/main" val="7069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2" grpId="0"/>
      <p:bldP spid="28" grpId="0" animBg="1"/>
      <p:bldP spid="29" grpId="0" animBg="1"/>
      <p:bldP spid="51" grpId="0" animBg="1"/>
      <p:bldP spid="61" grpId="0" animBg="1"/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42880"/>
            <a:ext cx="7886700" cy="1325563"/>
          </a:xfrm>
        </p:spPr>
        <p:txBody>
          <a:bodyPr/>
          <a:lstStyle/>
          <a:p>
            <a:r>
              <a:rPr lang="en-US" altLang="ko-KR" dirty="0"/>
              <a:t>User-Mode Threads: Problems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934" y="1468443"/>
            <a:ext cx="8536132" cy="5375564"/>
          </a:xfrm>
        </p:spPr>
        <p:txBody>
          <a:bodyPr>
            <a:normAutofit/>
          </a:bodyPr>
          <a:lstStyle/>
          <a:p>
            <a:r>
              <a:rPr lang="en-US" altLang="ko-KR" dirty="0"/>
              <a:t>One user-level thread blocks on I/O: they all do</a:t>
            </a:r>
            <a:endParaRPr lang="en-US" altLang="ko-KR" sz="2000" dirty="0"/>
          </a:p>
          <a:p>
            <a:pPr lvl="1"/>
            <a:r>
              <a:rPr lang="en-US" altLang="ko-KR" dirty="0"/>
              <a:t>Kernel cannot adjust scheduling among threads it doesn’t know about</a:t>
            </a:r>
          </a:p>
          <a:p>
            <a:r>
              <a:rPr lang="en-US" altLang="ko-KR" dirty="0"/>
              <a:t>Multiple Cores?</a:t>
            </a:r>
          </a:p>
          <a:p>
            <a:r>
              <a:rPr lang="en-US" altLang="ko-KR" dirty="0"/>
              <a:t>Can't completely avoid blocking (</a:t>
            </a:r>
            <a:r>
              <a:rPr lang="en-US" altLang="ko-KR" dirty="0" err="1"/>
              <a:t>syscalls</a:t>
            </a:r>
            <a:r>
              <a:rPr lang="en-US" altLang="ko-KR" dirty="0"/>
              <a:t>, page fault)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>
                <a:cs typeface="Consolas" panose="020B0609020204030204" pitchFamily="49" charset="0"/>
              </a:rPr>
              <a:t>One Solution: </a:t>
            </a:r>
            <a:r>
              <a:rPr lang="en-US" altLang="ko-KR" i="1" dirty="0">
                <a:cs typeface="Consolas" panose="020B0609020204030204" pitchFamily="49" charset="0"/>
              </a:rPr>
              <a:t>Scheduler Activations</a:t>
            </a:r>
          </a:p>
          <a:p>
            <a:pPr lvl="1"/>
            <a:r>
              <a:rPr lang="en-US" altLang="ko-KR" dirty="0">
                <a:cs typeface="Consolas" panose="020B0609020204030204" pitchFamily="49" charset="0"/>
              </a:rPr>
              <a:t>Have kernel inform user-level scheduler when a thread blocks</a:t>
            </a:r>
          </a:p>
          <a:p>
            <a:pPr lvl="1"/>
            <a:endParaRPr lang="en-US" altLang="ko-KR" dirty="0">
              <a:cs typeface="Consolas" panose="020B0609020204030204" pitchFamily="49" charset="0"/>
            </a:endParaRPr>
          </a:p>
          <a:p>
            <a:r>
              <a:rPr lang="en-US" altLang="ko-KR" dirty="0">
                <a:cs typeface="Consolas" panose="020B0609020204030204" pitchFamily="49" charset="0"/>
              </a:rPr>
              <a:t>Evolving the contract between OS and application.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485C5-D6C3-A041-9E0C-90DF4CB9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1D48B-A51B-D249-88A1-964E14AC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3BE38-D37F-214E-A01B-6A80F979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72" y="122326"/>
            <a:ext cx="7886700" cy="49283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Going back …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do we need to disable interrupts at all?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Avoid interruption between checking and setting lock value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Otherwise two threads could think that they both have 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446473" name="Group 9"/>
          <p:cNvGrpSpPr>
            <a:grpSpLocks/>
          </p:cNvGrpSpPr>
          <p:nvPr/>
        </p:nvGrpSpPr>
        <p:grpSpPr bwMode="auto">
          <a:xfrm>
            <a:off x="1567543" y="2438400"/>
            <a:ext cx="6329365" cy="3308350"/>
            <a:chOff x="1104" y="1056"/>
            <a:chExt cx="3987" cy="2084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1104" y="1056"/>
              <a:ext cx="2886" cy="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disable interrupts;</a:t>
              </a:r>
              <a:b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if (value == BUSY) {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put thread on wait queue;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Go to sleep();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// Enable interrupts?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} else {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value = BUSY;</a:t>
              </a:r>
              <a:b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enable interrupts;</a:t>
              </a:r>
              <a:b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grpSp>
          <p:nvGrpSpPr>
            <p:cNvPr id="13318" name="Group 8"/>
            <p:cNvGrpSpPr>
              <a:grpSpLocks/>
            </p:cNvGrpSpPr>
            <p:nvPr/>
          </p:nvGrpSpPr>
          <p:grpSpPr bwMode="auto">
            <a:xfrm>
              <a:off x="3792" y="1488"/>
              <a:ext cx="1299" cy="1200"/>
              <a:chOff x="3811" y="2112"/>
              <a:chExt cx="1299" cy="1200"/>
            </a:xfrm>
          </p:grpSpPr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3811" y="2112"/>
                <a:ext cx="336" cy="1200"/>
              </a:xfrm>
              <a:prstGeom prst="rightBrace">
                <a:avLst>
                  <a:gd name="adj1" fmla="val 29762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Text Box 7"/>
              <p:cNvSpPr txBox="1">
                <a:spLocks noChangeArrowheads="1"/>
              </p:cNvSpPr>
              <p:nvPr/>
            </p:nvSpPr>
            <p:spPr bwMode="auto">
              <a:xfrm>
                <a:off x="4224" y="2393"/>
                <a:ext cx="886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3200" b="0" dirty="0">
                    <a:solidFill>
                      <a:srgbClr val="FF0000"/>
                    </a:solidFill>
                    <a:latin typeface="Gill Sans" charset="0"/>
                    <a:ea typeface="Gill Sans" charset="0"/>
                    <a:cs typeface="Gill Sans" charset="0"/>
                  </a:rPr>
                  <a:t>Critical</a:t>
                </a:r>
              </a:p>
              <a:p>
                <a:r>
                  <a:rPr lang="en-US" altLang="en-US" sz="3200" b="0" dirty="0">
                    <a:solidFill>
                      <a:srgbClr val="FF0000"/>
                    </a:solidFill>
                    <a:latin typeface="Gill Sans" charset="0"/>
                    <a:ea typeface="Gill Sans" charset="0"/>
                    <a:cs typeface="Gill Sans" charset="0"/>
                  </a:rPr>
                  <a:t>Section</a:t>
                </a:r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A19D7-C71A-DA46-AB05-F7AC815C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A1420-A22B-2347-A686-2FB0D153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FDB9D-7F78-494E-B1A2-A604AF73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5DD404D-3586-D94B-A274-286C81B60941}"/>
              </a:ext>
            </a:extLst>
          </p:cNvPr>
          <p:cNvSpPr/>
          <p:nvPr/>
        </p:nvSpPr>
        <p:spPr>
          <a:xfrm>
            <a:off x="4810125" y="1085958"/>
            <a:ext cx="4194195" cy="16075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DEE061-D026-1649-9931-22CE485228DA}"/>
              </a:ext>
            </a:extLst>
          </p:cNvPr>
          <p:cNvSpPr/>
          <p:nvPr/>
        </p:nvSpPr>
        <p:spPr>
          <a:xfrm>
            <a:off x="8313637" y="1439366"/>
            <a:ext cx="367748" cy="343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B7C52A63-E2BF-C542-9A60-ACCCD2EA2C31}"/>
              </a:ext>
            </a:extLst>
          </p:cNvPr>
          <p:cNvSpPr/>
          <p:nvPr/>
        </p:nvSpPr>
        <p:spPr>
          <a:xfrm>
            <a:off x="8485915" y="1766260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7FAABF-F70A-7E40-ADF3-5AF5D607234B}"/>
              </a:ext>
            </a:extLst>
          </p:cNvPr>
          <p:cNvSpPr/>
          <p:nvPr/>
        </p:nvSpPr>
        <p:spPr>
          <a:xfrm>
            <a:off x="3607904" y="1654310"/>
            <a:ext cx="367748" cy="34369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5FA814-A6F1-2942-8AD4-F216F9B3BA43}"/>
              </a:ext>
            </a:extLst>
          </p:cNvPr>
          <p:cNvSpPr/>
          <p:nvPr/>
        </p:nvSpPr>
        <p:spPr>
          <a:xfrm>
            <a:off x="3424030" y="1824334"/>
            <a:ext cx="367748" cy="34369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2818D-FCF8-9A4E-8055-3A96FC8A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724"/>
            <a:ext cx="7886700" cy="685799"/>
          </a:xfrm>
        </p:spPr>
        <p:txBody>
          <a:bodyPr>
            <a:normAutofit fontScale="90000"/>
          </a:bodyPr>
          <a:lstStyle/>
          <a:p>
            <a:r>
              <a:rPr lang="en-US" dirty="0"/>
              <a:t>Recall: Basic Lock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438A8-D961-7941-8023-FCF98CBA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9/12/19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52A14-D946-EE46-8EF1-8459CEC7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cs162 fa19 L5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0170B-F28E-AA40-A7EF-E7B4D2AB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388AA1-70AA-344F-B8DC-9DCBFEF427DB}"/>
              </a:ext>
            </a:extLst>
          </p:cNvPr>
          <p:cNvSpPr/>
          <p:nvPr/>
        </p:nvSpPr>
        <p:spPr>
          <a:xfrm>
            <a:off x="1073425" y="1520687"/>
            <a:ext cx="1837725" cy="64604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4871EE-D344-914B-A4D5-AACA51681A15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1073425" y="1843709"/>
            <a:ext cx="18377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963B76-AECF-DC4D-A2EB-5CF8B567ADFC}"/>
              </a:ext>
            </a:extLst>
          </p:cNvPr>
          <p:cNvSpPr txBox="1"/>
          <p:nvPr/>
        </p:nvSpPr>
        <p:spPr>
          <a:xfrm>
            <a:off x="1161120" y="1497532"/>
            <a:ext cx="175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Value{busy/free}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42528-0DFD-D448-A077-EF893975E846}"/>
              </a:ext>
            </a:extLst>
          </p:cNvPr>
          <p:cNvSpPr txBox="1"/>
          <p:nvPr/>
        </p:nvSpPr>
        <p:spPr>
          <a:xfrm>
            <a:off x="1161120" y="1797398"/>
            <a:ext cx="140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Waiting TCBs</a:t>
            </a:r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id="{1A94C61D-07B5-5346-A937-FA4ABB0C0FDD}"/>
              </a:ext>
            </a:extLst>
          </p:cNvPr>
          <p:cNvGrpSpPr>
            <a:grpSpLocks/>
          </p:cNvGrpSpPr>
          <p:nvPr/>
        </p:nvGrpSpPr>
        <p:grpSpPr bwMode="auto">
          <a:xfrm>
            <a:off x="291547" y="1085958"/>
            <a:ext cx="609600" cy="685800"/>
            <a:chOff x="1776" y="912"/>
            <a:chExt cx="476" cy="576"/>
          </a:xfrm>
        </p:grpSpPr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4FC93B95-90F9-EA4E-BF06-848593055E1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76" y="912"/>
              <a:ext cx="4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52D8A2A-5EA9-A948-B1F1-FC8A6E4D1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046"/>
              <a:ext cx="434" cy="442"/>
            </a:xfrm>
            <a:custGeom>
              <a:avLst/>
              <a:gdLst>
                <a:gd name="T0" fmla="*/ 4 w 1303"/>
                <a:gd name="T1" fmla="*/ 79 h 1327"/>
                <a:gd name="T2" fmla="*/ 7 w 1303"/>
                <a:gd name="T3" fmla="*/ 86 h 1327"/>
                <a:gd name="T4" fmla="*/ 13 w 1303"/>
                <a:gd name="T5" fmla="*/ 97 h 1327"/>
                <a:gd name="T6" fmla="*/ 19 w 1303"/>
                <a:gd name="T7" fmla="*/ 109 h 1327"/>
                <a:gd name="T8" fmla="*/ 28 w 1303"/>
                <a:gd name="T9" fmla="*/ 121 h 1327"/>
                <a:gd name="T10" fmla="*/ 38 w 1303"/>
                <a:gd name="T11" fmla="*/ 132 h 1327"/>
                <a:gd name="T12" fmla="*/ 50 w 1303"/>
                <a:gd name="T13" fmla="*/ 140 h 1327"/>
                <a:gd name="T14" fmla="*/ 63 w 1303"/>
                <a:gd name="T15" fmla="*/ 145 h 1327"/>
                <a:gd name="T16" fmla="*/ 76 w 1303"/>
                <a:gd name="T17" fmla="*/ 147 h 1327"/>
                <a:gd name="T18" fmla="*/ 90 w 1303"/>
                <a:gd name="T19" fmla="*/ 146 h 1327"/>
                <a:gd name="T20" fmla="*/ 104 w 1303"/>
                <a:gd name="T21" fmla="*/ 142 h 1327"/>
                <a:gd name="T22" fmla="*/ 116 w 1303"/>
                <a:gd name="T23" fmla="*/ 136 h 1327"/>
                <a:gd name="T24" fmla="*/ 128 w 1303"/>
                <a:gd name="T25" fmla="*/ 126 h 1327"/>
                <a:gd name="T26" fmla="*/ 136 w 1303"/>
                <a:gd name="T27" fmla="*/ 116 h 1327"/>
                <a:gd name="T28" fmla="*/ 142 w 1303"/>
                <a:gd name="T29" fmla="*/ 105 h 1327"/>
                <a:gd name="T30" fmla="*/ 144 w 1303"/>
                <a:gd name="T31" fmla="*/ 94 h 1327"/>
                <a:gd name="T32" fmla="*/ 145 w 1303"/>
                <a:gd name="T33" fmla="*/ 82 h 1327"/>
                <a:gd name="T34" fmla="*/ 143 w 1303"/>
                <a:gd name="T35" fmla="*/ 71 h 1327"/>
                <a:gd name="T36" fmla="*/ 140 w 1303"/>
                <a:gd name="T37" fmla="*/ 59 h 1327"/>
                <a:gd name="T38" fmla="*/ 136 w 1303"/>
                <a:gd name="T39" fmla="*/ 48 h 1327"/>
                <a:gd name="T40" fmla="*/ 132 w 1303"/>
                <a:gd name="T41" fmla="*/ 37 h 1327"/>
                <a:gd name="T42" fmla="*/ 128 w 1303"/>
                <a:gd name="T43" fmla="*/ 27 h 1327"/>
                <a:gd name="T44" fmla="*/ 123 w 1303"/>
                <a:gd name="T45" fmla="*/ 18 h 1327"/>
                <a:gd name="T46" fmla="*/ 117 w 1303"/>
                <a:gd name="T47" fmla="*/ 11 h 1327"/>
                <a:gd name="T48" fmla="*/ 111 w 1303"/>
                <a:gd name="T49" fmla="*/ 5 h 1327"/>
                <a:gd name="T50" fmla="*/ 104 w 1303"/>
                <a:gd name="T51" fmla="*/ 1 h 1327"/>
                <a:gd name="T52" fmla="*/ 98 w 1303"/>
                <a:gd name="T53" fmla="*/ 0 h 1327"/>
                <a:gd name="T54" fmla="*/ 93 w 1303"/>
                <a:gd name="T55" fmla="*/ 0 h 1327"/>
                <a:gd name="T56" fmla="*/ 89 w 1303"/>
                <a:gd name="T57" fmla="*/ 3 h 1327"/>
                <a:gd name="T58" fmla="*/ 85 w 1303"/>
                <a:gd name="T59" fmla="*/ 6 h 1327"/>
                <a:gd name="T60" fmla="*/ 84 w 1303"/>
                <a:gd name="T61" fmla="*/ 10 h 1327"/>
                <a:gd name="T62" fmla="*/ 83 w 1303"/>
                <a:gd name="T63" fmla="*/ 15 h 1327"/>
                <a:gd name="T64" fmla="*/ 83 w 1303"/>
                <a:gd name="T65" fmla="*/ 20 h 1327"/>
                <a:gd name="T66" fmla="*/ 83 w 1303"/>
                <a:gd name="T67" fmla="*/ 25 h 1327"/>
                <a:gd name="T68" fmla="*/ 84 w 1303"/>
                <a:gd name="T69" fmla="*/ 28 h 1327"/>
                <a:gd name="T70" fmla="*/ 85 w 1303"/>
                <a:gd name="T71" fmla="*/ 32 h 1327"/>
                <a:gd name="T72" fmla="*/ 85 w 1303"/>
                <a:gd name="T73" fmla="*/ 36 h 1327"/>
                <a:gd name="T74" fmla="*/ 82 w 1303"/>
                <a:gd name="T75" fmla="*/ 40 h 1327"/>
                <a:gd name="T76" fmla="*/ 78 w 1303"/>
                <a:gd name="T77" fmla="*/ 41 h 1327"/>
                <a:gd name="T78" fmla="*/ 73 w 1303"/>
                <a:gd name="T79" fmla="*/ 43 h 1327"/>
                <a:gd name="T80" fmla="*/ 68 w 1303"/>
                <a:gd name="T81" fmla="*/ 45 h 1327"/>
                <a:gd name="T82" fmla="*/ 63 w 1303"/>
                <a:gd name="T83" fmla="*/ 47 h 1327"/>
                <a:gd name="T84" fmla="*/ 58 w 1303"/>
                <a:gd name="T85" fmla="*/ 49 h 1327"/>
                <a:gd name="T86" fmla="*/ 54 w 1303"/>
                <a:gd name="T87" fmla="*/ 52 h 1327"/>
                <a:gd name="T88" fmla="*/ 50 w 1303"/>
                <a:gd name="T89" fmla="*/ 55 h 1327"/>
                <a:gd name="T90" fmla="*/ 45 w 1303"/>
                <a:gd name="T91" fmla="*/ 57 h 1327"/>
                <a:gd name="T92" fmla="*/ 41 w 1303"/>
                <a:gd name="T93" fmla="*/ 55 h 1327"/>
                <a:gd name="T94" fmla="*/ 38 w 1303"/>
                <a:gd name="T95" fmla="*/ 52 h 1327"/>
                <a:gd name="T96" fmla="*/ 34 w 1303"/>
                <a:gd name="T97" fmla="*/ 48 h 1327"/>
                <a:gd name="T98" fmla="*/ 29 w 1303"/>
                <a:gd name="T99" fmla="*/ 44 h 1327"/>
                <a:gd name="T100" fmla="*/ 24 w 1303"/>
                <a:gd name="T101" fmla="*/ 41 h 1327"/>
                <a:gd name="T102" fmla="*/ 17 w 1303"/>
                <a:gd name="T103" fmla="*/ 40 h 1327"/>
                <a:gd name="T104" fmla="*/ 11 w 1303"/>
                <a:gd name="T105" fmla="*/ 41 h 1327"/>
                <a:gd name="T106" fmla="*/ 5 w 1303"/>
                <a:gd name="T107" fmla="*/ 45 h 1327"/>
                <a:gd name="T108" fmla="*/ 1 w 1303"/>
                <a:gd name="T109" fmla="*/ 51 h 1327"/>
                <a:gd name="T110" fmla="*/ 0 w 1303"/>
                <a:gd name="T111" fmla="*/ 58 h 1327"/>
                <a:gd name="T112" fmla="*/ 0 w 1303"/>
                <a:gd name="T113" fmla="*/ 65 h 1327"/>
                <a:gd name="T114" fmla="*/ 2 w 1303"/>
                <a:gd name="T115" fmla="*/ 71 h 1327"/>
                <a:gd name="T116" fmla="*/ 3 w 1303"/>
                <a:gd name="T117" fmla="*/ 75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388311D-B1E2-9840-9DA4-7699BA255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1293"/>
              <a:ext cx="95" cy="137"/>
            </a:xfrm>
            <a:custGeom>
              <a:avLst/>
              <a:gdLst>
                <a:gd name="T0" fmla="*/ 31 w 285"/>
                <a:gd name="T1" fmla="*/ 35 h 411"/>
                <a:gd name="T2" fmla="*/ 30 w 285"/>
                <a:gd name="T3" fmla="*/ 33 h 411"/>
                <a:gd name="T4" fmla="*/ 29 w 285"/>
                <a:gd name="T5" fmla="*/ 30 h 411"/>
                <a:gd name="T6" fmla="*/ 27 w 285"/>
                <a:gd name="T7" fmla="*/ 28 h 411"/>
                <a:gd name="T8" fmla="*/ 26 w 285"/>
                <a:gd name="T9" fmla="*/ 25 h 411"/>
                <a:gd name="T10" fmla="*/ 25 w 285"/>
                <a:gd name="T11" fmla="*/ 23 h 411"/>
                <a:gd name="T12" fmla="*/ 25 w 285"/>
                <a:gd name="T13" fmla="*/ 21 h 411"/>
                <a:gd name="T14" fmla="*/ 25 w 285"/>
                <a:gd name="T15" fmla="*/ 19 h 411"/>
                <a:gd name="T16" fmla="*/ 26 w 285"/>
                <a:gd name="T17" fmla="*/ 17 h 411"/>
                <a:gd name="T18" fmla="*/ 26 w 285"/>
                <a:gd name="T19" fmla="*/ 15 h 411"/>
                <a:gd name="T20" fmla="*/ 26 w 285"/>
                <a:gd name="T21" fmla="*/ 13 h 411"/>
                <a:gd name="T22" fmla="*/ 26 w 285"/>
                <a:gd name="T23" fmla="*/ 11 h 411"/>
                <a:gd name="T24" fmla="*/ 26 w 285"/>
                <a:gd name="T25" fmla="*/ 10 h 411"/>
                <a:gd name="T26" fmla="*/ 25 w 285"/>
                <a:gd name="T27" fmla="*/ 8 h 411"/>
                <a:gd name="T28" fmla="*/ 25 w 285"/>
                <a:gd name="T29" fmla="*/ 6 h 411"/>
                <a:gd name="T30" fmla="*/ 23 w 285"/>
                <a:gd name="T31" fmla="*/ 4 h 411"/>
                <a:gd name="T32" fmla="*/ 21 w 285"/>
                <a:gd name="T33" fmla="*/ 2 h 411"/>
                <a:gd name="T34" fmla="*/ 19 w 285"/>
                <a:gd name="T35" fmla="*/ 1 h 411"/>
                <a:gd name="T36" fmla="*/ 18 w 285"/>
                <a:gd name="T37" fmla="*/ 1 h 411"/>
                <a:gd name="T38" fmla="*/ 16 w 285"/>
                <a:gd name="T39" fmla="*/ 0 h 411"/>
                <a:gd name="T40" fmla="*/ 14 w 285"/>
                <a:gd name="T41" fmla="*/ 0 h 411"/>
                <a:gd name="T42" fmla="*/ 12 w 285"/>
                <a:gd name="T43" fmla="*/ 0 h 411"/>
                <a:gd name="T44" fmla="*/ 10 w 285"/>
                <a:gd name="T45" fmla="*/ 0 h 411"/>
                <a:gd name="T46" fmla="*/ 9 w 285"/>
                <a:gd name="T47" fmla="*/ 1 h 411"/>
                <a:gd name="T48" fmla="*/ 7 w 285"/>
                <a:gd name="T49" fmla="*/ 2 h 411"/>
                <a:gd name="T50" fmla="*/ 5 w 285"/>
                <a:gd name="T51" fmla="*/ 3 h 411"/>
                <a:gd name="T52" fmla="*/ 2 w 285"/>
                <a:gd name="T53" fmla="*/ 6 h 411"/>
                <a:gd name="T54" fmla="*/ 1 w 285"/>
                <a:gd name="T55" fmla="*/ 8 h 411"/>
                <a:gd name="T56" fmla="*/ 0 w 285"/>
                <a:gd name="T57" fmla="*/ 9 h 411"/>
                <a:gd name="T58" fmla="*/ 0 w 285"/>
                <a:gd name="T59" fmla="*/ 12 h 411"/>
                <a:gd name="T60" fmla="*/ 0 w 285"/>
                <a:gd name="T61" fmla="*/ 14 h 411"/>
                <a:gd name="T62" fmla="*/ 1 w 285"/>
                <a:gd name="T63" fmla="*/ 17 h 411"/>
                <a:gd name="T64" fmla="*/ 2 w 285"/>
                <a:gd name="T65" fmla="*/ 19 h 411"/>
                <a:gd name="T66" fmla="*/ 4 w 285"/>
                <a:gd name="T67" fmla="*/ 21 h 411"/>
                <a:gd name="T68" fmla="*/ 6 w 285"/>
                <a:gd name="T69" fmla="*/ 23 h 411"/>
                <a:gd name="T70" fmla="*/ 8 w 285"/>
                <a:gd name="T71" fmla="*/ 24 h 411"/>
                <a:gd name="T72" fmla="*/ 10 w 285"/>
                <a:gd name="T73" fmla="*/ 25 h 411"/>
                <a:gd name="T74" fmla="*/ 11 w 285"/>
                <a:gd name="T75" fmla="*/ 26 h 411"/>
                <a:gd name="T76" fmla="*/ 12 w 285"/>
                <a:gd name="T77" fmla="*/ 28 h 411"/>
                <a:gd name="T78" fmla="*/ 13 w 285"/>
                <a:gd name="T79" fmla="*/ 31 h 411"/>
                <a:gd name="T80" fmla="*/ 13 w 285"/>
                <a:gd name="T81" fmla="*/ 33 h 411"/>
                <a:gd name="T82" fmla="*/ 14 w 285"/>
                <a:gd name="T83" fmla="*/ 34 h 411"/>
                <a:gd name="T84" fmla="*/ 15 w 285"/>
                <a:gd name="T85" fmla="*/ 36 h 411"/>
                <a:gd name="T86" fmla="*/ 16 w 285"/>
                <a:gd name="T87" fmla="*/ 38 h 411"/>
                <a:gd name="T88" fmla="*/ 17 w 285"/>
                <a:gd name="T89" fmla="*/ 40 h 411"/>
                <a:gd name="T90" fmla="*/ 18 w 285"/>
                <a:gd name="T91" fmla="*/ 42 h 411"/>
                <a:gd name="T92" fmla="*/ 20 w 285"/>
                <a:gd name="T93" fmla="*/ 44 h 411"/>
                <a:gd name="T94" fmla="*/ 23 w 285"/>
                <a:gd name="T95" fmla="*/ 45 h 411"/>
                <a:gd name="T96" fmla="*/ 25 w 285"/>
                <a:gd name="T97" fmla="*/ 46 h 411"/>
                <a:gd name="T98" fmla="*/ 28 w 285"/>
                <a:gd name="T99" fmla="*/ 45 h 411"/>
                <a:gd name="T100" fmla="*/ 29 w 285"/>
                <a:gd name="T101" fmla="*/ 44 h 411"/>
                <a:gd name="T102" fmla="*/ 31 w 285"/>
                <a:gd name="T103" fmla="*/ 42 h 411"/>
                <a:gd name="T104" fmla="*/ 31 w 285"/>
                <a:gd name="T105" fmla="*/ 40 h 411"/>
                <a:gd name="T106" fmla="*/ 32 w 285"/>
                <a:gd name="T107" fmla="*/ 38 h 411"/>
                <a:gd name="T108" fmla="*/ 32 w 285"/>
                <a:gd name="T109" fmla="*/ 37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DBAFB3F-BFCD-C34D-9E7B-C49EB656A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912"/>
              <a:ext cx="314" cy="278"/>
            </a:xfrm>
            <a:custGeom>
              <a:avLst/>
              <a:gdLst>
                <a:gd name="T0" fmla="*/ 10 w 942"/>
                <a:gd name="T1" fmla="*/ 24 h 833"/>
                <a:gd name="T2" fmla="*/ 17 w 942"/>
                <a:gd name="T3" fmla="*/ 16 h 833"/>
                <a:gd name="T4" fmla="*/ 24 w 942"/>
                <a:gd name="T5" fmla="*/ 10 h 833"/>
                <a:gd name="T6" fmla="*/ 33 w 942"/>
                <a:gd name="T7" fmla="*/ 5 h 833"/>
                <a:gd name="T8" fmla="*/ 41 w 942"/>
                <a:gd name="T9" fmla="*/ 2 h 833"/>
                <a:gd name="T10" fmla="*/ 49 w 942"/>
                <a:gd name="T11" fmla="*/ 0 h 833"/>
                <a:gd name="T12" fmla="*/ 56 w 942"/>
                <a:gd name="T13" fmla="*/ 0 h 833"/>
                <a:gd name="T14" fmla="*/ 63 w 942"/>
                <a:gd name="T15" fmla="*/ 0 h 833"/>
                <a:gd name="T16" fmla="*/ 68 w 942"/>
                <a:gd name="T17" fmla="*/ 1 h 833"/>
                <a:gd name="T18" fmla="*/ 73 w 942"/>
                <a:gd name="T19" fmla="*/ 2 h 833"/>
                <a:gd name="T20" fmla="*/ 77 w 942"/>
                <a:gd name="T21" fmla="*/ 4 h 833"/>
                <a:gd name="T22" fmla="*/ 81 w 942"/>
                <a:gd name="T23" fmla="*/ 6 h 833"/>
                <a:gd name="T24" fmla="*/ 83 w 942"/>
                <a:gd name="T25" fmla="*/ 10 h 833"/>
                <a:gd name="T26" fmla="*/ 87 w 942"/>
                <a:gd name="T27" fmla="*/ 13 h 833"/>
                <a:gd name="T28" fmla="*/ 91 w 942"/>
                <a:gd name="T29" fmla="*/ 12 h 833"/>
                <a:gd name="T30" fmla="*/ 94 w 942"/>
                <a:gd name="T31" fmla="*/ 11 h 833"/>
                <a:gd name="T32" fmla="*/ 99 w 942"/>
                <a:gd name="T33" fmla="*/ 11 h 833"/>
                <a:gd name="T34" fmla="*/ 103 w 942"/>
                <a:gd name="T35" fmla="*/ 14 h 833"/>
                <a:gd name="T36" fmla="*/ 105 w 942"/>
                <a:gd name="T37" fmla="*/ 19 h 833"/>
                <a:gd name="T38" fmla="*/ 104 w 942"/>
                <a:gd name="T39" fmla="*/ 22 h 833"/>
                <a:gd name="T40" fmla="*/ 104 w 942"/>
                <a:gd name="T41" fmla="*/ 26 h 833"/>
                <a:gd name="T42" fmla="*/ 102 w 942"/>
                <a:gd name="T43" fmla="*/ 30 h 833"/>
                <a:gd name="T44" fmla="*/ 98 w 942"/>
                <a:gd name="T45" fmla="*/ 34 h 833"/>
                <a:gd name="T46" fmla="*/ 92 w 942"/>
                <a:gd name="T47" fmla="*/ 36 h 833"/>
                <a:gd name="T48" fmla="*/ 87 w 942"/>
                <a:gd name="T49" fmla="*/ 34 h 833"/>
                <a:gd name="T50" fmla="*/ 87 w 942"/>
                <a:gd name="T51" fmla="*/ 30 h 833"/>
                <a:gd name="T52" fmla="*/ 85 w 942"/>
                <a:gd name="T53" fmla="*/ 26 h 833"/>
                <a:gd name="T54" fmla="*/ 81 w 942"/>
                <a:gd name="T55" fmla="*/ 25 h 833"/>
                <a:gd name="T56" fmla="*/ 76 w 942"/>
                <a:gd name="T57" fmla="*/ 27 h 833"/>
                <a:gd name="T58" fmla="*/ 72 w 942"/>
                <a:gd name="T59" fmla="*/ 27 h 833"/>
                <a:gd name="T60" fmla="*/ 68 w 942"/>
                <a:gd name="T61" fmla="*/ 25 h 833"/>
                <a:gd name="T62" fmla="*/ 63 w 942"/>
                <a:gd name="T63" fmla="*/ 24 h 833"/>
                <a:gd name="T64" fmla="*/ 56 w 942"/>
                <a:gd name="T65" fmla="*/ 23 h 833"/>
                <a:gd name="T66" fmla="*/ 49 w 942"/>
                <a:gd name="T67" fmla="*/ 24 h 833"/>
                <a:gd name="T68" fmla="*/ 40 w 942"/>
                <a:gd name="T69" fmla="*/ 27 h 833"/>
                <a:gd name="T70" fmla="*/ 34 w 942"/>
                <a:gd name="T71" fmla="*/ 32 h 833"/>
                <a:gd name="T72" fmla="*/ 30 w 942"/>
                <a:gd name="T73" fmla="*/ 37 h 833"/>
                <a:gd name="T74" fmla="*/ 27 w 942"/>
                <a:gd name="T75" fmla="*/ 43 h 833"/>
                <a:gd name="T76" fmla="*/ 26 w 942"/>
                <a:gd name="T77" fmla="*/ 49 h 833"/>
                <a:gd name="T78" fmla="*/ 26 w 942"/>
                <a:gd name="T79" fmla="*/ 55 h 833"/>
                <a:gd name="T80" fmla="*/ 26 w 942"/>
                <a:gd name="T81" fmla="*/ 60 h 833"/>
                <a:gd name="T82" fmla="*/ 26 w 942"/>
                <a:gd name="T83" fmla="*/ 65 h 833"/>
                <a:gd name="T84" fmla="*/ 27 w 942"/>
                <a:gd name="T85" fmla="*/ 69 h 833"/>
                <a:gd name="T86" fmla="*/ 29 w 942"/>
                <a:gd name="T87" fmla="*/ 72 h 833"/>
                <a:gd name="T88" fmla="*/ 31 w 942"/>
                <a:gd name="T89" fmla="*/ 77 h 833"/>
                <a:gd name="T90" fmla="*/ 27 w 942"/>
                <a:gd name="T91" fmla="*/ 80 h 833"/>
                <a:gd name="T92" fmla="*/ 24 w 942"/>
                <a:gd name="T93" fmla="*/ 80 h 833"/>
                <a:gd name="T94" fmla="*/ 19 w 942"/>
                <a:gd name="T95" fmla="*/ 82 h 833"/>
                <a:gd name="T96" fmla="*/ 15 w 942"/>
                <a:gd name="T97" fmla="*/ 85 h 833"/>
                <a:gd name="T98" fmla="*/ 11 w 942"/>
                <a:gd name="T99" fmla="*/ 89 h 833"/>
                <a:gd name="T100" fmla="*/ 10 w 942"/>
                <a:gd name="T101" fmla="*/ 92 h 833"/>
                <a:gd name="T102" fmla="*/ 6 w 942"/>
                <a:gd name="T103" fmla="*/ 91 h 833"/>
                <a:gd name="T104" fmla="*/ 4 w 942"/>
                <a:gd name="T105" fmla="*/ 87 h 833"/>
                <a:gd name="T106" fmla="*/ 2 w 942"/>
                <a:gd name="T107" fmla="*/ 78 h 833"/>
                <a:gd name="T108" fmla="*/ 0 w 942"/>
                <a:gd name="T109" fmla="*/ 68 h 833"/>
                <a:gd name="T110" fmla="*/ 0 w 942"/>
                <a:gd name="T111" fmla="*/ 56 h 833"/>
                <a:gd name="T112" fmla="*/ 1 w 942"/>
                <a:gd name="T113" fmla="*/ 44 h 833"/>
                <a:gd name="T114" fmla="*/ 5 w 942"/>
                <a:gd name="T115" fmla="*/ 34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99F2F2B-21AE-4348-9192-84D47CF2D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937"/>
              <a:ext cx="81" cy="29"/>
            </a:xfrm>
            <a:custGeom>
              <a:avLst/>
              <a:gdLst>
                <a:gd name="T0" fmla="*/ 9 w 243"/>
                <a:gd name="T1" fmla="*/ 0 h 87"/>
                <a:gd name="T2" fmla="*/ 10 w 243"/>
                <a:gd name="T3" fmla="*/ 0 h 87"/>
                <a:gd name="T4" fmla="*/ 12 w 243"/>
                <a:gd name="T5" fmla="*/ 0 h 87"/>
                <a:gd name="T6" fmla="*/ 13 w 243"/>
                <a:gd name="T7" fmla="*/ 0 h 87"/>
                <a:gd name="T8" fmla="*/ 14 w 243"/>
                <a:gd name="T9" fmla="*/ 0 h 87"/>
                <a:gd name="T10" fmla="*/ 15 w 243"/>
                <a:gd name="T11" fmla="*/ 0 h 87"/>
                <a:gd name="T12" fmla="*/ 17 w 243"/>
                <a:gd name="T13" fmla="*/ 0 h 87"/>
                <a:gd name="T14" fmla="*/ 18 w 243"/>
                <a:gd name="T15" fmla="*/ 0 h 87"/>
                <a:gd name="T16" fmla="*/ 19 w 243"/>
                <a:gd name="T17" fmla="*/ 1 h 87"/>
                <a:gd name="T18" fmla="*/ 21 w 243"/>
                <a:gd name="T19" fmla="*/ 1 h 87"/>
                <a:gd name="T20" fmla="*/ 22 w 243"/>
                <a:gd name="T21" fmla="*/ 2 h 87"/>
                <a:gd name="T22" fmla="*/ 24 w 243"/>
                <a:gd name="T23" fmla="*/ 3 h 87"/>
                <a:gd name="T24" fmla="*/ 25 w 243"/>
                <a:gd name="T25" fmla="*/ 3 h 87"/>
                <a:gd name="T26" fmla="*/ 26 w 243"/>
                <a:gd name="T27" fmla="*/ 4 h 87"/>
                <a:gd name="T28" fmla="*/ 27 w 243"/>
                <a:gd name="T29" fmla="*/ 5 h 87"/>
                <a:gd name="T30" fmla="*/ 26 w 243"/>
                <a:gd name="T31" fmla="*/ 6 h 87"/>
                <a:gd name="T32" fmla="*/ 25 w 243"/>
                <a:gd name="T33" fmla="*/ 7 h 87"/>
                <a:gd name="T34" fmla="*/ 24 w 243"/>
                <a:gd name="T35" fmla="*/ 7 h 87"/>
                <a:gd name="T36" fmla="*/ 23 w 243"/>
                <a:gd name="T37" fmla="*/ 6 h 87"/>
                <a:gd name="T38" fmla="*/ 22 w 243"/>
                <a:gd name="T39" fmla="*/ 6 h 87"/>
                <a:gd name="T40" fmla="*/ 20 w 243"/>
                <a:gd name="T41" fmla="*/ 6 h 87"/>
                <a:gd name="T42" fmla="*/ 19 w 243"/>
                <a:gd name="T43" fmla="*/ 6 h 87"/>
                <a:gd name="T44" fmla="*/ 18 w 243"/>
                <a:gd name="T45" fmla="*/ 5 h 87"/>
                <a:gd name="T46" fmla="*/ 16 w 243"/>
                <a:gd name="T47" fmla="*/ 5 h 87"/>
                <a:gd name="T48" fmla="*/ 15 w 243"/>
                <a:gd name="T49" fmla="*/ 5 h 87"/>
                <a:gd name="T50" fmla="*/ 13 w 243"/>
                <a:gd name="T51" fmla="*/ 6 h 87"/>
                <a:gd name="T52" fmla="*/ 11 w 243"/>
                <a:gd name="T53" fmla="*/ 6 h 87"/>
                <a:gd name="T54" fmla="*/ 10 w 243"/>
                <a:gd name="T55" fmla="*/ 7 h 87"/>
                <a:gd name="T56" fmla="*/ 9 w 243"/>
                <a:gd name="T57" fmla="*/ 7 h 87"/>
                <a:gd name="T58" fmla="*/ 7 w 243"/>
                <a:gd name="T59" fmla="*/ 8 h 87"/>
                <a:gd name="T60" fmla="*/ 6 w 243"/>
                <a:gd name="T61" fmla="*/ 9 h 87"/>
                <a:gd name="T62" fmla="*/ 5 w 243"/>
                <a:gd name="T63" fmla="*/ 9 h 87"/>
                <a:gd name="T64" fmla="*/ 4 w 243"/>
                <a:gd name="T65" fmla="*/ 9 h 87"/>
                <a:gd name="T66" fmla="*/ 3 w 243"/>
                <a:gd name="T67" fmla="*/ 10 h 87"/>
                <a:gd name="T68" fmla="*/ 1 w 243"/>
                <a:gd name="T69" fmla="*/ 9 h 87"/>
                <a:gd name="T70" fmla="*/ 0 w 243"/>
                <a:gd name="T71" fmla="*/ 8 h 87"/>
                <a:gd name="T72" fmla="*/ 0 w 243"/>
                <a:gd name="T73" fmla="*/ 7 h 87"/>
                <a:gd name="T74" fmla="*/ 0 w 243"/>
                <a:gd name="T75" fmla="*/ 6 h 87"/>
                <a:gd name="T76" fmla="*/ 1 w 243"/>
                <a:gd name="T77" fmla="*/ 4 h 87"/>
                <a:gd name="T78" fmla="*/ 2 w 243"/>
                <a:gd name="T79" fmla="*/ 4 h 87"/>
                <a:gd name="T80" fmla="*/ 3 w 243"/>
                <a:gd name="T81" fmla="*/ 3 h 87"/>
                <a:gd name="T82" fmla="*/ 4 w 243"/>
                <a:gd name="T83" fmla="*/ 2 h 87"/>
                <a:gd name="T84" fmla="*/ 5 w 243"/>
                <a:gd name="T85" fmla="*/ 2 h 87"/>
                <a:gd name="T86" fmla="*/ 7 w 243"/>
                <a:gd name="T87" fmla="*/ 1 h 87"/>
                <a:gd name="T88" fmla="*/ 8 w 243"/>
                <a:gd name="T89" fmla="*/ 1 h 87"/>
                <a:gd name="T90" fmla="*/ 9 w 243"/>
                <a:gd name="T91" fmla="*/ 1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4638C7B-2CE1-DE44-8FA0-35A0C3ED2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1213"/>
              <a:ext cx="34" cy="110"/>
            </a:xfrm>
            <a:custGeom>
              <a:avLst/>
              <a:gdLst>
                <a:gd name="T0" fmla="*/ 2 w 102"/>
                <a:gd name="T1" fmla="*/ 12 h 330"/>
                <a:gd name="T2" fmla="*/ 2 w 102"/>
                <a:gd name="T3" fmla="*/ 13 h 330"/>
                <a:gd name="T4" fmla="*/ 2 w 102"/>
                <a:gd name="T5" fmla="*/ 14 h 330"/>
                <a:gd name="T6" fmla="*/ 2 w 102"/>
                <a:gd name="T7" fmla="*/ 16 h 330"/>
                <a:gd name="T8" fmla="*/ 2 w 102"/>
                <a:gd name="T9" fmla="*/ 17 h 330"/>
                <a:gd name="T10" fmla="*/ 2 w 102"/>
                <a:gd name="T11" fmla="*/ 19 h 330"/>
                <a:gd name="T12" fmla="*/ 2 w 102"/>
                <a:gd name="T13" fmla="*/ 20 h 330"/>
                <a:gd name="T14" fmla="*/ 2 w 102"/>
                <a:gd name="T15" fmla="*/ 22 h 330"/>
                <a:gd name="T16" fmla="*/ 2 w 102"/>
                <a:gd name="T17" fmla="*/ 23 h 330"/>
                <a:gd name="T18" fmla="*/ 2 w 102"/>
                <a:gd name="T19" fmla="*/ 25 h 330"/>
                <a:gd name="T20" fmla="*/ 2 w 102"/>
                <a:gd name="T21" fmla="*/ 27 h 330"/>
                <a:gd name="T22" fmla="*/ 2 w 102"/>
                <a:gd name="T23" fmla="*/ 28 h 330"/>
                <a:gd name="T24" fmla="*/ 2 w 102"/>
                <a:gd name="T25" fmla="*/ 29 h 330"/>
                <a:gd name="T26" fmla="*/ 2 w 102"/>
                <a:gd name="T27" fmla="*/ 30 h 330"/>
                <a:gd name="T28" fmla="*/ 2 w 102"/>
                <a:gd name="T29" fmla="*/ 32 h 330"/>
                <a:gd name="T30" fmla="*/ 2 w 102"/>
                <a:gd name="T31" fmla="*/ 33 h 330"/>
                <a:gd name="T32" fmla="*/ 2 w 102"/>
                <a:gd name="T33" fmla="*/ 34 h 330"/>
                <a:gd name="T34" fmla="*/ 3 w 102"/>
                <a:gd name="T35" fmla="*/ 35 h 330"/>
                <a:gd name="T36" fmla="*/ 4 w 102"/>
                <a:gd name="T37" fmla="*/ 36 h 330"/>
                <a:gd name="T38" fmla="*/ 5 w 102"/>
                <a:gd name="T39" fmla="*/ 36 h 330"/>
                <a:gd name="T40" fmla="*/ 7 w 102"/>
                <a:gd name="T41" fmla="*/ 36 h 330"/>
                <a:gd name="T42" fmla="*/ 8 w 102"/>
                <a:gd name="T43" fmla="*/ 36 h 330"/>
                <a:gd name="T44" fmla="*/ 9 w 102"/>
                <a:gd name="T45" fmla="*/ 35 h 330"/>
                <a:gd name="T46" fmla="*/ 10 w 102"/>
                <a:gd name="T47" fmla="*/ 34 h 330"/>
                <a:gd name="T48" fmla="*/ 11 w 102"/>
                <a:gd name="T49" fmla="*/ 33 h 330"/>
                <a:gd name="T50" fmla="*/ 11 w 102"/>
                <a:gd name="T51" fmla="*/ 31 h 330"/>
                <a:gd name="T52" fmla="*/ 11 w 102"/>
                <a:gd name="T53" fmla="*/ 30 h 330"/>
                <a:gd name="T54" fmla="*/ 11 w 102"/>
                <a:gd name="T55" fmla="*/ 28 h 330"/>
                <a:gd name="T56" fmla="*/ 11 w 102"/>
                <a:gd name="T57" fmla="*/ 27 h 330"/>
                <a:gd name="T58" fmla="*/ 11 w 102"/>
                <a:gd name="T59" fmla="*/ 25 h 330"/>
                <a:gd name="T60" fmla="*/ 11 w 102"/>
                <a:gd name="T61" fmla="*/ 24 h 330"/>
                <a:gd name="T62" fmla="*/ 11 w 102"/>
                <a:gd name="T63" fmla="*/ 23 h 330"/>
                <a:gd name="T64" fmla="*/ 11 w 102"/>
                <a:gd name="T65" fmla="*/ 22 h 330"/>
                <a:gd name="T66" fmla="*/ 10 w 102"/>
                <a:gd name="T67" fmla="*/ 21 h 330"/>
                <a:gd name="T68" fmla="*/ 10 w 102"/>
                <a:gd name="T69" fmla="*/ 19 h 330"/>
                <a:gd name="T70" fmla="*/ 10 w 102"/>
                <a:gd name="T71" fmla="*/ 18 h 330"/>
                <a:gd name="T72" fmla="*/ 9 w 102"/>
                <a:gd name="T73" fmla="*/ 16 h 330"/>
                <a:gd name="T74" fmla="*/ 9 w 102"/>
                <a:gd name="T75" fmla="*/ 14 h 330"/>
                <a:gd name="T76" fmla="*/ 8 w 102"/>
                <a:gd name="T77" fmla="*/ 13 h 330"/>
                <a:gd name="T78" fmla="*/ 8 w 102"/>
                <a:gd name="T79" fmla="*/ 11 h 330"/>
                <a:gd name="T80" fmla="*/ 7 w 102"/>
                <a:gd name="T81" fmla="*/ 9 h 330"/>
                <a:gd name="T82" fmla="*/ 7 w 102"/>
                <a:gd name="T83" fmla="*/ 8 h 330"/>
                <a:gd name="T84" fmla="*/ 6 w 102"/>
                <a:gd name="T85" fmla="*/ 6 h 330"/>
                <a:gd name="T86" fmla="*/ 6 w 102"/>
                <a:gd name="T87" fmla="*/ 5 h 330"/>
                <a:gd name="T88" fmla="*/ 5 w 102"/>
                <a:gd name="T89" fmla="*/ 3 h 330"/>
                <a:gd name="T90" fmla="*/ 4 w 102"/>
                <a:gd name="T91" fmla="*/ 2 h 330"/>
                <a:gd name="T92" fmla="*/ 4 w 102"/>
                <a:gd name="T93" fmla="*/ 2 h 330"/>
                <a:gd name="T94" fmla="*/ 3 w 102"/>
                <a:gd name="T95" fmla="*/ 0 h 330"/>
                <a:gd name="T96" fmla="*/ 2 w 102"/>
                <a:gd name="T97" fmla="*/ 0 h 330"/>
                <a:gd name="T98" fmla="*/ 0 w 102"/>
                <a:gd name="T99" fmla="*/ 2 h 330"/>
                <a:gd name="T100" fmla="*/ 0 w 102"/>
                <a:gd name="T101" fmla="*/ 2 h 330"/>
                <a:gd name="T102" fmla="*/ 0 w 102"/>
                <a:gd name="T103" fmla="*/ 4 h 330"/>
                <a:gd name="T104" fmla="*/ 0 w 102"/>
                <a:gd name="T105" fmla="*/ 5 h 330"/>
                <a:gd name="T106" fmla="*/ 0 w 102"/>
                <a:gd name="T107" fmla="*/ 6 h 330"/>
                <a:gd name="T108" fmla="*/ 1 w 102"/>
                <a:gd name="T109" fmla="*/ 7 h 330"/>
                <a:gd name="T110" fmla="*/ 1 w 102"/>
                <a:gd name="T111" fmla="*/ 9 h 330"/>
                <a:gd name="T112" fmla="*/ 2 w 102"/>
                <a:gd name="T113" fmla="*/ 9 h 330"/>
                <a:gd name="T114" fmla="*/ 2 w 102"/>
                <a:gd name="T115" fmla="*/ 11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0F06DCA-558A-6241-9357-BEA4EF66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341"/>
              <a:ext cx="50" cy="73"/>
            </a:xfrm>
            <a:custGeom>
              <a:avLst/>
              <a:gdLst>
                <a:gd name="T0" fmla="*/ 0 w 151"/>
                <a:gd name="T1" fmla="*/ 8 h 219"/>
                <a:gd name="T2" fmla="*/ 1 w 151"/>
                <a:gd name="T3" fmla="*/ 9 h 219"/>
                <a:gd name="T4" fmla="*/ 1 w 151"/>
                <a:gd name="T5" fmla="*/ 10 h 219"/>
                <a:gd name="T6" fmla="*/ 2 w 151"/>
                <a:gd name="T7" fmla="*/ 12 h 219"/>
                <a:gd name="T8" fmla="*/ 3 w 151"/>
                <a:gd name="T9" fmla="*/ 14 h 219"/>
                <a:gd name="T10" fmla="*/ 4 w 151"/>
                <a:gd name="T11" fmla="*/ 15 h 219"/>
                <a:gd name="T12" fmla="*/ 4 w 151"/>
                <a:gd name="T13" fmla="*/ 16 h 219"/>
                <a:gd name="T14" fmla="*/ 5 w 151"/>
                <a:gd name="T15" fmla="*/ 18 h 219"/>
                <a:gd name="T16" fmla="*/ 6 w 151"/>
                <a:gd name="T17" fmla="*/ 20 h 219"/>
                <a:gd name="T18" fmla="*/ 7 w 151"/>
                <a:gd name="T19" fmla="*/ 21 h 219"/>
                <a:gd name="T20" fmla="*/ 8 w 151"/>
                <a:gd name="T21" fmla="*/ 22 h 219"/>
                <a:gd name="T22" fmla="*/ 9 w 151"/>
                <a:gd name="T23" fmla="*/ 23 h 219"/>
                <a:gd name="T24" fmla="*/ 11 w 151"/>
                <a:gd name="T25" fmla="*/ 23 h 219"/>
                <a:gd name="T26" fmla="*/ 12 w 151"/>
                <a:gd name="T27" fmla="*/ 24 h 219"/>
                <a:gd name="T28" fmla="*/ 13 w 151"/>
                <a:gd name="T29" fmla="*/ 24 h 219"/>
                <a:gd name="T30" fmla="*/ 14 w 151"/>
                <a:gd name="T31" fmla="*/ 24 h 219"/>
                <a:gd name="T32" fmla="*/ 15 w 151"/>
                <a:gd name="T33" fmla="*/ 24 h 219"/>
                <a:gd name="T34" fmla="*/ 16 w 151"/>
                <a:gd name="T35" fmla="*/ 24 h 219"/>
                <a:gd name="T36" fmla="*/ 17 w 151"/>
                <a:gd name="T37" fmla="*/ 22 h 219"/>
                <a:gd name="T38" fmla="*/ 16 w 151"/>
                <a:gd name="T39" fmla="*/ 21 h 219"/>
                <a:gd name="T40" fmla="*/ 15 w 151"/>
                <a:gd name="T41" fmla="*/ 20 h 219"/>
                <a:gd name="T42" fmla="*/ 15 w 151"/>
                <a:gd name="T43" fmla="*/ 19 h 219"/>
                <a:gd name="T44" fmla="*/ 14 w 151"/>
                <a:gd name="T45" fmla="*/ 18 h 219"/>
                <a:gd name="T46" fmla="*/ 13 w 151"/>
                <a:gd name="T47" fmla="*/ 17 h 219"/>
                <a:gd name="T48" fmla="*/ 13 w 151"/>
                <a:gd name="T49" fmla="*/ 16 h 219"/>
                <a:gd name="T50" fmla="*/ 12 w 151"/>
                <a:gd name="T51" fmla="*/ 14 h 219"/>
                <a:gd name="T52" fmla="*/ 11 w 151"/>
                <a:gd name="T53" fmla="*/ 13 h 219"/>
                <a:gd name="T54" fmla="*/ 11 w 151"/>
                <a:gd name="T55" fmla="*/ 12 h 219"/>
                <a:gd name="T56" fmla="*/ 10 w 151"/>
                <a:gd name="T57" fmla="*/ 10 h 219"/>
                <a:gd name="T58" fmla="*/ 9 w 151"/>
                <a:gd name="T59" fmla="*/ 9 h 219"/>
                <a:gd name="T60" fmla="*/ 9 w 151"/>
                <a:gd name="T61" fmla="*/ 7 h 219"/>
                <a:gd name="T62" fmla="*/ 8 w 151"/>
                <a:gd name="T63" fmla="*/ 6 h 219"/>
                <a:gd name="T64" fmla="*/ 7 w 151"/>
                <a:gd name="T65" fmla="*/ 5 h 219"/>
                <a:gd name="T66" fmla="*/ 7 w 151"/>
                <a:gd name="T67" fmla="*/ 4 h 219"/>
                <a:gd name="T68" fmla="*/ 6 w 151"/>
                <a:gd name="T69" fmla="*/ 3 h 219"/>
                <a:gd name="T70" fmla="*/ 5 w 151"/>
                <a:gd name="T71" fmla="*/ 2 h 219"/>
                <a:gd name="T72" fmla="*/ 4 w 151"/>
                <a:gd name="T73" fmla="*/ 0 h 219"/>
                <a:gd name="T74" fmla="*/ 3 w 151"/>
                <a:gd name="T75" fmla="*/ 0 h 219"/>
                <a:gd name="T76" fmla="*/ 2 w 151"/>
                <a:gd name="T77" fmla="*/ 1 h 219"/>
                <a:gd name="T78" fmla="*/ 1 w 151"/>
                <a:gd name="T79" fmla="*/ 2 h 219"/>
                <a:gd name="T80" fmla="*/ 1 w 151"/>
                <a:gd name="T81" fmla="*/ 3 h 219"/>
                <a:gd name="T82" fmla="*/ 0 w 151"/>
                <a:gd name="T83" fmla="*/ 5 h 219"/>
                <a:gd name="T84" fmla="*/ 0 w 151"/>
                <a:gd name="T85" fmla="*/ 6 h 219"/>
                <a:gd name="T86" fmla="*/ 0 w 151"/>
                <a:gd name="T87" fmla="*/ 7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D4BB2E-4BCE-0944-ADB0-84402997EBA9}"/>
              </a:ext>
            </a:extLst>
          </p:cNvPr>
          <p:cNvSpPr/>
          <p:nvPr/>
        </p:nvSpPr>
        <p:spPr>
          <a:xfrm>
            <a:off x="3240156" y="1994883"/>
            <a:ext cx="367748" cy="34369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E0672BD9-6F40-DA41-A7F2-DE24BD760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72" y="3195294"/>
            <a:ext cx="4581525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Acquire(*lock)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(lock-&gt;value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lock’s </a:t>
            </a:r>
            <a:r>
              <a:rPr lang="en-US" altLang="en-US" sz="1900" b="0" dirty="0" err="1">
                <a:latin typeface="Consolas" charset="0"/>
                <a:ea typeface="Consolas" charset="0"/>
                <a:cs typeface="Consolas" charset="0"/>
              </a:rPr>
              <a:t>wait_Q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“</a:t>
            </a:r>
            <a:r>
              <a:rPr lang="en-US" altLang="en-US" sz="1900" b="0" dirty="0" err="1">
                <a:latin typeface="Consolas" charset="0"/>
                <a:ea typeface="Consolas" charset="0"/>
                <a:cs typeface="Consolas" charset="0"/>
              </a:rPr>
              <a:t>i.e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, Go to sleep”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   allow a ready thread to run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lock-&gt;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BUSY;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FD6535D4-2364-A240-9E4D-66328459A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38" y="2681018"/>
            <a:ext cx="4648200" cy="412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Release(*lock)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(any TCB on lock </a:t>
            </a:r>
            <a:r>
              <a:rPr lang="en-US" altLang="en-US" sz="1900" b="0" dirty="0" err="1">
                <a:latin typeface="Consolas" charset="0"/>
                <a:ea typeface="Consolas" charset="0"/>
                <a:cs typeface="Consolas" charset="0"/>
              </a:rPr>
              <a:t>wait_Q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     “i.e., lock busy”;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lock-&gt;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FREE;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A3EC95D-2C90-674E-93DA-1E307179F651}"/>
              </a:ext>
            </a:extLst>
          </p:cNvPr>
          <p:cNvSpPr/>
          <p:nvPr/>
        </p:nvSpPr>
        <p:spPr>
          <a:xfrm>
            <a:off x="3597965" y="2176670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EFB19EB-69D6-E544-AD1E-2BE04B7F2373}"/>
              </a:ext>
            </a:extLst>
          </p:cNvPr>
          <p:cNvSpPr/>
          <p:nvPr/>
        </p:nvSpPr>
        <p:spPr>
          <a:xfrm>
            <a:off x="3780182" y="1981204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02B56B-90DC-D84E-8CCF-4A5FACF5F2B0}"/>
              </a:ext>
            </a:extLst>
          </p:cNvPr>
          <p:cNvCxnSpPr>
            <a:endCxn id="21" idx="1"/>
          </p:cNvCxnSpPr>
          <p:nvPr/>
        </p:nvCxnSpPr>
        <p:spPr>
          <a:xfrm>
            <a:off x="2812774" y="1994883"/>
            <a:ext cx="427382" cy="171847"/>
          </a:xfrm>
          <a:prstGeom prst="straightConnector1">
            <a:avLst/>
          </a:prstGeom>
          <a:ln>
            <a:solidFill>
              <a:srgbClr val="000000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B6D9A07-8280-5E4F-9CD6-9E199AF4DAA1}"/>
              </a:ext>
            </a:extLst>
          </p:cNvPr>
          <p:cNvSpPr/>
          <p:nvPr/>
        </p:nvSpPr>
        <p:spPr>
          <a:xfrm>
            <a:off x="8141359" y="1634833"/>
            <a:ext cx="367748" cy="343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7A0BD9-90B9-4D44-A89A-E849972E1EA1}"/>
              </a:ext>
            </a:extLst>
          </p:cNvPr>
          <p:cNvSpPr/>
          <p:nvPr/>
        </p:nvSpPr>
        <p:spPr>
          <a:xfrm>
            <a:off x="7957485" y="1804857"/>
            <a:ext cx="367748" cy="343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FD3670-77F6-064E-BD25-D410A8137989}"/>
              </a:ext>
            </a:extLst>
          </p:cNvPr>
          <p:cNvSpPr/>
          <p:nvPr/>
        </p:nvSpPr>
        <p:spPr>
          <a:xfrm>
            <a:off x="7773611" y="1975406"/>
            <a:ext cx="367748" cy="343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74B7A5F-71C5-0E44-BEC6-7EECAC1561E4}"/>
              </a:ext>
            </a:extLst>
          </p:cNvPr>
          <p:cNvSpPr/>
          <p:nvPr/>
        </p:nvSpPr>
        <p:spPr>
          <a:xfrm>
            <a:off x="8131420" y="2157193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7BF0A9E9-8278-D74A-9DF9-B32614C61DCA}"/>
              </a:ext>
            </a:extLst>
          </p:cNvPr>
          <p:cNvSpPr/>
          <p:nvPr/>
        </p:nvSpPr>
        <p:spPr>
          <a:xfrm>
            <a:off x="8313637" y="1961727"/>
            <a:ext cx="207015" cy="185223"/>
          </a:xfrm>
          <a:custGeom>
            <a:avLst/>
            <a:gdLst>
              <a:gd name="connsiteX0" fmla="*/ 0 w 207015"/>
              <a:gd name="connsiteY0" fmla="*/ 168965 h 185223"/>
              <a:gd name="connsiteX1" fmla="*/ 188844 w 207015"/>
              <a:gd name="connsiteY1" fmla="*/ 168965 h 185223"/>
              <a:gd name="connsiteX2" fmla="*/ 188844 w 207015"/>
              <a:gd name="connsiteY2" fmla="*/ 0 h 1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15" h="185223">
                <a:moveTo>
                  <a:pt x="0" y="168965"/>
                </a:moveTo>
                <a:cubicBezTo>
                  <a:pt x="78685" y="183045"/>
                  <a:pt x="157370" y="197126"/>
                  <a:pt x="188844" y="168965"/>
                </a:cubicBezTo>
                <a:cubicBezTo>
                  <a:pt x="220318" y="140804"/>
                  <a:pt x="204581" y="70402"/>
                  <a:pt x="188844" y="0"/>
                </a:cubicBezTo>
              </a:path>
            </a:pathLst>
          </a:cu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B4069E8-EE00-DE40-B75B-2B1B885103A1}"/>
              </a:ext>
            </a:extLst>
          </p:cNvPr>
          <p:cNvCxnSpPr>
            <a:endCxn id="36" idx="1"/>
          </p:cNvCxnSpPr>
          <p:nvPr/>
        </p:nvCxnSpPr>
        <p:spPr>
          <a:xfrm>
            <a:off x="7346229" y="1975406"/>
            <a:ext cx="427382" cy="171847"/>
          </a:xfrm>
          <a:prstGeom prst="straightConnector1">
            <a:avLst/>
          </a:prstGeom>
          <a:ln>
            <a:solidFill>
              <a:srgbClr val="000000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873F4C8-A051-9843-80F0-F21093D4631E}"/>
              </a:ext>
            </a:extLst>
          </p:cNvPr>
          <p:cNvSpPr/>
          <p:nvPr/>
        </p:nvSpPr>
        <p:spPr>
          <a:xfrm>
            <a:off x="6033421" y="1708203"/>
            <a:ext cx="1344001" cy="3548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E3C50C-A52F-E242-A77B-B377C944CC56}"/>
              </a:ext>
            </a:extLst>
          </p:cNvPr>
          <p:cNvSpPr txBox="1"/>
          <p:nvPr/>
        </p:nvSpPr>
        <p:spPr>
          <a:xfrm>
            <a:off x="6121116" y="1693677"/>
            <a:ext cx="125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 TCBs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4222DC-2D56-544B-BAC7-D8B85261BD6F}"/>
              </a:ext>
            </a:extLst>
          </p:cNvPr>
          <p:cNvSpPr/>
          <p:nvPr/>
        </p:nvSpPr>
        <p:spPr>
          <a:xfrm>
            <a:off x="5269484" y="1719316"/>
            <a:ext cx="367748" cy="34369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237040-51B2-234E-A6D5-14DF97B1B471}"/>
              </a:ext>
            </a:extLst>
          </p:cNvPr>
          <p:cNvSpPr txBox="1"/>
          <p:nvPr/>
        </p:nvSpPr>
        <p:spPr>
          <a:xfrm>
            <a:off x="4901259" y="1119773"/>
            <a:ext cx="112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Running TCB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1F8B96-0364-7F4A-9B21-952F9BFC50B1}"/>
              </a:ext>
            </a:extLst>
          </p:cNvPr>
          <p:cNvSpPr txBox="1"/>
          <p:nvPr/>
        </p:nvSpPr>
        <p:spPr>
          <a:xfrm>
            <a:off x="5807827" y="2294887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Scheduler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891A10-40CE-984A-894B-5B25D25869DD}"/>
              </a:ext>
            </a:extLst>
          </p:cNvPr>
          <p:cNvSpPr txBox="1"/>
          <p:nvPr/>
        </p:nvSpPr>
        <p:spPr>
          <a:xfrm>
            <a:off x="3117257" y="2496037"/>
            <a:ext cx="77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State?</a:t>
            </a:r>
          </a:p>
        </p:txBody>
      </p:sp>
    </p:spTree>
    <p:extLst>
      <p:ext uri="{BB962C8B-B14F-4D97-AF65-F5344CB8AC3E}">
        <p14:creationId xmlns:p14="http://schemas.microsoft.com/office/powerpoint/2010/main" val="27804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FAA2A4-1CCC-47AC-A8FC-0C22854B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Reenabling Interrupts When Waiting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E160F63-8129-4EA7-9F31-993F1A0F53DF}"/>
              </a:ext>
            </a:extLst>
          </p:cNvPr>
          <p:cNvSpPr txBox="1">
            <a:spLocks/>
          </p:cNvSpPr>
          <p:nvPr/>
        </p:nvSpPr>
        <p:spPr>
          <a:xfrm>
            <a:off x="4916189" y="1192542"/>
            <a:ext cx="3886200" cy="3458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Acquire()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 disable interrupts;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if (value == BUSY)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put thread on wait queue;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</a:rPr>
              <a:t>run_new_thread</a:t>
            </a:r>
            <a:r>
              <a:rPr lang="en-US" sz="2000" b="1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} else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value = BUSY;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enable interrupts;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ADE2-0C3F-44B7-8250-A922A026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50761"/>
            <a:ext cx="7886700" cy="2051850"/>
          </a:xfrm>
        </p:spPr>
        <p:txBody>
          <a:bodyPr/>
          <a:lstStyle/>
          <a:p>
            <a:r>
              <a:rPr lang="en-US" dirty="0"/>
              <a:t>Before on the queue?</a:t>
            </a:r>
          </a:p>
          <a:p>
            <a:pPr lvl="1"/>
            <a:r>
              <a:rPr lang="en-US" dirty="0"/>
              <a:t>Release might not wake up this thread!</a:t>
            </a:r>
          </a:p>
          <a:p>
            <a:r>
              <a:rPr lang="en-US" dirty="0"/>
              <a:t>After putting the thread on the queue?</a:t>
            </a:r>
          </a:p>
          <a:p>
            <a:pPr lvl="1"/>
            <a:r>
              <a:rPr lang="en-US" dirty="0"/>
              <a:t>Gets woken up, but immediately switches away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76CED1-5C61-423E-AC66-99841789029C}"/>
              </a:ext>
            </a:extLst>
          </p:cNvPr>
          <p:cNvCxnSpPr/>
          <p:nvPr/>
        </p:nvCxnSpPr>
        <p:spPr>
          <a:xfrm>
            <a:off x="4145738" y="2130791"/>
            <a:ext cx="14987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670355-3B16-4311-AD8A-72548B091791}"/>
              </a:ext>
            </a:extLst>
          </p:cNvPr>
          <p:cNvSpPr txBox="1"/>
          <p:nvPr/>
        </p:nvSpPr>
        <p:spPr>
          <a:xfrm>
            <a:off x="2323386" y="1917143"/>
            <a:ext cx="177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enable interrupts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3E6088-905F-4147-86BB-8542F7605954}"/>
              </a:ext>
            </a:extLst>
          </p:cNvPr>
          <p:cNvCxnSpPr/>
          <p:nvPr/>
        </p:nvCxnSpPr>
        <p:spPr>
          <a:xfrm>
            <a:off x="3940628" y="2541911"/>
            <a:ext cx="14987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4D89F4-7968-4292-92E4-9A1279F46B12}"/>
              </a:ext>
            </a:extLst>
          </p:cNvPr>
          <p:cNvSpPr txBox="1"/>
          <p:nvPr/>
        </p:nvSpPr>
        <p:spPr>
          <a:xfrm>
            <a:off x="2118276" y="2328263"/>
            <a:ext cx="177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enable interrupts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D5C22-2BEF-C84C-9AF0-2AA6A30C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398F7-6F66-3B4B-A7CE-F6F0A830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E727E-9500-334B-9DD6-7B1048E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F583-9700-C44F-8816-D8CC98D5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2" y="370601"/>
            <a:ext cx="7886700" cy="1325563"/>
          </a:xfrm>
        </p:spPr>
        <p:txBody>
          <a:bodyPr/>
          <a:lstStyle/>
          <a:p>
            <a:r>
              <a:rPr lang="en-US" dirty="0"/>
              <a:t>Recap So Far: Kernel 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69F1B-7926-FD4F-85A7-A6441BFA2C4F}"/>
              </a:ext>
            </a:extLst>
          </p:cNvPr>
          <p:cNvSpPr/>
          <p:nvPr/>
        </p:nvSpPr>
        <p:spPr>
          <a:xfrm>
            <a:off x="1755765" y="1700212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FEAFD2-F8A4-5C49-BD1F-2AB3B84ACE2F}"/>
              </a:ext>
            </a:extLst>
          </p:cNvPr>
          <p:cNvSpPr/>
          <p:nvPr/>
        </p:nvSpPr>
        <p:spPr>
          <a:xfrm>
            <a:off x="1755765" y="2366962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Globals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AB244-CCC2-1543-9C40-5DE8D35B8996}"/>
              </a:ext>
            </a:extLst>
          </p:cNvPr>
          <p:cNvSpPr/>
          <p:nvPr/>
        </p:nvSpPr>
        <p:spPr>
          <a:xfrm>
            <a:off x="1755765" y="3033712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98A47-E450-AC4B-8980-405CE90A5066}"/>
              </a:ext>
            </a:extLst>
          </p:cNvPr>
          <p:cNvSpPr txBox="1"/>
          <p:nvPr/>
        </p:nvSpPr>
        <p:spPr>
          <a:xfrm>
            <a:off x="4006553" y="1526698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Process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83884-A8F3-B144-ACC8-3AC757ECF9F3}"/>
              </a:ext>
            </a:extLst>
          </p:cNvPr>
          <p:cNvSpPr/>
          <p:nvPr/>
        </p:nvSpPr>
        <p:spPr>
          <a:xfrm>
            <a:off x="4061719" y="1909866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PCB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3E8364-E930-3941-888E-DD5B04D270F9}"/>
              </a:ext>
            </a:extLst>
          </p:cNvPr>
          <p:cNvSpPr/>
          <p:nvPr/>
        </p:nvSpPr>
        <p:spPr>
          <a:xfrm>
            <a:off x="3319614" y="2914491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9953E-0CFD-F54B-BA55-42FC46BE81EF}"/>
              </a:ext>
            </a:extLst>
          </p:cNvPr>
          <p:cNvSpPr txBox="1"/>
          <p:nvPr/>
        </p:nvSpPr>
        <p:spPr>
          <a:xfrm>
            <a:off x="6072083" y="1560096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Process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E2E7D8-C358-384F-A347-30663C007189}"/>
              </a:ext>
            </a:extLst>
          </p:cNvPr>
          <p:cNvSpPr/>
          <p:nvPr/>
        </p:nvSpPr>
        <p:spPr>
          <a:xfrm>
            <a:off x="6066333" y="2936189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FC7617-3682-994C-8552-61659C592EF0}"/>
              </a:ext>
            </a:extLst>
          </p:cNvPr>
          <p:cNvSpPr txBox="1"/>
          <p:nvPr/>
        </p:nvSpPr>
        <p:spPr>
          <a:xfrm flipV="1">
            <a:off x="1201767" y="1783629"/>
            <a:ext cx="553998" cy="153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400" b="1" dirty="0"/>
              <a:t>Kernel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E0D0AE-332B-F148-BAED-7C5008816857}"/>
              </a:ext>
            </a:extLst>
          </p:cNvPr>
          <p:cNvSpPr/>
          <p:nvPr/>
        </p:nvSpPr>
        <p:spPr>
          <a:xfrm>
            <a:off x="1201768" y="1400176"/>
            <a:ext cx="6670656" cy="2265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F14D1B-E3D7-8846-85D2-8036C1EC9DCC}"/>
              </a:ext>
            </a:extLst>
          </p:cNvPr>
          <p:cNvGrpSpPr/>
          <p:nvPr/>
        </p:nvGrpSpPr>
        <p:grpSpPr>
          <a:xfrm>
            <a:off x="5962887" y="3829402"/>
            <a:ext cx="1403331" cy="2888705"/>
            <a:chOff x="4992334" y="3886330"/>
            <a:chExt cx="1403331" cy="288870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3BA217-03E5-E94B-A4AB-7AF68F6D9C27}"/>
                </a:ext>
              </a:extLst>
            </p:cNvPr>
            <p:cNvSpPr txBox="1"/>
            <p:nvPr/>
          </p:nvSpPr>
          <p:spPr>
            <a:xfrm>
              <a:off x="5110251" y="3886330"/>
              <a:ext cx="11849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Process 2</a:t>
              </a:r>
              <a:br>
                <a:rPr lang="en-US" sz="2000" dirty="0"/>
              </a:br>
              <a:r>
                <a:rPr lang="en-US" sz="2000" dirty="0"/>
                <a:t>Thread 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597797-4403-2C49-8DEF-B5AD7912FFBB}"/>
                </a:ext>
              </a:extLst>
            </p:cNvPr>
            <p:cNvSpPr/>
            <p:nvPr/>
          </p:nvSpPr>
          <p:spPr>
            <a:xfrm>
              <a:off x="5209801" y="459421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ABD0DF-CA46-144A-A1B6-9FAA795C6482}"/>
                </a:ext>
              </a:extLst>
            </p:cNvPr>
            <p:cNvSpPr/>
            <p:nvPr/>
          </p:nvSpPr>
          <p:spPr>
            <a:xfrm>
              <a:off x="5209801" y="511972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EA9938-118A-8C4D-8B5C-68F252DB1FE7}"/>
                </a:ext>
              </a:extLst>
            </p:cNvPr>
            <p:cNvSpPr/>
            <p:nvPr/>
          </p:nvSpPr>
          <p:spPr>
            <a:xfrm>
              <a:off x="5203118" y="564523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Globals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7DCFB0F-9B22-8445-9648-EF4177F96A41}"/>
                </a:ext>
              </a:extLst>
            </p:cNvPr>
            <p:cNvSpPr/>
            <p:nvPr/>
          </p:nvSpPr>
          <p:spPr>
            <a:xfrm>
              <a:off x="5203118" y="617074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Heap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012D8F-A4F9-824A-B079-6DBDDFE8947E}"/>
                </a:ext>
              </a:extLst>
            </p:cNvPr>
            <p:cNvSpPr/>
            <p:nvPr/>
          </p:nvSpPr>
          <p:spPr>
            <a:xfrm>
              <a:off x="4992334" y="3894675"/>
              <a:ext cx="1403331" cy="2880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AC61BEE-6166-D24B-ABBE-354BB692E1AB}"/>
              </a:ext>
            </a:extLst>
          </p:cNvPr>
          <p:cNvSpPr/>
          <p:nvPr/>
        </p:nvSpPr>
        <p:spPr>
          <a:xfrm>
            <a:off x="3319615" y="2372676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TCB 1.A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376516-C6BA-A944-A0B0-7567D8FCEA01}"/>
              </a:ext>
            </a:extLst>
          </p:cNvPr>
          <p:cNvSpPr/>
          <p:nvPr/>
        </p:nvSpPr>
        <p:spPr>
          <a:xfrm>
            <a:off x="4558540" y="2910077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E0D5F6-7843-6945-9116-5AC103F16EC7}"/>
              </a:ext>
            </a:extLst>
          </p:cNvPr>
          <p:cNvSpPr/>
          <p:nvPr/>
        </p:nvSpPr>
        <p:spPr>
          <a:xfrm>
            <a:off x="4558541" y="2368262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TCB 1.B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047681-B2B5-E641-AE7E-33DE64506B28}"/>
              </a:ext>
            </a:extLst>
          </p:cNvPr>
          <p:cNvSpPr/>
          <p:nvPr/>
        </p:nvSpPr>
        <p:spPr>
          <a:xfrm>
            <a:off x="6159481" y="1920070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PCB 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0DBDFE-E7F0-524A-8555-B656C6881494}"/>
              </a:ext>
            </a:extLst>
          </p:cNvPr>
          <p:cNvSpPr/>
          <p:nvPr/>
        </p:nvSpPr>
        <p:spPr>
          <a:xfrm>
            <a:off x="6066333" y="2392717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TCB 2.A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47999C-CCCD-E643-B3B4-BD868189BFDC}"/>
              </a:ext>
            </a:extLst>
          </p:cNvPr>
          <p:cNvGrpSpPr/>
          <p:nvPr/>
        </p:nvGrpSpPr>
        <p:grpSpPr>
          <a:xfrm>
            <a:off x="3250587" y="3845946"/>
            <a:ext cx="2512274" cy="2884774"/>
            <a:chOff x="3250587" y="3845946"/>
            <a:chExt cx="2512274" cy="28847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C7CE9BA-7274-F34B-9194-B75EF53228F3}"/>
                </a:ext>
              </a:extLst>
            </p:cNvPr>
            <p:cNvGrpSpPr/>
            <p:nvPr/>
          </p:nvGrpSpPr>
          <p:grpSpPr>
            <a:xfrm>
              <a:off x="3250587" y="3850360"/>
              <a:ext cx="2512274" cy="2880360"/>
              <a:chOff x="3368694" y="3903020"/>
              <a:chExt cx="2512274" cy="288036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16D41E-F553-3848-B0A5-DC23266ABC27}"/>
                  </a:ext>
                </a:extLst>
              </p:cNvPr>
              <p:cNvSpPr txBox="1"/>
              <p:nvPr/>
            </p:nvSpPr>
            <p:spPr>
              <a:xfrm>
                <a:off x="3506808" y="4175898"/>
                <a:ext cx="1144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Thread A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61DB8E-D9AE-314D-A386-FD1FF7A6671C}"/>
                  </a:ext>
                </a:extLst>
              </p:cNvPr>
              <p:cNvSpPr/>
              <p:nvPr/>
            </p:nvSpPr>
            <p:spPr>
              <a:xfrm>
                <a:off x="3586161" y="4602561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Stack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6C2964E-77E0-864A-887D-8CCB0D30E36B}"/>
                  </a:ext>
                </a:extLst>
              </p:cNvPr>
              <p:cNvSpPr/>
              <p:nvPr/>
            </p:nvSpPr>
            <p:spPr>
              <a:xfrm>
                <a:off x="4203871" y="517575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Code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315116-B8E0-6646-A5CC-169801A66D0D}"/>
                  </a:ext>
                </a:extLst>
              </p:cNvPr>
              <p:cNvSpPr/>
              <p:nvPr/>
            </p:nvSpPr>
            <p:spPr>
              <a:xfrm>
                <a:off x="4197188" y="570126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Globals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DE1CA2A-A08B-0D4F-96D5-A1AB4B615AEC}"/>
                  </a:ext>
                </a:extLst>
              </p:cNvPr>
              <p:cNvSpPr/>
              <p:nvPr/>
            </p:nvSpPr>
            <p:spPr>
              <a:xfrm>
                <a:off x="4197188" y="622677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Heap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FB8F47D-6DD3-1343-9107-1961C05AD3B6}"/>
                  </a:ext>
                </a:extLst>
              </p:cNvPr>
              <p:cNvSpPr/>
              <p:nvPr/>
            </p:nvSpPr>
            <p:spPr>
              <a:xfrm>
                <a:off x="3368694" y="3903020"/>
                <a:ext cx="2512274" cy="28803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699A5CB-6D27-BD40-AC46-5E0FA8D42582}"/>
                </a:ext>
              </a:extLst>
            </p:cNvPr>
            <p:cNvSpPr txBox="1"/>
            <p:nvPr/>
          </p:nvSpPr>
          <p:spPr>
            <a:xfrm>
              <a:off x="4542509" y="4107040"/>
              <a:ext cx="11429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Thread B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E05021-29D2-3D42-A1ED-864C2AAB88E8}"/>
                </a:ext>
              </a:extLst>
            </p:cNvPr>
            <p:cNvSpPr/>
            <p:nvPr/>
          </p:nvSpPr>
          <p:spPr>
            <a:xfrm>
              <a:off x="4634869" y="4559421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12D6AA-CF6D-4A4B-AFD9-4D3FC1A8BE32}"/>
                </a:ext>
              </a:extLst>
            </p:cNvPr>
            <p:cNvSpPr txBox="1"/>
            <p:nvPr/>
          </p:nvSpPr>
          <p:spPr>
            <a:xfrm>
              <a:off x="3849567" y="3845946"/>
              <a:ext cx="1184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Process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3" grpId="0" animBg="1"/>
      <p:bldP spid="15" grpId="0" animBg="1"/>
      <p:bldP spid="12" grpId="0"/>
      <p:bldP spid="1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FAA2A4-1CCC-47AC-A8FC-0C22854B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Reenabling Interrupts When Waiting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E160F63-8129-4EA7-9F31-993F1A0F53DF}"/>
              </a:ext>
            </a:extLst>
          </p:cNvPr>
          <p:cNvSpPr txBox="1">
            <a:spLocks/>
          </p:cNvSpPr>
          <p:nvPr/>
        </p:nvSpPr>
        <p:spPr>
          <a:xfrm>
            <a:off x="4916189" y="1192542"/>
            <a:ext cx="3886200" cy="3458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Acquire()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  disable interrupts;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if (value == BUSY)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put thread on wait queue;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</a:rPr>
              <a:t>run_new_thread</a:t>
            </a:r>
            <a:r>
              <a:rPr lang="en-US" sz="2000" b="1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} else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value = BUSY;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enable interrupts;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ADE2-0C3F-44B7-8250-A922A026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50761"/>
            <a:ext cx="7886700" cy="2051850"/>
          </a:xfrm>
        </p:spPr>
        <p:txBody>
          <a:bodyPr/>
          <a:lstStyle/>
          <a:p>
            <a:r>
              <a:rPr lang="en-US" dirty="0"/>
              <a:t>Best solution: after the current thread suspends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run_new_thread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should do it!</a:t>
            </a:r>
          </a:p>
          <a:p>
            <a:pPr lvl="1"/>
            <a:r>
              <a:rPr lang="en-US" dirty="0"/>
              <a:t>Part of returning from </a:t>
            </a:r>
            <a:r>
              <a:rPr lang="en-US" dirty="0">
                <a:latin typeface="Consolas" panose="020B0609020204030204" pitchFamily="49" charset="0"/>
              </a:rPr>
              <a:t>switch()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3E6088-905F-4147-86BB-8542F7605954}"/>
              </a:ext>
            </a:extLst>
          </p:cNvPr>
          <p:cNvCxnSpPr/>
          <p:nvPr/>
        </p:nvCxnSpPr>
        <p:spPr>
          <a:xfrm>
            <a:off x="3940628" y="2782539"/>
            <a:ext cx="14987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4D89F4-7968-4292-92E4-9A1279F46B12}"/>
              </a:ext>
            </a:extLst>
          </p:cNvPr>
          <p:cNvSpPr txBox="1"/>
          <p:nvPr/>
        </p:nvSpPr>
        <p:spPr>
          <a:xfrm>
            <a:off x="2118276" y="2568891"/>
            <a:ext cx="177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enable interrupts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098E3-07DC-FC43-97C1-BBD761CD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CCC44-46E2-734E-ABD5-2667DC26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785B9-61B1-584F-8A3E-06B4D4A8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380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-22627"/>
            <a:ext cx="7886700" cy="132556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How to Re-enable After Sleep()?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37359"/>
            <a:ext cx="8686800" cy="60833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In scheduler, since interrupts are disabled when you call sleep: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Responsibility of the next thread to re-enable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When the sleeping thread wakes up, returns to acquire and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re-enables interrupts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u="sng" dirty="0">
                <a:ea typeface="굴림" panose="020B0600000101010101" pitchFamily="34" charset="-127"/>
              </a:rPr>
              <a:t>Thread A</a:t>
            </a: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ea typeface="굴림" panose="020B0600000101010101" pitchFamily="34" charset="-127"/>
              </a:rPr>
              <a:t>Thread B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disable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sleep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sleep return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enable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disable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sleep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sleep return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enable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</a:p>
        </p:txBody>
      </p:sp>
      <p:grpSp>
        <p:nvGrpSpPr>
          <p:cNvPr id="450569" name="Group 9"/>
          <p:cNvGrpSpPr>
            <a:grpSpLocks/>
          </p:cNvGrpSpPr>
          <p:nvPr/>
        </p:nvGrpSpPr>
        <p:grpSpPr bwMode="auto">
          <a:xfrm>
            <a:off x="3429000" y="3709116"/>
            <a:ext cx="1447800" cy="830264"/>
            <a:chOff x="2160" y="2068"/>
            <a:chExt cx="912" cy="523"/>
          </a:xfrm>
        </p:grpSpPr>
        <p:sp>
          <p:nvSpPr>
            <p:cNvPr id="16392" name="Line 5"/>
            <p:cNvSpPr>
              <a:spLocks noChangeShapeType="1"/>
            </p:cNvSpPr>
            <p:nvPr/>
          </p:nvSpPr>
          <p:spPr bwMode="auto">
            <a:xfrm>
              <a:off x="2160" y="2256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 rot="537817">
              <a:off x="2341" y="2068"/>
              <a:ext cx="7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  <p:grpSp>
        <p:nvGrpSpPr>
          <p:cNvPr id="450570" name="Group 10"/>
          <p:cNvGrpSpPr>
            <a:grpSpLocks/>
          </p:cNvGrpSpPr>
          <p:nvPr/>
        </p:nvGrpSpPr>
        <p:grpSpPr bwMode="auto">
          <a:xfrm>
            <a:off x="3733800" y="5537918"/>
            <a:ext cx="1447800" cy="830264"/>
            <a:chOff x="2400" y="3154"/>
            <a:chExt cx="912" cy="523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H="1">
              <a:off x="2400" y="3360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 rot="21085516">
              <a:off x="2415" y="3154"/>
              <a:ext cx="7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B7D74-A2E9-F949-8EA7-78357942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6518E-C4AC-9C41-8C5A-2670D148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cs162 Fa19 L08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1DC32-1020-4D4B-BDC7-628B6389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B576-E41F-9949-A148-154657CA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8760"/>
          </a:xfrm>
        </p:spPr>
        <p:txBody>
          <a:bodyPr/>
          <a:lstStyle/>
          <a:p>
            <a:r>
              <a:rPr lang="en-US" dirty="0"/>
              <a:t>Impacts of Scheduling 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22954-09BD-D64C-82DC-C56369CD4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4257"/>
            <a:ext cx="7886700" cy="4652963"/>
          </a:xfrm>
        </p:spPr>
        <p:txBody>
          <a:bodyPr/>
          <a:lstStyle/>
          <a:p>
            <a:r>
              <a:rPr lang="en-US" dirty="0"/>
              <a:t>Lot’s of attention to algorithmic complexity of operations on the scheduling data structure</a:t>
            </a:r>
          </a:p>
          <a:p>
            <a:pPr lvl="1"/>
            <a:r>
              <a:rPr lang="en-US" dirty="0"/>
              <a:t>These queues don’t get that long.  </a:t>
            </a:r>
            <a:r>
              <a:rPr lang="en-US" dirty="0" err="1"/>
              <a:t>Otw</a:t>
            </a:r>
            <a:r>
              <a:rPr lang="en-US" dirty="0"/>
              <a:t>, buy more hardware</a:t>
            </a:r>
          </a:p>
          <a:p>
            <a:r>
              <a:rPr lang="en-US" dirty="0"/>
              <a:t>Interactions of scheduling with memory hierarchy</a:t>
            </a:r>
          </a:p>
          <a:p>
            <a:pPr lvl="1"/>
            <a:r>
              <a:rPr lang="en-US" dirty="0"/>
              <a:t>Locality is fundamentally at odds with fairness</a:t>
            </a:r>
          </a:p>
          <a:p>
            <a:pPr lvl="1"/>
            <a:r>
              <a:rPr lang="en-US" dirty="0"/>
              <a:t>“Cache / VM / File buffer </a:t>
            </a:r>
            <a:r>
              <a:rPr lang="en-US" i="1" dirty="0"/>
              <a:t>affinity</a:t>
            </a:r>
            <a:r>
              <a:rPr lang="en-US" dirty="0"/>
              <a:t>”</a:t>
            </a:r>
          </a:p>
          <a:p>
            <a:r>
              <a:rPr lang="en-US" dirty="0"/>
              <a:t>Interactions of scheduling with multiple processors</a:t>
            </a:r>
          </a:p>
          <a:p>
            <a:pPr lvl="1"/>
            <a:r>
              <a:rPr lang="en-US" dirty="0"/>
              <a:t>Processor / Core affinity is really about caches</a:t>
            </a:r>
          </a:p>
          <a:p>
            <a:r>
              <a:rPr lang="en-US" dirty="0"/>
              <a:t>Memory performance (locality) is critical</a:t>
            </a:r>
          </a:p>
        </p:txBody>
      </p:sp>
    </p:spTree>
    <p:extLst>
      <p:ext uri="{BB962C8B-B14F-4D97-AF65-F5344CB8AC3E}">
        <p14:creationId xmlns:p14="http://schemas.microsoft.com/office/powerpoint/2010/main" val="11685622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0BE1-4041-E445-9C96-0B03703C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E26-4BF3-A341-ADEC-D7C6EEB9C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First-Come First-Served</a:t>
            </a:r>
            <a:r>
              <a:rPr lang="en-US" dirty="0"/>
              <a:t>: Simple, vulnerable to convoy effect</a:t>
            </a:r>
          </a:p>
          <a:p>
            <a:r>
              <a:rPr lang="en-US" b="1" dirty="0"/>
              <a:t>Round-Robin</a:t>
            </a:r>
            <a:r>
              <a:rPr lang="en-US" dirty="0"/>
              <a:t>: Fixed CPU time quantum, cycle between ready threads</a:t>
            </a:r>
          </a:p>
          <a:p>
            <a:r>
              <a:rPr lang="en-US" b="1" dirty="0"/>
              <a:t>Priority:</a:t>
            </a:r>
            <a:r>
              <a:rPr lang="en-US" dirty="0"/>
              <a:t> Respect differences in importance</a:t>
            </a:r>
          </a:p>
          <a:p>
            <a:r>
              <a:rPr lang="en-US" b="1" dirty="0"/>
              <a:t>Shortest Job/Remaining Time First:</a:t>
            </a:r>
            <a:r>
              <a:rPr lang="en-US" dirty="0"/>
              <a:t> Optimal for average response time, but unrealistic</a:t>
            </a:r>
          </a:p>
          <a:p>
            <a:r>
              <a:rPr lang="en-US" b="1" dirty="0"/>
              <a:t>Multi-Level Feedback Queue:</a:t>
            </a:r>
            <a:r>
              <a:rPr lang="en-US" dirty="0"/>
              <a:t> Use past behavior to approximate SRTF and mitigate overhead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93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12DC-4A9E-7442-9527-40BD58E5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193"/>
          </a:xfrm>
        </p:spPr>
        <p:txBody>
          <a:bodyPr/>
          <a:lstStyle/>
          <a:p>
            <a:r>
              <a:rPr lang="en-US" dirty="0"/>
              <a:t>System Design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4EF8-8F6A-A345-9634-8F17BB85D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6314"/>
            <a:ext cx="7886700" cy="4780649"/>
          </a:xfrm>
        </p:spPr>
        <p:txBody>
          <a:bodyPr/>
          <a:lstStyle/>
          <a:p>
            <a:r>
              <a:rPr lang="en-US" dirty="0"/>
              <a:t>Sophisticated policies (often with deep theoretical basis) boil down into simple manipulation of data structures.</a:t>
            </a:r>
          </a:p>
          <a:p>
            <a:r>
              <a:rPr lang="en-US" dirty="0"/>
              <a:t>And understanding multi-dimensional interactions</a:t>
            </a:r>
          </a:p>
          <a:p>
            <a:endParaRPr lang="en-US" dirty="0"/>
          </a:p>
          <a:p>
            <a:r>
              <a:rPr lang="en-US" dirty="0"/>
              <a:t>We’ll return to advanced scheduling (with randomness) later in the term</a:t>
            </a:r>
          </a:p>
        </p:txBody>
      </p:sp>
    </p:spTree>
    <p:extLst>
      <p:ext uri="{BB962C8B-B14F-4D97-AF65-F5344CB8AC3E}">
        <p14:creationId xmlns:p14="http://schemas.microsoft.com/office/powerpoint/2010/main" val="103717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F583-9700-C44F-8816-D8CC98D5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2" y="370601"/>
            <a:ext cx="7886700" cy="1325563"/>
          </a:xfrm>
        </p:spPr>
        <p:txBody>
          <a:bodyPr/>
          <a:lstStyle/>
          <a:p>
            <a:r>
              <a:rPr lang="en-US" dirty="0"/>
              <a:t>Recap So Far: Kernel 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69F1B-7926-FD4F-85A7-A6441BFA2C4F}"/>
              </a:ext>
            </a:extLst>
          </p:cNvPr>
          <p:cNvSpPr/>
          <p:nvPr/>
        </p:nvSpPr>
        <p:spPr>
          <a:xfrm>
            <a:off x="769917" y="178594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FEAFD2-F8A4-5C49-BD1F-2AB3B84ACE2F}"/>
              </a:ext>
            </a:extLst>
          </p:cNvPr>
          <p:cNvSpPr/>
          <p:nvPr/>
        </p:nvSpPr>
        <p:spPr>
          <a:xfrm>
            <a:off x="769917" y="245269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Globals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AB244-CCC2-1543-9C40-5DE8D35B8996}"/>
              </a:ext>
            </a:extLst>
          </p:cNvPr>
          <p:cNvSpPr/>
          <p:nvPr/>
        </p:nvSpPr>
        <p:spPr>
          <a:xfrm>
            <a:off x="769917" y="3119440"/>
            <a:ext cx="985838" cy="50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FC7617-3682-994C-8552-61659C592EF0}"/>
              </a:ext>
            </a:extLst>
          </p:cNvPr>
          <p:cNvSpPr txBox="1"/>
          <p:nvPr/>
        </p:nvSpPr>
        <p:spPr>
          <a:xfrm flipV="1">
            <a:off x="215919" y="1869357"/>
            <a:ext cx="553998" cy="153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400" b="1" dirty="0"/>
              <a:t>Kernel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E0D0AE-332B-F148-BAED-7C5008816857}"/>
              </a:ext>
            </a:extLst>
          </p:cNvPr>
          <p:cNvSpPr/>
          <p:nvPr/>
        </p:nvSpPr>
        <p:spPr>
          <a:xfrm>
            <a:off x="215919" y="1485904"/>
            <a:ext cx="8712161" cy="2265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B1D0E1-B7F2-CC41-8E20-FDC4F75D244A}"/>
              </a:ext>
            </a:extLst>
          </p:cNvPr>
          <p:cNvGrpSpPr/>
          <p:nvPr/>
        </p:nvGrpSpPr>
        <p:grpSpPr>
          <a:xfrm>
            <a:off x="1996219" y="1782071"/>
            <a:ext cx="1126912" cy="1860548"/>
            <a:chOff x="1996219" y="1610615"/>
            <a:chExt cx="1126912" cy="18605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D2564B-94BA-8242-95BC-38A3D02FF929}"/>
                </a:ext>
              </a:extLst>
            </p:cNvPr>
            <p:cNvSpPr txBox="1"/>
            <p:nvPr/>
          </p:nvSpPr>
          <p:spPr>
            <a:xfrm>
              <a:off x="1996219" y="1610615"/>
              <a:ext cx="11269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Kernel</a:t>
              </a:r>
            </a:p>
            <a:p>
              <a:pPr algn="ctr"/>
              <a:r>
                <a:rPr lang="en-US" sz="2000" dirty="0"/>
                <a:t>Thread 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A66E10-547C-734D-88A2-B9D523ACFF93}"/>
                </a:ext>
              </a:extLst>
            </p:cNvPr>
            <p:cNvSpPr/>
            <p:nvPr/>
          </p:nvSpPr>
          <p:spPr>
            <a:xfrm>
              <a:off x="2085870" y="2276259"/>
              <a:ext cx="985838" cy="400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TCB 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569960-E444-2A49-B14B-3C99139F9201}"/>
                </a:ext>
              </a:extLst>
            </p:cNvPr>
            <p:cNvSpPr/>
            <p:nvPr/>
          </p:nvSpPr>
          <p:spPr>
            <a:xfrm>
              <a:off x="2085870" y="2848184"/>
              <a:ext cx="985838" cy="622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Kernel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Stack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2DC98FF-3080-3A4A-B5DD-A78F151CCADD}"/>
              </a:ext>
            </a:extLst>
          </p:cNvPr>
          <p:cNvGrpSpPr/>
          <p:nvPr/>
        </p:nvGrpSpPr>
        <p:grpSpPr>
          <a:xfrm>
            <a:off x="3192201" y="1782071"/>
            <a:ext cx="1126912" cy="1860548"/>
            <a:chOff x="1996219" y="1610615"/>
            <a:chExt cx="1126912" cy="186054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85EEA12-37FF-2041-8210-DF804F16BBF9}"/>
                </a:ext>
              </a:extLst>
            </p:cNvPr>
            <p:cNvSpPr txBox="1"/>
            <p:nvPr/>
          </p:nvSpPr>
          <p:spPr>
            <a:xfrm>
              <a:off x="1996219" y="1610615"/>
              <a:ext cx="11269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Kernel</a:t>
              </a:r>
            </a:p>
            <a:p>
              <a:pPr algn="ctr"/>
              <a:r>
                <a:rPr lang="en-US" sz="2000" dirty="0"/>
                <a:t>Thread 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E8B73FD-98EC-B845-86F3-A15DF493DCDE}"/>
                </a:ext>
              </a:extLst>
            </p:cNvPr>
            <p:cNvSpPr/>
            <p:nvPr/>
          </p:nvSpPr>
          <p:spPr>
            <a:xfrm>
              <a:off x="2085870" y="2276259"/>
              <a:ext cx="985838" cy="400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TCB 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AA8AEB8-8638-8B4D-AF17-FE96C53F9ED4}"/>
                </a:ext>
              </a:extLst>
            </p:cNvPr>
            <p:cNvSpPr/>
            <p:nvPr/>
          </p:nvSpPr>
          <p:spPr>
            <a:xfrm>
              <a:off x="2085870" y="2848184"/>
              <a:ext cx="985838" cy="622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Kernel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Stack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8A5EE15-BCE5-364D-A47C-28EEE090B9FD}"/>
              </a:ext>
            </a:extLst>
          </p:cNvPr>
          <p:cNvSpPr txBox="1"/>
          <p:nvPr/>
        </p:nvSpPr>
        <p:spPr>
          <a:xfrm>
            <a:off x="5335301" y="1612426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Process 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3C1BA4-5E20-B844-9E96-CC2DE11107BC}"/>
              </a:ext>
            </a:extLst>
          </p:cNvPr>
          <p:cNvSpPr/>
          <p:nvPr/>
        </p:nvSpPr>
        <p:spPr>
          <a:xfrm>
            <a:off x="5390467" y="1995594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PCB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D33130-8800-D948-9660-429652E2C177}"/>
              </a:ext>
            </a:extLst>
          </p:cNvPr>
          <p:cNvSpPr/>
          <p:nvPr/>
        </p:nvSpPr>
        <p:spPr>
          <a:xfrm>
            <a:off x="4648362" y="3000219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FCF5F3-35D7-AA44-AB7D-E798C5DB4EA0}"/>
              </a:ext>
            </a:extLst>
          </p:cNvPr>
          <p:cNvSpPr txBox="1"/>
          <p:nvPr/>
        </p:nvSpPr>
        <p:spPr>
          <a:xfrm>
            <a:off x="7400831" y="1645824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Process 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AF9198-58AB-8247-9E9D-6C4E9E393C12}"/>
              </a:ext>
            </a:extLst>
          </p:cNvPr>
          <p:cNvSpPr/>
          <p:nvPr/>
        </p:nvSpPr>
        <p:spPr>
          <a:xfrm>
            <a:off x="7395081" y="3021917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5DFDE5-4DC1-1D4B-846C-ED3F57A201C0}"/>
              </a:ext>
            </a:extLst>
          </p:cNvPr>
          <p:cNvGrpSpPr/>
          <p:nvPr/>
        </p:nvGrpSpPr>
        <p:grpSpPr>
          <a:xfrm>
            <a:off x="7291635" y="3915130"/>
            <a:ext cx="1403331" cy="2888705"/>
            <a:chOff x="4992334" y="3886330"/>
            <a:chExt cx="1403331" cy="288870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3AB5CE4-89E5-674C-B044-CC1FF07C89D8}"/>
                </a:ext>
              </a:extLst>
            </p:cNvPr>
            <p:cNvSpPr txBox="1"/>
            <p:nvPr/>
          </p:nvSpPr>
          <p:spPr>
            <a:xfrm>
              <a:off x="5110251" y="3886330"/>
              <a:ext cx="11849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Process 2</a:t>
              </a:r>
              <a:br>
                <a:rPr lang="en-US" sz="2000" dirty="0"/>
              </a:br>
              <a:r>
                <a:rPr lang="en-US" sz="2000" dirty="0"/>
                <a:t>Thread A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8A19B37-F3A4-A640-82A8-9107B208C54F}"/>
                </a:ext>
              </a:extLst>
            </p:cNvPr>
            <p:cNvSpPr/>
            <p:nvPr/>
          </p:nvSpPr>
          <p:spPr>
            <a:xfrm>
              <a:off x="5209801" y="459421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8052425-3123-2341-80A7-323AB9F59F1A}"/>
                </a:ext>
              </a:extLst>
            </p:cNvPr>
            <p:cNvSpPr/>
            <p:nvPr/>
          </p:nvSpPr>
          <p:spPr>
            <a:xfrm>
              <a:off x="5209801" y="511972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1598C28-FC63-E949-ACEA-736690608986}"/>
                </a:ext>
              </a:extLst>
            </p:cNvPr>
            <p:cNvSpPr/>
            <p:nvPr/>
          </p:nvSpPr>
          <p:spPr>
            <a:xfrm>
              <a:off x="5203118" y="564523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Globals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860AFD5-C6A4-5647-B4D3-3DFFB174E8D5}"/>
                </a:ext>
              </a:extLst>
            </p:cNvPr>
            <p:cNvSpPr/>
            <p:nvPr/>
          </p:nvSpPr>
          <p:spPr>
            <a:xfrm>
              <a:off x="5203118" y="617074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Heap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63E48C-3449-0A40-8116-96AFE94C17E4}"/>
                </a:ext>
              </a:extLst>
            </p:cNvPr>
            <p:cNvSpPr/>
            <p:nvPr/>
          </p:nvSpPr>
          <p:spPr>
            <a:xfrm>
              <a:off x="4992334" y="3894675"/>
              <a:ext cx="1403331" cy="2880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A7077F92-5987-A548-87D1-178C9F52EDC5}"/>
              </a:ext>
            </a:extLst>
          </p:cNvPr>
          <p:cNvSpPr/>
          <p:nvPr/>
        </p:nvSpPr>
        <p:spPr>
          <a:xfrm>
            <a:off x="4648363" y="2458404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TCB 1.A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13E49C1-54C5-6F46-8BD2-5CA55EC4222E}"/>
              </a:ext>
            </a:extLst>
          </p:cNvPr>
          <p:cNvSpPr/>
          <p:nvPr/>
        </p:nvSpPr>
        <p:spPr>
          <a:xfrm>
            <a:off x="5887288" y="2995805"/>
            <a:ext cx="1126911" cy="62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503ED15-A010-8F48-815F-3CD65E630572}"/>
              </a:ext>
            </a:extLst>
          </p:cNvPr>
          <p:cNvSpPr/>
          <p:nvPr/>
        </p:nvSpPr>
        <p:spPr>
          <a:xfrm>
            <a:off x="5887289" y="2453990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TCB 1.B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06E781-7A5B-D44F-ACC2-B3B1D7D5BDC2}"/>
              </a:ext>
            </a:extLst>
          </p:cNvPr>
          <p:cNvSpPr/>
          <p:nvPr/>
        </p:nvSpPr>
        <p:spPr>
          <a:xfrm>
            <a:off x="7488229" y="2005798"/>
            <a:ext cx="985838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PCB 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AB2E378-2D1F-9444-800A-D67D316FC2EC}"/>
              </a:ext>
            </a:extLst>
          </p:cNvPr>
          <p:cNvSpPr/>
          <p:nvPr/>
        </p:nvSpPr>
        <p:spPr>
          <a:xfrm>
            <a:off x="7395081" y="2478445"/>
            <a:ext cx="1126912" cy="400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TCB 2.A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5FF587A-0AA2-B843-84D7-4998C3C2F4F5}"/>
              </a:ext>
            </a:extLst>
          </p:cNvPr>
          <p:cNvGrpSpPr/>
          <p:nvPr/>
        </p:nvGrpSpPr>
        <p:grpSpPr>
          <a:xfrm>
            <a:off x="4527748" y="3929709"/>
            <a:ext cx="2512274" cy="2884774"/>
            <a:chOff x="3250587" y="3845946"/>
            <a:chExt cx="2512274" cy="288477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B3F66A2-2E6A-484A-84D9-387CA8355D5B}"/>
                </a:ext>
              </a:extLst>
            </p:cNvPr>
            <p:cNvGrpSpPr/>
            <p:nvPr/>
          </p:nvGrpSpPr>
          <p:grpSpPr>
            <a:xfrm>
              <a:off x="3250587" y="3850360"/>
              <a:ext cx="2512274" cy="2880360"/>
              <a:chOff x="3368694" y="3903020"/>
              <a:chExt cx="2512274" cy="2880360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0E2E975-3F35-FE49-A2C7-05B4FA730461}"/>
                  </a:ext>
                </a:extLst>
              </p:cNvPr>
              <p:cNvSpPr txBox="1"/>
              <p:nvPr/>
            </p:nvSpPr>
            <p:spPr>
              <a:xfrm>
                <a:off x="3506808" y="4175898"/>
                <a:ext cx="1144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Thread A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4B91FB0-2926-E24C-B215-6242ED08F941}"/>
                  </a:ext>
                </a:extLst>
              </p:cNvPr>
              <p:cNvSpPr/>
              <p:nvPr/>
            </p:nvSpPr>
            <p:spPr>
              <a:xfrm>
                <a:off x="3586161" y="4602561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Stack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93D2F8A-3196-C34E-A2ED-766F5F368FE7}"/>
                  </a:ext>
                </a:extLst>
              </p:cNvPr>
              <p:cNvSpPr/>
              <p:nvPr/>
            </p:nvSpPr>
            <p:spPr>
              <a:xfrm>
                <a:off x="4203871" y="517575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Code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187F7E7-FC4B-9F4E-AF44-9383D47EDBDA}"/>
                  </a:ext>
                </a:extLst>
              </p:cNvPr>
              <p:cNvSpPr/>
              <p:nvPr/>
            </p:nvSpPr>
            <p:spPr>
              <a:xfrm>
                <a:off x="4197188" y="570126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Globals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094458F-6AD2-6C41-AD30-29989E56A97B}"/>
                  </a:ext>
                </a:extLst>
              </p:cNvPr>
              <p:cNvSpPr/>
              <p:nvPr/>
            </p:nvSpPr>
            <p:spPr>
              <a:xfrm>
                <a:off x="4197188" y="622677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Heap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DD4C3AC-69A7-914D-A545-C23D5D3610F7}"/>
                  </a:ext>
                </a:extLst>
              </p:cNvPr>
              <p:cNvSpPr/>
              <p:nvPr/>
            </p:nvSpPr>
            <p:spPr>
              <a:xfrm>
                <a:off x="3368694" y="3903020"/>
                <a:ext cx="2512274" cy="28803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6264C3A-19F1-EF40-9D79-C4B49FFEE19B}"/>
                </a:ext>
              </a:extLst>
            </p:cNvPr>
            <p:cNvSpPr txBox="1"/>
            <p:nvPr/>
          </p:nvSpPr>
          <p:spPr>
            <a:xfrm>
              <a:off x="4542509" y="4107040"/>
              <a:ext cx="11429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Thread B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00C4BA8-4019-5144-A7C9-56564C425AD8}"/>
                </a:ext>
              </a:extLst>
            </p:cNvPr>
            <p:cNvSpPr/>
            <p:nvPr/>
          </p:nvSpPr>
          <p:spPr>
            <a:xfrm>
              <a:off x="4634869" y="4559421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94B7344-AB26-B447-A398-A1A39BACBB8E}"/>
                </a:ext>
              </a:extLst>
            </p:cNvPr>
            <p:cNvSpPr txBox="1"/>
            <p:nvPr/>
          </p:nvSpPr>
          <p:spPr>
            <a:xfrm>
              <a:off x="3849567" y="3845946"/>
              <a:ext cx="1184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Process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75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5289</TotalTime>
  <Words>4096</Words>
  <Application>Microsoft Macintosh PowerPoint</Application>
  <PresentationFormat>On-screen Show (4:3)</PresentationFormat>
  <Paragraphs>1001</Paragraphs>
  <Slides>84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5" baseType="lpstr">
      <vt:lpstr>Arial</vt:lpstr>
      <vt:lpstr>Calibri</vt:lpstr>
      <vt:lpstr>Comic Sans MS</vt:lpstr>
      <vt:lpstr>Consolas</vt:lpstr>
      <vt:lpstr>Courier</vt:lpstr>
      <vt:lpstr>Courier New</vt:lpstr>
      <vt:lpstr>Gill Sans</vt:lpstr>
      <vt:lpstr>Gill Sans Light</vt:lpstr>
      <vt:lpstr>Gill Sans MT</vt:lpstr>
      <vt:lpstr>Helvetica</vt:lpstr>
      <vt:lpstr>Office Theme</vt:lpstr>
      <vt:lpstr>CS 162: Operating Systems and Systems Programming</vt:lpstr>
      <vt:lpstr>Where are we?</vt:lpstr>
      <vt:lpstr>Recall: What’s below the surface ??</vt:lpstr>
      <vt:lpstr>Recall: Layer by layer</vt:lpstr>
      <vt:lpstr>Recall: C Low Level I/O Operations</vt:lpstr>
      <vt:lpstr>Recall: Kernel-Supported Threads</vt:lpstr>
      <vt:lpstr>Recap So Far: Kernel Structure</vt:lpstr>
      <vt:lpstr>Recap So Far: Kernel Structure</vt:lpstr>
      <vt:lpstr>Recap So Far: Kernel Structure</vt:lpstr>
      <vt:lpstr>Recall: Possible Executions</vt:lpstr>
      <vt:lpstr>Fork-Join Pattern</vt:lpstr>
      <vt:lpstr>Recall: Synchronization</vt:lpstr>
      <vt:lpstr>Recall: Locks</vt:lpstr>
      <vt:lpstr>Recall: Basic Lock Implementation</vt:lpstr>
      <vt:lpstr>Today: Scheduler</vt:lpstr>
      <vt:lpstr>Scheduling: All About Queues</vt:lpstr>
      <vt:lpstr>Scheduling: All About Queues</vt:lpstr>
      <vt:lpstr>Scheduling: All about trade-offs</vt:lpstr>
      <vt:lpstr>CPU &amp; I/O Bursts</vt:lpstr>
      <vt:lpstr>Evaluating Schedulers</vt:lpstr>
      <vt:lpstr>Scheduling Assumptions</vt:lpstr>
      <vt:lpstr>First-Come First-Served (FCFS)</vt:lpstr>
      <vt:lpstr>First-Come First-Served (FCFS)</vt:lpstr>
      <vt:lpstr>Slightly different arrival order?</vt:lpstr>
      <vt:lpstr>How does kernel implement FCFS ?</vt:lpstr>
      <vt:lpstr>Peer discussion</vt:lpstr>
      <vt:lpstr>Convoy effect</vt:lpstr>
      <vt:lpstr>Preemption</vt:lpstr>
      <vt:lpstr>Our example (Q=10)</vt:lpstr>
      <vt:lpstr>Our example (Q=2)</vt:lpstr>
      <vt:lpstr>Round Robin Example (Q = 20)</vt:lpstr>
      <vt:lpstr>Round Robin Quantum</vt:lpstr>
      <vt:lpstr>Decrease Response Time</vt:lpstr>
      <vt:lpstr>Same Response Time</vt:lpstr>
      <vt:lpstr>Increase Response Time</vt:lpstr>
      <vt:lpstr>How does kernel realize round-robin scheduling?</vt:lpstr>
      <vt:lpstr>Recall: Interrupt Handling</vt:lpstr>
      <vt:lpstr>Recall: Kernel Stack</vt:lpstr>
      <vt:lpstr>Recall: Kernel Stack</vt:lpstr>
      <vt:lpstr>Recall: Kernel Stack</vt:lpstr>
      <vt:lpstr>Scheduling Opportunities</vt:lpstr>
      <vt:lpstr>Strawman: What would LCFS scheduling do?</vt:lpstr>
      <vt:lpstr>Priority</vt:lpstr>
      <vt:lpstr>Priority Scheduling</vt:lpstr>
      <vt:lpstr>Policy based on Priority Scheduling Mechanism</vt:lpstr>
      <vt:lpstr>How does kernel do Priority Scheduling?</vt:lpstr>
      <vt:lpstr>Priority and Locks</vt:lpstr>
      <vt:lpstr>Priority and Locks</vt:lpstr>
      <vt:lpstr>Priority and Locks</vt:lpstr>
      <vt:lpstr>Priority Inversion</vt:lpstr>
      <vt:lpstr>One Solution: Priority Donation</vt:lpstr>
      <vt:lpstr>Priority and Locks</vt:lpstr>
      <vt:lpstr>Break</vt:lpstr>
      <vt:lpstr>Logistics</vt:lpstr>
      <vt:lpstr>Scheduling Wisdom</vt:lpstr>
      <vt:lpstr>What if we know how much time each process needs in advance?</vt:lpstr>
      <vt:lpstr>SRTF Example</vt:lpstr>
      <vt:lpstr>SRTF Example</vt:lpstr>
      <vt:lpstr>Shortest Job/Remaining Time First</vt:lpstr>
      <vt:lpstr>Shortest Job/Remaining Time First</vt:lpstr>
      <vt:lpstr>Observing Process Behavior</vt:lpstr>
      <vt:lpstr>Multi-Level Feedback Scheduling</vt:lpstr>
      <vt:lpstr>Multi-Level Feedback Scheduling</vt:lpstr>
      <vt:lpstr>Multi-Level Feedback Scheduling</vt:lpstr>
      <vt:lpstr>Multi-Level Feedback Scheduling</vt:lpstr>
      <vt:lpstr>Do you need arrays of queues?</vt:lpstr>
      <vt:lpstr>Linux O(1) Scheduler</vt:lpstr>
      <vt:lpstr>Linux O(1) Scheduler</vt:lpstr>
      <vt:lpstr>Classification</vt:lpstr>
      <vt:lpstr>So does the OS schedule processes or threads?</vt:lpstr>
      <vt:lpstr>User-level threads?</vt:lpstr>
      <vt:lpstr>Kernel-Supported Threads</vt:lpstr>
      <vt:lpstr>User-Mode Threads</vt:lpstr>
      <vt:lpstr>Thread Yield</vt:lpstr>
      <vt:lpstr>Thread I/O</vt:lpstr>
      <vt:lpstr>User-Mode Threads: Problems</vt:lpstr>
      <vt:lpstr>Going back …</vt:lpstr>
      <vt:lpstr>Recall: Basic Lock Implementation</vt:lpstr>
      <vt:lpstr>Reenabling Interrupts When Waiting</vt:lpstr>
      <vt:lpstr>Reenabling Interrupts When Waiting</vt:lpstr>
      <vt:lpstr>How to Re-enable After Sleep()?</vt:lpstr>
      <vt:lpstr>Impacts of Scheduling on …</vt:lpstr>
      <vt:lpstr>Summary</vt:lpstr>
      <vt:lpstr>System Design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162: Operating Systems and Systems Programming</dc:title>
  <dc:creator>JACK KOLB</dc:creator>
  <cp:lastModifiedBy>David CULLER</cp:lastModifiedBy>
  <cp:revision>393</cp:revision>
  <dcterms:created xsi:type="dcterms:W3CDTF">2019-06-14T18:29:35Z</dcterms:created>
  <dcterms:modified xsi:type="dcterms:W3CDTF">2019-09-17T16:23:26Z</dcterms:modified>
</cp:coreProperties>
</file>