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1158" r:id="rId3"/>
    <p:sldId id="1159" r:id="rId4"/>
    <p:sldId id="1015" r:id="rId5"/>
    <p:sldId id="1156" r:id="rId6"/>
    <p:sldId id="1033" r:id="rId7"/>
    <p:sldId id="1143" r:id="rId8"/>
    <p:sldId id="1152" r:id="rId9"/>
    <p:sldId id="1145" r:id="rId10"/>
    <p:sldId id="1146" r:id="rId11"/>
    <p:sldId id="1147" r:id="rId12"/>
    <p:sldId id="1142" r:id="rId13"/>
    <p:sldId id="793" r:id="rId14"/>
    <p:sldId id="736" r:id="rId15"/>
    <p:sldId id="831" r:id="rId16"/>
    <p:sldId id="832" r:id="rId17"/>
    <p:sldId id="794" r:id="rId18"/>
    <p:sldId id="800" r:id="rId19"/>
    <p:sldId id="1084" r:id="rId20"/>
    <p:sldId id="1086" r:id="rId21"/>
    <p:sldId id="575" r:id="rId22"/>
    <p:sldId id="1090" r:id="rId23"/>
    <p:sldId id="1085" r:id="rId24"/>
    <p:sldId id="1028" r:id="rId25"/>
    <p:sldId id="1029" r:id="rId26"/>
    <p:sldId id="802" r:id="rId27"/>
    <p:sldId id="1088" r:id="rId28"/>
    <p:sldId id="804" r:id="rId29"/>
    <p:sldId id="805" r:id="rId30"/>
    <p:sldId id="878" r:id="rId31"/>
    <p:sldId id="806" r:id="rId32"/>
    <p:sldId id="843" r:id="rId33"/>
    <p:sldId id="844" r:id="rId34"/>
    <p:sldId id="845" r:id="rId35"/>
    <p:sldId id="807" r:id="rId36"/>
    <p:sldId id="811" r:id="rId37"/>
    <p:sldId id="1093" r:id="rId38"/>
    <p:sldId id="1045" r:id="rId39"/>
    <p:sldId id="1092" r:id="rId40"/>
    <p:sldId id="1094" r:id="rId41"/>
    <p:sldId id="1091" r:id="rId42"/>
    <p:sldId id="1046" r:id="rId43"/>
    <p:sldId id="1047" r:id="rId44"/>
    <p:sldId id="1048" r:id="rId45"/>
    <p:sldId id="1049" r:id="rId46"/>
    <p:sldId id="1050" r:id="rId47"/>
    <p:sldId id="1051" r:id="rId48"/>
    <p:sldId id="1157" r:id="rId49"/>
    <p:sldId id="1052" r:id="rId50"/>
    <p:sldId id="1095" r:id="rId51"/>
    <p:sldId id="1057" r:id="rId52"/>
    <p:sldId id="1054" r:id="rId53"/>
    <p:sldId id="1053" r:id="rId54"/>
    <p:sldId id="1055" r:id="rId55"/>
    <p:sldId id="1058" r:id="rId56"/>
    <p:sldId id="1059" r:id="rId57"/>
    <p:sldId id="1060" r:id="rId58"/>
    <p:sldId id="1067" r:id="rId59"/>
    <p:sldId id="1068" r:id="rId60"/>
    <p:sldId id="1069" r:id="rId61"/>
    <p:sldId id="1070" r:id="rId62"/>
    <p:sldId id="1071" r:id="rId63"/>
    <p:sldId id="1072" r:id="rId64"/>
    <p:sldId id="1073" r:id="rId65"/>
    <p:sldId id="1074" r:id="rId66"/>
    <p:sldId id="1075" r:id="rId67"/>
    <p:sldId id="1076" r:id="rId68"/>
    <p:sldId id="1077" r:id="rId69"/>
    <p:sldId id="1078" r:id="rId70"/>
    <p:sldId id="1079" r:id="rId71"/>
    <p:sldId id="1080" r:id="rId72"/>
    <p:sldId id="1081" r:id="rId73"/>
    <p:sldId id="1082" r:id="rId74"/>
    <p:sldId id="1083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00"/>
    <a:srgbClr val="4472C4"/>
    <a:srgbClr val="01FFFF"/>
    <a:srgbClr val="FFFFFF"/>
    <a:srgbClr val="FFFF01"/>
    <a:srgbClr val="D9D9D9"/>
    <a:srgbClr val="D8D8D8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3"/>
    <p:restoredTop sz="85662"/>
  </p:normalViewPr>
  <p:slideViewPr>
    <p:cSldViewPr snapToGrid="0" snapToObjects="1">
      <p:cViewPr varScale="1">
        <p:scale>
          <a:sx n="117" d="100"/>
          <a:sy n="117" d="100"/>
        </p:scale>
        <p:origin x="2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1342-C565-254A-B120-12E0439B36E9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40CD-BA39-A148-AE3A-F33EF3E7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4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7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9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439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68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878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7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8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0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923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6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3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1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wait loop</a:t>
            </a:r>
          </a:p>
          <a:p>
            <a:endParaRPr lang="en-US" dirty="0"/>
          </a:p>
          <a:p>
            <a:r>
              <a:rPr lang="en-US" dirty="0"/>
              <a:t>Can you use the semaphore value as the write/read pointer?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0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Cond_wait</a:t>
            </a:r>
            <a:r>
              <a:rPr lang="en-US" dirty="0"/>
              <a:t> does not mean that the condition is satisfied.  Only that something was signaled.  Thread has regained the lock, but the condition may still be pending.</a:t>
            </a:r>
          </a:p>
          <a:p>
            <a:endParaRPr lang="en-US" dirty="0"/>
          </a:p>
          <a:p>
            <a:r>
              <a:rPr lang="en-US" dirty="0"/>
              <a:t>Termination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96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Ideas?  How do we avoid the rush?  Create a line.  Or in GB – a queue!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8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00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4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62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7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04FA-79C6-404D-A393-D48D85E6E132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rkanis.de/weblog/2017-01-05-measurements-of-system-call-performance-and-overhe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embsw.blogspot.com/2014/09/a-case-study-of-toyota-unintended.html" TargetMode="External"/><Relationship Id="rId2" Type="http://schemas.openxmlformats.org/officeDocument/2006/relationships/hyperlink" Target="https://www.cs.unc.edu/~anderson/teach/comp790/papers/mars_pathfinder_long_version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1915668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7: Synchronization Operations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785616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19,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David Culler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97E62-D258-4E42-809E-F63D3E2ED6F9}"/>
              </a:ext>
            </a:extLst>
          </p:cNvPr>
          <p:cNvSpPr txBox="1"/>
          <p:nvPr/>
        </p:nvSpPr>
        <p:spPr>
          <a:xfrm>
            <a:off x="6450227" y="5350476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 A&amp;D Ch 5</a:t>
            </a:r>
          </a:p>
        </p:txBody>
      </p:sp>
    </p:spTree>
    <p:extLst>
      <p:ext uri="{BB962C8B-B14F-4D97-AF65-F5344CB8AC3E}">
        <p14:creationId xmlns:p14="http://schemas.microsoft.com/office/powerpoint/2010/main" val="390569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AA2A4-1CCC-47AC-A8FC-0C22854B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Reenabling Interrupts When Waiting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160F63-8129-4EA7-9F31-993F1A0F53DF}"/>
              </a:ext>
            </a:extLst>
          </p:cNvPr>
          <p:cNvSpPr txBox="1">
            <a:spLocks/>
          </p:cNvSpPr>
          <p:nvPr/>
        </p:nvSpPr>
        <p:spPr>
          <a:xfrm>
            <a:off x="4916189" y="1192542"/>
            <a:ext cx="3886200" cy="345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Acquire()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 disable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if (value == BUSY)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put thread on wait queue;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run_new_thread</a:t>
            </a:r>
            <a:r>
              <a:rPr lang="en-US" sz="2000" b="1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value = BUSY;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enable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ADE2-0C3F-44B7-8250-A922A026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50761"/>
            <a:ext cx="7886700" cy="2051850"/>
          </a:xfrm>
        </p:spPr>
        <p:txBody>
          <a:bodyPr/>
          <a:lstStyle/>
          <a:p>
            <a:r>
              <a:rPr lang="en-US" dirty="0"/>
              <a:t>Best solution: after the current thread suspends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run_new_thread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should do it!</a:t>
            </a:r>
          </a:p>
          <a:p>
            <a:pPr lvl="1"/>
            <a:r>
              <a:rPr lang="en-US" dirty="0"/>
              <a:t>Part of returning from </a:t>
            </a:r>
            <a:r>
              <a:rPr lang="en-US" dirty="0">
                <a:latin typeface="Consolas" panose="020B0609020204030204" pitchFamily="49" charset="0"/>
              </a:rPr>
              <a:t>switch()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E6088-905F-4147-86BB-8542F7605954}"/>
              </a:ext>
            </a:extLst>
          </p:cNvPr>
          <p:cNvCxnSpPr/>
          <p:nvPr/>
        </p:nvCxnSpPr>
        <p:spPr>
          <a:xfrm>
            <a:off x="3940628" y="2782539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4D89F4-7968-4292-92E4-9A1279F46B12}"/>
              </a:ext>
            </a:extLst>
          </p:cNvPr>
          <p:cNvSpPr txBox="1"/>
          <p:nvPr/>
        </p:nvSpPr>
        <p:spPr>
          <a:xfrm>
            <a:off x="2118276" y="2568891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098E3-07DC-FC43-97C1-BBD761CD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CCC44-46E2-734E-ABD5-2667DC26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785B9-61B1-584F-8A3E-06B4D4A8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-22627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to Re-enable After Sleep()?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7359"/>
            <a:ext cx="8686800" cy="6083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 scheduler, since interrupts are disabled when you call sleep: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Responsibility of the next thread to re-enable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the sleeping thread wakes up, returns to acquire and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re-enables interrupts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u="sng" dirty="0"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ea typeface="굴림" panose="020B0600000101010101" pitchFamily="34" charset="-127"/>
              </a:rPr>
              <a:t>Thread B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</a:p>
        </p:txBody>
      </p:sp>
      <p:grpSp>
        <p:nvGrpSpPr>
          <p:cNvPr id="450569" name="Group 9"/>
          <p:cNvGrpSpPr>
            <a:grpSpLocks/>
          </p:cNvGrpSpPr>
          <p:nvPr/>
        </p:nvGrpSpPr>
        <p:grpSpPr bwMode="auto">
          <a:xfrm>
            <a:off x="3429000" y="3709116"/>
            <a:ext cx="1447800" cy="830264"/>
            <a:chOff x="2160" y="2068"/>
            <a:chExt cx="912" cy="523"/>
          </a:xfrm>
        </p:grpSpPr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 rot="537817">
              <a:off x="2341" y="2068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450570" name="Group 10"/>
          <p:cNvGrpSpPr>
            <a:grpSpLocks/>
          </p:cNvGrpSpPr>
          <p:nvPr/>
        </p:nvGrpSpPr>
        <p:grpSpPr bwMode="auto">
          <a:xfrm>
            <a:off x="3733800" y="5537918"/>
            <a:ext cx="1447800" cy="830264"/>
            <a:chOff x="2400" y="3154"/>
            <a:chExt cx="912" cy="52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rot="21085516">
              <a:off x="2415" y="3154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B7D74-A2E9-F949-8EA7-78357942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6518E-C4AC-9C41-8C5A-2670D14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1DC32-1020-4D4B-BDC7-628B6389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0E35-7EE9-D045-A70A-C1020BFD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2785"/>
          </a:xfrm>
        </p:spPr>
        <p:txBody>
          <a:bodyPr/>
          <a:lstStyle/>
          <a:p>
            <a:r>
              <a:rPr lang="en-US" dirty="0"/>
              <a:t>User-level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DC14-660E-D140-B80E-16E40AD7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267"/>
            <a:ext cx="7886700" cy="4720696"/>
          </a:xfrm>
        </p:spPr>
        <p:txBody>
          <a:bodyPr/>
          <a:lstStyle/>
          <a:p>
            <a:r>
              <a:rPr lang="en-US" dirty="0"/>
              <a:t>Can multiple threads be implemented entirely at user level?</a:t>
            </a:r>
          </a:p>
          <a:p>
            <a:r>
              <a:rPr lang="en-US" dirty="0"/>
              <a:t>Most other aspects of system virtualize.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2414-7084-7C40-A330-2904803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4330F-DBD1-D64C-8240-02DB829E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E88D-708F-E84B-A655-DE590298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2CF8-03AE-1C41-8F3E-F980DBEB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7F29-2F02-0B4A-9607-467A7CA2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1553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Threads run and block (e.g., on I/O) independently</a:t>
            </a:r>
          </a:p>
          <a:p>
            <a:r>
              <a:rPr lang="en-US" dirty="0"/>
              <a:t>One process may have multiple threads waiting on different things</a:t>
            </a:r>
          </a:p>
          <a:p>
            <a:r>
              <a:rPr lang="en-US" dirty="0"/>
              <a:t>Two mode switches for every context switch (expensive)</a:t>
            </a:r>
          </a:p>
          <a:p>
            <a:r>
              <a:rPr lang="en-US" dirty="0"/>
              <a:t>Create threads with </a:t>
            </a:r>
            <a:r>
              <a:rPr lang="en-US" dirty="0" err="1"/>
              <a:t>syscalls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Alternative: multiplex several streams of execution (at user level) on top of a single OS thread</a:t>
            </a:r>
          </a:p>
          <a:p>
            <a:pPr lvl="1"/>
            <a:r>
              <a:rPr lang="en-US" dirty="0"/>
              <a:t>E.g., Java, Go, … (and many many user-level threads libraries before 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D677-78D8-964D-BEA3-0CDC95AC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CEB5-F560-CD43-AA37-50B0080F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AE22-BA45-C84C-B5DA-56F9510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42880"/>
            <a:ext cx="7886700" cy="1325563"/>
          </a:xfrm>
        </p:spPr>
        <p:txBody>
          <a:bodyPr/>
          <a:lstStyle/>
          <a:p>
            <a:r>
              <a:rPr lang="en-US" altLang="ko-KR" dirty="0"/>
              <a:t>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468443"/>
            <a:ext cx="7924800" cy="5375564"/>
          </a:xfrm>
        </p:spPr>
        <p:txBody>
          <a:bodyPr>
            <a:normAutofit/>
          </a:bodyPr>
          <a:lstStyle/>
          <a:p>
            <a:r>
              <a:rPr lang="en-US" altLang="ko-KR" dirty="0"/>
              <a:t>User program contains its own</a:t>
            </a:r>
            <a:br>
              <a:rPr lang="en-US" altLang="ko-KR" dirty="0"/>
            </a:br>
            <a:r>
              <a:rPr lang="en-US" altLang="ko-KR" dirty="0"/>
              <a:t>scheduler</a:t>
            </a:r>
            <a:endParaRPr lang="en-US" altLang="ko-KR" sz="2000" dirty="0"/>
          </a:p>
          <a:p>
            <a:r>
              <a:rPr lang="en-US" altLang="ko-KR" dirty="0"/>
              <a:t>Several user threads per kernel </a:t>
            </a:r>
            <a:r>
              <a:rPr lang="en-US" altLang="ko-KR" dirty="0" err="1"/>
              <a:t>thd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User threads may be scheduled</a:t>
            </a:r>
            <a:br>
              <a:rPr lang="en-US" altLang="ko-KR" dirty="0"/>
            </a:br>
            <a:r>
              <a:rPr lang="en-US" altLang="ko-KR" dirty="0">
                <a:solidFill>
                  <a:srgbClr val="FF0000"/>
                </a:solidFill>
              </a:rPr>
              <a:t>non-preemptively</a:t>
            </a:r>
          </a:p>
          <a:p>
            <a:pPr lvl="1"/>
            <a:r>
              <a:rPr lang="en-US" altLang="ko-KR" dirty="0"/>
              <a:t>Only switch on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yield</a:t>
            </a:r>
          </a:p>
          <a:p>
            <a:r>
              <a:rPr lang="en-US" altLang="ko-KR" dirty="0">
                <a:cs typeface="Consolas" panose="020B0609020204030204" pitchFamily="49" charset="0"/>
              </a:rPr>
              <a:t>Context switches cheaper</a:t>
            </a:r>
          </a:p>
          <a:p>
            <a:pPr lvl="1"/>
            <a:r>
              <a:rPr lang="en-US" altLang="ko-KR" dirty="0">
                <a:cs typeface="Consolas" panose="020B0609020204030204" pitchFamily="49" charset="0"/>
              </a:rPr>
              <a:t>Copy registers and jump (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altLang="ko-KR" dirty="0">
                <a:cs typeface="Consolas" panose="020B0609020204030204" pitchFamily="49" charset="0"/>
              </a:rPr>
              <a:t> in </a:t>
            </a:r>
            <a:r>
              <a:rPr lang="en-US" altLang="ko-KR" dirty="0" err="1">
                <a:cs typeface="Consolas" panose="020B0609020204030204" pitchFamily="49" charset="0"/>
              </a:rPr>
              <a:t>userspace</a:t>
            </a:r>
            <a:r>
              <a:rPr lang="en-US" altLang="ko-KR" dirty="0"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978236" y="1087481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3EAD6-EF87-FB40-B161-4493C7BD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2A54-3F52-BD40-8EB7-80B90DB0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8F0AB-0DE9-6148-90CF-CB7BC87A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82C8-4E07-944C-8CD0-F0CDE8E3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3"/>
            <a:ext cx="7886700" cy="1325563"/>
          </a:xfrm>
        </p:spPr>
        <p:txBody>
          <a:bodyPr/>
          <a:lstStyle/>
          <a:p>
            <a:r>
              <a:rPr lang="en-US" dirty="0"/>
              <a:t>Thread Yield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04C14E-FB51-7742-BD3B-459FC91E2B6D}"/>
              </a:ext>
            </a:extLst>
          </p:cNvPr>
          <p:cNvGrpSpPr/>
          <p:nvPr/>
        </p:nvGrpSpPr>
        <p:grpSpPr>
          <a:xfrm>
            <a:off x="0" y="2225263"/>
            <a:ext cx="4269704" cy="2769303"/>
            <a:chOff x="2118383" y="762000"/>
            <a:chExt cx="4269704" cy="2769303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B6FE70CC-6909-864E-8960-F97D264839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yield (</a:t>
              </a:r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syscall</a:t>
              </a:r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612CF8D-2FB7-A34C-B0C6-4879AEB68A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296BD34B-8E51-4742-982F-DA851E3CD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8213" y="1066218"/>
              <a:ext cx="369874" cy="1661108"/>
              <a:chOff x="4606" y="816"/>
              <a:chExt cx="234" cy="1152"/>
            </a:xfrm>
          </p:grpSpPr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BF79BF8B-1FD1-7C4D-8DCF-3584994EA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19856B6A-BAA7-3040-8D04-C0E19C509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35F3024C-43E2-8C4C-BD40-3C566F9F8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8383" y="1435100"/>
              <a:ext cx="3666455" cy="2096203"/>
              <a:chOff x="1334" y="1056"/>
              <a:chExt cx="2317" cy="145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E13CD70-484C-3B4E-AD37-18173A72E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694"/>
                <a:ext cx="1248" cy="52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run_new_kernel</a:t>
                </a:r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583E7FB5-9D17-C744-A797-938A4D005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1" name="Arc 13">
                <a:extLst>
                  <a:ext uri="{FF2B5EF4-FFF2-40B4-BE49-F238E27FC236}">
                    <a16:creationId xmlns:a16="http://schemas.microsoft.com/office/drawing/2014/main" id="{D45DFD2B-1165-9F41-A5A1-5DBDF2FBCE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BC954F95-8B9C-4543-ACA7-7B3285ED3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1056"/>
                <a:ext cx="789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(Expensive)</a:t>
                </a: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id="{440239C3-20C1-8544-A6D9-068885003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222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E1F42B-D96E-6749-ACD3-E7108CA15926}"/>
              </a:ext>
            </a:extLst>
          </p:cNvPr>
          <p:cNvSpPr txBox="1"/>
          <p:nvPr/>
        </p:nvSpPr>
        <p:spPr>
          <a:xfrm>
            <a:off x="914401" y="1773310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Kernel-Supported Threads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242571-20D1-1441-B714-57FDEBC979ED}"/>
              </a:ext>
            </a:extLst>
          </p:cNvPr>
          <p:cNvGrpSpPr/>
          <p:nvPr/>
        </p:nvGrpSpPr>
        <p:grpSpPr>
          <a:xfrm>
            <a:off x="4470785" y="2225263"/>
            <a:ext cx="4673215" cy="1993682"/>
            <a:chOff x="1714872" y="762000"/>
            <a:chExt cx="4673215" cy="1993682"/>
          </a:xfrm>
        </p:grpSpPr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5CB2F5C7-0E8B-7940-9541-4D5E3C21A4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CEE31ECA-F50F-DF48-9716-B59665CB3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33" name="Group 15">
              <a:extLst>
                <a:ext uri="{FF2B5EF4-FFF2-40B4-BE49-F238E27FC236}">
                  <a16:creationId xmlns:a16="http://schemas.microsoft.com/office/drawing/2014/main" id="{670E009C-ED93-4B46-85BE-9BFE6E73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8213" y="1066218"/>
              <a:ext cx="369874" cy="1661108"/>
              <a:chOff x="4606" y="816"/>
              <a:chExt cx="234" cy="1152"/>
            </a:xfrm>
          </p:grpSpPr>
          <p:sp>
            <p:nvSpPr>
              <p:cNvPr id="40" name="Text Box 11">
                <a:extLst>
                  <a:ext uri="{FF2B5EF4-FFF2-40B4-BE49-F238E27FC236}">
                    <a16:creationId xmlns:a16="http://schemas.microsoft.com/office/drawing/2014/main" id="{A57BF9AE-FD3E-E346-AA87-38DD2487A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B270B87E-AFB3-A94F-97AE-47480D0AC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C08F698E-1FEA-3A45-80A2-502651758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872" y="1342834"/>
              <a:ext cx="4069973" cy="1412848"/>
              <a:chOff x="1079" y="992"/>
              <a:chExt cx="2572" cy="980"/>
            </a:xfrm>
          </p:grpSpPr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3CF30918-A0C0-CF41-871D-EFAFE63B3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run_new_user</a:t>
                </a:r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37" name="Arc 13">
                <a:extLst>
                  <a:ext uri="{FF2B5EF4-FFF2-40B4-BE49-F238E27FC236}">
                    <a16:creationId xmlns:a16="http://schemas.microsoft.com/office/drawing/2014/main" id="{A10AEBA8-7EAA-7D47-9510-D73686DEC3D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95D6A7ED-473B-494F-B520-61E13CB3D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9" y="992"/>
                <a:ext cx="1093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Library Function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Call (Cheap)</a:t>
                </a: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75B0948A-E8C1-DB4C-9652-674B8752D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684"/>
                <a:ext cx="1248" cy="28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3214219-56DA-DE4E-A440-E2F3B7C2D4A7}"/>
              </a:ext>
            </a:extLst>
          </p:cNvPr>
          <p:cNvSpPr txBox="1"/>
          <p:nvPr/>
        </p:nvSpPr>
        <p:spPr>
          <a:xfrm>
            <a:off x="5788697" y="177331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User-Mode Threads</a:t>
            </a:r>
          </a:p>
        </p:txBody>
      </p:sp>
    </p:spTree>
    <p:extLst>
      <p:ext uri="{BB962C8B-B14F-4D97-AF65-F5344CB8AC3E}">
        <p14:creationId xmlns:p14="http://schemas.microsoft.com/office/powerpoint/2010/main" val="26539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82C8-4E07-944C-8CD0-F0CDE8E3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3"/>
            <a:ext cx="7886700" cy="1325563"/>
          </a:xfrm>
        </p:spPr>
        <p:txBody>
          <a:bodyPr/>
          <a:lstStyle/>
          <a:p>
            <a:r>
              <a:rPr lang="en-US" dirty="0"/>
              <a:t>Thread I/O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1F42B-D96E-6749-ACD3-E7108CA15926}"/>
              </a:ext>
            </a:extLst>
          </p:cNvPr>
          <p:cNvSpPr txBox="1"/>
          <p:nvPr/>
        </p:nvSpPr>
        <p:spPr>
          <a:xfrm>
            <a:off x="914401" y="1773310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Kernel-Supported Threads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214219-56DA-DE4E-A440-E2F3B7C2D4A7}"/>
              </a:ext>
            </a:extLst>
          </p:cNvPr>
          <p:cNvSpPr txBox="1"/>
          <p:nvPr/>
        </p:nvSpPr>
        <p:spPr>
          <a:xfrm>
            <a:off x="5788697" y="177331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User-Mode Threads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EADC9B6-15EF-ED46-9950-FADE48AA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824" y="2235273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EE2F368-0099-D448-AB42-0B204256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824" y="2844873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1780FFE6-6DCF-2641-9B43-E80B3BC880C9}"/>
              </a:ext>
            </a:extLst>
          </p:cNvPr>
          <p:cNvGrpSpPr>
            <a:grpSpLocks/>
          </p:cNvGrpSpPr>
          <p:nvPr/>
        </p:nvGrpSpPr>
        <p:grpSpPr bwMode="auto">
          <a:xfrm>
            <a:off x="0" y="3098873"/>
            <a:ext cx="3831025" cy="1522413"/>
            <a:chOff x="1227" y="1056"/>
            <a:chExt cx="2421" cy="1056"/>
          </a:xfrm>
        </p:grpSpPr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7D0BCA59-796E-E744-9FCF-856D4DA87A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584"/>
              <a:ext cx="1254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B3777E72-581B-B647-8740-76E344BE8F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248"/>
              <a:ext cx="1254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5" name="Arc 14">
              <a:extLst>
                <a:ext uri="{FF2B5EF4-FFF2-40B4-BE49-F238E27FC236}">
                  <a16:creationId xmlns:a16="http://schemas.microsoft.com/office/drawing/2014/main" id="{BB88FF98-F02F-C342-B2C8-F0B91C50F1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15B5CF0C-37EF-0846-A497-A8D8585F2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B87A92EA-1255-334D-82E4-F01551FC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824"/>
              <a:ext cx="1254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48" name="Group 18">
            <a:extLst>
              <a:ext uri="{FF2B5EF4-FFF2-40B4-BE49-F238E27FC236}">
                <a16:creationId xmlns:a16="http://schemas.microsoft.com/office/drawing/2014/main" id="{1D532A8A-2EA4-024C-A233-8AC4B69468CF}"/>
              </a:ext>
            </a:extLst>
          </p:cNvPr>
          <p:cNvGrpSpPr>
            <a:grpSpLocks/>
          </p:cNvGrpSpPr>
          <p:nvPr/>
        </p:nvGrpSpPr>
        <p:grpSpPr bwMode="auto">
          <a:xfrm>
            <a:off x="3992949" y="2647441"/>
            <a:ext cx="369874" cy="1661107"/>
            <a:chOff x="4606" y="816"/>
            <a:chExt cx="234" cy="1152"/>
          </a:xfrm>
        </p:grpSpPr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id="{62D64727-64E3-0145-B5BD-935343ADF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B11B52AB-9D0F-5B40-9D47-B76BA79A1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Rectangle 6">
            <a:extLst>
              <a:ext uri="{FF2B5EF4-FFF2-40B4-BE49-F238E27FC236}">
                <a16:creationId xmlns:a16="http://schemas.microsoft.com/office/drawing/2014/main" id="{10AB1242-904B-9144-BCA3-C4718306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824" y="2235272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grpSp>
        <p:nvGrpSpPr>
          <p:cNvPr id="52" name="Group 11">
            <a:extLst>
              <a:ext uri="{FF2B5EF4-FFF2-40B4-BE49-F238E27FC236}">
                <a16:creationId xmlns:a16="http://schemas.microsoft.com/office/drawing/2014/main" id="{BB1C4608-5553-1F4F-8270-0F39E37965F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098872"/>
            <a:ext cx="3831025" cy="1522413"/>
            <a:chOff x="1227" y="1056"/>
            <a:chExt cx="2421" cy="1056"/>
          </a:xfrm>
        </p:grpSpPr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FD50585B-74D6-6B4B-9304-7C424B70CA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584"/>
              <a:ext cx="1254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30E551E8-A178-BB47-AF08-194C62B57E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248"/>
              <a:ext cx="1254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5" name="Arc 14">
              <a:extLst>
                <a:ext uri="{FF2B5EF4-FFF2-40B4-BE49-F238E27FC236}">
                  <a16:creationId xmlns:a16="http://schemas.microsoft.com/office/drawing/2014/main" id="{B6C6F279-9F94-CD48-A42F-277FEBA882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A178E6F0-E0CC-6D44-B0C0-B20F7AD4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981FECFF-EB28-014A-8C19-0E4B79AD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824"/>
              <a:ext cx="1254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58" name="Group 18">
            <a:extLst>
              <a:ext uri="{FF2B5EF4-FFF2-40B4-BE49-F238E27FC236}">
                <a16:creationId xmlns:a16="http://schemas.microsoft.com/office/drawing/2014/main" id="{B2F92EE9-6ED4-8B46-B294-62753585DD15}"/>
              </a:ext>
            </a:extLst>
          </p:cNvPr>
          <p:cNvGrpSpPr>
            <a:grpSpLocks/>
          </p:cNvGrpSpPr>
          <p:nvPr/>
        </p:nvGrpSpPr>
        <p:grpSpPr bwMode="auto">
          <a:xfrm>
            <a:off x="8564949" y="2647440"/>
            <a:ext cx="369874" cy="1661107"/>
            <a:chOff x="4606" y="816"/>
            <a:chExt cx="234" cy="1152"/>
          </a:xfrm>
        </p:grpSpPr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E41B14C1-A293-3747-B656-68F3E6A6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60" name="Line 20">
              <a:extLst>
                <a:ext uri="{FF2B5EF4-FFF2-40B4-BE49-F238E27FC236}">
                  <a16:creationId xmlns:a16="http://schemas.microsoft.com/office/drawing/2014/main" id="{6E6AEBE5-A374-5E40-B680-7DFCB7D35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Rectangle 7">
            <a:extLst>
              <a:ext uri="{FF2B5EF4-FFF2-40B4-BE49-F238E27FC236}">
                <a16:creationId xmlns:a16="http://schemas.microsoft.com/office/drawing/2014/main" id="{19B837DB-0ECE-A746-98FC-39B2ADF9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88" y="2829216"/>
            <a:ext cx="1984248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48B52440-2817-D44C-8D4C-F42B7D949435}"/>
              </a:ext>
            </a:extLst>
          </p:cNvPr>
          <p:cNvSpPr/>
          <p:nvPr/>
        </p:nvSpPr>
        <p:spPr>
          <a:xfrm>
            <a:off x="1553192" y="5264778"/>
            <a:ext cx="4772021" cy="976420"/>
          </a:xfrm>
          <a:prstGeom prst="wedgeRectCallout">
            <a:avLst>
              <a:gd name="adj1" fmla="val 51648"/>
              <a:gd name="adj2" fmla="val -1771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Selects a new </a:t>
            </a:r>
            <a:r>
              <a:rPr lang="en-US" sz="2400" i="1" dirty="0">
                <a:solidFill>
                  <a:schemeClr val="tx1"/>
                </a:solidFill>
              </a:rPr>
              <a:t>kernel thread</a:t>
            </a:r>
            <a:r>
              <a:rPr lang="en-US" sz="2400" dirty="0">
                <a:solidFill>
                  <a:schemeClr val="tx1"/>
                </a:solidFill>
              </a:rPr>
              <a:t> to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Bypassing user-level scheduler</a:t>
            </a:r>
          </a:p>
        </p:txBody>
      </p:sp>
    </p:spTree>
    <p:extLst>
      <p:ext uri="{BB962C8B-B14F-4D97-AF65-F5344CB8AC3E}">
        <p14:creationId xmlns:p14="http://schemas.microsoft.com/office/powerpoint/2010/main" val="17237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28" grpId="0" animBg="1"/>
      <p:bldP spid="29" grpId="0" animBg="1"/>
      <p:bldP spid="51" grpId="0" animBg="1"/>
      <p:bldP spid="6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42880"/>
            <a:ext cx="7886700" cy="1325563"/>
          </a:xfrm>
        </p:spPr>
        <p:txBody>
          <a:bodyPr/>
          <a:lstStyle/>
          <a:p>
            <a:r>
              <a:rPr lang="en-US" altLang="ko-KR" dirty="0"/>
              <a:t>User-Mode Threads: Problems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934" y="1468443"/>
            <a:ext cx="8536132" cy="5375564"/>
          </a:xfrm>
        </p:spPr>
        <p:txBody>
          <a:bodyPr>
            <a:normAutofit/>
          </a:bodyPr>
          <a:lstStyle/>
          <a:p>
            <a:r>
              <a:rPr lang="en-US" altLang="ko-KR" dirty="0"/>
              <a:t>One user-level thread blocks on I/O: they all do</a:t>
            </a:r>
            <a:endParaRPr lang="en-US" altLang="ko-KR" sz="2000" dirty="0"/>
          </a:p>
          <a:p>
            <a:pPr lvl="1"/>
            <a:r>
              <a:rPr lang="en-US" altLang="ko-KR" dirty="0"/>
              <a:t>Kernel cannot adjust scheduling among threads it doesn’t know about</a:t>
            </a:r>
          </a:p>
          <a:p>
            <a:r>
              <a:rPr lang="en-US" altLang="ko-KR" dirty="0"/>
              <a:t>Multiple Cores?</a:t>
            </a:r>
          </a:p>
          <a:p>
            <a:r>
              <a:rPr lang="en-US" altLang="ko-KR" dirty="0"/>
              <a:t>Can't completely avoid blocking (</a:t>
            </a:r>
            <a:r>
              <a:rPr lang="en-US" altLang="ko-KR" dirty="0" err="1"/>
              <a:t>syscalls</a:t>
            </a:r>
            <a:r>
              <a:rPr lang="en-US" altLang="ko-KR" dirty="0"/>
              <a:t>, page fault)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cs typeface="Consolas" panose="020B0609020204030204" pitchFamily="49" charset="0"/>
              </a:rPr>
              <a:t>One Solution: </a:t>
            </a:r>
            <a:r>
              <a:rPr lang="en-US" altLang="ko-KR" i="1" dirty="0">
                <a:cs typeface="Consolas" panose="020B0609020204030204" pitchFamily="49" charset="0"/>
              </a:rPr>
              <a:t>Scheduler Activations</a:t>
            </a:r>
          </a:p>
          <a:p>
            <a:pPr lvl="1"/>
            <a:r>
              <a:rPr lang="en-US" altLang="ko-KR" dirty="0">
                <a:cs typeface="Consolas" panose="020B0609020204030204" pitchFamily="49" charset="0"/>
              </a:rPr>
              <a:t>Have kernel inform user-level scheduler when a thread blocks</a:t>
            </a:r>
          </a:p>
          <a:p>
            <a:pPr lvl="1"/>
            <a:endParaRPr lang="en-US" altLang="ko-KR" dirty="0">
              <a:cs typeface="Consolas" panose="020B0609020204030204" pitchFamily="49" charset="0"/>
            </a:endParaRPr>
          </a:p>
          <a:p>
            <a:r>
              <a:rPr lang="en-US" altLang="ko-KR" dirty="0">
                <a:cs typeface="Consolas" panose="020B0609020204030204" pitchFamily="49" charset="0"/>
              </a:rPr>
              <a:t>Evolving the contract between OS and application.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485C5-D6C3-A041-9E0C-90DF4CB9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1D48B-A51B-D249-88A1-964E14AC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BE38-D37F-214E-A01B-6A80F97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D77-D1D5-471F-A974-494E080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4" y="366779"/>
            <a:ext cx="8215312" cy="911540"/>
          </a:xfrm>
        </p:spPr>
        <p:txBody>
          <a:bodyPr/>
          <a:lstStyle/>
          <a:p>
            <a:r>
              <a:rPr lang="en-US" dirty="0"/>
              <a:t>Recall: Multithreaded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B285-EC7C-4108-8322-9EDB986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0209"/>
            <a:ext cx="7886700" cy="4351338"/>
          </a:xfrm>
        </p:spPr>
        <p:txBody>
          <a:bodyPr/>
          <a:lstStyle/>
          <a:p>
            <a:r>
              <a:rPr lang="en-US" b="1" dirty="0"/>
              <a:t>Bounded</a:t>
            </a:r>
            <a:r>
              <a:rPr lang="en-US" dirty="0"/>
              <a:t> pool of worker threads</a:t>
            </a:r>
          </a:p>
          <a:p>
            <a:pPr lvl="1"/>
            <a:r>
              <a:rPr lang="en-US" dirty="0"/>
              <a:t>Allocated in </a:t>
            </a:r>
            <a:r>
              <a:rPr lang="en-US" b="1" dirty="0"/>
              <a:t>advance:</a:t>
            </a:r>
            <a:r>
              <a:rPr lang="en-US" dirty="0"/>
              <a:t> no thread creation overhead</a:t>
            </a:r>
          </a:p>
          <a:p>
            <a:pPr lvl="1"/>
            <a:r>
              <a:rPr lang="en-US" b="1" dirty="0"/>
              <a:t>Queue</a:t>
            </a:r>
            <a:r>
              <a:rPr lang="en-US" dirty="0"/>
              <a:t> of pending requests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13C2E-4FE7-7B49-9BD4-B9C0FECC57A9}"/>
              </a:ext>
            </a:extLst>
          </p:cNvPr>
          <p:cNvSpPr/>
          <p:nvPr/>
        </p:nvSpPr>
        <p:spPr>
          <a:xfrm>
            <a:off x="3868340" y="2876421"/>
            <a:ext cx="1407320" cy="122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Master Thread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36E01-F179-2047-BEB8-1314A8C0BFE4}"/>
              </a:ext>
            </a:extLst>
          </p:cNvPr>
          <p:cNvSpPr/>
          <p:nvPr/>
        </p:nvSpPr>
        <p:spPr>
          <a:xfrm>
            <a:off x="5620940" y="2876421"/>
            <a:ext cx="536973" cy="1225296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AF20F-39A6-7D49-9658-F25A886FF749}"/>
              </a:ext>
            </a:extLst>
          </p:cNvPr>
          <p:cNvSpPr txBox="1"/>
          <p:nvPr/>
        </p:nvSpPr>
        <p:spPr>
          <a:xfrm>
            <a:off x="5475690" y="4078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3E967-E2A3-624A-98D4-728997C55881}"/>
              </a:ext>
            </a:extLst>
          </p:cNvPr>
          <p:cNvSpPr txBox="1"/>
          <p:nvPr/>
        </p:nvSpPr>
        <p:spPr>
          <a:xfrm>
            <a:off x="628650" y="4448047"/>
            <a:ext cx="1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091C23-C573-4ABB-B036-A3C91D18B803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275660" y="3489069"/>
            <a:ext cx="345280" cy="1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19077-BBC0-4A23-B3DC-958325B44E3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157913" y="3489069"/>
            <a:ext cx="4808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3210A-B453-43C5-932D-C5BFBB8F457E}"/>
              </a:ext>
            </a:extLst>
          </p:cNvPr>
          <p:cNvSpPr/>
          <p:nvPr/>
        </p:nvSpPr>
        <p:spPr>
          <a:xfrm>
            <a:off x="6759774" y="2879850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01D82D-20CB-42B5-BF13-45EDBB5A34BD}"/>
              </a:ext>
            </a:extLst>
          </p:cNvPr>
          <p:cNvSpPr/>
          <p:nvPr/>
        </p:nvSpPr>
        <p:spPr>
          <a:xfrm>
            <a:off x="7051164" y="2879850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2BD0A-CD37-4CF8-AC99-85D74C6096EF}"/>
              </a:ext>
            </a:extLst>
          </p:cNvPr>
          <p:cNvSpPr/>
          <p:nvPr/>
        </p:nvSpPr>
        <p:spPr>
          <a:xfrm>
            <a:off x="7324047" y="2879850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200765-D120-4FC3-983C-907F1FD379ED}"/>
              </a:ext>
            </a:extLst>
          </p:cNvPr>
          <p:cNvSpPr/>
          <p:nvPr/>
        </p:nvSpPr>
        <p:spPr>
          <a:xfrm>
            <a:off x="7596930" y="2879850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BE5500-2FA9-47F9-AAF2-551323607148}"/>
              </a:ext>
            </a:extLst>
          </p:cNvPr>
          <p:cNvSpPr/>
          <p:nvPr/>
        </p:nvSpPr>
        <p:spPr>
          <a:xfrm>
            <a:off x="6638800" y="2760295"/>
            <a:ext cx="1240165" cy="147813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6F90D-FBA2-4377-991B-B68593CDE1D6}"/>
              </a:ext>
            </a:extLst>
          </p:cNvPr>
          <p:cNvSpPr txBox="1"/>
          <p:nvPr/>
        </p:nvSpPr>
        <p:spPr>
          <a:xfrm>
            <a:off x="6658223" y="4224701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72897-88AC-4AF2-B683-738788A5A61B}"/>
              </a:ext>
            </a:extLst>
          </p:cNvPr>
          <p:cNvSpPr/>
          <p:nvPr/>
        </p:nvSpPr>
        <p:spPr>
          <a:xfrm>
            <a:off x="1017528" y="3077413"/>
            <a:ext cx="1086280" cy="82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97D134-5C09-475F-B363-5A037F32B922}"/>
              </a:ext>
            </a:extLst>
          </p:cNvPr>
          <p:cNvCxnSpPr>
            <a:stCxn id="20" idx="3"/>
            <a:endCxn id="6" idx="1"/>
          </p:cNvCxnSpPr>
          <p:nvPr/>
        </p:nvCxnSpPr>
        <p:spPr>
          <a:xfrm>
            <a:off x="2103808" y="3490784"/>
            <a:ext cx="17645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FE8D653-682F-4DBE-8BD3-835A3BD5A989}"/>
              </a:ext>
            </a:extLst>
          </p:cNvPr>
          <p:cNvSpPr txBox="1"/>
          <p:nvPr/>
        </p:nvSpPr>
        <p:spPr>
          <a:xfrm>
            <a:off x="2449088" y="313003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066AA99-8DDC-415F-80C6-DA3653403B30}"/>
              </a:ext>
            </a:extLst>
          </p:cNvPr>
          <p:cNvCxnSpPr>
            <a:cxnSpLocks/>
            <a:stCxn id="14" idx="2"/>
            <a:endCxn id="20" idx="2"/>
          </p:cNvCxnSpPr>
          <p:nvPr/>
        </p:nvCxnSpPr>
        <p:spPr>
          <a:xfrm rot="5400000" flipH="1">
            <a:off x="4102329" y="1362493"/>
            <a:ext cx="200992" cy="5284314"/>
          </a:xfrm>
          <a:prstGeom prst="curvedConnector3">
            <a:avLst>
              <a:gd name="adj1" fmla="val -40448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57B6172-A936-408B-9531-95F05B86501E}"/>
              </a:ext>
            </a:extLst>
          </p:cNvPr>
          <p:cNvSpPr txBox="1"/>
          <p:nvPr/>
        </p:nvSpPr>
        <p:spPr>
          <a:xfrm>
            <a:off x="3732183" y="490501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5D996-9722-8D46-9D43-057348024342}"/>
              </a:ext>
            </a:extLst>
          </p:cNvPr>
          <p:cNvCxnSpPr/>
          <p:nvPr/>
        </p:nvCxnSpPr>
        <p:spPr>
          <a:xfrm>
            <a:off x="6044184" y="2876421"/>
            <a:ext cx="0" cy="122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1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7C8B-8CA0-894E-B180-54F4FCED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766"/>
          </a:xfrm>
        </p:spPr>
        <p:txBody>
          <a:bodyPr/>
          <a:lstStyle/>
          <a:p>
            <a:r>
              <a:rPr lang="en-US" dirty="0"/>
              <a:t>Simple Performance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C9B6-3DCF-654A-843B-855BE374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710"/>
            <a:ext cx="7886700" cy="49953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that the overhead of a critical section is X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pPr lvl="1"/>
            <a:r>
              <a:rPr lang="en-US" dirty="0"/>
              <a:t>&lt;perform exclusive work&gt;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Release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r>
              <a:rPr lang="en-US" dirty="0"/>
              <a:t>Even if everything else is infinitely fast, with any number of threads and cores</a:t>
            </a:r>
          </a:p>
          <a:p>
            <a:r>
              <a:rPr lang="en-US" dirty="0"/>
              <a:t>What is the maximum rate of operations that involve this overhead?</a:t>
            </a:r>
          </a:p>
        </p:txBody>
      </p:sp>
    </p:spTree>
    <p:extLst>
      <p:ext uri="{BB962C8B-B14F-4D97-AF65-F5344CB8AC3E}">
        <p14:creationId xmlns:p14="http://schemas.microsoft.com/office/powerpoint/2010/main" val="38414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3533-86C9-D247-807E-56C983CD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r>
              <a:rPr lang="en-US" dirty="0"/>
              <a:t>What’s a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390C-3F6E-6041-906E-0B8FB18B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r>
              <a:rPr lang="en-US" dirty="0"/>
              <a:t>The execution instance of a program</a:t>
            </a:r>
          </a:p>
          <a:p>
            <a:r>
              <a:rPr lang="en-US" dirty="0"/>
              <a:t>Comprised of</a:t>
            </a:r>
          </a:p>
          <a:p>
            <a:pPr lvl="1"/>
            <a:r>
              <a:rPr lang="en-US" dirty="0"/>
              <a:t>One or more threads of execution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 registers, stack, OS support</a:t>
            </a:r>
          </a:p>
          <a:p>
            <a:pPr lvl="1"/>
            <a:r>
              <a:rPr lang="en-US" dirty="0"/>
              <a:t>A virtual address space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 table maps resident pages to memory</a:t>
            </a:r>
          </a:p>
          <a:p>
            <a:pPr lvl="1"/>
            <a:r>
              <a:rPr lang="en-US" dirty="0"/>
              <a:t>Set of open file descriptors &amp; buffers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gets handle, OS holds the real thing</a:t>
            </a:r>
          </a:p>
          <a:p>
            <a:pPr lvl="1"/>
            <a:r>
              <a:rPr lang="en-US" dirty="0"/>
              <a:t>Whatever else the OS needs to load, run, manage, and terminate it</a:t>
            </a:r>
          </a:p>
        </p:txBody>
      </p:sp>
    </p:spTree>
    <p:extLst>
      <p:ext uri="{BB962C8B-B14F-4D97-AF65-F5344CB8AC3E}">
        <p14:creationId xmlns:p14="http://schemas.microsoft.com/office/powerpoint/2010/main" val="371019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9A13-7D10-4442-ABDC-1928989A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69361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Highly Contended Case – in a picture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1222944" y="157499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919041" y="157499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825203" y="157499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905257" y="157499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3645243" y="2081618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3009331" y="2727949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3014371" y="3135721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3004291" y="3572328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983939" y="4276662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2732412" y="3935136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905257" y="3065700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1222944" y="365710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979737" y="406042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830242" y="467825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3014370" y="2588246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1407073" y="2588247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2071801" y="2658097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5915112" y="2685900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6485512" y="3151279"/>
            <a:ext cx="244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= p*X sec</a:t>
            </a:r>
          </a:p>
          <a:p>
            <a:r>
              <a:rPr lang="en-US" dirty="0"/>
              <a:t>Rate = 1/X ops/sec, regardless of # cores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1315008" y="1355401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17184-6FCE-C541-97A1-BA1F72A5CC1B}"/>
              </a:ext>
            </a:extLst>
          </p:cNvPr>
          <p:cNvSpPr txBox="1"/>
          <p:nvPr/>
        </p:nvSpPr>
        <p:spPr>
          <a:xfrm>
            <a:off x="2923198" y="91748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3259837" y="3131264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1E78B9-BDA3-D447-A215-C6D5BBA64227}"/>
              </a:ext>
            </a:extLst>
          </p:cNvPr>
          <p:cNvSpPr/>
          <p:nvPr/>
        </p:nvSpPr>
        <p:spPr>
          <a:xfrm>
            <a:off x="3409227" y="316722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5308924" y="2470740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6350524" y="2358617"/>
            <a:ext cx="19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try to grab lock</a:t>
            </a:r>
          </a:p>
        </p:txBody>
      </p:sp>
    </p:spTree>
    <p:extLst>
      <p:ext uri="{BB962C8B-B14F-4D97-AF65-F5344CB8AC3E}">
        <p14:creationId xmlns:p14="http://schemas.microsoft.com/office/powerpoint/2010/main" val="1852633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7" y="-152400"/>
            <a:ext cx="8153400" cy="1325563"/>
          </a:xfrm>
        </p:spPr>
        <p:txBody>
          <a:bodyPr/>
          <a:lstStyle/>
          <a:p>
            <a:r>
              <a:rPr lang="en-US" dirty="0"/>
              <a:t>Back to system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D5D4-C78C-FE41-AF3F-65661964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69459"/>
            <a:ext cx="7886700" cy="667265"/>
          </a:xfrm>
        </p:spPr>
        <p:txBody>
          <a:bodyPr>
            <a:normAutofit/>
          </a:bodyPr>
          <a:lstStyle/>
          <a:p>
            <a:r>
              <a:rPr lang="en-US" dirty="0"/>
              <a:t>X = </a:t>
            </a:r>
            <a:r>
              <a:rPr lang="en-US" dirty="0">
                <a:latin typeface="Courier" pitchFamily="2" charset="0"/>
              </a:rPr>
              <a:t>1</a:t>
            </a:r>
            <a:r>
              <a:rPr lang="en-US" dirty="0"/>
              <a:t>ms =&gt; </a:t>
            </a:r>
            <a:r>
              <a:rPr lang="en-US" dirty="0">
                <a:latin typeface="Courier" pitchFamily="2" charset="0"/>
              </a:rPr>
              <a:t>1,000</a:t>
            </a:r>
            <a:r>
              <a:rPr lang="en-US" dirty="0"/>
              <a:t> ops/sec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AA922-1C8D-3A41-A463-AC1122E4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30" y="868062"/>
            <a:ext cx="6487297" cy="4865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8BA90-08B5-A340-865B-4F83BEF35E5C}"/>
              </a:ext>
            </a:extLst>
          </p:cNvPr>
          <p:cNvGrpSpPr/>
          <p:nvPr/>
        </p:nvGrpSpPr>
        <p:grpSpPr>
          <a:xfrm>
            <a:off x="8305286" y="3639065"/>
            <a:ext cx="420128" cy="562232"/>
            <a:chOff x="864973" y="2891481"/>
            <a:chExt cx="395416" cy="1088939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51066C90-D44D-1A45-A6C1-E39B17EF8D1E}"/>
                </a:ext>
              </a:extLst>
            </p:cNvPr>
            <p:cNvSpPr/>
            <p:nvPr/>
          </p:nvSpPr>
          <p:spPr>
            <a:xfrm>
              <a:off x="864973" y="289148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355D2E29-4CC5-A841-904A-179204B834CC}"/>
                </a:ext>
              </a:extLst>
            </p:cNvPr>
            <p:cNvSpPr/>
            <p:nvPr/>
          </p:nvSpPr>
          <p:spPr>
            <a:xfrm flipV="1">
              <a:off x="864973" y="344290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61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9A13-7D10-4442-ABDC-1928989A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69361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Uncontended Many-Lock Case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1222944" y="130981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919041" y="130981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825203" y="130981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905257" y="1309815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3645243" y="1816442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5081196" y="2420724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1403923" y="2459347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2108228" y="2532241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967513" y="2514199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3821267" y="3962350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974382" y="398371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1222944" y="3391930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979737" y="3795245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830242" y="441308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5381709" y="2420724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6089218" y="2547546"/>
            <a:ext cx="282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sys overhead is Y, even when the lock is free?</a:t>
            </a:r>
          </a:p>
          <a:p>
            <a:endParaRPr lang="en-US" dirty="0"/>
          </a:p>
          <a:p>
            <a:r>
              <a:rPr lang="en-US" dirty="0"/>
              <a:t>What if the OS can only handle one lock operation at a time?</a:t>
            </a:r>
          </a:p>
        </p:txBody>
      </p:sp>
    </p:spTree>
    <p:extLst>
      <p:ext uri="{BB962C8B-B14F-4D97-AF65-F5344CB8AC3E}">
        <p14:creationId xmlns:p14="http://schemas.microsoft.com/office/powerpoint/2010/main" val="274924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D5CA-4C20-794B-B07A-DC59B2FE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cost of a system call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22442-AEC1-8741-9B9B-FDF224F1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64226"/>
            <a:ext cx="7886700" cy="2192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 System call ~ 25x cost of function call</a:t>
            </a:r>
          </a:p>
          <a:p>
            <a:r>
              <a:rPr lang="en-US" dirty="0"/>
              <a:t>Scheduling could be many times more</a:t>
            </a:r>
          </a:p>
          <a:p>
            <a:r>
              <a:rPr lang="en-US" dirty="0"/>
              <a:t>Streamline system processing as much as possible</a:t>
            </a:r>
          </a:p>
          <a:p>
            <a:r>
              <a:rPr lang="en-US" dirty="0"/>
              <a:t>Other optimizations seek to process as much of the call in user space as possible (</a:t>
            </a:r>
            <a:r>
              <a:rPr lang="en-US" dirty="0" err="1"/>
              <a:t>eg</a:t>
            </a:r>
            <a:r>
              <a:rPr lang="en-US" dirty="0"/>
              <a:t>, Linux </a:t>
            </a:r>
            <a:r>
              <a:rPr lang="en-US" dirty="0" err="1"/>
              <a:t>vDSO</a:t>
            </a:r>
            <a:r>
              <a:rPr lang="en-US" dirty="0"/>
              <a:t>) </a:t>
            </a:r>
          </a:p>
        </p:txBody>
      </p:sp>
      <p:pic>
        <p:nvPicPr>
          <p:cNvPr id="7" name="Content Placeholder 4">
            <a:hlinkClick r:id="rId2"/>
            <a:extLst>
              <a:ext uri="{FF2B5EF4-FFF2-40B4-BE49-F238E27FC236}">
                <a16:creationId xmlns:a16="http://schemas.microsoft.com/office/drawing/2014/main" id="{3F835BE2-8323-CB46-AE8F-3CC86E4F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117" y="1236191"/>
            <a:ext cx="7731167" cy="2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74FB-E2E5-7146-83A9-AF491663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8C99-9025-3E4B-A73B-D7128FD0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Interrupt-based solution works for single core, but costly</a:t>
            </a:r>
            <a:endParaRPr lang="en-US" sz="2800" dirty="0"/>
          </a:p>
          <a:p>
            <a:r>
              <a:rPr lang="en-US" sz="3200" dirty="0"/>
              <a:t>Doesn't work well on multi-core machines</a:t>
            </a:r>
          </a:p>
          <a:p>
            <a:pPr lvl="1"/>
            <a:r>
              <a:rPr lang="en-US" sz="2800" dirty="0"/>
              <a:t>Disable </a:t>
            </a:r>
            <a:r>
              <a:rPr lang="en-US" sz="2800" dirty="0" err="1"/>
              <a:t>intr</a:t>
            </a:r>
            <a:r>
              <a:rPr lang="en-US" sz="2800" dirty="0"/>
              <a:t> on all cores?</a:t>
            </a:r>
          </a:p>
          <a:p>
            <a:endParaRPr lang="en-US" sz="3200" dirty="0"/>
          </a:p>
          <a:p>
            <a:r>
              <a:rPr lang="en-US" sz="3200" dirty="0"/>
              <a:t>Solution: Utilize hardware support for </a:t>
            </a:r>
            <a:r>
              <a:rPr lang="en-US" sz="3200" b="1" dirty="0"/>
              <a:t>atomic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36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815E-FFA9-FE4C-A0D5-0A5B1638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77A8-DE8D-1B47-9044-EFC72A7C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Definition: </a:t>
            </a:r>
            <a:r>
              <a:rPr lang="en-US" sz="3600" b="1" dirty="0"/>
              <a:t>An operation runs to completion or not at all</a:t>
            </a:r>
            <a:endParaRPr lang="en-US" sz="3600" dirty="0"/>
          </a:p>
          <a:p>
            <a:r>
              <a:rPr lang="en-US" sz="3600" dirty="0"/>
              <a:t>Foundation for synchronization primitives</a:t>
            </a:r>
          </a:p>
          <a:p>
            <a:endParaRPr lang="en-US" sz="3600" dirty="0"/>
          </a:p>
          <a:p>
            <a:r>
              <a:rPr lang="en-US" sz="3600" dirty="0"/>
              <a:t>Example: Loading or storing a word</a:t>
            </a:r>
          </a:p>
        </p:txBody>
      </p:sp>
    </p:spTree>
    <p:extLst>
      <p:ext uri="{BB962C8B-B14F-4D97-AF65-F5344CB8AC3E}">
        <p14:creationId xmlns:p14="http://schemas.microsoft.com/office/powerpoint/2010/main" val="40892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5082" y="226540"/>
            <a:ext cx="7886700" cy="779934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ea typeface="굴림" panose="020B0600000101010101" pitchFamily="34" charset="-127"/>
              </a:rPr>
              <a:t>Atomic Read-Modify-Write Instructions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5060"/>
            <a:ext cx="8763000" cy="5486400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previous solution: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Works only in system Privilege level, not User level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Doesn’t work well on multiprocessor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Disabling interrupts on all processors time consuming and undermines HW parallelism</a:t>
            </a:r>
          </a:p>
          <a:p>
            <a:pPr lvl="2"/>
            <a:endParaRPr lang="en-US" altLang="ko-KR" sz="800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Alternative: </a:t>
            </a:r>
            <a:r>
              <a:rPr lang="en-US" altLang="ko-KR" dirty="0">
                <a:solidFill>
                  <a:srgbClr val="2A40E2"/>
                </a:solidFill>
                <a:ea typeface="굴림" panose="020B0600000101010101" pitchFamily="34" charset="-127"/>
              </a:rPr>
              <a:t>atomic instruction sequences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These instructions read a value and write a new value atomically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Hardware is responsible for implementing this correctly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on both uniprocessors (not too hard)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and multiprocessors (requires help from cache coherence protocol)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Unlike disabling interrupts, can be used on both uniprocessors and multiprocessors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Natural extensions to user-level locking</a:t>
            </a:r>
          </a:p>
        </p:txBody>
      </p:sp>
    </p:spTree>
    <p:extLst>
      <p:ext uri="{BB962C8B-B14F-4D97-AF65-F5344CB8AC3E}">
        <p14:creationId xmlns:p14="http://schemas.microsoft.com/office/powerpoint/2010/main" val="39754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26" y="-20328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Helvetica" charset="0"/>
                <a:ea typeface="굴림" charset="0"/>
                <a:cs typeface="굴림" charset="0"/>
              </a:rPr>
              <a:t>Examples of Read-Modify-Write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317" y="716485"/>
            <a:ext cx="89154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test&amp;set</a:t>
            </a: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(&amp;address) {           /* most architectures */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result = M[address];  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return result from “address” and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M[address] = 1;       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set value at “address” to 1 </a:t>
            </a:r>
            <a:br>
              <a:rPr lang="en-US" altLang="ko-KR" sz="1500" b="1" dirty="0">
                <a:solidFill>
                  <a:srgbClr val="0082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solidFill>
                  <a:srgbClr val="0082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</a:t>
            </a: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return result;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swap (&amp;address, register) {     /* x86 */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temp = M[address];    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swap register’s value to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M[address] = register;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value at “address” </a:t>
            </a:r>
            <a:br>
              <a:rPr lang="en-US" altLang="ko-KR" sz="1500" b="1" dirty="0">
                <a:solidFill>
                  <a:srgbClr val="0082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register = temp;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compare&amp;swap</a:t>
            </a: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(&amp;address, reg1, reg2) { /* 68000 */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if (reg1 == M[address]) {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If memory still == reg1,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    M[address] = reg2;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then  put reg2 =&gt; memory</a:t>
            </a:r>
            <a:b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    return success;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} else {              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// Otherwise do not change memory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    return failure;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    }</a:t>
            </a:r>
            <a:b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load-linked&amp;store-conditional</a:t>
            </a: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(&amp;address) { /* R4000, alpha */</a:t>
            </a:r>
            <a:b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   loop:</a:t>
            </a:r>
            <a:b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ll</a:t>
            </a: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r1, M[address];</a:t>
            </a:r>
            <a:b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movi</a:t>
            </a: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1;	          </a:t>
            </a:r>
            <a: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// Can do arbitrary computation</a:t>
            </a:r>
            <a:br>
              <a:rPr lang="en-US" altLang="ko-KR" sz="1500" b="1" dirty="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sc</a:t>
            </a: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M[address];</a:t>
            </a:r>
            <a:b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beqz</a:t>
            </a: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loop;</a:t>
            </a:r>
            <a:b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urier New" panose="020703090202050204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C5252D1-FF25-A142-B231-5C18B83B1AAD}"/>
              </a:ext>
            </a:extLst>
          </p:cNvPr>
          <p:cNvSpPr/>
          <p:nvPr/>
        </p:nvSpPr>
        <p:spPr>
          <a:xfrm>
            <a:off x="3466071" y="819322"/>
            <a:ext cx="259492" cy="7166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69B96-8426-A343-BC4C-5D079C889A37}"/>
              </a:ext>
            </a:extLst>
          </p:cNvPr>
          <p:cNvSpPr txBox="1"/>
          <p:nvPr/>
        </p:nvSpPr>
        <p:spPr>
          <a:xfrm>
            <a:off x="5177482" y="1574798"/>
            <a:ext cx="277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as if it happened all at once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0EDD62-9B10-954E-8E77-B3E88DAEF7C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694670" y="1177668"/>
            <a:ext cx="1482812" cy="581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801" y="0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Implementing Locks with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7968"/>
            <a:ext cx="8534400" cy="566763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Simple, but flawed, solution: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value = 0; // Free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(value)) {}; // spin while busy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value = 0;                  // atomic store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free,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0 and sets value=1, so lock is now busy. It returns 0 so while exits.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busy,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1 and sets value=1 (no change)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It returns 1, so while loop continues.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we set value = 0, someone else can get lock.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consumes cycles while waiting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For multiprocessors: every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() is a write, which makes value ping-pong around in cache (using lots of memory BW)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4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440" y="229203"/>
            <a:ext cx="7886700" cy="57398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Problem: Busy-Waiting for Lock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50324"/>
            <a:ext cx="8534400" cy="5731476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Positives for this solution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Machine can receive interrupts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code can use this lock (poorly)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Works on a multiprocessor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Negatives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is very inefficient as thread will consume cycles waiting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Waiting thread may take cycles away from thread holding lock (no one wins!)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Priority Inversion</a:t>
            </a:r>
            <a:r>
              <a:rPr lang="en-US" altLang="ko-KR" dirty="0">
                <a:ea typeface="굴림" panose="020B0600000101010101" pitchFamily="34" charset="-127"/>
              </a:rPr>
              <a:t>: If busy-waiting thread has higher priority than thread holding 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progress!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semaphores (and monitors), waiting thread may wait for an arbitrary long time!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 even if busy-waiting was OK for locks, definitely not ok for other primitives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Homework/exam solutions should avoid busy-waiting!</a:t>
            </a:r>
          </a:p>
        </p:txBody>
      </p:sp>
      <p:pic>
        <p:nvPicPr>
          <p:cNvPr id="21508" name="Picture 9" descr="MCj02854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1851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6FAA-575E-4C4F-BD5F-93EF9E8C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3703"/>
          </a:xfrm>
        </p:spPr>
        <p:txBody>
          <a:bodyPr>
            <a:normAutofit fontScale="90000"/>
          </a:bodyPr>
          <a:lstStyle/>
          <a:p>
            <a:r>
              <a:rPr lang="en-US" dirty="0"/>
              <a:t>Grounding Demo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8706F-4D58-284D-BD59-AB28B7A5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6" y="1129393"/>
            <a:ext cx="6729879" cy="819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35BAA-9F02-214D-8C1B-E32AB1F15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43" y="2109107"/>
            <a:ext cx="7315200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35423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altLang="ko-KR" sz="3600" dirty="0">
                <a:ea typeface="굴림" panose="020B0600000101010101" pitchFamily="34" charset="-127"/>
              </a:rPr>
              <a:t>Multiprocessor Spin Locks: </a:t>
            </a:r>
            <a:r>
              <a:rPr lang="en-US" altLang="ko-KR" sz="3600" dirty="0" err="1">
                <a:ea typeface="굴림" panose="020B0600000101010101" pitchFamily="34" charset="-127"/>
              </a:rPr>
              <a:t>test&amp;test&amp;set</a:t>
            </a:r>
            <a:endParaRPr lang="en-US" altLang="ko-KR" sz="3600" dirty="0">
              <a:ea typeface="굴림" panose="020B0600000101010101" pitchFamily="34" charset="-127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 better solution for multiprocessors: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= 0; // Free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Acquire() {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do {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  while(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   // Wait until might be free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} while(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)); // exit if get lock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}</a:t>
            </a: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Release()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Wait until lock might be free (only reading – stays in cache)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try to grab lock with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Repeat if fail to actually get lock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Issues with this solution: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still consumes cycles while waiting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However, it does not impact other processors!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7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731" y="-230386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Better Locks using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9110"/>
            <a:ext cx="8686800" cy="57706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build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locks without busy-waiting?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Can’t entirely, but can minimize!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Idea: only busy-wait to atomically </a:t>
            </a:r>
            <a:r>
              <a:rPr lang="en-US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check</a:t>
            </a:r>
            <a:r>
              <a:rPr lang="en-US" altLang="ko-KR" dirty="0">
                <a:ea typeface="굴림" panose="020B0600000101010101" pitchFamily="34" charset="-127"/>
              </a:rPr>
              <a:t> lock value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36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sleep has to be sure to reset the guard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can’t we do it just before or just after the sleep?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4481513" y="1888524"/>
            <a:ext cx="4662487" cy="38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sz="1900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56718" name="Group 14"/>
          <p:cNvGrpSpPr>
            <a:grpSpLocks/>
          </p:cNvGrpSpPr>
          <p:nvPr/>
        </p:nvGrpSpPr>
        <p:grpSpPr bwMode="auto">
          <a:xfrm>
            <a:off x="76200" y="1888524"/>
            <a:ext cx="4724400" cy="4186238"/>
            <a:chOff x="48" y="1152"/>
            <a:chExt cx="2976" cy="2637"/>
          </a:xfrm>
        </p:grpSpPr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48" y="1152"/>
              <a:ext cx="2976" cy="2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guard = 0;</a:t>
              </a:r>
            </a:p>
            <a:p>
              <a:pPr algn="l"/>
              <a:r>
                <a:rPr lang="en-US" altLang="en-US" sz="1900" b="0" dirty="0" err="1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 value = FREE;</a:t>
              </a:r>
            </a:p>
            <a:p>
              <a:pPr algn="l"/>
              <a:endParaRPr lang="en-US" altLang="en-US" sz="19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// Short busy-wait time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while (</a:t>
              </a:r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(guard));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if (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== BUSY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go to sleep() &amp; 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 BUSY;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22535" name="Group 6"/>
            <p:cNvGrpSpPr>
              <a:grpSpLocks/>
            </p:cNvGrpSpPr>
            <p:nvPr/>
          </p:nvGrpSpPr>
          <p:grpSpPr bwMode="auto">
            <a:xfrm>
              <a:off x="1728" y="1248"/>
              <a:ext cx="384" cy="432"/>
              <a:chOff x="1776" y="912"/>
              <a:chExt cx="476" cy="576"/>
            </a:xfrm>
          </p:grpSpPr>
          <p:sp>
            <p:nvSpPr>
              <p:cNvPr id="22536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776" y="912"/>
                <a:ext cx="4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8"/>
              <p:cNvSpPr>
                <a:spLocks/>
              </p:cNvSpPr>
              <p:nvPr/>
            </p:nvSpPr>
            <p:spPr bwMode="auto">
              <a:xfrm>
                <a:off x="1818" y="1046"/>
                <a:ext cx="434" cy="442"/>
              </a:xfrm>
              <a:custGeom>
                <a:avLst/>
                <a:gdLst>
                  <a:gd name="T0" fmla="*/ 4 w 1303"/>
                  <a:gd name="T1" fmla="*/ 79 h 1327"/>
                  <a:gd name="T2" fmla="*/ 7 w 1303"/>
                  <a:gd name="T3" fmla="*/ 86 h 1327"/>
                  <a:gd name="T4" fmla="*/ 13 w 1303"/>
                  <a:gd name="T5" fmla="*/ 97 h 1327"/>
                  <a:gd name="T6" fmla="*/ 19 w 1303"/>
                  <a:gd name="T7" fmla="*/ 109 h 1327"/>
                  <a:gd name="T8" fmla="*/ 28 w 1303"/>
                  <a:gd name="T9" fmla="*/ 121 h 1327"/>
                  <a:gd name="T10" fmla="*/ 38 w 1303"/>
                  <a:gd name="T11" fmla="*/ 132 h 1327"/>
                  <a:gd name="T12" fmla="*/ 50 w 1303"/>
                  <a:gd name="T13" fmla="*/ 140 h 1327"/>
                  <a:gd name="T14" fmla="*/ 63 w 1303"/>
                  <a:gd name="T15" fmla="*/ 145 h 1327"/>
                  <a:gd name="T16" fmla="*/ 76 w 1303"/>
                  <a:gd name="T17" fmla="*/ 147 h 1327"/>
                  <a:gd name="T18" fmla="*/ 90 w 1303"/>
                  <a:gd name="T19" fmla="*/ 146 h 1327"/>
                  <a:gd name="T20" fmla="*/ 104 w 1303"/>
                  <a:gd name="T21" fmla="*/ 142 h 1327"/>
                  <a:gd name="T22" fmla="*/ 116 w 1303"/>
                  <a:gd name="T23" fmla="*/ 136 h 1327"/>
                  <a:gd name="T24" fmla="*/ 128 w 1303"/>
                  <a:gd name="T25" fmla="*/ 126 h 1327"/>
                  <a:gd name="T26" fmla="*/ 136 w 1303"/>
                  <a:gd name="T27" fmla="*/ 116 h 1327"/>
                  <a:gd name="T28" fmla="*/ 142 w 1303"/>
                  <a:gd name="T29" fmla="*/ 105 h 1327"/>
                  <a:gd name="T30" fmla="*/ 144 w 1303"/>
                  <a:gd name="T31" fmla="*/ 94 h 1327"/>
                  <a:gd name="T32" fmla="*/ 145 w 1303"/>
                  <a:gd name="T33" fmla="*/ 82 h 1327"/>
                  <a:gd name="T34" fmla="*/ 143 w 1303"/>
                  <a:gd name="T35" fmla="*/ 71 h 1327"/>
                  <a:gd name="T36" fmla="*/ 140 w 1303"/>
                  <a:gd name="T37" fmla="*/ 59 h 1327"/>
                  <a:gd name="T38" fmla="*/ 136 w 1303"/>
                  <a:gd name="T39" fmla="*/ 48 h 1327"/>
                  <a:gd name="T40" fmla="*/ 132 w 1303"/>
                  <a:gd name="T41" fmla="*/ 37 h 1327"/>
                  <a:gd name="T42" fmla="*/ 128 w 1303"/>
                  <a:gd name="T43" fmla="*/ 27 h 1327"/>
                  <a:gd name="T44" fmla="*/ 123 w 1303"/>
                  <a:gd name="T45" fmla="*/ 18 h 1327"/>
                  <a:gd name="T46" fmla="*/ 117 w 1303"/>
                  <a:gd name="T47" fmla="*/ 11 h 1327"/>
                  <a:gd name="T48" fmla="*/ 111 w 1303"/>
                  <a:gd name="T49" fmla="*/ 5 h 1327"/>
                  <a:gd name="T50" fmla="*/ 104 w 1303"/>
                  <a:gd name="T51" fmla="*/ 1 h 1327"/>
                  <a:gd name="T52" fmla="*/ 98 w 1303"/>
                  <a:gd name="T53" fmla="*/ 0 h 1327"/>
                  <a:gd name="T54" fmla="*/ 93 w 1303"/>
                  <a:gd name="T55" fmla="*/ 0 h 1327"/>
                  <a:gd name="T56" fmla="*/ 89 w 1303"/>
                  <a:gd name="T57" fmla="*/ 3 h 1327"/>
                  <a:gd name="T58" fmla="*/ 85 w 1303"/>
                  <a:gd name="T59" fmla="*/ 6 h 1327"/>
                  <a:gd name="T60" fmla="*/ 84 w 1303"/>
                  <a:gd name="T61" fmla="*/ 10 h 1327"/>
                  <a:gd name="T62" fmla="*/ 83 w 1303"/>
                  <a:gd name="T63" fmla="*/ 15 h 1327"/>
                  <a:gd name="T64" fmla="*/ 83 w 1303"/>
                  <a:gd name="T65" fmla="*/ 20 h 1327"/>
                  <a:gd name="T66" fmla="*/ 83 w 1303"/>
                  <a:gd name="T67" fmla="*/ 25 h 1327"/>
                  <a:gd name="T68" fmla="*/ 84 w 1303"/>
                  <a:gd name="T69" fmla="*/ 28 h 1327"/>
                  <a:gd name="T70" fmla="*/ 85 w 1303"/>
                  <a:gd name="T71" fmla="*/ 32 h 1327"/>
                  <a:gd name="T72" fmla="*/ 85 w 1303"/>
                  <a:gd name="T73" fmla="*/ 36 h 1327"/>
                  <a:gd name="T74" fmla="*/ 82 w 1303"/>
                  <a:gd name="T75" fmla="*/ 40 h 1327"/>
                  <a:gd name="T76" fmla="*/ 78 w 1303"/>
                  <a:gd name="T77" fmla="*/ 41 h 1327"/>
                  <a:gd name="T78" fmla="*/ 73 w 1303"/>
                  <a:gd name="T79" fmla="*/ 43 h 1327"/>
                  <a:gd name="T80" fmla="*/ 68 w 1303"/>
                  <a:gd name="T81" fmla="*/ 45 h 1327"/>
                  <a:gd name="T82" fmla="*/ 63 w 1303"/>
                  <a:gd name="T83" fmla="*/ 47 h 1327"/>
                  <a:gd name="T84" fmla="*/ 58 w 1303"/>
                  <a:gd name="T85" fmla="*/ 49 h 1327"/>
                  <a:gd name="T86" fmla="*/ 54 w 1303"/>
                  <a:gd name="T87" fmla="*/ 52 h 1327"/>
                  <a:gd name="T88" fmla="*/ 50 w 1303"/>
                  <a:gd name="T89" fmla="*/ 55 h 1327"/>
                  <a:gd name="T90" fmla="*/ 45 w 1303"/>
                  <a:gd name="T91" fmla="*/ 57 h 1327"/>
                  <a:gd name="T92" fmla="*/ 41 w 1303"/>
                  <a:gd name="T93" fmla="*/ 55 h 1327"/>
                  <a:gd name="T94" fmla="*/ 38 w 1303"/>
                  <a:gd name="T95" fmla="*/ 52 h 1327"/>
                  <a:gd name="T96" fmla="*/ 34 w 1303"/>
                  <a:gd name="T97" fmla="*/ 48 h 1327"/>
                  <a:gd name="T98" fmla="*/ 29 w 1303"/>
                  <a:gd name="T99" fmla="*/ 44 h 1327"/>
                  <a:gd name="T100" fmla="*/ 24 w 1303"/>
                  <a:gd name="T101" fmla="*/ 41 h 1327"/>
                  <a:gd name="T102" fmla="*/ 17 w 1303"/>
                  <a:gd name="T103" fmla="*/ 40 h 1327"/>
                  <a:gd name="T104" fmla="*/ 11 w 1303"/>
                  <a:gd name="T105" fmla="*/ 41 h 1327"/>
                  <a:gd name="T106" fmla="*/ 5 w 1303"/>
                  <a:gd name="T107" fmla="*/ 45 h 1327"/>
                  <a:gd name="T108" fmla="*/ 1 w 1303"/>
                  <a:gd name="T109" fmla="*/ 51 h 1327"/>
                  <a:gd name="T110" fmla="*/ 0 w 1303"/>
                  <a:gd name="T111" fmla="*/ 58 h 1327"/>
                  <a:gd name="T112" fmla="*/ 0 w 1303"/>
                  <a:gd name="T113" fmla="*/ 65 h 1327"/>
                  <a:gd name="T114" fmla="*/ 2 w 1303"/>
                  <a:gd name="T115" fmla="*/ 71 h 1327"/>
                  <a:gd name="T116" fmla="*/ 3 w 1303"/>
                  <a:gd name="T117" fmla="*/ 75 h 13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3" h="1327">
                    <a:moveTo>
                      <a:pt x="28" y="680"/>
                    </a:moveTo>
                    <a:lnTo>
                      <a:pt x="28" y="681"/>
                    </a:lnTo>
                    <a:lnTo>
                      <a:pt x="30" y="684"/>
                    </a:lnTo>
                    <a:lnTo>
                      <a:pt x="30" y="686"/>
                    </a:lnTo>
                    <a:lnTo>
                      <a:pt x="30" y="688"/>
                    </a:lnTo>
                    <a:lnTo>
                      <a:pt x="33" y="691"/>
                    </a:lnTo>
                    <a:lnTo>
                      <a:pt x="34" y="697"/>
                    </a:lnTo>
                    <a:lnTo>
                      <a:pt x="36" y="698"/>
                    </a:lnTo>
                    <a:lnTo>
                      <a:pt x="36" y="704"/>
                    </a:lnTo>
                    <a:lnTo>
                      <a:pt x="37" y="708"/>
                    </a:lnTo>
                    <a:lnTo>
                      <a:pt x="40" y="714"/>
                    </a:lnTo>
                    <a:lnTo>
                      <a:pt x="43" y="720"/>
                    </a:lnTo>
                    <a:lnTo>
                      <a:pt x="44" y="725"/>
                    </a:lnTo>
                    <a:lnTo>
                      <a:pt x="47" y="733"/>
                    </a:lnTo>
                    <a:lnTo>
                      <a:pt x="51" y="740"/>
                    </a:lnTo>
                    <a:lnTo>
                      <a:pt x="53" y="745"/>
                    </a:lnTo>
                    <a:lnTo>
                      <a:pt x="55" y="752"/>
                    </a:lnTo>
                    <a:lnTo>
                      <a:pt x="60" y="761"/>
                    </a:lnTo>
                    <a:lnTo>
                      <a:pt x="64" y="769"/>
                    </a:lnTo>
                    <a:lnTo>
                      <a:pt x="67" y="778"/>
                    </a:lnTo>
                    <a:lnTo>
                      <a:pt x="70" y="785"/>
                    </a:lnTo>
                    <a:lnTo>
                      <a:pt x="74" y="795"/>
                    </a:lnTo>
                    <a:lnTo>
                      <a:pt x="80" y="804"/>
                    </a:lnTo>
                    <a:lnTo>
                      <a:pt x="84" y="812"/>
                    </a:lnTo>
                    <a:lnTo>
                      <a:pt x="87" y="822"/>
                    </a:lnTo>
                    <a:lnTo>
                      <a:pt x="92" y="832"/>
                    </a:lnTo>
                    <a:lnTo>
                      <a:pt x="98" y="842"/>
                    </a:lnTo>
                    <a:lnTo>
                      <a:pt x="101" y="852"/>
                    </a:lnTo>
                    <a:lnTo>
                      <a:pt x="108" y="861"/>
                    </a:lnTo>
                    <a:lnTo>
                      <a:pt x="114" y="872"/>
                    </a:lnTo>
                    <a:lnTo>
                      <a:pt x="118" y="883"/>
                    </a:lnTo>
                    <a:lnTo>
                      <a:pt x="124" y="893"/>
                    </a:lnTo>
                    <a:lnTo>
                      <a:pt x="129" y="903"/>
                    </a:lnTo>
                    <a:lnTo>
                      <a:pt x="136" y="915"/>
                    </a:lnTo>
                    <a:lnTo>
                      <a:pt x="142" y="926"/>
                    </a:lnTo>
                    <a:lnTo>
                      <a:pt x="148" y="936"/>
                    </a:lnTo>
                    <a:lnTo>
                      <a:pt x="153" y="947"/>
                    </a:lnTo>
                    <a:lnTo>
                      <a:pt x="161" y="959"/>
                    </a:lnTo>
                    <a:lnTo>
                      <a:pt x="168" y="969"/>
                    </a:lnTo>
                    <a:lnTo>
                      <a:pt x="173" y="980"/>
                    </a:lnTo>
                    <a:lnTo>
                      <a:pt x="180" y="991"/>
                    </a:lnTo>
                    <a:lnTo>
                      <a:pt x="189" y="1003"/>
                    </a:lnTo>
                    <a:lnTo>
                      <a:pt x="196" y="1014"/>
                    </a:lnTo>
                    <a:lnTo>
                      <a:pt x="202" y="1024"/>
                    </a:lnTo>
                    <a:lnTo>
                      <a:pt x="210" y="1035"/>
                    </a:lnTo>
                    <a:lnTo>
                      <a:pt x="219" y="1047"/>
                    </a:lnTo>
                    <a:lnTo>
                      <a:pt x="226" y="1058"/>
                    </a:lnTo>
                    <a:lnTo>
                      <a:pt x="233" y="1068"/>
                    </a:lnTo>
                    <a:lnTo>
                      <a:pt x="243" y="1078"/>
                    </a:lnTo>
                    <a:lnTo>
                      <a:pt x="250" y="1091"/>
                    </a:lnTo>
                    <a:lnTo>
                      <a:pt x="260" y="1101"/>
                    </a:lnTo>
                    <a:lnTo>
                      <a:pt x="269" y="1111"/>
                    </a:lnTo>
                    <a:lnTo>
                      <a:pt x="277" y="1122"/>
                    </a:lnTo>
                    <a:lnTo>
                      <a:pt x="286" y="1131"/>
                    </a:lnTo>
                    <a:lnTo>
                      <a:pt x="296" y="1141"/>
                    </a:lnTo>
                    <a:lnTo>
                      <a:pt x="304" y="1152"/>
                    </a:lnTo>
                    <a:lnTo>
                      <a:pt x="314" y="1161"/>
                    </a:lnTo>
                    <a:lnTo>
                      <a:pt x="324" y="1171"/>
                    </a:lnTo>
                    <a:lnTo>
                      <a:pt x="333" y="1181"/>
                    </a:lnTo>
                    <a:lnTo>
                      <a:pt x="342" y="1188"/>
                    </a:lnTo>
                    <a:lnTo>
                      <a:pt x="352" y="1199"/>
                    </a:lnTo>
                    <a:lnTo>
                      <a:pt x="362" y="1206"/>
                    </a:lnTo>
                    <a:lnTo>
                      <a:pt x="372" y="1215"/>
                    </a:lnTo>
                    <a:lnTo>
                      <a:pt x="382" y="1222"/>
                    </a:lnTo>
                    <a:lnTo>
                      <a:pt x="394" y="1230"/>
                    </a:lnTo>
                    <a:lnTo>
                      <a:pt x="405" y="1237"/>
                    </a:lnTo>
                    <a:lnTo>
                      <a:pt x="415" y="1245"/>
                    </a:lnTo>
                    <a:lnTo>
                      <a:pt x="425" y="1252"/>
                    </a:lnTo>
                    <a:lnTo>
                      <a:pt x="436" y="1259"/>
                    </a:lnTo>
                    <a:lnTo>
                      <a:pt x="448" y="1264"/>
                    </a:lnTo>
                    <a:lnTo>
                      <a:pt x="459" y="1270"/>
                    </a:lnTo>
                    <a:lnTo>
                      <a:pt x="469" y="1274"/>
                    </a:lnTo>
                    <a:lnTo>
                      <a:pt x="480" y="1281"/>
                    </a:lnTo>
                    <a:lnTo>
                      <a:pt x="492" y="1286"/>
                    </a:lnTo>
                    <a:lnTo>
                      <a:pt x="504" y="1290"/>
                    </a:lnTo>
                    <a:lnTo>
                      <a:pt x="516" y="1294"/>
                    </a:lnTo>
                    <a:lnTo>
                      <a:pt x="527" y="1299"/>
                    </a:lnTo>
                    <a:lnTo>
                      <a:pt x="539" y="1301"/>
                    </a:lnTo>
                    <a:lnTo>
                      <a:pt x="551" y="1307"/>
                    </a:lnTo>
                    <a:lnTo>
                      <a:pt x="563" y="1310"/>
                    </a:lnTo>
                    <a:lnTo>
                      <a:pt x="576" y="1313"/>
                    </a:lnTo>
                    <a:lnTo>
                      <a:pt x="587" y="1316"/>
                    </a:lnTo>
                    <a:lnTo>
                      <a:pt x="600" y="1317"/>
                    </a:lnTo>
                    <a:lnTo>
                      <a:pt x="611" y="1318"/>
                    </a:lnTo>
                    <a:lnTo>
                      <a:pt x="624" y="1321"/>
                    </a:lnTo>
                    <a:lnTo>
                      <a:pt x="637" y="1323"/>
                    </a:lnTo>
                    <a:lnTo>
                      <a:pt x="648" y="1324"/>
                    </a:lnTo>
                    <a:lnTo>
                      <a:pt x="661" y="1324"/>
                    </a:lnTo>
                    <a:lnTo>
                      <a:pt x="674" y="1326"/>
                    </a:lnTo>
                    <a:lnTo>
                      <a:pt x="686" y="1327"/>
                    </a:lnTo>
                    <a:lnTo>
                      <a:pt x="698" y="1327"/>
                    </a:lnTo>
                    <a:lnTo>
                      <a:pt x="710" y="1327"/>
                    </a:lnTo>
                    <a:lnTo>
                      <a:pt x="723" y="1327"/>
                    </a:lnTo>
                    <a:lnTo>
                      <a:pt x="736" y="1326"/>
                    </a:lnTo>
                    <a:lnTo>
                      <a:pt x="749" y="1326"/>
                    </a:lnTo>
                    <a:lnTo>
                      <a:pt x="762" y="1324"/>
                    </a:lnTo>
                    <a:lnTo>
                      <a:pt x="772" y="1323"/>
                    </a:lnTo>
                    <a:lnTo>
                      <a:pt x="786" y="1321"/>
                    </a:lnTo>
                    <a:lnTo>
                      <a:pt x="799" y="1318"/>
                    </a:lnTo>
                    <a:lnTo>
                      <a:pt x="810" y="1317"/>
                    </a:lnTo>
                    <a:lnTo>
                      <a:pt x="823" y="1314"/>
                    </a:lnTo>
                    <a:lnTo>
                      <a:pt x="836" y="1311"/>
                    </a:lnTo>
                    <a:lnTo>
                      <a:pt x="848" y="1310"/>
                    </a:lnTo>
                    <a:lnTo>
                      <a:pt x="860" y="1306"/>
                    </a:lnTo>
                    <a:lnTo>
                      <a:pt x="872" y="1301"/>
                    </a:lnTo>
                    <a:lnTo>
                      <a:pt x="885" y="1299"/>
                    </a:lnTo>
                    <a:lnTo>
                      <a:pt x="897" y="1296"/>
                    </a:lnTo>
                    <a:lnTo>
                      <a:pt x="908" y="1290"/>
                    </a:lnTo>
                    <a:lnTo>
                      <a:pt x="921" y="1287"/>
                    </a:lnTo>
                    <a:lnTo>
                      <a:pt x="934" y="1281"/>
                    </a:lnTo>
                    <a:lnTo>
                      <a:pt x="945" y="1277"/>
                    </a:lnTo>
                    <a:lnTo>
                      <a:pt x="958" y="1272"/>
                    </a:lnTo>
                    <a:lnTo>
                      <a:pt x="969" y="1266"/>
                    </a:lnTo>
                    <a:lnTo>
                      <a:pt x="980" y="1262"/>
                    </a:lnTo>
                    <a:lnTo>
                      <a:pt x="992" y="1256"/>
                    </a:lnTo>
                    <a:lnTo>
                      <a:pt x="1003" y="1249"/>
                    </a:lnTo>
                    <a:lnTo>
                      <a:pt x="1016" y="1242"/>
                    </a:lnTo>
                    <a:lnTo>
                      <a:pt x="1026" y="1235"/>
                    </a:lnTo>
                    <a:lnTo>
                      <a:pt x="1039" y="1230"/>
                    </a:lnTo>
                    <a:lnTo>
                      <a:pt x="1049" y="1222"/>
                    </a:lnTo>
                    <a:lnTo>
                      <a:pt x="1060" y="1215"/>
                    </a:lnTo>
                    <a:lnTo>
                      <a:pt x="1070" y="1206"/>
                    </a:lnTo>
                    <a:lnTo>
                      <a:pt x="1081" y="1200"/>
                    </a:lnTo>
                    <a:lnTo>
                      <a:pt x="1093" y="1190"/>
                    </a:lnTo>
                    <a:lnTo>
                      <a:pt x="1103" y="1183"/>
                    </a:lnTo>
                    <a:lnTo>
                      <a:pt x="1114" y="1175"/>
                    </a:lnTo>
                    <a:lnTo>
                      <a:pt x="1125" y="1168"/>
                    </a:lnTo>
                    <a:lnTo>
                      <a:pt x="1134" y="1158"/>
                    </a:lnTo>
                    <a:lnTo>
                      <a:pt x="1144" y="1149"/>
                    </a:lnTo>
                    <a:lnTo>
                      <a:pt x="1152" y="1139"/>
                    </a:lnTo>
                    <a:lnTo>
                      <a:pt x="1162" y="1131"/>
                    </a:lnTo>
                    <a:lnTo>
                      <a:pt x="1171" y="1122"/>
                    </a:lnTo>
                    <a:lnTo>
                      <a:pt x="1179" y="1112"/>
                    </a:lnTo>
                    <a:lnTo>
                      <a:pt x="1186" y="1104"/>
                    </a:lnTo>
                    <a:lnTo>
                      <a:pt x="1195" y="1095"/>
                    </a:lnTo>
                    <a:lnTo>
                      <a:pt x="1202" y="1084"/>
                    </a:lnTo>
                    <a:lnTo>
                      <a:pt x="1209" y="1075"/>
                    </a:lnTo>
                    <a:lnTo>
                      <a:pt x="1215" y="1067"/>
                    </a:lnTo>
                    <a:lnTo>
                      <a:pt x="1223" y="1057"/>
                    </a:lnTo>
                    <a:lnTo>
                      <a:pt x="1229" y="1047"/>
                    </a:lnTo>
                    <a:lnTo>
                      <a:pt x="1235" y="1038"/>
                    </a:lnTo>
                    <a:lnTo>
                      <a:pt x="1240" y="1028"/>
                    </a:lnTo>
                    <a:lnTo>
                      <a:pt x="1246" y="1018"/>
                    </a:lnTo>
                    <a:lnTo>
                      <a:pt x="1252" y="1008"/>
                    </a:lnTo>
                    <a:lnTo>
                      <a:pt x="1256" y="998"/>
                    </a:lnTo>
                    <a:lnTo>
                      <a:pt x="1260" y="989"/>
                    </a:lnTo>
                    <a:lnTo>
                      <a:pt x="1266" y="979"/>
                    </a:lnTo>
                    <a:lnTo>
                      <a:pt x="1269" y="969"/>
                    </a:lnTo>
                    <a:lnTo>
                      <a:pt x="1273" y="960"/>
                    </a:lnTo>
                    <a:lnTo>
                      <a:pt x="1276" y="949"/>
                    </a:lnTo>
                    <a:lnTo>
                      <a:pt x="1282" y="940"/>
                    </a:lnTo>
                    <a:lnTo>
                      <a:pt x="1283" y="929"/>
                    </a:lnTo>
                    <a:lnTo>
                      <a:pt x="1286" y="919"/>
                    </a:lnTo>
                    <a:lnTo>
                      <a:pt x="1289" y="907"/>
                    </a:lnTo>
                    <a:lnTo>
                      <a:pt x="1292" y="899"/>
                    </a:lnTo>
                    <a:lnTo>
                      <a:pt x="1293" y="888"/>
                    </a:lnTo>
                    <a:lnTo>
                      <a:pt x="1296" y="879"/>
                    </a:lnTo>
                    <a:lnTo>
                      <a:pt x="1297" y="868"/>
                    </a:lnTo>
                    <a:lnTo>
                      <a:pt x="1299" y="858"/>
                    </a:lnTo>
                    <a:lnTo>
                      <a:pt x="1300" y="848"/>
                    </a:lnTo>
                    <a:lnTo>
                      <a:pt x="1300" y="836"/>
                    </a:lnTo>
                    <a:lnTo>
                      <a:pt x="1302" y="826"/>
                    </a:lnTo>
                    <a:lnTo>
                      <a:pt x="1303" y="816"/>
                    </a:lnTo>
                    <a:lnTo>
                      <a:pt x="1303" y="805"/>
                    </a:lnTo>
                    <a:lnTo>
                      <a:pt x="1303" y="795"/>
                    </a:lnTo>
                    <a:lnTo>
                      <a:pt x="1303" y="784"/>
                    </a:lnTo>
                    <a:lnTo>
                      <a:pt x="1303" y="774"/>
                    </a:lnTo>
                    <a:lnTo>
                      <a:pt x="1303" y="764"/>
                    </a:lnTo>
                    <a:lnTo>
                      <a:pt x="1303" y="752"/>
                    </a:lnTo>
                    <a:lnTo>
                      <a:pt x="1302" y="742"/>
                    </a:lnTo>
                    <a:lnTo>
                      <a:pt x="1302" y="733"/>
                    </a:lnTo>
                    <a:lnTo>
                      <a:pt x="1300" y="721"/>
                    </a:lnTo>
                    <a:lnTo>
                      <a:pt x="1300" y="711"/>
                    </a:lnTo>
                    <a:lnTo>
                      <a:pt x="1299" y="701"/>
                    </a:lnTo>
                    <a:lnTo>
                      <a:pt x="1297" y="691"/>
                    </a:lnTo>
                    <a:lnTo>
                      <a:pt x="1296" y="680"/>
                    </a:lnTo>
                    <a:lnTo>
                      <a:pt x="1294" y="669"/>
                    </a:lnTo>
                    <a:lnTo>
                      <a:pt x="1293" y="659"/>
                    </a:lnTo>
                    <a:lnTo>
                      <a:pt x="1290" y="649"/>
                    </a:lnTo>
                    <a:lnTo>
                      <a:pt x="1289" y="637"/>
                    </a:lnTo>
                    <a:lnTo>
                      <a:pt x="1287" y="627"/>
                    </a:lnTo>
                    <a:lnTo>
                      <a:pt x="1285" y="616"/>
                    </a:lnTo>
                    <a:lnTo>
                      <a:pt x="1283" y="607"/>
                    </a:lnTo>
                    <a:lnTo>
                      <a:pt x="1280" y="596"/>
                    </a:lnTo>
                    <a:lnTo>
                      <a:pt x="1277" y="586"/>
                    </a:lnTo>
                    <a:lnTo>
                      <a:pt x="1275" y="576"/>
                    </a:lnTo>
                    <a:lnTo>
                      <a:pt x="1272" y="566"/>
                    </a:lnTo>
                    <a:lnTo>
                      <a:pt x="1269" y="555"/>
                    </a:lnTo>
                    <a:lnTo>
                      <a:pt x="1266" y="545"/>
                    </a:lnTo>
                    <a:lnTo>
                      <a:pt x="1263" y="533"/>
                    </a:lnTo>
                    <a:lnTo>
                      <a:pt x="1260" y="525"/>
                    </a:lnTo>
                    <a:lnTo>
                      <a:pt x="1256" y="515"/>
                    </a:lnTo>
                    <a:lnTo>
                      <a:pt x="1253" y="504"/>
                    </a:lnTo>
                    <a:lnTo>
                      <a:pt x="1250" y="494"/>
                    </a:lnTo>
                    <a:lnTo>
                      <a:pt x="1246" y="484"/>
                    </a:lnTo>
                    <a:lnTo>
                      <a:pt x="1243" y="474"/>
                    </a:lnTo>
                    <a:lnTo>
                      <a:pt x="1239" y="464"/>
                    </a:lnTo>
                    <a:lnTo>
                      <a:pt x="1236" y="452"/>
                    </a:lnTo>
                    <a:lnTo>
                      <a:pt x="1233" y="442"/>
                    </a:lnTo>
                    <a:lnTo>
                      <a:pt x="1229" y="432"/>
                    </a:lnTo>
                    <a:lnTo>
                      <a:pt x="1226" y="422"/>
                    </a:lnTo>
                    <a:lnTo>
                      <a:pt x="1222" y="413"/>
                    </a:lnTo>
                    <a:lnTo>
                      <a:pt x="1219" y="403"/>
                    </a:lnTo>
                    <a:lnTo>
                      <a:pt x="1213" y="393"/>
                    </a:lnTo>
                    <a:lnTo>
                      <a:pt x="1212" y="383"/>
                    </a:lnTo>
                    <a:lnTo>
                      <a:pt x="1208" y="373"/>
                    </a:lnTo>
                    <a:lnTo>
                      <a:pt x="1205" y="364"/>
                    </a:lnTo>
                    <a:lnTo>
                      <a:pt x="1201" y="354"/>
                    </a:lnTo>
                    <a:lnTo>
                      <a:pt x="1196" y="343"/>
                    </a:lnTo>
                    <a:lnTo>
                      <a:pt x="1192" y="334"/>
                    </a:lnTo>
                    <a:lnTo>
                      <a:pt x="1188" y="326"/>
                    </a:lnTo>
                    <a:lnTo>
                      <a:pt x="1185" y="316"/>
                    </a:lnTo>
                    <a:lnTo>
                      <a:pt x="1181" y="306"/>
                    </a:lnTo>
                    <a:lnTo>
                      <a:pt x="1178" y="297"/>
                    </a:lnTo>
                    <a:lnTo>
                      <a:pt x="1174" y="287"/>
                    </a:lnTo>
                    <a:lnTo>
                      <a:pt x="1169" y="279"/>
                    </a:lnTo>
                    <a:lnTo>
                      <a:pt x="1165" y="270"/>
                    </a:lnTo>
                    <a:lnTo>
                      <a:pt x="1161" y="260"/>
                    </a:lnTo>
                    <a:lnTo>
                      <a:pt x="1157" y="252"/>
                    </a:lnTo>
                    <a:lnTo>
                      <a:pt x="1152" y="243"/>
                    </a:lnTo>
                    <a:lnTo>
                      <a:pt x="1148" y="235"/>
                    </a:lnTo>
                    <a:lnTo>
                      <a:pt x="1144" y="226"/>
                    </a:lnTo>
                    <a:lnTo>
                      <a:pt x="1140" y="219"/>
                    </a:lnTo>
                    <a:lnTo>
                      <a:pt x="1135" y="209"/>
                    </a:lnTo>
                    <a:lnTo>
                      <a:pt x="1131" y="202"/>
                    </a:lnTo>
                    <a:lnTo>
                      <a:pt x="1127" y="193"/>
                    </a:lnTo>
                    <a:lnTo>
                      <a:pt x="1123" y="185"/>
                    </a:lnTo>
                    <a:lnTo>
                      <a:pt x="1117" y="178"/>
                    </a:lnTo>
                    <a:lnTo>
                      <a:pt x="1113" y="171"/>
                    </a:lnTo>
                    <a:lnTo>
                      <a:pt x="1107" y="162"/>
                    </a:lnTo>
                    <a:lnTo>
                      <a:pt x="1103" y="155"/>
                    </a:lnTo>
                    <a:lnTo>
                      <a:pt x="1098" y="148"/>
                    </a:lnTo>
                    <a:lnTo>
                      <a:pt x="1094" y="141"/>
                    </a:lnTo>
                    <a:lnTo>
                      <a:pt x="1088" y="134"/>
                    </a:lnTo>
                    <a:lnTo>
                      <a:pt x="1083" y="127"/>
                    </a:lnTo>
                    <a:lnTo>
                      <a:pt x="1078" y="120"/>
                    </a:lnTo>
                    <a:lnTo>
                      <a:pt x="1073" y="114"/>
                    </a:lnTo>
                    <a:lnTo>
                      <a:pt x="1067" y="107"/>
                    </a:lnTo>
                    <a:lnTo>
                      <a:pt x="1064" y="101"/>
                    </a:lnTo>
                    <a:lnTo>
                      <a:pt x="1057" y="95"/>
                    </a:lnTo>
                    <a:lnTo>
                      <a:pt x="1052" y="90"/>
                    </a:lnTo>
                    <a:lnTo>
                      <a:pt x="1047" y="84"/>
                    </a:lnTo>
                    <a:lnTo>
                      <a:pt x="1042" y="78"/>
                    </a:lnTo>
                    <a:lnTo>
                      <a:pt x="1036" y="73"/>
                    </a:lnTo>
                    <a:lnTo>
                      <a:pt x="1030" y="67"/>
                    </a:lnTo>
                    <a:lnTo>
                      <a:pt x="1025" y="63"/>
                    </a:lnTo>
                    <a:lnTo>
                      <a:pt x="1019" y="57"/>
                    </a:lnTo>
                    <a:lnTo>
                      <a:pt x="1013" y="53"/>
                    </a:lnTo>
                    <a:lnTo>
                      <a:pt x="1007" y="47"/>
                    </a:lnTo>
                    <a:lnTo>
                      <a:pt x="1000" y="44"/>
                    </a:lnTo>
                    <a:lnTo>
                      <a:pt x="995" y="40"/>
                    </a:lnTo>
                    <a:lnTo>
                      <a:pt x="989" y="37"/>
                    </a:lnTo>
                    <a:lnTo>
                      <a:pt x="983" y="33"/>
                    </a:lnTo>
                    <a:lnTo>
                      <a:pt x="978" y="30"/>
                    </a:lnTo>
                    <a:lnTo>
                      <a:pt x="971" y="27"/>
                    </a:lnTo>
                    <a:lnTo>
                      <a:pt x="963" y="23"/>
                    </a:lnTo>
                    <a:lnTo>
                      <a:pt x="958" y="20"/>
                    </a:lnTo>
                    <a:lnTo>
                      <a:pt x="952" y="17"/>
                    </a:lnTo>
                    <a:lnTo>
                      <a:pt x="945" y="14"/>
                    </a:lnTo>
                    <a:lnTo>
                      <a:pt x="939" y="13"/>
                    </a:lnTo>
                    <a:lnTo>
                      <a:pt x="932" y="10"/>
                    </a:lnTo>
                    <a:lnTo>
                      <a:pt x="926" y="9"/>
                    </a:lnTo>
                    <a:lnTo>
                      <a:pt x="922" y="7"/>
                    </a:lnTo>
                    <a:lnTo>
                      <a:pt x="915" y="6"/>
                    </a:lnTo>
                    <a:lnTo>
                      <a:pt x="909" y="4"/>
                    </a:lnTo>
                    <a:lnTo>
                      <a:pt x="904" y="3"/>
                    </a:lnTo>
                    <a:lnTo>
                      <a:pt x="899" y="3"/>
                    </a:lnTo>
                    <a:lnTo>
                      <a:pt x="892" y="0"/>
                    </a:lnTo>
                    <a:lnTo>
                      <a:pt x="887" y="0"/>
                    </a:lnTo>
                    <a:lnTo>
                      <a:pt x="882" y="0"/>
                    </a:lnTo>
                    <a:lnTo>
                      <a:pt x="878" y="0"/>
                    </a:lnTo>
                    <a:lnTo>
                      <a:pt x="872" y="0"/>
                    </a:lnTo>
                    <a:lnTo>
                      <a:pt x="867" y="0"/>
                    </a:lnTo>
                    <a:lnTo>
                      <a:pt x="863" y="0"/>
                    </a:lnTo>
                    <a:lnTo>
                      <a:pt x="858" y="0"/>
                    </a:lnTo>
                    <a:lnTo>
                      <a:pt x="853" y="0"/>
                    </a:lnTo>
                    <a:lnTo>
                      <a:pt x="848" y="1"/>
                    </a:lnTo>
                    <a:lnTo>
                      <a:pt x="845" y="3"/>
                    </a:lnTo>
                    <a:lnTo>
                      <a:pt x="841" y="4"/>
                    </a:lnTo>
                    <a:lnTo>
                      <a:pt x="836" y="4"/>
                    </a:lnTo>
                    <a:lnTo>
                      <a:pt x="831" y="6"/>
                    </a:lnTo>
                    <a:lnTo>
                      <a:pt x="827" y="7"/>
                    </a:lnTo>
                    <a:lnTo>
                      <a:pt x="824" y="9"/>
                    </a:lnTo>
                    <a:lnTo>
                      <a:pt x="818" y="10"/>
                    </a:lnTo>
                    <a:lnTo>
                      <a:pt x="817" y="11"/>
                    </a:lnTo>
                    <a:lnTo>
                      <a:pt x="811" y="13"/>
                    </a:lnTo>
                    <a:lnTo>
                      <a:pt x="809" y="16"/>
                    </a:lnTo>
                    <a:lnTo>
                      <a:pt x="806" y="17"/>
                    </a:lnTo>
                    <a:lnTo>
                      <a:pt x="801" y="20"/>
                    </a:lnTo>
                    <a:lnTo>
                      <a:pt x="799" y="23"/>
                    </a:lnTo>
                    <a:lnTo>
                      <a:pt x="796" y="26"/>
                    </a:lnTo>
                    <a:lnTo>
                      <a:pt x="793" y="29"/>
                    </a:lnTo>
                    <a:lnTo>
                      <a:pt x="789" y="31"/>
                    </a:lnTo>
                    <a:lnTo>
                      <a:pt x="786" y="34"/>
                    </a:lnTo>
                    <a:lnTo>
                      <a:pt x="783" y="37"/>
                    </a:lnTo>
                    <a:lnTo>
                      <a:pt x="780" y="40"/>
                    </a:lnTo>
                    <a:lnTo>
                      <a:pt x="777" y="43"/>
                    </a:lnTo>
                    <a:lnTo>
                      <a:pt x="774" y="46"/>
                    </a:lnTo>
                    <a:lnTo>
                      <a:pt x="773" y="50"/>
                    </a:lnTo>
                    <a:lnTo>
                      <a:pt x="770" y="53"/>
                    </a:lnTo>
                    <a:lnTo>
                      <a:pt x="769" y="57"/>
                    </a:lnTo>
                    <a:lnTo>
                      <a:pt x="767" y="60"/>
                    </a:lnTo>
                    <a:lnTo>
                      <a:pt x="764" y="64"/>
                    </a:lnTo>
                    <a:lnTo>
                      <a:pt x="763" y="68"/>
                    </a:lnTo>
                    <a:lnTo>
                      <a:pt x="762" y="71"/>
                    </a:lnTo>
                    <a:lnTo>
                      <a:pt x="759" y="75"/>
                    </a:lnTo>
                    <a:lnTo>
                      <a:pt x="757" y="80"/>
                    </a:lnTo>
                    <a:lnTo>
                      <a:pt x="756" y="84"/>
                    </a:lnTo>
                    <a:lnTo>
                      <a:pt x="755" y="88"/>
                    </a:lnTo>
                    <a:lnTo>
                      <a:pt x="753" y="91"/>
                    </a:lnTo>
                    <a:lnTo>
                      <a:pt x="753" y="97"/>
                    </a:lnTo>
                    <a:lnTo>
                      <a:pt x="752" y="101"/>
                    </a:lnTo>
                    <a:lnTo>
                      <a:pt x="750" y="107"/>
                    </a:lnTo>
                    <a:lnTo>
                      <a:pt x="749" y="111"/>
                    </a:lnTo>
                    <a:lnTo>
                      <a:pt x="749" y="115"/>
                    </a:lnTo>
                    <a:lnTo>
                      <a:pt x="749" y="120"/>
                    </a:lnTo>
                    <a:lnTo>
                      <a:pt x="749" y="124"/>
                    </a:lnTo>
                    <a:lnTo>
                      <a:pt x="749" y="128"/>
                    </a:lnTo>
                    <a:lnTo>
                      <a:pt x="749" y="135"/>
                    </a:lnTo>
                    <a:lnTo>
                      <a:pt x="747" y="138"/>
                    </a:lnTo>
                    <a:lnTo>
                      <a:pt x="747" y="144"/>
                    </a:lnTo>
                    <a:lnTo>
                      <a:pt x="747" y="148"/>
                    </a:lnTo>
                    <a:lnTo>
                      <a:pt x="747" y="152"/>
                    </a:lnTo>
                    <a:lnTo>
                      <a:pt x="747" y="157"/>
                    </a:lnTo>
                    <a:lnTo>
                      <a:pt x="747" y="162"/>
                    </a:lnTo>
                    <a:lnTo>
                      <a:pt x="747" y="166"/>
                    </a:lnTo>
                    <a:lnTo>
                      <a:pt x="747" y="171"/>
                    </a:lnTo>
                    <a:lnTo>
                      <a:pt x="747" y="175"/>
                    </a:lnTo>
                    <a:lnTo>
                      <a:pt x="747" y="178"/>
                    </a:lnTo>
                    <a:lnTo>
                      <a:pt x="749" y="182"/>
                    </a:lnTo>
                    <a:lnTo>
                      <a:pt x="749" y="188"/>
                    </a:lnTo>
                    <a:lnTo>
                      <a:pt x="749" y="191"/>
                    </a:lnTo>
                    <a:lnTo>
                      <a:pt x="749" y="195"/>
                    </a:lnTo>
                    <a:lnTo>
                      <a:pt x="750" y="199"/>
                    </a:lnTo>
                    <a:lnTo>
                      <a:pt x="750" y="203"/>
                    </a:lnTo>
                    <a:lnTo>
                      <a:pt x="750" y="206"/>
                    </a:lnTo>
                    <a:lnTo>
                      <a:pt x="752" y="209"/>
                    </a:lnTo>
                    <a:lnTo>
                      <a:pt x="752" y="215"/>
                    </a:lnTo>
                    <a:lnTo>
                      <a:pt x="752" y="218"/>
                    </a:lnTo>
                    <a:lnTo>
                      <a:pt x="752" y="221"/>
                    </a:lnTo>
                    <a:lnTo>
                      <a:pt x="752" y="225"/>
                    </a:lnTo>
                    <a:lnTo>
                      <a:pt x="753" y="228"/>
                    </a:lnTo>
                    <a:lnTo>
                      <a:pt x="755" y="232"/>
                    </a:lnTo>
                    <a:lnTo>
                      <a:pt x="755" y="235"/>
                    </a:lnTo>
                    <a:lnTo>
                      <a:pt x="755" y="239"/>
                    </a:lnTo>
                    <a:lnTo>
                      <a:pt x="755" y="243"/>
                    </a:lnTo>
                    <a:lnTo>
                      <a:pt x="756" y="246"/>
                    </a:lnTo>
                    <a:lnTo>
                      <a:pt x="756" y="249"/>
                    </a:lnTo>
                    <a:lnTo>
                      <a:pt x="757" y="252"/>
                    </a:lnTo>
                    <a:lnTo>
                      <a:pt x="757" y="255"/>
                    </a:lnTo>
                    <a:lnTo>
                      <a:pt x="759" y="259"/>
                    </a:lnTo>
                    <a:lnTo>
                      <a:pt x="759" y="260"/>
                    </a:lnTo>
                    <a:lnTo>
                      <a:pt x="760" y="265"/>
                    </a:lnTo>
                    <a:lnTo>
                      <a:pt x="760" y="266"/>
                    </a:lnTo>
                    <a:lnTo>
                      <a:pt x="762" y="270"/>
                    </a:lnTo>
                    <a:lnTo>
                      <a:pt x="762" y="272"/>
                    </a:lnTo>
                    <a:lnTo>
                      <a:pt x="762" y="275"/>
                    </a:lnTo>
                    <a:lnTo>
                      <a:pt x="762" y="277"/>
                    </a:lnTo>
                    <a:lnTo>
                      <a:pt x="763" y="280"/>
                    </a:lnTo>
                    <a:lnTo>
                      <a:pt x="764" y="286"/>
                    </a:lnTo>
                    <a:lnTo>
                      <a:pt x="764" y="290"/>
                    </a:lnTo>
                    <a:lnTo>
                      <a:pt x="766" y="296"/>
                    </a:lnTo>
                    <a:lnTo>
                      <a:pt x="767" y="300"/>
                    </a:lnTo>
                    <a:lnTo>
                      <a:pt x="767" y="304"/>
                    </a:lnTo>
                    <a:lnTo>
                      <a:pt x="767" y="309"/>
                    </a:lnTo>
                    <a:lnTo>
                      <a:pt x="769" y="313"/>
                    </a:lnTo>
                    <a:lnTo>
                      <a:pt x="769" y="317"/>
                    </a:lnTo>
                    <a:lnTo>
                      <a:pt x="769" y="320"/>
                    </a:lnTo>
                    <a:lnTo>
                      <a:pt x="769" y="324"/>
                    </a:lnTo>
                    <a:lnTo>
                      <a:pt x="769" y="327"/>
                    </a:lnTo>
                    <a:lnTo>
                      <a:pt x="770" y="331"/>
                    </a:lnTo>
                    <a:lnTo>
                      <a:pt x="767" y="333"/>
                    </a:lnTo>
                    <a:lnTo>
                      <a:pt x="767" y="337"/>
                    </a:lnTo>
                    <a:lnTo>
                      <a:pt x="764" y="339"/>
                    </a:lnTo>
                    <a:lnTo>
                      <a:pt x="762" y="341"/>
                    </a:lnTo>
                    <a:lnTo>
                      <a:pt x="757" y="344"/>
                    </a:lnTo>
                    <a:lnTo>
                      <a:pt x="753" y="347"/>
                    </a:lnTo>
                    <a:lnTo>
                      <a:pt x="749" y="350"/>
                    </a:lnTo>
                    <a:lnTo>
                      <a:pt x="743" y="354"/>
                    </a:lnTo>
                    <a:lnTo>
                      <a:pt x="740" y="356"/>
                    </a:lnTo>
                    <a:lnTo>
                      <a:pt x="737" y="356"/>
                    </a:lnTo>
                    <a:lnTo>
                      <a:pt x="735" y="358"/>
                    </a:lnTo>
                    <a:lnTo>
                      <a:pt x="730" y="360"/>
                    </a:lnTo>
                    <a:lnTo>
                      <a:pt x="728" y="361"/>
                    </a:lnTo>
                    <a:lnTo>
                      <a:pt x="723" y="363"/>
                    </a:lnTo>
                    <a:lnTo>
                      <a:pt x="720" y="364"/>
                    </a:lnTo>
                    <a:lnTo>
                      <a:pt x="716" y="366"/>
                    </a:lnTo>
                    <a:lnTo>
                      <a:pt x="712" y="367"/>
                    </a:lnTo>
                    <a:lnTo>
                      <a:pt x="709" y="368"/>
                    </a:lnTo>
                    <a:lnTo>
                      <a:pt x="705" y="370"/>
                    </a:lnTo>
                    <a:lnTo>
                      <a:pt x="701" y="371"/>
                    </a:lnTo>
                    <a:lnTo>
                      <a:pt x="696" y="373"/>
                    </a:lnTo>
                    <a:lnTo>
                      <a:pt x="692" y="374"/>
                    </a:lnTo>
                    <a:lnTo>
                      <a:pt x="689" y="376"/>
                    </a:lnTo>
                    <a:lnTo>
                      <a:pt x="683" y="378"/>
                    </a:lnTo>
                    <a:lnTo>
                      <a:pt x="679" y="380"/>
                    </a:lnTo>
                    <a:lnTo>
                      <a:pt x="674" y="381"/>
                    </a:lnTo>
                    <a:lnTo>
                      <a:pt x="669" y="383"/>
                    </a:lnTo>
                    <a:lnTo>
                      <a:pt x="665" y="384"/>
                    </a:lnTo>
                    <a:lnTo>
                      <a:pt x="659" y="385"/>
                    </a:lnTo>
                    <a:lnTo>
                      <a:pt x="655" y="387"/>
                    </a:lnTo>
                    <a:lnTo>
                      <a:pt x="652" y="388"/>
                    </a:lnTo>
                    <a:lnTo>
                      <a:pt x="647" y="390"/>
                    </a:lnTo>
                    <a:lnTo>
                      <a:pt x="642" y="391"/>
                    </a:lnTo>
                    <a:lnTo>
                      <a:pt x="637" y="393"/>
                    </a:lnTo>
                    <a:lnTo>
                      <a:pt x="631" y="394"/>
                    </a:lnTo>
                    <a:lnTo>
                      <a:pt x="628" y="395"/>
                    </a:lnTo>
                    <a:lnTo>
                      <a:pt x="621" y="398"/>
                    </a:lnTo>
                    <a:lnTo>
                      <a:pt x="617" y="400"/>
                    </a:lnTo>
                    <a:lnTo>
                      <a:pt x="612" y="401"/>
                    </a:lnTo>
                    <a:lnTo>
                      <a:pt x="607" y="404"/>
                    </a:lnTo>
                    <a:lnTo>
                      <a:pt x="602" y="405"/>
                    </a:lnTo>
                    <a:lnTo>
                      <a:pt x="598" y="408"/>
                    </a:lnTo>
                    <a:lnTo>
                      <a:pt x="593" y="410"/>
                    </a:lnTo>
                    <a:lnTo>
                      <a:pt x="588" y="411"/>
                    </a:lnTo>
                    <a:lnTo>
                      <a:pt x="583" y="414"/>
                    </a:lnTo>
                    <a:lnTo>
                      <a:pt x="578" y="415"/>
                    </a:lnTo>
                    <a:lnTo>
                      <a:pt x="573" y="417"/>
                    </a:lnTo>
                    <a:lnTo>
                      <a:pt x="568" y="418"/>
                    </a:lnTo>
                    <a:lnTo>
                      <a:pt x="563" y="421"/>
                    </a:lnTo>
                    <a:lnTo>
                      <a:pt x="558" y="422"/>
                    </a:lnTo>
                    <a:lnTo>
                      <a:pt x="554" y="424"/>
                    </a:lnTo>
                    <a:lnTo>
                      <a:pt x="550" y="427"/>
                    </a:lnTo>
                    <a:lnTo>
                      <a:pt x="546" y="430"/>
                    </a:lnTo>
                    <a:lnTo>
                      <a:pt x="541" y="432"/>
                    </a:lnTo>
                    <a:lnTo>
                      <a:pt x="537" y="434"/>
                    </a:lnTo>
                    <a:lnTo>
                      <a:pt x="533" y="437"/>
                    </a:lnTo>
                    <a:lnTo>
                      <a:pt x="529" y="438"/>
                    </a:lnTo>
                    <a:lnTo>
                      <a:pt x="524" y="441"/>
                    </a:lnTo>
                    <a:lnTo>
                      <a:pt x="520" y="442"/>
                    </a:lnTo>
                    <a:lnTo>
                      <a:pt x="516" y="445"/>
                    </a:lnTo>
                    <a:lnTo>
                      <a:pt x="512" y="448"/>
                    </a:lnTo>
                    <a:lnTo>
                      <a:pt x="507" y="449"/>
                    </a:lnTo>
                    <a:lnTo>
                      <a:pt x="503" y="452"/>
                    </a:lnTo>
                    <a:lnTo>
                      <a:pt x="500" y="454"/>
                    </a:lnTo>
                    <a:lnTo>
                      <a:pt x="496" y="455"/>
                    </a:lnTo>
                    <a:lnTo>
                      <a:pt x="492" y="458"/>
                    </a:lnTo>
                    <a:lnTo>
                      <a:pt x="490" y="461"/>
                    </a:lnTo>
                    <a:lnTo>
                      <a:pt x="487" y="464"/>
                    </a:lnTo>
                    <a:lnTo>
                      <a:pt x="482" y="465"/>
                    </a:lnTo>
                    <a:lnTo>
                      <a:pt x="479" y="468"/>
                    </a:lnTo>
                    <a:lnTo>
                      <a:pt x="477" y="471"/>
                    </a:lnTo>
                    <a:lnTo>
                      <a:pt x="475" y="474"/>
                    </a:lnTo>
                    <a:lnTo>
                      <a:pt x="472" y="474"/>
                    </a:lnTo>
                    <a:lnTo>
                      <a:pt x="469" y="477"/>
                    </a:lnTo>
                    <a:lnTo>
                      <a:pt x="466" y="478"/>
                    </a:lnTo>
                    <a:lnTo>
                      <a:pt x="463" y="481"/>
                    </a:lnTo>
                    <a:lnTo>
                      <a:pt x="456" y="485"/>
                    </a:lnTo>
                    <a:lnTo>
                      <a:pt x="452" y="489"/>
                    </a:lnTo>
                    <a:lnTo>
                      <a:pt x="448" y="492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5" y="502"/>
                    </a:lnTo>
                    <a:lnTo>
                      <a:pt x="429" y="505"/>
                    </a:lnTo>
                    <a:lnTo>
                      <a:pt x="425" y="508"/>
                    </a:lnTo>
                    <a:lnTo>
                      <a:pt x="421" y="508"/>
                    </a:lnTo>
                    <a:lnTo>
                      <a:pt x="418" y="511"/>
                    </a:lnTo>
                    <a:lnTo>
                      <a:pt x="414" y="512"/>
                    </a:lnTo>
                    <a:lnTo>
                      <a:pt x="409" y="513"/>
                    </a:lnTo>
                    <a:lnTo>
                      <a:pt x="406" y="515"/>
                    </a:lnTo>
                    <a:lnTo>
                      <a:pt x="401" y="515"/>
                    </a:lnTo>
                    <a:lnTo>
                      <a:pt x="398" y="513"/>
                    </a:lnTo>
                    <a:lnTo>
                      <a:pt x="394" y="513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2" y="506"/>
                    </a:lnTo>
                    <a:lnTo>
                      <a:pt x="378" y="505"/>
                    </a:lnTo>
                    <a:lnTo>
                      <a:pt x="374" y="501"/>
                    </a:lnTo>
                    <a:lnTo>
                      <a:pt x="369" y="498"/>
                    </a:lnTo>
                    <a:lnTo>
                      <a:pt x="367" y="495"/>
                    </a:lnTo>
                    <a:lnTo>
                      <a:pt x="364" y="492"/>
                    </a:lnTo>
                    <a:lnTo>
                      <a:pt x="362" y="489"/>
                    </a:lnTo>
                    <a:lnTo>
                      <a:pt x="360" y="486"/>
                    </a:lnTo>
                    <a:lnTo>
                      <a:pt x="357" y="484"/>
                    </a:lnTo>
                    <a:lnTo>
                      <a:pt x="354" y="479"/>
                    </a:lnTo>
                    <a:lnTo>
                      <a:pt x="351" y="477"/>
                    </a:lnTo>
                    <a:lnTo>
                      <a:pt x="348" y="475"/>
                    </a:lnTo>
                    <a:lnTo>
                      <a:pt x="345" y="471"/>
                    </a:lnTo>
                    <a:lnTo>
                      <a:pt x="342" y="468"/>
                    </a:lnTo>
                    <a:lnTo>
                      <a:pt x="340" y="464"/>
                    </a:lnTo>
                    <a:lnTo>
                      <a:pt x="335" y="461"/>
                    </a:lnTo>
                    <a:lnTo>
                      <a:pt x="333" y="457"/>
                    </a:lnTo>
                    <a:lnTo>
                      <a:pt x="330" y="454"/>
                    </a:lnTo>
                    <a:lnTo>
                      <a:pt x="327" y="451"/>
                    </a:lnTo>
                    <a:lnTo>
                      <a:pt x="324" y="448"/>
                    </a:lnTo>
                    <a:lnTo>
                      <a:pt x="318" y="444"/>
                    </a:lnTo>
                    <a:lnTo>
                      <a:pt x="315" y="440"/>
                    </a:lnTo>
                    <a:lnTo>
                      <a:pt x="311" y="437"/>
                    </a:lnTo>
                    <a:lnTo>
                      <a:pt x="308" y="432"/>
                    </a:lnTo>
                    <a:lnTo>
                      <a:pt x="304" y="428"/>
                    </a:lnTo>
                    <a:lnTo>
                      <a:pt x="300" y="424"/>
                    </a:lnTo>
                    <a:lnTo>
                      <a:pt x="296" y="421"/>
                    </a:lnTo>
                    <a:lnTo>
                      <a:pt x="291" y="418"/>
                    </a:lnTo>
                    <a:lnTo>
                      <a:pt x="287" y="414"/>
                    </a:lnTo>
                    <a:lnTo>
                      <a:pt x="283" y="411"/>
                    </a:lnTo>
                    <a:lnTo>
                      <a:pt x="279" y="408"/>
                    </a:lnTo>
                    <a:lnTo>
                      <a:pt x="276" y="404"/>
                    </a:lnTo>
                    <a:lnTo>
                      <a:pt x="270" y="401"/>
                    </a:lnTo>
                    <a:lnTo>
                      <a:pt x="266" y="397"/>
                    </a:lnTo>
                    <a:lnTo>
                      <a:pt x="261" y="394"/>
                    </a:lnTo>
                    <a:lnTo>
                      <a:pt x="257" y="391"/>
                    </a:lnTo>
                    <a:lnTo>
                      <a:pt x="252" y="387"/>
                    </a:lnTo>
                    <a:lnTo>
                      <a:pt x="247" y="384"/>
                    </a:lnTo>
                    <a:lnTo>
                      <a:pt x="242" y="381"/>
                    </a:lnTo>
                    <a:lnTo>
                      <a:pt x="237" y="380"/>
                    </a:lnTo>
                    <a:lnTo>
                      <a:pt x="232" y="376"/>
                    </a:lnTo>
                    <a:lnTo>
                      <a:pt x="227" y="373"/>
                    </a:lnTo>
                    <a:lnTo>
                      <a:pt x="223" y="371"/>
                    </a:lnTo>
                    <a:lnTo>
                      <a:pt x="217" y="370"/>
                    </a:lnTo>
                    <a:lnTo>
                      <a:pt x="212" y="367"/>
                    </a:lnTo>
                    <a:lnTo>
                      <a:pt x="207" y="364"/>
                    </a:lnTo>
                    <a:lnTo>
                      <a:pt x="202" y="364"/>
                    </a:lnTo>
                    <a:lnTo>
                      <a:pt x="196" y="361"/>
                    </a:lnTo>
                    <a:lnTo>
                      <a:pt x="192" y="361"/>
                    </a:lnTo>
                    <a:lnTo>
                      <a:pt x="185" y="358"/>
                    </a:lnTo>
                    <a:lnTo>
                      <a:pt x="179" y="358"/>
                    </a:lnTo>
                    <a:lnTo>
                      <a:pt x="175" y="357"/>
                    </a:lnTo>
                    <a:lnTo>
                      <a:pt x="168" y="356"/>
                    </a:lnTo>
                    <a:lnTo>
                      <a:pt x="163" y="356"/>
                    </a:lnTo>
                    <a:lnTo>
                      <a:pt x="156" y="356"/>
                    </a:lnTo>
                    <a:lnTo>
                      <a:pt x="151" y="356"/>
                    </a:lnTo>
                    <a:lnTo>
                      <a:pt x="145" y="356"/>
                    </a:lnTo>
                    <a:lnTo>
                      <a:pt x="139" y="356"/>
                    </a:lnTo>
                    <a:lnTo>
                      <a:pt x="134" y="356"/>
                    </a:lnTo>
                    <a:lnTo>
                      <a:pt x="128" y="358"/>
                    </a:lnTo>
                    <a:lnTo>
                      <a:pt x="121" y="358"/>
                    </a:lnTo>
                    <a:lnTo>
                      <a:pt x="117" y="360"/>
                    </a:lnTo>
                    <a:lnTo>
                      <a:pt x="109" y="361"/>
                    </a:lnTo>
                    <a:lnTo>
                      <a:pt x="104" y="364"/>
                    </a:lnTo>
                    <a:lnTo>
                      <a:pt x="98" y="366"/>
                    </a:lnTo>
                    <a:lnTo>
                      <a:pt x="91" y="370"/>
                    </a:lnTo>
                    <a:lnTo>
                      <a:pt x="85" y="371"/>
                    </a:lnTo>
                    <a:lnTo>
                      <a:pt x="80" y="376"/>
                    </a:lnTo>
                    <a:lnTo>
                      <a:pt x="71" y="380"/>
                    </a:lnTo>
                    <a:lnTo>
                      <a:pt x="67" y="383"/>
                    </a:lnTo>
                    <a:lnTo>
                      <a:pt x="61" y="385"/>
                    </a:lnTo>
                    <a:lnTo>
                      <a:pt x="55" y="390"/>
                    </a:lnTo>
                    <a:lnTo>
                      <a:pt x="50" y="394"/>
                    </a:lnTo>
                    <a:lnTo>
                      <a:pt x="46" y="398"/>
                    </a:lnTo>
                    <a:lnTo>
                      <a:pt x="41" y="404"/>
                    </a:lnTo>
                    <a:lnTo>
                      <a:pt x="37" y="410"/>
                    </a:lnTo>
                    <a:lnTo>
                      <a:pt x="33" y="414"/>
                    </a:lnTo>
                    <a:lnTo>
                      <a:pt x="30" y="418"/>
                    </a:lnTo>
                    <a:lnTo>
                      <a:pt x="26" y="424"/>
                    </a:lnTo>
                    <a:lnTo>
                      <a:pt x="23" y="430"/>
                    </a:lnTo>
                    <a:lnTo>
                      <a:pt x="20" y="435"/>
                    </a:lnTo>
                    <a:lnTo>
                      <a:pt x="17" y="441"/>
                    </a:lnTo>
                    <a:lnTo>
                      <a:pt x="14" y="448"/>
                    </a:lnTo>
                    <a:lnTo>
                      <a:pt x="13" y="452"/>
                    </a:lnTo>
                    <a:lnTo>
                      <a:pt x="11" y="458"/>
                    </a:lnTo>
                    <a:lnTo>
                      <a:pt x="9" y="465"/>
                    </a:lnTo>
                    <a:lnTo>
                      <a:pt x="7" y="471"/>
                    </a:lnTo>
                    <a:lnTo>
                      <a:pt x="6" y="478"/>
                    </a:lnTo>
                    <a:lnTo>
                      <a:pt x="4" y="484"/>
                    </a:lnTo>
                    <a:lnTo>
                      <a:pt x="3" y="491"/>
                    </a:lnTo>
                    <a:lnTo>
                      <a:pt x="3" y="498"/>
                    </a:lnTo>
                    <a:lnTo>
                      <a:pt x="3" y="504"/>
                    </a:lnTo>
                    <a:lnTo>
                      <a:pt x="1" y="509"/>
                    </a:lnTo>
                    <a:lnTo>
                      <a:pt x="0" y="516"/>
                    </a:lnTo>
                    <a:lnTo>
                      <a:pt x="0" y="523"/>
                    </a:lnTo>
                    <a:lnTo>
                      <a:pt x="0" y="529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1" y="549"/>
                    </a:lnTo>
                    <a:lnTo>
                      <a:pt x="1" y="555"/>
                    </a:lnTo>
                    <a:lnTo>
                      <a:pt x="1" y="560"/>
                    </a:lnTo>
                    <a:lnTo>
                      <a:pt x="3" y="568"/>
                    </a:lnTo>
                    <a:lnTo>
                      <a:pt x="3" y="573"/>
                    </a:lnTo>
                    <a:lnTo>
                      <a:pt x="4" y="580"/>
                    </a:lnTo>
                    <a:lnTo>
                      <a:pt x="4" y="585"/>
                    </a:lnTo>
                    <a:lnTo>
                      <a:pt x="6" y="590"/>
                    </a:lnTo>
                    <a:lnTo>
                      <a:pt x="6" y="596"/>
                    </a:lnTo>
                    <a:lnTo>
                      <a:pt x="7" y="603"/>
                    </a:lnTo>
                    <a:lnTo>
                      <a:pt x="9" y="607"/>
                    </a:lnTo>
                    <a:lnTo>
                      <a:pt x="9" y="613"/>
                    </a:lnTo>
                    <a:lnTo>
                      <a:pt x="10" y="617"/>
                    </a:lnTo>
                    <a:lnTo>
                      <a:pt x="11" y="624"/>
                    </a:lnTo>
                    <a:lnTo>
                      <a:pt x="13" y="629"/>
                    </a:lnTo>
                    <a:lnTo>
                      <a:pt x="14" y="633"/>
                    </a:lnTo>
                    <a:lnTo>
                      <a:pt x="14" y="637"/>
                    </a:lnTo>
                    <a:lnTo>
                      <a:pt x="16" y="643"/>
                    </a:lnTo>
                    <a:lnTo>
                      <a:pt x="17" y="646"/>
                    </a:lnTo>
                    <a:lnTo>
                      <a:pt x="19" y="651"/>
                    </a:lnTo>
                    <a:lnTo>
                      <a:pt x="19" y="654"/>
                    </a:lnTo>
                    <a:lnTo>
                      <a:pt x="20" y="659"/>
                    </a:lnTo>
                    <a:lnTo>
                      <a:pt x="20" y="661"/>
                    </a:lnTo>
                    <a:lnTo>
                      <a:pt x="23" y="664"/>
                    </a:lnTo>
                    <a:lnTo>
                      <a:pt x="23" y="667"/>
                    </a:lnTo>
                    <a:lnTo>
                      <a:pt x="24" y="670"/>
                    </a:lnTo>
                    <a:lnTo>
                      <a:pt x="26" y="673"/>
                    </a:lnTo>
                    <a:lnTo>
                      <a:pt x="27" y="677"/>
                    </a:lnTo>
                    <a:lnTo>
                      <a:pt x="27" y="680"/>
                    </a:lnTo>
                    <a:lnTo>
                      <a:pt x="28" y="680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9"/>
              <p:cNvSpPr>
                <a:spLocks/>
              </p:cNvSpPr>
              <p:nvPr/>
            </p:nvSpPr>
            <p:spPr bwMode="auto">
              <a:xfrm>
                <a:off x="2044" y="1293"/>
                <a:ext cx="95" cy="137"/>
              </a:xfrm>
              <a:custGeom>
                <a:avLst/>
                <a:gdLst>
                  <a:gd name="T0" fmla="*/ 31 w 285"/>
                  <a:gd name="T1" fmla="*/ 35 h 411"/>
                  <a:gd name="T2" fmla="*/ 30 w 285"/>
                  <a:gd name="T3" fmla="*/ 33 h 411"/>
                  <a:gd name="T4" fmla="*/ 29 w 285"/>
                  <a:gd name="T5" fmla="*/ 30 h 411"/>
                  <a:gd name="T6" fmla="*/ 27 w 285"/>
                  <a:gd name="T7" fmla="*/ 28 h 411"/>
                  <a:gd name="T8" fmla="*/ 26 w 285"/>
                  <a:gd name="T9" fmla="*/ 25 h 411"/>
                  <a:gd name="T10" fmla="*/ 25 w 285"/>
                  <a:gd name="T11" fmla="*/ 23 h 411"/>
                  <a:gd name="T12" fmla="*/ 25 w 285"/>
                  <a:gd name="T13" fmla="*/ 21 h 411"/>
                  <a:gd name="T14" fmla="*/ 25 w 285"/>
                  <a:gd name="T15" fmla="*/ 19 h 411"/>
                  <a:gd name="T16" fmla="*/ 26 w 285"/>
                  <a:gd name="T17" fmla="*/ 17 h 411"/>
                  <a:gd name="T18" fmla="*/ 26 w 285"/>
                  <a:gd name="T19" fmla="*/ 15 h 411"/>
                  <a:gd name="T20" fmla="*/ 26 w 285"/>
                  <a:gd name="T21" fmla="*/ 13 h 411"/>
                  <a:gd name="T22" fmla="*/ 26 w 285"/>
                  <a:gd name="T23" fmla="*/ 11 h 411"/>
                  <a:gd name="T24" fmla="*/ 26 w 285"/>
                  <a:gd name="T25" fmla="*/ 10 h 411"/>
                  <a:gd name="T26" fmla="*/ 25 w 285"/>
                  <a:gd name="T27" fmla="*/ 8 h 411"/>
                  <a:gd name="T28" fmla="*/ 25 w 285"/>
                  <a:gd name="T29" fmla="*/ 6 h 411"/>
                  <a:gd name="T30" fmla="*/ 23 w 285"/>
                  <a:gd name="T31" fmla="*/ 4 h 411"/>
                  <a:gd name="T32" fmla="*/ 21 w 285"/>
                  <a:gd name="T33" fmla="*/ 2 h 411"/>
                  <a:gd name="T34" fmla="*/ 19 w 285"/>
                  <a:gd name="T35" fmla="*/ 1 h 411"/>
                  <a:gd name="T36" fmla="*/ 18 w 285"/>
                  <a:gd name="T37" fmla="*/ 1 h 411"/>
                  <a:gd name="T38" fmla="*/ 16 w 285"/>
                  <a:gd name="T39" fmla="*/ 0 h 411"/>
                  <a:gd name="T40" fmla="*/ 14 w 285"/>
                  <a:gd name="T41" fmla="*/ 0 h 411"/>
                  <a:gd name="T42" fmla="*/ 12 w 285"/>
                  <a:gd name="T43" fmla="*/ 0 h 411"/>
                  <a:gd name="T44" fmla="*/ 10 w 285"/>
                  <a:gd name="T45" fmla="*/ 0 h 411"/>
                  <a:gd name="T46" fmla="*/ 9 w 285"/>
                  <a:gd name="T47" fmla="*/ 1 h 411"/>
                  <a:gd name="T48" fmla="*/ 7 w 285"/>
                  <a:gd name="T49" fmla="*/ 2 h 411"/>
                  <a:gd name="T50" fmla="*/ 5 w 285"/>
                  <a:gd name="T51" fmla="*/ 3 h 411"/>
                  <a:gd name="T52" fmla="*/ 2 w 285"/>
                  <a:gd name="T53" fmla="*/ 6 h 411"/>
                  <a:gd name="T54" fmla="*/ 1 w 285"/>
                  <a:gd name="T55" fmla="*/ 8 h 411"/>
                  <a:gd name="T56" fmla="*/ 0 w 285"/>
                  <a:gd name="T57" fmla="*/ 9 h 411"/>
                  <a:gd name="T58" fmla="*/ 0 w 285"/>
                  <a:gd name="T59" fmla="*/ 12 h 411"/>
                  <a:gd name="T60" fmla="*/ 0 w 285"/>
                  <a:gd name="T61" fmla="*/ 14 h 411"/>
                  <a:gd name="T62" fmla="*/ 1 w 285"/>
                  <a:gd name="T63" fmla="*/ 17 h 411"/>
                  <a:gd name="T64" fmla="*/ 2 w 285"/>
                  <a:gd name="T65" fmla="*/ 19 h 411"/>
                  <a:gd name="T66" fmla="*/ 4 w 285"/>
                  <a:gd name="T67" fmla="*/ 21 h 411"/>
                  <a:gd name="T68" fmla="*/ 6 w 285"/>
                  <a:gd name="T69" fmla="*/ 23 h 411"/>
                  <a:gd name="T70" fmla="*/ 8 w 285"/>
                  <a:gd name="T71" fmla="*/ 24 h 411"/>
                  <a:gd name="T72" fmla="*/ 10 w 285"/>
                  <a:gd name="T73" fmla="*/ 25 h 411"/>
                  <a:gd name="T74" fmla="*/ 11 w 285"/>
                  <a:gd name="T75" fmla="*/ 26 h 411"/>
                  <a:gd name="T76" fmla="*/ 12 w 285"/>
                  <a:gd name="T77" fmla="*/ 28 h 411"/>
                  <a:gd name="T78" fmla="*/ 13 w 285"/>
                  <a:gd name="T79" fmla="*/ 31 h 411"/>
                  <a:gd name="T80" fmla="*/ 13 w 285"/>
                  <a:gd name="T81" fmla="*/ 33 h 411"/>
                  <a:gd name="T82" fmla="*/ 14 w 285"/>
                  <a:gd name="T83" fmla="*/ 34 h 411"/>
                  <a:gd name="T84" fmla="*/ 15 w 285"/>
                  <a:gd name="T85" fmla="*/ 36 h 411"/>
                  <a:gd name="T86" fmla="*/ 16 w 285"/>
                  <a:gd name="T87" fmla="*/ 38 h 411"/>
                  <a:gd name="T88" fmla="*/ 17 w 285"/>
                  <a:gd name="T89" fmla="*/ 40 h 411"/>
                  <a:gd name="T90" fmla="*/ 18 w 285"/>
                  <a:gd name="T91" fmla="*/ 42 h 411"/>
                  <a:gd name="T92" fmla="*/ 20 w 285"/>
                  <a:gd name="T93" fmla="*/ 44 h 411"/>
                  <a:gd name="T94" fmla="*/ 23 w 285"/>
                  <a:gd name="T95" fmla="*/ 45 h 411"/>
                  <a:gd name="T96" fmla="*/ 25 w 285"/>
                  <a:gd name="T97" fmla="*/ 46 h 411"/>
                  <a:gd name="T98" fmla="*/ 28 w 285"/>
                  <a:gd name="T99" fmla="*/ 45 h 411"/>
                  <a:gd name="T100" fmla="*/ 29 w 285"/>
                  <a:gd name="T101" fmla="*/ 44 h 411"/>
                  <a:gd name="T102" fmla="*/ 31 w 285"/>
                  <a:gd name="T103" fmla="*/ 42 h 411"/>
                  <a:gd name="T104" fmla="*/ 31 w 285"/>
                  <a:gd name="T105" fmla="*/ 40 h 411"/>
                  <a:gd name="T106" fmla="*/ 32 w 285"/>
                  <a:gd name="T107" fmla="*/ 38 h 411"/>
                  <a:gd name="T108" fmla="*/ 32 w 285"/>
                  <a:gd name="T109" fmla="*/ 37 h 4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5" h="411">
                    <a:moveTo>
                      <a:pt x="284" y="330"/>
                    </a:moveTo>
                    <a:lnTo>
                      <a:pt x="283" y="326"/>
                    </a:lnTo>
                    <a:lnTo>
                      <a:pt x="283" y="323"/>
                    </a:lnTo>
                    <a:lnTo>
                      <a:pt x="281" y="319"/>
                    </a:lnTo>
                    <a:lnTo>
                      <a:pt x="280" y="316"/>
                    </a:lnTo>
                    <a:lnTo>
                      <a:pt x="278" y="312"/>
                    </a:lnTo>
                    <a:lnTo>
                      <a:pt x="277" y="307"/>
                    </a:lnTo>
                    <a:lnTo>
                      <a:pt x="275" y="303"/>
                    </a:lnTo>
                    <a:lnTo>
                      <a:pt x="274" y="300"/>
                    </a:lnTo>
                    <a:lnTo>
                      <a:pt x="270" y="294"/>
                    </a:lnTo>
                    <a:lnTo>
                      <a:pt x="268" y="290"/>
                    </a:lnTo>
                    <a:lnTo>
                      <a:pt x="266" y="286"/>
                    </a:lnTo>
                    <a:lnTo>
                      <a:pt x="264" y="282"/>
                    </a:lnTo>
                    <a:lnTo>
                      <a:pt x="261" y="277"/>
                    </a:lnTo>
                    <a:lnTo>
                      <a:pt x="258" y="272"/>
                    </a:lnTo>
                    <a:lnTo>
                      <a:pt x="256" y="267"/>
                    </a:lnTo>
                    <a:lnTo>
                      <a:pt x="254" y="263"/>
                    </a:lnTo>
                    <a:lnTo>
                      <a:pt x="251" y="257"/>
                    </a:lnTo>
                    <a:lnTo>
                      <a:pt x="248" y="253"/>
                    </a:lnTo>
                    <a:lnTo>
                      <a:pt x="246" y="248"/>
                    </a:lnTo>
                    <a:lnTo>
                      <a:pt x="243" y="243"/>
                    </a:lnTo>
                    <a:lnTo>
                      <a:pt x="240" y="239"/>
                    </a:lnTo>
                    <a:lnTo>
                      <a:pt x="239" y="235"/>
                    </a:lnTo>
                    <a:lnTo>
                      <a:pt x="236" y="230"/>
                    </a:lnTo>
                    <a:lnTo>
                      <a:pt x="233" y="226"/>
                    </a:lnTo>
                    <a:lnTo>
                      <a:pt x="231" y="222"/>
                    </a:lnTo>
                    <a:lnTo>
                      <a:pt x="230" y="219"/>
                    </a:lnTo>
                    <a:lnTo>
                      <a:pt x="229" y="213"/>
                    </a:lnTo>
                    <a:lnTo>
                      <a:pt x="227" y="212"/>
                    </a:lnTo>
                    <a:lnTo>
                      <a:pt x="224" y="206"/>
                    </a:lnTo>
                    <a:lnTo>
                      <a:pt x="224" y="203"/>
                    </a:lnTo>
                    <a:lnTo>
                      <a:pt x="224" y="201"/>
                    </a:lnTo>
                    <a:lnTo>
                      <a:pt x="224" y="199"/>
                    </a:lnTo>
                    <a:lnTo>
                      <a:pt x="223" y="196"/>
                    </a:lnTo>
                    <a:lnTo>
                      <a:pt x="223" y="193"/>
                    </a:lnTo>
                    <a:lnTo>
                      <a:pt x="223" y="191"/>
                    </a:lnTo>
                    <a:lnTo>
                      <a:pt x="223" y="188"/>
                    </a:lnTo>
                    <a:lnTo>
                      <a:pt x="223" y="184"/>
                    </a:lnTo>
                    <a:lnTo>
                      <a:pt x="224" y="181"/>
                    </a:lnTo>
                    <a:lnTo>
                      <a:pt x="224" y="175"/>
                    </a:lnTo>
                    <a:lnTo>
                      <a:pt x="226" y="172"/>
                    </a:lnTo>
                    <a:lnTo>
                      <a:pt x="226" y="168"/>
                    </a:lnTo>
                    <a:lnTo>
                      <a:pt x="227" y="164"/>
                    </a:lnTo>
                    <a:lnTo>
                      <a:pt x="229" y="159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0" y="144"/>
                    </a:lnTo>
                    <a:lnTo>
                      <a:pt x="231" y="138"/>
                    </a:lnTo>
                    <a:lnTo>
                      <a:pt x="233" y="134"/>
                    </a:lnTo>
                    <a:lnTo>
                      <a:pt x="233" y="131"/>
                    </a:lnTo>
                    <a:lnTo>
                      <a:pt x="233" y="127"/>
                    </a:lnTo>
                    <a:lnTo>
                      <a:pt x="233" y="124"/>
                    </a:lnTo>
                    <a:lnTo>
                      <a:pt x="233" y="121"/>
                    </a:lnTo>
                    <a:lnTo>
                      <a:pt x="233" y="118"/>
                    </a:lnTo>
                    <a:lnTo>
                      <a:pt x="233" y="115"/>
                    </a:lnTo>
                    <a:lnTo>
                      <a:pt x="233" y="112"/>
                    </a:lnTo>
                    <a:lnTo>
                      <a:pt x="233" y="111"/>
                    </a:lnTo>
                    <a:lnTo>
                      <a:pt x="233" y="107"/>
                    </a:lnTo>
                    <a:lnTo>
                      <a:pt x="233" y="104"/>
                    </a:lnTo>
                    <a:lnTo>
                      <a:pt x="233" y="101"/>
                    </a:lnTo>
                    <a:lnTo>
                      <a:pt x="233" y="98"/>
                    </a:lnTo>
                    <a:lnTo>
                      <a:pt x="233" y="95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7"/>
                    </a:lnTo>
                    <a:lnTo>
                      <a:pt x="230" y="84"/>
                    </a:lnTo>
                    <a:lnTo>
                      <a:pt x="230" y="81"/>
                    </a:lnTo>
                    <a:lnTo>
                      <a:pt x="230" y="78"/>
                    </a:lnTo>
                    <a:lnTo>
                      <a:pt x="229" y="75"/>
                    </a:lnTo>
                    <a:lnTo>
                      <a:pt x="227" y="71"/>
                    </a:lnTo>
                    <a:lnTo>
                      <a:pt x="226" y="68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3" y="60"/>
                    </a:lnTo>
                    <a:lnTo>
                      <a:pt x="221" y="57"/>
                    </a:lnTo>
                    <a:lnTo>
                      <a:pt x="220" y="54"/>
                    </a:lnTo>
                    <a:lnTo>
                      <a:pt x="219" y="51"/>
                    </a:lnTo>
                    <a:lnTo>
                      <a:pt x="214" y="47"/>
                    </a:lnTo>
                    <a:lnTo>
                      <a:pt x="210" y="40"/>
                    </a:lnTo>
                    <a:lnTo>
                      <a:pt x="207" y="37"/>
                    </a:lnTo>
                    <a:lnTo>
                      <a:pt x="206" y="34"/>
                    </a:lnTo>
                    <a:lnTo>
                      <a:pt x="203" y="31"/>
                    </a:lnTo>
                    <a:lnTo>
                      <a:pt x="202" y="30"/>
                    </a:lnTo>
                    <a:lnTo>
                      <a:pt x="196" y="26"/>
                    </a:lnTo>
                    <a:lnTo>
                      <a:pt x="190" y="21"/>
                    </a:lnTo>
                    <a:lnTo>
                      <a:pt x="186" y="19"/>
                    </a:lnTo>
                    <a:lnTo>
                      <a:pt x="183" y="16"/>
                    </a:lnTo>
                    <a:lnTo>
                      <a:pt x="180" y="16"/>
                    </a:lnTo>
                    <a:lnTo>
                      <a:pt x="177" y="13"/>
                    </a:lnTo>
                    <a:lnTo>
                      <a:pt x="175" y="11"/>
                    </a:lnTo>
                    <a:lnTo>
                      <a:pt x="173" y="10"/>
                    </a:lnTo>
                    <a:lnTo>
                      <a:pt x="170" y="9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0" y="6"/>
                    </a:lnTo>
                    <a:lnTo>
                      <a:pt x="158" y="4"/>
                    </a:lnTo>
                    <a:lnTo>
                      <a:pt x="155" y="4"/>
                    </a:lnTo>
                    <a:lnTo>
                      <a:pt x="150" y="3"/>
                    </a:lnTo>
                    <a:lnTo>
                      <a:pt x="148" y="3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11" y="1"/>
                    </a:lnTo>
                    <a:lnTo>
                      <a:pt x="108" y="1"/>
                    </a:lnTo>
                    <a:lnTo>
                      <a:pt x="104" y="1"/>
                    </a:lnTo>
                    <a:lnTo>
                      <a:pt x="101" y="3"/>
                    </a:lnTo>
                    <a:lnTo>
                      <a:pt x="96" y="3"/>
                    </a:lnTo>
                    <a:lnTo>
                      <a:pt x="94" y="3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4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9"/>
                    </a:lnTo>
                    <a:lnTo>
                      <a:pt x="71" y="10"/>
                    </a:lnTo>
                    <a:lnTo>
                      <a:pt x="68" y="11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59" y="16"/>
                    </a:lnTo>
                    <a:lnTo>
                      <a:pt x="57" y="19"/>
                    </a:lnTo>
                    <a:lnTo>
                      <a:pt x="52" y="20"/>
                    </a:lnTo>
                    <a:lnTo>
                      <a:pt x="50" y="23"/>
                    </a:lnTo>
                    <a:lnTo>
                      <a:pt x="45" y="26"/>
                    </a:lnTo>
                    <a:lnTo>
                      <a:pt x="40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5" y="44"/>
                    </a:lnTo>
                    <a:lnTo>
                      <a:pt x="21" y="50"/>
                    </a:lnTo>
                    <a:lnTo>
                      <a:pt x="17" y="54"/>
                    </a:lnTo>
                    <a:lnTo>
                      <a:pt x="14" y="60"/>
                    </a:lnTo>
                    <a:lnTo>
                      <a:pt x="11" y="64"/>
                    </a:lnTo>
                    <a:lnTo>
                      <a:pt x="8" y="70"/>
                    </a:lnTo>
                    <a:lnTo>
                      <a:pt x="7" y="73"/>
                    </a:lnTo>
                    <a:lnTo>
                      <a:pt x="5" y="75"/>
                    </a:lnTo>
                    <a:lnTo>
                      <a:pt x="5" y="78"/>
                    </a:lnTo>
                    <a:lnTo>
                      <a:pt x="5" y="81"/>
                    </a:lnTo>
                    <a:lnTo>
                      <a:pt x="3" y="84"/>
                    </a:lnTo>
                    <a:lnTo>
                      <a:pt x="3" y="85"/>
                    </a:lnTo>
                    <a:lnTo>
                      <a:pt x="3" y="90"/>
                    </a:lnTo>
                    <a:lnTo>
                      <a:pt x="3" y="92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3" y="131"/>
                    </a:lnTo>
                    <a:lnTo>
                      <a:pt x="4" y="135"/>
                    </a:lnTo>
                    <a:lnTo>
                      <a:pt x="5" y="141"/>
                    </a:lnTo>
                    <a:lnTo>
                      <a:pt x="7" y="145"/>
                    </a:lnTo>
                    <a:lnTo>
                      <a:pt x="8" y="149"/>
                    </a:lnTo>
                    <a:lnTo>
                      <a:pt x="11" y="154"/>
                    </a:lnTo>
                    <a:lnTo>
                      <a:pt x="13" y="159"/>
                    </a:lnTo>
                    <a:lnTo>
                      <a:pt x="14" y="165"/>
                    </a:lnTo>
                    <a:lnTo>
                      <a:pt x="17" y="168"/>
                    </a:lnTo>
                    <a:lnTo>
                      <a:pt x="21" y="172"/>
                    </a:lnTo>
                    <a:lnTo>
                      <a:pt x="23" y="176"/>
                    </a:lnTo>
                    <a:lnTo>
                      <a:pt x="27" y="181"/>
                    </a:lnTo>
                    <a:lnTo>
                      <a:pt x="30" y="185"/>
                    </a:lnTo>
                    <a:lnTo>
                      <a:pt x="34" y="188"/>
                    </a:lnTo>
                    <a:lnTo>
                      <a:pt x="37" y="191"/>
                    </a:lnTo>
                    <a:lnTo>
                      <a:pt x="40" y="193"/>
                    </a:lnTo>
                    <a:lnTo>
                      <a:pt x="44" y="196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5" y="203"/>
                    </a:lnTo>
                    <a:lnTo>
                      <a:pt x="58" y="205"/>
                    </a:lnTo>
                    <a:lnTo>
                      <a:pt x="59" y="206"/>
                    </a:lnTo>
                    <a:lnTo>
                      <a:pt x="62" y="209"/>
                    </a:lnTo>
                    <a:lnTo>
                      <a:pt x="65" y="212"/>
                    </a:lnTo>
                    <a:lnTo>
                      <a:pt x="68" y="212"/>
                    </a:lnTo>
                    <a:lnTo>
                      <a:pt x="71" y="213"/>
                    </a:lnTo>
                    <a:lnTo>
                      <a:pt x="75" y="216"/>
                    </a:lnTo>
                    <a:lnTo>
                      <a:pt x="79" y="219"/>
                    </a:lnTo>
                    <a:lnTo>
                      <a:pt x="84" y="220"/>
                    </a:lnTo>
                    <a:lnTo>
                      <a:pt x="86" y="222"/>
                    </a:lnTo>
                    <a:lnTo>
                      <a:pt x="89" y="225"/>
                    </a:lnTo>
                    <a:lnTo>
                      <a:pt x="92" y="228"/>
                    </a:lnTo>
                    <a:lnTo>
                      <a:pt x="95" y="230"/>
                    </a:lnTo>
                    <a:lnTo>
                      <a:pt x="98" y="233"/>
                    </a:lnTo>
                    <a:lnTo>
                      <a:pt x="99" y="238"/>
                    </a:lnTo>
                    <a:lnTo>
                      <a:pt x="102" y="243"/>
                    </a:lnTo>
                    <a:lnTo>
                      <a:pt x="104" y="246"/>
                    </a:lnTo>
                    <a:lnTo>
                      <a:pt x="105" y="249"/>
                    </a:lnTo>
                    <a:lnTo>
                      <a:pt x="105" y="252"/>
                    </a:lnTo>
                    <a:lnTo>
                      <a:pt x="108" y="256"/>
                    </a:lnTo>
                    <a:lnTo>
                      <a:pt x="109" y="259"/>
                    </a:lnTo>
                    <a:lnTo>
                      <a:pt x="109" y="265"/>
                    </a:lnTo>
                    <a:lnTo>
                      <a:pt x="111" y="269"/>
                    </a:lnTo>
                    <a:lnTo>
                      <a:pt x="113" y="275"/>
                    </a:lnTo>
                    <a:lnTo>
                      <a:pt x="115" y="279"/>
                    </a:lnTo>
                    <a:lnTo>
                      <a:pt x="116" y="283"/>
                    </a:lnTo>
                    <a:lnTo>
                      <a:pt x="118" y="286"/>
                    </a:lnTo>
                    <a:lnTo>
                      <a:pt x="118" y="289"/>
                    </a:lnTo>
                    <a:lnTo>
                      <a:pt x="119" y="293"/>
                    </a:lnTo>
                    <a:lnTo>
                      <a:pt x="121" y="296"/>
                    </a:lnTo>
                    <a:lnTo>
                      <a:pt x="122" y="297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7"/>
                    </a:lnTo>
                    <a:lnTo>
                      <a:pt x="126" y="310"/>
                    </a:lnTo>
                    <a:lnTo>
                      <a:pt x="128" y="313"/>
                    </a:lnTo>
                    <a:lnTo>
                      <a:pt x="129" y="317"/>
                    </a:lnTo>
                    <a:lnTo>
                      <a:pt x="131" y="320"/>
                    </a:lnTo>
                    <a:lnTo>
                      <a:pt x="131" y="324"/>
                    </a:lnTo>
                    <a:lnTo>
                      <a:pt x="133" y="327"/>
                    </a:lnTo>
                    <a:lnTo>
                      <a:pt x="136" y="330"/>
                    </a:lnTo>
                    <a:lnTo>
                      <a:pt x="136" y="331"/>
                    </a:lnTo>
                    <a:lnTo>
                      <a:pt x="139" y="334"/>
                    </a:lnTo>
                    <a:lnTo>
                      <a:pt x="140" y="337"/>
                    </a:lnTo>
                    <a:lnTo>
                      <a:pt x="140" y="341"/>
                    </a:lnTo>
                    <a:lnTo>
                      <a:pt x="143" y="344"/>
                    </a:lnTo>
                    <a:lnTo>
                      <a:pt x="145" y="347"/>
                    </a:lnTo>
                    <a:lnTo>
                      <a:pt x="146" y="350"/>
                    </a:lnTo>
                    <a:lnTo>
                      <a:pt x="148" y="354"/>
                    </a:lnTo>
                    <a:lnTo>
                      <a:pt x="150" y="357"/>
                    </a:lnTo>
                    <a:lnTo>
                      <a:pt x="152" y="358"/>
                    </a:lnTo>
                    <a:lnTo>
                      <a:pt x="153" y="363"/>
                    </a:lnTo>
                    <a:lnTo>
                      <a:pt x="155" y="364"/>
                    </a:lnTo>
                    <a:lnTo>
                      <a:pt x="158" y="367"/>
                    </a:lnTo>
                    <a:lnTo>
                      <a:pt x="160" y="374"/>
                    </a:lnTo>
                    <a:lnTo>
                      <a:pt x="166" y="378"/>
                    </a:lnTo>
                    <a:lnTo>
                      <a:pt x="170" y="384"/>
                    </a:lnTo>
                    <a:lnTo>
                      <a:pt x="175" y="388"/>
                    </a:lnTo>
                    <a:lnTo>
                      <a:pt x="179" y="393"/>
                    </a:lnTo>
                    <a:lnTo>
                      <a:pt x="183" y="395"/>
                    </a:lnTo>
                    <a:lnTo>
                      <a:pt x="187" y="400"/>
                    </a:lnTo>
                    <a:lnTo>
                      <a:pt x="193" y="403"/>
                    </a:lnTo>
                    <a:lnTo>
                      <a:pt x="199" y="405"/>
                    </a:lnTo>
                    <a:lnTo>
                      <a:pt x="204" y="408"/>
                    </a:lnTo>
                    <a:lnTo>
                      <a:pt x="207" y="408"/>
                    </a:lnTo>
                    <a:lnTo>
                      <a:pt x="209" y="410"/>
                    </a:lnTo>
                    <a:lnTo>
                      <a:pt x="212" y="411"/>
                    </a:lnTo>
                    <a:lnTo>
                      <a:pt x="214" y="411"/>
                    </a:lnTo>
                    <a:lnTo>
                      <a:pt x="220" y="411"/>
                    </a:lnTo>
                    <a:lnTo>
                      <a:pt x="224" y="411"/>
                    </a:lnTo>
                    <a:lnTo>
                      <a:pt x="230" y="411"/>
                    </a:lnTo>
                    <a:lnTo>
                      <a:pt x="234" y="411"/>
                    </a:lnTo>
                    <a:lnTo>
                      <a:pt x="239" y="410"/>
                    </a:lnTo>
                    <a:lnTo>
                      <a:pt x="244" y="408"/>
                    </a:lnTo>
                    <a:lnTo>
                      <a:pt x="248" y="408"/>
                    </a:lnTo>
                    <a:lnTo>
                      <a:pt x="251" y="407"/>
                    </a:lnTo>
                    <a:lnTo>
                      <a:pt x="254" y="404"/>
                    </a:lnTo>
                    <a:lnTo>
                      <a:pt x="257" y="403"/>
                    </a:lnTo>
                    <a:lnTo>
                      <a:pt x="261" y="398"/>
                    </a:lnTo>
                    <a:lnTo>
                      <a:pt x="264" y="395"/>
                    </a:lnTo>
                    <a:lnTo>
                      <a:pt x="267" y="393"/>
                    </a:lnTo>
                    <a:lnTo>
                      <a:pt x="268" y="390"/>
                    </a:lnTo>
                    <a:lnTo>
                      <a:pt x="271" y="387"/>
                    </a:lnTo>
                    <a:lnTo>
                      <a:pt x="274" y="384"/>
                    </a:lnTo>
                    <a:lnTo>
                      <a:pt x="275" y="381"/>
                    </a:lnTo>
                    <a:lnTo>
                      <a:pt x="277" y="377"/>
                    </a:lnTo>
                    <a:lnTo>
                      <a:pt x="278" y="374"/>
                    </a:lnTo>
                    <a:lnTo>
                      <a:pt x="280" y="370"/>
                    </a:lnTo>
                    <a:lnTo>
                      <a:pt x="280" y="366"/>
                    </a:lnTo>
                    <a:lnTo>
                      <a:pt x="281" y="363"/>
                    </a:lnTo>
                    <a:lnTo>
                      <a:pt x="283" y="358"/>
                    </a:lnTo>
                    <a:lnTo>
                      <a:pt x="284" y="356"/>
                    </a:lnTo>
                    <a:lnTo>
                      <a:pt x="284" y="351"/>
                    </a:lnTo>
                    <a:lnTo>
                      <a:pt x="284" y="348"/>
                    </a:lnTo>
                    <a:lnTo>
                      <a:pt x="284" y="344"/>
                    </a:lnTo>
                    <a:lnTo>
                      <a:pt x="285" y="341"/>
                    </a:lnTo>
                    <a:lnTo>
                      <a:pt x="284" y="337"/>
                    </a:lnTo>
                    <a:lnTo>
                      <a:pt x="284" y="334"/>
                    </a:lnTo>
                    <a:lnTo>
                      <a:pt x="284" y="331"/>
                    </a:lnTo>
                    <a:lnTo>
                      <a:pt x="284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0"/>
              <p:cNvSpPr>
                <a:spLocks/>
              </p:cNvSpPr>
              <p:nvPr/>
            </p:nvSpPr>
            <p:spPr bwMode="auto">
              <a:xfrm>
                <a:off x="1776" y="912"/>
                <a:ext cx="314" cy="278"/>
              </a:xfrm>
              <a:custGeom>
                <a:avLst/>
                <a:gdLst>
                  <a:gd name="T0" fmla="*/ 10 w 942"/>
                  <a:gd name="T1" fmla="*/ 24 h 833"/>
                  <a:gd name="T2" fmla="*/ 17 w 942"/>
                  <a:gd name="T3" fmla="*/ 16 h 833"/>
                  <a:gd name="T4" fmla="*/ 24 w 942"/>
                  <a:gd name="T5" fmla="*/ 10 h 833"/>
                  <a:gd name="T6" fmla="*/ 33 w 942"/>
                  <a:gd name="T7" fmla="*/ 5 h 833"/>
                  <a:gd name="T8" fmla="*/ 41 w 942"/>
                  <a:gd name="T9" fmla="*/ 2 h 833"/>
                  <a:gd name="T10" fmla="*/ 49 w 942"/>
                  <a:gd name="T11" fmla="*/ 0 h 833"/>
                  <a:gd name="T12" fmla="*/ 56 w 942"/>
                  <a:gd name="T13" fmla="*/ 0 h 833"/>
                  <a:gd name="T14" fmla="*/ 63 w 942"/>
                  <a:gd name="T15" fmla="*/ 0 h 833"/>
                  <a:gd name="T16" fmla="*/ 68 w 942"/>
                  <a:gd name="T17" fmla="*/ 1 h 833"/>
                  <a:gd name="T18" fmla="*/ 73 w 942"/>
                  <a:gd name="T19" fmla="*/ 2 h 833"/>
                  <a:gd name="T20" fmla="*/ 77 w 942"/>
                  <a:gd name="T21" fmla="*/ 4 h 833"/>
                  <a:gd name="T22" fmla="*/ 81 w 942"/>
                  <a:gd name="T23" fmla="*/ 6 h 833"/>
                  <a:gd name="T24" fmla="*/ 83 w 942"/>
                  <a:gd name="T25" fmla="*/ 10 h 833"/>
                  <a:gd name="T26" fmla="*/ 87 w 942"/>
                  <a:gd name="T27" fmla="*/ 13 h 833"/>
                  <a:gd name="T28" fmla="*/ 91 w 942"/>
                  <a:gd name="T29" fmla="*/ 12 h 833"/>
                  <a:gd name="T30" fmla="*/ 94 w 942"/>
                  <a:gd name="T31" fmla="*/ 11 h 833"/>
                  <a:gd name="T32" fmla="*/ 99 w 942"/>
                  <a:gd name="T33" fmla="*/ 11 h 833"/>
                  <a:gd name="T34" fmla="*/ 103 w 942"/>
                  <a:gd name="T35" fmla="*/ 14 h 833"/>
                  <a:gd name="T36" fmla="*/ 105 w 942"/>
                  <a:gd name="T37" fmla="*/ 19 h 833"/>
                  <a:gd name="T38" fmla="*/ 104 w 942"/>
                  <a:gd name="T39" fmla="*/ 22 h 833"/>
                  <a:gd name="T40" fmla="*/ 104 w 942"/>
                  <a:gd name="T41" fmla="*/ 26 h 833"/>
                  <a:gd name="T42" fmla="*/ 102 w 942"/>
                  <a:gd name="T43" fmla="*/ 30 h 833"/>
                  <a:gd name="T44" fmla="*/ 98 w 942"/>
                  <a:gd name="T45" fmla="*/ 34 h 833"/>
                  <a:gd name="T46" fmla="*/ 92 w 942"/>
                  <a:gd name="T47" fmla="*/ 36 h 833"/>
                  <a:gd name="T48" fmla="*/ 87 w 942"/>
                  <a:gd name="T49" fmla="*/ 34 h 833"/>
                  <a:gd name="T50" fmla="*/ 87 w 942"/>
                  <a:gd name="T51" fmla="*/ 30 h 833"/>
                  <a:gd name="T52" fmla="*/ 85 w 942"/>
                  <a:gd name="T53" fmla="*/ 26 h 833"/>
                  <a:gd name="T54" fmla="*/ 81 w 942"/>
                  <a:gd name="T55" fmla="*/ 25 h 833"/>
                  <a:gd name="T56" fmla="*/ 76 w 942"/>
                  <a:gd name="T57" fmla="*/ 27 h 833"/>
                  <a:gd name="T58" fmla="*/ 72 w 942"/>
                  <a:gd name="T59" fmla="*/ 27 h 833"/>
                  <a:gd name="T60" fmla="*/ 68 w 942"/>
                  <a:gd name="T61" fmla="*/ 25 h 833"/>
                  <a:gd name="T62" fmla="*/ 63 w 942"/>
                  <a:gd name="T63" fmla="*/ 24 h 833"/>
                  <a:gd name="T64" fmla="*/ 56 w 942"/>
                  <a:gd name="T65" fmla="*/ 23 h 833"/>
                  <a:gd name="T66" fmla="*/ 49 w 942"/>
                  <a:gd name="T67" fmla="*/ 24 h 833"/>
                  <a:gd name="T68" fmla="*/ 40 w 942"/>
                  <a:gd name="T69" fmla="*/ 27 h 833"/>
                  <a:gd name="T70" fmla="*/ 34 w 942"/>
                  <a:gd name="T71" fmla="*/ 32 h 833"/>
                  <a:gd name="T72" fmla="*/ 30 w 942"/>
                  <a:gd name="T73" fmla="*/ 37 h 833"/>
                  <a:gd name="T74" fmla="*/ 27 w 942"/>
                  <a:gd name="T75" fmla="*/ 43 h 833"/>
                  <a:gd name="T76" fmla="*/ 26 w 942"/>
                  <a:gd name="T77" fmla="*/ 49 h 833"/>
                  <a:gd name="T78" fmla="*/ 26 w 942"/>
                  <a:gd name="T79" fmla="*/ 55 h 833"/>
                  <a:gd name="T80" fmla="*/ 26 w 942"/>
                  <a:gd name="T81" fmla="*/ 60 h 833"/>
                  <a:gd name="T82" fmla="*/ 26 w 942"/>
                  <a:gd name="T83" fmla="*/ 65 h 833"/>
                  <a:gd name="T84" fmla="*/ 27 w 942"/>
                  <a:gd name="T85" fmla="*/ 69 h 833"/>
                  <a:gd name="T86" fmla="*/ 29 w 942"/>
                  <a:gd name="T87" fmla="*/ 72 h 833"/>
                  <a:gd name="T88" fmla="*/ 31 w 942"/>
                  <a:gd name="T89" fmla="*/ 77 h 833"/>
                  <a:gd name="T90" fmla="*/ 27 w 942"/>
                  <a:gd name="T91" fmla="*/ 80 h 833"/>
                  <a:gd name="T92" fmla="*/ 24 w 942"/>
                  <a:gd name="T93" fmla="*/ 80 h 833"/>
                  <a:gd name="T94" fmla="*/ 19 w 942"/>
                  <a:gd name="T95" fmla="*/ 82 h 833"/>
                  <a:gd name="T96" fmla="*/ 15 w 942"/>
                  <a:gd name="T97" fmla="*/ 85 h 833"/>
                  <a:gd name="T98" fmla="*/ 11 w 942"/>
                  <a:gd name="T99" fmla="*/ 89 h 833"/>
                  <a:gd name="T100" fmla="*/ 10 w 942"/>
                  <a:gd name="T101" fmla="*/ 92 h 833"/>
                  <a:gd name="T102" fmla="*/ 6 w 942"/>
                  <a:gd name="T103" fmla="*/ 91 h 833"/>
                  <a:gd name="T104" fmla="*/ 4 w 942"/>
                  <a:gd name="T105" fmla="*/ 87 h 833"/>
                  <a:gd name="T106" fmla="*/ 2 w 942"/>
                  <a:gd name="T107" fmla="*/ 78 h 833"/>
                  <a:gd name="T108" fmla="*/ 0 w 942"/>
                  <a:gd name="T109" fmla="*/ 68 h 833"/>
                  <a:gd name="T110" fmla="*/ 0 w 942"/>
                  <a:gd name="T111" fmla="*/ 56 h 833"/>
                  <a:gd name="T112" fmla="*/ 1 w 942"/>
                  <a:gd name="T113" fmla="*/ 44 h 833"/>
                  <a:gd name="T114" fmla="*/ 5 w 942"/>
                  <a:gd name="T115" fmla="*/ 34 h 8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42" h="833">
                    <a:moveTo>
                      <a:pt x="44" y="304"/>
                    </a:moveTo>
                    <a:lnTo>
                      <a:pt x="47" y="294"/>
                    </a:lnTo>
                    <a:lnTo>
                      <a:pt x="53" y="284"/>
                    </a:lnTo>
                    <a:lnTo>
                      <a:pt x="57" y="274"/>
                    </a:lnTo>
                    <a:lnTo>
                      <a:pt x="61" y="265"/>
                    </a:lnTo>
                    <a:lnTo>
                      <a:pt x="67" y="255"/>
                    </a:lnTo>
                    <a:lnTo>
                      <a:pt x="72" y="246"/>
                    </a:lnTo>
                    <a:lnTo>
                      <a:pt x="77" y="238"/>
                    </a:lnTo>
                    <a:lnTo>
                      <a:pt x="84" y="229"/>
                    </a:lnTo>
                    <a:lnTo>
                      <a:pt x="88" y="220"/>
                    </a:lnTo>
                    <a:lnTo>
                      <a:pt x="94" y="212"/>
                    </a:lnTo>
                    <a:lnTo>
                      <a:pt x="99" y="202"/>
                    </a:lnTo>
                    <a:lnTo>
                      <a:pt x="107" y="195"/>
                    </a:lnTo>
                    <a:lnTo>
                      <a:pt x="112" y="188"/>
                    </a:lnTo>
                    <a:lnTo>
                      <a:pt x="118" y="181"/>
                    </a:lnTo>
                    <a:lnTo>
                      <a:pt x="125" y="172"/>
                    </a:lnTo>
                    <a:lnTo>
                      <a:pt x="131" y="165"/>
                    </a:lnTo>
                    <a:lnTo>
                      <a:pt x="136" y="158"/>
                    </a:lnTo>
                    <a:lnTo>
                      <a:pt x="144" y="152"/>
                    </a:lnTo>
                    <a:lnTo>
                      <a:pt x="149" y="145"/>
                    </a:lnTo>
                    <a:lnTo>
                      <a:pt x="158" y="138"/>
                    </a:lnTo>
                    <a:lnTo>
                      <a:pt x="162" y="132"/>
                    </a:lnTo>
                    <a:lnTo>
                      <a:pt x="171" y="127"/>
                    </a:lnTo>
                    <a:lnTo>
                      <a:pt x="178" y="119"/>
                    </a:lnTo>
                    <a:lnTo>
                      <a:pt x="185" y="114"/>
                    </a:lnTo>
                    <a:lnTo>
                      <a:pt x="192" y="108"/>
                    </a:lnTo>
                    <a:lnTo>
                      <a:pt x="198" y="104"/>
                    </a:lnTo>
                    <a:lnTo>
                      <a:pt x="206" y="98"/>
                    </a:lnTo>
                    <a:lnTo>
                      <a:pt x="212" y="92"/>
                    </a:lnTo>
                    <a:lnTo>
                      <a:pt x="220" y="87"/>
                    </a:lnTo>
                    <a:lnTo>
                      <a:pt x="226" y="82"/>
                    </a:lnTo>
                    <a:lnTo>
                      <a:pt x="234" y="78"/>
                    </a:lnTo>
                    <a:lnTo>
                      <a:pt x="242" y="74"/>
                    </a:lnTo>
                    <a:lnTo>
                      <a:pt x="249" y="70"/>
                    </a:lnTo>
                    <a:lnTo>
                      <a:pt x="256" y="65"/>
                    </a:lnTo>
                    <a:lnTo>
                      <a:pt x="264" y="61"/>
                    </a:lnTo>
                    <a:lnTo>
                      <a:pt x="271" y="57"/>
                    </a:lnTo>
                    <a:lnTo>
                      <a:pt x="278" y="53"/>
                    </a:lnTo>
                    <a:lnTo>
                      <a:pt x="287" y="50"/>
                    </a:lnTo>
                    <a:lnTo>
                      <a:pt x="294" y="47"/>
                    </a:lnTo>
                    <a:lnTo>
                      <a:pt x="301" y="44"/>
                    </a:lnTo>
                    <a:lnTo>
                      <a:pt x="310" y="40"/>
                    </a:lnTo>
                    <a:lnTo>
                      <a:pt x="317" y="37"/>
                    </a:lnTo>
                    <a:lnTo>
                      <a:pt x="324" y="34"/>
                    </a:lnTo>
                    <a:lnTo>
                      <a:pt x="332" y="31"/>
                    </a:lnTo>
                    <a:lnTo>
                      <a:pt x="340" y="28"/>
                    </a:lnTo>
                    <a:lnTo>
                      <a:pt x="348" y="27"/>
                    </a:lnTo>
                    <a:lnTo>
                      <a:pt x="355" y="24"/>
                    </a:lnTo>
                    <a:lnTo>
                      <a:pt x="362" y="21"/>
                    </a:lnTo>
                    <a:lnTo>
                      <a:pt x="371" y="20"/>
                    </a:lnTo>
                    <a:lnTo>
                      <a:pt x="378" y="17"/>
                    </a:lnTo>
                    <a:lnTo>
                      <a:pt x="385" y="16"/>
                    </a:lnTo>
                    <a:lnTo>
                      <a:pt x="394" y="14"/>
                    </a:lnTo>
                    <a:lnTo>
                      <a:pt x="401" y="11"/>
                    </a:lnTo>
                    <a:lnTo>
                      <a:pt x="408" y="10"/>
                    </a:lnTo>
                    <a:lnTo>
                      <a:pt x="415" y="9"/>
                    </a:lnTo>
                    <a:lnTo>
                      <a:pt x="423" y="9"/>
                    </a:lnTo>
                    <a:lnTo>
                      <a:pt x="429" y="6"/>
                    </a:lnTo>
                    <a:lnTo>
                      <a:pt x="438" y="6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59" y="3"/>
                    </a:lnTo>
                    <a:lnTo>
                      <a:pt x="466" y="3"/>
                    </a:lnTo>
                    <a:lnTo>
                      <a:pt x="473" y="1"/>
                    </a:lnTo>
                    <a:lnTo>
                      <a:pt x="482" y="1"/>
                    </a:lnTo>
                    <a:lnTo>
                      <a:pt x="487" y="1"/>
                    </a:lnTo>
                    <a:lnTo>
                      <a:pt x="492" y="0"/>
                    </a:lnTo>
                    <a:lnTo>
                      <a:pt x="497" y="0"/>
                    </a:lnTo>
                    <a:lnTo>
                      <a:pt x="503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6" y="0"/>
                    </a:lnTo>
                    <a:lnTo>
                      <a:pt x="541" y="1"/>
                    </a:lnTo>
                    <a:lnTo>
                      <a:pt x="547" y="1"/>
                    </a:lnTo>
                    <a:lnTo>
                      <a:pt x="551" y="1"/>
                    </a:lnTo>
                    <a:lnTo>
                      <a:pt x="557" y="3"/>
                    </a:lnTo>
                    <a:lnTo>
                      <a:pt x="563" y="3"/>
                    </a:lnTo>
                    <a:lnTo>
                      <a:pt x="568" y="4"/>
                    </a:lnTo>
                    <a:lnTo>
                      <a:pt x="573" y="4"/>
                    </a:lnTo>
                    <a:lnTo>
                      <a:pt x="578" y="6"/>
                    </a:lnTo>
                    <a:lnTo>
                      <a:pt x="583" y="6"/>
                    </a:lnTo>
                    <a:lnTo>
                      <a:pt x="588" y="6"/>
                    </a:lnTo>
                    <a:lnTo>
                      <a:pt x="594" y="7"/>
                    </a:lnTo>
                    <a:lnTo>
                      <a:pt x="598" y="9"/>
                    </a:lnTo>
                    <a:lnTo>
                      <a:pt x="604" y="9"/>
                    </a:lnTo>
                    <a:lnTo>
                      <a:pt x="608" y="9"/>
                    </a:lnTo>
                    <a:lnTo>
                      <a:pt x="614" y="10"/>
                    </a:lnTo>
                    <a:lnTo>
                      <a:pt x="618" y="11"/>
                    </a:lnTo>
                    <a:lnTo>
                      <a:pt x="622" y="11"/>
                    </a:lnTo>
                    <a:lnTo>
                      <a:pt x="628" y="14"/>
                    </a:lnTo>
                    <a:lnTo>
                      <a:pt x="632" y="16"/>
                    </a:lnTo>
                    <a:lnTo>
                      <a:pt x="637" y="16"/>
                    </a:lnTo>
                    <a:lnTo>
                      <a:pt x="642" y="17"/>
                    </a:lnTo>
                    <a:lnTo>
                      <a:pt x="647" y="18"/>
                    </a:lnTo>
                    <a:lnTo>
                      <a:pt x="651" y="20"/>
                    </a:lnTo>
                    <a:lnTo>
                      <a:pt x="654" y="21"/>
                    </a:lnTo>
                    <a:lnTo>
                      <a:pt x="658" y="21"/>
                    </a:lnTo>
                    <a:lnTo>
                      <a:pt x="662" y="23"/>
                    </a:lnTo>
                    <a:lnTo>
                      <a:pt x="666" y="24"/>
                    </a:lnTo>
                    <a:lnTo>
                      <a:pt x="671" y="24"/>
                    </a:lnTo>
                    <a:lnTo>
                      <a:pt x="675" y="27"/>
                    </a:lnTo>
                    <a:lnTo>
                      <a:pt x="678" y="28"/>
                    </a:lnTo>
                    <a:lnTo>
                      <a:pt x="681" y="30"/>
                    </a:lnTo>
                    <a:lnTo>
                      <a:pt x="685" y="30"/>
                    </a:lnTo>
                    <a:lnTo>
                      <a:pt x="688" y="31"/>
                    </a:lnTo>
                    <a:lnTo>
                      <a:pt x="691" y="33"/>
                    </a:lnTo>
                    <a:lnTo>
                      <a:pt x="695" y="34"/>
                    </a:lnTo>
                    <a:lnTo>
                      <a:pt x="698" y="36"/>
                    </a:lnTo>
                    <a:lnTo>
                      <a:pt x="701" y="37"/>
                    </a:lnTo>
                    <a:lnTo>
                      <a:pt x="703" y="38"/>
                    </a:lnTo>
                    <a:lnTo>
                      <a:pt x="709" y="40"/>
                    </a:lnTo>
                    <a:lnTo>
                      <a:pt x="715" y="44"/>
                    </a:lnTo>
                    <a:lnTo>
                      <a:pt x="718" y="47"/>
                    </a:lnTo>
                    <a:lnTo>
                      <a:pt x="722" y="50"/>
                    </a:lnTo>
                    <a:lnTo>
                      <a:pt x="725" y="51"/>
                    </a:lnTo>
                    <a:lnTo>
                      <a:pt x="729" y="54"/>
                    </a:lnTo>
                    <a:lnTo>
                      <a:pt x="730" y="57"/>
                    </a:lnTo>
                    <a:lnTo>
                      <a:pt x="732" y="58"/>
                    </a:lnTo>
                    <a:lnTo>
                      <a:pt x="732" y="61"/>
                    </a:lnTo>
                    <a:lnTo>
                      <a:pt x="733" y="64"/>
                    </a:lnTo>
                    <a:lnTo>
                      <a:pt x="735" y="67"/>
                    </a:lnTo>
                    <a:lnTo>
                      <a:pt x="736" y="71"/>
                    </a:lnTo>
                    <a:lnTo>
                      <a:pt x="737" y="74"/>
                    </a:lnTo>
                    <a:lnTo>
                      <a:pt x="739" y="78"/>
                    </a:lnTo>
                    <a:lnTo>
                      <a:pt x="740" y="81"/>
                    </a:lnTo>
                    <a:lnTo>
                      <a:pt x="745" y="87"/>
                    </a:lnTo>
                    <a:lnTo>
                      <a:pt x="746" y="90"/>
                    </a:lnTo>
                    <a:lnTo>
                      <a:pt x="750" y="95"/>
                    </a:lnTo>
                    <a:lnTo>
                      <a:pt x="753" y="100"/>
                    </a:lnTo>
                    <a:lnTo>
                      <a:pt x="759" y="104"/>
                    </a:lnTo>
                    <a:lnTo>
                      <a:pt x="762" y="107"/>
                    </a:lnTo>
                    <a:lnTo>
                      <a:pt x="767" y="111"/>
                    </a:lnTo>
                    <a:lnTo>
                      <a:pt x="769" y="112"/>
                    </a:lnTo>
                    <a:lnTo>
                      <a:pt x="772" y="114"/>
                    </a:lnTo>
                    <a:lnTo>
                      <a:pt x="777" y="115"/>
                    </a:lnTo>
                    <a:lnTo>
                      <a:pt x="779" y="117"/>
                    </a:lnTo>
                    <a:lnTo>
                      <a:pt x="784" y="118"/>
                    </a:lnTo>
                    <a:lnTo>
                      <a:pt x="790" y="118"/>
                    </a:lnTo>
                    <a:lnTo>
                      <a:pt x="793" y="118"/>
                    </a:lnTo>
                    <a:lnTo>
                      <a:pt x="796" y="118"/>
                    </a:lnTo>
                    <a:lnTo>
                      <a:pt x="799" y="118"/>
                    </a:lnTo>
                    <a:lnTo>
                      <a:pt x="803" y="117"/>
                    </a:lnTo>
                    <a:lnTo>
                      <a:pt x="806" y="115"/>
                    </a:lnTo>
                    <a:lnTo>
                      <a:pt x="808" y="114"/>
                    </a:lnTo>
                    <a:lnTo>
                      <a:pt x="813" y="114"/>
                    </a:lnTo>
                    <a:lnTo>
                      <a:pt x="816" y="112"/>
                    </a:lnTo>
                    <a:lnTo>
                      <a:pt x="818" y="111"/>
                    </a:lnTo>
                    <a:lnTo>
                      <a:pt x="821" y="110"/>
                    </a:lnTo>
                    <a:lnTo>
                      <a:pt x="824" y="108"/>
                    </a:lnTo>
                    <a:lnTo>
                      <a:pt x="828" y="107"/>
                    </a:lnTo>
                    <a:lnTo>
                      <a:pt x="831" y="105"/>
                    </a:lnTo>
                    <a:lnTo>
                      <a:pt x="834" y="104"/>
                    </a:lnTo>
                    <a:lnTo>
                      <a:pt x="838" y="102"/>
                    </a:lnTo>
                    <a:lnTo>
                      <a:pt x="841" y="100"/>
                    </a:lnTo>
                    <a:lnTo>
                      <a:pt x="845" y="100"/>
                    </a:lnTo>
                    <a:lnTo>
                      <a:pt x="848" y="98"/>
                    </a:lnTo>
                    <a:lnTo>
                      <a:pt x="850" y="97"/>
                    </a:lnTo>
                    <a:lnTo>
                      <a:pt x="854" y="97"/>
                    </a:lnTo>
                    <a:lnTo>
                      <a:pt x="855" y="94"/>
                    </a:lnTo>
                    <a:lnTo>
                      <a:pt x="861" y="92"/>
                    </a:lnTo>
                    <a:lnTo>
                      <a:pt x="862" y="92"/>
                    </a:lnTo>
                    <a:lnTo>
                      <a:pt x="865" y="92"/>
                    </a:lnTo>
                    <a:lnTo>
                      <a:pt x="871" y="92"/>
                    </a:lnTo>
                    <a:lnTo>
                      <a:pt x="875" y="92"/>
                    </a:lnTo>
                    <a:lnTo>
                      <a:pt x="880" y="95"/>
                    </a:lnTo>
                    <a:lnTo>
                      <a:pt x="887" y="97"/>
                    </a:lnTo>
                    <a:lnTo>
                      <a:pt x="892" y="98"/>
                    </a:lnTo>
                    <a:lnTo>
                      <a:pt x="897" y="101"/>
                    </a:lnTo>
                    <a:lnTo>
                      <a:pt x="901" y="102"/>
                    </a:lnTo>
                    <a:lnTo>
                      <a:pt x="905" y="105"/>
                    </a:lnTo>
                    <a:lnTo>
                      <a:pt x="909" y="108"/>
                    </a:lnTo>
                    <a:lnTo>
                      <a:pt x="914" y="111"/>
                    </a:lnTo>
                    <a:lnTo>
                      <a:pt x="916" y="114"/>
                    </a:lnTo>
                    <a:lnTo>
                      <a:pt x="921" y="117"/>
                    </a:lnTo>
                    <a:lnTo>
                      <a:pt x="924" y="119"/>
                    </a:lnTo>
                    <a:lnTo>
                      <a:pt x="926" y="124"/>
                    </a:lnTo>
                    <a:lnTo>
                      <a:pt x="928" y="128"/>
                    </a:lnTo>
                    <a:lnTo>
                      <a:pt x="931" y="131"/>
                    </a:lnTo>
                    <a:lnTo>
                      <a:pt x="932" y="135"/>
                    </a:lnTo>
                    <a:lnTo>
                      <a:pt x="935" y="139"/>
                    </a:lnTo>
                    <a:lnTo>
                      <a:pt x="936" y="144"/>
                    </a:lnTo>
                    <a:lnTo>
                      <a:pt x="939" y="148"/>
                    </a:lnTo>
                    <a:lnTo>
                      <a:pt x="939" y="154"/>
                    </a:lnTo>
                    <a:lnTo>
                      <a:pt x="939" y="158"/>
                    </a:lnTo>
                    <a:lnTo>
                      <a:pt x="941" y="164"/>
                    </a:lnTo>
                    <a:lnTo>
                      <a:pt x="941" y="168"/>
                    </a:lnTo>
                    <a:lnTo>
                      <a:pt x="941" y="171"/>
                    </a:lnTo>
                    <a:lnTo>
                      <a:pt x="941" y="174"/>
                    </a:lnTo>
                    <a:lnTo>
                      <a:pt x="941" y="176"/>
                    </a:lnTo>
                    <a:lnTo>
                      <a:pt x="942" y="181"/>
                    </a:lnTo>
                    <a:lnTo>
                      <a:pt x="941" y="183"/>
                    </a:lnTo>
                    <a:lnTo>
                      <a:pt x="941" y="186"/>
                    </a:lnTo>
                    <a:lnTo>
                      <a:pt x="941" y="189"/>
                    </a:lnTo>
                    <a:lnTo>
                      <a:pt x="941" y="192"/>
                    </a:lnTo>
                    <a:lnTo>
                      <a:pt x="939" y="195"/>
                    </a:lnTo>
                    <a:lnTo>
                      <a:pt x="939" y="198"/>
                    </a:lnTo>
                    <a:lnTo>
                      <a:pt x="939" y="201"/>
                    </a:lnTo>
                    <a:lnTo>
                      <a:pt x="939" y="205"/>
                    </a:lnTo>
                    <a:lnTo>
                      <a:pt x="936" y="208"/>
                    </a:lnTo>
                    <a:lnTo>
                      <a:pt x="936" y="210"/>
                    </a:lnTo>
                    <a:lnTo>
                      <a:pt x="936" y="215"/>
                    </a:lnTo>
                    <a:lnTo>
                      <a:pt x="935" y="218"/>
                    </a:lnTo>
                    <a:lnTo>
                      <a:pt x="934" y="220"/>
                    </a:lnTo>
                    <a:lnTo>
                      <a:pt x="934" y="225"/>
                    </a:lnTo>
                    <a:lnTo>
                      <a:pt x="934" y="228"/>
                    </a:lnTo>
                    <a:lnTo>
                      <a:pt x="934" y="233"/>
                    </a:lnTo>
                    <a:lnTo>
                      <a:pt x="932" y="235"/>
                    </a:lnTo>
                    <a:lnTo>
                      <a:pt x="931" y="238"/>
                    </a:lnTo>
                    <a:lnTo>
                      <a:pt x="931" y="240"/>
                    </a:lnTo>
                    <a:lnTo>
                      <a:pt x="929" y="243"/>
                    </a:lnTo>
                    <a:lnTo>
                      <a:pt x="928" y="246"/>
                    </a:lnTo>
                    <a:lnTo>
                      <a:pt x="926" y="249"/>
                    </a:lnTo>
                    <a:lnTo>
                      <a:pt x="926" y="252"/>
                    </a:lnTo>
                    <a:lnTo>
                      <a:pt x="925" y="255"/>
                    </a:lnTo>
                    <a:lnTo>
                      <a:pt x="924" y="259"/>
                    </a:lnTo>
                    <a:lnTo>
                      <a:pt x="921" y="265"/>
                    </a:lnTo>
                    <a:lnTo>
                      <a:pt x="918" y="270"/>
                    </a:lnTo>
                    <a:lnTo>
                      <a:pt x="915" y="274"/>
                    </a:lnTo>
                    <a:lnTo>
                      <a:pt x="911" y="279"/>
                    </a:lnTo>
                    <a:lnTo>
                      <a:pt x="908" y="283"/>
                    </a:lnTo>
                    <a:lnTo>
                      <a:pt x="904" y="289"/>
                    </a:lnTo>
                    <a:lnTo>
                      <a:pt x="901" y="292"/>
                    </a:lnTo>
                    <a:lnTo>
                      <a:pt x="897" y="296"/>
                    </a:lnTo>
                    <a:lnTo>
                      <a:pt x="892" y="299"/>
                    </a:lnTo>
                    <a:lnTo>
                      <a:pt x="889" y="302"/>
                    </a:lnTo>
                    <a:lnTo>
                      <a:pt x="885" y="306"/>
                    </a:lnTo>
                    <a:lnTo>
                      <a:pt x="880" y="309"/>
                    </a:lnTo>
                    <a:lnTo>
                      <a:pt x="877" y="310"/>
                    </a:lnTo>
                    <a:lnTo>
                      <a:pt x="871" y="313"/>
                    </a:lnTo>
                    <a:lnTo>
                      <a:pt x="867" y="316"/>
                    </a:lnTo>
                    <a:lnTo>
                      <a:pt x="862" y="317"/>
                    </a:lnTo>
                    <a:lnTo>
                      <a:pt x="858" y="319"/>
                    </a:lnTo>
                    <a:lnTo>
                      <a:pt x="853" y="320"/>
                    </a:lnTo>
                    <a:lnTo>
                      <a:pt x="848" y="321"/>
                    </a:lnTo>
                    <a:lnTo>
                      <a:pt x="843" y="321"/>
                    </a:lnTo>
                    <a:lnTo>
                      <a:pt x="837" y="323"/>
                    </a:lnTo>
                    <a:lnTo>
                      <a:pt x="831" y="323"/>
                    </a:lnTo>
                    <a:lnTo>
                      <a:pt x="827" y="323"/>
                    </a:lnTo>
                    <a:lnTo>
                      <a:pt x="821" y="321"/>
                    </a:lnTo>
                    <a:lnTo>
                      <a:pt x="816" y="320"/>
                    </a:lnTo>
                    <a:lnTo>
                      <a:pt x="811" y="320"/>
                    </a:lnTo>
                    <a:lnTo>
                      <a:pt x="807" y="319"/>
                    </a:lnTo>
                    <a:lnTo>
                      <a:pt x="803" y="317"/>
                    </a:lnTo>
                    <a:lnTo>
                      <a:pt x="799" y="313"/>
                    </a:lnTo>
                    <a:lnTo>
                      <a:pt x="794" y="311"/>
                    </a:lnTo>
                    <a:lnTo>
                      <a:pt x="791" y="310"/>
                    </a:lnTo>
                    <a:lnTo>
                      <a:pt x="787" y="304"/>
                    </a:lnTo>
                    <a:lnTo>
                      <a:pt x="784" y="300"/>
                    </a:lnTo>
                    <a:lnTo>
                      <a:pt x="783" y="296"/>
                    </a:lnTo>
                    <a:lnTo>
                      <a:pt x="781" y="293"/>
                    </a:lnTo>
                    <a:lnTo>
                      <a:pt x="780" y="290"/>
                    </a:lnTo>
                    <a:lnTo>
                      <a:pt x="779" y="287"/>
                    </a:lnTo>
                    <a:lnTo>
                      <a:pt x="779" y="283"/>
                    </a:lnTo>
                    <a:lnTo>
                      <a:pt x="779" y="280"/>
                    </a:lnTo>
                    <a:lnTo>
                      <a:pt x="779" y="277"/>
                    </a:lnTo>
                    <a:lnTo>
                      <a:pt x="779" y="274"/>
                    </a:lnTo>
                    <a:lnTo>
                      <a:pt x="779" y="270"/>
                    </a:lnTo>
                    <a:lnTo>
                      <a:pt x="777" y="267"/>
                    </a:lnTo>
                    <a:lnTo>
                      <a:pt x="777" y="265"/>
                    </a:lnTo>
                    <a:lnTo>
                      <a:pt x="777" y="260"/>
                    </a:lnTo>
                    <a:lnTo>
                      <a:pt x="776" y="257"/>
                    </a:lnTo>
                    <a:lnTo>
                      <a:pt x="774" y="255"/>
                    </a:lnTo>
                    <a:lnTo>
                      <a:pt x="773" y="252"/>
                    </a:lnTo>
                    <a:lnTo>
                      <a:pt x="772" y="249"/>
                    </a:lnTo>
                    <a:lnTo>
                      <a:pt x="769" y="243"/>
                    </a:lnTo>
                    <a:lnTo>
                      <a:pt x="766" y="239"/>
                    </a:lnTo>
                    <a:lnTo>
                      <a:pt x="762" y="236"/>
                    </a:lnTo>
                    <a:lnTo>
                      <a:pt x="759" y="235"/>
                    </a:lnTo>
                    <a:lnTo>
                      <a:pt x="756" y="233"/>
                    </a:lnTo>
                    <a:lnTo>
                      <a:pt x="753" y="233"/>
                    </a:lnTo>
                    <a:lnTo>
                      <a:pt x="749" y="230"/>
                    </a:lnTo>
                    <a:lnTo>
                      <a:pt x="746" y="229"/>
                    </a:lnTo>
                    <a:lnTo>
                      <a:pt x="743" y="229"/>
                    </a:lnTo>
                    <a:lnTo>
                      <a:pt x="739" y="229"/>
                    </a:lnTo>
                    <a:lnTo>
                      <a:pt x="735" y="226"/>
                    </a:lnTo>
                    <a:lnTo>
                      <a:pt x="730" y="226"/>
                    </a:lnTo>
                    <a:lnTo>
                      <a:pt x="725" y="226"/>
                    </a:lnTo>
                    <a:lnTo>
                      <a:pt x="722" y="228"/>
                    </a:lnTo>
                    <a:lnTo>
                      <a:pt x="716" y="229"/>
                    </a:lnTo>
                    <a:lnTo>
                      <a:pt x="713" y="229"/>
                    </a:lnTo>
                    <a:lnTo>
                      <a:pt x="709" y="232"/>
                    </a:lnTo>
                    <a:lnTo>
                      <a:pt x="705" y="233"/>
                    </a:lnTo>
                    <a:lnTo>
                      <a:pt x="701" y="235"/>
                    </a:lnTo>
                    <a:lnTo>
                      <a:pt x="696" y="238"/>
                    </a:lnTo>
                    <a:lnTo>
                      <a:pt x="691" y="239"/>
                    </a:lnTo>
                    <a:lnTo>
                      <a:pt x="685" y="242"/>
                    </a:lnTo>
                    <a:lnTo>
                      <a:pt x="683" y="243"/>
                    </a:lnTo>
                    <a:lnTo>
                      <a:pt x="681" y="245"/>
                    </a:lnTo>
                    <a:lnTo>
                      <a:pt x="678" y="246"/>
                    </a:lnTo>
                    <a:lnTo>
                      <a:pt x="675" y="247"/>
                    </a:lnTo>
                    <a:lnTo>
                      <a:pt x="672" y="246"/>
                    </a:lnTo>
                    <a:lnTo>
                      <a:pt x="669" y="246"/>
                    </a:lnTo>
                    <a:lnTo>
                      <a:pt x="666" y="246"/>
                    </a:lnTo>
                    <a:lnTo>
                      <a:pt x="662" y="245"/>
                    </a:lnTo>
                    <a:lnTo>
                      <a:pt x="656" y="243"/>
                    </a:lnTo>
                    <a:lnTo>
                      <a:pt x="651" y="242"/>
                    </a:lnTo>
                    <a:lnTo>
                      <a:pt x="649" y="240"/>
                    </a:lnTo>
                    <a:lnTo>
                      <a:pt x="647" y="239"/>
                    </a:lnTo>
                    <a:lnTo>
                      <a:pt x="644" y="238"/>
                    </a:lnTo>
                    <a:lnTo>
                      <a:pt x="641" y="236"/>
                    </a:lnTo>
                    <a:lnTo>
                      <a:pt x="637" y="236"/>
                    </a:lnTo>
                    <a:lnTo>
                      <a:pt x="632" y="233"/>
                    </a:lnTo>
                    <a:lnTo>
                      <a:pt x="628" y="233"/>
                    </a:lnTo>
                    <a:lnTo>
                      <a:pt x="625" y="230"/>
                    </a:lnTo>
                    <a:lnTo>
                      <a:pt x="621" y="229"/>
                    </a:lnTo>
                    <a:lnTo>
                      <a:pt x="617" y="228"/>
                    </a:lnTo>
                    <a:lnTo>
                      <a:pt x="614" y="226"/>
                    </a:lnTo>
                    <a:lnTo>
                      <a:pt x="610" y="225"/>
                    </a:lnTo>
                    <a:lnTo>
                      <a:pt x="604" y="223"/>
                    </a:lnTo>
                    <a:lnTo>
                      <a:pt x="600" y="220"/>
                    </a:lnTo>
                    <a:lnTo>
                      <a:pt x="597" y="220"/>
                    </a:lnTo>
                    <a:lnTo>
                      <a:pt x="591" y="218"/>
                    </a:lnTo>
                    <a:lnTo>
                      <a:pt x="585" y="218"/>
                    </a:lnTo>
                    <a:lnTo>
                      <a:pt x="581" y="216"/>
                    </a:lnTo>
                    <a:lnTo>
                      <a:pt x="575" y="215"/>
                    </a:lnTo>
                    <a:lnTo>
                      <a:pt x="571" y="213"/>
                    </a:lnTo>
                    <a:lnTo>
                      <a:pt x="566" y="212"/>
                    </a:lnTo>
                    <a:lnTo>
                      <a:pt x="560" y="210"/>
                    </a:lnTo>
                    <a:lnTo>
                      <a:pt x="554" y="210"/>
                    </a:lnTo>
                    <a:lnTo>
                      <a:pt x="550" y="210"/>
                    </a:lnTo>
                    <a:lnTo>
                      <a:pt x="543" y="208"/>
                    </a:lnTo>
                    <a:lnTo>
                      <a:pt x="537" y="208"/>
                    </a:lnTo>
                    <a:lnTo>
                      <a:pt x="531" y="208"/>
                    </a:lnTo>
                    <a:lnTo>
                      <a:pt x="526" y="208"/>
                    </a:lnTo>
                    <a:lnTo>
                      <a:pt x="519" y="206"/>
                    </a:lnTo>
                    <a:lnTo>
                      <a:pt x="513" y="206"/>
                    </a:lnTo>
                    <a:lnTo>
                      <a:pt x="507" y="206"/>
                    </a:lnTo>
                    <a:lnTo>
                      <a:pt x="500" y="206"/>
                    </a:lnTo>
                    <a:lnTo>
                      <a:pt x="494" y="206"/>
                    </a:lnTo>
                    <a:lnTo>
                      <a:pt x="487" y="206"/>
                    </a:lnTo>
                    <a:lnTo>
                      <a:pt x="482" y="208"/>
                    </a:lnTo>
                    <a:lnTo>
                      <a:pt x="475" y="209"/>
                    </a:lnTo>
                    <a:lnTo>
                      <a:pt x="467" y="209"/>
                    </a:lnTo>
                    <a:lnTo>
                      <a:pt x="460" y="210"/>
                    </a:lnTo>
                    <a:lnTo>
                      <a:pt x="453" y="212"/>
                    </a:lnTo>
                    <a:lnTo>
                      <a:pt x="446" y="212"/>
                    </a:lnTo>
                    <a:lnTo>
                      <a:pt x="439" y="215"/>
                    </a:lnTo>
                    <a:lnTo>
                      <a:pt x="432" y="216"/>
                    </a:lnTo>
                    <a:lnTo>
                      <a:pt x="425" y="218"/>
                    </a:lnTo>
                    <a:lnTo>
                      <a:pt x="418" y="220"/>
                    </a:lnTo>
                    <a:lnTo>
                      <a:pt x="411" y="223"/>
                    </a:lnTo>
                    <a:lnTo>
                      <a:pt x="404" y="226"/>
                    </a:lnTo>
                    <a:lnTo>
                      <a:pt x="395" y="229"/>
                    </a:lnTo>
                    <a:lnTo>
                      <a:pt x="388" y="233"/>
                    </a:lnTo>
                    <a:lnTo>
                      <a:pt x="379" y="236"/>
                    </a:lnTo>
                    <a:lnTo>
                      <a:pt x="372" y="242"/>
                    </a:lnTo>
                    <a:lnTo>
                      <a:pt x="364" y="245"/>
                    </a:lnTo>
                    <a:lnTo>
                      <a:pt x="357" y="249"/>
                    </a:lnTo>
                    <a:lnTo>
                      <a:pt x="351" y="252"/>
                    </a:lnTo>
                    <a:lnTo>
                      <a:pt x="344" y="257"/>
                    </a:lnTo>
                    <a:lnTo>
                      <a:pt x="340" y="260"/>
                    </a:lnTo>
                    <a:lnTo>
                      <a:pt x="332" y="265"/>
                    </a:lnTo>
                    <a:lnTo>
                      <a:pt x="327" y="269"/>
                    </a:lnTo>
                    <a:lnTo>
                      <a:pt x="323" y="273"/>
                    </a:lnTo>
                    <a:lnTo>
                      <a:pt x="318" y="277"/>
                    </a:lnTo>
                    <a:lnTo>
                      <a:pt x="314" y="282"/>
                    </a:lnTo>
                    <a:lnTo>
                      <a:pt x="308" y="286"/>
                    </a:lnTo>
                    <a:lnTo>
                      <a:pt x="304" y="292"/>
                    </a:lnTo>
                    <a:lnTo>
                      <a:pt x="300" y="296"/>
                    </a:lnTo>
                    <a:lnTo>
                      <a:pt x="296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84" y="314"/>
                    </a:lnTo>
                    <a:lnTo>
                      <a:pt x="280" y="320"/>
                    </a:lnTo>
                    <a:lnTo>
                      <a:pt x="277" y="324"/>
                    </a:lnTo>
                    <a:lnTo>
                      <a:pt x="273" y="330"/>
                    </a:lnTo>
                    <a:lnTo>
                      <a:pt x="270" y="334"/>
                    </a:lnTo>
                    <a:lnTo>
                      <a:pt x="269" y="338"/>
                    </a:lnTo>
                    <a:lnTo>
                      <a:pt x="264" y="346"/>
                    </a:lnTo>
                    <a:lnTo>
                      <a:pt x="263" y="350"/>
                    </a:lnTo>
                    <a:lnTo>
                      <a:pt x="260" y="356"/>
                    </a:lnTo>
                    <a:lnTo>
                      <a:pt x="259" y="361"/>
                    </a:lnTo>
                    <a:lnTo>
                      <a:pt x="254" y="366"/>
                    </a:lnTo>
                    <a:lnTo>
                      <a:pt x="253" y="373"/>
                    </a:lnTo>
                    <a:lnTo>
                      <a:pt x="250" y="377"/>
                    </a:lnTo>
                    <a:lnTo>
                      <a:pt x="249" y="383"/>
                    </a:lnTo>
                    <a:lnTo>
                      <a:pt x="247" y="387"/>
                    </a:lnTo>
                    <a:lnTo>
                      <a:pt x="246" y="393"/>
                    </a:lnTo>
                    <a:lnTo>
                      <a:pt x="243" y="398"/>
                    </a:lnTo>
                    <a:lnTo>
                      <a:pt x="243" y="404"/>
                    </a:lnTo>
                    <a:lnTo>
                      <a:pt x="242" y="408"/>
                    </a:lnTo>
                    <a:lnTo>
                      <a:pt x="240" y="414"/>
                    </a:lnTo>
                    <a:lnTo>
                      <a:pt x="239" y="420"/>
                    </a:lnTo>
                    <a:lnTo>
                      <a:pt x="239" y="425"/>
                    </a:lnTo>
                    <a:lnTo>
                      <a:pt x="237" y="431"/>
                    </a:lnTo>
                    <a:lnTo>
                      <a:pt x="236" y="437"/>
                    </a:lnTo>
                    <a:lnTo>
                      <a:pt x="236" y="441"/>
                    </a:lnTo>
                    <a:lnTo>
                      <a:pt x="234" y="447"/>
                    </a:lnTo>
                    <a:lnTo>
                      <a:pt x="233" y="454"/>
                    </a:lnTo>
                    <a:lnTo>
                      <a:pt x="233" y="458"/>
                    </a:lnTo>
                    <a:lnTo>
                      <a:pt x="233" y="464"/>
                    </a:lnTo>
                    <a:lnTo>
                      <a:pt x="233" y="469"/>
                    </a:lnTo>
                    <a:lnTo>
                      <a:pt x="232" y="474"/>
                    </a:lnTo>
                    <a:lnTo>
                      <a:pt x="232" y="479"/>
                    </a:lnTo>
                    <a:lnTo>
                      <a:pt x="232" y="485"/>
                    </a:lnTo>
                    <a:lnTo>
                      <a:pt x="232" y="491"/>
                    </a:lnTo>
                    <a:lnTo>
                      <a:pt x="230" y="495"/>
                    </a:lnTo>
                    <a:lnTo>
                      <a:pt x="230" y="499"/>
                    </a:lnTo>
                    <a:lnTo>
                      <a:pt x="230" y="505"/>
                    </a:lnTo>
                    <a:lnTo>
                      <a:pt x="230" y="511"/>
                    </a:lnTo>
                    <a:lnTo>
                      <a:pt x="230" y="515"/>
                    </a:lnTo>
                    <a:lnTo>
                      <a:pt x="230" y="519"/>
                    </a:lnTo>
                    <a:lnTo>
                      <a:pt x="230" y="525"/>
                    </a:lnTo>
                    <a:lnTo>
                      <a:pt x="232" y="529"/>
                    </a:lnTo>
                    <a:lnTo>
                      <a:pt x="232" y="535"/>
                    </a:lnTo>
                    <a:lnTo>
                      <a:pt x="232" y="539"/>
                    </a:lnTo>
                    <a:lnTo>
                      <a:pt x="232" y="543"/>
                    </a:lnTo>
                    <a:lnTo>
                      <a:pt x="232" y="548"/>
                    </a:lnTo>
                    <a:lnTo>
                      <a:pt x="232" y="552"/>
                    </a:lnTo>
                    <a:lnTo>
                      <a:pt x="233" y="556"/>
                    </a:lnTo>
                    <a:lnTo>
                      <a:pt x="233" y="560"/>
                    </a:lnTo>
                    <a:lnTo>
                      <a:pt x="233" y="566"/>
                    </a:lnTo>
                    <a:lnTo>
                      <a:pt x="233" y="569"/>
                    </a:lnTo>
                    <a:lnTo>
                      <a:pt x="233" y="573"/>
                    </a:lnTo>
                    <a:lnTo>
                      <a:pt x="233" y="576"/>
                    </a:lnTo>
                    <a:lnTo>
                      <a:pt x="234" y="580"/>
                    </a:lnTo>
                    <a:lnTo>
                      <a:pt x="234" y="585"/>
                    </a:lnTo>
                    <a:lnTo>
                      <a:pt x="236" y="589"/>
                    </a:lnTo>
                    <a:lnTo>
                      <a:pt x="236" y="592"/>
                    </a:lnTo>
                    <a:lnTo>
                      <a:pt x="237" y="596"/>
                    </a:lnTo>
                    <a:lnTo>
                      <a:pt x="239" y="599"/>
                    </a:lnTo>
                    <a:lnTo>
                      <a:pt x="239" y="603"/>
                    </a:lnTo>
                    <a:lnTo>
                      <a:pt x="239" y="606"/>
                    </a:lnTo>
                    <a:lnTo>
                      <a:pt x="240" y="610"/>
                    </a:lnTo>
                    <a:lnTo>
                      <a:pt x="242" y="613"/>
                    </a:lnTo>
                    <a:lnTo>
                      <a:pt x="242" y="616"/>
                    </a:lnTo>
                    <a:lnTo>
                      <a:pt x="243" y="620"/>
                    </a:lnTo>
                    <a:lnTo>
                      <a:pt x="244" y="623"/>
                    </a:lnTo>
                    <a:lnTo>
                      <a:pt x="246" y="626"/>
                    </a:lnTo>
                    <a:lnTo>
                      <a:pt x="246" y="629"/>
                    </a:lnTo>
                    <a:lnTo>
                      <a:pt x="247" y="631"/>
                    </a:lnTo>
                    <a:lnTo>
                      <a:pt x="249" y="634"/>
                    </a:lnTo>
                    <a:lnTo>
                      <a:pt x="250" y="637"/>
                    </a:lnTo>
                    <a:lnTo>
                      <a:pt x="251" y="640"/>
                    </a:lnTo>
                    <a:lnTo>
                      <a:pt x="253" y="643"/>
                    </a:lnTo>
                    <a:lnTo>
                      <a:pt x="254" y="646"/>
                    </a:lnTo>
                    <a:lnTo>
                      <a:pt x="257" y="651"/>
                    </a:lnTo>
                    <a:lnTo>
                      <a:pt x="259" y="656"/>
                    </a:lnTo>
                    <a:lnTo>
                      <a:pt x="261" y="660"/>
                    </a:lnTo>
                    <a:lnTo>
                      <a:pt x="264" y="666"/>
                    </a:lnTo>
                    <a:lnTo>
                      <a:pt x="267" y="670"/>
                    </a:lnTo>
                    <a:lnTo>
                      <a:pt x="269" y="674"/>
                    </a:lnTo>
                    <a:lnTo>
                      <a:pt x="270" y="678"/>
                    </a:lnTo>
                    <a:lnTo>
                      <a:pt x="273" y="681"/>
                    </a:lnTo>
                    <a:lnTo>
                      <a:pt x="273" y="684"/>
                    </a:lnTo>
                    <a:lnTo>
                      <a:pt x="276" y="688"/>
                    </a:lnTo>
                    <a:lnTo>
                      <a:pt x="276" y="691"/>
                    </a:lnTo>
                    <a:lnTo>
                      <a:pt x="277" y="694"/>
                    </a:lnTo>
                    <a:lnTo>
                      <a:pt x="277" y="700"/>
                    </a:lnTo>
                    <a:lnTo>
                      <a:pt x="277" y="704"/>
                    </a:lnTo>
                    <a:lnTo>
                      <a:pt x="276" y="707"/>
                    </a:lnTo>
                    <a:lnTo>
                      <a:pt x="271" y="711"/>
                    </a:lnTo>
                    <a:lnTo>
                      <a:pt x="266" y="713"/>
                    </a:lnTo>
                    <a:lnTo>
                      <a:pt x="261" y="714"/>
                    </a:lnTo>
                    <a:lnTo>
                      <a:pt x="257" y="714"/>
                    </a:lnTo>
                    <a:lnTo>
                      <a:pt x="251" y="715"/>
                    </a:lnTo>
                    <a:lnTo>
                      <a:pt x="247" y="715"/>
                    </a:lnTo>
                    <a:lnTo>
                      <a:pt x="242" y="715"/>
                    </a:lnTo>
                    <a:lnTo>
                      <a:pt x="239" y="715"/>
                    </a:lnTo>
                    <a:lnTo>
                      <a:pt x="237" y="715"/>
                    </a:lnTo>
                    <a:lnTo>
                      <a:pt x="233" y="715"/>
                    </a:lnTo>
                    <a:lnTo>
                      <a:pt x="232" y="717"/>
                    </a:lnTo>
                    <a:lnTo>
                      <a:pt x="227" y="717"/>
                    </a:lnTo>
                    <a:lnTo>
                      <a:pt x="223" y="718"/>
                    </a:lnTo>
                    <a:lnTo>
                      <a:pt x="220" y="718"/>
                    </a:lnTo>
                    <a:lnTo>
                      <a:pt x="216" y="720"/>
                    </a:lnTo>
                    <a:lnTo>
                      <a:pt x="212" y="721"/>
                    </a:lnTo>
                    <a:lnTo>
                      <a:pt x="207" y="722"/>
                    </a:lnTo>
                    <a:lnTo>
                      <a:pt x="203" y="725"/>
                    </a:lnTo>
                    <a:lnTo>
                      <a:pt x="199" y="727"/>
                    </a:lnTo>
                    <a:lnTo>
                      <a:pt x="193" y="728"/>
                    </a:lnTo>
                    <a:lnTo>
                      <a:pt x="188" y="731"/>
                    </a:lnTo>
                    <a:lnTo>
                      <a:pt x="185" y="734"/>
                    </a:lnTo>
                    <a:lnTo>
                      <a:pt x="182" y="734"/>
                    </a:lnTo>
                    <a:lnTo>
                      <a:pt x="179" y="735"/>
                    </a:lnTo>
                    <a:lnTo>
                      <a:pt x="176" y="738"/>
                    </a:lnTo>
                    <a:lnTo>
                      <a:pt x="172" y="740"/>
                    </a:lnTo>
                    <a:lnTo>
                      <a:pt x="169" y="741"/>
                    </a:lnTo>
                    <a:lnTo>
                      <a:pt x="165" y="742"/>
                    </a:lnTo>
                    <a:lnTo>
                      <a:pt x="162" y="745"/>
                    </a:lnTo>
                    <a:lnTo>
                      <a:pt x="159" y="747"/>
                    </a:lnTo>
                    <a:lnTo>
                      <a:pt x="155" y="750"/>
                    </a:lnTo>
                    <a:lnTo>
                      <a:pt x="152" y="752"/>
                    </a:lnTo>
                    <a:lnTo>
                      <a:pt x="149" y="757"/>
                    </a:lnTo>
                    <a:lnTo>
                      <a:pt x="144" y="758"/>
                    </a:lnTo>
                    <a:lnTo>
                      <a:pt x="139" y="761"/>
                    </a:lnTo>
                    <a:lnTo>
                      <a:pt x="136" y="762"/>
                    </a:lnTo>
                    <a:lnTo>
                      <a:pt x="134" y="765"/>
                    </a:lnTo>
                    <a:lnTo>
                      <a:pt x="131" y="768"/>
                    </a:lnTo>
                    <a:lnTo>
                      <a:pt x="126" y="771"/>
                    </a:lnTo>
                    <a:lnTo>
                      <a:pt x="125" y="772"/>
                    </a:lnTo>
                    <a:lnTo>
                      <a:pt x="122" y="775"/>
                    </a:lnTo>
                    <a:lnTo>
                      <a:pt x="117" y="779"/>
                    </a:lnTo>
                    <a:lnTo>
                      <a:pt x="114" y="784"/>
                    </a:lnTo>
                    <a:lnTo>
                      <a:pt x="108" y="788"/>
                    </a:lnTo>
                    <a:lnTo>
                      <a:pt x="105" y="792"/>
                    </a:lnTo>
                    <a:lnTo>
                      <a:pt x="102" y="796"/>
                    </a:lnTo>
                    <a:lnTo>
                      <a:pt x="99" y="799"/>
                    </a:lnTo>
                    <a:lnTo>
                      <a:pt x="98" y="802"/>
                    </a:lnTo>
                    <a:lnTo>
                      <a:pt x="97" y="808"/>
                    </a:lnTo>
                    <a:lnTo>
                      <a:pt x="94" y="809"/>
                    </a:lnTo>
                    <a:lnTo>
                      <a:pt x="94" y="812"/>
                    </a:lnTo>
                    <a:lnTo>
                      <a:pt x="92" y="816"/>
                    </a:lnTo>
                    <a:lnTo>
                      <a:pt x="92" y="819"/>
                    </a:lnTo>
                    <a:lnTo>
                      <a:pt x="90" y="822"/>
                    </a:lnTo>
                    <a:lnTo>
                      <a:pt x="90" y="826"/>
                    </a:lnTo>
                    <a:lnTo>
                      <a:pt x="87" y="831"/>
                    </a:lnTo>
                    <a:lnTo>
                      <a:pt x="85" y="832"/>
                    </a:lnTo>
                    <a:lnTo>
                      <a:pt x="82" y="833"/>
                    </a:lnTo>
                    <a:lnTo>
                      <a:pt x="78" y="833"/>
                    </a:lnTo>
                    <a:lnTo>
                      <a:pt x="77" y="833"/>
                    </a:lnTo>
                    <a:lnTo>
                      <a:pt x="74" y="833"/>
                    </a:lnTo>
                    <a:lnTo>
                      <a:pt x="71" y="832"/>
                    </a:lnTo>
                    <a:lnTo>
                      <a:pt x="68" y="832"/>
                    </a:lnTo>
                    <a:lnTo>
                      <a:pt x="64" y="829"/>
                    </a:lnTo>
                    <a:lnTo>
                      <a:pt x="60" y="825"/>
                    </a:lnTo>
                    <a:lnTo>
                      <a:pt x="57" y="822"/>
                    </a:lnTo>
                    <a:lnTo>
                      <a:pt x="55" y="819"/>
                    </a:lnTo>
                    <a:lnTo>
                      <a:pt x="53" y="818"/>
                    </a:lnTo>
                    <a:lnTo>
                      <a:pt x="51" y="815"/>
                    </a:lnTo>
                    <a:lnTo>
                      <a:pt x="48" y="809"/>
                    </a:lnTo>
                    <a:lnTo>
                      <a:pt x="47" y="805"/>
                    </a:lnTo>
                    <a:lnTo>
                      <a:pt x="44" y="799"/>
                    </a:lnTo>
                    <a:lnTo>
                      <a:pt x="43" y="795"/>
                    </a:lnTo>
                    <a:lnTo>
                      <a:pt x="40" y="789"/>
                    </a:lnTo>
                    <a:lnTo>
                      <a:pt x="40" y="785"/>
                    </a:lnTo>
                    <a:lnTo>
                      <a:pt x="36" y="779"/>
                    </a:lnTo>
                    <a:lnTo>
                      <a:pt x="34" y="772"/>
                    </a:lnTo>
                    <a:lnTo>
                      <a:pt x="31" y="765"/>
                    </a:lnTo>
                    <a:lnTo>
                      <a:pt x="30" y="759"/>
                    </a:lnTo>
                    <a:lnTo>
                      <a:pt x="28" y="751"/>
                    </a:lnTo>
                    <a:lnTo>
                      <a:pt x="27" y="744"/>
                    </a:lnTo>
                    <a:lnTo>
                      <a:pt x="24" y="735"/>
                    </a:lnTo>
                    <a:lnTo>
                      <a:pt x="21" y="728"/>
                    </a:lnTo>
                    <a:lnTo>
                      <a:pt x="20" y="721"/>
                    </a:lnTo>
                    <a:lnTo>
                      <a:pt x="18" y="713"/>
                    </a:lnTo>
                    <a:lnTo>
                      <a:pt x="16" y="704"/>
                    </a:lnTo>
                    <a:lnTo>
                      <a:pt x="16" y="694"/>
                    </a:lnTo>
                    <a:lnTo>
                      <a:pt x="13" y="686"/>
                    </a:lnTo>
                    <a:lnTo>
                      <a:pt x="13" y="677"/>
                    </a:lnTo>
                    <a:lnTo>
                      <a:pt x="10" y="667"/>
                    </a:lnTo>
                    <a:lnTo>
                      <a:pt x="9" y="657"/>
                    </a:lnTo>
                    <a:lnTo>
                      <a:pt x="7" y="649"/>
                    </a:lnTo>
                    <a:lnTo>
                      <a:pt x="6" y="639"/>
                    </a:lnTo>
                    <a:lnTo>
                      <a:pt x="6" y="629"/>
                    </a:lnTo>
                    <a:lnTo>
                      <a:pt x="4" y="619"/>
                    </a:lnTo>
                    <a:lnTo>
                      <a:pt x="3" y="607"/>
                    </a:lnTo>
                    <a:lnTo>
                      <a:pt x="3" y="599"/>
                    </a:lnTo>
                    <a:lnTo>
                      <a:pt x="1" y="589"/>
                    </a:lnTo>
                    <a:lnTo>
                      <a:pt x="0" y="577"/>
                    </a:lnTo>
                    <a:lnTo>
                      <a:pt x="0" y="567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5"/>
                    </a:lnTo>
                    <a:lnTo>
                      <a:pt x="0" y="513"/>
                    </a:lnTo>
                    <a:lnTo>
                      <a:pt x="0" y="502"/>
                    </a:lnTo>
                    <a:lnTo>
                      <a:pt x="0" y="492"/>
                    </a:lnTo>
                    <a:lnTo>
                      <a:pt x="1" y="482"/>
                    </a:lnTo>
                    <a:lnTo>
                      <a:pt x="3" y="469"/>
                    </a:lnTo>
                    <a:lnTo>
                      <a:pt x="3" y="459"/>
                    </a:lnTo>
                    <a:lnTo>
                      <a:pt x="4" y="448"/>
                    </a:lnTo>
                    <a:lnTo>
                      <a:pt x="6" y="438"/>
                    </a:lnTo>
                    <a:lnTo>
                      <a:pt x="9" y="427"/>
                    </a:lnTo>
                    <a:lnTo>
                      <a:pt x="9" y="415"/>
                    </a:lnTo>
                    <a:lnTo>
                      <a:pt x="11" y="405"/>
                    </a:lnTo>
                    <a:lnTo>
                      <a:pt x="13" y="394"/>
                    </a:lnTo>
                    <a:lnTo>
                      <a:pt x="16" y="384"/>
                    </a:lnTo>
                    <a:lnTo>
                      <a:pt x="18" y="374"/>
                    </a:lnTo>
                    <a:lnTo>
                      <a:pt x="21" y="363"/>
                    </a:lnTo>
                    <a:lnTo>
                      <a:pt x="24" y="354"/>
                    </a:lnTo>
                    <a:lnTo>
                      <a:pt x="27" y="343"/>
                    </a:lnTo>
                    <a:lnTo>
                      <a:pt x="30" y="333"/>
                    </a:lnTo>
                    <a:lnTo>
                      <a:pt x="34" y="324"/>
                    </a:lnTo>
                    <a:lnTo>
                      <a:pt x="40" y="313"/>
                    </a:lnTo>
                    <a:lnTo>
                      <a:pt x="44" y="304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1"/>
              <p:cNvSpPr>
                <a:spLocks/>
              </p:cNvSpPr>
              <p:nvPr/>
            </p:nvSpPr>
            <p:spPr bwMode="auto">
              <a:xfrm>
                <a:off x="1923" y="937"/>
                <a:ext cx="81" cy="29"/>
              </a:xfrm>
              <a:custGeom>
                <a:avLst/>
                <a:gdLst>
                  <a:gd name="T0" fmla="*/ 9 w 243"/>
                  <a:gd name="T1" fmla="*/ 0 h 87"/>
                  <a:gd name="T2" fmla="*/ 10 w 243"/>
                  <a:gd name="T3" fmla="*/ 0 h 87"/>
                  <a:gd name="T4" fmla="*/ 12 w 243"/>
                  <a:gd name="T5" fmla="*/ 0 h 87"/>
                  <a:gd name="T6" fmla="*/ 13 w 243"/>
                  <a:gd name="T7" fmla="*/ 0 h 87"/>
                  <a:gd name="T8" fmla="*/ 14 w 243"/>
                  <a:gd name="T9" fmla="*/ 0 h 87"/>
                  <a:gd name="T10" fmla="*/ 15 w 243"/>
                  <a:gd name="T11" fmla="*/ 0 h 87"/>
                  <a:gd name="T12" fmla="*/ 17 w 243"/>
                  <a:gd name="T13" fmla="*/ 0 h 87"/>
                  <a:gd name="T14" fmla="*/ 18 w 243"/>
                  <a:gd name="T15" fmla="*/ 0 h 87"/>
                  <a:gd name="T16" fmla="*/ 19 w 243"/>
                  <a:gd name="T17" fmla="*/ 1 h 87"/>
                  <a:gd name="T18" fmla="*/ 21 w 243"/>
                  <a:gd name="T19" fmla="*/ 1 h 87"/>
                  <a:gd name="T20" fmla="*/ 22 w 243"/>
                  <a:gd name="T21" fmla="*/ 2 h 87"/>
                  <a:gd name="T22" fmla="*/ 24 w 243"/>
                  <a:gd name="T23" fmla="*/ 3 h 87"/>
                  <a:gd name="T24" fmla="*/ 25 w 243"/>
                  <a:gd name="T25" fmla="*/ 3 h 87"/>
                  <a:gd name="T26" fmla="*/ 26 w 243"/>
                  <a:gd name="T27" fmla="*/ 4 h 87"/>
                  <a:gd name="T28" fmla="*/ 27 w 243"/>
                  <a:gd name="T29" fmla="*/ 5 h 87"/>
                  <a:gd name="T30" fmla="*/ 26 w 243"/>
                  <a:gd name="T31" fmla="*/ 6 h 87"/>
                  <a:gd name="T32" fmla="*/ 25 w 243"/>
                  <a:gd name="T33" fmla="*/ 7 h 87"/>
                  <a:gd name="T34" fmla="*/ 24 w 243"/>
                  <a:gd name="T35" fmla="*/ 7 h 87"/>
                  <a:gd name="T36" fmla="*/ 23 w 243"/>
                  <a:gd name="T37" fmla="*/ 6 h 87"/>
                  <a:gd name="T38" fmla="*/ 22 w 243"/>
                  <a:gd name="T39" fmla="*/ 6 h 87"/>
                  <a:gd name="T40" fmla="*/ 20 w 243"/>
                  <a:gd name="T41" fmla="*/ 6 h 87"/>
                  <a:gd name="T42" fmla="*/ 19 w 243"/>
                  <a:gd name="T43" fmla="*/ 6 h 87"/>
                  <a:gd name="T44" fmla="*/ 18 w 243"/>
                  <a:gd name="T45" fmla="*/ 5 h 87"/>
                  <a:gd name="T46" fmla="*/ 16 w 243"/>
                  <a:gd name="T47" fmla="*/ 5 h 87"/>
                  <a:gd name="T48" fmla="*/ 15 w 243"/>
                  <a:gd name="T49" fmla="*/ 5 h 87"/>
                  <a:gd name="T50" fmla="*/ 13 w 243"/>
                  <a:gd name="T51" fmla="*/ 6 h 87"/>
                  <a:gd name="T52" fmla="*/ 11 w 243"/>
                  <a:gd name="T53" fmla="*/ 6 h 87"/>
                  <a:gd name="T54" fmla="*/ 10 w 243"/>
                  <a:gd name="T55" fmla="*/ 7 h 87"/>
                  <a:gd name="T56" fmla="*/ 9 w 243"/>
                  <a:gd name="T57" fmla="*/ 7 h 87"/>
                  <a:gd name="T58" fmla="*/ 7 w 243"/>
                  <a:gd name="T59" fmla="*/ 8 h 87"/>
                  <a:gd name="T60" fmla="*/ 6 w 243"/>
                  <a:gd name="T61" fmla="*/ 9 h 87"/>
                  <a:gd name="T62" fmla="*/ 5 w 243"/>
                  <a:gd name="T63" fmla="*/ 9 h 87"/>
                  <a:gd name="T64" fmla="*/ 4 w 243"/>
                  <a:gd name="T65" fmla="*/ 9 h 87"/>
                  <a:gd name="T66" fmla="*/ 3 w 243"/>
                  <a:gd name="T67" fmla="*/ 10 h 87"/>
                  <a:gd name="T68" fmla="*/ 1 w 243"/>
                  <a:gd name="T69" fmla="*/ 9 h 87"/>
                  <a:gd name="T70" fmla="*/ 0 w 243"/>
                  <a:gd name="T71" fmla="*/ 8 h 87"/>
                  <a:gd name="T72" fmla="*/ 0 w 243"/>
                  <a:gd name="T73" fmla="*/ 7 h 87"/>
                  <a:gd name="T74" fmla="*/ 0 w 243"/>
                  <a:gd name="T75" fmla="*/ 6 h 87"/>
                  <a:gd name="T76" fmla="*/ 1 w 243"/>
                  <a:gd name="T77" fmla="*/ 4 h 87"/>
                  <a:gd name="T78" fmla="*/ 2 w 243"/>
                  <a:gd name="T79" fmla="*/ 4 h 87"/>
                  <a:gd name="T80" fmla="*/ 3 w 243"/>
                  <a:gd name="T81" fmla="*/ 3 h 87"/>
                  <a:gd name="T82" fmla="*/ 4 w 243"/>
                  <a:gd name="T83" fmla="*/ 2 h 87"/>
                  <a:gd name="T84" fmla="*/ 5 w 243"/>
                  <a:gd name="T85" fmla="*/ 2 h 87"/>
                  <a:gd name="T86" fmla="*/ 7 w 243"/>
                  <a:gd name="T87" fmla="*/ 1 h 87"/>
                  <a:gd name="T88" fmla="*/ 8 w 243"/>
                  <a:gd name="T89" fmla="*/ 1 h 87"/>
                  <a:gd name="T90" fmla="*/ 9 w 243"/>
                  <a:gd name="T91" fmla="*/ 1 h 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3" h="87">
                    <a:moveTo>
                      <a:pt x="77" y="6"/>
                    </a:moveTo>
                    <a:lnTo>
                      <a:pt x="80" y="4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1"/>
                    </a:lnTo>
                    <a:lnTo>
                      <a:pt x="150" y="3"/>
                    </a:lnTo>
                    <a:lnTo>
                      <a:pt x="154" y="3"/>
                    </a:lnTo>
                    <a:lnTo>
                      <a:pt x="157" y="3"/>
                    </a:lnTo>
                    <a:lnTo>
                      <a:pt x="161" y="4"/>
                    </a:lnTo>
                    <a:lnTo>
                      <a:pt x="165" y="6"/>
                    </a:lnTo>
                    <a:lnTo>
                      <a:pt x="170" y="7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2" y="11"/>
                    </a:lnTo>
                    <a:lnTo>
                      <a:pt x="188" y="13"/>
                    </a:lnTo>
                    <a:lnTo>
                      <a:pt x="192" y="16"/>
                    </a:lnTo>
                    <a:lnTo>
                      <a:pt x="197" y="17"/>
                    </a:lnTo>
                    <a:lnTo>
                      <a:pt x="202" y="18"/>
                    </a:lnTo>
                    <a:lnTo>
                      <a:pt x="207" y="21"/>
                    </a:lnTo>
                    <a:lnTo>
                      <a:pt x="211" y="23"/>
                    </a:lnTo>
                    <a:lnTo>
                      <a:pt x="214" y="26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4" y="31"/>
                    </a:lnTo>
                    <a:lnTo>
                      <a:pt x="228" y="33"/>
                    </a:lnTo>
                    <a:lnTo>
                      <a:pt x="231" y="36"/>
                    </a:lnTo>
                    <a:lnTo>
                      <a:pt x="235" y="37"/>
                    </a:lnTo>
                    <a:lnTo>
                      <a:pt x="238" y="40"/>
                    </a:lnTo>
                    <a:lnTo>
                      <a:pt x="241" y="43"/>
                    </a:lnTo>
                    <a:lnTo>
                      <a:pt x="243" y="45"/>
                    </a:lnTo>
                    <a:lnTo>
                      <a:pt x="243" y="50"/>
                    </a:lnTo>
                    <a:lnTo>
                      <a:pt x="241" y="54"/>
                    </a:lnTo>
                    <a:lnTo>
                      <a:pt x="238" y="55"/>
                    </a:lnTo>
                    <a:lnTo>
                      <a:pt x="235" y="57"/>
                    </a:lnTo>
                    <a:lnTo>
                      <a:pt x="232" y="58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4" y="60"/>
                    </a:lnTo>
                    <a:lnTo>
                      <a:pt x="211" y="60"/>
                    </a:lnTo>
                    <a:lnTo>
                      <a:pt x="208" y="60"/>
                    </a:lnTo>
                    <a:lnTo>
                      <a:pt x="205" y="58"/>
                    </a:lnTo>
                    <a:lnTo>
                      <a:pt x="202" y="57"/>
                    </a:lnTo>
                    <a:lnTo>
                      <a:pt x="198" y="57"/>
                    </a:lnTo>
                    <a:lnTo>
                      <a:pt x="194" y="55"/>
                    </a:lnTo>
                    <a:lnTo>
                      <a:pt x="191" y="54"/>
                    </a:lnTo>
                    <a:lnTo>
                      <a:pt x="188" y="54"/>
                    </a:lnTo>
                    <a:lnTo>
                      <a:pt x="184" y="53"/>
                    </a:lnTo>
                    <a:lnTo>
                      <a:pt x="181" y="53"/>
                    </a:lnTo>
                    <a:lnTo>
                      <a:pt x="177" y="51"/>
                    </a:lnTo>
                    <a:lnTo>
                      <a:pt x="174" y="50"/>
                    </a:lnTo>
                    <a:lnTo>
                      <a:pt x="168" y="50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57" y="47"/>
                    </a:lnTo>
                    <a:lnTo>
                      <a:pt x="151" y="45"/>
                    </a:lnTo>
                    <a:lnTo>
                      <a:pt x="148" y="45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7"/>
                    </a:lnTo>
                    <a:lnTo>
                      <a:pt x="128" y="47"/>
                    </a:lnTo>
                    <a:lnTo>
                      <a:pt x="124" y="50"/>
                    </a:lnTo>
                    <a:lnTo>
                      <a:pt x="118" y="51"/>
                    </a:lnTo>
                    <a:lnTo>
                      <a:pt x="113" y="53"/>
                    </a:lnTo>
                    <a:lnTo>
                      <a:pt x="108" y="54"/>
                    </a:lnTo>
                    <a:lnTo>
                      <a:pt x="103" y="57"/>
                    </a:lnTo>
                    <a:lnTo>
                      <a:pt x="100" y="58"/>
                    </a:lnTo>
                    <a:lnTo>
                      <a:pt x="97" y="60"/>
                    </a:lnTo>
                    <a:lnTo>
                      <a:pt x="94" y="60"/>
                    </a:lnTo>
                    <a:lnTo>
                      <a:pt x="93" y="63"/>
                    </a:lnTo>
                    <a:lnTo>
                      <a:pt x="86" y="64"/>
                    </a:lnTo>
                    <a:lnTo>
                      <a:pt x="81" y="67"/>
                    </a:lnTo>
                    <a:lnTo>
                      <a:pt x="76" y="68"/>
                    </a:lnTo>
                    <a:lnTo>
                      <a:pt x="72" y="71"/>
                    </a:lnTo>
                    <a:lnTo>
                      <a:pt x="67" y="71"/>
                    </a:lnTo>
                    <a:lnTo>
                      <a:pt x="63" y="74"/>
                    </a:lnTo>
                    <a:lnTo>
                      <a:pt x="57" y="75"/>
                    </a:lnTo>
                    <a:lnTo>
                      <a:pt x="53" y="78"/>
                    </a:lnTo>
                    <a:lnTo>
                      <a:pt x="49" y="78"/>
                    </a:lnTo>
                    <a:lnTo>
                      <a:pt x="46" y="81"/>
                    </a:lnTo>
                    <a:lnTo>
                      <a:pt x="42" y="81"/>
                    </a:lnTo>
                    <a:lnTo>
                      <a:pt x="39" y="84"/>
                    </a:lnTo>
                    <a:lnTo>
                      <a:pt x="36" y="84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6" y="87"/>
                    </a:lnTo>
                    <a:lnTo>
                      <a:pt x="23" y="87"/>
                    </a:lnTo>
                    <a:lnTo>
                      <a:pt x="20" y="87"/>
                    </a:lnTo>
                    <a:lnTo>
                      <a:pt x="15" y="87"/>
                    </a:lnTo>
                    <a:lnTo>
                      <a:pt x="10" y="85"/>
                    </a:lnTo>
                    <a:lnTo>
                      <a:pt x="6" y="82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5" y="50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6" y="28"/>
                    </a:lnTo>
                    <a:lnTo>
                      <a:pt x="29" y="26"/>
                    </a:lnTo>
                    <a:lnTo>
                      <a:pt x="32" y="24"/>
                    </a:lnTo>
                    <a:lnTo>
                      <a:pt x="36" y="23"/>
                    </a:lnTo>
                    <a:lnTo>
                      <a:pt x="39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3" y="6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2"/>
              <p:cNvSpPr>
                <a:spLocks/>
              </p:cNvSpPr>
              <p:nvPr/>
            </p:nvSpPr>
            <p:spPr bwMode="auto">
              <a:xfrm>
                <a:off x="2190" y="1213"/>
                <a:ext cx="34" cy="110"/>
              </a:xfrm>
              <a:custGeom>
                <a:avLst/>
                <a:gdLst>
                  <a:gd name="T0" fmla="*/ 2 w 102"/>
                  <a:gd name="T1" fmla="*/ 12 h 330"/>
                  <a:gd name="T2" fmla="*/ 2 w 102"/>
                  <a:gd name="T3" fmla="*/ 13 h 330"/>
                  <a:gd name="T4" fmla="*/ 2 w 102"/>
                  <a:gd name="T5" fmla="*/ 14 h 330"/>
                  <a:gd name="T6" fmla="*/ 2 w 102"/>
                  <a:gd name="T7" fmla="*/ 16 h 330"/>
                  <a:gd name="T8" fmla="*/ 2 w 102"/>
                  <a:gd name="T9" fmla="*/ 17 h 330"/>
                  <a:gd name="T10" fmla="*/ 2 w 102"/>
                  <a:gd name="T11" fmla="*/ 19 h 330"/>
                  <a:gd name="T12" fmla="*/ 2 w 102"/>
                  <a:gd name="T13" fmla="*/ 20 h 330"/>
                  <a:gd name="T14" fmla="*/ 2 w 102"/>
                  <a:gd name="T15" fmla="*/ 22 h 330"/>
                  <a:gd name="T16" fmla="*/ 2 w 102"/>
                  <a:gd name="T17" fmla="*/ 23 h 330"/>
                  <a:gd name="T18" fmla="*/ 2 w 102"/>
                  <a:gd name="T19" fmla="*/ 25 h 330"/>
                  <a:gd name="T20" fmla="*/ 2 w 102"/>
                  <a:gd name="T21" fmla="*/ 27 h 330"/>
                  <a:gd name="T22" fmla="*/ 2 w 102"/>
                  <a:gd name="T23" fmla="*/ 28 h 330"/>
                  <a:gd name="T24" fmla="*/ 2 w 102"/>
                  <a:gd name="T25" fmla="*/ 29 h 330"/>
                  <a:gd name="T26" fmla="*/ 2 w 102"/>
                  <a:gd name="T27" fmla="*/ 30 h 330"/>
                  <a:gd name="T28" fmla="*/ 2 w 102"/>
                  <a:gd name="T29" fmla="*/ 32 h 330"/>
                  <a:gd name="T30" fmla="*/ 2 w 102"/>
                  <a:gd name="T31" fmla="*/ 33 h 330"/>
                  <a:gd name="T32" fmla="*/ 2 w 102"/>
                  <a:gd name="T33" fmla="*/ 34 h 330"/>
                  <a:gd name="T34" fmla="*/ 3 w 102"/>
                  <a:gd name="T35" fmla="*/ 35 h 330"/>
                  <a:gd name="T36" fmla="*/ 4 w 102"/>
                  <a:gd name="T37" fmla="*/ 36 h 330"/>
                  <a:gd name="T38" fmla="*/ 5 w 102"/>
                  <a:gd name="T39" fmla="*/ 36 h 330"/>
                  <a:gd name="T40" fmla="*/ 7 w 102"/>
                  <a:gd name="T41" fmla="*/ 36 h 330"/>
                  <a:gd name="T42" fmla="*/ 8 w 102"/>
                  <a:gd name="T43" fmla="*/ 36 h 330"/>
                  <a:gd name="T44" fmla="*/ 9 w 102"/>
                  <a:gd name="T45" fmla="*/ 35 h 330"/>
                  <a:gd name="T46" fmla="*/ 10 w 102"/>
                  <a:gd name="T47" fmla="*/ 34 h 330"/>
                  <a:gd name="T48" fmla="*/ 11 w 102"/>
                  <a:gd name="T49" fmla="*/ 33 h 330"/>
                  <a:gd name="T50" fmla="*/ 11 w 102"/>
                  <a:gd name="T51" fmla="*/ 31 h 330"/>
                  <a:gd name="T52" fmla="*/ 11 w 102"/>
                  <a:gd name="T53" fmla="*/ 30 h 330"/>
                  <a:gd name="T54" fmla="*/ 11 w 102"/>
                  <a:gd name="T55" fmla="*/ 28 h 330"/>
                  <a:gd name="T56" fmla="*/ 11 w 102"/>
                  <a:gd name="T57" fmla="*/ 27 h 330"/>
                  <a:gd name="T58" fmla="*/ 11 w 102"/>
                  <a:gd name="T59" fmla="*/ 25 h 330"/>
                  <a:gd name="T60" fmla="*/ 11 w 102"/>
                  <a:gd name="T61" fmla="*/ 24 h 330"/>
                  <a:gd name="T62" fmla="*/ 11 w 102"/>
                  <a:gd name="T63" fmla="*/ 23 h 330"/>
                  <a:gd name="T64" fmla="*/ 11 w 102"/>
                  <a:gd name="T65" fmla="*/ 22 h 330"/>
                  <a:gd name="T66" fmla="*/ 10 w 102"/>
                  <a:gd name="T67" fmla="*/ 21 h 330"/>
                  <a:gd name="T68" fmla="*/ 10 w 102"/>
                  <a:gd name="T69" fmla="*/ 19 h 330"/>
                  <a:gd name="T70" fmla="*/ 10 w 102"/>
                  <a:gd name="T71" fmla="*/ 18 h 330"/>
                  <a:gd name="T72" fmla="*/ 9 w 102"/>
                  <a:gd name="T73" fmla="*/ 16 h 330"/>
                  <a:gd name="T74" fmla="*/ 9 w 102"/>
                  <a:gd name="T75" fmla="*/ 14 h 330"/>
                  <a:gd name="T76" fmla="*/ 8 w 102"/>
                  <a:gd name="T77" fmla="*/ 13 h 330"/>
                  <a:gd name="T78" fmla="*/ 8 w 102"/>
                  <a:gd name="T79" fmla="*/ 11 h 330"/>
                  <a:gd name="T80" fmla="*/ 7 w 102"/>
                  <a:gd name="T81" fmla="*/ 9 h 330"/>
                  <a:gd name="T82" fmla="*/ 7 w 102"/>
                  <a:gd name="T83" fmla="*/ 8 h 330"/>
                  <a:gd name="T84" fmla="*/ 6 w 102"/>
                  <a:gd name="T85" fmla="*/ 6 h 330"/>
                  <a:gd name="T86" fmla="*/ 6 w 102"/>
                  <a:gd name="T87" fmla="*/ 5 h 330"/>
                  <a:gd name="T88" fmla="*/ 5 w 102"/>
                  <a:gd name="T89" fmla="*/ 3 h 330"/>
                  <a:gd name="T90" fmla="*/ 4 w 102"/>
                  <a:gd name="T91" fmla="*/ 2 h 330"/>
                  <a:gd name="T92" fmla="*/ 4 w 102"/>
                  <a:gd name="T93" fmla="*/ 2 h 330"/>
                  <a:gd name="T94" fmla="*/ 3 w 102"/>
                  <a:gd name="T95" fmla="*/ 0 h 330"/>
                  <a:gd name="T96" fmla="*/ 2 w 102"/>
                  <a:gd name="T97" fmla="*/ 0 h 330"/>
                  <a:gd name="T98" fmla="*/ 0 w 102"/>
                  <a:gd name="T99" fmla="*/ 2 h 330"/>
                  <a:gd name="T100" fmla="*/ 0 w 102"/>
                  <a:gd name="T101" fmla="*/ 2 h 330"/>
                  <a:gd name="T102" fmla="*/ 0 w 102"/>
                  <a:gd name="T103" fmla="*/ 4 h 330"/>
                  <a:gd name="T104" fmla="*/ 0 w 102"/>
                  <a:gd name="T105" fmla="*/ 5 h 330"/>
                  <a:gd name="T106" fmla="*/ 0 w 102"/>
                  <a:gd name="T107" fmla="*/ 6 h 330"/>
                  <a:gd name="T108" fmla="*/ 1 w 102"/>
                  <a:gd name="T109" fmla="*/ 7 h 330"/>
                  <a:gd name="T110" fmla="*/ 1 w 102"/>
                  <a:gd name="T111" fmla="*/ 9 h 330"/>
                  <a:gd name="T112" fmla="*/ 2 w 102"/>
                  <a:gd name="T113" fmla="*/ 9 h 330"/>
                  <a:gd name="T114" fmla="*/ 2 w 102"/>
                  <a:gd name="T115" fmla="*/ 11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2" h="330">
                    <a:moveTo>
                      <a:pt x="18" y="99"/>
                    </a:moveTo>
                    <a:lnTo>
                      <a:pt x="18" y="102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20" y="112"/>
                    </a:lnTo>
                    <a:lnTo>
                      <a:pt x="20" y="116"/>
                    </a:lnTo>
                    <a:lnTo>
                      <a:pt x="21" y="119"/>
                    </a:lnTo>
                    <a:lnTo>
                      <a:pt x="21" y="125"/>
                    </a:lnTo>
                    <a:lnTo>
                      <a:pt x="21" y="129"/>
                    </a:lnTo>
                    <a:lnTo>
                      <a:pt x="21" y="132"/>
                    </a:lnTo>
                    <a:lnTo>
                      <a:pt x="21" y="136"/>
                    </a:lnTo>
                    <a:lnTo>
                      <a:pt x="21" y="140"/>
                    </a:lnTo>
                    <a:lnTo>
                      <a:pt x="21" y="145"/>
                    </a:lnTo>
                    <a:lnTo>
                      <a:pt x="21" y="150"/>
                    </a:lnTo>
                    <a:lnTo>
                      <a:pt x="21" y="155"/>
                    </a:lnTo>
                    <a:lnTo>
                      <a:pt x="21" y="159"/>
                    </a:lnTo>
                    <a:lnTo>
                      <a:pt x="23" y="163"/>
                    </a:lnTo>
                    <a:lnTo>
                      <a:pt x="21" y="168"/>
                    </a:lnTo>
                    <a:lnTo>
                      <a:pt x="21" y="172"/>
                    </a:lnTo>
                    <a:lnTo>
                      <a:pt x="21" y="177"/>
                    </a:lnTo>
                    <a:lnTo>
                      <a:pt x="21" y="182"/>
                    </a:lnTo>
                    <a:lnTo>
                      <a:pt x="20" y="187"/>
                    </a:lnTo>
                    <a:lnTo>
                      <a:pt x="20" y="190"/>
                    </a:lnTo>
                    <a:lnTo>
                      <a:pt x="20" y="196"/>
                    </a:lnTo>
                    <a:lnTo>
                      <a:pt x="20" y="200"/>
                    </a:lnTo>
                    <a:lnTo>
                      <a:pt x="18" y="206"/>
                    </a:lnTo>
                    <a:lnTo>
                      <a:pt x="18" y="210"/>
                    </a:lnTo>
                    <a:lnTo>
                      <a:pt x="18" y="214"/>
                    </a:lnTo>
                    <a:lnTo>
                      <a:pt x="18" y="219"/>
                    </a:lnTo>
                    <a:lnTo>
                      <a:pt x="18" y="224"/>
                    </a:lnTo>
                    <a:lnTo>
                      <a:pt x="18" y="227"/>
                    </a:lnTo>
                    <a:lnTo>
                      <a:pt x="18" y="233"/>
                    </a:lnTo>
                    <a:lnTo>
                      <a:pt x="18" y="239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15" y="259"/>
                    </a:lnTo>
                    <a:lnTo>
                      <a:pt x="15" y="263"/>
                    </a:lnTo>
                    <a:lnTo>
                      <a:pt x="15" y="267"/>
                    </a:lnTo>
                    <a:lnTo>
                      <a:pt x="17" y="271"/>
                    </a:lnTo>
                    <a:lnTo>
                      <a:pt x="17" y="274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7" y="287"/>
                    </a:lnTo>
                    <a:lnTo>
                      <a:pt x="17" y="290"/>
                    </a:lnTo>
                    <a:lnTo>
                      <a:pt x="18" y="293"/>
                    </a:lnTo>
                    <a:lnTo>
                      <a:pt x="18" y="296"/>
                    </a:lnTo>
                    <a:lnTo>
                      <a:pt x="18" y="300"/>
                    </a:lnTo>
                    <a:lnTo>
                      <a:pt x="18" y="303"/>
                    </a:lnTo>
                    <a:lnTo>
                      <a:pt x="20" y="305"/>
                    </a:lnTo>
                    <a:lnTo>
                      <a:pt x="21" y="308"/>
                    </a:lnTo>
                    <a:lnTo>
                      <a:pt x="23" y="310"/>
                    </a:lnTo>
                    <a:lnTo>
                      <a:pt x="25" y="315"/>
                    </a:lnTo>
                    <a:lnTo>
                      <a:pt x="28" y="320"/>
                    </a:lnTo>
                    <a:lnTo>
                      <a:pt x="31" y="323"/>
                    </a:lnTo>
                    <a:lnTo>
                      <a:pt x="34" y="325"/>
                    </a:lnTo>
                    <a:lnTo>
                      <a:pt x="40" y="327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4" y="330"/>
                    </a:lnTo>
                    <a:lnTo>
                      <a:pt x="58" y="328"/>
                    </a:lnTo>
                    <a:lnTo>
                      <a:pt x="62" y="328"/>
                    </a:lnTo>
                    <a:lnTo>
                      <a:pt x="65" y="327"/>
                    </a:lnTo>
                    <a:lnTo>
                      <a:pt x="69" y="325"/>
                    </a:lnTo>
                    <a:lnTo>
                      <a:pt x="72" y="324"/>
                    </a:lnTo>
                    <a:lnTo>
                      <a:pt x="77" y="323"/>
                    </a:lnTo>
                    <a:lnTo>
                      <a:pt x="79" y="320"/>
                    </a:lnTo>
                    <a:lnTo>
                      <a:pt x="82" y="317"/>
                    </a:lnTo>
                    <a:lnTo>
                      <a:pt x="85" y="314"/>
                    </a:lnTo>
                    <a:lnTo>
                      <a:pt x="87" y="311"/>
                    </a:lnTo>
                    <a:lnTo>
                      <a:pt x="89" y="308"/>
                    </a:lnTo>
                    <a:lnTo>
                      <a:pt x="91" y="304"/>
                    </a:lnTo>
                    <a:lnTo>
                      <a:pt x="92" y="300"/>
                    </a:lnTo>
                    <a:lnTo>
                      <a:pt x="95" y="297"/>
                    </a:lnTo>
                    <a:lnTo>
                      <a:pt x="95" y="293"/>
                    </a:lnTo>
                    <a:lnTo>
                      <a:pt x="96" y="288"/>
                    </a:lnTo>
                    <a:lnTo>
                      <a:pt x="98" y="283"/>
                    </a:lnTo>
                    <a:lnTo>
                      <a:pt x="99" y="278"/>
                    </a:lnTo>
                    <a:lnTo>
                      <a:pt x="99" y="274"/>
                    </a:lnTo>
                    <a:lnTo>
                      <a:pt x="99" y="270"/>
                    </a:lnTo>
                    <a:lnTo>
                      <a:pt x="101" y="266"/>
                    </a:lnTo>
                    <a:lnTo>
                      <a:pt x="102" y="260"/>
                    </a:lnTo>
                    <a:lnTo>
                      <a:pt x="102" y="256"/>
                    </a:lnTo>
                    <a:lnTo>
                      <a:pt x="102" y="250"/>
                    </a:lnTo>
                    <a:lnTo>
                      <a:pt x="102" y="244"/>
                    </a:lnTo>
                    <a:lnTo>
                      <a:pt x="102" y="240"/>
                    </a:lnTo>
                    <a:lnTo>
                      <a:pt x="102" y="236"/>
                    </a:lnTo>
                    <a:lnTo>
                      <a:pt x="102" y="230"/>
                    </a:lnTo>
                    <a:lnTo>
                      <a:pt x="101" y="226"/>
                    </a:lnTo>
                    <a:lnTo>
                      <a:pt x="101" y="222"/>
                    </a:lnTo>
                    <a:lnTo>
                      <a:pt x="99" y="219"/>
                    </a:lnTo>
                    <a:lnTo>
                      <a:pt x="99" y="216"/>
                    </a:lnTo>
                    <a:lnTo>
                      <a:pt x="99" y="213"/>
                    </a:lnTo>
                    <a:lnTo>
                      <a:pt x="99" y="210"/>
                    </a:lnTo>
                    <a:lnTo>
                      <a:pt x="98" y="207"/>
                    </a:lnTo>
                    <a:lnTo>
                      <a:pt x="96" y="204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5" y="193"/>
                    </a:lnTo>
                    <a:lnTo>
                      <a:pt x="95" y="189"/>
                    </a:lnTo>
                    <a:lnTo>
                      <a:pt x="94" y="185"/>
                    </a:lnTo>
                    <a:lnTo>
                      <a:pt x="94" y="182"/>
                    </a:lnTo>
                    <a:lnTo>
                      <a:pt x="92" y="176"/>
                    </a:lnTo>
                    <a:lnTo>
                      <a:pt x="91" y="172"/>
                    </a:lnTo>
                    <a:lnTo>
                      <a:pt x="89" y="168"/>
                    </a:lnTo>
                    <a:lnTo>
                      <a:pt x="89" y="163"/>
                    </a:lnTo>
                    <a:lnTo>
                      <a:pt x="88" y="159"/>
                    </a:lnTo>
                    <a:lnTo>
                      <a:pt x="87" y="153"/>
                    </a:lnTo>
                    <a:lnTo>
                      <a:pt x="85" y="149"/>
                    </a:lnTo>
                    <a:lnTo>
                      <a:pt x="84" y="143"/>
                    </a:lnTo>
                    <a:lnTo>
                      <a:pt x="82" y="139"/>
                    </a:lnTo>
                    <a:lnTo>
                      <a:pt x="81" y="135"/>
                    </a:lnTo>
                    <a:lnTo>
                      <a:pt x="79" y="129"/>
                    </a:lnTo>
                    <a:lnTo>
                      <a:pt x="78" y="125"/>
                    </a:lnTo>
                    <a:lnTo>
                      <a:pt x="77" y="119"/>
                    </a:lnTo>
                    <a:lnTo>
                      <a:pt x="74" y="113"/>
                    </a:lnTo>
                    <a:lnTo>
                      <a:pt x="74" y="109"/>
                    </a:lnTo>
                    <a:lnTo>
                      <a:pt x="71" y="104"/>
                    </a:lnTo>
                    <a:lnTo>
                      <a:pt x="71" y="99"/>
                    </a:lnTo>
                    <a:lnTo>
                      <a:pt x="68" y="94"/>
                    </a:lnTo>
                    <a:lnTo>
                      <a:pt x="67" y="89"/>
                    </a:lnTo>
                    <a:lnTo>
                      <a:pt x="65" y="85"/>
                    </a:lnTo>
                    <a:lnTo>
                      <a:pt x="64" y="79"/>
                    </a:lnTo>
                    <a:lnTo>
                      <a:pt x="62" y="75"/>
                    </a:lnTo>
                    <a:lnTo>
                      <a:pt x="61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5" y="57"/>
                    </a:lnTo>
                    <a:lnTo>
                      <a:pt x="54" y="52"/>
                    </a:lnTo>
                    <a:lnTo>
                      <a:pt x="52" y="48"/>
                    </a:lnTo>
                    <a:lnTo>
                      <a:pt x="50" y="44"/>
                    </a:lnTo>
                    <a:lnTo>
                      <a:pt x="48" y="38"/>
                    </a:lnTo>
                    <a:lnTo>
                      <a:pt x="45" y="35"/>
                    </a:lnTo>
                    <a:lnTo>
                      <a:pt x="44" y="31"/>
                    </a:lnTo>
                    <a:lnTo>
                      <a:pt x="42" y="28"/>
                    </a:lnTo>
                    <a:lnTo>
                      <a:pt x="41" y="25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7" y="59"/>
                    </a:lnTo>
                    <a:lnTo>
                      <a:pt x="8" y="65"/>
                    </a:lnTo>
                    <a:lnTo>
                      <a:pt x="10" y="69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3" y="79"/>
                    </a:lnTo>
                    <a:lnTo>
                      <a:pt x="13" y="82"/>
                    </a:lnTo>
                    <a:lnTo>
                      <a:pt x="14" y="85"/>
                    </a:lnTo>
                    <a:lnTo>
                      <a:pt x="14" y="88"/>
                    </a:lnTo>
                    <a:lnTo>
                      <a:pt x="15" y="91"/>
                    </a:lnTo>
                    <a:lnTo>
                      <a:pt x="15" y="95"/>
                    </a:lnTo>
                    <a:lnTo>
                      <a:pt x="1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3"/>
              <p:cNvSpPr>
                <a:spLocks/>
              </p:cNvSpPr>
              <p:nvPr/>
            </p:nvSpPr>
            <p:spPr bwMode="auto">
              <a:xfrm>
                <a:off x="1899" y="1341"/>
                <a:ext cx="50" cy="73"/>
              </a:xfrm>
              <a:custGeom>
                <a:avLst/>
                <a:gdLst>
                  <a:gd name="T0" fmla="*/ 0 w 151"/>
                  <a:gd name="T1" fmla="*/ 8 h 219"/>
                  <a:gd name="T2" fmla="*/ 1 w 151"/>
                  <a:gd name="T3" fmla="*/ 9 h 219"/>
                  <a:gd name="T4" fmla="*/ 1 w 151"/>
                  <a:gd name="T5" fmla="*/ 10 h 219"/>
                  <a:gd name="T6" fmla="*/ 2 w 151"/>
                  <a:gd name="T7" fmla="*/ 12 h 219"/>
                  <a:gd name="T8" fmla="*/ 3 w 151"/>
                  <a:gd name="T9" fmla="*/ 14 h 219"/>
                  <a:gd name="T10" fmla="*/ 4 w 151"/>
                  <a:gd name="T11" fmla="*/ 15 h 219"/>
                  <a:gd name="T12" fmla="*/ 4 w 151"/>
                  <a:gd name="T13" fmla="*/ 16 h 219"/>
                  <a:gd name="T14" fmla="*/ 5 w 151"/>
                  <a:gd name="T15" fmla="*/ 18 h 219"/>
                  <a:gd name="T16" fmla="*/ 6 w 151"/>
                  <a:gd name="T17" fmla="*/ 20 h 219"/>
                  <a:gd name="T18" fmla="*/ 7 w 151"/>
                  <a:gd name="T19" fmla="*/ 21 h 219"/>
                  <a:gd name="T20" fmla="*/ 8 w 151"/>
                  <a:gd name="T21" fmla="*/ 22 h 219"/>
                  <a:gd name="T22" fmla="*/ 9 w 151"/>
                  <a:gd name="T23" fmla="*/ 23 h 219"/>
                  <a:gd name="T24" fmla="*/ 11 w 151"/>
                  <a:gd name="T25" fmla="*/ 23 h 219"/>
                  <a:gd name="T26" fmla="*/ 12 w 151"/>
                  <a:gd name="T27" fmla="*/ 24 h 219"/>
                  <a:gd name="T28" fmla="*/ 13 w 151"/>
                  <a:gd name="T29" fmla="*/ 24 h 219"/>
                  <a:gd name="T30" fmla="*/ 14 w 151"/>
                  <a:gd name="T31" fmla="*/ 24 h 219"/>
                  <a:gd name="T32" fmla="*/ 15 w 151"/>
                  <a:gd name="T33" fmla="*/ 24 h 219"/>
                  <a:gd name="T34" fmla="*/ 16 w 151"/>
                  <a:gd name="T35" fmla="*/ 24 h 219"/>
                  <a:gd name="T36" fmla="*/ 17 w 151"/>
                  <a:gd name="T37" fmla="*/ 22 h 219"/>
                  <a:gd name="T38" fmla="*/ 16 w 151"/>
                  <a:gd name="T39" fmla="*/ 21 h 219"/>
                  <a:gd name="T40" fmla="*/ 15 w 151"/>
                  <a:gd name="T41" fmla="*/ 20 h 219"/>
                  <a:gd name="T42" fmla="*/ 15 w 151"/>
                  <a:gd name="T43" fmla="*/ 19 h 219"/>
                  <a:gd name="T44" fmla="*/ 14 w 151"/>
                  <a:gd name="T45" fmla="*/ 18 h 219"/>
                  <a:gd name="T46" fmla="*/ 13 w 151"/>
                  <a:gd name="T47" fmla="*/ 17 h 219"/>
                  <a:gd name="T48" fmla="*/ 13 w 151"/>
                  <a:gd name="T49" fmla="*/ 16 h 219"/>
                  <a:gd name="T50" fmla="*/ 12 w 151"/>
                  <a:gd name="T51" fmla="*/ 14 h 219"/>
                  <a:gd name="T52" fmla="*/ 11 w 151"/>
                  <a:gd name="T53" fmla="*/ 13 h 219"/>
                  <a:gd name="T54" fmla="*/ 11 w 151"/>
                  <a:gd name="T55" fmla="*/ 12 h 219"/>
                  <a:gd name="T56" fmla="*/ 10 w 151"/>
                  <a:gd name="T57" fmla="*/ 10 h 219"/>
                  <a:gd name="T58" fmla="*/ 9 w 151"/>
                  <a:gd name="T59" fmla="*/ 9 h 219"/>
                  <a:gd name="T60" fmla="*/ 9 w 151"/>
                  <a:gd name="T61" fmla="*/ 7 h 219"/>
                  <a:gd name="T62" fmla="*/ 8 w 151"/>
                  <a:gd name="T63" fmla="*/ 6 h 219"/>
                  <a:gd name="T64" fmla="*/ 7 w 151"/>
                  <a:gd name="T65" fmla="*/ 5 h 219"/>
                  <a:gd name="T66" fmla="*/ 7 w 151"/>
                  <a:gd name="T67" fmla="*/ 4 h 219"/>
                  <a:gd name="T68" fmla="*/ 6 w 151"/>
                  <a:gd name="T69" fmla="*/ 3 h 219"/>
                  <a:gd name="T70" fmla="*/ 5 w 151"/>
                  <a:gd name="T71" fmla="*/ 2 h 219"/>
                  <a:gd name="T72" fmla="*/ 4 w 151"/>
                  <a:gd name="T73" fmla="*/ 0 h 219"/>
                  <a:gd name="T74" fmla="*/ 3 w 151"/>
                  <a:gd name="T75" fmla="*/ 0 h 219"/>
                  <a:gd name="T76" fmla="*/ 2 w 151"/>
                  <a:gd name="T77" fmla="*/ 1 h 219"/>
                  <a:gd name="T78" fmla="*/ 1 w 151"/>
                  <a:gd name="T79" fmla="*/ 2 h 219"/>
                  <a:gd name="T80" fmla="*/ 1 w 151"/>
                  <a:gd name="T81" fmla="*/ 3 h 219"/>
                  <a:gd name="T82" fmla="*/ 0 w 151"/>
                  <a:gd name="T83" fmla="*/ 5 h 219"/>
                  <a:gd name="T84" fmla="*/ 0 w 151"/>
                  <a:gd name="T85" fmla="*/ 6 h 219"/>
                  <a:gd name="T86" fmla="*/ 0 w 151"/>
                  <a:gd name="T87" fmla="*/ 7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1" h="219">
                    <a:moveTo>
                      <a:pt x="2" y="66"/>
                    </a:moveTo>
                    <a:lnTo>
                      <a:pt x="2" y="67"/>
                    </a:lnTo>
                    <a:lnTo>
                      <a:pt x="3" y="70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8" y="80"/>
                    </a:lnTo>
                    <a:lnTo>
                      <a:pt x="9" y="85"/>
                    </a:lnTo>
                    <a:lnTo>
                      <a:pt x="10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6" y="103"/>
                    </a:lnTo>
                    <a:lnTo>
                      <a:pt x="19" y="108"/>
                    </a:lnTo>
                    <a:lnTo>
                      <a:pt x="22" y="114"/>
                    </a:lnTo>
                    <a:lnTo>
                      <a:pt x="25" y="118"/>
                    </a:lnTo>
                    <a:lnTo>
                      <a:pt x="27" y="124"/>
                    </a:lnTo>
                    <a:lnTo>
                      <a:pt x="29" y="127"/>
                    </a:lnTo>
                    <a:lnTo>
                      <a:pt x="30" y="130"/>
                    </a:lnTo>
                    <a:lnTo>
                      <a:pt x="32" y="132"/>
                    </a:lnTo>
                    <a:lnTo>
                      <a:pt x="33" y="135"/>
                    </a:lnTo>
                    <a:lnTo>
                      <a:pt x="36" y="139"/>
                    </a:lnTo>
                    <a:lnTo>
                      <a:pt x="39" y="145"/>
                    </a:lnTo>
                    <a:lnTo>
                      <a:pt x="42" y="151"/>
                    </a:lnTo>
                    <a:lnTo>
                      <a:pt x="44" y="157"/>
                    </a:lnTo>
                    <a:lnTo>
                      <a:pt x="47" y="161"/>
                    </a:lnTo>
                    <a:lnTo>
                      <a:pt x="52" y="167"/>
                    </a:lnTo>
                    <a:lnTo>
                      <a:pt x="54" y="171"/>
                    </a:lnTo>
                    <a:lnTo>
                      <a:pt x="57" y="176"/>
                    </a:lnTo>
                    <a:lnTo>
                      <a:pt x="60" y="179"/>
                    </a:lnTo>
                    <a:lnTo>
                      <a:pt x="63" y="185"/>
                    </a:lnTo>
                    <a:lnTo>
                      <a:pt x="66" y="188"/>
                    </a:lnTo>
                    <a:lnTo>
                      <a:pt x="70" y="192"/>
                    </a:lnTo>
                    <a:lnTo>
                      <a:pt x="73" y="195"/>
                    </a:lnTo>
                    <a:lnTo>
                      <a:pt x="76" y="198"/>
                    </a:lnTo>
                    <a:lnTo>
                      <a:pt x="80" y="202"/>
                    </a:lnTo>
                    <a:lnTo>
                      <a:pt x="83" y="205"/>
                    </a:lnTo>
                    <a:lnTo>
                      <a:pt x="86" y="205"/>
                    </a:lnTo>
                    <a:lnTo>
                      <a:pt x="89" y="208"/>
                    </a:lnTo>
                    <a:lnTo>
                      <a:pt x="91" y="209"/>
                    </a:lnTo>
                    <a:lnTo>
                      <a:pt x="96" y="211"/>
                    </a:lnTo>
                    <a:lnTo>
                      <a:pt x="98" y="212"/>
                    </a:lnTo>
                    <a:lnTo>
                      <a:pt x="103" y="213"/>
                    </a:lnTo>
                    <a:lnTo>
                      <a:pt x="106" y="215"/>
                    </a:lnTo>
                    <a:lnTo>
                      <a:pt x="110" y="216"/>
                    </a:lnTo>
                    <a:lnTo>
                      <a:pt x="113" y="216"/>
                    </a:lnTo>
                    <a:lnTo>
                      <a:pt x="117" y="218"/>
                    </a:lnTo>
                    <a:lnTo>
                      <a:pt x="120" y="218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8" y="219"/>
                    </a:lnTo>
                    <a:lnTo>
                      <a:pt x="133" y="219"/>
                    </a:lnTo>
                    <a:lnTo>
                      <a:pt x="135" y="219"/>
                    </a:lnTo>
                    <a:lnTo>
                      <a:pt x="141" y="218"/>
                    </a:lnTo>
                    <a:lnTo>
                      <a:pt x="145" y="216"/>
                    </a:lnTo>
                    <a:lnTo>
                      <a:pt x="148" y="213"/>
                    </a:lnTo>
                    <a:lnTo>
                      <a:pt x="150" y="211"/>
                    </a:lnTo>
                    <a:lnTo>
                      <a:pt x="151" y="205"/>
                    </a:lnTo>
                    <a:lnTo>
                      <a:pt x="150" y="202"/>
                    </a:lnTo>
                    <a:lnTo>
                      <a:pt x="150" y="198"/>
                    </a:lnTo>
                    <a:lnTo>
                      <a:pt x="147" y="195"/>
                    </a:lnTo>
                    <a:lnTo>
                      <a:pt x="145" y="192"/>
                    </a:lnTo>
                    <a:lnTo>
                      <a:pt x="144" y="189"/>
                    </a:lnTo>
                    <a:lnTo>
                      <a:pt x="141" y="185"/>
                    </a:lnTo>
                    <a:lnTo>
                      <a:pt x="137" y="181"/>
                    </a:lnTo>
                    <a:lnTo>
                      <a:pt x="135" y="178"/>
                    </a:lnTo>
                    <a:lnTo>
                      <a:pt x="134" y="175"/>
                    </a:lnTo>
                    <a:lnTo>
                      <a:pt x="133" y="172"/>
                    </a:lnTo>
                    <a:lnTo>
                      <a:pt x="131" y="169"/>
                    </a:lnTo>
                    <a:lnTo>
                      <a:pt x="128" y="167"/>
                    </a:lnTo>
                    <a:lnTo>
                      <a:pt x="127" y="164"/>
                    </a:lnTo>
                    <a:lnTo>
                      <a:pt x="125" y="159"/>
                    </a:lnTo>
                    <a:lnTo>
                      <a:pt x="123" y="157"/>
                    </a:lnTo>
                    <a:lnTo>
                      <a:pt x="121" y="152"/>
                    </a:lnTo>
                    <a:lnTo>
                      <a:pt x="120" y="149"/>
                    </a:lnTo>
                    <a:lnTo>
                      <a:pt x="118" y="145"/>
                    </a:lnTo>
                    <a:lnTo>
                      <a:pt x="117" y="141"/>
                    </a:lnTo>
                    <a:lnTo>
                      <a:pt x="114" y="138"/>
                    </a:lnTo>
                    <a:lnTo>
                      <a:pt x="113" y="134"/>
                    </a:lnTo>
                    <a:lnTo>
                      <a:pt x="110" y="130"/>
                    </a:lnTo>
                    <a:lnTo>
                      <a:pt x="108" y="125"/>
                    </a:lnTo>
                    <a:lnTo>
                      <a:pt x="106" y="121"/>
                    </a:lnTo>
                    <a:lnTo>
                      <a:pt x="104" y="117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7" y="104"/>
                    </a:lnTo>
                    <a:lnTo>
                      <a:pt x="96" y="101"/>
                    </a:lnTo>
                    <a:lnTo>
                      <a:pt x="94" y="95"/>
                    </a:lnTo>
                    <a:lnTo>
                      <a:pt x="91" y="93"/>
                    </a:lnTo>
                    <a:lnTo>
                      <a:pt x="89" y="87"/>
                    </a:lnTo>
                    <a:lnTo>
                      <a:pt x="89" y="83"/>
                    </a:lnTo>
                    <a:lnTo>
                      <a:pt x="86" y="78"/>
                    </a:lnTo>
                    <a:lnTo>
                      <a:pt x="83" y="75"/>
                    </a:lnTo>
                    <a:lnTo>
                      <a:pt x="81" y="71"/>
                    </a:lnTo>
                    <a:lnTo>
                      <a:pt x="80" y="67"/>
                    </a:lnTo>
                    <a:lnTo>
                      <a:pt x="76" y="61"/>
                    </a:lnTo>
                    <a:lnTo>
                      <a:pt x="74" y="58"/>
                    </a:lnTo>
                    <a:lnTo>
                      <a:pt x="73" y="54"/>
                    </a:lnTo>
                    <a:lnTo>
                      <a:pt x="71" y="51"/>
                    </a:lnTo>
                    <a:lnTo>
                      <a:pt x="69" y="47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3" y="36"/>
                    </a:lnTo>
                    <a:lnTo>
                      <a:pt x="60" y="33"/>
                    </a:lnTo>
                    <a:lnTo>
                      <a:pt x="59" y="30"/>
                    </a:lnTo>
                    <a:lnTo>
                      <a:pt x="57" y="27"/>
                    </a:lnTo>
                    <a:lnTo>
                      <a:pt x="54" y="24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47" y="14"/>
                    </a:lnTo>
                    <a:lnTo>
                      <a:pt x="44" y="9"/>
                    </a:lnTo>
                    <a:lnTo>
                      <a:pt x="42" y="6"/>
                    </a:lnTo>
                    <a:lnTo>
                      <a:pt x="39" y="3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B4AFD38-6066-724B-931B-0BFA8A86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2918">
            <a:off x="5971006" y="1312936"/>
            <a:ext cx="3562075" cy="8182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16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Locks using Interrupts vs.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test&amp;set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3913"/>
            <a:ext cx="8610600" cy="5881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Recall “disable interrupt” solution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Gill Sans Light"/>
              <a:ea typeface="굴림" charset="0"/>
              <a:cs typeface="Gill Sans Light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200" dirty="0">
                <a:latin typeface="Gill Sans Light"/>
                <a:ea typeface="굴림" charset="0"/>
                <a:cs typeface="Gill Sans Light"/>
              </a:rPr>
              <a:t>Basically we replaced: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disable interrupts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  <a:sym typeface="Wingdings" charset="0"/>
              </a:rPr>
              <a:t>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while (</a:t>
            </a:r>
            <a:r>
              <a:rPr lang="en-US" sz="2000" b="1" dirty="0" err="1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test&amp;set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(guard))</a:t>
            </a:r>
            <a:r>
              <a:rPr lang="en-US" sz="2000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enable interrupts 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  <a:sym typeface="Wingdings" charset="0"/>
              </a:rPr>
              <a:t> guard = 0;</a:t>
            </a:r>
            <a:endParaRPr lang="en-US" altLang="ko-KR" sz="2000" b="1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52400" y="1288226"/>
            <a:ext cx="458152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900" dirty="0" err="1">
                <a:solidFill>
                  <a:srgbClr val="233AE1"/>
                </a:solidFill>
                <a:latin typeface="Courier New" charset="0"/>
              </a:rPr>
              <a:t>int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 value = FREE;</a:t>
            </a:r>
          </a:p>
          <a:p>
            <a:endParaRPr lang="en-US" sz="1900" dirty="0">
              <a:latin typeface="Courier New" charset="0"/>
            </a:endParaRPr>
          </a:p>
          <a:p>
            <a:r>
              <a:rPr lang="en-US" sz="1900" dirty="0">
                <a:latin typeface="Courier New" charset="0"/>
              </a:rPr>
              <a:t>Acquire()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(value == BUSY)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put thread on wait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Go to sleep();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// Enable interrupts?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BUSY;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	</a:t>
            </a: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4495800" y="1364426"/>
            <a:ext cx="4648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900" dirty="0">
                <a:latin typeface="Courier New" charset="0"/>
              </a:rPr>
              <a:t>Release()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(anyone on wait queue)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take thread off wait queue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Place on ready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FREE;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br>
              <a:rPr lang="en-US" sz="1900" dirty="0">
                <a:latin typeface="Courier New" charset="0"/>
              </a:rPr>
            </a:br>
            <a:endParaRPr lang="en-US" sz="1900" dirty="0">
              <a:latin typeface="Courier New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895600" y="1219200"/>
            <a:ext cx="609600" cy="685800"/>
            <a:chOff x="1776" y="912"/>
            <a:chExt cx="476" cy="576"/>
          </a:xfrm>
        </p:grpSpPr>
        <p:sp>
          <p:nvSpPr>
            <p:cNvPr id="18438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0 w 1303"/>
                <a:gd name="T1" fmla="*/ 0 h 1327"/>
                <a:gd name="T2" fmla="*/ 0 w 1303"/>
                <a:gd name="T3" fmla="*/ 0 h 1327"/>
                <a:gd name="T4" fmla="*/ 0 w 1303"/>
                <a:gd name="T5" fmla="*/ 0 h 1327"/>
                <a:gd name="T6" fmla="*/ 0 w 1303"/>
                <a:gd name="T7" fmla="*/ 0 h 1327"/>
                <a:gd name="T8" fmla="*/ 0 w 1303"/>
                <a:gd name="T9" fmla="*/ 0 h 1327"/>
                <a:gd name="T10" fmla="*/ 0 w 1303"/>
                <a:gd name="T11" fmla="*/ 0 h 1327"/>
                <a:gd name="T12" fmla="*/ 0 w 1303"/>
                <a:gd name="T13" fmla="*/ 0 h 1327"/>
                <a:gd name="T14" fmla="*/ 0 w 1303"/>
                <a:gd name="T15" fmla="*/ 0 h 1327"/>
                <a:gd name="T16" fmla="*/ 0 w 1303"/>
                <a:gd name="T17" fmla="*/ 0 h 1327"/>
                <a:gd name="T18" fmla="*/ 0 w 1303"/>
                <a:gd name="T19" fmla="*/ 0 h 1327"/>
                <a:gd name="T20" fmla="*/ 0 w 1303"/>
                <a:gd name="T21" fmla="*/ 0 h 1327"/>
                <a:gd name="T22" fmla="*/ 0 w 1303"/>
                <a:gd name="T23" fmla="*/ 0 h 1327"/>
                <a:gd name="T24" fmla="*/ 0 w 1303"/>
                <a:gd name="T25" fmla="*/ 0 h 1327"/>
                <a:gd name="T26" fmla="*/ 0 w 1303"/>
                <a:gd name="T27" fmla="*/ 0 h 1327"/>
                <a:gd name="T28" fmla="*/ 0 w 1303"/>
                <a:gd name="T29" fmla="*/ 0 h 1327"/>
                <a:gd name="T30" fmla="*/ 0 w 1303"/>
                <a:gd name="T31" fmla="*/ 0 h 1327"/>
                <a:gd name="T32" fmla="*/ 0 w 1303"/>
                <a:gd name="T33" fmla="*/ 0 h 1327"/>
                <a:gd name="T34" fmla="*/ 0 w 1303"/>
                <a:gd name="T35" fmla="*/ 0 h 1327"/>
                <a:gd name="T36" fmla="*/ 0 w 1303"/>
                <a:gd name="T37" fmla="*/ 0 h 1327"/>
                <a:gd name="T38" fmla="*/ 0 w 1303"/>
                <a:gd name="T39" fmla="*/ 0 h 1327"/>
                <a:gd name="T40" fmla="*/ 0 w 1303"/>
                <a:gd name="T41" fmla="*/ 0 h 1327"/>
                <a:gd name="T42" fmla="*/ 0 w 1303"/>
                <a:gd name="T43" fmla="*/ 0 h 1327"/>
                <a:gd name="T44" fmla="*/ 0 w 1303"/>
                <a:gd name="T45" fmla="*/ 0 h 1327"/>
                <a:gd name="T46" fmla="*/ 0 w 1303"/>
                <a:gd name="T47" fmla="*/ 0 h 1327"/>
                <a:gd name="T48" fmla="*/ 0 w 1303"/>
                <a:gd name="T49" fmla="*/ 0 h 1327"/>
                <a:gd name="T50" fmla="*/ 0 w 1303"/>
                <a:gd name="T51" fmla="*/ 0 h 1327"/>
                <a:gd name="T52" fmla="*/ 0 w 1303"/>
                <a:gd name="T53" fmla="*/ 0 h 1327"/>
                <a:gd name="T54" fmla="*/ 0 w 1303"/>
                <a:gd name="T55" fmla="*/ 0 h 1327"/>
                <a:gd name="T56" fmla="*/ 0 w 1303"/>
                <a:gd name="T57" fmla="*/ 0 h 1327"/>
                <a:gd name="T58" fmla="*/ 0 w 1303"/>
                <a:gd name="T59" fmla="*/ 0 h 1327"/>
                <a:gd name="T60" fmla="*/ 0 w 1303"/>
                <a:gd name="T61" fmla="*/ 0 h 1327"/>
                <a:gd name="T62" fmla="*/ 0 w 1303"/>
                <a:gd name="T63" fmla="*/ 0 h 1327"/>
                <a:gd name="T64" fmla="*/ 0 w 1303"/>
                <a:gd name="T65" fmla="*/ 0 h 1327"/>
                <a:gd name="T66" fmla="*/ 0 w 1303"/>
                <a:gd name="T67" fmla="*/ 0 h 1327"/>
                <a:gd name="T68" fmla="*/ 0 w 1303"/>
                <a:gd name="T69" fmla="*/ 0 h 1327"/>
                <a:gd name="T70" fmla="*/ 0 w 1303"/>
                <a:gd name="T71" fmla="*/ 0 h 1327"/>
                <a:gd name="T72" fmla="*/ 0 w 1303"/>
                <a:gd name="T73" fmla="*/ 0 h 1327"/>
                <a:gd name="T74" fmla="*/ 0 w 1303"/>
                <a:gd name="T75" fmla="*/ 0 h 1327"/>
                <a:gd name="T76" fmla="*/ 0 w 1303"/>
                <a:gd name="T77" fmla="*/ 0 h 1327"/>
                <a:gd name="T78" fmla="*/ 0 w 1303"/>
                <a:gd name="T79" fmla="*/ 0 h 1327"/>
                <a:gd name="T80" fmla="*/ 0 w 1303"/>
                <a:gd name="T81" fmla="*/ 0 h 1327"/>
                <a:gd name="T82" fmla="*/ 0 w 1303"/>
                <a:gd name="T83" fmla="*/ 0 h 1327"/>
                <a:gd name="T84" fmla="*/ 0 w 1303"/>
                <a:gd name="T85" fmla="*/ 0 h 1327"/>
                <a:gd name="T86" fmla="*/ 0 w 1303"/>
                <a:gd name="T87" fmla="*/ 0 h 1327"/>
                <a:gd name="T88" fmla="*/ 0 w 1303"/>
                <a:gd name="T89" fmla="*/ 0 h 1327"/>
                <a:gd name="T90" fmla="*/ 0 w 1303"/>
                <a:gd name="T91" fmla="*/ 0 h 1327"/>
                <a:gd name="T92" fmla="*/ 0 w 1303"/>
                <a:gd name="T93" fmla="*/ 0 h 1327"/>
                <a:gd name="T94" fmla="*/ 0 w 1303"/>
                <a:gd name="T95" fmla="*/ 0 h 1327"/>
                <a:gd name="T96" fmla="*/ 0 w 1303"/>
                <a:gd name="T97" fmla="*/ 0 h 1327"/>
                <a:gd name="T98" fmla="*/ 0 w 1303"/>
                <a:gd name="T99" fmla="*/ 0 h 1327"/>
                <a:gd name="T100" fmla="*/ 0 w 1303"/>
                <a:gd name="T101" fmla="*/ 0 h 1327"/>
                <a:gd name="T102" fmla="*/ 0 w 1303"/>
                <a:gd name="T103" fmla="*/ 0 h 1327"/>
                <a:gd name="T104" fmla="*/ 0 w 1303"/>
                <a:gd name="T105" fmla="*/ 0 h 1327"/>
                <a:gd name="T106" fmla="*/ 0 w 1303"/>
                <a:gd name="T107" fmla="*/ 0 h 1327"/>
                <a:gd name="T108" fmla="*/ 0 w 1303"/>
                <a:gd name="T109" fmla="*/ 0 h 1327"/>
                <a:gd name="T110" fmla="*/ 0 w 1303"/>
                <a:gd name="T111" fmla="*/ 0 h 1327"/>
                <a:gd name="T112" fmla="*/ 0 w 1303"/>
                <a:gd name="T113" fmla="*/ 0 h 1327"/>
                <a:gd name="T114" fmla="*/ 0 w 1303"/>
                <a:gd name="T115" fmla="*/ 0 h 1327"/>
                <a:gd name="T116" fmla="*/ 0 w 1303"/>
                <a:gd name="T117" fmla="*/ 0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3"/>
                <a:gd name="T178" fmla="*/ 0 h 1327"/>
                <a:gd name="T179" fmla="*/ 1303 w 1303"/>
                <a:gd name="T180" fmla="*/ 1327 h 13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0 w 285"/>
                <a:gd name="T1" fmla="*/ 0 h 411"/>
                <a:gd name="T2" fmla="*/ 0 w 285"/>
                <a:gd name="T3" fmla="*/ 0 h 411"/>
                <a:gd name="T4" fmla="*/ 0 w 285"/>
                <a:gd name="T5" fmla="*/ 0 h 411"/>
                <a:gd name="T6" fmla="*/ 0 w 285"/>
                <a:gd name="T7" fmla="*/ 0 h 411"/>
                <a:gd name="T8" fmla="*/ 0 w 285"/>
                <a:gd name="T9" fmla="*/ 0 h 411"/>
                <a:gd name="T10" fmla="*/ 0 w 285"/>
                <a:gd name="T11" fmla="*/ 0 h 411"/>
                <a:gd name="T12" fmla="*/ 0 w 285"/>
                <a:gd name="T13" fmla="*/ 0 h 411"/>
                <a:gd name="T14" fmla="*/ 0 w 285"/>
                <a:gd name="T15" fmla="*/ 0 h 411"/>
                <a:gd name="T16" fmla="*/ 0 w 285"/>
                <a:gd name="T17" fmla="*/ 0 h 411"/>
                <a:gd name="T18" fmla="*/ 0 w 285"/>
                <a:gd name="T19" fmla="*/ 0 h 411"/>
                <a:gd name="T20" fmla="*/ 0 w 285"/>
                <a:gd name="T21" fmla="*/ 0 h 411"/>
                <a:gd name="T22" fmla="*/ 0 w 285"/>
                <a:gd name="T23" fmla="*/ 0 h 411"/>
                <a:gd name="T24" fmla="*/ 0 w 285"/>
                <a:gd name="T25" fmla="*/ 0 h 411"/>
                <a:gd name="T26" fmla="*/ 0 w 285"/>
                <a:gd name="T27" fmla="*/ 0 h 411"/>
                <a:gd name="T28" fmla="*/ 0 w 285"/>
                <a:gd name="T29" fmla="*/ 0 h 411"/>
                <a:gd name="T30" fmla="*/ 0 w 285"/>
                <a:gd name="T31" fmla="*/ 0 h 411"/>
                <a:gd name="T32" fmla="*/ 0 w 285"/>
                <a:gd name="T33" fmla="*/ 0 h 411"/>
                <a:gd name="T34" fmla="*/ 0 w 285"/>
                <a:gd name="T35" fmla="*/ 0 h 411"/>
                <a:gd name="T36" fmla="*/ 0 w 285"/>
                <a:gd name="T37" fmla="*/ 0 h 411"/>
                <a:gd name="T38" fmla="*/ 0 w 285"/>
                <a:gd name="T39" fmla="*/ 0 h 411"/>
                <a:gd name="T40" fmla="*/ 0 w 285"/>
                <a:gd name="T41" fmla="*/ 0 h 411"/>
                <a:gd name="T42" fmla="*/ 0 w 285"/>
                <a:gd name="T43" fmla="*/ 0 h 411"/>
                <a:gd name="T44" fmla="*/ 0 w 285"/>
                <a:gd name="T45" fmla="*/ 0 h 411"/>
                <a:gd name="T46" fmla="*/ 0 w 285"/>
                <a:gd name="T47" fmla="*/ 0 h 411"/>
                <a:gd name="T48" fmla="*/ 0 w 285"/>
                <a:gd name="T49" fmla="*/ 0 h 411"/>
                <a:gd name="T50" fmla="*/ 0 w 285"/>
                <a:gd name="T51" fmla="*/ 0 h 411"/>
                <a:gd name="T52" fmla="*/ 0 w 285"/>
                <a:gd name="T53" fmla="*/ 0 h 411"/>
                <a:gd name="T54" fmla="*/ 0 w 285"/>
                <a:gd name="T55" fmla="*/ 0 h 411"/>
                <a:gd name="T56" fmla="*/ 0 w 285"/>
                <a:gd name="T57" fmla="*/ 0 h 411"/>
                <a:gd name="T58" fmla="*/ 0 w 285"/>
                <a:gd name="T59" fmla="*/ 0 h 411"/>
                <a:gd name="T60" fmla="*/ 0 w 285"/>
                <a:gd name="T61" fmla="*/ 0 h 411"/>
                <a:gd name="T62" fmla="*/ 0 w 285"/>
                <a:gd name="T63" fmla="*/ 0 h 411"/>
                <a:gd name="T64" fmla="*/ 0 w 285"/>
                <a:gd name="T65" fmla="*/ 0 h 411"/>
                <a:gd name="T66" fmla="*/ 0 w 285"/>
                <a:gd name="T67" fmla="*/ 0 h 411"/>
                <a:gd name="T68" fmla="*/ 0 w 285"/>
                <a:gd name="T69" fmla="*/ 0 h 411"/>
                <a:gd name="T70" fmla="*/ 0 w 285"/>
                <a:gd name="T71" fmla="*/ 0 h 411"/>
                <a:gd name="T72" fmla="*/ 0 w 285"/>
                <a:gd name="T73" fmla="*/ 0 h 411"/>
                <a:gd name="T74" fmla="*/ 0 w 285"/>
                <a:gd name="T75" fmla="*/ 0 h 411"/>
                <a:gd name="T76" fmla="*/ 0 w 285"/>
                <a:gd name="T77" fmla="*/ 0 h 411"/>
                <a:gd name="T78" fmla="*/ 0 w 285"/>
                <a:gd name="T79" fmla="*/ 0 h 411"/>
                <a:gd name="T80" fmla="*/ 0 w 285"/>
                <a:gd name="T81" fmla="*/ 0 h 411"/>
                <a:gd name="T82" fmla="*/ 0 w 285"/>
                <a:gd name="T83" fmla="*/ 0 h 411"/>
                <a:gd name="T84" fmla="*/ 0 w 285"/>
                <a:gd name="T85" fmla="*/ 0 h 411"/>
                <a:gd name="T86" fmla="*/ 0 w 285"/>
                <a:gd name="T87" fmla="*/ 0 h 411"/>
                <a:gd name="T88" fmla="*/ 0 w 285"/>
                <a:gd name="T89" fmla="*/ 0 h 411"/>
                <a:gd name="T90" fmla="*/ 0 w 285"/>
                <a:gd name="T91" fmla="*/ 0 h 411"/>
                <a:gd name="T92" fmla="*/ 0 w 285"/>
                <a:gd name="T93" fmla="*/ 0 h 411"/>
                <a:gd name="T94" fmla="*/ 0 w 285"/>
                <a:gd name="T95" fmla="*/ 0 h 411"/>
                <a:gd name="T96" fmla="*/ 0 w 285"/>
                <a:gd name="T97" fmla="*/ 0 h 411"/>
                <a:gd name="T98" fmla="*/ 0 w 285"/>
                <a:gd name="T99" fmla="*/ 0 h 411"/>
                <a:gd name="T100" fmla="*/ 0 w 285"/>
                <a:gd name="T101" fmla="*/ 0 h 411"/>
                <a:gd name="T102" fmla="*/ 0 w 285"/>
                <a:gd name="T103" fmla="*/ 0 h 411"/>
                <a:gd name="T104" fmla="*/ 0 w 285"/>
                <a:gd name="T105" fmla="*/ 0 h 411"/>
                <a:gd name="T106" fmla="*/ 0 w 285"/>
                <a:gd name="T107" fmla="*/ 0 h 411"/>
                <a:gd name="T108" fmla="*/ 0 w 285"/>
                <a:gd name="T109" fmla="*/ 0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5"/>
                <a:gd name="T166" fmla="*/ 0 h 411"/>
                <a:gd name="T167" fmla="*/ 285 w 285"/>
                <a:gd name="T168" fmla="*/ 411 h 4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0 w 942"/>
                <a:gd name="T1" fmla="*/ 0 h 833"/>
                <a:gd name="T2" fmla="*/ 0 w 942"/>
                <a:gd name="T3" fmla="*/ 0 h 833"/>
                <a:gd name="T4" fmla="*/ 0 w 942"/>
                <a:gd name="T5" fmla="*/ 0 h 833"/>
                <a:gd name="T6" fmla="*/ 0 w 942"/>
                <a:gd name="T7" fmla="*/ 0 h 833"/>
                <a:gd name="T8" fmla="*/ 0 w 942"/>
                <a:gd name="T9" fmla="*/ 0 h 833"/>
                <a:gd name="T10" fmla="*/ 0 w 942"/>
                <a:gd name="T11" fmla="*/ 0 h 833"/>
                <a:gd name="T12" fmla="*/ 0 w 942"/>
                <a:gd name="T13" fmla="*/ 0 h 833"/>
                <a:gd name="T14" fmla="*/ 0 w 942"/>
                <a:gd name="T15" fmla="*/ 0 h 833"/>
                <a:gd name="T16" fmla="*/ 0 w 942"/>
                <a:gd name="T17" fmla="*/ 0 h 833"/>
                <a:gd name="T18" fmla="*/ 0 w 942"/>
                <a:gd name="T19" fmla="*/ 0 h 833"/>
                <a:gd name="T20" fmla="*/ 0 w 942"/>
                <a:gd name="T21" fmla="*/ 0 h 833"/>
                <a:gd name="T22" fmla="*/ 0 w 942"/>
                <a:gd name="T23" fmla="*/ 0 h 833"/>
                <a:gd name="T24" fmla="*/ 0 w 942"/>
                <a:gd name="T25" fmla="*/ 0 h 833"/>
                <a:gd name="T26" fmla="*/ 0 w 942"/>
                <a:gd name="T27" fmla="*/ 0 h 833"/>
                <a:gd name="T28" fmla="*/ 0 w 942"/>
                <a:gd name="T29" fmla="*/ 0 h 833"/>
                <a:gd name="T30" fmla="*/ 0 w 942"/>
                <a:gd name="T31" fmla="*/ 0 h 833"/>
                <a:gd name="T32" fmla="*/ 0 w 942"/>
                <a:gd name="T33" fmla="*/ 0 h 833"/>
                <a:gd name="T34" fmla="*/ 0 w 942"/>
                <a:gd name="T35" fmla="*/ 0 h 833"/>
                <a:gd name="T36" fmla="*/ 0 w 942"/>
                <a:gd name="T37" fmla="*/ 0 h 833"/>
                <a:gd name="T38" fmla="*/ 0 w 942"/>
                <a:gd name="T39" fmla="*/ 0 h 833"/>
                <a:gd name="T40" fmla="*/ 0 w 942"/>
                <a:gd name="T41" fmla="*/ 0 h 833"/>
                <a:gd name="T42" fmla="*/ 0 w 942"/>
                <a:gd name="T43" fmla="*/ 0 h 833"/>
                <a:gd name="T44" fmla="*/ 0 w 942"/>
                <a:gd name="T45" fmla="*/ 0 h 833"/>
                <a:gd name="T46" fmla="*/ 0 w 942"/>
                <a:gd name="T47" fmla="*/ 0 h 833"/>
                <a:gd name="T48" fmla="*/ 0 w 942"/>
                <a:gd name="T49" fmla="*/ 0 h 833"/>
                <a:gd name="T50" fmla="*/ 0 w 942"/>
                <a:gd name="T51" fmla="*/ 0 h 833"/>
                <a:gd name="T52" fmla="*/ 0 w 942"/>
                <a:gd name="T53" fmla="*/ 0 h 833"/>
                <a:gd name="T54" fmla="*/ 0 w 942"/>
                <a:gd name="T55" fmla="*/ 0 h 833"/>
                <a:gd name="T56" fmla="*/ 0 w 942"/>
                <a:gd name="T57" fmla="*/ 0 h 833"/>
                <a:gd name="T58" fmla="*/ 0 w 942"/>
                <a:gd name="T59" fmla="*/ 0 h 833"/>
                <a:gd name="T60" fmla="*/ 0 w 942"/>
                <a:gd name="T61" fmla="*/ 0 h 833"/>
                <a:gd name="T62" fmla="*/ 0 w 942"/>
                <a:gd name="T63" fmla="*/ 0 h 833"/>
                <a:gd name="T64" fmla="*/ 0 w 942"/>
                <a:gd name="T65" fmla="*/ 0 h 833"/>
                <a:gd name="T66" fmla="*/ 0 w 942"/>
                <a:gd name="T67" fmla="*/ 0 h 833"/>
                <a:gd name="T68" fmla="*/ 0 w 942"/>
                <a:gd name="T69" fmla="*/ 0 h 833"/>
                <a:gd name="T70" fmla="*/ 0 w 942"/>
                <a:gd name="T71" fmla="*/ 0 h 833"/>
                <a:gd name="T72" fmla="*/ 0 w 942"/>
                <a:gd name="T73" fmla="*/ 0 h 833"/>
                <a:gd name="T74" fmla="*/ 0 w 942"/>
                <a:gd name="T75" fmla="*/ 0 h 833"/>
                <a:gd name="T76" fmla="*/ 0 w 942"/>
                <a:gd name="T77" fmla="*/ 0 h 833"/>
                <a:gd name="T78" fmla="*/ 0 w 942"/>
                <a:gd name="T79" fmla="*/ 0 h 833"/>
                <a:gd name="T80" fmla="*/ 0 w 942"/>
                <a:gd name="T81" fmla="*/ 0 h 833"/>
                <a:gd name="T82" fmla="*/ 0 w 942"/>
                <a:gd name="T83" fmla="*/ 0 h 833"/>
                <a:gd name="T84" fmla="*/ 0 w 942"/>
                <a:gd name="T85" fmla="*/ 0 h 833"/>
                <a:gd name="T86" fmla="*/ 0 w 942"/>
                <a:gd name="T87" fmla="*/ 0 h 833"/>
                <a:gd name="T88" fmla="*/ 0 w 942"/>
                <a:gd name="T89" fmla="*/ 0 h 833"/>
                <a:gd name="T90" fmla="*/ 0 w 942"/>
                <a:gd name="T91" fmla="*/ 0 h 833"/>
                <a:gd name="T92" fmla="*/ 0 w 942"/>
                <a:gd name="T93" fmla="*/ 0 h 833"/>
                <a:gd name="T94" fmla="*/ 0 w 942"/>
                <a:gd name="T95" fmla="*/ 0 h 833"/>
                <a:gd name="T96" fmla="*/ 0 w 942"/>
                <a:gd name="T97" fmla="*/ 0 h 833"/>
                <a:gd name="T98" fmla="*/ 0 w 942"/>
                <a:gd name="T99" fmla="*/ 0 h 833"/>
                <a:gd name="T100" fmla="*/ 0 w 942"/>
                <a:gd name="T101" fmla="*/ 0 h 833"/>
                <a:gd name="T102" fmla="*/ 0 w 942"/>
                <a:gd name="T103" fmla="*/ 0 h 833"/>
                <a:gd name="T104" fmla="*/ 0 w 942"/>
                <a:gd name="T105" fmla="*/ 0 h 833"/>
                <a:gd name="T106" fmla="*/ 0 w 942"/>
                <a:gd name="T107" fmla="*/ 0 h 833"/>
                <a:gd name="T108" fmla="*/ 0 w 942"/>
                <a:gd name="T109" fmla="*/ 0 h 833"/>
                <a:gd name="T110" fmla="*/ 0 w 942"/>
                <a:gd name="T111" fmla="*/ 0 h 833"/>
                <a:gd name="T112" fmla="*/ 0 w 942"/>
                <a:gd name="T113" fmla="*/ 0 h 833"/>
                <a:gd name="T114" fmla="*/ 0 w 942"/>
                <a:gd name="T115" fmla="*/ 0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2"/>
                <a:gd name="T175" fmla="*/ 0 h 833"/>
                <a:gd name="T176" fmla="*/ 942 w 942"/>
                <a:gd name="T177" fmla="*/ 833 h 8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0 w 243"/>
                <a:gd name="T1" fmla="*/ 0 h 87"/>
                <a:gd name="T2" fmla="*/ 0 w 243"/>
                <a:gd name="T3" fmla="*/ 0 h 87"/>
                <a:gd name="T4" fmla="*/ 0 w 243"/>
                <a:gd name="T5" fmla="*/ 0 h 87"/>
                <a:gd name="T6" fmla="*/ 0 w 243"/>
                <a:gd name="T7" fmla="*/ 0 h 87"/>
                <a:gd name="T8" fmla="*/ 0 w 243"/>
                <a:gd name="T9" fmla="*/ 0 h 87"/>
                <a:gd name="T10" fmla="*/ 0 w 243"/>
                <a:gd name="T11" fmla="*/ 0 h 87"/>
                <a:gd name="T12" fmla="*/ 0 w 243"/>
                <a:gd name="T13" fmla="*/ 0 h 87"/>
                <a:gd name="T14" fmla="*/ 0 w 243"/>
                <a:gd name="T15" fmla="*/ 0 h 87"/>
                <a:gd name="T16" fmla="*/ 0 w 243"/>
                <a:gd name="T17" fmla="*/ 0 h 87"/>
                <a:gd name="T18" fmla="*/ 0 w 243"/>
                <a:gd name="T19" fmla="*/ 0 h 87"/>
                <a:gd name="T20" fmla="*/ 0 w 243"/>
                <a:gd name="T21" fmla="*/ 0 h 87"/>
                <a:gd name="T22" fmla="*/ 0 w 243"/>
                <a:gd name="T23" fmla="*/ 0 h 87"/>
                <a:gd name="T24" fmla="*/ 0 w 243"/>
                <a:gd name="T25" fmla="*/ 0 h 87"/>
                <a:gd name="T26" fmla="*/ 0 w 243"/>
                <a:gd name="T27" fmla="*/ 0 h 87"/>
                <a:gd name="T28" fmla="*/ 0 w 243"/>
                <a:gd name="T29" fmla="*/ 0 h 87"/>
                <a:gd name="T30" fmla="*/ 0 w 243"/>
                <a:gd name="T31" fmla="*/ 0 h 87"/>
                <a:gd name="T32" fmla="*/ 0 w 243"/>
                <a:gd name="T33" fmla="*/ 0 h 87"/>
                <a:gd name="T34" fmla="*/ 0 w 243"/>
                <a:gd name="T35" fmla="*/ 0 h 87"/>
                <a:gd name="T36" fmla="*/ 0 w 243"/>
                <a:gd name="T37" fmla="*/ 0 h 87"/>
                <a:gd name="T38" fmla="*/ 0 w 243"/>
                <a:gd name="T39" fmla="*/ 0 h 87"/>
                <a:gd name="T40" fmla="*/ 0 w 243"/>
                <a:gd name="T41" fmla="*/ 0 h 87"/>
                <a:gd name="T42" fmla="*/ 0 w 243"/>
                <a:gd name="T43" fmla="*/ 0 h 87"/>
                <a:gd name="T44" fmla="*/ 0 w 243"/>
                <a:gd name="T45" fmla="*/ 0 h 87"/>
                <a:gd name="T46" fmla="*/ 0 w 243"/>
                <a:gd name="T47" fmla="*/ 0 h 87"/>
                <a:gd name="T48" fmla="*/ 0 w 243"/>
                <a:gd name="T49" fmla="*/ 0 h 87"/>
                <a:gd name="T50" fmla="*/ 0 w 243"/>
                <a:gd name="T51" fmla="*/ 0 h 87"/>
                <a:gd name="T52" fmla="*/ 0 w 243"/>
                <a:gd name="T53" fmla="*/ 0 h 87"/>
                <a:gd name="T54" fmla="*/ 0 w 243"/>
                <a:gd name="T55" fmla="*/ 0 h 87"/>
                <a:gd name="T56" fmla="*/ 0 w 243"/>
                <a:gd name="T57" fmla="*/ 0 h 87"/>
                <a:gd name="T58" fmla="*/ 0 w 243"/>
                <a:gd name="T59" fmla="*/ 0 h 87"/>
                <a:gd name="T60" fmla="*/ 0 w 243"/>
                <a:gd name="T61" fmla="*/ 0 h 87"/>
                <a:gd name="T62" fmla="*/ 0 w 243"/>
                <a:gd name="T63" fmla="*/ 0 h 87"/>
                <a:gd name="T64" fmla="*/ 0 w 243"/>
                <a:gd name="T65" fmla="*/ 0 h 87"/>
                <a:gd name="T66" fmla="*/ 0 w 243"/>
                <a:gd name="T67" fmla="*/ 0 h 87"/>
                <a:gd name="T68" fmla="*/ 0 w 243"/>
                <a:gd name="T69" fmla="*/ 0 h 87"/>
                <a:gd name="T70" fmla="*/ 0 w 243"/>
                <a:gd name="T71" fmla="*/ 0 h 87"/>
                <a:gd name="T72" fmla="*/ 0 w 243"/>
                <a:gd name="T73" fmla="*/ 0 h 87"/>
                <a:gd name="T74" fmla="*/ 0 w 243"/>
                <a:gd name="T75" fmla="*/ 0 h 87"/>
                <a:gd name="T76" fmla="*/ 0 w 243"/>
                <a:gd name="T77" fmla="*/ 0 h 87"/>
                <a:gd name="T78" fmla="*/ 0 w 243"/>
                <a:gd name="T79" fmla="*/ 0 h 87"/>
                <a:gd name="T80" fmla="*/ 0 w 243"/>
                <a:gd name="T81" fmla="*/ 0 h 87"/>
                <a:gd name="T82" fmla="*/ 0 w 243"/>
                <a:gd name="T83" fmla="*/ 0 h 87"/>
                <a:gd name="T84" fmla="*/ 0 w 243"/>
                <a:gd name="T85" fmla="*/ 0 h 87"/>
                <a:gd name="T86" fmla="*/ 0 w 243"/>
                <a:gd name="T87" fmla="*/ 0 h 87"/>
                <a:gd name="T88" fmla="*/ 0 w 243"/>
                <a:gd name="T89" fmla="*/ 0 h 87"/>
                <a:gd name="T90" fmla="*/ 0 w 243"/>
                <a:gd name="T91" fmla="*/ 0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3"/>
                <a:gd name="T139" fmla="*/ 0 h 87"/>
                <a:gd name="T140" fmla="*/ 243 w 243"/>
                <a:gd name="T141" fmla="*/ 87 h 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0 w 102"/>
                <a:gd name="T1" fmla="*/ 0 h 330"/>
                <a:gd name="T2" fmla="*/ 0 w 102"/>
                <a:gd name="T3" fmla="*/ 0 h 330"/>
                <a:gd name="T4" fmla="*/ 0 w 102"/>
                <a:gd name="T5" fmla="*/ 0 h 330"/>
                <a:gd name="T6" fmla="*/ 0 w 102"/>
                <a:gd name="T7" fmla="*/ 0 h 330"/>
                <a:gd name="T8" fmla="*/ 0 w 102"/>
                <a:gd name="T9" fmla="*/ 0 h 330"/>
                <a:gd name="T10" fmla="*/ 0 w 102"/>
                <a:gd name="T11" fmla="*/ 0 h 330"/>
                <a:gd name="T12" fmla="*/ 0 w 102"/>
                <a:gd name="T13" fmla="*/ 0 h 330"/>
                <a:gd name="T14" fmla="*/ 0 w 102"/>
                <a:gd name="T15" fmla="*/ 0 h 330"/>
                <a:gd name="T16" fmla="*/ 0 w 102"/>
                <a:gd name="T17" fmla="*/ 0 h 330"/>
                <a:gd name="T18" fmla="*/ 0 w 102"/>
                <a:gd name="T19" fmla="*/ 0 h 330"/>
                <a:gd name="T20" fmla="*/ 0 w 102"/>
                <a:gd name="T21" fmla="*/ 0 h 330"/>
                <a:gd name="T22" fmla="*/ 0 w 102"/>
                <a:gd name="T23" fmla="*/ 0 h 330"/>
                <a:gd name="T24" fmla="*/ 0 w 102"/>
                <a:gd name="T25" fmla="*/ 0 h 330"/>
                <a:gd name="T26" fmla="*/ 0 w 102"/>
                <a:gd name="T27" fmla="*/ 0 h 330"/>
                <a:gd name="T28" fmla="*/ 0 w 102"/>
                <a:gd name="T29" fmla="*/ 0 h 330"/>
                <a:gd name="T30" fmla="*/ 0 w 102"/>
                <a:gd name="T31" fmla="*/ 0 h 330"/>
                <a:gd name="T32" fmla="*/ 0 w 102"/>
                <a:gd name="T33" fmla="*/ 0 h 330"/>
                <a:gd name="T34" fmla="*/ 0 w 102"/>
                <a:gd name="T35" fmla="*/ 0 h 330"/>
                <a:gd name="T36" fmla="*/ 0 w 102"/>
                <a:gd name="T37" fmla="*/ 0 h 330"/>
                <a:gd name="T38" fmla="*/ 0 w 102"/>
                <a:gd name="T39" fmla="*/ 0 h 330"/>
                <a:gd name="T40" fmla="*/ 0 w 102"/>
                <a:gd name="T41" fmla="*/ 0 h 330"/>
                <a:gd name="T42" fmla="*/ 0 w 102"/>
                <a:gd name="T43" fmla="*/ 0 h 330"/>
                <a:gd name="T44" fmla="*/ 0 w 102"/>
                <a:gd name="T45" fmla="*/ 0 h 330"/>
                <a:gd name="T46" fmla="*/ 0 w 102"/>
                <a:gd name="T47" fmla="*/ 0 h 330"/>
                <a:gd name="T48" fmla="*/ 0 w 102"/>
                <a:gd name="T49" fmla="*/ 0 h 330"/>
                <a:gd name="T50" fmla="*/ 0 w 102"/>
                <a:gd name="T51" fmla="*/ 0 h 330"/>
                <a:gd name="T52" fmla="*/ 0 w 102"/>
                <a:gd name="T53" fmla="*/ 0 h 330"/>
                <a:gd name="T54" fmla="*/ 0 w 102"/>
                <a:gd name="T55" fmla="*/ 0 h 330"/>
                <a:gd name="T56" fmla="*/ 0 w 102"/>
                <a:gd name="T57" fmla="*/ 0 h 330"/>
                <a:gd name="T58" fmla="*/ 0 w 102"/>
                <a:gd name="T59" fmla="*/ 0 h 330"/>
                <a:gd name="T60" fmla="*/ 0 w 102"/>
                <a:gd name="T61" fmla="*/ 0 h 330"/>
                <a:gd name="T62" fmla="*/ 0 w 102"/>
                <a:gd name="T63" fmla="*/ 0 h 330"/>
                <a:gd name="T64" fmla="*/ 0 w 102"/>
                <a:gd name="T65" fmla="*/ 0 h 330"/>
                <a:gd name="T66" fmla="*/ 0 w 102"/>
                <a:gd name="T67" fmla="*/ 0 h 330"/>
                <a:gd name="T68" fmla="*/ 0 w 102"/>
                <a:gd name="T69" fmla="*/ 0 h 330"/>
                <a:gd name="T70" fmla="*/ 0 w 102"/>
                <a:gd name="T71" fmla="*/ 0 h 330"/>
                <a:gd name="T72" fmla="*/ 0 w 102"/>
                <a:gd name="T73" fmla="*/ 0 h 330"/>
                <a:gd name="T74" fmla="*/ 0 w 102"/>
                <a:gd name="T75" fmla="*/ 0 h 330"/>
                <a:gd name="T76" fmla="*/ 0 w 102"/>
                <a:gd name="T77" fmla="*/ 0 h 330"/>
                <a:gd name="T78" fmla="*/ 0 w 102"/>
                <a:gd name="T79" fmla="*/ 0 h 330"/>
                <a:gd name="T80" fmla="*/ 0 w 102"/>
                <a:gd name="T81" fmla="*/ 0 h 330"/>
                <a:gd name="T82" fmla="*/ 0 w 102"/>
                <a:gd name="T83" fmla="*/ 0 h 330"/>
                <a:gd name="T84" fmla="*/ 0 w 102"/>
                <a:gd name="T85" fmla="*/ 0 h 330"/>
                <a:gd name="T86" fmla="*/ 0 w 102"/>
                <a:gd name="T87" fmla="*/ 0 h 330"/>
                <a:gd name="T88" fmla="*/ 0 w 102"/>
                <a:gd name="T89" fmla="*/ 0 h 330"/>
                <a:gd name="T90" fmla="*/ 0 w 102"/>
                <a:gd name="T91" fmla="*/ 0 h 330"/>
                <a:gd name="T92" fmla="*/ 0 w 102"/>
                <a:gd name="T93" fmla="*/ 0 h 330"/>
                <a:gd name="T94" fmla="*/ 0 w 102"/>
                <a:gd name="T95" fmla="*/ 0 h 330"/>
                <a:gd name="T96" fmla="*/ 0 w 102"/>
                <a:gd name="T97" fmla="*/ 0 h 330"/>
                <a:gd name="T98" fmla="*/ 0 w 102"/>
                <a:gd name="T99" fmla="*/ 0 h 330"/>
                <a:gd name="T100" fmla="*/ 0 w 102"/>
                <a:gd name="T101" fmla="*/ 0 h 330"/>
                <a:gd name="T102" fmla="*/ 0 w 102"/>
                <a:gd name="T103" fmla="*/ 0 h 330"/>
                <a:gd name="T104" fmla="*/ 0 w 102"/>
                <a:gd name="T105" fmla="*/ 0 h 330"/>
                <a:gd name="T106" fmla="*/ 0 w 102"/>
                <a:gd name="T107" fmla="*/ 0 h 330"/>
                <a:gd name="T108" fmla="*/ 0 w 102"/>
                <a:gd name="T109" fmla="*/ 0 h 330"/>
                <a:gd name="T110" fmla="*/ 0 w 102"/>
                <a:gd name="T111" fmla="*/ 0 h 330"/>
                <a:gd name="T112" fmla="*/ 0 w 102"/>
                <a:gd name="T113" fmla="*/ 0 h 330"/>
                <a:gd name="T114" fmla="*/ 0 w 102"/>
                <a:gd name="T115" fmla="*/ 0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330"/>
                <a:gd name="T176" fmla="*/ 102 w 102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0 h 219"/>
                <a:gd name="T2" fmla="*/ 0 w 151"/>
                <a:gd name="T3" fmla="*/ 0 h 219"/>
                <a:gd name="T4" fmla="*/ 0 w 151"/>
                <a:gd name="T5" fmla="*/ 0 h 219"/>
                <a:gd name="T6" fmla="*/ 0 w 151"/>
                <a:gd name="T7" fmla="*/ 0 h 219"/>
                <a:gd name="T8" fmla="*/ 0 w 151"/>
                <a:gd name="T9" fmla="*/ 0 h 219"/>
                <a:gd name="T10" fmla="*/ 0 w 151"/>
                <a:gd name="T11" fmla="*/ 0 h 219"/>
                <a:gd name="T12" fmla="*/ 0 w 151"/>
                <a:gd name="T13" fmla="*/ 0 h 219"/>
                <a:gd name="T14" fmla="*/ 0 w 151"/>
                <a:gd name="T15" fmla="*/ 0 h 219"/>
                <a:gd name="T16" fmla="*/ 0 w 151"/>
                <a:gd name="T17" fmla="*/ 0 h 219"/>
                <a:gd name="T18" fmla="*/ 0 w 151"/>
                <a:gd name="T19" fmla="*/ 0 h 219"/>
                <a:gd name="T20" fmla="*/ 0 w 151"/>
                <a:gd name="T21" fmla="*/ 0 h 219"/>
                <a:gd name="T22" fmla="*/ 0 w 151"/>
                <a:gd name="T23" fmla="*/ 0 h 219"/>
                <a:gd name="T24" fmla="*/ 0 w 151"/>
                <a:gd name="T25" fmla="*/ 0 h 219"/>
                <a:gd name="T26" fmla="*/ 0 w 151"/>
                <a:gd name="T27" fmla="*/ 0 h 219"/>
                <a:gd name="T28" fmla="*/ 0 w 151"/>
                <a:gd name="T29" fmla="*/ 0 h 219"/>
                <a:gd name="T30" fmla="*/ 0 w 151"/>
                <a:gd name="T31" fmla="*/ 0 h 219"/>
                <a:gd name="T32" fmla="*/ 0 w 151"/>
                <a:gd name="T33" fmla="*/ 0 h 219"/>
                <a:gd name="T34" fmla="*/ 0 w 151"/>
                <a:gd name="T35" fmla="*/ 0 h 219"/>
                <a:gd name="T36" fmla="*/ 0 w 151"/>
                <a:gd name="T37" fmla="*/ 0 h 219"/>
                <a:gd name="T38" fmla="*/ 0 w 151"/>
                <a:gd name="T39" fmla="*/ 0 h 219"/>
                <a:gd name="T40" fmla="*/ 0 w 151"/>
                <a:gd name="T41" fmla="*/ 0 h 219"/>
                <a:gd name="T42" fmla="*/ 0 w 151"/>
                <a:gd name="T43" fmla="*/ 0 h 219"/>
                <a:gd name="T44" fmla="*/ 0 w 151"/>
                <a:gd name="T45" fmla="*/ 0 h 219"/>
                <a:gd name="T46" fmla="*/ 0 w 151"/>
                <a:gd name="T47" fmla="*/ 0 h 219"/>
                <a:gd name="T48" fmla="*/ 0 w 151"/>
                <a:gd name="T49" fmla="*/ 0 h 219"/>
                <a:gd name="T50" fmla="*/ 0 w 151"/>
                <a:gd name="T51" fmla="*/ 0 h 219"/>
                <a:gd name="T52" fmla="*/ 0 w 151"/>
                <a:gd name="T53" fmla="*/ 0 h 219"/>
                <a:gd name="T54" fmla="*/ 0 w 151"/>
                <a:gd name="T55" fmla="*/ 0 h 219"/>
                <a:gd name="T56" fmla="*/ 0 w 151"/>
                <a:gd name="T57" fmla="*/ 0 h 219"/>
                <a:gd name="T58" fmla="*/ 0 w 151"/>
                <a:gd name="T59" fmla="*/ 0 h 219"/>
                <a:gd name="T60" fmla="*/ 0 w 151"/>
                <a:gd name="T61" fmla="*/ 0 h 219"/>
                <a:gd name="T62" fmla="*/ 0 w 151"/>
                <a:gd name="T63" fmla="*/ 0 h 219"/>
                <a:gd name="T64" fmla="*/ 0 w 151"/>
                <a:gd name="T65" fmla="*/ 0 h 219"/>
                <a:gd name="T66" fmla="*/ 0 w 151"/>
                <a:gd name="T67" fmla="*/ 0 h 219"/>
                <a:gd name="T68" fmla="*/ 0 w 151"/>
                <a:gd name="T69" fmla="*/ 0 h 219"/>
                <a:gd name="T70" fmla="*/ 0 w 151"/>
                <a:gd name="T71" fmla="*/ 0 h 219"/>
                <a:gd name="T72" fmla="*/ 0 w 151"/>
                <a:gd name="T73" fmla="*/ 0 h 219"/>
                <a:gd name="T74" fmla="*/ 0 w 151"/>
                <a:gd name="T75" fmla="*/ 0 h 219"/>
                <a:gd name="T76" fmla="*/ 0 w 151"/>
                <a:gd name="T77" fmla="*/ 0 h 219"/>
                <a:gd name="T78" fmla="*/ 0 w 151"/>
                <a:gd name="T79" fmla="*/ 0 h 219"/>
                <a:gd name="T80" fmla="*/ 0 w 151"/>
                <a:gd name="T81" fmla="*/ 0 h 219"/>
                <a:gd name="T82" fmla="*/ 0 w 151"/>
                <a:gd name="T83" fmla="*/ 0 h 219"/>
                <a:gd name="T84" fmla="*/ 0 w 151"/>
                <a:gd name="T85" fmla="*/ 0 h 219"/>
                <a:gd name="T86" fmla="*/ 0 w 151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219"/>
                <a:gd name="T134" fmla="*/ 151 w 1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9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445445" grpId="0"/>
      <p:bldP spid="4454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62200" y="838200"/>
            <a:ext cx="2895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44444" y="-227013"/>
            <a:ext cx="7886700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interrupts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0" y="901700"/>
            <a:ext cx="3810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(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go to sleep() //?? 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257800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-23813" y="2489200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lock.Acquire();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lock.Release();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2438400" y="39624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>
            <a:off x="1905000" y="3733800"/>
            <a:ext cx="508000" cy="393700"/>
          </a:xfrm>
          <a:custGeom>
            <a:avLst/>
            <a:gdLst>
              <a:gd name="T0" fmla="*/ 0 w 1222375"/>
              <a:gd name="T1" fmla="*/ 0 h 333375"/>
              <a:gd name="T2" fmla="*/ 2617 w 1222375"/>
              <a:gd name="T3" fmla="*/ 1067973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>
            <a:off x="1905000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 flipV="1">
            <a:off x="1981200" y="1828800"/>
            <a:ext cx="457200" cy="762000"/>
          </a:xfrm>
          <a:custGeom>
            <a:avLst/>
            <a:gdLst>
              <a:gd name="T0" fmla="*/ 0 w 1222375"/>
              <a:gd name="T1" fmla="*/ 0 h 333375"/>
              <a:gd name="T2" fmla="*/ 1252 w 1222375"/>
              <a:gd name="T3" fmla="*/ 108664398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1905000" y="1162050"/>
            <a:ext cx="3429000" cy="1352550"/>
          </a:xfrm>
          <a:custGeom>
            <a:avLst/>
            <a:gdLst>
              <a:gd name="T0" fmla="*/ 0 w 3540125"/>
              <a:gd name="T1" fmla="*/ 2159956 h 1251057"/>
              <a:gd name="T2" fmla="*/ 711121 w 3540125"/>
              <a:gd name="T3" fmla="*/ 241376 h 1251057"/>
              <a:gd name="T4" fmla="*/ 2120666 w 3540125"/>
              <a:gd name="T5" fmla="*/ 22110 h 1251057"/>
              <a:gd name="T6" fmla="*/ 2831789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2" name="Rounded Rectangle 13"/>
          <p:cNvSpPr>
            <a:spLocks noChangeArrowheads="1"/>
          </p:cNvSpPr>
          <p:nvPr/>
        </p:nvSpPr>
        <p:spPr bwMode="auto">
          <a:xfrm>
            <a:off x="2362200" y="49530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If one thread in critical section, </a:t>
            </a:r>
            <a:r>
              <a:rPr lang="en-US" sz="2000" b="0">
                <a:latin typeface="Helvetica" charset="0"/>
                <a:cs typeface="Helvetica" charset="0"/>
                <a:sym typeface="Wingdings" charset="0"/>
              </a:rPr>
              <a:t>no other activity (including OS) can run! </a:t>
            </a:r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40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057400" y="838200"/>
            <a:ext cx="3200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515" y="-277813"/>
            <a:ext cx="7886700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test &amp; set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0" y="685800"/>
            <a:ext cx="3810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rgbClr val="233AE1"/>
                </a:solidFill>
                <a:latin typeface="Courier New" charset="0"/>
              </a:rPr>
              <a:t>int guard = 0;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while(test&amp;set(guard));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(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go to sleep()&amp;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257800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while (test&amp;set(guard));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-23813" y="2489200"/>
            <a:ext cx="24622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lock.Acquire();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>
                <a:latin typeface="Courier New" charset="0"/>
                <a:ea typeface="굴림" charset="0"/>
                <a:cs typeface="굴림" charset="0"/>
              </a:rPr>
              <a:t>lock.Release();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133600" y="1608138"/>
            <a:ext cx="3429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hlink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while(test&amp;set(value));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2" name="Rounded Rectangle 9"/>
          <p:cNvSpPr>
            <a:spLocks noChangeArrowheads="1"/>
          </p:cNvSpPr>
          <p:nvPr/>
        </p:nvSpPr>
        <p:spPr bwMode="auto">
          <a:xfrm>
            <a:off x="2209800" y="5105400"/>
            <a:ext cx="2895600" cy="12192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Threads waiting to enter critical section busy-wait</a:t>
            </a:r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>
            <a:off x="1905000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>
            <a:off x="1905000" y="3733800"/>
            <a:ext cx="304800" cy="381000"/>
          </a:xfrm>
          <a:custGeom>
            <a:avLst/>
            <a:gdLst>
              <a:gd name="T0" fmla="*/ 0 w 1222375"/>
              <a:gd name="T1" fmla="*/ 0 h 333375"/>
              <a:gd name="T2" fmla="*/ 73 w 1222375"/>
              <a:gd name="T3" fmla="*/ 848939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5" name="Freeform 12"/>
          <p:cNvSpPr>
            <a:spLocks/>
          </p:cNvSpPr>
          <p:nvPr/>
        </p:nvSpPr>
        <p:spPr bwMode="auto">
          <a:xfrm flipV="1">
            <a:off x="1828800" y="2057400"/>
            <a:ext cx="381000" cy="457200"/>
          </a:xfrm>
          <a:custGeom>
            <a:avLst/>
            <a:gdLst>
              <a:gd name="T0" fmla="*/ 0 w 1222375"/>
              <a:gd name="T1" fmla="*/ 0 h 333375"/>
              <a:gd name="T2" fmla="*/ 349 w 1222375"/>
              <a:gd name="T3" fmla="*/ 3041914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6" name="Freeform 13"/>
          <p:cNvSpPr>
            <a:spLocks/>
          </p:cNvSpPr>
          <p:nvPr/>
        </p:nvSpPr>
        <p:spPr bwMode="auto">
          <a:xfrm>
            <a:off x="1676400" y="1162050"/>
            <a:ext cx="3657600" cy="1352550"/>
          </a:xfrm>
          <a:custGeom>
            <a:avLst/>
            <a:gdLst>
              <a:gd name="T0" fmla="*/ 0 w 3540125"/>
              <a:gd name="T1" fmla="*/ 2159956 h 1251057"/>
              <a:gd name="T2" fmla="*/ 1117235 w 3540125"/>
              <a:gd name="T3" fmla="*/ 241376 h 1251057"/>
              <a:gd name="T4" fmla="*/ 3331759 w 3540125"/>
              <a:gd name="T5" fmla="*/ 22110 h 1251057"/>
              <a:gd name="T6" fmla="*/ 4448995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45" y="-215641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Higher-level Primitives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820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Goal of last couple of lectures: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UNIX is pretty stable now, but up until about mid-80s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(10 years after started), systems running UNIX would crash every week or so – concurrency bugs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Requires both mutual exclusion and cooperation (or orchestration)</a:t>
            </a:r>
          </a:p>
        </p:txBody>
      </p:sp>
    </p:spTree>
    <p:extLst>
      <p:ext uri="{BB962C8B-B14F-4D97-AF65-F5344CB8AC3E}">
        <p14:creationId xmlns:p14="http://schemas.microsoft.com/office/powerpoint/2010/main" val="37668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474" y="1095093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074" y="942693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>
            <a:noAutofit/>
          </a:bodyPr>
          <a:lstStyle/>
          <a:p>
            <a:r>
              <a:rPr lang="en-US" altLang="ko-KR" sz="3600" dirty="0">
                <a:ea typeface="굴림" panose="020B0600000101010101" pitchFamily="34" charset="-127"/>
              </a:rPr>
              <a:t>Producer-Consumer with a Bounded Buffer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76209"/>
            <a:ext cx="87630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Producers puts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Consumers takes them out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want producers and consumers to have to work in lockstep, so put a buffer (bounded)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synchronization to maintain integrity of the data structure and coordinate producers/consumers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GCC compiler – simple </a:t>
            </a:r>
            <a:r>
              <a:rPr lang="en-US" altLang="ko-KR" dirty="0">
                <a:latin typeface="Courier" pitchFamily="2" charset="0"/>
                <a:ea typeface="굴림" panose="020B0600000101010101" pitchFamily="34" charset="-127"/>
              </a:rPr>
              <a:t>1-1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Web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servers,Routers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…</a:t>
            </a: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5138054" y="790293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7664674" y="790293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6625342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6242430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7281762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454" y="942693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9241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5CBA-B1E1-FB4B-813A-95CD666D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331"/>
          </a:xfrm>
        </p:spPr>
        <p:txBody>
          <a:bodyPr>
            <a:noAutofit/>
          </a:bodyPr>
          <a:lstStyle/>
          <a:p>
            <a:r>
              <a:rPr lang="en-US" sz="3600" dirty="0"/>
              <a:t>Circular Buffer Data Structure (sequential case)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628650" y="1273353"/>
            <a:ext cx="401955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6291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6550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6808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7066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7324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7582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7840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8098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5705150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5775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5797782" y="134477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6264211" y="1305503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6264211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7796735" y="206878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7993970" y="206878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6176587" y="206878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i+2</a:t>
            </a:r>
          </a:p>
        </p:txBody>
      </p:sp>
    </p:spTree>
    <p:extLst>
      <p:ext uri="{BB962C8B-B14F-4D97-AF65-F5344CB8AC3E}">
        <p14:creationId xmlns:p14="http://schemas.microsoft.com/office/powerpoint/2010/main" val="3005055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E29F-8897-7D40-A184-085A7F7C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5" y="18255"/>
            <a:ext cx="7886700" cy="1325563"/>
          </a:xfrm>
        </p:spPr>
        <p:txBody>
          <a:bodyPr/>
          <a:lstStyle/>
          <a:p>
            <a:r>
              <a:rPr lang="en-US" dirty="0"/>
              <a:t>Producer/Consumer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F434-54F2-A34F-8685-824D9959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25" y="134381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With multiple threads, each waits for the other to make process</a:t>
            </a:r>
          </a:p>
          <a:p>
            <a:r>
              <a:rPr lang="en-US" dirty="0"/>
              <a:t>Scheduling constraints:</a:t>
            </a:r>
          </a:p>
          <a:p>
            <a:pPr lvl="1"/>
            <a:r>
              <a:rPr lang="en-US" dirty="0"/>
              <a:t>Consumer waits for producer if buffer is empty</a:t>
            </a:r>
          </a:p>
          <a:p>
            <a:pPr lvl="1"/>
            <a:r>
              <a:rPr lang="en-US" dirty="0"/>
              <a:t>Producer waits for consumer if buffer is full</a:t>
            </a:r>
          </a:p>
          <a:p>
            <a:r>
              <a:rPr lang="en-US" dirty="0"/>
              <a:t>Mutual Exclusion: Only one thread manipulates the buffer data structure at a time</a:t>
            </a:r>
          </a:p>
        </p:txBody>
      </p:sp>
    </p:spTree>
    <p:extLst>
      <p:ext uri="{BB962C8B-B14F-4D97-AF65-F5344CB8AC3E}">
        <p14:creationId xmlns:p14="http://schemas.microsoft.com/office/powerpoint/2010/main" val="4141667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B590-9191-C14A-BA0C-182D638C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5" y="31751"/>
            <a:ext cx="7886700" cy="1325563"/>
          </a:xfrm>
        </p:spPr>
        <p:txBody>
          <a:bodyPr/>
          <a:lstStyle/>
          <a:p>
            <a:r>
              <a:rPr lang="en-US" dirty="0"/>
              <a:t>Lock Solution – first cut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258535" y="1106941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461889" y="1665513"/>
            <a:ext cx="7386711" cy="2280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Enqueue(item);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461889" y="4038596"/>
            <a:ext cx="7386711" cy="2650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queue();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4EFDF98-AECE-EC47-9CC5-8180274342CD}"/>
              </a:ext>
            </a:extLst>
          </p:cNvPr>
          <p:cNvSpPr/>
          <p:nvPr/>
        </p:nvSpPr>
        <p:spPr>
          <a:xfrm rot="1810795">
            <a:off x="3929744" y="2990501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E67781F4-D046-8340-B7E9-889D75469A74}"/>
              </a:ext>
            </a:extLst>
          </p:cNvPr>
          <p:cNvSpPr/>
          <p:nvPr/>
        </p:nvSpPr>
        <p:spPr>
          <a:xfrm rot="19789205" flipV="1">
            <a:off x="3935728" y="3842653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DC36C-75E7-9D46-868E-C4C30423AD8B}"/>
              </a:ext>
            </a:extLst>
          </p:cNvPr>
          <p:cNvSpPr txBox="1"/>
          <p:nvPr/>
        </p:nvSpPr>
        <p:spPr>
          <a:xfrm>
            <a:off x="5065158" y="3186443"/>
            <a:ext cx="37386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Will we ever come out of the wait loop?</a:t>
            </a:r>
          </a:p>
        </p:txBody>
      </p:sp>
    </p:spTree>
    <p:extLst>
      <p:ext uri="{BB962C8B-B14F-4D97-AF65-F5344CB8AC3E}">
        <p14:creationId xmlns:p14="http://schemas.microsoft.com/office/powerpoint/2010/main" val="5797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0BE1-4041-E445-9C96-0B03703C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7617"/>
          </a:xfrm>
        </p:spPr>
        <p:txBody>
          <a:bodyPr/>
          <a:lstStyle/>
          <a:p>
            <a:r>
              <a:rPr lang="en-US" dirty="0"/>
              <a:t>Recall: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E26-4BF3-A341-ADEC-D7C6EEB9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First-Come First-Served</a:t>
            </a:r>
            <a:r>
              <a:rPr lang="en-US" dirty="0"/>
              <a:t>: Simple, vulnerable to convoy effect</a:t>
            </a:r>
          </a:p>
          <a:p>
            <a:r>
              <a:rPr lang="en-US" b="1" dirty="0"/>
              <a:t>Round-Robin</a:t>
            </a:r>
            <a:r>
              <a:rPr lang="en-US" dirty="0"/>
              <a:t>: Fixed CPU time quantum, cycle between ready threads</a:t>
            </a:r>
          </a:p>
          <a:p>
            <a:r>
              <a:rPr lang="en-US" b="1" dirty="0"/>
              <a:t>Priority:</a:t>
            </a:r>
            <a:r>
              <a:rPr lang="en-US" dirty="0"/>
              <a:t> Respect differences in importance</a:t>
            </a:r>
          </a:p>
          <a:p>
            <a:r>
              <a:rPr lang="en-US" b="1" dirty="0"/>
              <a:t>Shortest Job/Remaining Time First:</a:t>
            </a:r>
            <a:r>
              <a:rPr lang="en-US" dirty="0"/>
              <a:t> Optimal for average response time, but unrealistic</a:t>
            </a:r>
          </a:p>
          <a:p>
            <a:r>
              <a:rPr lang="en-US" b="1" dirty="0"/>
              <a:t>Multi-Level Feedback Queue:</a:t>
            </a:r>
            <a:r>
              <a:rPr lang="en-US" dirty="0"/>
              <a:t> Use past behavior to approximate SRTF and mitigate overhead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4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B590-9191-C14A-BA0C-182D638C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5" y="31751"/>
            <a:ext cx="7886700" cy="1325563"/>
          </a:xfrm>
        </p:spPr>
        <p:txBody>
          <a:bodyPr/>
          <a:lstStyle/>
          <a:p>
            <a:r>
              <a:rPr lang="en-US" dirty="0"/>
              <a:t>Lock Solution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258535" y="1106941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461889" y="1665513"/>
            <a:ext cx="7386711" cy="2280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{unlock; lock;};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Enqueue(item);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461889" y="4038596"/>
            <a:ext cx="7386711" cy="2650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{unlock; lock;};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queue();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4EFDF98-AECE-EC47-9CC5-8180274342CD}"/>
              </a:ext>
            </a:extLst>
          </p:cNvPr>
          <p:cNvSpPr/>
          <p:nvPr/>
        </p:nvSpPr>
        <p:spPr>
          <a:xfrm rot="1810795">
            <a:off x="3929744" y="2990501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E67781F4-D046-8340-B7E9-889D75469A74}"/>
              </a:ext>
            </a:extLst>
          </p:cNvPr>
          <p:cNvSpPr/>
          <p:nvPr/>
        </p:nvSpPr>
        <p:spPr>
          <a:xfrm rot="19789205" flipV="1">
            <a:off x="3935728" y="3842653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DC36C-75E7-9D46-868E-C4C30423AD8B}"/>
              </a:ext>
            </a:extLst>
          </p:cNvPr>
          <p:cNvSpPr txBox="1"/>
          <p:nvPr/>
        </p:nvSpPr>
        <p:spPr>
          <a:xfrm>
            <a:off x="5193190" y="2914677"/>
            <a:ext cx="37386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 happens when one is waiting for the other?</a:t>
            </a:r>
          </a:p>
          <a:p>
            <a:r>
              <a:rPr lang="en-US" sz="2400" dirty="0"/>
              <a:t> - Multiple cores ?</a:t>
            </a:r>
          </a:p>
          <a:p>
            <a:r>
              <a:rPr lang="en-US" sz="2400" dirty="0"/>
              <a:t> - Single core ?</a:t>
            </a:r>
          </a:p>
        </p:txBody>
      </p:sp>
    </p:spTree>
    <p:extLst>
      <p:ext uri="{BB962C8B-B14F-4D97-AF65-F5344CB8AC3E}">
        <p14:creationId xmlns:p14="http://schemas.microsoft.com/office/powerpoint/2010/main" val="2552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CB8E-46AC-614F-B85B-59A3697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semaphore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3E6B-9213-B24D-A627-8C182425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semaphore per constraint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Mutex (mutual exclusion)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Filled Slots (consumer waits if necessary)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Empty Slots (producer waits if necessary)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32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59C3-4440-1C44-BDDC-619CED4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46" y="18664"/>
            <a:ext cx="7886700" cy="1325563"/>
          </a:xfrm>
        </p:spPr>
        <p:txBody>
          <a:bodyPr/>
          <a:lstStyle/>
          <a:p>
            <a:r>
              <a:rPr lang="en-US" dirty="0"/>
              <a:t>Producer/Consumer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D53A0-B624-864B-AB15-847D4B04ED49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357314"/>
            <a:ext cx="9015414" cy="165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0; // Buffer empty to start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bufSize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; // All slots empty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mutex = 1; // No one in critical sect.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C46D3-D62B-D242-A367-22C8CB74011E}"/>
              </a:ext>
            </a:extLst>
          </p:cNvPr>
          <p:cNvSpPr txBox="1"/>
          <p:nvPr/>
        </p:nvSpPr>
        <p:spPr>
          <a:xfrm>
            <a:off x="342146" y="3014663"/>
            <a:ext cx="8573254" cy="316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// Wait for a free slot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     // down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Enqueue(item);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     // up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// Tell consumers about new data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9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59C3-4440-1C44-BDDC-619CED4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79" y="0"/>
            <a:ext cx="7886700" cy="1325563"/>
          </a:xfrm>
        </p:spPr>
        <p:txBody>
          <a:bodyPr/>
          <a:lstStyle/>
          <a:p>
            <a:r>
              <a:rPr lang="en-US" dirty="0"/>
              <a:t>Producer/Consumer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D53A0-B624-864B-AB15-847D4B04ED49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357314"/>
            <a:ext cx="9015414" cy="165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0; // Queue empty to start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bufSize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; // All slots empty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mutex = 1; // No one in critical sect.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301D-238B-0248-9F2D-1C2D5E39646B}"/>
              </a:ext>
            </a:extLst>
          </p:cNvPr>
          <p:cNvSpPr txBox="1"/>
          <p:nvPr/>
        </p:nvSpPr>
        <p:spPr>
          <a:xfrm>
            <a:off x="157162" y="2887785"/>
            <a:ext cx="8829676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// Wait for an item to be present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Dequeue();</a:t>
            </a:r>
            <a:endParaRPr lang="en-US" altLang="ko-KR" sz="2400" b="1" dirty="0">
              <a:latin typeface="Consolas" panose="020B0609020204030204" pitchFamily="49" charset="0"/>
              <a:ea typeface="굴림" charset="0"/>
              <a:cs typeface="Consolas" panose="020B06090202040302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// Tell producers about new slot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55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59C3-4440-1C44-BDDC-619CED4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012"/>
            <a:ext cx="7886700" cy="821417"/>
          </a:xfrm>
        </p:spPr>
        <p:txBody>
          <a:bodyPr/>
          <a:lstStyle/>
          <a:p>
            <a:r>
              <a:rPr lang="en-US" dirty="0"/>
              <a:t>Producer/Consumer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D53A0-B624-864B-AB15-847D4B04ED49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357314"/>
            <a:ext cx="9015414" cy="165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0; // Queue empty to start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bufSize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; // All slots empty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Semaphore mutex = 1; // No one in critical sect.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301D-238B-0248-9F2D-1C2D5E39646B}"/>
              </a:ext>
            </a:extLst>
          </p:cNvPr>
          <p:cNvSpPr txBox="1"/>
          <p:nvPr/>
        </p:nvSpPr>
        <p:spPr>
          <a:xfrm>
            <a:off x="4814888" y="3014663"/>
            <a:ext cx="3386138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Dequeue();</a:t>
            </a:r>
            <a:endParaRPr lang="en-US" altLang="ko-KR" sz="2400" b="1" dirty="0">
              <a:latin typeface="Consolas" panose="020B0609020204030204" pitchFamily="49" charset="0"/>
              <a:ea typeface="굴림" charset="0"/>
              <a:cs typeface="Consolas" panose="020B06090202040302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C46D3-D62B-D242-A367-22C8CB74011E}"/>
              </a:ext>
            </a:extLst>
          </p:cNvPr>
          <p:cNvSpPr txBox="1"/>
          <p:nvPr/>
        </p:nvSpPr>
        <p:spPr>
          <a:xfrm>
            <a:off x="342146" y="3014663"/>
            <a:ext cx="3073277" cy="3161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Enqueue(item);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5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DC17-80E3-0A43-9824-60B0A43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A5B9-E4AF-A74A-8A73-9371F608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416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What if we wrote the following?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03DA8-4D5B-684A-890A-B8B799202B23}"/>
              </a:ext>
            </a:extLst>
          </p:cNvPr>
          <p:cNvSpPr txBox="1"/>
          <p:nvPr/>
        </p:nvSpPr>
        <p:spPr>
          <a:xfrm>
            <a:off x="4814888" y="2200257"/>
            <a:ext cx="3386138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Dequeue();</a:t>
            </a:r>
            <a:endParaRPr lang="en-US" altLang="ko-KR" sz="2400" b="1" dirty="0">
              <a:latin typeface="Consolas" panose="020B0609020204030204" pitchFamily="49" charset="0"/>
              <a:ea typeface="굴림" charset="0"/>
              <a:cs typeface="Consolas" panose="020B06090202040302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DEFD4-D540-134D-B79B-B264DB4C8607}"/>
              </a:ext>
            </a:extLst>
          </p:cNvPr>
          <p:cNvSpPr txBox="1"/>
          <p:nvPr/>
        </p:nvSpPr>
        <p:spPr>
          <a:xfrm>
            <a:off x="342146" y="2200257"/>
            <a:ext cx="3073277" cy="3161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120000"/>
              </a:lnSpc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emptySlots.P</a:t>
            </a: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Enqueue(item);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B9F6E-0452-6D46-AF84-04C825FB9E47}"/>
              </a:ext>
            </a:extLst>
          </p:cNvPr>
          <p:cNvSpPr txBox="1"/>
          <p:nvPr/>
        </p:nvSpPr>
        <p:spPr>
          <a:xfrm>
            <a:off x="428626" y="5715854"/>
            <a:ext cx="706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Deadlock ... More on this later</a:t>
            </a:r>
          </a:p>
        </p:txBody>
      </p:sp>
    </p:spTree>
    <p:extLst>
      <p:ext uri="{BB962C8B-B14F-4D97-AF65-F5344CB8AC3E}">
        <p14:creationId xmlns:p14="http://schemas.microsoft.com/office/powerpoint/2010/main" val="3159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DC17-80E3-0A43-9824-60B0A43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A5B9-E4AF-A74A-8A73-9371F608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416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What about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03DA8-4D5B-684A-890A-B8B799202B23}"/>
              </a:ext>
            </a:extLst>
          </p:cNvPr>
          <p:cNvSpPr txBox="1"/>
          <p:nvPr/>
        </p:nvSpPr>
        <p:spPr>
          <a:xfrm>
            <a:off x="4814888" y="2200257"/>
            <a:ext cx="3386138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Dequeue();</a:t>
            </a:r>
            <a:endParaRPr lang="en-US" altLang="ko-KR" sz="2400" b="1" dirty="0">
              <a:latin typeface="Consolas" panose="020B0609020204030204" pitchFamily="49" charset="0"/>
              <a:ea typeface="굴림" charset="0"/>
              <a:cs typeface="Consolas" panose="020B06090202040302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emptySlots.V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DEFD4-D540-134D-B79B-B264DB4C8607}"/>
              </a:ext>
            </a:extLst>
          </p:cNvPr>
          <p:cNvSpPr txBox="1"/>
          <p:nvPr/>
        </p:nvSpPr>
        <p:spPr>
          <a:xfrm>
            <a:off x="342146" y="2200257"/>
            <a:ext cx="3073277" cy="3161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120000"/>
              </a:lnSpc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emptySlots.P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mutex.P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Enqueue(item);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fullSlots.V</a:t>
            </a: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mutex.V</a:t>
            </a:r>
            <a:r>
              <a:rPr lang="en-US" altLang="ko-KR" sz="24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B9F6E-0452-6D46-AF84-04C825FB9E47}"/>
              </a:ext>
            </a:extLst>
          </p:cNvPr>
          <p:cNvSpPr txBox="1"/>
          <p:nvPr/>
        </p:nvSpPr>
        <p:spPr>
          <a:xfrm>
            <a:off x="342146" y="5871716"/>
            <a:ext cx="635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Correct, possibly less efficient</a:t>
            </a:r>
          </a:p>
        </p:txBody>
      </p:sp>
    </p:spTree>
    <p:extLst>
      <p:ext uri="{BB962C8B-B14F-4D97-AF65-F5344CB8AC3E}">
        <p14:creationId xmlns:p14="http://schemas.microsoft.com/office/powerpoint/2010/main" val="7617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53A7-D0C4-9244-8362-C9E74D38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9897-ECDE-944C-ACEC-A74B6A4D1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825625"/>
            <a:ext cx="8158162" cy="4351338"/>
          </a:xfrm>
        </p:spPr>
        <p:txBody>
          <a:bodyPr/>
          <a:lstStyle/>
          <a:p>
            <a:r>
              <a:rPr lang="en-US" dirty="0"/>
              <a:t>More powerful (and primitive) than locks</a:t>
            </a:r>
          </a:p>
          <a:p>
            <a:endParaRPr lang="en-US" dirty="0"/>
          </a:p>
          <a:p>
            <a:r>
              <a:rPr lang="en-US" dirty="0"/>
              <a:t>Argument: Clearer to have separate constructs for</a:t>
            </a:r>
          </a:p>
          <a:p>
            <a:pPr lvl="1"/>
            <a:r>
              <a:rPr lang="en-US" dirty="0"/>
              <a:t>Mutual Exclusion: One thread can do something at a time</a:t>
            </a:r>
          </a:p>
          <a:p>
            <a:pPr lvl="1"/>
            <a:r>
              <a:rPr lang="en-US" dirty="0"/>
              <a:t>Waiting for a condition to become true</a:t>
            </a:r>
          </a:p>
          <a:p>
            <a:pPr lvl="1"/>
            <a:endParaRPr lang="en-US" dirty="0"/>
          </a:p>
          <a:p>
            <a:r>
              <a:rPr lang="en-US" dirty="0"/>
              <a:t>Need to make sure a thread calls P() for every V()</a:t>
            </a:r>
          </a:p>
          <a:p>
            <a:pPr lvl="1"/>
            <a:r>
              <a:rPr lang="en-US" dirty="0"/>
              <a:t>Other tools are more flexible than this</a:t>
            </a:r>
          </a:p>
        </p:txBody>
      </p:sp>
    </p:spTree>
    <p:extLst>
      <p:ext uri="{BB962C8B-B14F-4D97-AF65-F5344CB8AC3E}">
        <p14:creationId xmlns:p14="http://schemas.microsoft.com/office/powerpoint/2010/main" val="2365914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1A046-1AA0-2844-8A01-18B7E19F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417BC-2347-EF4C-A0EE-E59AB7BA5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5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B172-244E-0241-9C63-D6F306AC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451AB-81A5-0A49-8617-E6740BCF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836511"/>
            <a:ext cx="8729663" cy="4351338"/>
          </a:xfrm>
        </p:spPr>
        <p:txBody>
          <a:bodyPr/>
          <a:lstStyle/>
          <a:p>
            <a:r>
              <a:rPr lang="en-US" b="1" dirty="0"/>
              <a:t>Collection of threads waiting </a:t>
            </a:r>
            <a:r>
              <a:rPr lang="en-US" b="1" i="1" dirty="0"/>
              <a:t>inside</a:t>
            </a:r>
            <a:r>
              <a:rPr lang="en-US" b="1" dirty="0"/>
              <a:t> a critical section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wait(&amp;lock):</a:t>
            </a:r>
            <a:r>
              <a:rPr lang="en-US" b="1" dirty="0">
                <a:cs typeface="Consolas" panose="020B0609020204030204" pitchFamily="49" charset="0"/>
              </a:rPr>
              <a:t> </a:t>
            </a:r>
            <a:r>
              <a:rPr lang="en-US" dirty="0"/>
              <a:t>Atomically release lock and go to sleep. </a:t>
            </a:r>
            <a:r>
              <a:rPr lang="en-US" dirty="0">
                <a:solidFill>
                  <a:srgbClr val="FF0000"/>
                </a:solidFill>
              </a:rPr>
              <a:t>Re-acquire</a:t>
            </a:r>
            <a:r>
              <a:rPr lang="en-US" dirty="0"/>
              <a:t> the lock before returning.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signal():</a:t>
            </a:r>
            <a:r>
              <a:rPr lang="en-US" b="1" dirty="0">
                <a:cs typeface="Consolas" panose="020B0609020204030204" pitchFamily="49" charset="0"/>
              </a:rPr>
              <a:t> </a:t>
            </a:r>
            <a:r>
              <a:rPr lang="en-US" dirty="0"/>
              <a:t>Wake up on waiting thread (if there is one)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broadcast()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/>
              <a:t> Wake up all waiting threads</a:t>
            </a:r>
          </a:p>
          <a:p>
            <a:pPr lvl="1"/>
            <a:endParaRPr lang="en-US" dirty="0"/>
          </a:p>
          <a:p>
            <a:r>
              <a:rPr lang="en-US" b="1" dirty="0"/>
              <a:t>Rule:</a:t>
            </a:r>
            <a:r>
              <a:rPr lang="en-US" dirty="0"/>
              <a:t> Hold lock when using a condition variable</a:t>
            </a: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5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B576-E41F-9949-A148-154657CA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760"/>
          </a:xfrm>
        </p:spPr>
        <p:txBody>
          <a:bodyPr/>
          <a:lstStyle/>
          <a:p>
            <a:r>
              <a:rPr lang="en-US" dirty="0"/>
              <a:t>Impacts of Scheduling 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2954-09BD-D64C-82DC-C56369CD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257"/>
            <a:ext cx="7886700" cy="4652963"/>
          </a:xfrm>
        </p:spPr>
        <p:txBody>
          <a:bodyPr/>
          <a:lstStyle/>
          <a:p>
            <a:r>
              <a:rPr lang="en-US" dirty="0"/>
              <a:t>Lot’s of attention to algorithmic complexity of operations on the scheduling data structure</a:t>
            </a:r>
          </a:p>
          <a:p>
            <a:pPr lvl="1"/>
            <a:r>
              <a:rPr lang="en-US" dirty="0"/>
              <a:t>These queues don’t get that long.  </a:t>
            </a:r>
            <a:r>
              <a:rPr lang="en-US" dirty="0" err="1"/>
              <a:t>Otw</a:t>
            </a:r>
            <a:r>
              <a:rPr lang="en-US" dirty="0"/>
              <a:t>, buy more hardware</a:t>
            </a:r>
          </a:p>
          <a:p>
            <a:r>
              <a:rPr lang="en-US" dirty="0"/>
              <a:t>Interactions of scheduling with memory hierarchy</a:t>
            </a:r>
          </a:p>
          <a:p>
            <a:pPr lvl="1"/>
            <a:r>
              <a:rPr lang="en-US" dirty="0"/>
              <a:t>Locality is fundamentally at odds with fairness</a:t>
            </a:r>
          </a:p>
          <a:p>
            <a:pPr lvl="1"/>
            <a:r>
              <a:rPr lang="en-US" dirty="0"/>
              <a:t>“Cache / VM / File buffer </a:t>
            </a:r>
            <a:r>
              <a:rPr lang="en-US" i="1" dirty="0"/>
              <a:t>affinity</a:t>
            </a:r>
            <a:r>
              <a:rPr lang="en-US" dirty="0"/>
              <a:t>”</a:t>
            </a:r>
          </a:p>
          <a:p>
            <a:r>
              <a:rPr lang="en-US" dirty="0"/>
              <a:t>Interactions of scheduling with multiple processors</a:t>
            </a:r>
          </a:p>
          <a:p>
            <a:pPr lvl="1"/>
            <a:r>
              <a:rPr lang="en-US" dirty="0"/>
              <a:t>Processor / Core affinity is really about caches</a:t>
            </a:r>
          </a:p>
          <a:p>
            <a:r>
              <a:rPr lang="en-US" dirty="0"/>
              <a:t>Memory performance (locality) is critical</a:t>
            </a:r>
          </a:p>
        </p:txBody>
      </p:sp>
    </p:spTree>
    <p:extLst>
      <p:ext uri="{BB962C8B-B14F-4D97-AF65-F5344CB8AC3E}">
        <p14:creationId xmlns:p14="http://schemas.microsoft.com/office/powerpoint/2010/main" val="1914643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B590-9191-C14A-BA0C-182D638C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5" y="31751"/>
            <a:ext cx="8243208" cy="887871"/>
          </a:xfrm>
        </p:spPr>
        <p:txBody>
          <a:bodyPr/>
          <a:lstStyle/>
          <a:p>
            <a:r>
              <a:rPr lang="en-US" dirty="0"/>
              <a:t>Lock Solution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258535" y="829745"/>
            <a:ext cx="8673267" cy="835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Condvar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buf_signal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nobody&gt;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461889" y="1665513"/>
            <a:ext cx="8220222" cy="2280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</a:t>
            </a:r>
            <a:r>
              <a:rPr lang="en-US" altLang="ko-KR" sz="20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cond_wait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buf_signal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, </a:t>
            </a:r>
            <a:r>
              <a:rPr lang="en-US" altLang="ko-KR" sz="20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 </a:t>
            </a: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Enqueue(item);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461889" y="4038596"/>
            <a:ext cx="8220222" cy="2650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</a:t>
            </a:r>
            <a:r>
              <a:rPr lang="en-US" altLang="ko-KR" sz="20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cond_wait</a:t>
            </a: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20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buf_signal</a:t>
            </a: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, </a:t>
            </a:r>
            <a:r>
              <a:rPr lang="en-US" altLang="ko-KR" sz="20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 };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queue();</a:t>
            </a:r>
            <a:b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unlock buffer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4EFDF98-AECE-EC47-9CC5-8180274342CD}"/>
              </a:ext>
            </a:extLst>
          </p:cNvPr>
          <p:cNvSpPr/>
          <p:nvPr/>
        </p:nvSpPr>
        <p:spPr>
          <a:xfrm rot="1810795">
            <a:off x="3929744" y="2990501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E67781F4-D046-8340-B7E9-889D75469A74}"/>
              </a:ext>
            </a:extLst>
          </p:cNvPr>
          <p:cNvSpPr/>
          <p:nvPr/>
        </p:nvSpPr>
        <p:spPr>
          <a:xfrm rot="19789205" flipV="1">
            <a:off x="3935728" y="3842653"/>
            <a:ext cx="109945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DC36C-75E7-9D46-868E-C4C30423AD8B}"/>
              </a:ext>
            </a:extLst>
          </p:cNvPr>
          <p:cNvSpPr txBox="1"/>
          <p:nvPr/>
        </p:nvSpPr>
        <p:spPr>
          <a:xfrm>
            <a:off x="5053190" y="3124158"/>
            <a:ext cx="40908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Release lock; signal others to run; reacquire on resume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n.b.</a:t>
            </a:r>
            <a:r>
              <a:rPr lang="en-US" sz="2400" dirty="0">
                <a:solidFill>
                  <a:srgbClr val="FF0000"/>
                </a:solidFill>
              </a:rPr>
              <a:t> OS must do the reacquire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Why User must recheck?</a:t>
            </a:r>
          </a:p>
        </p:txBody>
      </p:sp>
    </p:spTree>
    <p:extLst>
      <p:ext uri="{BB962C8B-B14F-4D97-AF65-F5344CB8AC3E}">
        <p14:creationId xmlns:p14="http://schemas.microsoft.com/office/powerpoint/2010/main" val="10720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4105-52B4-0A46-A506-FD913E99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748"/>
            <a:ext cx="7886700" cy="1325563"/>
          </a:xfrm>
        </p:spPr>
        <p:txBody>
          <a:bodyPr/>
          <a:lstStyle/>
          <a:p>
            <a:r>
              <a:rPr lang="en-US" dirty="0"/>
              <a:t>Why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 Loop?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7275-B469-434A-BED0-8DC501B4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0536"/>
            <a:ext cx="7886700" cy="2694476"/>
          </a:xfrm>
        </p:spPr>
        <p:txBody>
          <a:bodyPr/>
          <a:lstStyle/>
          <a:p>
            <a:r>
              <a:rPr lang="en-US" dirty="0"/>
              <a:t>When a thread is woken up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signal()</a:t>
            </a:r>
            <a:r>
              <a:rPr lang="en-US" dirty="0"/>
              <a:t>, it is simply put on the ready queue</a:t>
            </a:r>
          </a:p>
          <a:p>
            <a:r>
              <a:rPr lang="en-US" dirty="0"/>
              <a:t>It may or may not reacquire the lock immediately!</a:t>
            </a:r>
          </a:p>
          <a:p>
            <a:pPr lvl="1"/>
            <a:r>
              <a:rPr lang="en-US" dirty="0"/>
              <a:t>Another thread could be scheduled first and "sneak in" to empty the queue</a:t>
            </a:r>
          </a:p>
          <a:p>
            <a:pPr lvl="1"/>
            <a:r>
              <a:rPr lang="en-US" dirty="0"/>
              <a:t>Need a loop to re-check condition on wakeup</a:t>
            </a:r>
          </a:p>
        </p:txBody>
      </p:sp>
    </p:spTree>
    <p:extLst>
      <p:ext uri="{BB962C8B-B14F-4D97-AF65-F5344CB8AC3E}">
        <p14:creationId xmlns:p14="http://schemas.microsoft.com/office/powerpoint/2010/main" val="7264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0B8A-F5A8-204A-AE5B-390452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31750"/>
            <a:ext cx="7886700" cy="1325563"/>
          </a:xfrm>
        </p:spPr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2A0B-8FE9-CF46-91C1-4CDF4ACA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6424"/>
            <a:ext cx="7886700" cy="2076450"/>
          </a:xfrm>
        </p:spPr>
        <p:txBody>
          <a:bodyPr/>
          <a:lstStyle/>
          <a:p>
            <a:r>
              <a:rPr lang="en-US" b="1" dirty="0"/>
              <a:t>Lock: </a:t>
            </a:r>
            <a:r>
              <a:rPr lang="en-US" dirty="0"/>
              <a:t>protects access to shared data</a:t>
            </a:r>
          </a:p>
          <a:p>
            <a:r>
              <a:rPr lang="en-US" dirty="0"/>
              <a:t>Always acquire lock when accessing</a:t>
            </a:r>
          </a:p>
          <a:p>
            <a:r>
              <a:rPr lang="en-US" dirty="0"/>
              <a:t>Queue of threads waiting to enter the monitor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50D80-9F44-1B4C-BC31-CA02B177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4802" r="1059" b="4802"/>
          <a:stretch>
            <a:fillRect/>
          </a:stretch>
        </p:blipFill>
        <p:spPr bwMode="auto">
          <a:xfrm>
            <a:off x="1790700" y="1357313"/>
            <a:ext cx="5562600" cy="2743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7A53F-68C1-B145-BD4D-7CBEA38CB735}"/>
              </a:ext>
            </a:extLst>
          </p:cNvPr>
          <p:cNvSpPr/>
          <p:nvPr/>
        </p:nvSpPr>
        <p:spPr>
          <a:xfrm>
            <a:off x="5043488" y="1027907"/>
            <a:ext cx="2900362" cy="1115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90B2-DC68-5A45-B2F8-E84999D6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103"/>
          </a:xfrm>
        </p:spPr>
        <p:txBody>
          <a:bodyPr/>
          <a:lstStyle/>
          <a:p>
            <a:r>
              <a:rPr lang="en-US" dirty="0"/>
              <a:t>Monitors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FF6F-AA34-6943-B9DB-F5453B8C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082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Locks for mutual exclusion</a:t>
            </a:r>
          </a:p>
          <a:p>
            <a:r>
              <a:rPr lang="en-US" sz="3200" dirty="0"/>
              <a:t>Condition variables for waiting</a:t>
            </a:r>
          </a:p>
          <a:p>
            <a:r>
              <a:rPr lang="en-US" sz="3200" dirty="0"/>
              <a:t>A </a:t>
            </a:r>
            <a:r>
              <a:rPr lang="en-US" sz="3200" b="1" dirty="0"/>
              <a:t>monitor </a:t>
            </a:r>
            <a:r>
              <a:rPr lang="en-US" sz="3200" dirty="0"/>
              <a:t>is a lock and zero or more condition variables with some associated data and operations</a:t>
            </a:r>
          </a:p>
          <a:p>
            <a:pPr lvl="1"/>
            <a:r>
              <a:rPr lang="en-US" sz="2800" dirty="0"/>
              <a:t>Java provides this natively</a:t>
            </a:r>
          </a:p>
          <a:p>
            <a:pPr lvl="1"/>
            <a:r>
              <a:rPr lang="en-US" sz="2800" dirty="0"/>
              <a:t>POSIX threads: Provides </a:t>
            </a:r>
            <a:r>
              <a:rPr lang="en-US" sz="2800" b="1" dirty="0"/>
              <a:t>locks</a:t>
            </a:r>
            <a:r>
              <a:rPr lang="en-US" sz="2800" dirty="0"/>
              <a:t> and </a:t>
            </a:r>
            <a:r>
              <a:rPr lang="en-US" sz="2800" b="1" dirty="0" err="1"/>
              <a:t>condvars</a:t>
            </a:r>
            <a:r>
              <a:rPr lang="en-US" sz="2800" dirty="0"/>
              <a:t>, have to build your own</a:t>
            </a:r>
          </a:p>
        </p:txBody>
      </p:sp>
    </p:spTree>
    <p:extLst>
      <p:ext uri="{BB962C8B-B14F-4D97-AF65-F5344CB8AC3E}">
        <p14:creationId xmlns:p14="http://schemas.microsoft.com/office/powerpoint/2010/main" val="3189054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0B8A-F5A8-204A-AE5B-3904522C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2A0B-8FE9-CF46-91C1-4CDF4ACA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6424"/>
            <a:ext cx="7886700" cy="20764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Condition Variables: </a:t>
            </a:r>
            <a:r>
              <a:rPr lang="en-US" dirty="0"/>
              <a:t>queue of threads waiting for something to become true inside critical sect.</a:t>
            </a:r>
          </a:p>
          <a:p>
            <a:r>
              <a:rPr lang="en-US" dirty="0"/>
              <a:t>Atomically release lock and start waiting</a:t>
            </a:r>
          </a:p>
          <a:p>
            <a:pPr lvl="1"/>
            <a:r>
              <a:rPr lang="en-US" dirty="0"/>
              <a:t>Another thread using the monitor will signal them</a:t>
            </a:r>
          </a:p>
          <a:p>
            <a:r>
              <a:rPr lang="en-US" dirty="0"/>
              <a:t>The condition: Some function of monitor's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50D80-9F44-1B4C-BC31-CA02B177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4802" r="1059" b="4802"/>
          <a:stretch>
            <a:fillRect/>
          </a:stretch>
        </p:blipFill>
        <p:spPr bwMode="auto">
          <a:xfrm>
            <a:off x="1790700" y="1357313"/>
            <a:ext cx="5562600" cy="2743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7A53F-68C1-B145-BD4D-7CBEA38CB735}"/>
              </a:ext>
            </a:extLst>
          </p:cNvPr>
          <p:cNvSpPr/>
          <p:nvPr/>
        </p:nvSpPr>
        <p:spPr>
          <a:xfrm>
            <a:off x="1414463" y="1690689"/>
            <a:ext cx="3276599" cy="781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A0B8-F4AD-8445-9289-03118B3A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4" y="223612"/>
            <a:ext cx="7886700" cy="1325563"/>
          </a:xfrm>
        </p:spPr>
        <p:txBody>
          <a:bodyPr/>
          <a:lstStyle/>
          <a:p>
            <a:r>
              <a:rPr lang="en-US" dirty="0"/>
              <a:t>Why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 Loop?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2F44-4776-7B4B-9665-065734C7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1455511"/>
            <a:ext cx="8415338" cy="4351338"/>
          </a:xfrm>
        </p:spPr>
        <p:txBody>
          <a:bodyPr>
            <a:normAutofit/>
          </a:bodyPr>
          <a:lstStyle/>
          <a:p>
            <a:r>
              <a:rPr lang="en-US" dirty="0"/>
              <a:t>Can we "hand off" the lock directly to the signaled thread so no other thread "sneaks in?"</a:t>
            </a:r>
          </a:p>
          <a:p>
            <a:pPr lvl="1"/>
            <a:r>
              <a:rPr lang="en-US" dirty="0"/>
              <a:t>Yes. Called </a:t>
            </a:r>
            <a:r>
              <a:rPr lang="en-US" b="1" dirty="0"/>
              <a:t>Hoare-Style Monitors</a:t>
            </a:r>
          </a:p>
          <a:p>
            <a:pPr lvl="1"/>
            <a:r>
              <a:rPr lang="en-US" dirty="0"/>
              <a:t>Many textbooks describe this scheme</a:t>
            </a:r>
          </a:p>
          <a:p>
            <a:r>
              <a:rPr lang="en-US" dirty="0"/>
              <a:t>Most OSs implement </a:t>
            </a:r>
            <a:r>
              <a:rPr lang="en-US" b="1" dirty="0"/>
              <a:t>Mesa-Style Monitors</a:t>
            </a:r>
            <a:endParaRPr lang="en-US" dirty="0"/>
          </a:p>
          <a:p>
            <a:pPr lvl="1"/>
            <a:r>
              <a:rPr lang="en-US" dirty="0"/>
              <a:t>Allows other threads to sneak in</a:t>
            </a:r>
          </a:p>
          <a:p>
            <a:pPr lvl="1"/>
            <a:r>
              <a:rPr lang="en-US" dirty="0"/>
              <a:t>Much easier to implement</a:t>
            </a:r>
          </a:p>
          <a:p>
            <a:pPr lvl="1"/>
            <a:r>
              <a:rPr lang="en-US" dirty="0"/>
              <a:t>Even easier if you allow "spurious wakeups"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wait() </a:t>
            </a:r>
            <a:r>
              <a:rPr lang="en-US" dirty="0"/>
              <a:t>can return when no signal occurred, in rare cases</a:t>
            </a:r>
          </a:p>
          <a:p>
            <a:pPr lvl="1"/>
            <a:r>
              <a:rPr lang="en-US" dirty="0"/>
              <a:t>POSIX allows spurious wakeups</a:t>
            </a:r>
          </a:p>
        </p:txBody>
      </p:sp>
    </p:spTree>
    <p:extLst>
      <p:ext uri="{BB962C8B-B14F-4D97-AF65-F5344CB8AC3E}">
        <p14:creationId xmlns:p14="http://schemas.microsoft.com/office/powerpoint/2010/main" val="37353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8152-11F8-334B-8189-67650164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731"/>
          </a:xfrm>
        </p:spPr>
        <p:txBody>
          <a:bodyPr/>
          <a:lstStyle/>
          <a:p>
            <a:r>
              <a:rPr lang="en-US" dirty="0"/>
              <a:t>Interlude: Concurrency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FDEB-B253-634D-9701-2522C233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r>
              <a:rPr lang="en-US" dirty="0"/>
              <a:t>Even for practicing engineers trying to write mission-critical, bulletproof code!</a:t>
            </a:r>
          </a:p>
          <a:p>
            <a:r>
              <a:rPr lang="en-US" dirty="0"/>
              <a:t>Therac-25: Radiation Therapy Machine with Unintended Overdoses (reading on course site)</a:t>
            </a:r>
          </a:p>
          <a:p>
            <a:r>
              <a:rPr lang="en-US" dirty="0"/>
              <a:t>Mars Pathfinder Priority Inversion (</a:t>
            </a:r>
            <a:r>
              <a:rPr lang="en-US" dirty="0">
                <a:hlinkClick r:id="rId2"/>
              </a:rPr>
              <a:t>JPL Account</a:t>
            </a:r>
            <a:r>
              <a:rPr lang="en-US" dirty="0"/>
              <a:t>)</a:t>
            </a:r>
          </a:p>
          <a:p>
            <a:r>
              <a:rPr lang="en-US" dirty="0"/>
              <a:t>Toyota Uncontrolled Acceleration (</a:t>
            </a:r>
            <a:r>
              <a:rPr lang="en-US" dirty="0">
                <a:hlinkClick r:id="rId3"/>
              </a:rPr>
              <a:t>CMU Talk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256.6K Lines of C Code, ~9-11K global variables</a:t>
            </a:r>
          </a:p>
          <a:p>
            <a:pPr lvl="1"/>
            <a:r>
              <a:rPr lang="en-US" dirty="0"/>
              <a:t>Inconsistent mutual exclusion on reads/writes</a:t>
            </a:r>
          </a:p>
        </p:txBody>
      </p:sp>
    </p:spTree>
    <p:extLst>
      <p:ext uri="{BB962C8B-B14F-4D97-AF65-F5344CB8AC3E}">
        <p14:creationId xmlns:p14="http://schemas.microsoft.com/office/powerpoint/2010/main" val="36768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330C-FA88-C049-A72D-10838304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303"/>
          </a:xfrm>
        </p:spPr>
        <p:txBody>
          <a:bodyPr/>
          <a:lstStyle/>
          <a:p>
            <a:r>
              <a:rPr lang="en-US" dirty="0"/>
              <a:t>Comparing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161E4-9CEB-FC49-A0AC-7B77E6C6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082"/>
            <a:ext cx="7886700" cy="4351338"/>
          </a:xfrm>
        </p:spPr>
        <p:txBody>
          <a:bodyPr/>
          <a:lstStyle/>
          <a:p>
            <a:r>
              <a:rPr lang="en-US" dirty="0"/>
              <a:t>Semaphores can implement locks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Acquire() {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semaphore.P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 }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Release() {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semaphore.V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 }</a:t>
            </a:r>
          </a:p>
          <a:p>
            <a:r>
              <a:rPr lang="en-US" dirty="0">
                <a:cs typeface="Consolas" panose="020B0609020204030204" pitchFamily="49" charset="0"/>
              </a:rPr>
              <a:t>and Condition Variables</a:t>
            </a:r>
          </a:p>
          <a:p>
            <a:r>
              <a:rPr lang="en-US" dirty="0">
                <a:cs typeface="Consolas" panose="020B0609020204030204" pitchFamily="49" charset="0"/>
              </a:rPr>
              <a:t>Monitors combine locks and CVs in a structured fashion</a:t>
            </a:r>
          </a:p>
          <a:p>
            <a:r>
              <a:rPr lang="en-US" dirty="0">
                <a:cs typeface="Consolas" panose="020B0609020204030204" pitchFamily="49" charset="0"/>
              </a:rPr>
              <a:t>Modern view: concurrent objects (e.g., Java)</a:t>
            </a:r>
          </a:p>
          <a:p>
            <a:r>
              <a:rPr lang="en-US" dirty="0">
                <a:cs typeface="Consolas" panose="020B0609020204030204" pitchFamily="49" charset="0"/>
              </a:rPr>
              <a:t>Can monitors implement semaphores?</a:t>
            </a:r>
          </a:p>
          <a:p>
            <a:r>
              <a:rPr lang="en-US" dirty="0">
                <a:cs typeface="Consolas" panose="020B0609020204030204" pitchFamily="49" charset="0"/>
              </a:rPr>
              <a:t>Are there other important common patterns?</a:t>
            </a:r>
          </a:p>
        </p:txBody>
      </p:sp>
    </p:spTree>
    <p:extLst>
      <p:ext uri="{BB962C8B-B14F-4D97-AF65-F5344CB8AC3E}">
        <p14:creationId xmlns:p14="http://schemas.microsoft.com/office/powerpoint/2010/main" val="1480850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1A046-1AA0-2844-8A01-18B7E19F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957261"/>
          </a:xfrm>
        </p:spPr>
        <p:txBody>
          <a:bodyPr/>
          <a:lstStyle/>
          <a:p>
            <a:r>
              <a:rPr lang="en-US" dirty="0"/>
              <a:t>Time Permitting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417BC-2347-EF4C-A0EE-E59AB7BA5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1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021969-631B-B149-A304-D5DF7A72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222"/>
          </a:xfrm>
        </p:spPr>
        <p:txBody>
          <a:bodyPr/>
          <a:lstStyle/>
          <a:p>
            <a:r>
              <a:rPr lang="en-US" dirty="0"/>
              <a:t>Reader/Writer Problem</a:t>
            </a:r>
          </a:p>
        </p:txBody>
      </p:sp>
      <p:pic>
        <p:nvPicPr>
          <p:cNvPr id="8" name="Content Placeholder 7" descr="User">
            <a:extLst>
              <a:ext uri="{FF2B5EF4-FFF2-40B4-BE49-F238E27FC236}">
                <a16:creationId xmlns:a16="http://schemas.microsoft.com/office/drawing/2014/main" id="{26E33C81-ED4C-C74C-A572-974479ACD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5888" y="1729583"/>
            <a:ext cx="1071562" cy="1071562"/>
          </a:xfr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34DE7A2B-6651-424C-8182-AC641A3140A9}"/>
              </a:ext>
            </a:extLst>
          </p:cNvPr>
          <p:cNvSpPr/>
          <p:nvPr/>
        </p:nvSpPr>
        <p:spPr>
          <a:xfrm>
            <a:off x="3664743" y="1520828"/>
            <a:ext cx="1814513" cy="1495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Shared</a:t>
            </a:r>
            <a:br>
              <a:rPr lang="en-US" sz="2400" dirty="0"/>
            </a:br>
            <a:r>
              <a:rPr lang="en-US" sz="2400" dirty="0"/>
              <a:t>Database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226D4C-6162-6D43-BD23-554D596B0C91}"/>
              </a:ext>
            </a:extLst>
          </p:cNvPr>
          <p:cNvCxnSpPr>
            <a:stCxn id="8" idx="3"/>
          </p:cNvCxnSpPr>
          <p:nvPr/>
        </p:nvCxnSpPr>
        <p:spPr>
          <a:xfrm flipV="1">
            <a:off x="2457450" y="1985963"/>
            <a:ext cx="1207293" cy="279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95F518-108A-3744-ADC3-D92D7F7E2670}"/>
              </a:ext>
            </a:extLst>
          </p:cNvPr>
          <p:cNvSpPr txBox="1"/>
          <p:nvPr/>
        </p:nvSpPr>
        <p:spPr>
          <a:xfrm>
            <a:off x="2414587" y="1644851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Read</a:t>
            </a:r>
          </a:p>
        </p:txBody>
      </p:sp>
      <p:pic>
        <p:nvPicPr>
          <p:cNvPr id="12" name="Content Placeholder 7" descr="User">
            <a:extLst>
              <a:ext uri="{FF2B5EF4-FFF2-40B4-BE49-F238E27FC236}">
                <a16:creationId xmlns:a16="http://schemas.microsoft.com/office/drawing/2014/main" id="{B488FD0F-8853-C84E-8151-2349903F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806" y="2986883"/>
            <a:ext cx="1071562" cy="10715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3418F0-CFD9-3645-AEF7-45013E19E1B9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950368" y="2986883"/>
            <a:ext cx="1193007" cy="535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4F5340-4553-9941-BB81-729EDFB11603}"/>
              </a:ext>
            </a:extLst>
          </p:cNvPr>
          <p:cNvSpPr txBox="1"/>
          <p:nvPr/>
        </p:nvSpPr>
        <p:spPr>
          <a:xfrm>
            <a:off x="2712291" y="280114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Read</a:t>
            </a:r>
          </a:p>
        </p:txBody>
      </p:sp>
      <p:pic>
        <p:nvPicPr>
          <p:cNvPr id="16" name="Content Placeholder 7" descr="User">
            <a:extLst>
              <a:ext uri="{FF2B5EF4-FFF2-40B4-BE49-F238E27FC236}">
                <a16:creationId xmlns:a16="http://schemas.microsoft.com/office/drawing/2014/main" id="{1B4D709C-8B74-DF46-9EB0-5F5C20FA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550" y="2357438"/>
            <a:ext cx="1071562" cy="107156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6F1F34-0C35-D943-A6CC-9872C7F16973}"/>
              </a:ext>
            </a:extLst>
          </p:cNvPr>
          <p:cNvCxnSpPr>
            <a:cxnSpLocks/>
          </p:cNvCxnSpPr>
          <p:nvPr/>
        </p:nvCxnSpPr>
        <p:spPr>
          <a:xfrm flipH="1" flipV="1">
            <a:off x="5479256" y="2410716"/>
            <a:ext cx="1175145" cy="532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DFA640-3642-1B4B-8E44-8945009776E6}"/>
              </a:ext>
            </a:extLst>
          </p:cNvPr>
          <p:cNvSpPr txBox="1"/>
          <p:nvPr/>
        </p:nvSpPr>
        <p:spPr>
          <a:xfrm>
            <a:off x="5823395" y="2179883"/>
            <a:ext cx="107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8B2A4C-A191-C741-9BC7-6C2C5686EF59}"/>
              </a:ext>
            </a:extLst>
          </p:cNvPr>
          <p:cNvSpPr txBox="1">
            <a:spLocks/>
          </p:cNvSpPr>
          <p:nvPr/>
        </p:nvSpPr>
        <p:spPr>
          <a:xfrm>
            <a:off x="392906" y="4056856"/>
            <a:ext cx="8358187" cy="2436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cs typeface="Consolas" panose="020B0609020204030204" pitchFamily="49" charset="0"/>
              </a:rPr>
              <a:t>Shared Database</a:t>
            </a:r>
          </a:p>
          <a:p>
            <a:pPr lvl="1"/>
            <a:r>
              <a:rPr lang="en-US" sz="3200" dirty="0">
                <a:cs typeface="Consolas" panose="020B0609020204030204" pitchFamily="49" charset="0"/>
              </a:rPr>
              <a:t>Many readers – never modify the database</a:t>
            </a:r>
          </a:p>
          <a:p>
            <a:pPr lvl="1"/>
            <a:r>
              <a:rPr lang="en-US" sz="3200" dirty="0">
                <a:cs typeface="Consolas" panose="020B0609020204030204" pitchFamily="49" charset="0"/>
              </a:rPr>
              <a:t>Few writers – read and modify database</a:t>
            </a:r>
          </a:p>
          <a:p>
            <a:r>
              <a:rPr lang="en-US" sz="3600" dirty="0">
                <a:cs typeface="Consolas" panose="020B0609020204030204" pitchFamily="49" charset="0"/>
              </a:rPr>
              <a:t>Single lock sufficient?</a:t>
            </a:r>
          </a:p>
        </p:txBody>
      </p:sp>
    </p:spTree>
    <p:extLst>
      <p:ext uri="{BB962C8B-B14F-4D97-AF65-F5344CB8AC3E}">
        <p14:creationId xmlns:p14="http://schemas.microsoft.com/office/powerpoint/2010/main" val="425285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12DC-4A9E-7442-9527-40BD58E5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/>
          <a:lstStyle/>
          <a:p>
            <a:r>
              <a:rPr lang="en-US" dirty="0"/>
              <a:t>System Design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4EF8-8F6A-A345-9634-8F17BB85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314"/>
            <a:ext cx="7886700" cy="4780649"/>
          </a:xfrm>
        </p:spPr>
        <p:txBody>
          <a:bodyPr/>
          <a:lstStyle/>
          <a:p>
            <a:r>
              <a:rPr lang="en-US" dirty="0"/>
              <a:t>Sophisticated policies (often with deep theoretical basis) boil down into simple manipulation of data structures.</a:t>
            </a:r>
          </a:p>
          <a:p>
            <a:r>
              <a:rPr lang="en-US" dirty="0"/>
              <a:t>And understanding multi-dimensional interactions</a:t>
            </a:r>
          </a:p>
          <a:p>
            <a:endParaRPr lang="en-US" dirty="0"/>
          </a:p>
          <a:p>
            <a:r>
              <a:rPr lang="en-US" dirty="0"/>
              <a:t>We’ll return to advanced scheduling (with randomness) later in the term</a:t>
            </a:r>
          </a:p>
        </p:txBody>
      </p:sp>
    </p:spTree>
    <p:extLst>
      <p:ext uri="{BB962C8B-B14F-4D97-AF65-F5344CB8AC3E}">
        <p14:creationId xmlns:p14="http://schemas.microsoft.com/office/powerpoint/2010/main" val="2636639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021969-631B-B149-A304-D5DF7A72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Reader/Writer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C5E0-D975-0449-A45B-D427CFA3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Readers can access when no writers</a:t>
            </a:r>
          </a:p>
          <a:p>
            <a:r>
              <a:rPr lang="en-US" sz="3600" dirty="0"/>
              <a:t>Writers can access when no readers </a:t>
            </a:r>
            <a:r>
              <a:rPr lang="en-US" sz="3600" b="1" dirty="0"/>
              <a:t>and no other writers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 lock will satisfy these requirements</a:t>
            </a:r>
          </a:p>
          <a:p>
            <a:pPr lvl="1"/>
            <a:r>
              <a:rPr lang="en-US" sz="3200" dirty="0"/>
              <a:t>But we want to allow </a:t>
            </a:r>
            <a:r>
              <a:rPr lang="en-US" sz="3200" b="1" dirty="0"/>
              <a:t>multiple readers</a:t>
            </a:r>
            <a:endParaRPr lang="en-US" sz="3200" dirty="0"/>
          </a:p>
          <a:p>
            <a:pPr lvl="1"/>
            <a:r>
              <a:rPr lang="en-US" sz="3200" dirty="0"/>
              <a:t>Better efficiency</a:t>
            </a:r>
          </a:p>
        </p:txBody>
      </p:sp>
    </p:spTree>
    <p:extLst>
      <p:ext uri="{BB962C8B-B14F-4D97-AF65-F5344CB8AC3E}">
        <p14:creationId xmlns:p14="http://schemas.microsoft.com/office/powerpoint/2010/main" val="4647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82AD-1230-F54C-8C64-DD9B0F6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/>
          <a:lstStyle/>
          <a:p>
            <a:r>
              <a:rPr lang="en-US" dirty="0"/>
              <a:t>Reader/Writer with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6A02-A54F-794A-ADD6-BF3016FB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28"/>
            <a:ext cx="7886700" cy="374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Reader()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Wait until no active writers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Access database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Maybe wake up a writer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Writer()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Wait until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active readers or writers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Access database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Maybe wakeup reader or writer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6148D0-8BDC-A242-AD1D-3F23F166FBB5}"/>
              </a:ext>
            </a:extLst>
          </p:cNvPr>
          <p:cNvSpPr txBox="1">
            <a:spLocks/>
          </p:cNvSpPr>
          <p:nvPr/>
        </p:nvSpPr>
        <p:spPr>
          <a:xfrm>
            <a:off x="628650" y="5143500"/>
            <a:ext cx="7886700" cy="155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Consolas" panose="020B0609020204030204" pitchFamily="49" charset="0"/>
              </a:rPr>
              <a:t>Lock (for mutual exclusion)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Consolas" panose="020B0609020204030204" pitchFamily="49" charset="0"/>
              </a:rPr>
              <a:t>int </a:t>
            </a:r>
            <a:r>
              <a:rPr lang="en-US" sz="2400" b="1" dirty="0" err="1">
                <a:cs typeface="Consolas" panose="020B0609020204030204" pitchFamily="49" charset="0"/>
              </a:rPr>
              <a:t>activeReaders</a:t>
            </a:r>
            <a:r>
              <a:rPr lang="en-US" sz="2400" b="1" dirty="0">
                <a:cs typeface="Consolas" panose="020B0609020204030204" pitchFamily="49" charset="0"/>
              </a:rPr>
              <a:t>, </a:t>
            </a:r>
            <a:r>
              <a:rPr lang="en-US" sz="2400" b="1" dirty="0" err="1">
                <a:cs typeface="Consolas" panose="020B0609020204030204" pitchFamily="49" charset="0"/>
              </a:rPr>
              <a:t>condVar</a:t>
            </a:r>
            <a:r>
              <a:rPr lang="en-US" sz="2400" b="1" dirty="0">
                <a:cs typeface="Consolas" panose="020B0609020204030204" pitchFamily="49" charset="0"/>
              </a:rPr>
              <a:t> </a:t>
            </a:r>
            <a:r>
              <a:rPr lang="en-US" sz="2400" b="1" dirty="0" err="1">
                <a:cs typeface="Consolas" panose="020B0609020204030204" pitchFamily="49" charset="0"/>
              </a:rPr>
              <a:t>okToRead</a:t>
            </a:r>
            <a:endParaRPr lang="en-US" sz="2400" b="1" dirty="0"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Consolas" panose="020B0609020204030204" pitchFamily="49" charset="0"/>
              </a:rPr>
              <a:t>int </a:t>
            </a:r>
            <a:r>
              <a:rPr lang="en-US" sz="2400" b="1" dirty="0" err="1">
                <a:cs typeface="Consolas" panose="020B0609020204030204" pitchFamily="49" charset="0"/>
              </a:rPr>
              <a:t>activeWriters</a:t>
            </a:r>
            <a:r>
              <a:rPr lang="en-US" sz="2400" b="1" dirty="0">
                <a:cs typeface="Consolas" panose="020B0609020204030204" pitchFamily="49" charset="0"/>
              </a:rPr>
              <a:t>, </a:t>
            </a:r>
            <a:r>
              <a:rPr lang="en-US" sz="2400" b="1" dirty="0" err="1">
                <a:cs typeface="Consolas" panose="020B0609020204030204" pitchFamily="49" charset="0"/>
              </a:rPr>
              <a:t>condVar</a:t>
            </a:r>
            <a:r>
              <a:rPr lang="en-US" sz="2400" b="1" dirty="0">
                <a:cs typeface="Consolas" panose="020B0609020204030204" pitchFamily="49" charset="0"/>
              </a:rPr>
              <a:t> </a:t>
            </a:r>
            <a:r>
              <a:rPr lang="en-US" sz="2400" b="1" dirty="0" err="1">
                <a:cs typeface="Consolas" panose="020B0609020204030204" pitchFamily="49" charset="0"/>
              </a:rPr>
              <a:t>okToWrite</a:t>
            </a:r>
            <a:endParaRPr lang="en-US" sz="2400" b="1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7098"/>
          </a:xfrm>
        </p:spPr>
        <p:txBody>
          <a:bodyPr/>
          <a:lstStyle/>
          <a:p>
            <a:r>
              <a:rPr lang="en-US" dirty="0"/>
              <a:t>Reader Version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Reader()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read?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AR++;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read-only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ReadOnly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AR--;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if (AR == 0) 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other active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73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486"/>
            <a:ext cx="7886700" cy="947057"/>
          </a:xfrm>
        </p:spPr>
        <p:txBody>
          <a:bodyPr/>
          <a:lstStyle/>
          <a:p>
            <a:r>
              <a:rPr lang="en-US" dirty="0"/>
              <a:t>Writer Version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Writer()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(AR &gt; 0 || 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AW++;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read/write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ReadWrite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AW--;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okToRead.broadcast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all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25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dirty="0"/>
              <a:t>Writer Version 1: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Writer()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(AR &gt; 0 || 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AW++;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read/write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ReadWrite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AW--;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okToRead.broadcast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all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088B3-3574-DD4F-BCFB-B96BA40476E3}"/>
              </a:ext>
            </a:extLst>
          </p:cNvPr>
          <p:cNvSpPr/>
          <p:nvPr/>
        </p:nvSpPr>
        <p:spPr>
          <a:xfrm>
            <a:off x="1143000" y="2200275"/>
            <a:ext cx="291465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E49FD-92AD-0C4D-B088-EC54FAF40394}"/>
              </a:ext>
            </a:extLst>
          </p:cNvPr>
          <p:cNvSpPr txBox="1"/>
          <p:nvPr/>
        </p:nvSpPr>
        <p:spPr>
          <a:xfrm>
            <a:off x="4443413" y="2071688"/>
            <a:ext cx="391477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If there are always readers, this is always true! Writer starves</a:t>
            </a:r>
          </a:p>
        </p:txBody>
      </p:sp>
    </p:spTree>
    <p:extLst>
      <p:ext uri="{BB962C8B-B14F-4D97-AF65-F5344CB8AC3E}">
        <p14:creationId xmlns:p14="http://schemas.microsoft.com/office/powerpoint/2010/main" val="2572550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Writer Version 1: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Writer()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(AR &gt; 0 || 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AW++;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read/write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ReadWrite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AW--;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okToRead.broadcast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all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088B3-3574-DD4F-BCFB-B96BA40476E3}"/>
              </a:ext>
            </a:extLst>
          </p:cNvPr>
          <p:cNvSpPr/>
          <p:nvPr/>
        </p:nvSpPr>
        <p:spPr>
          <a:xfrm>
            <a:off x="1200150" y="5114925"/>
            <a:ext cx="2914650" cy="742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E49FD-92AD-0C4D-B088-EC54FAF40394}"/>
              </a:ext>
            </a:extLst>
          </p:cNvPr>
          <p:cNvSpPr txBox="1"/>
          <p:nvPr/>
        </p:nvSpPr>
        <p:spPr>
          <a:xfrm>
            <a:off x="4357687" y="5026878"/>
            <a:ext cx="391477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Relies on waiting threads double-checking condition</a:t>
            </a:r>
          </a:p>
        </p:txBody>
      </p:sp>
    </p:spTree>
    <p:extLst>
      <p:ext uri="{BB962C8B-B14F-4D97-AF65-F5344CB8AC3E}">
        <p14:creationId xmlns:p14="http://schemas.microsoft.com/office/powerpoint/2010/main" val="3856458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Writer Version 1: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Writer()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(AR &gt; 0 || 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AW++;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read/write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ReadWrite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AW--;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okToRead.broadcast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all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088B3-3574-DD4F-BCFB-B96BA40476E3}"/>
              </a:ext>
            </a:extLst>
          </p:cNvPr>
          <p:cNvSpPr/>
          <p:nvPr/>
        </p:nvSpPr>
        <p:spPr>
          <a:xfrm>
            <a:off x="1200150" y="5114925"/>
            <a:ext cx="2914650" cy="742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E49FD-92AD-0C4D-B088-EC54FAF40394}"/>
              </a:ext>
            </a:extLst>
          </p:cNvPr>
          <p:cNvSpPr txBox="1"/>
          <p:nvPr/>
        </p:nvSpPr>
        <p:spPr>
          <a:xfrm>
            <a:off x="4357687" y="4886235"/>
            <a:ext cx="391477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Everyone races, all but 1 thread just goes back to sleep</a:t>
            </a:r>
          </a:p>
        </p:txBody>
      </p:sp>
    </p:spTree>
    <p:extLst>
      <p:ext uri="{BB962C8B-B14F-4D97-AF65-F5344CB8AC3E}">
        <p14:creationId xmlns:p14="http://schemas.microsoft.com/office/powerpoint/2010/main" val="34367355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82AD-1230-F54C-8C64-DD9B0F6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417"/>
          </a:xfrm>
        </p:spPr>
        <p:txBody>
          <a:bodyPr/>
          <a:lstStyle/>
          <a:p>
            <a:r>
              <a:rPr lang="en-US" dirty="0"/>
              <a:t>Reader/Writer with Monitors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6A02-A54F-794A-ADD6-BF3016FB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999"/>
            <a:ext cx="7886700" cy="4003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Reader()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Wait until no active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waiting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writers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Access database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Maybe wake up a writer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Writer()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Wait until no active readers or writers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Access database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waiting writer, wake it up;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Otherwise, wakeup readers;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6148D0-8BDC-A242-AD1D-3F23F166FBB5}"/>
              </a:ext>
            </a:extLst>
          </p:cNvPr>
          <p:cNvSpPr txBox="1">
            <a:spLocks/>
          </p:cNvSpPr>
          <p:nvPr/>
        </p:nvSpPr>
        <p:spPr>
          <a:xfrm>
            <a:off x="628650" y="5289549"/>
            <a:ext cx="7886700" cy="93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cs typeface="Consolas" panose="020B0609020204030204" pitchFamily="49" charset="0"/>
              </a:rPr>
              <a:t>int </a:t>
            </a:r>
            <a:r>
              <a:rPr lang="en-US" sz="2400" b="1" dirty="0" err="1">
                <a:solidFill>
                  <a:srgbClr val="FF0000"/>
                </a:solidFill>
                <a:cs typeface="Consolas" panose="020B0609020204030204" pitchFamily="49" charset="0"/>
              </a:rPr>
              <a:t>waitingWriters</a:t>
            </a:r>
            <a:endParaRPr lang="en-US" sz="2400" b="1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dirty="0"/>
              <a:t>Reader Version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24"/>
            <a:ext cx="7886700" cy="5200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Reader()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(AW &gt; 0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|| WW &gt; 0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read?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AR++;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read-only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ReadOnly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AR--;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if (AR == 0) 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other active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84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CAE2-61DB-FF41-B7CA-5FF2515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339"/>
            <a:ext cx="7886700" cy="1325563"/>
          </a:xfrm>
        </p:spPr>
        <p:txBody>
          <a:bodyPr/>
          <a:lstStyle/>
          <a:p>
            <a:r>
              <a:rPr lang="en-US" dirty="0"/>
              <a:t>Writer Version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1A25-FB44-004B-A61F-00F1AE68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758029"/>
            <a:ext cx="7886700" cy="5922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Writer() {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First check self into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while (AR &gt; 0 || AW &gt; 0) {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 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WW++;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  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6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 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WW--;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AW++;	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Now we are active!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// Perform actual read/write access</a:t>
            </a:r>
            <a:b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AccessDatabase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ReadWrite</a:t>
            </a:r>
            <a:r>
              <a:rPr lang="en-US" altLang="ko-KR" sz="1600" b="1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// Now, check out of system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lock.Acquire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AW--;		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No longer active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if (WW &gt; 0)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  </a:t>
            </a:r>
            <a:r>
              <a:rPr lang="en-US" altLang="ko-KR" sz="16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okToWrite.signal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one writer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 else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  </a:t>
            </a:r>
            <a:r>
              <a:rPr lang="en-US" altLang="ko-KR" sz="16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okToRead.broadcast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 </a:t>
            </a:r>
            <a:r>
              <a:rPr lang="en-US" altLang="ko-KR" sz="16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Wake up all readers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</a:t>
            </a:r>
            <a:r>
              <a:rPr lang="en-US" altLang="ko-KR" sz="16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lock.Release</a:t>
            </a: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6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2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101" y="270077"/>
            <a:ext cx="7886700" cy="492830"/>
          </a:xfrm>
        </p:spPr>
        <p:txBody>
          <a:bodyPr>
            <a:noAutofit/>
          </a:bodyPr>
          <a:lstStyle/>
          <a:p>
            <a:r>
              <a:rPr lang="en-US" altLang="ko-KR" sz="3200" dirty="0">
                <a:ea typeface="굴림" panose="020B0600000101010101" pitchFamily="34" charset="-127"/>
              </a:rPr>
              <a:t>Going back – to a subtle connection between scheduling and synchronization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11250"/>
            <a:ext cx="8610600" cy="5670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do we need to disable interrupts at all?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Avoid interruption between checking and setting lock value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Otherwise two threads could think that they both have 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1567543" y="2438400"/>
            <a:ext cx="6329365" cy="3308350"/>
            <a:chOff x="1104" y="1056"/>
            <a:chExt cx="3987" cy="2084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04" y="1056"/>
              <a:ext cx="2886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if (value == BUSY)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Go to sleep();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// Enable interrupts?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value = BUSY;</a:t>
              </a:r>
              <a:b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enable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3792" y="1488"/>
              <a:ext cx="1299" cy="1200"/>
              <a:chOff x="3811" y="2112"/>
              <a:chExt cx="1299" cy="1200"/>
            </a:xfrm>
          </p:grpSpPr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3811" y="2112"/>
                <a:ext cx="336" cy="1200"/>
              </a:xfrm>
              <a:prstGeom prst="rightBrace">
                <a:avLst>
                  <a:gd name="adj1" fmla="val 2976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224" y="2393"/>
                <a:ext cx="886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Critical</a:t>
                </a:r>
              </a:p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Section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A19D7-C71A-DA46-AB05-F7AC815C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A1420-A22B-2347-A686-2FB0D153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FDB9D-7F78-494E-B1A2-A604AF73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7CA8-C6A2-7144-9E13-0A71D26D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r>
              <a:rPr lang="en-US" dirty="0"/>
              <a:t>Simulation of Reader/Writer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6CF9-930F-F444-B94A-99B9D6D0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arrivals: R1, R2, W1, R3</a:t>
            </a:r>
          </a:p>
          <a:p>
            <a:r>
              <a:rPr lang="en-US" dirty="0"/>
              <a:t>On entry each reader checks</a:t>
            </a:r>
          </a:p>
          <a:p>
            <a:pPr marL="0" indent="0">
              <a:buNone/>
            </a:pPr>
            <a: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while (AW &gt; 0 || WW &gt; 0) { </a:t>
            </a:r>
            <a:r>
              <a:rPr lang="en-US" altLang="ko-KR" sz="18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read?</a:t>
            </a:r>
            <a:b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	</a:t>
            </a:r>
            <a:r>
              <a:rPr lang="en-US" altLang="ko-KR" sz="18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okToRead.wait</a:t>
            </a:r>
            <a: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8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8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8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8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}</a:t>
            </a:r>
          </a:p>
          <a:p>
            <a:r>
              <a:rPr lang="en-US" dirty="0"/>
              <a:t>First R1 enters (no waiting)</a:t>
            </a:r>
          </a:p>
          <a:p>
            <a:pPr lvl="1"/>
            <a:r>
              <a:rPr lang="en-US" b="1" dirty="0"/>
              <a:t>AR = 1</a:t>
            </a:r>
            <a:r>
              <a:rPr lang="en-US" dirty="0"/>
              <a:t>, AW = 0, WW = 0</a:t>
            </a:r>
          </a:p>
          <a:p>
            <a:r>
              <a:rPr lang="en-US" dirty="0"/>
              <a:t>Then R2 enters (no waiting)</a:t>
            </a:r>
          </a:p>
          <a:p>
            <a:pPr lvl="1"/>
            <a:r>
              <a:rPr lang="en-US" b="1" dirty="0"/>
              <a:t>AR = 2</a:t>
            </a:r>
            <a:r>
              <a:rPr lang="en-US" dirty="0"/>
              <a:t>, AW = 0, WW = 0</a:t>
            </a:r>
          </a:p>
        </p:txBody>
      </p:sp>
    </p:spTree>
    <p:extLst>
      <p:ext uri="{BB962C8B-B14F-4D97-AF65-F5344CB8AC3E}">
        <p14:creationId xmlns:p14="http://schemas.microsoft.com/office/powerpoint/2010/main" val="14464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7CA8-C6A2-7144-9E13-0A71D26D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Reader/Writer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6CF9-930F-F444-B94A-99B9D6D0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Sequence of arrivals: R1, R2, *W1, R3</a:t>
            </a:r>
          </a:p>
          <a:p>
            <a:r>
              <a:rPr lang="en-US" b="1" dirty="0"/>
              <a:t>R1, R2 still running (AR = 2)</a:t>
            </a:r>
          </a:p>
          <a:p>
            <a:r>
              <a:rPr lang="en-US" dirty="0"/>
              <a:t>W1 does a check: AR &gt; 0, waits on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okToWrite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400" b="1" dirty="0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	while (AR &gt; 0 || AW &gt; 0) { </a:t>
            </a:r>
            <a:r>
              <a:rPr lang="en-US" altLang="ko-KR" sz="1400" b="1" dirty="0">
                <a:solidFill>
                  <a:srgbClr val="ED7D3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Is it safe to write?</a:t>
            </a:r>
            <a:endParaRPr lang="en-US" altLang="ko-KR" sz="1400" b="1" dirty="0">
              <a:solidFill>
                <a:prstClr val="black"/>
              </a:solidFill>
              <a:latin typeface="Consolas" panose="020B0609020204030204" pitchFamily="49" charset="0"/>
              <a:ea typeface="굴림" charset="0"/>
              <a:cs typeface="Consolas" panose="020B0609020204030204" pitchFamily="49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WW++;	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400" b="1" dirty="0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</a:t>
            </a:r>
            <a:r>
              <a:rPr lang="en-US" altLang="ko-KR" sz="1400" b="1" dirty="0" err="1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okToWrite.wait</a:t>
            </a:r>
            <a:r>
              <a:rPr lang="en-US" altLang="ko-KR" sz="1400" b="1" dirty="0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1400" b="1" dirty="0">
                <a:solidFill>
                  <a:srgbClr val="ED7D3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1400" b="1" dirty="0" err="1">
                <a:solidFill>
                  <a:srgbClr val="ED7D3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1400" b="1" dirty="0">
                <a:solidFill>
                  <a:srgbClr val="ED7D31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  <a:tabLst>
                <a:tab pos="576263" algn="l"/>
                <a:tab pos="914400" algn="l"/>
                <a:tab pos="1252538" algn="l"/>
                <a:tab pos="1603375" algn="l"/>
                <a:tab pos="4233863" algn="l"/>
              </a:tabLst>
            </a:pPr>
            <a:r>
              <a:rPr lang="en-US" altLang="ko-KR" sz="1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  WW--;</a:t>
            </a:r>
            <a:br>
              <a:rPr lang="en-US" altLang="ko-KR" sz="1400" b="1" dirty="0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1400" b="1" dirty="0">
                <a:solidFill>
                  <a:prstClr val="blac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Now AR = 2, AW = 0, </a:t>
            </a:r>
            <a:r>
              <a:rPr lang="en-US" b="1" dirty="0"/>
              <a:t>WW = 1</a:t>
            </a:r>
          </a:p>
          <a:p>
            <a:r>
              <a:rPr lang="en-US" dirty="0"/>
              <a:t>R3: </a:t>
            </a:r>
            <a:r>
              <a:rPr lang="en-US" b="1" dirty="0"/>
              <a:t>WW &gt; 0</a:t>
            </a:r>
            <a:r>
              <a:rPr lang="en-US" dirty="0"/>
              <a:t>, waits 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okToRead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7CA8-C6A2-7144-9E13-0A71D26D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Reader/Writer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6CF9-930F-F444-B94A-99B9D6D0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R1 finishes, does not wake anyone up</a:t>
            </a:r>
          </a:p>
          <a:p>
            <a:pPr lvl="1"/>
            <a:r>
              <a:rPr lang="en-US" dirty="0"/>
              <a:t>AR = 1, AW = 0, WW = 1</a:t>
            </a:r>
          </a:p>
          <a:p>
            <a:r>
              <a:rPr lang="en-US" dirty="0"/>
              <a:t>R2 finishes</a:t>
            </a:r>
          </a:p>
          <a:p>
            <a:pPr lvl="1"/>
            <a:r>
              <a:rPr lang="en-US" dirty="0"/>
              <a:t>AR = 0, AW = 0, WW = 1</a:t>
            </a:r>
          </a:p>
          <a:p>
            <a:pPr lvl="1"/>
            <a:r>
              <a:rPr lang="en-US" dirty="0"/>
              <a:t>Wakes up W1 (signals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okToWrite</a:t>
            </a:r>
            <a:r>
              <a:rPr lang="en-US" dirty="0"/>
              <a:t>)</a:t>
            </a:r>
          </a:p>
          <a:p>
            <a:r>
              <a:rPr lang="en-US" dirty="0"/>
              <a:t>W1 runs and finishes</a:t>
            </a:r>
          </a:p>
          <a:p>
            <a:pPr lvl="1"/>
            <a:r>
              <a:rPr lang="en-US" dirty="0"/>
              <a:t>AR = 1,  AW = 1 then 0, WW = 0</a:t>
            </a:r>
          </a:p>
          <a:p>
            <a:pPr lvl="1"/>
            <a:r>
              <a:rPr lang="en-US" dirty="0"/>
              <a:t>Wakes up R3 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okToRead.Broadcast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4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4D98-07B0-CE4F-B264-7A87CFA8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Reader/Writer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2A44-B4FB-AC45-96D0-31BB50E6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Reader starvation:</a:t>
            </a:r>
          </a:p>
          <a:p>
            <a:pPr marL="0" indent="0">
              <a:buNone/>
            </a:pP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while (AW &gt; 0 || WW &gt; 0) { </a:t>
            </a:r>
            <a:r>
              <a:rPr lang="en-US" altLang="ko-KR" sz="24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Safe to read?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400" b="1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okToRead.wait</a:t>
            </a: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(&amp;lock); </a:t>
            </a:r>
            <a:r>
              <a:rPr lang="en-US" altLang="ko-KR" sz="24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// Sleep on </a:t>
            </a:r>
            <a:r>
              <a:rPr lang="en-US" altLang="ko-KR" sz="2400" b="1" dirty="0" err="1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cond</a:t>
            </a:r>
            <a:r>
              <a:rPr lang="en-US" altLang="ko-KR" sz="2400" b="1" dirty="0">
                <a:solidFill>
                  <a:schemeClr val="accent2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var</a:t>
            </a:r>
            <a:b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400" b="1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"Writer-biased" Lock</a:t>
            </a:r>
          </a:p>
          <a:p>
            <a:pPr lvl="1"/>
            <a:r>
              <a:rPr lang="en-US" dirty="0"/>
              <a:t>Can favor readers by changing conditions on wait loops</a:t>
            </a:r>
          </a:p>
          <a:p>
            <a:pPr lvl="1"/>
            <a:r>
              <a:rPr lang="en-US" dirty="0"/>
              <a:t>Other possibilities, e.g. track readers waiting since before current writer started</a:t>
            </a:r>
          </a:p>
        </p:txBody>
      </p:sp>
    </p:spTree>
    <p:extLst>
      <p:ext uri="{BB962C8B-B14F-4D97-AF65-F5344CB8AC3E}">
        <p14:creationId xmlns:p14="http://schemas.microsoft.com/office/powerpoint/2010/main" val="4095731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1166-105B-6446-A231-A1180CE3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76201"/>
            <a:ext cx="7886700" cy="71256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B2A9-0332-6646-B506-6A4F7909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788761"/>
            <a:ext cx="8112579" cy="58782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Scheduling and Synchronization are Deeply Interrelated</a:t>
            </a:r>
          </a:p>
          <a:p>
            <a:r>
              <a:rPr lang="en-US" dirty="0"/>
              <a:t>Synchronization overhead is a critical performance factor</a:t>
            </a:r>
          </a:p>
          <a:p>
            <a:r>
              <a:rPr lang="en-US" dirty="0"/>
              <a:t>User-level Threads can remove OS-switch cost of synchronization, but lose the connection with scheduler</a:t>
            </a:r>
          </a:p>
          <a:p>
            <a:pPr lvl="1"/>
            <a:r>
              <a:rPr lang="en-US" dirty="0"/>
              <a:t>With lots of cores, this matters less</a:t>
            </a:r>
          </a:p>
          <a:p>
            <a:r>
              <a:rPr lang="en-US" dirty="0"/>
              <a:t>Disabling interrupts is brute-force way to implement synchronization operations.</a:t>
            </a:r>
          </a:p>
          <a:p>
            <a:pPr lvl="1"/>
            <a:r>
              <a:rPr lang="en-US" dirty="0"/>
              <a:t>Does not play well with multiple cores.  Cannot be used at User Level</a:t>
            </a:r>
          </a:p>
          <a:p>
            <a:r>
              <a:rPr lang="en-US" dirty="0"/>
              <a:t>Hardware atomic read-modify-write provides a better solution</a:t>
            </a:r>
          </a:p>
          <a:p>
            <a:r>
              <a:rPr lang="en-US" dirty="0"/>
              <a:t>Must be constructed carefully – spin on simple read (test &amp; test-and-set)</a:t>
            </a:r>
          </a:p>
          <a:p>
            <a:r>
              <a:rPr lang="en-US" dirty="0"/>
              <a:t>Synchronization involves both Mutual Exclusion and Signaling</a:t>
            </a:r>
          </a:p>
          <a:p>
            <a:pPr lvl="1"/>
            <a:r>
              <a:rPr lang="en-US" dirty="0"/>
              <a:t>Locks for Mutex, Condition Variables for signaling (cooperation)</a:t>
            </a:r>
          </a:p>
          <a:p>
            <a:r>
              <a:rPr lang="en-US" dirty="0"/>
              <a:t>Semaphores: More primitive &amp; general than locks, but used in both ways</a:t>
            </a:r>
          </a:p>
          <a:p>
            <a:r>
              <a:rPr lang="en-US" dirty="0"/>
              <a:t>Alternative: Monitors</a:t>
            </a:r>
          </a:p>
          <a:p>
            <a:pPr lvl="1"/>
            <a:r>
              <a:rPr lang="en-US" dirty="0"/>
              <a:t>One lock, zero or more condition variables</a:t>
            </a:r>
          </a:p>
          <a:p>
            <a:r>
              <a:rPr lang="en-US" dirty="0"/>
              <a:t>Reader/Writer Synchronization</a:t>
            </a:r>
          </a:p>
          <a:p>
            <a:pPr lvl="1"/>
            <a:r>
              <a:rPr lang="en-US" dirty="0"/>
              <a:t>Treat readers differently from writers for efficiency</a:t>
            </a:r>
          </a:p>
        </p:txBody>
      </p:sp>
    </p:spTree>
    <p:extLst>
      <p:ext uri="{BB962C8B-B14F-4D97-AF65-F5344CB8AC3E}">
        <p14:creationId xmlns:p14="http://schemas.microsoft.com/office/powerpoint/2010/main" val="383442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5DD404D-3586-D94B-A274-286C81B60941}"/>
              </a:ext>
            </a:extLst>
          </p:cNvPr>
          <p:cNvSpPr/>
          <p:nvPr/>
        </p:nvSpPr>
        <p:spPr>
          <a:xfrm>
            <a:off x="4810125" y="1085958"/>
            <a:ext cx="4194195" cy="16075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DEE061-D026-1649-9931-22CE485228DA}"/>
              </a:ext>
            </a:extLst>
          </p:cNvPr>
          <p:cNvSpPr/>
          <p:nvPr/>
        </p:nvSpPr>
        <p:spPr>
          <a:xfrm>
            <a:off x="8313637" y="143936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7C52A63-E2BF-C542-9A60-ACCCD2EA2C31}"/>
              </a:ext>
            </a:extLst>
          </p:cNvPr>
          <p:cNvSpPr/>
          <p:nvPr/>
        </p:nvSpPr>
        <p:spPr>
          <a:xfrm>
            <a:off x="8485915" y="176626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FAABF-F70A-7E40-ADF3-5AF5D607234B}"/>
              </a:ext>
            </a:extLst>
          </p:cNvPr>
          <p:cNvSpPr/>
          <p:nvPr/>
        </p:nvSpPr>
        <p:spPr>
          <a:xfrm>
            <a:off x="3607904" y="1654310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FA814-A6F1-2942-8AD4-F216F9B3BA43}"/>
              </a:ext>
            </a:extLst>
          </p:cNvPr>
          <p:cNvSpPr/>
          <p:nvPr/>
        </p:nvSpPr>
        <p:spPr>
          <a:xfrm>
            <a:off x="3424030" y="1824334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818D-FCF8-9A4E-8055-3A96FC8A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724"/>
            <a:ext cx="78867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Basic Lock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38A8-D961-7941-8023-FCF98CBA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2A14-D946-EE46-8EF1-8459CEC7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0170B-F28E-AA40-A7EF-E7B4D2AB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88AA1-70AA-344F-B8DC-9DCBFEF427DB}"/>
              </a:ext>
            </a:extLst>
          </p:cNvPr>
          <p:cNvSpPr/>
          <p:nvPr/>
        </p:nvSpPr>
        <p:spPr>
          <a:xfrm>
            <a:off x="1073425" y="1520687"/>
            <a:ext cx="1837725" cy="6460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4871EE-D344-914B-A4D5-AACA51681A15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1073425" y="1843709"/>
            <a:ext cx="18377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963B76-AECF-DC4D-A2EB-5CF8B567ADFC}"/>
              </a:ext>
            </a:extLst>
          </p:cNvPr>
          <p:cNvSpPr txBox="1"/>
          <p:nvPr/>
        </p:nvSpPr>
        <p:spPr>
          <a:xfrm>
            <a:off x="1161120" y="1497532"/>
            <a:ext cx="1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Value{busy/free}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42528-0DFD-D448-A077-EF893975E846}"/>
              </a:ext>
            </a:extLst>
          </p:cNvPr>
          <p:cNvSpPr txBox="1"/>
          <p:nvPr/>
        </p:nvSpPr>
        <p:spPr>
          <a:xfrm>
            <a:off x="1161120" y="1797398"/>
            <a:ext cx="14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TCBs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1A94C61D-07B5-5346-A937-FA4ABB0C0FDD}"/>
              </a:ext>
            </a:extLst>
          </p:cNvPr>
          <p:cNvGrpSpPr>
            <a:grpSpLocks/>
          </p:cNvGrpSpPr>
          <p:nvPr/>
        </p:nvGrpSpPr>
        <p:grpSpPr bwMode="auto">
          <a:xfrm>
            <a:off x="291547" y="1085958"/>
            <a:ext cx="609600" cy="685800"/>
            <a:chOff x="1776" y="912"/>
            <a:chExt cx="476" cy="576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4FC93B95-90F9-EA4E-BF06-848593055E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52D8A2A-5EA9-A948-B1F1-FC8A6E4D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388311D-B1E2-9840-9DA4-7699BA25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DBAFB3F-BFCD-C34D-9E7B-C49EB656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99F2F2B-21AE-4348-9192-84D47CF2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4638C7B-2CE1-DE44-8FA0-35A0C3ED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0F06DCA-558A-6241-9357-BEA4EF66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D4BB2E-4BCE-0944-ADB0-84402997EBA9}"/>
              </a:ext>
            </a:extLst>
          </p:cNvPr>
          <p:cNvSpPr/>
          <p:nvPr/>
        </p:nvSpPr>
        <p:spPr>
          <a:xfrm>
            <a:off x="3240156" y="1994883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E0672BD9-6F40-DA41-A7F2-DE24BD76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2" y="3195294"/>
            <a:ext cx="4581525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(lock-&gt;value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lock’s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“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i.e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, Go to sleep”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   allow a ready thread to run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FD6535D4-2364-A240-9E4D-66328459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38" y="2681018"/>
            <a:ext cx="4648200" cy="412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 TCB on lock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     “i.e., lock busy”;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A3EC95D-2C90-674E-93DA-1E307179F651}"/>
              </a:ext>
            </a:extLst>
          </p:cNvPr>
          <p:cNvSpPr/>
          <p:nvPr/>
        </p:nvSpPr>
        <p:spPr>
          <a:xfrm>
            <a:off x="3597965" y="217667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EFB19EB-69D6-E544-AD1E-2BE04B7F2373}"/>
              </a:ext>
            </a:extLst>
          </p:cNvPr>
          <p:cNvSpPr/>
          <p:nvPr/>
        </p:nvSpPr>
        <p:spPr>
          <a:xfrm>
            <a:off x="3780182" y="1981204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02B56B-90DC-D84E-8CCF-4A5FACF5F2B0}"/>
              </a:ext>
            </a:extLst>
          </p:cNvPr>
          <p:cNvCxnSpPr>
            <a:endCxn id="21" idx="1"/>
          </p:cNvCxnSpPr>
          <p:nvPr/>
        </p:nvCxnSpPr>
        <p:spPr>
          <a:xfrm>
            <a:off x="2812774" y="1994883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B6D9A07-8280-5E4F-9CD6-9E199AF4DAA1}"/>
              </a:ext>
            </a:extLst>
          </p:cNvPr>
          <p:cNvSpPr/>
          <p:nvPr/>
        </p:nvSpPr>
        <p:spPr>
          <a:xfrm>
            <a:off x="8141359" y="1634833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7A0BD9-90B9-4D44-A89A-E849972E1EA1}"/>
              </a:ext>
            </a:extLst>
          </p:cNvPr>
          <p:cNvSpPr/>
          <p:nvPr/>
        </p:nvSpPr>
        <p:spPr>
          <a:xfrm>
            <a:off x="7957485" y="1804857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D3670-77F6-064E-BD25-D410A8137989}"/>
              </a:ext>
            </a:extLst>
          </p:cNvPr>
          <p:cNvSpPr/>
          <p:nvPr/>
        </p:nvSpPr>
        <p:spPr>
          <a:xfrm>
            <a:off x="7773611" y="197540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74B7A5F-71C5-0E44-BEC6-7EECAC1561E4}"/>
              </a:ext>
            </a:extLst>
          </p:cNvPr>
          <p:cNvSpPr/>
          <p:nvPr/>
        </p:nvSpPr>
        <p:spPr>
          <a:xfrm>
            <a:off x="8131420" y="2157193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BF0A9E9-8278-D74A-9DF9-B32614C61DCA}"/>
              </a:ext>
            </a:extLst>
          </p:cNvPr>
          <p:cNvSpPr/>
          <p:nvPr/>
        </p:nvSpPr>
        <p:spPr>
          <a:xfrm>
            <a:off x="8313637" y="1961727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4069E8-EE00-DE40-B75B-2B1B885103A1}"/>
              </a:ext>
            </a:extLst>
          </p:cNvPr>
          <p:cNvCxnSpPr>
            <a:endCxn id="36" idx="1"/>
          </p:cNvCxnSpPr>
          <p:nvPr/>
        </p:nvCxnSpPr>
        <p:spPr>
          <a:xfrm>
            <a:off x="7346229" y="1975406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873F4C8-A051-9843-80F0-F21093D4631E}"/>
              </a:ext>
            </a:extLst>
          </p:cNvPr>
          <p:cNvSpPr/>
          <p:nvPr/>
        </p:nvSpPr>
        <p:spPr>
          <a:xfrm>
            <a:off x="6033421" y="1708203"/>
            <a:ext cx="1344001" cy="354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3C50C-A52F-E242-A77B-B377C944CC56}"/>
              </a:ext>
            </a:extLst>
          </p:cNvPr>
          <p:cNvSpPr txBox="1"/>
          <p:nvPr/>
        </p:nvSpPr>
        <p:spPr>
          <a:xfrm>
            <a:off x="6121116" y="1693677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TCBs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4222DC-2D56-544B-BAC7-D8B85261BD6F}"/>
              </a:ext>
            </a:extLst>
          </p:cNvPr>
          <p:cNvSpPr/>
          <p:nvPr/>
        </p:nvSpPr>
        <p:spPr>
          <a:xfrm>
            <a:off x="5269484" y="1719316"/>
            <a:ext cx="367748" cy="34369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237040-51B2-234E-A6D5-14DF97B1B471}"/>
              </a:ext>
            </a:extLst>
          </p:cNvPr>
          <p:cNvSpPr txBox="1"/>
          <p:nvPr/>
        </p:nvSpPr>
        <p:spPr>
          <a:xfrm>
            <a:off x="4901259" y="1119773"/>
            <a:ext cx="112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TCB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1F8B96-0364-7F4A-9B21-952F9BFC50B1}"/>
              </a:ext>
            </a:extLst>
          </p:cNvPr>
          <p:cNvSpPr txBox="1"/>
          <p:nvPr/>
        </p:nvSpPr>
        <p:spPr>
          <a:xfrm>
            <a:off x="5807827" y="229488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Scheduler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891A10-40CE-984A-894B-5B25D25869DD}"/>
              </a:ext>
            </a:extLst>
          </p:cNvPr>
          <p:cNvSpPr txBox="1"/>
          <p:nvPr/>
        </p:nvSpPr>
        <p:spPr>
          <a:xfrm>
            <a:off x="3117257" y="2496037"/>
            <a:ext cx="7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State?</a:t>
            </a:r>
          </a:p>
        </p:txBody>
      </p:sp>
    </p:spTree>
    <p:extLst>
      <p:ext uri="{BB962C8B-B14F-4D97-AF65-F5344CB8AC3E}">
        <p14:creationId xmlns:p14="http://schemas.microsoft.com/office/powerpoint/2010/main" val="11465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AA2A4-1CCC-47AC-A8FC-0C22854B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Reenabling Interrupts When Waiting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160F63-8129-4EA7-9F31-993F1A0F53DF}"/>
              </a:ext>
            </a:extLst>
          </p:cNvPr>
          <p:cNvSpPr txBox="1">
            <a:spLocks/>
          </p:cNvSpPr>
          <p:nvPr/>
        </p:nvSpPr>
        <p:spPr>
          <a:xfrm>
            <a:off x="4916189" y="1192542"/>
            <a:ext cx="3886200" cy="345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Acquire()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 disable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if (value == BUSY)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put thread on wait queue;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run_new_thread</a:t>
            </a:r>
            <a:r>
              <a:rPr lang="en-US" sz="2000" b="1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value = BUSY;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enable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ADE2-0C3F-44B7-8250-A922A026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50761"/>
            <a:ext cx="7886700" cy="2051850"/>
          </a:xfrm>
        </p:spPr>
        <p:txBody>
          <a:bodyPr/>
          <a:lstStyle/>
          <a:p>
            <a:r>
              <a:rPr lang="en-US" dirty="0"/>
              <a:t>Before on the queue?</a:t>
            </a:r>
          </a:p>
          <a:p>
            <a:pPr lvl="1"/>
            <a:r>
              <a:rPr lang="en-US" dirty="0"/>
              <a:t>Release might not wake up this thread!</a:t>
            </a:r>
          </a:p>
          <a:p>
            <a:r>
              <a:rPr lang="en-US" dirty="0"/>
              <a:t>After putting the thread on the queue?</a:t>
            </a:r>
          </a:p>
          <a:p>
            <a:pPr lvl="1"/>
            <a:r>
              <a:rPr lang="en-US" dirty="0"/>
              <a:t>Gets woken up, but immediately switches away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76CED1-5C61-423E-AC66-99841789029C}"/>
              </a:ext>
            </a:extLst>
          </p:cNvPr>
          <p:cNvCxnSpPr/>
          <p:nvPr/>
        </p:nvCxnSpPr>
        <p:spPr>
          <a:xfrm>
            <a:off x="4145738" y="2130791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670355-3B16-4311-AD8A-72548B091791}"/>
              </a:ext>
            </a:extLst>
          </p:cNvPr>
          <p:cNvSpPr txBox="1"/>
          <p:nvPr/>
        </p:nvSpPr>
        <p:spPr>
          <a:xfrm>
            <a:off x="2323386" y="1917143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E6088-905F-4147-86BB-8542F7605954}"/>
              </a:ext>
            </a:extLst>
          </p:cNvPr>
          <p:cNvCxnSpPr/>
          <p:nvPr/>
        </p:nvCxnSpPr>
        <p:spPr>
          <a:xfrm>
            <a:off x="3940628" y="2541911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4D89F4-7968-4292-92E4-9A1279F46B12}"/>
              </a:ext>
            </a:extLst>
          </p:cNvPr>
          <p:cNvSpPr txBox="1"/>
          <p:nvPr/>
        </p:nvSpPr>
        <p:spPr>
          <a:xfrm>
            <a:off x="2118276" y="2328263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D5C22-2BEF-C84C-9AF0-2AA6A30C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398F7-6F66-3B4B-A7CE-F6F0A830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E727E-9500-334B-9DD6-7B1048E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9131</TotalTime>
  <Words>3701</Words>
  <Application>Microsoft Macintosh PowerPoint</Application>
  <PresentationFormat>On-screen Show (4:3)</PresentationFormat>
  <Paragraphs>804</Paragraphs>
  <Slides>74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Office Theme</vt:lpstr>
      <vt:lpstr>CS 162: Operating Systems and Systems Programming</vt:lpstr>
      <vt:lpstr>What’s a Process?</vt:lpstr>
      <vt:lpstr>Grounding Demo</vt:lpstr>
      <vt:lpstr>Recall: Scheduling</vt:lpstr>
      <vt:lpstr>Impacts of Scheduling on …</vt:lpstr>
      <vt:lpstr>System Design …</vt:lpstr>
      <vt:lpstr>Going back – to a subtle connection between scheduling and synchronization</vt:lpstr>
      <vt:lpstr>Recall: Basic Lock Implementation</vt:lpstr>
      <vt:lpstr>Reenabling Interrupts When Waiting</vt:lpstr>
      <vt:lpstr>Reenabling Interrupts When Waiting</vt:lpstr>
      <vt:lpstr>How to Re-enable After Sleep()?</vt:lpstr>
      <vt:lpstr>User-level threads?</vt:lpstr>
      <vt:lpstr>Kernel-Supported Threads</vt:lpstr>
      <vt:lpstr>User-Mode Threads</vt:lpstr>
      <vt:lpstr>Thread Yield</vt:lpstr>
      <vt:lpstr>Thread I/O</vt:lpstr>
      <vt:lpstr>User-Mode Threads: Problems</vt:lpstr>
      <vt:lpstr>Recall: Multithreaded Server</vt:lpstr>
      <vt:lpstr>Simple Performance Model</vt:lpstr>
      <vt:lpstr>Highly Contended Case – in a picture</vt:lpstr>
      <vt:lpstr>Back to system performance</vt:lpstr>
      <vt:lpstr>Uncontended Many-Lock Case</vt:lpstr>
      <vt:lpstr>Basic cost of a system call</vt:lpstr>
      <vt:lpstr>A Better Lock Implementation</vt:lpstr>
      <vt:lpstr>Recall: Atomic Operations</vt:lpstr>
      <vt:lpstr>Atomic Read-Modify-Write Instructions</vt:lpstr>
      <vt:lpstr>Examples of Read-Modify-Write </vt:lpstr>
      <vt:lpstr>Implementing Locks with test&amp;set</vt:lpstr>
      <vt:lpstr>Problem: Busy-Waiting for Lock</vt:lpstr>
      <vt:lpstr>Multiprocessor Spin Locks: test&amp;test&amp;set</vt:lpstr>
      <vt:lpstr>Better Locks using test&amp;set</vt:lpstr>
      <vt:lpstr>Locks using Interrupts vs. test&amp;set</vt:lpstr>
      <vt:lpstr>Recap: Locks using interrupts</vt:lpstr>
      <vt:lpstr>Recap: Locks using test &amp; set</vt:lpstr>
      <vt:lpstr>Higher-level Primitives</vt:lpstr>
      <vt:lpstr>Producer-Consumer with a Bounded Buffer</vt:lpstr>
      <vt:lpstr>Circular Buffer Data Structure (sequential case)</vt:lpstr>
      <vt:lpstr>Producer/Consumer Correctness</vt:lpstr>
      <vt:lpstr>Lock Solution – first cut</vt:lpstr>
      <vt:lpstr>Lock Solution – 2nd cut</vt:lpstr>
      <vt:lpstr>Explore semaphore solution</vt:lpstr>
      <vt:lpstr>Producer/Consumer Code</vt:lpstr>
      <vt:lpstr>Producer/Consumer Code</vt:lpstr>
      <vt:lpstr>Producer/Consumer Code</vt:lpstr>
      <vt:lpstr>Discussion</vt:lpstr>
      <vt:lpstr>Discussion</vt:lpstr>
      <vt:lpstr>Problems with Semaphores</vt:lpstr>
      <vt:lpstr>Break</vt:lpstr>
      <vt:lpstr>Condition Variables</vt:lpstr>
      <vt:lpstr>Lock Solution – 2nd cut</vt:lpstr>
      <vt:lpstr>Why the while Loop?</vt:lpstr>
      <vt:lpstr>Monitors</vt:lpstr>
      <vt:lpstr>Monitors in practice</vt:lpstr>
      <vt:lpstr>Monitors</vt:lpstr>
      <vt:lpstr>Why the while Loop?</vt:lpstr>
      <vt:lpstr>Interlude: Concurrency Is Hard</vt:lpstr>
      <vt:lpstr>Comparing Synchronization</vt:lpstr>
      <vt:lpstr>Time Permitting …</vt:lpstr>
      <vt:lpstr>Reader/Writer Problem</vt:lpstr>
      <vt:lpstr>Reader/Writer Correctness</vt:lpstr>
      <vt:lpstr>Reader/Writer with Monitors</vt:lpstr>
      <vt:lpstr>Reader Version 1</vt:lpstr>
      <vt:lpstr>Writer Version 1</vt:lpstr>
      <vt:lpstr>Writer Version 1: Starvation</vt:lpstr>
      <vt:lpstr>Writer Version 1: Conflict</vt:lpstr>
      <vt:lpstr>Writer Version 1: Conflict</vt:lpstr>
      <vt:lpstr>Reader/Writer with Monitors v2</vt:lpstr>
      <vt:lpstr>Reader Version 2</vt:lpstr>
      <vt:lpstr>Writer Version 2</vt:lpstr>
      <vt:lpstr>Simulation of Reader/Writer</vt:lpstr>
      <vt:lpstr>Simulation of Reader/Writer</vt:lpstr>
      <vt:lpstr>Simulation of Reader/Writer</vt:lpstr>
      <vt:lpstr>Reader/Writer Design Choices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162: Operating Systems and Systems Programming</dc:title>
  <dc:creator>JACK KOLB</dc:creator>
  <cp:lastModifiedBy>David CULLER</cp:lastModifiedBy>
  <cp:revision>446</cp:revision>
  <cp:lastPrinted>2019-07-02T22:25:56Z</cp:lastPrinted>
  <dcterms:created xsi:type="dcterms:W3CDTF">2019-06-14T18:29:35Z</dcterms:created>
  <dcterms:modified xsi:type="dcterms:W3CDTF">2019-09-19T17:01:12Z</dcterms:modified>
</cp:coreProperties>
</file>